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69" r:id="rId2"/>
  </p:sldMasterIdLst>
  <p:notesMasterIdLst>
    <p:notesMasterId r:id="rId132"/>
  </p:notesMasterIdLst>
  <p:sldIdLst>
    <p:sldId id="256" r:id="rId3"/>
    <p:sldId id="679" r:id="rId4"/>
    <p:sldId id="372" r:id="rId5"/>
    <p:sldId id="257" r:id="rId6"/>
    <p:sldId id="258" r:id="rId7"/>
    <p:sldId id="260" r:id="rId8"/>
    <p:sldId id="376" r:id="rId9"/>
    <p:sldId id="261" r:id="rId10"/>
    <p:sldId id="335" r:id="rId11"/>
    <p:sldId id="375" r:id="rId12"/>
    <p:sldId id="374" r:id="rId13"/>
    <p:sldId id="336" r:id="rId14"/>
    <p:sldId id="683" r:id="rId15"/>
    <p:sldId id="338" r:id="rId16"/>
    <p:sldId id="264" r:id="rId17"/>
    <p:sldId id="340" r:id="rId18"/>
    <p:sldId id="381" r:id="rId19"/>
    <p:sldId id="382" r:id="rId20"/>
    <p:sldId id="383" r:id="rId21"/>
    <p:sldId id="265" r:id="rId22"/>
    <p:sldId id="356" r:id="rId23"/>
    <p:sldId id="341" r:id="rId24"/>
    <p:sldId id="266" r:id="rId25"/>
    <p:sldId id="267" r:id="rId26"/>
    <p:sldId id="342" r:id="rId27"/>
    <p:sldId id="355" r:id="rId28"/>
    <p:sldId id="384" r:id="rId29"/>
    <p:sldId id="343" r:id="rId30"/>
    <p:sldId id="344" r:id="rId31"/>
    <p:sldId id="465" r:id="rId32"/>
    <p:sldId id="466" r:id="rId33"/>
    <p:sldId id="321" r:id="rId34"/>
    <p:sldId id="269" r:id="rId35"/>
    <p:sldId id="345" r:id="rId36"/>
    <p:sldId id="379" r:id="rId37"/>
    <p:sldId id="369" r:id="rId38"/>
    <p:sldId id="346" r:id="rId39"/>
    <p:sldId id="325" r:id="rId40"/>
    <p:sldId id="357" r:id="rId41"/>
    <p:sldId id="358" r:id="rId42"/>
    <p:sldId id="359" r:id="rId43"/>
    <p:sldId id="348" r:id="rId44"/>
    <p:sldId id="472" r:id="rId45"/>
    <p:sldId id="271" r:id="rId46"/>
    <p:sldId id="272" r:id="rId47"/>
    <p:sldId id="273" r:id="rId48"/>
    <p:sldId id="364" r:id="rId49"/>
    <p:sldId id="464" r:id="rId50"/>
    <p:sldId id="274" r:id="rId51"/>
    <p:sldId id="275" r:id="rId52"/>
    <p:sldId id="333" r:id="rId53"/>
    <p:sldId id="360" r:id="rId54"/>
    <p:sldId id="276" r:id="rId55"/>
    <p:sldId id="350" r:id="rId56"/>
    <p:sldId id="352" r:id="rId57"/>
    <p:sldId id="363" r:id="rId58"/>
    <p:sldId id="365" r:id="rId59"/>
    <p:sldId id="366" r:id="rId60"/>
    <p:sldId id="277" r:id="rId61"/>
    <p:sldId id="278" r:id="rId62"/>
    <p:sldId id="367" r:id="rId63"/>
    <p:sldId id="361" r:id="rId64"/>
    <p:sldId id="370" r:id="rId65"/>
    <p:sldId id="385" r:id="rId66"/>
    <p:sldId id="386" r:id="rId67"/>
    <p:sldId id="388" r:id="rId68"/>
    <p:sldId id="389" r:id="rId69"/>
    <p:sldId id="390" r:id="rId70"/>
    <p:sldId id="391" r:id="rId71"/>
    <p:sldId id="471" r:id="rId72"/>
    <p:sldId id="453" r:id="rId73"/>
    <p:sldId id="394" r:id="rId74"/>
    <p:sldId id="395" r:id="rId75"/>
    <p:sldId id="396" r:id="rId76"/>
    <p:sldId id="397" r:id="rId77"/>
    <p:sldId id="398" r:id="rId78"/>
    <p:sldId id="399" r:id="rId79"/>
    <p:sldId id="400" r:id="rId80"/>
    <p:sldId id="401" r:id="rId81"/>
    <p:sldId id="402" r:id="rId82"/>
    <p:sldId id="403" r:id="rId83"/>
    <p:sldId id="682" r:id="rId84"/>
    <p:sldId id="405" r:id="rId85"/>
    <p:sldId id="407" r:id="rId86"/>
    <p:sldId id="408" r:id="rId87"/>
    <p:sldId id="409" r:id="rId88"/>
    <p:sldId id="455" r:id="rId89"/>
    <p:sldId id="411" r:id="rId90"/>
    <p:sldId id="412" r:id="rId91"/>
    <p:sldId id="413" r:id="rId92"/>
    <p:sldId id="467" r:id="rId93"/>
    <p:sldId id="414" r:id="rId94"/>
    <p:sldId id="415" r:id="rId95"/>
    <p:sldId id="456" r:id="rId96"/>
    <p:sldId id="417" r:id="rId97"/>
    <p:sldId id="418" r:id="rId98"/>
    <p:sldId id="419" r:id="rId99"/>
    <p:sldId id="457" r:id="rId100"/>
    <p:sldId id="420" r:id="rId101"/>
    <p:sldId id="421" r:id="rId102"/>
    <p:sldId id="423" r:id="rId103"/>
    <p:sldId id="458" r:id="rId104"/>
    <p:sldId id="424" r:id="rId105"/>
    <p:sldId id="459" r:id="rId106"/>
    <p:sldId id="460" r:id="rId107"/>
    <p:sldId id="461" r:id="rId108"/>
    <p:sldId id="431" r:id="rId109"/>
    <p:sldId id="432" r:id="rId110"/>
    <p:sldId id="433" r:id="rId111"/>
    <p:sldId id="462" r:id="rId112"/>
    <p:sldId id="436" r:id="rId113"/>
    <p:sldId id="437" r:id="rId114"/>
    <p:sldId id="438" r:id="rId115"/>
    <p:sldId id="463" r:id="rId116"/>
    <p:sldId id="439" r:id="rId117"/>
    <p:sldId id="440" r:id="rId118"/>
    <p:sldId id="441" r:id="rId119"/>
    <p:sldId id="442" r:id="rId120"/>
    <p:sldId id="443" r:id="rId121"/>
    <p:sldId id="444" r:id="rId122"/>
    <p:sldId id="445" r:id="rId123"/>
    <p:sldId id="446" r:id="rId124"/>
    <p:sldId id="468" r:id="rId125"/>
    <p:sldId id="469" r:id="rId126"/>
    <p:sldId id="447" r:id="rId127"/>
    <p:sldId id="448" r:id="rId128"/>
    <p:sldId id="449" r:id="rId129"/>
    <p:sldId id="473" r:id="rId130"/>
    <p:sldId id="452" r:id="rId1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F8B"/>
    <a:srgbClr val="000000"/>
    <a:srgbClr val="FF3399"/>
    <a:srgbClr val="FFCCFF"/>
    <a:srgbClr val="FFFF99"/>
    <a:srgbClr val="FFB13F"/>
    <a:srgbClr val="FFFF00"/>
    <a:srgbClr val="FFFFCC"/>
    <a:srgbClr val="FFA725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756" autoAdjust="0"/>
  </p:normalViewPr>
  <p:slideViewPr>
    <p:cSldViewPr>
      <p:cViewPr varScale="1">
        <p:scale>
          <a:sx n="59" d="100"/>
          <a:sy n="59" d="100"/>
        </p:scale>
        <p:origin x="15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theme" Target="theme/theme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FFC49-A88F-4BFE-B612-643D53775BB1}" type="doc">
      <dgm:prSet loTypeId="urn:microsoft.com/office/officeart/2005/8/layout/lProcess2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E349462-16AC-49E3-9396-07E7D9203D37}">
      <dgm:prSet custT="1"/>
      <dgm:spPr/>
      <dgm:t>
        <a:bodyPr/>
        <a:lstStyle/>
        <a:p>
          <a:pPr algn="l"/>
          <a:r>
            <a:rPr kumimoji="1" lang="zh-CN" altLang="en-US" sz="3200" u="none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外源性氨基酸</a:t>
          </a:r>
          <a:endParaRPr lang="zh-CN" altLang="en-US" sz="3200" u="none" dirty="0">
            <a:solidFill>
              <a:srgbClr val="000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5F81D3A-7B7F-47DE-8122-0BC96B28DA49}" type="parTrans" cxnId="{592409DC-C3E9-483C-86EE-FF0A53A5FCA6}">
      <dgm:prSet/>
      <dgm:spPr/>
      <dgm:t>
        <a:bodyPr/>
        <a:lstStyle/>
        <a:p>
          <a:endParaRPr lang="zh-CN" altLang="en-US" sz="3200">
            <a:solidFill>
              <a:srgbClr val="000000"/>
            </a:solidFill>
          </a:endParaRPr>
        </a:p>
      </dgm:t>
    </dgm:pt>
    <dgm:pt modelId="{DB38D94E-40CE-4B4D-9CA0-841317D8DE70}" type="sibTrans" cxnId="{592409DC-C3E9-483C-86EE-FF0A53A5FCA6}">
      <dgm:prSet/>
      <dgm:spPr/>
      <dgm:t>
        <a:bodyPr/>
        <a:lstStyle/>
        <a:p>
          <a:endParaRPr lang="zh-CN" altLang="en-US" sz="3200">
            <a:solidFill>
              <a:srgbClr val="000000"/>
            </a:solidFill>
          </a:endParaRPr>
        </a:p>
      </dgm:t>
    </dgm:pt>
    <dgm:pt modelId="{20EB1196-F61C-4433-B585-69977A6A9BE6}">
      <dgm:prSet custT="1"/>
      <dgm:spPr>
        <a:solidFill>
          <a:srgbClr val="FFB13F"/>
        </a:solidFill>
      </dgm:spPr>
      <dgm:t>
        <a:bodyPr/>
        <a:lstStyle/>
        <a:p>
          <a:r>
            <a:rPr kumimoji="1"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食物蛋白经消化吸收的氨基酸</a:t>
          </a:r>
          <a:endParaRPr lang="zh-CN" altLang="en-US" sz="3200" dirty="0">
            <a:solidFill>
              <a:srgbClr val="000000"/>
            </a:solidFill>
            <a:latin typeface="Arial" panose="020B0604020202020204" pitchFamily="34" charset="0"/>
            <a:ea typeface="黑体" panose="02010609060101010101" pitchFamily="49" charset="-122"/>
            <a:cs typeface="Arial" panose="020B0604020202020204" pitchFamily="34" charset="0"/>
          </a:endParaRPr>
        </a:p>
      </dgm:t>
    </dgm:pt>
    <dgm:pt modelId="{24388E9B-D030-4B25-B054-8C2073A3CED3}" type="parTrans" cxnId="{407759F1-8985-4330-A49D-F108010C7EFE}">
      <dgm:prSet/>
      <dgm:spPr/>
      <dgm:t>
        <a:bodyPr/>
        <a:lstStyle/>
        <a:p>
          <a:endParaRPr lang="zh-CN" altLang="en-US" sz="3200">
            <a:solidFill>
              <a:srgbClr val="000000"/>
            </a:solidFill>
          </a:endParaRPr>
        </a:p>
      </dgm:t>
    </dgm:pt>
    <dgm:pt modelId="{5F06C02C-3BB3-4726-B1FC-368D10BF88C8}" type="sibTrans" cxnId="{407759F1-8985-4330-A49D-F108010C7EFE}">
      <dgm:prSet/>
      <dgm:spPr/>
      <dgm:t>
        <a:bodyPr/>
        <a:lstStyle/>
        <a:p>
          <a:endParaRPr lang="zh-CN" altLang="en-US" sz="3200">
            <a:solidFill>
              <a:srgbClr val="000000"/>
            </a:solidFill>
          </a:endParaRPr>
        </a:p>
      </dgm:t>
    </dgm:pt>
    <dgm:pt modelId="{C5F63404-831D-48DA-9121-94560125E247}">
      <dgm:prSet custT="1"/>
      <dgm:spPr/>
      <dgm:t>
        <a:bodyPr/>
        <a:lstStyle/>
        <a:p>
          <a:pPr algn="l"/>
          <a:r>
            <a:rPr kumimoji="1" lang="zh-CN" altLang="en-US" sz="3200" u="none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内源性氨基酸</a:t>
          </a:r>
          <a:endParaRPr lang="zh-CN" altLang="en-US" sz="3200" u="none" dirty="0">
            <a:solidFill>
              <a:srgbClr val="000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A608019-655E-42EE-B4F4-9597862896FA}" type="parTrans" cxnId="{430B1190-C3D0-4B40-9B5A-09A7035AE99F}">
      <dgm:prSet/>
      <dgm:spPr/>
      <dgm:t>
        <a:bodyPr/>
        <a:lstStyle/>
        <a:p>
          <a:endParaRPr lang="zh-CN" altLang="en-US" sz="3200">
            <a:solidFill>
              <a:srgbClr val="000000"/>
            </a:solidFill>
          </a:endParaRPr>
        </a:p>
      </dgm:t>
    </dgm:pt>
    <dgm:pt modelId="{50AF38F1-75E2-46BF-ADD3-CFA1B467451C}" type="sibTrans" cxnId="{430B1190-C3D0-4B40-9B5A-09A7035AE99F}">
      <dgm:prSet/>
      <dgm:spPr/>
      <dgm:t>
        <a:bodyPr/>
        <a:lstStyle/>
        <a:p>
          <a:endParaRPr lang="zh-CN" altLang="en-US" sz="3200">
            <a:solidFill>
              <a:srgbClr val="000000"/>
            </a:solidFill>
          </a:endParaRPr>
        </a:p>
      </dgm:t>
    </dgm:pt>
    <dgm:pt modelId="{10E9E5F4-47DE-4991-B425-69F52F51A784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组织蛋白降解</a:t>
          </a:r>
          <a:endParaRPr kumimoji="1" lang="en-US" altLang="zh-CN" sz="3200" dirty="0">
            <a:solidFill>
              <a:srgbClr val="000000"/>
            </a:solidFill>
            <a:latin typeface="Arial" panose="020B0604020202020204" pitchFamily="34" charset="0"/>
            <a:ea typeface="黑体" panose="02010609060101010101" pitchFamily="49" charset="-122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kumimoji="1"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产生的氨基酸</a:t>
          </a:r>
          <a:endParaRPr lang="zh-CN" altLang="en-US" sz="3200" dirty="0">
            <a:solidFill>
              <a:srgbClr val="000000"/>
            </a:solidFill>
            <a:latin typeface="Arial" panose="020B0604020202020204" pitchFamily="34" charset="0"/>
            <a:ea typeface="黑体" panose="02010609060101010101" pitchFamily="49" charset="-122"/>
            <a:cs typeface="Arial" panose="020B0604020202020204" pitchFamily="34" charset="0"/>
          </a:endParaRPr>
        </a:p>
      </dgm:t>
    </dgm:pt>
    <dgm:pt modelId="{785412FE-CB77-472D-AA03-71B93CC7BC78}" type="parTrans" cxnId="{FCE6A060-AE61-40F9-BECC-1D14400D0942}">
      <dgm:prSet/>
      <dgm:spPr/>
      <dgm:t>
        <a:bodyPr/>
        <a:lstStyle/>
        <a:p>
          <a:endParaRPr lang="zh-CN" altLang="en-US" sz="3200">
            <a:solidFill>
              <a:srgbClr val="000000"/>
            </a:solidFill>
          </a:endParaRPr>
        </a:p>
      </dgm:t>
    </dgm:pt>
    <dgm:pt modelId="{9B19DBC5-4805-412A-B785-FD8B24B89BD8}" type="sibTrans" cxnId="{FCE6A060-AE61-40F9-BECC-1D14400D0942}">
      <dgm:prSet/>
      <dgm:spPr/>
      <dgm:t>
        <a:bodyPr/>
        <a:lstStyle/>
        <a:p>
          <a:endParaRPr lang="zh-CN" altLang="en-US" sz="3200">
            <a:solidFill>
              <a:srgbClr val="000000"/>
            </a:solidFill>
          </a:endParaRPr>
        </a:p>
      </dgm:t>
    </dgm:pt>
    <dgm:pt modelId="{3B694665-110A-4FA2-BFB4-30A7109EECD6}">
      <dgm:prSet custT="1"/>
      <dgm:spPr>
        <a:solidFill>
          <a:srgbClr val="D8BE9D"/>
        </a:solidFill>
      </dgm:spPr>
      <dgm:t>
        <a:bodyPr/>
        <a:lstStyle/>
        <a:p>
          <a:pPr>
            <a:spcAft>
              <a:spcPts val="0"/>
            </a:spcAft>
          </a:pPr>
          <a:r>
            <a:rPr kumimoji="1"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体内合成的</a:t>
          </a:r>
          <a:endParaRPr kumimoji="1" lang="en-US" altLang="zh-CN" sz="3200" dirty="0">
            <a:solidFill>
              <a:srgbClr val="000000"/>
            </a:solidFill>
            <a:latin typeface="Arial" panose="020B0604020202020204" pitchFamily="34" charset="0"/>
            <a:ea typeface="黑体" panose="02010609060101010101" pitchFamily="49" charset="-122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kumimoji="1"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非必需氨基酸</a:t>
          </a:r>
          <a:endParaRPr lang="zh-CN" altLang="en-US" sz="3200" dirty="0">
            <a:solidFill>
              <a:srgbClr val="000000"/>
            </a:solidFill>
            <a:latin typeface="Arial" panose="020B0604020202020204" pitchFamily="34" charset="0"/>
            <a:ea typeface="黑体" panose="02010609060101010101" pitchFamily="49" charset="-122"/>
            <a:cs typeface="Arial" panose="020B0604020202020204" pitchFamily="34" charset="0"/>
          </a:endParaRPr>
        </a:p>
      </dgm:t>
    </dgm:pt>
    <dgm:pt modelId="{7381F1D9-7E53-4D60-941D-05D018257A82}" type="parTrans" cxnId="{3026F5ED-BFB0-4A12-BAFE-4E1A46DC555A}">
      <dgm:prSet/>
      <dgm:spPr/>
      <dgm:t>
        <a:bodyPr/>
        <a:lstStyle/>
        <a:p>
          <a:endParaRPr lang="zh-CN" altLang="en-US" sz="3200">
            <a:solidFill>
              <a:srgbClr val="000000"/>
            </a:solidFill>
          </a:endParaRPr>
        </a:p>
      </dgm:t>
    </dgm:pt>
    <dgm:pt modelId="{0E42A963-9BD0-4216-9EC1-AF9965776DBC}" type="sibTrans" cxnId="{3026F5ED-BFB0-4A12-BAFE-4E1A46DC555A}">
      <dgm:prSet/>
      <dgm:spPr/>
      <dgm:t>
        <a:bodyPr/>
        <a:lstStyle/>
        <a:p>
          <a:endParaRPr lang="zh-CN" altLang="en-US" sz="3200">
            <a:solidFill>
              <a:srgbClr val="000000"/>
            </a:solidFill>
          </a:endParaRPr>
        </a:p>
      </dgm:t>
    </dgm:pt>
    <dgm:pt modelId="{5043518E-C773-416B-8288-04F082BF2272}" type="pres">
      <dgm:prSet presAssocID="{DC5FFC49-A88F-4BFE-B612-643D53775BB1}" presName="theList" presStyleCnt="0">
        <dgm:presLayoutVars>
          <dgm:dir/>
          <dgm:animLvl val="lvl"/>
          <dgm:resizeHandles val="exact"/>
        </dgm:presLayoutVars>
      </dgm:prSet>
      <dgm:spPr/>
    </dgm:pt>
    <dgm:pt modelId="{E8E37F7E-66BA-4E8B-9287-0286DB7A40AA}" type="pres">
      <dgm:prSet presAssocID="{8E349462-16AC-49E3-9396-07E7D9203D37}" presName="compNode" presStyleCnt="0"/>
      <dgm:spPr/>
    </dgm:pt>
    <dgm:pt modelId="{92D612C1-5F63-4585-A8C4-7B53F54E763D}" type="pres">
      <dgm:prSet presAssocID="{8E349462-16AC-49E3-9396-07E7D9203D37}" presName="aNode" presStyleLbl="bgShp" presStyleIdx="0" presStyleCnt="2"/>
      <dgm:spPr/>
    </dgm:pt>
    <dgm:pt modelId="{9E2FB7EA-0FE5-4674-8C10-7D706CCE3EF1}" type="pres">
      <dgm:prSet presAssocID="{8E349462-16AC-49E3-9396-07E7D9203D37}" presName="textNode" presStyleLbl="bgShp" presStyleIdx="0" presStyleCnt="2"/>
      <dgm:spPr/>
    </dgm:pt>
    <dgm:pt modelId="{16A7F502-128C-43BD-8202-641757CC1359}" type="pres">
      <dgm:prSet presAssocID="{8E349462-16AC-49E3-9396-07E7D9203D37}" presName="compChildNode" presStyleCnt="0"/>
      <dgm:spPr/>
    </dgm:pt>
    <dgm:pt modelId="{39EBA2FF-5E2A-4B7D-B2A2-24835FDB942B}" type="pres">
      <dgm:prSet presAssocID="{8E349462-16AC-49E3-9396-07E7D9203D37}" presName="theInnerList" presStyleCnt="0"/>
      <dgm:spPr/>
    </dgm:pt>
    <dgm:pt modelId="{29932E4A-7127-4A91-A437-4B346A1740B6}" type="pres">
      <dgm:prSet presAssocID="{20EB1196-F61C-4433-B585-69977A6A9BE6}" presName="childNode" presStyleLbl="node1" presStyleIdx="0" presStyleCnt="3">
        <dgm:presLayoutVars>
          <dgm:bulletEnabled val="1"/>
        </dgm:presLayoutVars>
      </dgm:prSet>
      <dgm:spPr/>
    </dgm:pt>
    <dgm:pt modelId="{832774DC-08CE-4ACA-AFDB-6AC2000B3047}" type="pres">
      <dgm:prSet presAssocID="{8E349462-16AC-49E3-9396-07E7D9203D37}" presName="aSpace" presStyleCnt="0"/>
      <dgm:spPr/>
    </dgm:pt>
    <dgm:pt modelId="{ABA6B82A-2AE3-41DF-944A-AC08EE655786}" type="pres">
      <dgm:prSet presAssocID="{C5F63404-831D-48DA-9121-94560125E247}" presName="compNode" presStyleCnt="0"/>
      <dgm:spPr/>
    </dgm:pt>
    <dgm:pt modelId="{0E24B8FA-9027-4090-9D29-942ABC5A91C8}" type="pres">
      <dgm:prSet presAssocID="{C5F63404-831D-48DA-9121-94560125E247}" presName="aNode" presStyleLbl="bgShp" presStyleIdx="1" presStyleCnt="2" custLinFactNeighborY="-1862"/>
      <dgm:spPr/>
    </dgm:pt>
    <dgm:pt modelId="{0FD43556-9B83-437D-A77D-A8676F5005FC}" type="pres">
      <dgm:prSet presAssocID="{C5F63404-831D-48DA-9121-94560125E247}" presName="textNode" presStyleLbl="bgShp" presStyleIdx="1" presStyleCnt="2"/>
      <dgm:spPr/>
    </dgm:pt>
    <dgm:pt modelId="{61A9FD88-1F1D-4B8A-9D5F-D83E7226CE3D}" type="pres">
      <dgm:prSet presAssocID="{C5F63404-831D-48DA-9121-94560125E247}" presName="compChildNode" presStyleCnt="0"/>
      <dgm:spPr/>
    </dgm:pt>
    <dgm:pt modelId="{7CAA32B8-8364-456D-AF02-88A4592B96EF}" type="pres">
      <dgm:prSet presAssocID="{C5F63404-831D-48DA-9121-94560125E247}" presName="theInnerList" presStyleCnt="0"/>
      <dgm:spPr/>
    </dgm:pt>
    <dgm:pt modelId="{FFE3D90E-389A-417B-A359-E5F5E42A07C3}" type="pres">
      <dgm:prSet presAssocID="{10E9E5F4-47DE-4991-B425-69F52F51A784}" presName="childNode" presStyleLbl="node1" presStyleIdx="1" presStyleCnt="3">
        <dgm:presLayoutVars>
          <dgm:bulletEnabled val="1"/>
        </dgm:presLayoutVars>
      </dgm:prSet>
      <dgm:spPr/>
    </dgm:pt>
    <dgm:pt modelId="{49C90694-8A0F-41CA-B379-80CDB2C8B2A5}" type="pres">
      <dgm:prSet presAssocID="{10E9E5F4-47DE-4991-B425-69F52F51A784}" presName="aSpace2" presStyleCnt="0"/>
      <dgm:spPr/>
    </dgm:pt>
    <dgm:pt modelId="{A0BEB962-CA6E-4AB5-AEA7-25E10DAA8DB4}" type="pres">
      <dgm:prSet presAssocID="{3B694665-110A-4FA2-BFB4-30A7109EECD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6420621-6C95-43A4-86A0-5251B7497F82}" type="presOf" srcId="{DC5FFC49-A88F-4BFE-B612-643D53775BB1}" destId="{5043518E-C773-416B-8288-04F082BF2272}" srcOrd="0" destOrd="0" presId="urn:microsoft.com/office/officeart/2005/8/layout/lProcess2"/>
    <dgm:cxn modelId="{CB5ED233-8ACF-4E21-8474-528732DDE492}" type="presOf" srcId="{C5F63404-831D-48DA-9121-94560125E247}" destId="{0E24B8FA-9027-4090-9D29-942ABC5A91C8}" srcOrd="0" destOrd="0" presId="urn:microsoft.com/office/officeart/2005/8/layout/lProcess2"/>
    <dgm:cxn modelId="{7EFAA734-7F36-40EA-BA44-13E77B0B5C2E}" type="presOf" srcId="{C5F63404-831D-48DA-9121-94560125E247}" destId="{0FD43556-9B83-437D-A77D-A8676F5005FC}" srcOrd="1" destOrd="0" presId="urn:microsoft.com/office/officeart/2005/8/layout/lProcess2"/>
    <dgm:cxn modelId="{FCE6A060-AE61-40F9-BECC-1D14400D0942}" srcId="{C5F63404-831D-48DA-9121-94560125E247}" destId="{10E9E5F4-47DE-4991-B425-69F52F51A784}" srcOrd="0" destOrd="0" parTransId="{785412FE-CB77-472D-AA03-71B93CC7BC78}" sibTransId="{9B19DBC5-4805-412A-B785-FD8B24B89BD8}"/>
    <dgm:cxn modelId="{1DDCBB58-E7AF-484D-B685-A5D954C45860}" type="presOf" srcId="{8E349462-16AC-49E3-9396-07E7D9203D37}" destId="{9E2FB7EA-0FE5-4674-8C10-7D706CCE3EF1}" srcOrd="1" destOrd="0" presId="urn:microsoft.com/office/officeart/2005/8/layout/lProcess2"/>
    <dgm:cxn modelId="{22FA0B83-5F74-488E-AFF3-E8FD4DB1B755}" type="presOf" srcId="{20EB1196-F61C-4433-B585-69977A6A9BE6}" destId="{29932E4A-7127-4A91-A437-4B346A1740B6}" srcOrd="0" destOrd="0" presId="urn:microsoft.com/office/officeart/2005/8/layout/lProcess2"/>
    <dgm:cxn modelId="{430B1190-C3D0-4B40-9B5A-09A7035AE99F}" srcId="{DC5FFC49-A88F-4BFE-B612-643D53775BB1}" destId="{C5F63404-831D-48DA-9121-94560125E247}" srcOrd="1" destOrd="0" parTransId="{9A608019-655E-42EE-B4F4-9597862896FA}" sibTransId="{50AF38F1-75E2-46BF-ADD3-CFA1B467451C}"/>
    <dgm:cxn modelId="{6C0603B3-662A-460E-A1C0-CE97D8D9BA81}" type="presOf" srcId="{3B694665-110A-4FA2-BFB4-30A7109EECD6}" destId="{A0BEB962-CA6E-4AB5-AEA7-25E10DAA8DB4}" srcOrd="0" destOrd="0" presId="urn:microsoft.com/office/officeart/2005/8/layout/lProcess2"/>
    <dgm:cxn modelId="{82D206BB-A352-4706-BEED-60582D10954B}" type="presOf" srcId="{8E349462-16AC-49E3-9396-07E7D9203D37}" destId="{92D612C1-5F63-4585-A8C4-7B53F54E763D}" srcOrd="0" destOrd="0" presId="urn:microsoft.com/office/officeart/2005/8/layout/lProcess2"/>
    <dgm:cxn modelId="{592409DC-C3E9-483C-86EE-FF0A53A5FCA6}" srcId="{DC5FFC49-A88F-4BFE-B612-643D53775BB1}" destId="{8E349462-16AC-49E3-9396-07E7D9203D37}" srcOrd="0" destOrd="0" parTransId="{25F81D3A-7B7F-47DE-8122-0BC96B28DA49}" sibTransId="{DB38D94E-40CE-4B4D-9CA0-841317D8DE70}"/>
    <dgm:cxn modelId="{A2EDC7E5-8E2A-4D9D-98FE-A78FCBCE6DDE}" type="presOf" srcId="{10E9E5F4-47DE-4991-B425-69F52F51A784}" destId="{FFE3D90E-389A-417B-A359-E5F5E42A07C3}" srcOrd="0" destOrd="0" presId="urn:microsoft.com/office/officeart/2005/8/layout/lProcess2"/>
    <dgm:cxn modelId="{3026F5ED-BFB0-4A12-BAFE-4E1A46DC555A}" srcId="{C5F63404-831D-48DA-9121-94560125E247}" destId="{3B694665-110A-4FA2-BFB4-30A7109EECD6}" srcOrd="1" destOrd="0" parTransId="{7381F1D9-7E53-4D60-941D-05D018257A82}" sibTransId="{0E42A963-9BD0-4216-9EC1-AF9965776DBC}"/>
    <dgm:cxn modelId="{407759F1-8985-4330-A49D-F108010C7EFE}" srcId="{8E349462-16AC-49E3-9396-07E7D9203D37}" destId="{20EB1196-F61C-4433-B585-69977A6A9BE6}" srcOrd="0" destOrd="0" parTransId="{24388E9B-D030-4B25-B054-8C2073A3CED3}" sibTransId="{5F06C02C-3BB3-4726-B1FC-368D10BF88C8}"/>
    <dgm:cxn modelId="{4F22B381-DDAA-497E-8395-51F9306B1677}" type="presParOf" srcId="{5043518E-C773-416B-8288-04F082BF2272}" destId="{E8E37F7E-66BA-4E8B-9287-0286DB7A40AA}" srcOrd="0" destOrd="0" presId="urn:microsoft.com/office/officeart/2005/8/layout/lProcess2"/>
    <dgm:cxn modelId="{C793B78C-00ED-45FE-99CC-9D19BF724889}" type="presParOf" srcId="{E8E37F7E-66BA-4E8B-9287-0286DB7A40AA}" destId="{92D612C1-5F63-4585-A8C4-7B53F54E763D}" srcOrd="0" destOrd="0" presId="urn:microsoft.com/office/officeart/2005/8/layout/lProcess2"/>
    <dgm:cxn modelId="{78820035-E587-4B89-B140-1FB154269ADE}" type="presParOf" srcId="{E8E37F7E-66BA-4E8B-9287-0286DB7A40AA}" destId="{9E2FB7EA-0FE5-4674-8C10-7D706CCE3EF1}" srcOrd="1" destOrd="0" presId="urn:microsoft.com/office/officeart/2005/8/layout/lProcess2"/>
    <dgm:cxn modelId="{BAA823AA-A133-42C1-80B0-37D3E6027A1A}" type="presParOf" srcId="{E8E37F7E-66BA-4E8B-9287-0286DB7A40AA}" destId="{16A7F502-128C-43BD-8202-641757CC1359}" srcOrd="2" destOrd="0" presId="urn:microsoft.com/office/officeart/2005/8/layout/lProcess2"/>
    <dgm:cxn modelId="{A46A8DF4-CEFD-4687-AD5D-0D429DB5683A}" type="presParOf" srcId="{16A7F502-128C-43BD-8202-641757CC1359}" destId="{39EBA2FF-5E2A-4B7D-B2A2-24835FDB942B}" srcOrd="0" destOrd="0" presId="urn:microsoft.com/office/officeart/2005/8/layout/lProcess2"/>
    <dgm:cxn modelId="{6631BC66-96A4-461B-883B-0999A087F4F6}" type="presParOf" srcId="{39EBA2FF-5E2A-4B7D-B2A2-24835FDB942B}" destId="{29932E4A-7127-4A91-A437-4B346A1740B6}" srcOrd="0" destOrd="0" presId="urn:microsoft.com/office/officeart/2005/8/layout/lProcess2"/>
    <dgm:cxn modelId="{C5CE8179-EC2E-43DE-97F2-DBF775526DE4}" type="presParOf" srcId="{5043518E-C773-416B-8288-04F082BF2272}" destId="{832774DC-08CE-4ACA-AFDB-6AC2000B3047}" srcOrd="1" destOrd="0" presId="urn:microsoft.com/office/officeart/2005/8/layout/lProcess2"/>
    <dgm:cxn modelId="{12915B4C-A627-4CF3-B0EF-A2B641213D46}" type="presParOf" srcId="{5043518E-C773-416B-8288-04F082BF2272}" destId="{ABA6B82A-2AE3-41DF-944A-AC08EE655786}" srcOrd="2" destOrd="0" presId="urn:microsoft.com/office/officeart/2005/8/layout/lProcess2"/>
    <dgm:cxn modelId="{756B9DD7-962E-4FC4-929D-1DC523FCE110}" type="presParOf" srcId="{ABA6B82A-2AE3-41DF-944A-AC08EE655786}" destId="{0E24B8FA-9027-4090-9D29-942ABC5A91C8}" srcOrd="0" destOrd="0" presId="urn:microsoft.com/office/officeart/2005/8/layout/lProcess2"/>
    <dgm:cxn modelId="{8595F2B1-9A76-4B83-99ED-FA4070BD630F}" type="presParOf" srcId="{ABA6B82A-2AE3-41DF-944A-AC08EE655786}" destId="{0FD43556-9B83-437D-A77D-A8676F5005FC}" srcOrd="1" destOrd="0" presId="urn:microsoft.com/office/officeart/2005/8/layout/lProcess2"/>
    <dgm:cxn modelId="{FADB5EE7-22E9-41CD-B588-C89349B930D9}" type="presParOf" srcId="{ABA6B82A-2AE3-41DF-944A-AC08EE655786}" destId="{61A9FD88-1F1D-4B8A-9D5F-D83E7226CE3D}" srcOrd="2" destOrd="0" presId="urn:microsoft.com/office/officeart/2005/8/layout/lProcess2"/>
    <dgm:cxn modelId="{F3F36965-34F7-4C1A-87F1-F058C430ED7E}" type="presParOf" srcId="{61A9FD88-1F1D-4B8A-9D5F-D83E7226CE3D}" destId="{7CAA32B8-8364-456D-AF02-88A4592B96EF}" srcOrd="0" destOrd="0" presId="urn:microsoft.com/office/officeart/2005/8/layout/lProcess2"/>
    <dgm:cxn modelId="{6460C839-9366-41C3-8F5D-36B35AAB2C04}" type="presParOf" srcId="{7CAA32B8-8364-456D-AF02-88A4592B96EF}" destId="{FFE3D90E-389A-417B-A359-E5F5E42A07C3}" srcOrd="0" destOrd="0" presId="urn:microsoft.com/office/officeart/2005/8/layout/lProcess2"/>
    <dgm:cxn modelId="{F187B7EA-0B3E-4408-9D3B-6FC9EFBB8384}" type="presParOf" srcId="{7CAA32B8-8364-456D-AF02-88A4592B96EF}" destId="{49C90694-8A0F-41CA-B379-80CDB2C8B2A5}" srcOrd="1" destOrd="0" presId="urn:microsoft.com/office/officeart/2005/8/layout/lProcess2"/>
    <dgm:cxn modelId="{E1FC72BF-B391-48F2-9959-739127CAA3F1}" type="presParOf" srcId="{7CAA32B8-8364-456D-AF02-88A4592B96EF}" destId="{A0BEB962-CA6E-4AB5-AEA7-25E10DAA8DB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612C1-5F63-4585-A8C4-7B53F54E763D}">
      <dsp:nvSpPr>
        <dsp:cNvPr id="0" name=""/>
        <dsp:cNvSpPr/>
      </dsp:nvSpPr>
      <dsp:spPr>
        <a:xfrm>
          <a:off x="4180" y="0"/>
          <a:ext cx="4021478" cy="339320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3200" u="none" kern="1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外源性氨基酸</a:t>
          </a:r>
          <a:endParaRPr lang="zh-CN" altLang="en-US" sz="3200" u="none" kern="1200" dirty="0">
            <a:solidFill>
              <a:srgbClr val="000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180" y="0"/>
        <a:ext cx="4021478" cy="1017961"/>
      </dsp:txXfrm>
    </dsp:sp>
    <dsp:sp modelId="{29932E4A-7127-4A91-A437-4B346A1740B6}">
      <dsp:nvSpPr>
        <dsp:cNvPr id="0" name=""/>
        <dsp:cNvSpPr/>
      </dsp:nvSpPr>
      <dsp:spPr>
        <a:xfrm>
          <a:off x="406328" y="1017961"/>
          <a:ext cx="3217182" cy="2205583"/>
        </a:xfrm>
        <a:prstGeom prst="roundRect">
          <a:avLst>
            <a:gd name="adj" fmla="val 10000"/>
          </a:avLst>
        </a:prstGeom>
        <a:solidFill>
          <a:srgbClr val="FFB13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3200" kern="1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食物蛋白经消化吸收的氨基酸</a:t>
          </a:r>
          <a:endParaRPr lang="zh-CN" altLang="en-US" sz="3200" kern="1200" dirty="0">
            <a:solidFill>
              <a:srgbClr val="000000"/>
            </a:solidFill>
            <a:latin typeface="Arial" panose="020B0604020202020204" pitchFamily="34" charset="0"/>
            <a:ea typeface="黑体" panose="02010609060101010101" pitchFamily="49" charset="-122"/>
            <a:cs typeface="Arial" panose="020B0604020202020204" pitchFamily="34" charset="0"/>
          </a:endParaRPr>
        </a:p>
      </dsp:txBody>
      <dsp:txXfrm>
        <a:off x="470927" y="1082560"/>
        <a:ext cx="3087984" cy="2076385"/>
      </dsp:txXfrm>
    </dsp:sp>
    <dsp:sp modelId="{0E24B8FA-9027-4090-9D29-942ABC5A91C8}">
      <dsp:nvSpPr>
        <dsp:cNvPr id="0" name=""/>
        <dsp:cNvSpPr/>
      </dsp:nvSpPr>
      <dsp:spPr>
        <a:xfrm>
          <a:off x="4327269" y="0"/>
          <a:ext cx="4021478" cy="339320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3200" u="none" kern="1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内源性氨基酸</a:t>
          </a:r>
          <a:endParaRPr lang="zh-CN" altLang="en-US" sz="3200" u="none" kern="1200" dirty="0">
            <a:solidFill>
              <a:srgbClr val="000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327269" y="0"/>
        <a:ext cx="4021478" cy="1017961"/>
      </dsp:txXfrm>
    </dsp:sp>
    <dsp:sp modelId="{FFE3D90E-389A-417B-A359-E5F5E42A07C3}">
      <dsp:nvSpPr>
        <dsp:cNvPr id="0" name=""/>
        <dsp:cNvSpPr/>
      </dsp:nvSpPr>
      <dsp:spPr>
        <a:xfrm>
          <a:off x="4729417" y="1018955"/>
          <a:ext cx="3217182" cy="1023098"/>
        </a:xfrm>
        <a:prstGeom prst="roundRect">
          <a:avLst>
            <a:gd name="adj" fmla="val 10000"/>
          </a:avLst>
        </a:prstGeom>
        <a:solidFill>
          <a:schemeClr val="accent4">
            <a:hueOff val="6958555"/>
            <a:satOff val="50000"/>
            <a:lumOff val="-7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3200" kern="1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组织蛋白降解</a:t>
          </a:r>
          <a:endParaRPr kumimoji="1" lang="en-US" altLang="zh-CN" sz="3200" kern="1200" dirty="0">
            <a:solidFill>
              <a:srgbClr val="000000"/>
            </a:solidFill>
            <a:latin typeface="Arial" panose="020B0604020202020204" pitchFamily="34" charset="0"/>
            <a:ea typeface="黑体" panose="02010609060101010101" pitchFamily="49" charset="-122"/>
            <a:cs typeface="Arial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3200" kern="1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产生的氨基酸</a:t>
          </a:r>
          <a:endParaRPr lang="zh-CN" altLang="en-US" sz="3200" kern="1200" dirty="0">
            <a:solidFill>
              <a:srgbClr val="000000"/>
            </a:solidFill>
            <a:latin typeface="Arial" panose="020B0604020202020204" pitchFamily="34" charset="0"/>
            <a:ea typeface="黑体" panose="02010609060101010101" pitchFamily="49" charset="-122"/>
            <a:cs typeface="Arial" panose="020B0604020202020204" pitchFamily="34" charset="0"/>
          </a:endParaRPr>
        </a:p>
      </dsp:txBody>
      <dsp:txXfrm>
        <a:off x="4759383" y="1048921"/>
        <a:ext cx="3157250" cy="963166"/>
      </dsp:txXfrm>
    </dsp:sp>
    <dsp:sp modelId="{A0BEB962-CA6E-4AB5-AEA7-25E10DAA8DB4}">
      <dsp:nvSpPr>
        <dsp:cNvPr id="0" name=""/>
        <dsp:cNvSpPr/>
      </dsp:nvSpPr>
      <dsp:spPr>
        <a:xfrm>
          <a:off x="4729417" y="2199453"/>
          <a:ext cx="3217182" cy="1023098"/>
        </a:xfrm>
        <a:prstGeom prst="roundRect">
          <a:avLst>
            <a:gd name="adj" fmla="val 10000"/>
          </a:avLst>
        </a:prstGeom>
        <a:solidFill>
          <a:srgbClr val="D8BE9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3200" kern="1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体内合成的</a:t>
          </a:r>
          <a:endParaRPr kumimoji="1" lang="en-US" altLang="zh-CN" sz="3200" kern="1200" dirty="0">
            <a:solidFill>
              <a:srgbClr val="000000"/>
            </a:solidFill>
            <a:latin typeface="Arial" panose="020B0604020202020204" pitchFamily="34" charset="0"/>
            <a:ea typeface="黑体" panose="02010609060101010101" pitchFamily="49" charset="-122"/>
            <a:cs typeface="Arial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CN" altLang="en-US" sz="3200" kern="1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非必需氨基酸</a:t>
          </a:r>
          <a:endParaRPr lang="zh-CN" altLang="en-US" sz="3200" kern="1200" dirty="0">
            <a:solidFill>
              <a:srgbClr val="000000"/>
            </a:solidFill>
            <a:latin typeface="Arial" panose="020B0604020202020204" pitchFamily="34" charset="0"/>
            <a:ea typeface="黑体" panose="02010609060101010101" pitchFamily="49" charset="-122"/>
            <a:cs typeface="Arial" panose="020B0604020202020204" pitchFamily="34" charset="0"/>
          </a:endParaRPr>
        </a:p>
      </dsp:txBody>
      <dsp:txXfrm>
        <a:off x="4759383" y="2229419"/>
        <a:ext cx="3157250" cy="963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316247F-ACEF-4292-B61A-B694448AD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4983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so.com/doc/5992071.html" TargetMode="External"/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C94A5-6F4C-4A3B-BA9D-D0D0E31587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292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10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09E91-4583-4454-8F50-5BE1A4ACD741}" type="slidenum">
              <a:rPr lang="en-US" altLang="zh-CN" smtClean="0"/>
              <a:pPr/>
              <a:t>26</a:t>
            </a:fld>
            <a:endParaRPr lang="en-US" altLang="zh-CN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BE8E3-EFF0-4E0E-B69C-F582BD511BFD}" type="slidenum">
              <a:rPr lang="en-US" altLang="zh-CN" smtClean="0"/>
              <a:pPr/>
              <a:t>27</a:t>
            </a:fld>
            <a:endParaRPr lang="en-US" altLang="zh-CN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/>
              <a:t>多聚泛素链结合因子可连接多个泛素分子产生泛素链</a:t>
            </a:r>
          </a:p>
        </p:txBody>
      </p:sp>
      <p:sp>
        <p:nvSpPr>
          <p:cNvPr id="1464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FA448-989E-473B-9430-1EF851808D34}" type="slidenum">
              <a:rPr lang="en-US" altLang="zh-CN" smtClean="0"/>
              <a:pPr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2019</a:t>
            </a:r>
            <a:r>
              <a:rPr lang="zh-CN" altLang="en-US" dirty="0"/>
              <a:t>诺贝尔生理学或医学奖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5172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The Nobel Prize in Physiology or Medicine 2019 was awarded jointly to William G.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Kaelin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 Jr, Sir Peter J. Ratcliffe and Gregg L.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Semenza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 "for their discoveries of how cells sense and adapt to oxygen availability.“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·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希佩尔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林道综合征（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Von Hippel-Lindau syndrome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），与之相关的蛋白就叫做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VHL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蛋白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2579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4352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0980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6E4FB-92BC-42C4-BB5A-4B1464199943}" type="slidenum">
              <a:rPr lang="en-US" altLang="zh-CN" smtClean="0"/>
              <a:pPr/>
              <a:t>67</a:t>
            </a:fld>
            <a:endParaRPr lang="en-US" altLang="zh-CN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kumimoji="1" lang="en-US" altLang="zh-CN"/>
              <a:t> </a:t>
            </a:r>
            <a:r>
              <a:rPr kumimoji="1" lang="en-US" altLang="zh-CN" b="1"/>
              <a:t>NH3</a:t>
            </a:r>
            <a:r>
              <a:rPr kumimoji="1" lang="zh-CN" altLang="en-US" b="1"/>
              <a:t>比</a:t>
            </a:r>
            <a:r>
              <a:rPr kumimoji="1" lang="en-US" altLang="zh-CN" b="1"/>
              <a:t>NH4+</a:t>
            </a:r>
            <a:r>
              <a:rPr kumimoji="1" lang="zh-CN" altLang="en-US" b="1"/>
              <a:t>更易于穿过细胞膜而进入细胞，</a:t>
            </a:r>
            <a:r>
              <a:rPr kumimoji="1" lang="en-US" altLang="zh-CN" b="1"/>
              <a:t>NH3</a:t>
            </a:r>
            <a:r>
              <a:rPr kumimoji="1" lang="zh-CN" altLang="en-US" b="1"/>
              <a:t>与</a:t>
            </a:r>
            <a:r>
              <a:rPr kumimoji="1" lang="en-US" altLang="zh-CN" b="1"/>
              <a:t>NH4+</a:t>
            </a:r>
            <a:r>
              <a:rPr kumimoji="1" lang="zh-CN" altLang="en-US" b="1"/>
              <a:t>的互变受肠液</a:t>
            </a:r>
            <a:r>
              <a:rPr kumimoji="1" lang="en-US" altLang="zh-CN" b="1"/>
              <a:t>pH</a:t>
            </a:r>
            <a:r>
              <a:rPr kumimoji="1" lang="zh-CN" altLang="en-US" b="1"/>
              <a:t>的影响。</a:t>
            </a:r>
            <a:r>
              <a:rPr kumimoji="1" lang="en-US" altLang="zh-CN" b="1"/>
              <a:t>pH</a:t>
            </a:r>
            <a:r>
              <a:rPr kumimoji="1" lang="zh-CN" altLang="en-US" b="1"/>
              <a:t>＞</a:t>
            </a:r>
            <a:r>
              <a:rPr kumimoji="1" lang="en-US" altLang="zh-CN" b="1"/>
              <a:t>6</a:t>
            </a:r>
          </a:p>
          <a:p>
            <a:pPr eaLnBrk="1" hangingPunct="1"/>
            <a:r>
              <a:rPr kumimoji="1" lang="zh-CN" altLang="en-US" b="1"/>
              <a:t>时</a:t>
            </a:r>
            <a:r>
              <a:rPr kumimoji="1" lang="en-US" altLang="zh-CN" b="1"/>
              <a:t>NH3</a:t>
            </a:r>
            <a:r>
              <a:rPr kumimoji="1" lang="zh-CN" altLang="en-US" b="1"/>
              <a:t>大量扩散入血；肠液</a:t>
            </a:r>
            <a:r>
              <a:rPr kumimoji="1" lang="en-US" altLang="zh-CN" b="1"/>
              <a:t>pH</a:t>
            </a:r>
            <a:r>
              <a:rPr kumimoji="1" lang="zh-CN" altLang="en-US" b="1"/>
              <a:t>＜</a:t>
            </a:r>
            <a:r>
              <a:rPr kumimoji="1" lang="en-US" altLang="zh-CN" b="1"/>
              <a:t>6</a:t>
            </a:r>
            <a:r>
              <a:rPr kumimoji="1" lang="zh-CN" altLang="en-US" b="1"/>
              <a:t>时</a:t>
            </a:r>
            <a:r>
              <a:rPr kumimoji="1" lang="en-US" altLang="zh-CN" b="1"/>
              <a:t>NH3</a:t>
            </a:r>
            <a:r>
              <a:rPr kumimoji="1" lang="zh-CN" altLang="en-US" b="1"/>
              <a:t>转变为</a:t>
            </a:r>
            <a:r>
              <a:rPr kumimoji="1" lang="en-US" altLang="zh-CN" b="1"/>
              <a:t>NH4+</a:t>
            </a:r>
            <a:r>
              <a:rPr kumimoji="1" lang="zh-CN" altLang="en-US" b="1"/>
              <a:t>以胺盐形式扩散入肠腔。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71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940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16549-72D8-4898-AF5C-DC78736399B3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z="2000"/>
              <a:t>蛋白质的摄入要：</a:t>
            </a:r>
            <a:r>
              <a:rPr lang="zh-CN" altLang="en-US" sz="2000" u="sng"/>
              <a:t>量足质优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zh-CN" altLang="en-US" b="1" dirty="0"/>
              <a:t>一、氨中毒与肝昏迷</a:t>
            </a:r>
            <a:r>
              <a:rPr lang="zh-CN" altLang="en-US" dirty="0"/>
              <a:t> </a:t>
            </a:r>
          </a:p>
          <a:p>
            <a:pPr eaLnBrk="1" hangingPunct="1">
              <a:defRPr/>
            </a:pPr>
            <a:r>
              <a:rPr lang="zh-CN" altLang="en-US" dirty="0"/>
              <a:t>　　关于氨中毒的机制，据认为是由于肝功能不全情况下，血氨的来源增多或去路减少，引起血氨升高，脑组织对氨毒性极为敏感，因而出现脑功能障碍而导致昏迷。正常血氨来自肠菌产氨（每日约</a:t>
            </a:r>
            <a:r>
              <a:rPr lang="en-US" altLang="zh-CN" dirty="0"/>
              <a:t>4g</a:t>
            </a:r>
            <a:r>
              <a:rPr lang="zh-CN" altLang="en-US" dirty="0"/>
              <a:t>）、肾泌氨、肌肉组织产氨等，而解除氨毒性的机制主要靠肝内的尿素合成。由于肝严重病变导致肝功能不全，清除氨的能力大为降低，加之门腔静脉短路，使由肠管回血液的氨不经肝解毒而直接进入体循环，造成高氨血症与肝昏迷。饮食蛋白过多、消化道出血、摄入铵盐、放腹水以及应用利尿剂等均可引起血氨的升高或氨毒性增加，从而能诱发肝昏迷。 </a:t>
            </a:r>
          </a:p>
          <a:p>
            <a:pPr eaLnBrk="1" hangingPunct="1">
              <a:defRPr/>
            </a:pPr>
            <a:r>
              <a:rPr lang="zh-CN" altLang="en-US" dirty="0"/>
              <a:t>　　氨对脑组织的毒性作用在于氨主要是干扰了脑的能量代谢，使高能磷酸化合物（</a:t>
            </a:r>
            <a:r>
              <a:rPr lang="en-US" altLang="zh-CN" dirty="0"/>
              <a:t>ATP</a:t>
            </a:r>
            <a:r>
              <a:rPr lang="zh-CN" altLang="en-US" dirty="0"/>
              <a:t>等）浓度降低。氨对脑细胞代谢的干扰有下述几方面：①氨能抑制丙酮酸脱氢酶的活性，影响乙酰辅酶</a:t>
            </a:r>
            <a:r>
              <a:rPr lang="en-US" altLang="zh-CN" dirty="0"/>
              <a:t>A</a:t>
            </a:r>
            <a:r>
              <a:rPr lang="zh-CN" altLang="en-US" dirty="0"/>
              <a:t>的生成，既干扰了三羧酸循环的起始步骤，又影响了神经递质乙酰胆碱的生成；②氨中毒时，脑内以形成谷氨酰胺的方式解毒，从而消耗了较多的</a:t>
            </a:r>
            <a:r>
              <a:rPr lang="en-US" altLang="zh-CN" dirty="0"/>
              <a:t>NADH</a:t>
            </a:r>
            <a:r>
              <a:rPr lang="zh-CN" altLang="en-US" dirty="0"/>
              <a:t>（</a:t>
            </a:r>
            <a:r>
              <a:rPr lang="en-US" altLang="zh-CN" dirty="0"/>
              <a:t>α-</a:t>
            </a:r>
            <a:r>
              <a:rPr lang="zh-CN" altLang="en-US" dirty="0"/>
              <a:t>酮戊二酸经还原性氨基化而生成谷氨酸），影响线粒体氧化磷酸化的正常进行，妨碍</a:t>
            </a:r>
            <a:r>
              <a:rPr lang="en-US" altLang="zh-CN" dirty="0"/>
              <a:t>ATP</a:t>
            </a:r>
            <a:r>
              <a:rPr lang="zh-CN" altLang="en-US" dirty="0"/>
              <a:t>生成；③大量氨与</a:t>
            </a:r>
            <a:r>
              <a:rPr lang="en-US" altLang="zh-CN" dirty="0"/>
              <a:t>α-</a:t>
            </a:r>
            <a:r>
              <a:rPr lang="zh-CN" altLang="en-US" dirty="0"/>
              <a:t>酮戊二酸结合生成谷氨酸，可使三羧酸循环中的</a:t>
            </a:r>
            <a:r>
              <a:rPr lang="en-US" altLang="zh-CN" dirty="0"/>
              <a:t>α-</a:t>
            </a:r>
            <a:r>
              <a:rPr lang="zh-CN" altLang="en-US" dirty="0"/>
              <a:t>酮戊二酸耗竭，妨碍了供能物质在脑细胞中能量的释放与转换。由于</a:t>
            </a:r>
            <a:r>
              <a:rPr lang="en-US" altLang="zh-CN" dirty="0"/>
              <a:t>α-</a:t>
            </a:r>
            <a:r>
              <a:rPr lang="zh-CN" altLang="en-US" dirty="0"/>
              <a:t>酮戊二酸及草酰乙酸难于通过血脑屏障，脑内转氨酶活性低，难于使</a:t>
            </a:r>
            <a:r>
              <a:rPr lang="en-US" altLang="zh-CN" dirty="0"/>
              <a:t>α-</a:t>
            </a:r>
            <a:r>
              <a:rPr lang="zh-CN" altLang="en-US" dirty="0"/>
              <a:t>酮戊二酸等得到补充，因此氨中毒使脑细胞三羧酸循环发生障碍，</a:t>
            </a:r>
            <a:r>
              <a:rPr lang="en-US" altLang="zh-CN" dirty="0"/>
              <a:t>ATP</a:t>
            </a:r>
            <a:r>
              <a:rPr lang="zh-CN" altLang="en-US" dirty="0"/>
              <a:t>的生成减少；④氨和谷氨酸合成谷氨酰胺时增加</a:t>
            </a:r>
            <a:r>
              <a:rPr lang="en-US" altLang="zh-CN" dirty="0"/>
              <a:t>ATP</a:t>
            </a:r>
            <a:r>
              <a:rPr lang="zh-CN" altLang="en-US" dirty="0"/>
              <a:t>消耗；⑤氨能激活神经细胞膜上的</a:t>
            </a:r>
            <a:r>
              <a:rPr lang="en-US" altLang="zh-CN" dirty="0"/>
              <a:t>Na</a:t>
            </a:r>
            <a:r>
              <a:rPr lang="zh-CN" altLang="en-US" dirty="0"/>
              <a:t>、</a:t>
            </a:r>
            <a:r>
              <a:rPr lang="en-US" altLang="zh-CN" dirty="0"/>
              <a:t>K-ATP</a:t>
            </a:r>
            <a:r>
              <a:rPr lang="zh-CN" altLang="en-US" dirty="0"/>
              <a:t>酶，并和</a:t>
            </a:r>
            <a:r>
              <a:rPr lang="en-US" altLang="zh-CN" dirty="0"/>
              <a:t>K</a:t>
            </a:r>
            <a:r>
              <a:rPr lang="zh-CN" altLang="en-US" dirty="0"/>
              <a:t>有竞争作用，影响离子分布和神经传导的正常进行。 </a:t>
            </a:r>
          </a:p>
          <a:p>
            <a:pPr eaLnBrk="1" hangingPunct="1">
              <a:defRPr/>
            </a:pPr>
            <a:r>
              <a:rPr lang="zh-CN" altLang="en-US" dirty="0"/>
              <a:t>　　应当指出，氨中毒现象并不能解释所有肝昏迷的发生，有些病例血氨并不高，降血氨疗法亦不一定有效，尚须探讨其他机制。 </a:t>
            </a:r>
          </a:p>
          <a:p>
            <a:pPr eaLnBrk="1" hangingPunct="1">
              <a:defRPr/>
            </a:pPr>
            <a:r>
              <a:rPr lang="zh-CN" altLang="en-US" dirty="0"/>
              <a:t>　　</a:t>
            </a:r>
            <a:r>
              <a:rPr lang="zh-CN" altLang="en-US" b="1" dirty="0"/>
              <a:t>二、假神经递质学说</a:t>
            </a:r>
            <a:r>
              <a:rPr lang="zh-CN" altLang="en-US" dirty="0"/>
              <a:t> </a:t>
            </a:r>
          </a:p>
          <a:p>
            <a:pPr eaLnBrk="1" hangingPunct="1">
              <a:defRPr/>
            </a:pPr>
            <a:r>
              <a:rPr lang="zh-CN" altLang="en-US" dirty="0"/>
              <a:t>　　在肠管内，一部分氨基酸经肠菌的氨基酸脱羧酶作用而形成胺类，如苯丙氨酸及酪氨酸脱羧形成苯乙胺及酪胺，正常情况下可被肝内单胺氧化酶分解而清除。肝功能不全时，由于肝内单胺氧化酶活性降低或门体侧支循环的形成，于是芳香胺类直接经体循环入脑，经脑内非特异羟化酶作用，于是苯乙胺羟化而生成苯乙醇胺，酪胺经羟化而生成鱆胺（</a:t>
            </a:r>
            <a:r>
              <a:rPr lang="en-US" altLang="zh-CN" dirty="0"/>
              <a:t>β-</a:t>
            </a:r>
            <a:r>
              <a:rPr lang="zh-CN" altLang="en-US" dirty="0"/>
              <a:t>羟酪胺）由于苯乙醇胺及鱆胺与儿茶酚胺递质（多巴胺、去甲肾上腺素）结构相似，又不能正常地传递冲动，故称假神经递质。 </a:t>
            </a:r>
          </a:p>
          <a:p>
            <a:pPr eaLnBrk="1" hangingPunct="1">
              <a:defRPr/>
            </a:pPr>
            <a:r>
              <a:rPr lang="zh-CN" altLang="en-US" dirty="0"/>
              <a:t>　　假神经递质被释放后引起神经系统某些部位（如脑干网状结构上行激动系统）功能发生障碍，使大脑发生深度抑制而昏迷。黑质、纹状体通路中的多巴胺被假递质取代后，使乙酰胆碱的作用占优势，因而出现扑翼样振颤，当然，假递质学说也不能解释全部肝昏迷的发生机制。 </a:t>
            </a:r>
          </a:p>
          <a:p>
            <a:pPr eaLnBrk="1" hangingPunct="1">
              <a:defRPr/>
            </a:pPr>
            <a:r>
              <a:rPr lang="zh-CN" altLang="en-US" dirty="0"/>
              <a:t>　　</a:t>
            </a:r>
            <a:r>
              <a:rPr lang="zh-CN" altLang="en-US" b="1" dirty="0"/>
              <a:t>三、氨基酸不平衡与肝昏迷</a:t>
            </a:r>
            <a:r>
              <a:rPr lang="zh-CN" altLang="en-US" dirty="0"/>
              <a:t> </a:t>
            </a:r>
          </a:p>
          <a:p>
            <a:pPr eaLnBrk="1" hangingPunct="1">
              <a:defRPr/>
            </a:pPr>
            <a:r>
              <a:rPr lang="zh-CN" altLang="en-US" dirty="0"/>
              <a:t>　　近</a:t>
            </a:r>
            <a:r>
              <a:rPr lang="en-US" altLang="zh-CN" dirty="0"/>
              <a:t>20</a:t>
            </a:r>
            <a:r>
              <a:rPr lang="zh-CN" altLang="en-US" dirty="0"/>
              <a:t>年来关于肝昏迷时氨基酸代谢异常的资料表明：在严重肝功能损伤和有门腔静脉短路的条件下，由于种种原因引起体内氨基酸代谢异常。最突出的表现是血中支链氨基酸（缬氨酸、亮氨酸、异亮氨酸）浓度明显降低，芳香族氨基酸（苯丙氨酸、酪氨酸、色氨酸）明显增高，从而引起脑功能障碍。 </a:t>
            </a:r>
          </a:p>
          <a:p>
            <a:pPr eaLnBrk="1" hangingPunct="1">
              <a:defRPr/>
            </a:pPr>
            <a:r>
              <a:rPr lang="zh-CN" altLang="en-US" dirty="0"/>
              <a:t>　　由于芳香族氨基酸主要在肝内分解，当肝功能不全时，芳香族氨基酸在肝内代谢发生障碍，因而在血中的浓度增高；支链氨基酸主要在肌肉组织中代谢，由于肝功能不全时胰岛素的灭活发生障碍，在高水平的胰岛素的作用下，支链氨基酸大量进入肌肉组织被分解，因此血浆中的支链氨基酸的浓度降低。芳香族氨基酸进入脑组织，可引起假神经递质的产生增多，色氨酸可使</a:t>
            </a:r>
            <a:r>
              <a:rPr lang="en-US" altLang="zh-CN" dirty="0"/>
              <a:t>5-</a:t>
            </a:r>
            <a:r>
              <a:rPr lang="zh-CN" altLang="en-US" dirty="0"/>
              <a:t>羟色胺的生成增多，后者为抑制性神经递质，使中枢进入抑制状态。而支链氨基酸的降低使得血脑屏障上芳香族氨基酸占了优势，缺少了竞争载体的对象，于是大量进入脑内，上述氨基酸代谢的不平衡引起严重的后果。</a:t>
            </a:r>
          </a:p>
        </p:txBody>
      </p:sp>
      <p:sp>
        <p:nvSpPr>
          <p:cNvPr id="1484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CE94F-3544-471B-8C6A-55756BF5BBE9}" type="slidenum">
              <a:rPr lang="en-US" altLang="zh-CN" smtClean="0"/>
              <a:pPr/>
              <a:t>88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E0A1C-F780-46A1-86EA-2526DC20A78B}" type="slidenum">
              <a:rPr lang="en-US" altLang="zh-CN" smtClean="0"/>
              <a:pPr/>
              <a:t>90</a:t>
            </a:fld>
            <a:endParaRPr lang="en-US" altLang="zh-CN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kumimoji="1" lang="en-US" altLang="zh-CN" b="1">
                <a:solidFill>
                  <a:srgbClr val="CC3300"/>
                </a:solidFill>
                <a:latin typeface="Arial" charset="0"/>
              </a:rPr>
              <a:t>•</a:t>
            </a:r>
            <a:r>
              <a:rPr kumimoji="1" lang="zh-CN" altLang="en-US" b="1">
                <a:solidFill>
                  <a:srgbClr val="CC3300"/>
                </a:solidFill>
              </a:rPr>
              <a:t>生理意义：体内氨的主要去路</a:t>
            </a:r>
            <a:r>
              <a:rPr kumimoji="1" lang="en-US" altLang="zh-CN" b="1">
                <a:solidFill>
                  <a:srgbClr val="CC3300"/>
                </a:solidFill>
              </a:rPr>
              <a:t>, </a:t>
            </a:r>
            <a:r>
              <a:rPr kumimoji="1" lang="zh-CN" altLang="en-US" b="1">
                <a:solidFill>
                  <a:srgbClr val="CC3300"/>
                </a:solidFill>
              </a:rPr>
              <a:t>解氨毒的重要途径。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5-</a:t>
            </a:r>
            <a:r>
              <a:rPr lang="zh-CN" altLang="en-US" dirty="0"/>
              <a:t>羟色胺，可以增加兴奋性，抗抑郁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97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甘组色丝（“肝阻塞死” 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104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dirty="0">
                <a:ea typeface="黑体" pitchFamily="49" charset="-122"/>
                <a:cs typeface="Times New Roman" pitchFamily="18" charset="0"/>
              </a:rPr>
              <a:t>甲硫氨酸与</a:t>
            </a:r>
            <a:r>
              <a:rPr lang="en-US" altLang="zh-CN" dirty="0">
                <a:ea typeface="黑体" pitchFamily="49" charset="-122"/>
                <a:cs typeface="Times New Roman" pitchFamily="18" charset="0"/>
              </a:rPr>
              <a:t>ATP</a:t>
            </a:r>
            <a:r>
              <a:rPr lang="zh-CN" altLang="en-US" dirty="0">
                <a:ea typeface="黑体" pitchFamily="49" charset="-122"/>
                <a:cs typeface="Times New Roman" pitchFamily="18" charset="0"/>
              </a:rPr>
              <a:t>作用，生成</a:t>
            </a:r>
            <a:r>
              <a:rPr lang="en-US" altLang="zh-CN" dirty="0">
                <a:solidFill>
                  <a:srgbClr val="FFFF00"/>
                </a:solidFill>
                <a:ea typeface="黑体" pitchFamily="49" charset="-122"/>
                <a:cs typeface="Times New Roman" pitchFamily="18" charset="0"/>
              </a:rPr>
              <a:t>S-</a:t>
            </a:r>
            <a:r>
              <a:rPr lang="zh-CN" altLang="en-US" dirty="0">
                <a:solidFill>
                  <a:srgbClr val="FFFF00"/>
                </a:solidFill>
                <a:ea typeface="黑体" pitchFamily="49" charset="-122"/>
                <a:cs typeface="Times New Roman" pitchFamily="18" charset="0"/>
              </a:rPr>
              <a:t>腺苷甲硫氨酸（</a:t>
            </a:r>
            <a:r>
              <a:rPr lang="en-US" altLang="zh-CN" dirty="0">
                <a:solidFill>
                  <a:srgbClr val="FFFF00"/>
                </a:solidFill>
                <a:ea typeface="黑体" pitchFamily="49" charset="-122"/>
                <a:cs typeface="Times New Roman" pitchFamily="18" charset="0"/>
              </a:rPr>
              <a:t>SAM</a:t>
            </a:r>
            <a:r>
              <a:rPr lang="zh-CN" altLang="en-US" dirty="0">
                <a:solidFill>
                  <a:srgbClr val="FFFF00"/>
                </a:solidFill>
                <a:ea typeface="黑体" pitchFamily="49" charset="-122"/>
                <a:cs typeface="Times New Roman" pitchFamily="18" charset="0"/>
              </a:rPr>
              <a:t>）</a:t>
            </a:r>
            <a:r>
              <a:rPr lang="zh-CN" altLang="en-US" dirty="0">
                <a:ea typeface="黑体" pitchFamily="49" charset="-122"/>
                <a:cs typeface="Times New Roman" pitchFamily="18" charset="0"/>
              </a:rPr>
              <a:t>，然后通过各种转甲基作用可以生成多种含甲基的重要生理活性物质。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dirty="0">
                <a:ea typeface="黑体" pitchFamily="49" charset="-122"/>
                <a:cs typeface="Times New Roman" pitchFamily="18" charset="0"/>
              </a:rPr>
              <a:t>SAM</a:t>
            </a:r>
            <a:r>
              <a:rPr lang="zh-CN" altLang="en-US" dirty="0">
                <a:ea typeface="黑体" pitchFamily="49" charset="-122"/>
                <a:cs typeface="Times New Roman" pitchFamily="18" charset="0"/>
              </a:rPr>
              <a:t>中的甲基称为活性甲基，</a:t>
            </a:r>
            <a:r>
              <a:rPr lang="en-US" altLang="zh-CN" dirty="0">
                <a:ea typeface="黑体" pitchFamily="49" charset="-122"/>
                <a:cs typeface="Times New Roman" pitchFamily="18" charset="0"/>
              </a:rPr>
              <a:t>SAM</a:t>
            </a:r>
            <a:r>
              <a:rPr lang="zh-CN" altLang="en-US" dirty="0">
                <a:ea typeface="黑体" pitchFamily="49" charset="-122"/>
                <a:cs typeface="Times New Roman" pitchFamily="18" charset="0"/>
              </a:rPr>
              <a:t>称为活性甲硫氨酸</a:t>
            </a:r>
          </a:p>
          <a:p>
            <a:pPr>
              <a:defRPr/>
            </a:pPr>
            <a:endParaRPr lang="zh-CN" altLang="en-US" dirty="0"/>
          </a:p>
        </p:txBody>
      </p:sp>
      <p:sp>
        <p:nvSpPr>
          <p:cNvPr id="1505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E1E7D-1DC4-4CB7-BBD9-F6796E49A164}" type="slidenum">
              <a:rPr lang="en-US" altLang="zh-CN" smtClean="0"/>
              <a:pPr/>
              <a:t>109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同型半胱氨酸又称为高半胱氨酸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Homocysteine,Hcy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，是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arial" panose="020B0604020202020204" pitchFamily="34" charset="0"/>
                <a:hlinkClick r:id="rId3"/>
              </a:rPr>
              <a:t>甲硫氨酸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的中间代谢产物，在体内由甲硫氨酸转甲基后生成，有两种去路：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Hcy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可在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胱硫醚缩合酶</a:t>
            </a:r>
            <a:r>
              <a:rPr lang="en-US" altLang="zh-CN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(CBS)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和胱硫醚酶的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催化下生成半胱氨酸，需要维生素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B6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的参与，或经巯基氧化结合生成高胱氨酸，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Hcy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还可在叶酸和维生素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B12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的辅助作用下再甲基化重新合成甲硫氨酸，此过程需</a:t>
            </a:r>
            <a:r>
              <a:rPr lang="zh-CN" altLang="en-US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甲硫氨酸合成酶</a:t>
            </a:r>
            <a:r>
              <a:rPr lang="en-US" altLang="zh-CN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(MS)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的催化，并且必须有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N5-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甲基四氢叶酸作为甲基的供体，后者是四氢叶酸经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10-</a:t>
            </a:r>
            <a:r>
              <a:rPr lang="zh-CN" altLang="en-US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甲烯四氢叶酸还原酶</a:t>
            </a:r>
            <a:r>
              <a:rPr lang="en-US" altLang="zh-CN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(MTHFR)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催化而产生。</a:t>
            </a:r>
            <a:endParaRPr lang="en-US" altLang="zh-CN" dirty="0"/>
          </a:p>
          <a:p>
            <a:r>
              <a:rPr lang="zh-CN" altLang="en-US" dirty="0"/>
              <a:t>同型半胱氨酸最直接的危害是损伤血管，大量的文献指出同型半胱氨酸可能通过以下途径对机体造成损害：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通过氧化和亚硝化反应对血管内皮产生毒性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刺激血管以及心肌平滑肌细胞增生，参与动脉粥样硬化的发生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促使心肌细胞钙超载，易引发心肌缺血、梗死等病理变化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酰化反应参与致血栓、动脉粥样硬化形成作用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干扰谷胱甘肽合成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影响体内转甲基化反应，进而影响细胞的发育与分化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111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1256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肌酸和磷酸肌酸是能量储存和利用的重要化合物，在肌酸激酶（</a:t>
            </a:r>
            <a:r>
              <a:rPr lang="en-US" altLang="zh-CN" dirty="0"/>
              <a:t>CK</a:t>
            </a:r>
            <a:r>
              <a:rPr lang="zh-CN" altLang="en-US" dirty="0"/>
              <a:t>）的催化下相互转变。肌酸激酶有三种同工酶：</a:t>
            </a:r>
            <a:r>
              <a:rPr lang="en-US" altLang="zh-CN" dirty="0"/>
              <a:t>MM</a:t>
            </a:r>
            <a:r>
              <a:rPr lang="zh-CN" altLang="en-US" dirty="0"/>
              <a:t>、</a:t>
            </a:r>
            <a:r>
              <a:rPr lang="en-US" altLang="zh-CN" dirty="0"/>
              <a:t>MB</a:t>
            </a:r>
            <a:r>
              <a:rPr lang="zh-CN" altLang="en-US" dirty="0"/>
              <a:t>和</a:t>
            </a:r>
            <a:r>
              <a:rPr lang="en-US" altLang="zh-CN" dirty="0"/>
              <a:t>BB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112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0C12E-2EB6-47EF-8719-F21D4C92EAF2}" type="slidenum">
              <a:rPr lang="en-US" altLang="zh-CN" smtClean="0"/>
              <a:pPr/>
              <a:t>119</a:t>
            </a:fld>
            <a:endParaRPr lang="en-US" altLang="zh-CN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dirty="0"/>
              <a:t>尿黑酸尿症：尿中排出尿黑酸（</a:t>
            </a:r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5</a:t>
            </a:r>
            <a:r>
              <a:rPr lang="zh-CN" altLang="en-US" dirty="0"/>
              <a:t>二羟苯醋酸）的一种代谢障碍性疾病。呈常染色体阴性遗传。将病人的尿放置时，由于腐败生出氨而变为碱性，尿黑酸由于自动氧化而产生黑色色素。由于代谢的补偿作用，不会造成对神经系统的伤害。但尿黑酸聚合物、尿酸盐结晶或</a:t>
            </a:r>
            <a:r>
              <a:rPr lang="en-US" altLang="zh-CN" dirty="0"/>
              <a:t>CPPD</a:t>
            </a:r>
            <a:r>
              <a:rPr lang="zh-CN" altLang="en-US" dirty="0"/>
              <a:t>结晶分别在基质内沉着而损伤软骨细胞，直接地或通过增加基质硬度间接地导致继发性关节炎。 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kern="12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1817</a:t>
            </a:r>
            <a:r>
              <a:rPr lang="zh-CN" altLang="en-US" sz="1200" b="0" i="0" kern="12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年英国医生</a:t>
            </a:r>
            <a:r>
              <a:rPr lang="en-US" altLang="zh-CN" sz="1200" b="0" i="0" kern="12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James Parkinson </a:t>
            </a:r>
            <a:r>
              <a:rPr lang="zh-CN" altLang="en-US" sz="1200" b="0" i="0" kern="12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首先对此病进行了详细的描述，其临床表现主要包括静止性震颤、运动迟缓、肌强直和姿势步态障碍，同时患者可伴有抑郁、便秘和睡眠障碍等非运动症状。帕金森病的诊断主要依靠病史、临床症状及体征。一般的辅助检查多无异常改变。药物治疗是帕金森病最主要的治疗手段。左旋多巴制剂仍是最有效的药物。手术治疗是药物治疗的一种有效补充。康复治疗、心理治疗及良好的护理也能在一定程度上改善症状。目前应用的治疗手段虽然只能改善症状，不能阻止病情的进展，也无法治愈疾病，但有效的治疗能显著提高患者的生活质量。</a:t>
            </a:r>
            <a:r>
              <a:rPr lang="en-US" altLang="zh-CN" sz="1200" b="0" i="0" kern="12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PD</a:t>
            </a:r>
            <a:r>
              <a:rPr lang="zh-CN" altLang="en-US" sz="1200" b="0" i="0" kern="12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患者的预期寿命与普通人群无显著差异。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123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F75D9-EAA2-4918-AE80-CD685B628856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dirty="0"/>
              <a:t>由于食用了劣质奶粉，原本健康出生的孩子在喂养期间，开始变得四肢短小，身体瘦弱，尤其是婴儿的脑袋显得偏大。当地人称这些孩子为大头娃娃。 </a:t>
            </a:r>
          </a:p>
          <a:p>
            <a:pPr eaLnBrk="1" hangingPunct="1"/>
            <a:r>
              <a:rPr lang="en-US" altLang="zh-CN" dirty="0"/>
              <a:t>0</a:t>
            </a:r>
            <a:r>
              <a:rPr lang="en-US" altLang="zh-CN" dirty="0">
                <a:latin typeface="Arial" charset="0"/>
              </a:rPr>
              <a:t>—</a:t>
            </a:r>
            <a:r>
              <a:rPr lang="en-US" altLang="zh-CN" dirty="0"/>
              <a:t>3</a:t>
            </a:r>
            <a:r>
              <a:rPr lang="zh-CN" altLang="en-US" dirty="0"/>
              <a:t>个月婴儿食用的奶粉，蛋白质含量必须达到</a:t>
            </a:r>
            <a:r>
              <a:rPr lang="en-US" altLang="zh-CN" dirty="0"/>
              <a:t>12%</a:t>
            </a:r>
            <a:r>
              <a:rPr lang="zh-CN" altLang="en-US" dirty="0"/>
              <a:t>，</a:t>
            </a:r>
            <a:r>
              <a:rPr lang="en-US" altLang="zh-CN" dirty="0"/>
              <a:t>3</a:t>
            </a:r>
            <a:r>
              <a:rPr lang="en-US" altLang="zh-CN" dirty="0">
                <a:latin typeface="Arial" charset="0"/>
              </a:rPr>
              <a:t>—</a:t>
            </a:r>
            <a:r>
              <a:rPr lang="en-US" altLang="zh-CN" dirty="0"/>
              <a:t>6</a:t>
            </a:r>
            <a:r>
              <a:rPr lang="zh-CN" altLang="en-US" dirty="0"/>
              <a:t>个月婴儿食用的奶粉，蛋白质含量应不低于</a:t>
            </a:r>
            <a:r>
              <a:rPr lang="en-US" altLang="zh-CN" dirty="0"/>
              <a:t>10%</a:t>
            </a:r>
            <a:r>
              <a:rPr lang="zh-CN" altLang="en-US" dirty="0"/>
              <a:t>，长期饮用蛋白质含量极低的奶粉，首先会导致婴儿严重营养不良，随后会引起各种并发症，在外来细菌的侵袭之下，婴儿几乎完全丧失了自身的免疫能力，病情发展十分迅速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2328F-F606-49B6-A769-CEBBA591C94A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E2681-F1A2-4098-B559-C7F2CA66752B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1" lang="zh-CN" altLang="en-US" b="1"/>
              <a:t>蛋白质的营养价值取决于必需氨基酸的数量、种类、量质比。</a:t>
            </a:r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zh-CN" altLang="en-US"/>
              <a:t>　　　　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C4077-A2C3-4DBA-9BEB-C5EA02858B42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/>
              <a:t>代谢性氮量和内因性氮量系表示生物体在未摄取蛋白质时，分别由粪便和尿中所排出之氮量，前者系来自脱落肠胃黏膜细胞、消化酵素及死活细菌等；後者则为身体组织不断的进行代谢过程中所产生之含氮代谢物质，如尿素、氨等。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469AC-CE2C-4B5E-A03E-5614B2B3E568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dirty="0"/>
              <a:t>为了使食物蛋白质的互补作用能充分发挥，我们可以采取以下方法：①食物的生物学属性愈远愈好。②塔配的食物种类愈多愈好。③各类食物要同时食用 </a:t>
            </a:r>
          </a:p>
          <a:p>
            <a:pPr eaLnBrk="1" hangingPunct="1"/>
            <a:r>
              <a:rPr lang="zh-CN" altLang="en-US" dirty="0"/>
              <a:t>荤素搭配，粮菜兼食、谷豆混合、粗粮细作 </a:t>
            </a:r>
            <a:endParaRPr lang="en-US" altLang="zh-CN" dirty="0"/>
          </a:p>
          <a:p>
            <a:pPr eaLnBrk="1" hangingPunct="1"/>
            <a:endParaRPr lang="zh-CN" altLang="en-US" dirty="0"/>
          </a:p>
          <a:p>
            <a:pPr eaLnBrk="1" hangingPunct="1"/>
            <a:endParaRPr lang="en-US" altLang="zh-CN" u="sng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469AC-CE2C-4B5E-A03E-5614B2B3E568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/>
          </a:p>
          <a:p>
            <a:pPr eaLnBrk="1" hangingPunct="1"/>
            <a:endParaRPr lang="en-US" altLang="zh-CN" u="sng" dirty="0"/>
          </a:p>
        </p:txBody>
      </p:sp>
    </p:spTree>
    <p:extLst>
      <p:ext uri="{BB962C8B-B14F-4D97-AF65-F5344CB8AC3E}">
        <p14:creationId xmlns:p14="http://schemas.microsoft.com/office/powerpoint/2010/main" val="331265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6247F-ACEF-4292-B61A-B694448AD35E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630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2394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2394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88A03-E96B-4812-8D79-882BAC7E6A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9AD6-7901-4C3F-8C2C-FBCBDA83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933C-6BE3-44F7-9E33-B8B87070D9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5D784-0C02-48AB-AD69-3B131485BD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B4E7-8163-4A6A-A816-F1BAB5C2F9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5660-C02E-45D2-B05B-C746958CCF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8900E-7450-4EB0-86F6-24B5FD666A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DA015-6D43-4A85-9C74-B70D3A8074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E4B96-0BD0-4F7E-93A3-2ADA960A01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35C0B-2061-4B51-B2B4-2BCE4AAB60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98C72-4D85-4DFF-8E15-7C732F53BF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65F8A-7F69-495D-B58F-FFFBAA1674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B252-1470-4B1B-80B1-F68A1E9862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03E9-E910-4FFA-B864-FC46A2F01C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5E37F-1111-414B-9891-2DD658D8F9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74D62-731F-423B-944B-52622ACDCD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D212-B28D-4CE5-B8A2-EB6353DC9C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8165-BA09-4E7D-9AB0-3350579BBC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0BAA-EDD1-441F-83DB-4305FA9EDC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DE8F-6F72-4064-9CA7-FCE295BBDD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A657-BCA9-4A37-BD9B-3590B4E252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4C4E-933C-4220-8890-4539035055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88817-39B5-4F72-A259-B82A0A16B6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23CB1-9769-4B81-A63D-92F197961B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9FB9F-F563-4459-8E5A-AAE1868434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288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8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8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8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8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8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8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1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1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1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1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1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1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1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1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1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745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292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292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2292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229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292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2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2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0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effectLst/>
                <a:ea typeface="+mn-ea"/>
              </a:defRPr>
            </a:lvl1pPr>
          </a:lstStyle>
          <a:p>
            <a:pPr>
              <a:defRPr/>
            </a:pPr>
            <a:fld id="{A6E3C6B1-E979-4574-BFB1-9A8D9C72DF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67818F3D-753C-426F-B5A2-83E18B6A26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5.w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7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30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1.bin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3.w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6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7.w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3.xml"/><Relationship Id="rId4" Type="http://schemas.openxmlformats.org/officeDocument/2006/relationships/slide" Target="slide1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74.wm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354417451&amp;tn=baiduimagedetail&amp;word=&#32925;&#33039;&amp;in=6" TargetMode="External"/><Relationship Id="rId13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://image.baidu.com/i?ct=503316480&amp;z=261285302&amp;tn=baiduimagedetail&amp;word=&#32958;&#33039;&amp;in=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image.baidu.com/i?ct=503316480&amp;z=562436903&amp;tn=baiduimagedetail&amp;word=&#39592;&#39612;&#32908;&amp;in=205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4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1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3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7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5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24744"/>
            <a:ext cx="8496300" cy="2808287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第八章</a:t>
            </a:r>
            <a:br>
              <a:rPr lang="en-US" altLang="zh-CN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</a:br>
            <a:br>
              <a:rPr lang="zh-CN" altLang="en-US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</a:br>
            <a:r>
              <a:rPr lang="zh-CN" altLang="en-US" sz="4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氨基酸代谢</a:t>
            </a:r>
            <a:endParaRPr lang="zh-CN" altLang="en-US" dirty="0">
              <a:solidFill>
                <a:srgbClr val="FFFF00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55724" y="3645024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dirty="0">
                <a:solidFill>
                  <a:srgbClr val="FFFF00"/>
                </a:solidFill>
                <a:ea typeface="宋体" pitchFamily="2" charset="-122"/>
              </a:rPr>
              <a:t>Metabolism of Amino Acids</a:t>
            </a:r>
          </a:p>
        </p:txBody>
      </p:sp>
      <p:pic>
        <p:nvPicPr>
          <p:cNvPr id="20484" name="Picture 1054" descr="校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200025"/>
            <a:ext cx="7016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55" descr="南方医科大学（红色立体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138" y="271463"/>
            <a:ext cx="35274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174306" y="5185171"/>
            <a:ext cx="493419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2800" b="1" kern="0" dirty="0">
                <a:latin typeface="仿宋" panose="02010609060101010101" pitchFamily="49" charset="-122"/>
                <a:ea typeface="仿宋" panose="02010609060101010101" pitchFamily="49" charset="-122"/>
              </a:rPr>
              <a:t>朱利娜  </a:t>
            </a:r>
            <a:r>
              <a:rPr lang="en-US" altLang="zh-CN" sz="2800" b="1" kern="0" dirty="0">
                <a:latin typeface="仿宋" panose="02010609060101010101" pitchFamily="49" charset="-122"/>
                <a:ea typeface="仿宋" panose="02010609060101010101" pitchFamily="49" charset="-122"/>
              </a:rPr>
              <a:t>zlnzln126@126.com</a:t>
            </a:r>
          </a:p>
          <a:p>
            <a:pPr algn="di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2800" b="1" kern="0" dirty="0">
                <a:latin typeface="仿宋" panose="02010609060101010101" pitchFamily="49" charset="-122"/>
                <a:ea typeface="仿宋" panose="02010609060101010101" pitchFamily="49" charset="-122"/>
              </a:rPr>
              <a:t>生物化学与分子生物学教研室</a:t>
            </a:r>
          </a:p>
          <a:p>
            <a:pPr algn="di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2800" b="1" kern="0" dirty="0">
                <a:latin typeface="仿宋" panose="02010609060101010101" pitchFamily="49" charset="-122"/>
                <a:ea typeface="仿宋" panose="02010609060101010101" pitchFamily="49" charset="-122"/>
              </a:rPr>
              <a:t>南方医科大学基础医学院</a:t>
            </a:r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生物价（</a:t>
            </a:r>
            <a:r>
              <a:rPr lang="en-US" altLang="zh-CN" sz="360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Biological Value</a:t>
            </a:r>
            <a:r>
              <a:rPr lang="zh-CN" altLang="en-US" sz="360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en-US" altLang="zh-CN" sz="360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BV</a:t>
            </a:r>
            <a:r>
              <a:rPr lang="zh-CN" altLang="en-US" sz="360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16100"/>
            <a:ext cx="8229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指食物蛋白质经消化吸收后能在体内存留、利用的程度。</a:t>
            </a:r>
            <a:endParaRPr lang="zh-CN" altLang="en-US" u="sng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zh-CN" altLang="en-US" u="sng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CN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BV</a:t>
            </a:r>
            <a:r>
              <a:rPr lang="zh-CN" altLang="en-US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</a:t>
            </a:r>
          </a:p>
          <a:p>
            <a:pPr eaLnBrk="1" hangingPunct="1">
              <a:defRPr/>
            </a:pPr>
            <a:endParaRPr lang="zh-CN" altLang="en-US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zh-CN" altLang="en-US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</a:t>
            </a:r>
            <a:r>
              <a:rPr lang="en-US" altLang="zh-CN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=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87450" y="3197225"/>
            <a:ext cx="5113338" cy="1111250"/>
            <a:chOff x="748" y="2014"/>
            <a:chExt cx="3221" cy="700"/>
          </a:xfrm>
        </p:grpSpPr>
        <p:sp>
          <p:nvSpPr>
            <p:cNvPr id="30731" name="Text Box 10"/>
            <p:cNvSpPr txBox="1">
              <a:spLocks noChangeArrowheads="1"/>
            </p:cNvSpPr>
            <p:nvPr/>
          </p:nvSpPr>
          <p:spPr bwMode="auto">
            <a:xfrm>
              <a:off x="748" y="2387"/>
              <a:ext cx="28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氮的吸收量</a:t>
              </a:r>
            </a:p>
          </p:txBody>
        </p:sp>
        <p:sp>
          <p:nvSpPr>
            <p:cNvPr id="30732" name="Line 11"/>
            <p:cNvSpPr>
              <a:spLocks noChangeShapeType="1"/>
            </p:cNvSpPr>
            <p:nvPr/>
          </p:nvSpPr>
          <p:spPr bwMode="auto">
            <a:xfrm>
              <a:off x="1111" y="2377"/>
              <a:ext cx="20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733" name="Text Box 12"/>
            <p:cNvSpPr txBox="1">
              <a:spLocks noChangeArrowheads="1"/>
            </p:cNvSpPr>
            <p:nvPr/>
          </p:nvSpPr>
          <p:spPr bwMode="auto">
            <a:xfrm>
              <a:off x="759" y="2014"/>
              <a:ext cx="28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氮的存留量</a:t>
              </a:r>
            </a:p>
          </p:txBody>
        </p:sp>
        <p:sp>
          <p:nvSpPr>
            <p:cNvPr id="30734" name="Text Box 13"/>
            <p:cNvSpPr txBox="1">
              <a:spLocks noChangeArrowheads="1"/>
            </p:cNvSpPr>
            <p:nvPr/>
          </p:nvSpPr>
          <p:spPr bwMode="auto">
            <a:xfrm>
              <a:off x="3198" y="2212"/>
              <a:ext cx="7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×100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42988" y="4598988"/>
            <a:ext cx="7978775" cy="1122362"/>
            <a:chOff x="657" y="2897"/>
            <a:chExt cx="5026" cy="707"/>
          </a:xfrm>
        </p:grpSpPr>
        <p:sp>
          <p:nvSpPr>
            <p:cNvPr id="202756" name="Text Box 4"/>
            <p:cNvSpPr txBox="1">
              <a:spLocks noChangeArrowheads="1"/>
            </p:cNvSpPr>
            <p:nvPr/>
          </p:nvSpPr>
          <p:spPr bwMode="auto">
            <a:xfrm>
              <a:off x="657" y="2897"/>
              <a:ext cx="46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摄取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</a:t>
              </a: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－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(</a:t>
              </a: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粪便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</a:t>
              </a: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－代谢性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N)</a:t>
              </a: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－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(</a:t>
              </a: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尿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</a:t>
              </a: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－内因性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N)</a:t>
              </a:r>
              <a:r>
                <a:rPr lang="en-US" altLang="zh-CN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02758" name="Text Box 6"/>
            <p:cNvSpPr txBox="1">
              <a:spLocks noChangeArrowheads="1"/>
            </p:cNvSpPr>
            <p:nvPr/>
          </p:nvSpPr>
          <p:spPr bwMode="auto">
            <a:xfrm>
              <a:off x="1598" y="3316"/>
              <a:ext cx="28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摄取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</a:t>
              </a: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－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(</a:t>
              </a: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粪便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</a:t>
              </a: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－代谢性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N)</a:t>
              </a:r>
              <a:endParaRPr lang="en-US" altLang="zh-CN" sz="2400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30729" name="Line 8"/>
            <p:cNvSpPr>
              <a:spLocks noChangeShapeType="1"/>
            </p:cNvSpPr>
            <p:nvPr/>
          </p:nvSpPr>
          <p:spPr bwMode="auto">
            <a:xfrm>
              <a:off x="1044" y="3250"/>
              <a:ext cx="39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730" name="Text Box 14"/>
            <p:cNvSpPr txBox="1">
              <a:spLocks noChangeArrowheads="1"/>
            </p:cNvSpPr>
            <p:nvPr/>
          </p:nvSpPr>
          <p:spPr bwMode="auto">
            <a:xfrm>
              <a:off x="4912" y="3084"/>
              <a:ext cx="7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×100</a:t>
              </a:r>
            </a:p>
          </p:txBody>
        </p:sp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93837-1B90-4363-8D62-5C4EDE9BABA7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81000" y="3976688"/>
            <a:ext cx="7315200" cy="2881312"/>
            <a:chOff x="240" y="2505"/>
            <a:chExt cx="4608" cy="1815"/>
          </a:xfrm>
        </p:grpSpPr>
        <p:sp>
          <p:nvSpPr>
            <p:cNvPr id="7198" name="Text Box 19"/>
            <p:cNvSpPr txBox="1">
              <a:spLocks noChangeArrowheads="1"/>
            </p:cNvSpPr>
            <p:nvPr/>
          </p:nvSpPr>
          <p:spPr bwMode="auto">
            <a:xfrm>
              <a:off x="720" y="3993"/>
              <a:ext cx="6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</a:rPr>
                <a:t>SAM</a:t>
              </a:r>
            </a:p>
          </p:txBody>
        </p:sp>
        <p:grpSp>
          <p:nvGrpSpPr>
            <p:cNvPr id="7199" name="Group 33"/>
            <p:cNvGrpSpPr>
              <a:grpSpLocks/>
            </p:cNvGrpSpPr>
            <p:nvPr/>
          </p:nvGrpSpPr>
          <p:grpSpPr bwMode="auto">
            <a:xfrm>
              <a:off x="240" y="2505"/>
              <a:ext cx="4608" cy="1488"/>
              <a:chOff x="240" y="2505"/>
              <a:chExt cx="4608" cy="1488"/>
            </a:xfrm>
          </p:grpSpPr>
          <p:grpSp>
            <p:nvGrpSpPr>
              <p:cNvPr id="7200" name="Group 9"/>
              <p:cNvGrpSpPr>
                <a:grpSpLocks/>
              </p:cNvGrpSpPr>
              <p:nvPr/>
            </p:nvGrpSpPr>
            <p:grpSpPr bwMode="auto">
              <a:xfrm>
                <a:off x="384" y="2505"/>
                <a:ext cx="1483" cy="1488"/>
                <a:chOff x="4224" y="720"/>
                <a:chExt cx="1483" cy="1488"/>
              </a:xfrm>
            </p:grpSpPr>
            <p:graphicFrame>
              <p:nvGraphicFramePr>
                <p:cNvPr id="7175" name="Object 10"/>
                <p:cNvGraphicFramePr>
                  <a:graphicFrameLocks noChangeAspect="1"/>
                </p:cNvGraphicFramePr>
                <p:nvPr/>
              </p:nvGraphicFramePr>
              <p:xfrm>
                <a:off x="4224" y="720"/>
                <a:ext cx="1293" cy="14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338" name="ISIS/Draw Sketch" r:id="rId3" imgW="9010650" imgH="10344150" progId="">
                        <p:embed/>
                      </p:oleObj>
                    </mc:Choice>
                    <mc:Fallback>
                      <p:oleObj name="ISIS/Draw Sketch" r:id="rId3" imgW="9010650" imgH="10344150" progId="">
                        <p:embed/>
                        <p:pic>
                          <p:nvPicPr>
                            <p:cNvPr id="0" name="Picture 9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24" y="720"/>
                              <a:ext cx="1293" cy="14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0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179" y="1008"/>
                  <a:ext cx="528" cy="25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18000" rIns="18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zh-CN" altLang="en-US" sz="2000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腺嘌呤</a:t>
                  </a:r>
                </a:p>
              </p:txBody>
            </p:sp>
          </p:grpSp>
          <p:grpSp>
            <p:nvGrpSpPr>
              <p:cNvPr id="7201" name="Group 12"/>
              <p:cNvGrpSpPr>
                <a:grpSpLocks/>
              </p:cNvGrpSpPr>
              <p:nvPr/>
            </p:nvGrpSpPr>
            <p:grpSpPr bwMode="auto">
              <a:xfrm>
                <a:off x="3294" y="2505"/>
                <a:ext cx="1554" cy="1488"/>
                <a:chOff x="2967" y="2640"/>
                <a:chExt cx="1554" cy="1488"/>
              </a:xfrm>
            </p:grpSpPr>
            <p:graphicFrame>
              <p:nvGraphicFramePr>
                <p:cNvPr id="7174" name="Object 13"/>
                <p:cNvGraphicFramePr>
                  <a:graphicFrameLocks noChangeAspect="1"/>
                </p:cNvGraphicFramePr>
                <p:nvPr/>
              </p:nvGraphicFramePr>
              <p:xfrm>
                <a:off x="2967" y="2640"/>
                <a:ext cx="1293" cy="14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339" name="ISIS/Draw Sketch" r:id="rId5" imgW="9001125" imgH="10344150" progId="">
                        <p:embed/>
                      </p:oleObj>
                    </mc:Choice>
                    <mc:Fallback>
                      <p:oleObj name="ISIS/Draw Sketch" r:id="rId5" imgW="9001125" imgH="10344150" progId="">
                        <p:embed/>
                        <p:pic>
                          <p:nvPicPr>
                            <p:cNvPr id="0" name="Picture 9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67" y="2640"/>
                              <a:ext cx="1293" cy="14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0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897" y="2945"/>
                  <a:ext cx="624" cy="25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zh-CN" altLang="en-US" sz="2000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腺嘌呤</a:t>
                  </a:r>
                </a:p>
              </p:txBody>
            </p:sp>
          </p:grpSp>
          <p:sp>
            <p:nvSpPr>
              <p:cNvPr id="7202" name="Line 15"/>
              <p:cNvSpPr>
                <a:spLocks noChangeShapeType="1"/>
              </p:cNvSpPr>
              <p:nvPr/>
            </p:nvSpPr>
            <p:spPr bwMode="auto">
              <a:xfrm>
                <a:off x="2016" y="3177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203" name="Text Box 16"/>
              <p:cNvSpPr txBox="1">
                <a:spLocks noChangeArrowheads="1"/>
              </p:cNvSpPr>
              <p:nvPr/>
            </p:nvSpPr>
            <p:spPr bwMode="auto">
              <a:xfrm>
                <a:off x="2055" y="2880"/>
                <a:ext cx="12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>
                    <a:solidFill>
                      <a:srgbClr val="FFFF00"/>
                    </a:solidFill>
                    <a:latin typeface="Times New Roman" pitchFamily="18" charset="0"/>
                  </a:rPr>
                  <a:t>SAM</a:t>
                </a:r>
                <a:r>
                  <a:rPr kumimoji="1" lang="zh-CN" altLang="en-US" sz="2400">
                    <a:solidFill>
                      <a:srgbClr val="FFFF00"/>
                    </a:solidFill>
                    <a:latin typeface="黑体" pitchFamily="49" charset="-122"/>
                    <a:ea typeface="黑体" pitchFamily="49" charset="-122"/>
                  </a:rPr>
                  <a:t>脱羧酶</a:t>
                </a:r>
              </a:p>
            </p:txBody>
          </p:sp>
          <p:sp>
            <p:nvSpPr>
              <p:cNvPr id="7204" name="Line 17"/>
              <p:cNvSpPr>
                <a:spLocks noChangeShapeType="1"/>
              </p:cNvSpPr>
              <p:nvPr/>
            </p:nvSpPr>
            <p:spPr bwMode="auto">
              <a:xfrm>
                <a:off x="2322" y="3177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205" name="Text Box 18"/>
              <p:cNvSpPr txBox="1">
                <a:spLocks noChangeArrowheads="1"/>
              </p:cNvSpPr>
              <p:nvPr/>
            </p:nvSpPr>
            <p:spPr bwMode="auto">
              <a:xfrm>
                <a:off x="2352" y="3282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itchFamily="18" charset="0"/>
                  </a:rPr>
                  <a:t>CO</a:t>
                </a:r>
                <a:r>
                  <a:rPr kumimoji="1" lang="en-US" altLang="zh-CN" sz="24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206" name="Rectangle 20"/>
              <p:cNvSpPr>
                <a:spLocks noChangeArrowheads="1"/>
              </p:cNvSpPr>
              <p:nvPr/>
            </p:nvSpPr>
            <p:spPr bwMode="auto">
              <a:xfrm>
                <a:off x="240" y="3561"/>
                <a:ext cx="768" cy="24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42366" name="Rectangle 30"/>
          <p:cNvSpPr>
            <a:spLocks noChangeArrowheads="1"/>
          </p:cNvSpPr>
          <p:nvPr/>
        </p:nvSpPr>
        <p:spPr bwMode="auto">
          <a:xfrm>
            <a:off x="5187950" y="4724400"/>
            <a:ext cx="914400" cy="914400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FFFF00"/>
              </a:solidFill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4925" y="866775"/>
            <a:ext cx="4400550" cy="2776538"/>
            <a:chOff x="22" y="546"/>
            <a:chExt cx="2772" cy="1749"/>
          </a:xfrm>
        </p:grpSpPr>
        <p:grpSp>
          <p:nvGrpSpPr>
            <p:cNvPr id="7190" name="Group 32"/>
            <p:cNvGrpSpPr>
              <a:grpSpLocks/>
            </p:cNvGrpSpPr>
            <p:nvPr/>
          </p:nvGrpSpPr>
          <p:grpSpPr bwMode="auto">
            <a:xfrm>
              <a:off x="952" y="572"/>
              <a:ext cx="1842" cy="1403"/>
              <a:chOff x="978" y="776"/>
              <a:chExt cx="1842" cy="1403"/>
            </a:xfrm>
          </p:grpSpPr>
          <p:sp>
            <p:nvSpPr>
              <p:cNvPr id="7194" name="Line 4"/>
              <p:cNvSpPr>
                <a:spLocks noChangeShapeType="1"/>
              </p:cNvSpPr>
              <p:nvPr/>
            </p:nvSpPr>
            <p:spPr bwMode="auto">
              <a:xfrm>
                <a:off x="978" y="1422"/>
                <a:ext cx="9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graphicFrame>
            <p:nvGraphicFramePr>
              <p:cNvPr id="7173" name="Object 5"/>
              <p:cNvGraphicFramePr>
                <a:graphicFrameLocks noChangeAspect="1"/>
              </p:cNvGraphicFramePr>
              <p:nvPr/>
            </p:nvGraphicFramePr>
            <p:xfrm>
              <a:off x="1920" y="798"/>
              <a:ext cx="900" cy="13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0" name="ISIS/Draw Sketch" r:id="rId7" imgW="4295775" imgH="6600825" progId="">
                      <p:embed/>
                    </p:oleObj>
                  </mc:Choice>
                  <mc:Fallback>
                    <p:oleObj name="ISIS/Draw Sketch" r:id="rId7" imgW="4295775" imgH="6600825" progId="">
                      <p:embed/>
                      <p:pic>
                        <p:nvPicPr>
                          <p:cNvPr id="0" name="Picture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798"/>
                            <a:ext cx="900" cy="13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95" name="Line 6"/>
              <p:cNvSpPr>
                <a:spLocks noChangeShapeType="1"/>
              </p:cNvSpPr>
              <p:nvPr/>
            </p:nvSpPr>
            <p:spPr bwMode="auto">
              <a:xfrm>
                <a:off x="1170" y="142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196" name="Text Box 7"/>
              <p:cNvSpPr txBox="1">
                <a:spLocks noChangeArrowheads="1"/>
              </p:cNvSpPr>
              <p:nvPr/>
            </p:nvSpPr>
            <p:spPr bwMode="auto">
              <a:xfrm>
                <a:off x="1200" y="1527"/>
                <a:ext cx="57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itchFamily="18" charset="0"/>
                  </a:rPr>
                  <a:t>CO</a:t>
                </a:r>
                <a:r>
                  <a:rPr kumimoji="1" lang="en-US" altLang="zh-CN" sz="28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97" name="Text Box 8"/>
              <p:cNvSpPr txBox="1">
                <a:spLocks noChangeArrowheads="1"/>
              </p:cNvSpPr>
              <p:nvPr/>
            </p:nvSpPr>
            <p:spPr bwMode="auto">
              <a:xfrm>
                <a:off x="1001" y="776"/>
                <a:ext cx="864" cy="596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zh-CN" altLang="en-US" sz="280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鸟氨酸脱羧酶</a:t>
                </a:r>
              </a:p>
            </p:txBody>
          </p:sp>
        </p:grpSp>
        <p:grpSp>
          <p:nvGrpSpPr>
            <p:cNvPr id="7191" name="Group 31"/>
            <p:cNvGrpSpPr>
              <a:grpSpLocks/>
            </p:cNvGrpSpPr>
            <p:nvPr/>
          </p:nvGrpSpPr>
          <p:grpSpPr bwMode="auto">
            <a:xfrm>
              <a:off x="22" y="546"/>
              <a:ext cx="1023" cy="1440"/>
              <a:chOff x="48" y="750"/>
              <a:chExt cx="1023" cy="1440"/>
            </a:xfrm>
          </p:grpSpPr>
          <p:graphicFrame>
            <p:nvGraphicFramePr>
              <p:cNvPr id="7172" name="Object 3"/>
              <p:cNvGraphicFramePr>
                <a:graphicFrameLocks noChangeAspect="1"/>
              </p:cNvGraphicFramePr>
              <p:nvPr/>
            </p:nvGraphicFramePr>
            <p:xfrm>
              <a:off x="48" y="750"/>
              <a:ext cx="1023" cy="14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1" name="ISIS/Draw Sketch" r:id="rId9" imgW="5114925" imgH="7162800" progId="">
                      <p:embed/>
                    </p:oleObj>
                  </mc:Choice>
                  <mc:Fallback>
                    <p:oleObj name="ISIS/Draw Sketch" r:id="rId9" imgW="5114925" imgH="7162800" progId="">
                      <p:embed/>
                      <p:pic>
                        <p:nvPicPr>
                          <p:cNvPr id="0" name="Picture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" y="750"/>
                            <a:ext cx="1023" cy="14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93" name="Rectangle 21"/>
              <p:cNvSpPr>
                <a:spLocks noChangeArrowheads="1"/>
              </p:cNvSpPr>
              <p:nvPr/>
            </p:nvSpPr>
            <p:spPr bwMode="auto">
              <a:xfrm>
                <a:off x="201" y="1850"/>
                <a:ext cx="768" cy="33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192" name="Text Box 34"/>
            <p:cNvSpPr txBox="1">
              <a:spLocks noChangeArrowheads="1"/>
            </p:cNvSpPr>
            <p:nvPr/>
          </p:nvSpPr>
          <p:spPr bwMode="auto">
            <a:xfrm>
              <a:off x="1994" y="1968"/>
              <a:ext cx="6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黑体" pitchFamily="49" charset="-122"/>
                  <a:ea typeface="黑体" pitchFamily="49" charset="-122"/>
                </a:rPr>
                <a:t>腐胺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443663" y="333375"/>
            <a:ext cx="2659062" cy="4464050"/>
            <a:chOff x="4059" y="210"/>
            <a:chExt cx="1675" cy="2812"/>
          </a:xfrm>
        </p:grpSpPr>
        <p:graphicFrame>
          <p:nvGraphicFramePr>
            <p:cNvPr id="7171" name="Object 24"/>
            <p:cNvGraphicFramePr>
              <a:graphicFrameLocks noChangeAspect="1"/>
            </p:cNvGraphicFramePr>
            <p:nvPr/>
          </p:nvGraphicFramePr>
          <p:xfrm>
            <a:off x="5001" y="210"/>
            <a:ext cx="733" cy="2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42" name="ISIS/Draw Sketch" r:id="rId11" imgW="3848100" imgH="13144500" progId="">
                    <p:embed/>
                  </p:oleObj>
                </mc:Choice>
                <mc:Fallback>
                  <p:oleObj name="ISIS/Draw Sketch" r:id="rId11" imgW="3848100" imgH="13144500" progId="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1" y="210"/>
                          <a:ext cx="733" cy="2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6" name="Line 25"/>
            <p:cNvSpPr>
              <a:spLocks noChangeShapeType="1"/>
            </p:cNvSpPr>
            <p:nvPr/>
          </p:nvSpPr>
          <p:spPr bwMode="auto">
            <a:xfrm>
              <a:off x="4154" y="1218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87" name="Line 27"/>
            <p:cNvSpPr>
              <a:spLocks noChangeShapeType="1"/>
            </p:cNvSpPr>
            <p:nvPr/>
          </p:nvSpPr>
          <p:spPr bwMode="auto">
            <a:xfrm flipV="1">
              <a:off x="4059" y="1218"/>
              <a:ext cx="571" cy="12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88" name="Text Box 29"/>
            <p:cNvSpPr txBox="1">
              <a:spLocks noChangeArrowheads="1"/>
            </p:cNvSpPr>
            <p:nvPr/>
          </p:nvSpPr>
          <p:spPr bwMode="auto">
            <a:xfrm>
              <a:off x="4115" y="642"/>
              <a:ext cx="86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丙胺  转移酶</a:t>
              </a:r>
            </a:p>
          </p:txBody>
        </p:sp>
        <p:sp>
          <p:nvSpPr>
            <p:cNvPr id="7189" name="Text Box 36"/>
            <p:cNvSpPr txBox="1">
              <a:spLocks noChangeArrowheads="1"/>
            </p:cNvSpPr>
            <p:nvPr/>
          </p:nvSpPr>
          <p:spPr bwMode="auto">
            <a:xfrm>
              <a:off x="5057" y="2695"/>
              <a:ext cx="5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精胺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178300" y="714375"/>
            <a:ext cx="2547938" cy="3162300"/>
            <a:chOff x="2632" y="450"/>
            <a:chExt cx="1605" cy="1992"/>
          </a:xfrm>
        </p:grpSpPr>
        <p:sp>
          <p:nvSpPr>
            <p:cNvPr id="7182" name="Line 22"/>
            <p:cNvSpPr>
              <a:spLocks noChangeShapeType="1"/>
            </p:cNvSpPr>
            <p:nvPr/>
          </p:nvSpPr>
          <p:spPr bwMode="auto">
            <a:xfrm>
              <a:off x="2697" y="1218"/>
              <a:ext cx="7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7170" name="Object 23"/>
            <p:cNvGraphicFramePr>
              <a:graphicFrameLocks noChangeAspect="1"/>
            </p:cNvGraphicFramePr>
            <p:nvPr/>
          </p:nvGraphicFramePr>
          <p:xfrm>
            <a:off x="3544" y="450"/>
            <a:ext cx="693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43" name="ISIS/Draw Sketch" r:id="rId13" imgW="3848100" imgH="9372600" progId="">
                    <p:embed/>
                  </p:oleObj>
                </mc:Choice>
                <mc:Fallback>
                  <p:oleObj name="ISIS/Draw Sketch" r:id="rId13" imgW="3848100" imgH="9372600" progId="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4" y="450"/>
                          <a:ext cx="693" cy="1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3" name="Line 26"/>
            <p:cNvSpPr>
              <a:spLocks noChangeShapeType="1"/>
            </p:cNvSpPr>
            <p:nvPr/>
          </p:nvSpPr>
          <p:spPr bwMode="auto">
            <a:xfrm flipH="1" flipV="1">
              <a:off x="3094" y="1266"/>
              <a:ext cx="285" cy="11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84" name="Text Box 28"/>
            <p:cNvSpPr txBox="1">
              <a:spLocks noChangeArrowheads="1"/>
            </p:cNvSpPr>
            <p:nvPr/>
          </p:nvSpPr>
          <p:spPr bwMode="auto">
            <a:xfrm>
              <a:off x="2632" y="629"/>
              <a:ext cx="86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丙胺  转移酶</a:t>
              </a:r>
            </a:p>
          </p:txBody>
        </p:sp>
        <p:sp>
          <p:nvSpPr>
            <p:cNvPr id="7185" name="Text Box 37"/>
            <p:cNvSpPr txBox="1">
              <a:spLocks noChangeArrowheads="1"/>
            </p:cNvSpPr>
            <p:nvPr/>
          </p:nvSpPr>
          <p:spPr bwMode="auto">
            <a:xfrm>
              <a:off x="3480" y="2115"/>
              <a:ext cx="6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黑体" pitchFamily="49" charset="-122"/>
                  <a:ea typeface="黑体" pitchFamily="49" charset="-122"/>
                </a:rPr>
                <a:t>精脒</a:t>
              </a:r>
            </a:p>
          </p:txBody>
        </p:sp>
      </p:grp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54190-723E-4512-94C7-20AF3F288AB5}" type="slidenum">
              <a:rPr lang="en-US" altLang="zh-CN"/>
              <a:pPr>
                <a:defRPr/>
              </a:pPr>
              <a:t>100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2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6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081213"/>
            <a:ext cx="8534400" cy="35083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一碳单位</a:t>
            </a:r>
            <a:r>
              <a:rPr kumimoji="1" lang="en-US" altLang="zh-CN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(one carbon unit)</a:t>
            </a:r>
            <a:endParaRPr lang="en-US" altLang="zh-CN" dirty="0">
              <a:effectLst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zh-CN" altLang="en-US" sz="32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定义：某些氨基酸在分解代谢过程中产生 的含有一个碳原子的基团</a:t>
            </a:r>
            <a:r>
              <a:rPr lang="en-US" altLang="zh-CN" sz="32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</a:t>
            </a:r>
            <a:r>
              <a:rPr lang="zh-CN" altLang="en-US" sz="32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称为一碳单位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zh-CN" altLang="en-US" sz="32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辅酶：四氢叶酸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sz="3200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tetrahydrofolate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FH</a:t>
            </a:r>
            <a:r>
              <a:rPr lang="en-US" altLang="zh-CN" sz="3200" baseline="-25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endParaRPr lang="en-US" altLang="zh-CN" sz="3600" dirty="0">
              <a:effectLst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878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ea typeface="黑体" pitchFamily="49" charset="-122"/>
              </a:rPr>
              <a:t>二、一碳单位的代谢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50305-9A76-4C5A-958A-B1E9EADC887B}" type="slidenum">
              <a:rPr lang="en-US" altLang="zh-CN"/>
              <a:pPr>
                <a:defRPr/>
              </a:pPr>
              <a:t>101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13"/>
          <p:cNvGrpSpPr>
            <a:grpSpLocks/>
          </p:cNvGrpSpPr>
          <p:nvPr/>
        </p:nvGrpSpPr>
        <p:grpSpPr bwMode="auto">
          <a:xfrm>
            <a:off x="381000" y="2994025"/>
            <a:ext cx="8534400" cy="2522538"/>
            <a:chOff x="144" y="960"/>
            <a:chExt cx="5376" cy="1589"/>
          </a:xfrm>
        </p:grpSpPr>
        <p:sp>
          <p:nvSpPr>
            <p:cNvPr id="119813" name="Rectangle 12"/>
            <p:cNvSpPr>
              <a:spLocks noChangeArrowheads="1"/>
            </p:cNvSpPr>
            <p:nvPr/>
          </p:nvSpPr>
          <p:spPr bwMode="auto">
            <a:xfrm>
              <a:off x="144" y="960"/>
              <a:ext cx="144" cy="15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19814" name="Picture 4" descr="folate－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960"/>
              <a:ext cx="5280" cy="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15" name="Text Box 6"/>
            <p:cNvSpPr txBox="1">
              <a:spLocks noChangeArrowheads="1"/>
            </p:cNvSpPr>
            <p:nvPr/>
          </p:nvSpPr>
          <p:spPr bwMode="auto">
            <a:xfrm>
              <a:off x="2269" y="179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19816" name="Text Box 7"/>
            <p:cNvSpPr txBox="1">
              <a:spLocks noChangeArrowheads="1"/>
            </p:cNvSpPr>
            <p:nvPr/>
          </p:nvSpPr>
          <p:spPr bwMode="auto">
            <a:xfrm>
              <a:off x="2776" y="1813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19817" name="Text Box 8"/>
            <p:cNvSpPr txBox="1">
              <a:spLocks noChangeArrowheads="1"/>
            </p:cNvSpPr>
            <p:nvPr/>
          </p:nvSpPr>
          <p:spPr bwMode="auto">
            <a:xfrm>
              <a:off x="1624" y="104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</a:p>
          </p:txBody>
        </p:sp>
        <p:sp>
          <p:nvSpPr>
            <p:cNvPr id="119818" name="Text Box 9"/>
            <p:cNvSpPr txBox="1">
              <a:spLocks noChangeArrowheads="1"/>
            </p:cNvSpPr>
            <p:nvPr/>
          </p:nvSpPr>
          <p:spPr bwMode="auto">
            <a:xfrm>
              <a:off x="1624" y="2109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</a:t>
              </a:r>
            </a:p>
          </p:txBody>
        </p:sp>
      </p:grpSp>
      <p:sp>
        <p:nvSpPr>
          <p:cNvPr id="119811" name="Text Box 11"/>
          <p:cNvSpPr txBox="1">
            <a:spLocks noChangeArrowheads="1"/>
          </p:cNvSpPr>
          <p:nvPr/>
        </p:nvSpPr>
        <p:spPr bwMode="auto">
          <a:xfrm>
            <a:off x="828675" y="860425"/>
            <a:ext cx="79914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</a:t>
            </a:r>
            <a:r>
              <a:rPr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四氢叶酸（</a:t>
            </a:r>
            <a:r>
              <a:rPr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tetrahydrofolic acid</a:t>
            </a:r>
            <a:r>
              <a:rPr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FH</a:t>
            </a:r>
            <a:r>
              <a:rPr lang="en-US" altLang="zh-CN" sz="32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）由叶酸还原而来，</a:t>
            </a: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一碳单位通常是结合在</a:t>
            </a:r>
            <a:r>
              <a:rPr kumimoji="1"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FH</a:t>
            </a:r>
            <a:r>
              <a:rPr kumimoji="1" lang="en-US" altLang="zh-CN" sz="32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分子的</a:t>
            </a:r>
            <a:r>
              <a:rPr kumimoji="1"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</a:t>
            </a:r>
            <a:r>
              <a:rPr kumimoji="1" lang="en-US" altLang="zh-CN" sz="3200" baseline="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</a:t>
            </a: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</a:t>
            </a:r>
            <a:r>
              <a:rPr kumimoji="1" lang="en-US" altLang="zh-CN" sz="3200" baseline="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</a:t>
            </a: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位上。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50FE8-4E91-43D8-BB7B-13F1A191A937}" type="slidenum">
              <a:rPr lang="en-US" altLang="zh-CN"/>
              <a:pPr>
                <a:defRPr/>
              </a:pPr>
              <a:t>102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28688"/>
            <a:ext cx="3422650" cy="70008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>
                <a:effectLst/>
                <a:ea typeface="黑体" pitchFamily="49" charset="-122"/>
              </a:rPr>
              <a:t>种类：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04938" y="1844675"/>
            <a:ext cx="6191250" cy="579438"/>
            <a:chOff x="885" y="1162"/>
            <a:chExt cx="3900" cy="365"/>
          </a:xfrm>
        </p:grpSpPr>
        <p:sp>
          <p:nvSpPr>
            <p:cNvPr id="53264" name="Text Box 5"/>
            <p:cNvSpPr txBox="1">
              <a:spLocks noChangeArrowheads="1"/>
            </p:cNvSpPr>
            <p:nvPr/>
          </p:nvSpPr>
          <p:spPr bwMode="auto">
            <a:xfrm>
              <a:off x="885" y="1162"/>
              <a:ext cx="208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3200">
                  <a:latin typeface="+mn-lt"/>
                  <a:ea typeface="黑体" pitchFamily="49" charset="-122"/>
                </a:rPr>
                <a:t>甲基 </a:t>
              </a:r>
              <a:r>
                <a:rPr kumimoji="1" lang="en-US" altLang="zh-CN" sz="3200">
                  <a:latin typeface="+mn-lt"/>
                  <a:ea typeface="黑体" pitchFamily="49" charset="-122"/>
                </a:rPr>
                <a:t>(methyl)</a:t>
              </a:r>
            </a:p>
          </p:txBody>
        </p:sp>
        <p:sp>
          <p:nvSpPr>
            <p:cNvPr id="53265" name="Text Box 6"/>
            <p:cNvSpPr txBox="1">
              <a:spLocks noChangeArrowheads="1"/>
            </p:cNvSpPr>
            <p:nvPr/>
          </p:nvSpPr>
          <p:spPr bwMode="auto">
            <a:xfrm>
              <a:off x="3923" y="1162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-CH</a:t>
              </a:r>
              <a:r>
                <a:rPr kumimoji="1" lang="en-US" altLang="zh-CN" sz="3200" baseline="-25000">
                  <a:latin typeface="+mn-lt"/>
                  <a:ea typeface="黑体" pitchFamily="49" charset="-122"/>
                </a:rPr>
                <a:t>3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404938" y="2576513"/>
            <a:ext cx="6551612" cy="579437"/>
            <a:chOff x="885" y="1623"/>
            <a:chExt cx="4127" cy="365"/>
          </a:xfrm>
        </p:grpSpPr>
        <p:sp>
          <p:nvSpPr>
            <p:cNvPr id="53262" name="Text Box 7"/>
            <p:cNvSpPr txBox="1">
              <a:spLocks noChangeArrowheads="1"/>
            </p:cNvSpPr>
            <p:nvPr/>
          </p:nvSpPr>
          <p:spPr bwMode="auto">
            <a:xfrm>
              <a:off x="885" y="1623"/>
              <a:ext cx="243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3200">
                  <a:latin typeface="+mn-lt"/>
                  <a:ea typeface="黑体" pitchFamily="49" charset="-122"/>
                </a:rPr>
                <a:t>甲烯基 </a:t>
              </a:r>
              <a:r>
                <a:rPr kumimoji="1" lang="en-US" altLang="zh-CN" sz="3200">
                  <a:latin typeface="+mn-lt"/>
                  <a:ea typeface="黑体" pitchFamily="49" charset="-122"/>
                </a:rPr>
                <a:t>(methylene)</a:t>
              </a:r>
            </a:p>
          </p:txBody>
        </p:sp>
        <p:sp>
          <p:nvSpPr>
            <p:cNvPr id="53263" name="Text Box 8"/>
            <p:cNvSpPr txBox="1">
              <a:spLocks noChangeArrowheads="1"/>
            </p:cNvSpPr>
            <p:nvPr/>
          </p:nvSpPr>
          <p:spPr bwMode="auto">
            <a:xfrm>
              <a:off x="3923" y="1623"/>
              <a:ext cx="108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-CH</a:t>
              </a:r>
              <a:r>
                <a:rPr kumimoji="1" lang="en-US" altLang="zh-CN" sz="3200" baseline="-25000">
                  <a:latin typeface="+mn-lt"/>
                  <a:ea typeface="黑体" pitchFamily="49" charset="-122"/>
                </a:rPr>
                <a:t>2</a:t>
              </a:r>
              <a:r>
                <a:rPr kumimoji="1" lang="en-US" altLang="zh-CN" sz="3200">
                  <a:latin typeface="+mn-lt"/>
                  <a:ea typeface="黑体" pitchFamily="49" charset="-122"/>
                </a:rPr>
                <a:t>-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03350" y="3429000"/>
            <a:ext cx="6265863" cy="582613"/>
            <a:chOff x="884" y="2160"/>
            <a:chExt cx="3947" cy="367"/>
          </a:xfrm>
        </p:grpSpPr>
        <p:sp>
          <p:nvSpPr>
            <p:cNvPr id="53260" name="Rectangle 9"/>
            <p:cNvSpPr>
              <a:spLocks noChangeArrowheads="1"/>
            </p:cNvSpPr>
            <p:nvPr/>
          </p:nvSpPr>
          <p:spPr bwMode="auto">
            <a:xfrm>
              <a:off x="884" y="2162"/>
              <a:ext cx="222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3200">
                  <a:latin typeface="+mn-lt"/>
                  <a:ea typeface="黑体" pitchFamily="49" charset="-122"/>
                </a:rPr>
                <a:t>甲炔基 </a:t>
              </a:r>
              <a:r>
                <a:rPr kumimoji="1" lang="en-US" altLang="zh-CN" sz="3200">
                  <a:latin typeface="+mn-lt"/>
                  <a:ea typeface="黑体" pitchFamily="49" charset="-122"/>
                </a:rPr>
                <a:t>(methenyl)</a:t>
              </a:r>
            </a:p>
          </p:txBody>
        </p:sp>
        <p:sp>
          <p:nvSpPr>
            <p:cNvPr id="53261" name="Text Box 10"/>
            <p:cNvSpPr txBox="1">
              <a:spLocks noChangeArrowheads="1"/>
            </p:cNvSpPr>
            <p:nvPr/>
          </p:nvSpPr>
          <p:spPr bwMode="auto">
            <a:xfrm>
              <a:off x="3923" y="2160"/>
              <a:ext cx="9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-CH=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404938" y="4208463"/>
            <a:ext cx="6407150" cy="592137"/>
            <a:chOff x="885" y="2651"/>
            <a:chExt cx="4036" cy="373"/>
          </a:xfrm>
        </p:grpSpPr>
        <p:sp>
          <p:nvSpPr>
            <p:cNvPr id="53258" name="Rectangle 11"/>
            <p:cNvSpPr>
              <a:spLocks noChangeArrowheads="1"/>
            </p:cNvSpPr>
            <p:nvPr/>
          </p:nvSpPr>
          <p:spPr bwMode="auto">
            <a:xfrm>
              <a:off x="885" y="2651"/>
              <a:ext cx="222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3200">
                  <a:latin typeface="+mn-lt"/>
                  <a:ea typeface="黑体" pitchFamily="49" charset="-122"/>
                </a:rPr>
                <a:t>甲酰基 </a:t>
              </a:r>
              <a:r>
                <a:rPr kumimoji="1" lang="en-US" altLang="zh-CN" sz="3200">
                  <a:latin typeface="+mn-lt"/>
                  <a:ea typeface="黑体" pitchFamily="49" charset="-122"/>
                </a:rPr>
                <a:t>(formyl)</a:t>
              </a:r>
            </a:p>
          </p:txBody>
        </p:sp>
        <p:sp>
          <p:nvSpPr>
            <p:cNvPr id="53259" name="Text Box 12"/>
            <p:cNvSpPr txBox="1">
              <a:spLocks noChangeArrowheads="1"/>
            </p:cNvSpPr>
            <p:nvPr/>
          </p:nvSpPr>
          <p:spPr bwMode="auto">
            <a:xfrm>
              <a:off x="3923" y="2659"/>
              <a:ext cx="99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-CHO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404938" y="5013325"/>
            <a:ext cx="7054850" cy="584200"/>
            <a:chOff x="885" y="3158"/>
            <a:chExt cx="4444" cy="368"/>
          </a:xfrm>
        </p:grpSpPr>
        <p:sp>
          <p:nvSpPr>
            <p:cNvPr id="53256" name="Rectangle 13"/>
            <p:cNvSpPr>
              <a:spLocks noChangeArrowheads="1"/>
            </p:cNvSpPr>
            <p:nvPr/>
          </p:nvSpPr>
          <p:spPr bwMode="auto">
            <a:xfrm>
              <a:off x="885" y="3158"/>
              <a:ext cx="25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3200" dirty="0">
                  <a:latin typeface="+mn-lt"/>
                  <a:ea typeface="黑体" pitchFamily="49" charset="-122"/>
                </a:rPr>
                <a:t>亚胺甲基 </a:t>
              </a:r>
              <a:r>
                <a:rPr kumimoji="1" lang="en-US" altLang="zh-CN" sz="3200" dirty="0">
                  <a:latin typeface="+mn-lt"/>
                  <a:ea typeface="黑体" pitchFamily="49" charset="-122"/>
                </a:rPr>
                <a:t>(</a:t>
              </a:r>
              <a:r>
                <a:rPr kumimoji="1" lang="en-US" altLang="zh-CN" sz="3200" dirty="0" err="1">
                  <a:latin typeface="+mn-lt"/>
                  <a:ea typeface="黑体" pitchFamily="49" charset="-122"/>
                </a:rPr>
                <a:t>formimino</a:t>
              </a:r>
              <a:r>
                <a:rPr kumimoji="1" lang="en-US" altLang="zh-CN" sz="3200" dirty="0">
                  <a:latin typeface="+mn-lt"/>
                  <a:ea typeface="黑体" pitchFamily="49" charset="-122"/>
                </a:rPr>
                <a:t>)</a:t>
              </a:r>
            </a:p>
          </p:txBody>
        </p:sp>
        <p:sp>
          <p:nvSpPr>
            <p:cNvPr id="53257" name="Text Box 14"/>
            <p:cNvSpPr txBox="1">
              <a:spLocks noChangeArrowheads="1"/>
            </p:cNvSpPr>
            <p:nvPr/>
          </p:nvSpPr>
          <p:spPr bwMode="auto">
            <a:xfrm>
              <a:off x="3923" y="3158"/>
              <a:ext cx="140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-CH=NH</a:t>
              </a:r>
            </a:p>
          </p:txBody>
        </p:sp>
      </p:grp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ECF93-B61B-4014-9EE9-EBB9D98C6C73}" type="slidenum">
              <a:rPr lang="en-US" altLang="zh-CN"/>
              <a:pPr>
                <a:defRPr/>
              </a:pPr>
              <a:t>103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755650" y="1566863"/>
            <a:ext cx="755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tabLst>
                <a:tab pos="174625" algn="l"/>
              </a:tabLst>
            </a:pPr>
            <a:r>
              <a:rPr kumimoji="1" lang="en-US" altLang="zh-CN" sz="2800">
                <a:latin typeface="黑体" pitchFamily="49" charset="-122"/>
                <a:ea typeface="黑体" pitchFamily="49" charset="-122"/>
              </a:rPr>
              <a:t>1.</a:t>
            </a: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生成：主要来源于氨基酸代谢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52550" y="2252663"/>
            <a:ext cx="6251575" cy="4271962"/>
            <a:chOff x="904" y="1296"/>
            <a:chExt cx="3765" cy="2691"/>
          </a:xfrm>
        </p:grpSpPr>
        <p:grpSp>
          <p:nvGrpSpPr>
            <p:cNvPr id="121862" name="Group 5"/>
            <p:cNvGrpSpPr>
              <a:grpSpLocks/>
            </p:cNvGrpSpPr>
            <p:nvPr/>
          </p:nvGrpSpPr>
          <p:grpSpPr bwMode="auto">
            <a:xfrm>
              <a:off x="904" y="2082"/>
              <a:ext cx="3524" cy="346"/>
              <a:chOff x="904" y="1968"/>
              <a:chExt cx="3524" cy="346"/>
            </a:xfrm>
          </p:grpSpPr>
          <p:sp>
            <p:nvSpPr>
              <p:cNvPr id="121887" name="Text Box 6"/>
              <p:cNvSpPr txBox="1">
                <a:spLocks noChangeArrowheads="1"/>
              </p:cNvSpPr>
              <p:nvPr/>
            </p:nvSpPr>
            <p:spPr bwMode="auto">
              <a:xfrm>
                <a:off x="904" y="1968"/>
                <a:ext cx="7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色氨酸</a:t>
                </a:r>
              </a:p>
            </p:txBody>
          </p:sp>
          <p:sp>
            <p:nvSpPr>
              <p:cNvPr id="121888" name="Text Box 7"/>
              <p:cNvSpPr txBox="1">
                <a:spLocks noChangeArrowheads="1"/>
              </p:cNvSpPr>
              <p:nvPr/>
            </p:nvSpPr>
            <p:spPr bwMode="auto">
              <a:xfrm>
                <a:off x="2718" y="1984"/>
                <a:ext cx="171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N</a:t>
                </a:r>
                <a:r>
                  <a:rPr kumimoji="1" lang="en-US" altLang="zh-CN" sz="2800" baseline="30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10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—CHO—FH</a:t>
                </a:r>
                <a:r>
                  <a:rPr kumimoji="1" lang="en-US" altLang="zh-CN" sz="2800" baseline="-25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21889" name="Line 8"/>
              <p:cNvSpPr>
                <a:spLocks noChangeShapeType="1"/>
              </p:cNvSpPr>
              <p:nvPr/>
            </p:nvSpPr>
            <p:spPr bwMode="auto">
              <a:xfrm>
                <a:off x="1662" y="2152"/>
                <a:ext cx="10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21863" name="Group 9"/>
            <p:cNvGrpSpPr>
              <a:grpSpLocks/>
            </p:cNvGrpSpPr>
            <p:nvPr/>
          </p:nvGrpSpPr>
          <p:grpSpPr bwMode="auto">
            <a:xfrm>
              <a:off x="904" y="1296"/>
              <a:ext cx="3765" cy="658"/>
              <a:chOff x="904" y="1296"/>
              <a:chExt cx="3765" cy="658"/>
            </a:xfrm>
          </p:grpSpPr>
          <p:sp>
            <p:nvSpPr>
              <p:cNvPr id="121880" name="Text Box 10"/>
              <p:cNvSpPr txBox="1">
                <a:spLocks noChangeArrowheads="1"/>
              </p:cNvSpPr>
              <p:nvPr/>
            </p:nvSpPr>
            <p:spPr bwMode="auto">
              <a:xfrm>
                <a:off x="904" y="1440"/>
                <a:ext cx="75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甘氨酸</a:t>
                </a:r>
              </a:p>
            </p:txBody>
          </p:sp>
          <p:sp>
            <p:nvSpPr>
              <p:cNvPr id="121881" name="Text Box 11"/>
              <p:cNvSpPr txBox="1">
                <a:spLocks noChangeArrowheads="1"/>
              </p:cNvSpPr>
              <p:nvPr/>
            </p:nvSpPr>
            <p:spPr bwMode="auto">
              <a:xfrm>
                <a:off x="2718" y="1296"/>
                <a:ext cx="195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N</a:t>
                </a:r>
                <a:r>
                  <a:rPr kumimoji="1" lang="en-US" altLang="zh-CN" sz="2800" baseline="30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5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, N</a:t>
                </a:r>
                <a:r>
                  <a:rPr kumimoji="1" lang="en-US" altLang="zh-CN" sz="2800" baseline="30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10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—CH</a:t>
                </a:r>
                <a:r>
                  <a:rPr kumimoji="1" lang="en-US" altLang="zh-CN" sz="2800" baseline="-25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2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—FH</a:t>
                </a:r>
                <a:r>
                  <a:rPr kumimoji="1" lang="en-US" altLang="zh-CN" sz="2800" baseline="-25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21882" name="Line 12"/>
              <p:cNvSpPr>
                <a:spLocks noChangeShapeType="1"/>
              </p:cNvSpPr>
              <p:nvPr/>
            </p:nvSpPr>
            <p:spPr bwMode="auto">
              <a:xfrm flipV="1">
                <a:off x="2256" y="146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1883" name="Line 13"/>
              <p:cNvSpPr>
                <a:spLocks noChangeShapeType="1"/>
              </p:cNvSpPr>
              <p:nvPr/>
            </p:nvSpPr>
            <p:spPr bwMode="auto">
              <a:xfrm>
                <a:off x="2256" y="1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884" name="Line 14"/>
              <p:cNvSpPr>
                <a:spLocks noChangeShapeType="1"/>
              </p:cNvSpPr>
              <p:nvPr/>
            </p:nvSpPr>
            <p:spPr bwMode="auto">
              <a:xfrm flipV="1">
                <a:off x="2248" y="17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1885" name="Text Box 15"/>
              <p:cNvSpPr txBox="1">
                <a:spLocks noChangeArrowheads="1"/>
              </p:cNvSpPr>
              <p:nvPr/>
            </p:nvSpPr>
            <p:spPr bwMode="auto">
              <a:xfrm>
                <a:off x="2718" y="1624"/>
                <a:ext cx="171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N</a:t>
                </a:r>
                <a:r>
                  <a:rPr kumimoji="1" lang="en-US" altLang="zh-CN" sz="2800" baseline="30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10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—CHO—FH</a:t>
                </a:r>
                <a:r>
                  <a:rPr kumimoji="1" lang="en-US" altLang="zh-CN" sz="2800" baseline="-25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21886" name="Line 16"/>
              <p:cNvSpPr>
                <a:spLocks noChangeShapeType="1"/>
              </p:cNvSpPr>
              <p:nvPr/>
            </p:nvSpPr>
            <p:spPr bwMode="auto">
              <a:xfrm>
                <a:off x="1680" y="163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1864" name="Group 17"/>
            <p:cNvGrpSpPr>
              <a:grpSpLocks/>
            </p:cNvGrpSpPr>
            <p:nvPr/>
          </p:nvGrpSpPr>
          <p:grpSpPr bwMode="auto">
            <a:xfrm>
              <a:off x="904" y="2557"/>
              <a:ext cx="3732" cy="643"/>
              <a:chOff x="904" y="2352"/>
              <a:chExt cx="3732" cy="643"/>
            </a:xfrm>
          </p:grpSpPr>
          <p:sp>
            <p:nvSpPr>
              <p:cNvPr id="121873" name="Text Box 18"/>
              <p:cNvSpPr txBox="1">
                <a:spLocks noChangeArrowheads="1"/>
              </p:cNvSpPr>
              <p:nvPr/>
            </p:nvSpPr>
            <p:spPr bwMode="auto">
              <a:xfrm>
                <a:off x="904" y="2496"/>
                <a:ext cx="75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组氨酸</a:t>
                </a:r>
              </a:p>
            </p:txBody>
          </p:sp>
          <p:sp>
            <p:nvSpPr>
              <p:cNvPr id="121874" name="Text Box 19"/>
              <p:cNvSpPr txBox="1">
                <a:spLocks noChangeArrowheads="1"/>
              </p:cNvSpPr>
              <p:nvPr/>
            </p:nvSpPr>
            <p:spPr bwMode="auto">
              <a:xfrm>
                <a:off x="2718" y="2352"/>
                <a:ext cx="191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N</a:t>
                </a:r>
                <a:r>
                  <a:rPr kumimoji="1" lang="en-US" altLang="zh-CN" sz="2800" baseline="30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5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—CH=NH—FH</a:t>
                </a:r>
                <a:r>
                  <a:rPr kumimoji="1" lang="en-US" altLang="zh-CN" sz="2800" baseline="-25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21875" name="Line 20"/>
              <p:cNvSpPr>
                <a:spLocks noChangeShapeType="1"/>
              </p:cNvSpPr>
              <p:nvPr/>
            </p:nvSpPr>
            <p:spPr bwMode="auto">
              <a:xfrm flipV="1">
                <a:off x="2256" y="251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1876" name="Line 21"/>
              <p:cNvSpPr>
                <a:spLocks noChangeShapeType="1"/>
              </p:cNvSpPr>
              <p:nvPr/>
            </p:nvSpPr>
            <p:spPr bwMode="auto">
              <a:xfrm>
                <a:off x="2256" y="2504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877" name="Line 22"/>
              <p:cNvSpPr>
                <a:spLocks noChangeShapeType="1"/>
              </p:cNvSpPr>
              <p:nvPr/>
            </p:nvSpPr>
            <p:spPr bwMode="auto">
              <a:xfrm flipV="1">
                <a:off x="2248" y="283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1878" name="Line 23"/>
              <p:cNvSpPr>
                <a:spLocks noChangeShapeType="1"/>
              </p:cNvSpPr>
              <p:nvPr/>
            </p:nvSpPr>
            <p:spPr bwMode="auto">
              <a:xfrm>
                <a:off x="1680" y="2680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879" name="Text Box 24"/>
              <p:cNvSpPr txBox="1">
                <a:spLocks noChangeArrowheads="1"/>
              </p:cNvSpPr>
              <p:nvPr/>
            </p:nvSpPr>
            <p:spPr bwMode="auto">
              <a:xfrm>
                <a:off x="2720" y="2665"/>
                <a:ext cx="171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N</a:t>
                </a:r>
                <a:r>
                  <a:rPr kumimoji="1" lang="en-US" altLang="zh-CN" sz="2800" baseline="30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10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—CHO—FH</a:t>
                </a:r>
                <a:r>
                  <a:rPr kumimoji="1" lang="en-US" altLang="zh-CN" sz="2800" baseline="-25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121865" name="Group 25"/>
            <p:cNvGrpSpPr>
              <a:grpSpLocks/>
            </p:cNvGrpSpPr>
            <p:nvPr/>
          </p:nvGrpSpPr>
          <p:grpSpPr bwMode="auto">
            <a:xfrm>
              <a:off x="904" y="3329"/>
              <a:ext cx="3765" cy="658"/>
              <a:chOff x="904" y="3120"/>
              <a:chExt cx="3765" cy="658"/>
            </a:xfrm>
          </p:grpSpPr>
          <p:sp>
            <p:nvSpPr>
              <p:cNvPr id="121866" name="Text Box 26"/>
              <p:cNvSpPr txBox="1">
                <a:spLocks noChangeArrowheads="1"/>
              </p:cNvSpPr>
              <p:nvPr/>
            </p:nvSpPr>
            <p:spPr bwMode="auto">
              <a:xfrm>
                <a:off x="904" y="3276"/>
                <a:ext cx="75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丝氨酸</a:t>
                </a:r>
              </a:p>
            </p:txBody>
          </p:sp>
          <p:sp>
            <p:nvSpPr>
              <p:cNvPr id="121867" name="Text Box 27"/>
              <p:cNvSpPr txBox="1">
                <a:spLocks noChangeArrowheads="1"/>
              </p:cNvSpPr>
              <p:nvPr/>
            </p:nvSpPr>
            <p:spPr bwMode="auto">
              <a:xfrm>
                <a:off x="2718" y="3120"/>
                <a:ext cx="195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N</a:t>
                </a:r>
                <a:r>
                  <a:rPr kumimoji="1" lang="en-US" altLang="zh-CN" sz="2800" baseline="30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5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, N</a:t>
                </a:r>
                <a:r>
                  <a:rPr kumimoji="1" lang="en-US" altLang="zh-CN" sz="2800" baseline="30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10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—CH</a:t>
                </a:r>
                <a:r>
                  <a:rPr kumimoji="1" lang="en-US" altLang="zh-CN" sz="2800" baseline="-25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2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—FH</a:t>
                </a:r>
                <a:r>
                  <a:rPr kumimoji="1" lang="en-US" altLang="zh-CN" sz="2800" baseline="-25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21868" name="Line 28"/>
              <p:cNvSpPr>
                <a:spLocks noChangeShapeType="1"/>
              </p:cNvSpPr>
              <p:nvPr/>
            </p:nvSpPr>
            <p:spPr bwMode="auto">
              <a:xfrm flipV="1">
                <a:off x="2256" y="328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1869" name="Line 29"/>
              <p:cNvSpPr>
                <a:spLocks noChangeShapeType="1"/>
              </p:cNvSpPr>
              <p:nvPr/>
            </p:nvSpPr>
            <p:spPr bwMode="auto">
              <a:xfrm>
                <a:off x="2256" y="3280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870" name="Line 30"/>
              <p:cNvSpPr>
                <a:spLocks noChangeShapeType="1"/>
              </p:cNvSpPr>
              <p:nvPr/>
            </p:nvSpPr>
            <p:spPr bwMode="auto">
              <a:xfrm flipV="1">
                <a:off x="2248" y="360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1871" name="Text Box 31"/>
              <p:cNvSpPr txBox="1">
                <a:spLocks noChangeArrowheads="1"/>
              </p:cNvSpPr>
              <p:nvPr/>
            </p:nvSpPr>
            <p:spPr bwMode="auto">
              <a:xfrm>
                <a:off x="2718" y="3448"/>
                <a:ext cx="171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N</a:t>
                </a:r>
                <a:r>
                  <a:rPr kumimoji="1" lang="en-US" altLang="zh-CN" sz="2800" baseline="30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10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—CHO—FH</a:t>
                </a:r>
                <a:r>
                  <a:rPr kumimoji="1" lang="en-US" altLang="zh-CN" sz="2800" baseline="-25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21872" name="Line 32"/>
              <p:cNvSpPr>
                <a:spLocks noChangeShapeType="1"/>
              </p:cNvSpPr>
              <p:nvPr/>
            </p:nvSpPr>
            <p:spPr bwMode="auto">
              <a:xfrm>
                <a:off x="1680" y="3456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1860" name="Text Box 3"/>
          <p:cNvSpPr txBox="1">
            <a:spLocks noChangeArrowheads="1"/>
          </p:cNvSpPr>
          <p:nvPr/>
        </p:nvSpPr>
        <p:spPr bwMode="auto">
          <a:xfrm>
            <a:off x="755650" y="762000"/>
            <a:ext cx="7550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ctr">
              <a:tabLst>
                <a:tab pos="174625" algn="l"/>
              </a:tabLst>
            </a:pPr>
            <a:r>
              <a:rPr kumimoji="1"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（二）一碳单位的生成和互变</a:t>
            </a:r>
          </a:p>
        </p:txBody>
      </p: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F5E75-68B4-46A6-88CA-47F730D47919}" type="slidenum">
              <a:rPr lang="en-US" altLang="zh-CN"/>
              <a:pPr>
                <a:defRPr/>
              </a:pPr>
              <a:t>104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1"/>
          <p:cNvSpPr txBox="1">
            <a:spLocks noChangeArrowheads="1"/>
          </p:cNvSpPr>
          <p:nvPr/>
        </p:nvSpPr>
        <p:spPr bwMode="auto">
          <a:xfrm>
            <a:off x="1187450" y="549275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ctr">
              <a:tabLst>
                <a:tab pos="174625" algn="l"/>
              </a:tabLst>
            </a:pP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2. 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一碳单位的相变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92201" y="4968875"/>
            <a:ext cx="3048000" cy="1700213"/>
            <a:chOff x="688" y="2769"/>
            <a:chExt cx="1920" cy="1071"/>
          </a:xfrm>
        </p:grpSpPr>
        <p:sp>
          <p:nvSpPr>
            <p:cNvPr id="122905" name="Text Box 13"/>
            <p:cNvSpPr txBox="1">
              <a:spLocks noChangeArrowheads="1"/>
            </p:cNvSpPr>
            <p:nvPr/>
          </p:nvSpPr>
          <p:spPr bwMode="auto">
            <a:xfrm>
              <a:off x="688" y="3475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 dirty="0">
                  <a:latin typeface="Times New Roman" pitchFamily="18" charset="0"/>
                </a:rPr>
                <a:t>N</a:t>
              </a:r>
              <a:r>
                <a:rPr kumimoji="1" lang="en-US" altLang="zh-CN" sz="3200" b="1" baseline="30000" dirty="0">
                  <a:latin typeface="Times New Roman" pitchFamily="18" charset="0"/>
                </a:rPr>
                <a:t>5</a:t>
              </a:r>
              <a:r>
                <a:rPr kumimoji="1" lang="zh-CN" altLang="en-US" sz="3200" b="1" dirty="0">
                  <a:latin typeface="Times New Roman" pitchFamily="18" charset="0"/>
                </a:rPr>
                <a:t>－</a:t>
              </a:r>
              <a:r>
                <a:rPr kumimoji="1" lang="en-US" altLang="zh-CN" sz="3200" b="1" dirty="0">
                  <a:latin typeface="Times New Roman" pitchFamily="18" charset="0"/>
                </a:rPr>
                <a:t>CH</a:t>
              </a:r>
              <a:r>
                <a:rPr kumimoji="1" lang="en-US" altLang="zh-CN" sz="3200" b="1" baseline="-25000" dirty="0">
                  <a:latin typeface="Times New Roman" pitchFamily="18" charset="0"/>
                </a:rPr>
                <a:t>3</a:t>
              </a:r>
              <a:r>
                <a:rPr kumimoji="1" lang="zh-CN" altLang="en-US" sz="3200" b="1" dirty="0">
                  <a:latin typeface="Times New Roman" pitchFamily="18" charset="0"/>
                </a:rPr>
                <a:t>－</a:t>
              </a:r>
              <a:r>
                <a:rPr kumimoji="1" lang="en-US" altLang="zh-CN" sz="3200" b="1" dirty="0">
                  <a:latin typeface="Times New Roman" pitchFamily="18" charset="0"/>
                </a:rPr>
                <a:t>FH</a:t>
              </a:r>
              <a:r>
                <a:rPr kumimoji="1" lang="en-US" altLang="zh-CN" sz="3200" b="1" baseline="-25000" dirty="0">
                  <a:latin typeface="Times New Roman" pitchFamily="18" charset="0"/>
                </a:rPr>
                <a:t>4</a:t>
              </a:r>
            </a:p>
          </p:txBody>
        </p:sp>
        <p:grpSp>
          <p:nvGrpSpPr>
            <p:cNvPr id="122906" name="Group 14"/>
            <p:cNvGrpSpPr>
              <a:grpSpLocks/>
            </p:cNvGrpSpPr>
            <p:nvPr/>
          </p:nvGrpSpPr>
          <p:grpSpPr bwMode="auto">
            <a:xfrm>
              <a:off x="1383" y="2769"/>
              <a:ext cx="1223" cy="658"/>
              <a:chOff x="2000" y="2769"/>
              <a:chExt cx="1223" cy="658"/>
            </a:xfrm>
          </p:grpSpPr>
          <p:sp>
            <p:nvSpPr>
              <p:cNvPr id="122907" name="AutoShape 15"/>
              <p:cNvSpPr>
                <a:spLocks noChangeArrowheads="1"/>
              </p:cNvSpPr>
              <p:nvPr/>
            </p:nvSpPr>
            <p:spPr bwMode="auto">
              <a:xfrm>
                <a:off x="2000" y="2803"/>
                <a:ext cx="100" cy="624"/>
              </a:xfrm>
              <a:prstGeom prst="downArrow">
                <a:avLst>
                  <a:gd name="adj1" fmla="val 50000"/>
                  <a:gd name="adj2" fmla="val 122836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08" name="Text Box 16"/>
              <p:cNvSpPr txBox="1">
                <a:spLocks noChangeArrowheads="1"/>
              </p:cNvSpPr>
              <p:nvPr/>
            </p:nvSpPr>
            <p:spPr bwMode="auto">
              <a:xfrm>
                <a:off x="2210" y="2769"/>
                <a:ext cx="10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itchFamily="18" charset="0"/>
                  </a:rPr>
                  <a:t>NADH+H</a:t>
                </a:r>
                <a:r>
                  <a:rPr kumimoji="1" lang="en-US" altLang="zh-CN" sz="2400" b="1" baseline="3000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22909" name="Text Box 17"/>
              <p:cNvSpPr txBox="1">
                <a:spLocks noChangeArrowheads="1"/>
              </p:cNvSpPr>
              <p:nvPr/>
            </p:nvSpPr>
            <p:spPr bwMode="auto">
              <a:xfrm>
                <a:off x="2221" y="3095"/>
                <a:ext cx="60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itchFamily="18" charset="0"/>
                  </a:rPr>
                  <a:t>NAD</a:t>
                </a:r>
                <a:r>
                  <a:rPr kumimoji="1" lang="en-US" altLang="zh-CN" sz="2400" b="1" baseline="30000">
                    <a:latin typeface="Times New Roman" pitchFamily="18" charset="0"/>
                  </a:rPr>
                  <a:t>+</a:t>
                </a:r>
              </a:p>
            </p:txBody>
          </p:sp>
          <p:cxnSp>
            <p:nvCxnSpPr>
              <p:cNvPr id="122910" name="AutoShape 18"/>
              <p:cNvCxnSpPr>
                <a:cxnSpLocks noChangeShapeType="1"/>
              </p:cNvCxnSpPr>
              <p:nvPr/>
            </p:nvCxnSpPr>
            <p:spPr bwMode="auto">
              <a:xfrm rot="10800000">
                <a:off x="2216" y="2931"/>
                <a:ext cx="13" cy="310"/>
              </a:xfrm>
              <a:prstGeom prst="curvedConnector3">
                <a:avLst>
                  <a:gd name="adj1" fmla="val 1207694"/>
                </a:avLst>
              </a:prstGeom>
              <a:noFill/>
              <a:ln w="5715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</p:cxn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44513" y="1289050"/>
            <a:ext cx="3740151" cy="2179638"/>
            <a:chOff x="343" y="451"/>
            <a:chExt cx="2356" cy="1373"/>
          </a:xfrm>
        </p:grpSpPr>
        <p:sp>
          <p:nvSpPr>
            <p:cNvPr id="122899" name="Text Box 20"/>
            <p:cNvSpPr txBox="1">
              <a:spLocks noChangeArrowheads="1"/>
            </p:cNvSpPr>
            <p:nvPr/>
          </p:nvSpPr>
          <p:spPr bwMode="auto">
            <a:xfrm>
              <a:off x="659" y="451"/>
              <a:ext cx="20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 dirty="0">
                  <a:latin typeface="Times New Roman" pitchFamily="18" charset="0"/>
                </a:rPr>
                <a:t>N</a:t>
              </a:r>
              <a:r>
                <a:rPr kumimoji="1" lang="en-US" altLang="zh-CN" sz="3200" b="1" baseline="30000" dirty="0">
                  <a:latin typeface="Times New Roman" pitchFamily="18" charset="0"/>
                </a:rPr>
                <a:t>10</a:t>
              </a:r>
              <a:r>
                <a:rPr kumimoji="1" lang="zh-CN" altLang="en-US" sz="3200" b="1" dirty="0">
                  <a:latin typeface="Times New Roman" pitchFamily="18" charset="0"/>
                </a:rPr>
                <a:t>－</a:t>
              </a:r>
              <a:r>
                <a:rPr kumimoji="1" lang="en-US" altLang="zh-CN" sz="3200" b="1" dirty="0">
                  <a:latin typeface="Times New Roman" pitchFamily="18" charset="0"/>
                </a:rPr>
                <a:t>CHO</a:t>
              </a:r>
              <a:r>
                <a:rPr kumimoji="1" lang="zh-CN" altLang="en-US" sz="3200" b="1" dirty="0">
                  <a:latin typeface="Times New Roman" pitchFamily="18" charset="0"/>
                </a:rPr>
                <a:t>－</a:t>
              </a:r>
              <a:r>
                <a:rPr kumimoji="1" lang="en-US" altLang="zh-CN" sz="3200" b="1" dirty="0">
                  <a:latin typeface="Times New Roman" pitchFamily="18" charset="0"/>
                </a:rPr>
                <a:t>FH</a:t>
              </a:r>
              <a:r>
                <a:rPr kumimoji="1" lang="en-US" altLang="zh-CN" sz="3200" b="1" baseline="-2500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22900" name="AutoShape 21"/>
            <p:cNvSpPr>
              <a:spLocks noChangeArrowheads="1"/>
            </p:cNvSpPr>
            <p:nvPr/>
          </p:nvSpPr>
          <p:spPr bwMode="auto">
            <a:xfrm>
              <a:off x="1383" y="835"/>
              <a:ext cx="95" cy="624"/>
            </a:xfrm>
            <a:prstGeom prst="upDownArrow">
              <a:avLst>
                <a:gd name="adj1" fmla="val 50000"/>
                <a:gd name="adj2" fmla="val 8913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rgbClr val="FF99FF"/>
                </a:solidFill>
              </a:endParaRPr>
            </a:p>
          </p:txBody>
        </p:sp>
        <p:sp>
          <p:nvSpPr>
            <p:cNvPr id="122901" name="Text Box 22"/>
            <p:cNvSpPr txBox="1">
              <a:spLocks noChangeArrowheads="1"/>
            </p:cNvSpPr>
            <p:nvPr/>
          </p:nvSpPr>
          <p:spPr bwMode="auto">
            <a:xfrm>
              <a:off x="343" y="1459"/>
              <a:ext cx="22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N</a:t>
              </a:r>
              <a:r>
                <a:rPr kumimoji="1" lang="en-US" altLang="zh-CN" sz="3200" b="1" baseline="30000">
                  <a:latin typeface="Times New Roman" pitchFamily="18" charset="0"/>
                </a:rPr>
                <a:t>5</a:t>
              </a:r>
              <a:r>
                <a:rPr kumimoji="1" lang="en-US" altLang="zh-CN" sz="3200" b="1">
                  <a:latin typeface="Times New Roman" pitchFamily="18" charset="0"/>
                </a:rPr>
                <a:t>,N</a:t>
              </a:r>
              <a:r>
                <a:rPr kumimoji="1" lang="en-US" altLang="zh-CN" sz="3200" b="1" baseline="30000">
                  <a:latin typeface="Times New Roman" pitchFamily="18" charset="0"/>
                </a:rPr>
                <a:t>10</a:t>
              </a:r>
              <a:r>
                <a:rPr kumimoji="1" lang="zh-CN" altLang="en-US" sz="3200" b="1">
                  <a:latin typeface="Times New Roman" pitchFamily="18" charset="0"/>
                </a:rPr>
                <a:t>＝</a:t>
              </a:r>
              <a:r>
                <a:rPr kumimoji="1" lang="en-US" altLang="zh-CN" sz="3200" b="1">
                  <a:latin typeface="Times New Roman" pitchFamily="18" charset="0"/>
                </a:rPr>
                <a:t>CH</a:t>
              </a:r>
              <a:r>
                <a:rPr kumimoji="1" lang="zh-CN" altLang="en-US" sz="3200" b="1">
                  <a:latin typeface="Times New Roman" pitchFamily="18" charset="0"/>
                </a:rPr>
                <a:t>－</a:t>
              </a:r>
              <a:r>
                <a:rPr kumimoji="1" lang="en-US" altLang="zh-CN" sz="3200" b="1">
                  <a:latin typeface="Times New Roman" pitchFamily="18" charset="0"/>
                </a:rPr>
                <a:t>FH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22902" name="Text Box 23"/>
            <p:cNvSpPr txBox="1">
              <a:spLocks noChangeArrowheads="1"/>
            </p:cNvSpPr>
            <p:nvPr/>
          </p:nvSpPr>
          <p:spPr bwMode="auto">
            <a:xfrm>
              <a:off x="1644" y="843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</a:rPr>
                <a:t>H</a:t>
              </a:r>
              <a:r>
                <a:rPr kumimoji="1" lang="en-US" altLang="zh-CN" sz="2400" b="1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22903" name="Text Box 24"/>
            <p:cNvSpPr txBox="1">
              <a:spLocks noChangeArrowheads="1"/>
            </p:cNvSpPr>
            <p:nvPr/>
          </p:nvSpPr>
          <p:spPr bwMode="auto">
            <a:xfrm>
              <a:off x="1596" y="1131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</a:rPr>
                <a:t>H</a:t>
              </a:r>
              <a:r>
                <a:rPr kumimoji="1" lang="en-US" altLang="zh-CN" sz="2400" b="1" baseline="-25000">
                  <a:latin typeface="Times New Roman" pitchFamily="18" charset="0"/>
                </a:rPr>
                <a:t>2</a:t>
              </a:r>
              <a:r>
                <a:rPr kumimoji="1" lang="en-US" altLang="zh-CN" sz="2400" b="1">
                  <a:latin typeface="Times New Roman" pitchFamily="18" charset="0"/>
                </a:rPr>
                <a:t>O</a:t>
              </a:r>
            </a:p>
          </p:txBody>
        </p:sp>
        <p:cxnSp>
          <p:nvCxnSpPr>
            <p:cNvPr id="122904" name="AutoShape 25"/>
            <p:cNvCxnSpPr>
              <a:cxnSpLocks noChangeShapeType="1"/>
            </p:cNvCxnSpPr>
            <p:nvPr/>
          </p:nvCxnSpPr>
          <p:spPr bwMode="auto">
            <a:xfrm rot="10800000" flipV="1">
              <a:off x="1580" y="987"/>
              <a:ext cx="48" cy="288"/>
            </a:xfrm>
            <a:prstGeom prst="curvedConnector3">
              <a:avLst>
                <a:gd name="adj1" fmla="val 400000"/>
              </a:avLst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68313" y="3422650"/>
            <a:ext cx="3810000" cy="1524000"/>
            <a:chOff x="295" y="1795"/>
            <a:chExt cx="2400" cy="960"/>
          </a:xfrm>
        </p:grpSpPr>
        <p:sp>
          <p:nvSpPr>
            <p:cNvPr id="122893" name="Text Box 27"/>
            <p:cNvSpPr txBox="1">
              <a:spLocks noChangeArrowheads="1"/>
            </p:cNvSpPr>
            <p:nvPr/>
          </p:nvSpPr>
          <p:spPr bwMode="auto">
            <a:xfrm>
              <a:off x="295" y="2390"/>
              <a:ext cx="23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N</a:t>
              </a:r>
              <a:r>
                <a:rPr kumimoji="1" lang="en-US" altLang="zh-CN" sz="3200" b="1" baseline="30000">
                  <a:latin typeface="Times New Roman" pitchFamily="18" charset="0"/>
                </a:rPr>
                <a:t>5</a:t>
              </a:r>
              <a:r>
                <a:rPr kumimoji="1" lang="en-US" altLang="zh-CN" sz="3200" b="1">
                  <a:latin typeface="Times New Roman" pitchFamily="18" charset="0"/>
                </a:rPr>
                <a:t>,N</a:t>
              </a:r>
              <a:r>
                <a:rPr kumimoji="1" lang="en-US" altLang="zh-CN" sz="3200" b="1" baseline="30000">
                  <a:latin typeface="Times New Roman" pitchFamily="18" charset="0"/>
                </a:rPr>
                <a:t>10</a:t>
              </a:r>
              <a:r>
                <a:rPr kumimoji="1" lang="zh-CN" altLang="en-US" sz="3200" b="1">
                  <a:latin typeface="Times New Roman" pitchFamily="18" charset="0"/>
                </a:rPr>
                <a:t>－</a:t>
              </a:r>
              <a:r>
                <a:rPr kumimoji="1" lang="en-US" altLang="zh-CN" sz="3200" b="1">
                  <a:latin typeface="Times New Roman" pitchFamily="18" charset="0"/>
                </a:rPr>
                <a:t>CH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r>
                <a:rPr kumimoji="1" lang="zh-CN" altLang="en-US" sz="3200" b="1">
                  <a:latin typeface="Times New Roman" pitchFamily="18" charset="0"/>
                </a:rPr>
                <a:t>－</a:t>
              </a:r>
              <a:r>
                <a:rPr kumimoji="1" lang="en-US" altLang="zh-CN" sz="3200" b="1">
                  <a:latin typeface="Times New Roman" pitchFamily="18" charset="0"/>
                </a:rPr>
                <a:t>FH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4</a:t>
              </a:r>
            </a:p>
          </p:txBody>
        </p:sp>
        <p:grpSp>
          <p:nvGrpSpPr>
            <p:cNvPr id="122894" name="Group 28"/>
            <p:cNvGrpSpPr>
              <a:grpSpLocks/>
            </p:cNvGrpSpPr>
            <p:nvPr/>
          </p:nvGrpSpPr>
          <p:grpSpPr bwMode="auto">
            <a:xfrm>
              <a:off x="1383" y="1795"/>
              <a:ext cx="1312" cy="624"/>
              <a:chOff x="1383" y="1795"/>
              <a:chExt cx="1312" cy="624"/>
            </a:xfrm>
          </p:grpSpPr>
          <p:sp>
            <p:nvSpPr>
              <p:cNvPr id="122895" name="AutoShape 29"/>
              <p:cNvSpPr>
                <a:spLocks noChangeArrowheads="1"/>
              </p:cNvSpPr>
              <p:nvPr/>
            </p:nvSpPr>
            <p:spPr bwMode="auto">
              <a:xfrm>
                <a:off x="1383" y="1795"/>
                <a:ext cx="95" cy="624"/>
              </a:xfrm>
              <a:prstGeom prst="upDownArrow">
                <a:avLst>
                  <a:gd name="adj1" fmla="val 50000"/>
                  <a:gd name="adj2" fmla="val 8913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896" name="Text Box 30"/>
              <p:cNvSpPr txBox="1">
                <a:spLocks noChangeArrowheads="1"/>
              </p:cNvSpPr>
              <p:nvPr/>
            </p:nvSpPr>
            <p:spPr bwMode="auto">
              <a:xfrm>
                <a:off x="1565" y="1827"/>
                <a:ext cx="11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itchFamily="18" charset="0"/>
                  </a:rPr>
                  <a:t>NADPH+H</a:t>
                </a:r>
                <a:r>
                  <a:rPr kumimoji="1" lang="en-US" altLang="zh-CN" sz="2400" b="1" baseline="3000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22897" name="Text Box 31"/>
              <p:cNvSpPr txBox="1">
                <a:spLocks noChangeArrowheads="1"/>
              </p:cNvSpPr>
              <p:nvPr/>
            </p:nvSpPr>
            <p:spPr bwMode="auto">
              <a:xfrm>
                <a:off x="1565" y="2123"/>
                <a:ext cx="7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itchFamily="18" charset="0"/>
                  </a:rPr>
                  <a:t>NADP</a:t>
                </a:r>
                <a:r>
                  <a:rPr kumimoji="1" lang="en-US" altLang="zh-CN" sz="2400" b="1" baseline="30000">
                    <a:latin typeface="Times New Roman" pitchFamily="18" charset="0"/>
                  </a:rPr>
                  <a:t>+</a:t>
                </a:r>
              </a:p>
            </p:txBody>
          </p:sp>
          <p:cxnSp>
            <p:nvCxnSpPr>
              <p:cNvPr id="122898" name="AutoShape 32"/>
              <p:cNvCxnSpPr>
                <a:cxnSpLocks noChangeShapeType="1"/>
              </p:cNvCxnSpPr>
              <p:nvPr/>
            </p:nvCxnSpPr>
            <p:spPr bwMode="auto">
              <a:xfrm rot="10800000" flipH="1">
                <a:off x="1586" y="1962"/>
                <a:ext cx="1" cy="288"/>
              </a:xfrm>
              <a:prstGeom prst="curvedConnector3">
                <a:avLst>
                  <a:gd name="adj1" fmla="val -14400005"/>
                </a:avLst>
              </a:prstGeom>
              <a:noFill/>
              <a:ln w="57150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916363" y="2473325"/>
            <a:ext cx="5189537" cy="989013"/>
            <a:chOff x="2539" y="1222"/>
            <a:chExt cx="3269" cy="623"/>
          </a:xfrm>
        </p:grpSpPr>
        <p:sp>
          <p:nvSpPr>
            <p:cNvPr id="122888" name="Text Box 34"/>
            <p:cNvSpPr txBox="1">
              <a:spLocks noChangeArrowheads="1"/>
            </p:cNvSpPr>
            <p:nvPr/>
          </p:nvSpPr>
          <p:spPr bwMode="auto">
            <a:xfrm>
              <a:off x="3312" y="1480"/>
              <a:ext cx="24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N</a:t>
              </a:r>
              <a:r>
                <a:rPr kumimoji="1" lang="en-US" altLang="zh-CN" sz="3200" b="1" baseline="30000">
                  <a:latin typeface="Times New Roman" pitchFamily="18" charset="0"/>
                </a:rPr>
                <a:t>5</a:t>
              </a:r>
              <a:r>
                <a:rPr kumimoji="1" lang="zh-CN" altLang="en-US" sz="3200" b="1">
                  <a:latin typeface="Times New Roman" pitchFamily="18" charset="0"/>
                </a:rPr>
                <a:t>－</a:t>
              </a:r>
              <a:r>
                <a:rPr kumimoji="1" lang="en-US" altLang="zh-CN" sz="3200" b="1">
                  <a:latin typeface="Times New Roman" pitchFamily="18" charset="0"/>
                </a:rPr>
                <a:t>CH</a:t>
              </a:r>
              <a:r>
                <a:rPr kumimoji="1" lang="zh-CN" altLang="en-US" sz="3200" b="1">
                  <a:latin typeface="Times New Roman" pitchFamily="18" charset="0"/>
                </a:rPr>
                <a:t>＝</a:t>
              </a:r>
              <a:r>
                <a:rPr kumimoji="1" lang="en-US" altLang="zh-CN" sz="3200" b="1">
                  <a:latin typeface="Times New Roman" pitchFamily="18" charset="0"/>
                </a:rPr>
                <a:t>NH</a:t>
              </a:r>
              <a:r>
                <a:rPr kumimoji="1" lang="zh-CN" altLang="en-US" sz="3200" b="1">
                  <a:latin typeface="Times New Roman" pitchFamily="18" charset="0"/>
                </a:rPr>
                <a:t>－</a:t>
              </a:r>
              <a:r>
                <a:rPr kumimoji="1" lang="en-US" altLang="zh-CN" sz="3200" b="1">
                  <a:latin typeface="Times New Roman" pitchFamily="18" charset="0"/>
                </a:rPr>
                <a:t>FH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4</a:t>
              </a:r>
            </a:p>
          </p:txBody>
        </p:sp>
        <p:grpSp>
          <p:nvGrpSpPr>
            <p:cNvPr id="122889" name="Group 35"/>
            <p:cNvGrpSpPr>
              <a:grpSpLocks/>
            </p:cNvGrpSpPr>
            <p:nvPr/>
          </p:nvGrpSpPr>
          <p:grpSpPr bwMode="auto">
            <a:xfrm>
              <a:off x="2539" y="1222"/>
              <a:ext cx="768" cy="511"/>
              <a:chOff x="2539" y="1222"/>
              <a:chExt cx="768" cy="511"/>
            </a:xfrm>
          </p:grpSpPr>
          <p:sp>
            <p:nvSpPr>
              <p:cNvPr id="122890" name="AutoShape 36"/>
              <p:cNvSpPr>
                <a:spLocks noChangeArrowheads="1"/>
              </p:cNvSpPr>
              <p:nvPr/>
            </p:nvSpPr>
            <p:spPr bwMode="auto">
              <a:xfrm>
                <a:off x="2539" y="1616"/>
                <a:ext cx="768" cy="117"/>
              </a:xfrm>
              <a:prstGeom prst="leftRightArrow">
                <a:avLst>
                  <a:gd name="adj1" fmla="val 50000"/>
                  <a:gd name="adj2" fmla="val 111316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891" name="Line 37"/>
              <p:cNvSpPr>
                <a:spLocks noChangeShapeType="1"/>
              </p:cNvSpPr>
              <p:nvPr/>
            </p:nvSpPr>
            <p:spPr bwMode="auto">
              <a:xfrm>
                <a:off x="2755" y="1519"/>
                <a:ext cx="175" cy="121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2892" name="Text Box 38"/>
              <p:cNvSpPr txBox="1">
                <a:spLocks noChangeArrowheads="1"/>
              </p:cNvSpPr>
              <p:nvPr/>
            </p:nvSpPr>
            <p:spPr bwMode="auto">
              <a:xfrm>
                <a:off x="2562" y="1222"/>
                <a:ext cx="4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itchFamily="18" charset="0"/>
                  </a:rPr>
                  <a:t>NH</a:t>
                </a:r>
                <a:r>
                  <a:rPr kumimoji="1" lang="en-US" altLang="zh-CN" sz="2400" b="1" baseline="-25000"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C35D5-BF65-4D27-A9F6-B368A7741754}" type="slidenum">
              <a:rPr lang="en-US" altLang="zh-CN"/>
              <a:pPr>
                <a:defRPr/>
              </a:pPr>
              <a:t>105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446088" y="99060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200"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（三）一碳单位的功能</a:t>
            </a:r>
          </a:p>
        </p:txBody>
      </p:sp>
      <p:sp>
        <p:nvSpPr>
          <p:cNvPr id="123907" name="Rectangle 1027"/>
          <p:cNvSpPr>
            <a:spLocks noChangeArrowheads="1"/>
          </p:cNvSpPr>
          <p:nvPr/>
        </p:nvSpPr>
        <p:spPr bwMode="auto">
          <a:xfrm>
            <a:off x="539750" y="2060575"/>
            <a:ext cx="8134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80000"/>
              </a:lnSpc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主要功能是作为合成嘌呤及嘧啶的原料</a:t>
            </a:r>
          </a:p>
          <a:p>
            <a:pPr marL="742950" lvl="1" indent="-285750">
              <a:lnSpc>
                <a:spcPct val="18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一碳单位将氨基酸与核酸代谢联系起来</a:t>
            </a:r>
          </a:p>
          <a:p>
            <a:pPr marL="742950" lvl="1" indent="-285750">
              <a:lnSpc>
                <a:spcPct val="18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一碳单位代谢障碍可造成某些病理情况</a:t>
            </a:r>
            <a:endParaRPr lang="zh-CN" altLang="en-US" sz="480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C3EA0-2C09-4532-9E38-BA19749C3610}" type="slidenum">
              <a:rPr lang="en-US" altLang="zh-CN"/>
              <a:pPr>
                <a:defRPr/>
              </a:pPr>
              <a:t>106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1313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ea typeface="黑体" pitchFamily="49" charset="-122"/>
              </a:rPr>
              <a:t>三、含硫氨基酸的代谢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38400" y="5029200"/>
            <a:ext cx="1905000" cy="588963"/>
            <a:chOff x="1536" y="3408"/>
            <a:chExt cx="1200" cy="371"/>
          </a:xfrm>
        </p:grpSpPr>
        <p:sp>
          <p:nvSpPr>
            <p:cNvPr id="8212" name="Line 13"/>
            <p:cNvSpPr>
              <a:spLocks noChangeShapeType="1"/>
            </p:cNvSpPr>
            <p:nvPr/>
          </p:nvSpPr>
          <p:spPr bwMode="auto">
            <a:xfrm>
              <a:off x="1536" y="3408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13" name="Text Box 14"/>
            <p:cNvSpPr txBox="1">
              <a:spLocks noChangeArrowheads="1"/>
            </p:cNvSpPr>
            <p:nvPr/>
          </p:nvSpPr>
          <p:spPr bwMode="auto">
            <a:xfrm>
              <a:off x="1728" y="3452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itchFamily="18" charset="0"/>
                </a:rPr>
                <a:t>＋</a:t>
              </a:r>
              <a:r>
                <a:rPr kumimoji="1" lang="en-US" altLang="zh-CN" sz="2800" b="1">
                  <a:latin typeface="Times New Roman" pitchFamily="18" charset="0"/>
                </a:rPr>
                <a:t>2H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38400" y="4343400"/>
            <a:ext cx="1905000" cy="533400"/>
            <a:chOff x="1536" y="2976"/>
            <a:chExt cx="1200" cy="336"/>
          </a:xfrm>
        </p:grpSpPr>
        <p:sp>
          <p:nvSpPr>
            <p:cNvPr id="8210" name="Line 12"/>
            <p:cNvSpPr>
              <a:spLocks noChangeShapeType="1"/>
            </p:cNvSpPr>
            <p:nvPr/>
          </p:nvSpPr>
          <p:spPr bwMode="auto">
            <a:xfrm>
              <a:off x="1536" y="3312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11" name="Text Box 15"/>
            <p:cNvSpPr txBox="1">
              <a:spLocks noChangeArrowheads="1"/>
            </p:cNvSpPr>
            <p:nvPr/>
          </p:nvSpPr>
          <p:spPr bwMode="auto">
            <a:xfrm>
              <a:off x="1728" y="2976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itchFamily="18" charset="0"/>
                </a:rPr>
                <a:t>－</a:t>
              </a:r>
              <a:r>
                <a:rPr kumimoji="1" lang="en-US" altLang="zh-CN" sz="2800" b="1">
                  <a:latin typeface="Times New Roman" pitchFamily="18" charset="0"/>
                </a:rPr>
                <a:t>2H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295400" y="2971800"/>
            <a:ext cx="4953000" cy="1143000"/>
            <a:chOff x="816" y="2112"/>
            <a:chExt cx="3120" cy="720"/>
          </a:xfrm>
        </p:grpSpPr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H="1">
              <a:off x="816" y="2112"/>
              <a:ext cx="96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2976" y="2112"/>
              <a:ext cx="96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447800" y="1371600"/>
            <a:ext cx="6553200" cy="1906588"/>
            <a:chOff x="912" y="1104"/>
            <a:chExt cx="4128" cy="1201"/>
          </a:xfrm>
        </p:grpSpPr>
        <p:graphicFrame>
          <p:nvGraphicFramePr>
            <p:cNvPr id="8196" name="Object 6"/>
            <p:cNvGraphicFramePr>
              <a:graphicFrameLocks noChangeAspect="1"/>
            </p:cNvGraphicFramePr>
            <p:nvPr/>
          </p:nvGraphicFramePr>
          <p:xfrm>
            <a:off x="912" y="1104"/>
            <a:ext cx="2496" cy="1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5" name="ISIS/Draw Sketch" r:id="rId3" imgW="12944475" imgH="6191250" progId="">
                    <p:embed/>
                  </p:oleObj>
                </mc:Choice>
                <mc:Fallback>
                  <p:oleObj name="ISIS/Draw Sketch" r:id="rId3" imgW="12944475" imgH="6191250" progId="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104"/>
                          <a:ext cx="2496" cy="1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7" name="Text Box 21"/>
            <p:cNvSpPr txBox="1">
              <a:spLocks noChangeArrowheads="1"/>
            </p:cNvSpPr>
            <p:nvPr/>
          </p:nvSpPr>
          <p:spPr bwMode="auto">
            <a:xfrm>
              <a:off x="3648" y="1488"/>
              <a:ext cx="13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latin typeface="黑体" pitchFamily="49" charset="-122"/>
                  <a:ea typeface="黑体" pitchFamily="49" charset="-122"/>
                </a:rPr>
                <a:t>甲硫氨酸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81000" y="4183063"/>
            <a:ext cx="2438400" cy="2416175"/>
            <a:chOff x="240" y="2635"/>
            <a:chExt cx="1536" cy="1522"/>
          </a:xfrm>
        </p:grpSpPr>
        <p:graphicFrame>
          <p:nvGraphicFramePr>
            <p:cNvPr id="8195" name="Object 9"/>
            <p:cNvGraphicFramePr>
              <a:graphicFrameLocks noChangeAspect="1"/>
            </p:cNvGraphicFramePr>
            <p:nvPr/>
          </p:nvGraphicFramePr>
          <p:xfrm>
            <a:off x="288" y="2635"/>
            <a:ext cx="1154" cy="1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6" name="ISIS/Draw Sketch" r:id="rId5" imgW="5534025" imgH="5276850" progId="">
                    <p:embed/>
                  </p:oleObj>
                </mc:Choice>
                <mc:Fallback>
                  <p:oleObj name="ISIS/Draw Sketch" r:id="rId5" imgW="5534025" imgH="5276850" progId="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635"/>
                          <a:ext cx="1154" cy="11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6" name="Text Box 22"/>
            <p:cNvSpPr txBox="1">
              <a:spLocks noChangeArrowheads="1"/>
            </p:cNvSpPr>
            <p:nvPr/>
          </p:nvSpPr>
          <p:spPr bwMode="auto">
            <a:xfrm>
              <a:off x="240" y="3792"/>
              <a:ext cx="15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latin typeface="黑体" pitchFamily="49" charset="-122"/>
                  <a:ea typeface="黑体" pitchFamily="49" charset="-122"/>
                </a:rPr>
                <a:t>半胱氨酸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4343400" y="3733800"/>
            <a:ext cx="4527550" cy="2865438"/>
            <a:chOff x="2736" y="2352"/>
            <a:chExt cx="2852" cy="1805"/>
          </a:xfrm>
        </p:grpSpPr>
        <p:graphicFrame>
          <p:nvGraphicFramePr>
            <p:cNvPr id="8194" name="Object 11"/>
            <p:cNvGraphicFramePr>
              <a:graphicFrameLocks noChangeAspect="1"/>
            </p:cNvGraphicFramePr>
            <p:nvPr/>
          </p:nvGraphicFramePr>
          <p:xfrm>
            <a:off x="2736" y="2352"/>
            <a:ext cx="2852" cy="1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7" name="ISIS/Draw Sketch" r:id="rId7" imgW="13592175" imgH="6696075" progId="">
                    <p:embed/>
                  </p:oleObj>
                </mc:Choice>
                <mc:Fallback>
                  <p:oleObj name="ISIS/Draw Sketch" r:id="rId7" imgW="13592175" imgH="6696075" progId="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352"/>
                          <a:ext cx="2852" cy="1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5" name="Text Box 25"/>
            <p:cNvSpPr txBox="1">
              <a:spLocks noChangeArrowheads="1"/>
            </p:cNvSpPr>
            <p:nvPr/>
          </p:nvSpPr>
          <p:spPr bwMode="auto">
            <a:xfrm>
              <a:off x="3840" y="3792"/>
              <a:ext cx="11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latin typeface="黑体" pitchFamily="49" charset="-122"/>
                  <a:ea typeface="黑体" pitchFamily="49" charset="-122"/>
                </a:rPr>
                <a:t>胱氨酸</a:t>
              </a:r>
            </a:p>
          </p:txBody>
        </p:sp>
      </p:grp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DC185-701F-42F5-A0CE-435DB1C84057}" type="slidenum">
              <a:rPr lang="en-US" altLang="zh-CN"/>
              <a:pPr>
                <a:defRPr/>
              </a:pPr>
              <a:t>107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32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（一）甲硫氨酸的代谢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41438"/>
            <a:ext cx="3543300" cy="68421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sz="2800">
                <a:effectLst/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800">
                <a:effectLst/>
                <a:latin typeface="黑体" pitchFamily="49" charset="-122"/>
                <a:ea typeface="黑体" pitchFamily="49" charset="-122"/>
              </a:rPr>
              <a:t>甲硫氨酸循环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7663" y="3913188"/>
            <a:ext cx="2379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同型半胱氨酸</a:t>
            </a:r>
          </a:p>
        </p:txBody>
      </p:sp>
      <p:grpSp>
        <p:nvGrpSpPr>
          <p:cNvPr id="2" name="组合 30"/>
          <p:cNvGrpSpPr>
            <a:grpSpLocks/>
          </p:cNvGrpSpPr>
          <p:nvPr/>
        </p:nvGrpSpPr>
        <p:grpSpPr bwMode="auto">
          <a:xfrm>
            <a:off x="1835697" y="4411663"/>
            <a:ext cx="2231478" cy="1709737"/>
            <a:chOff x="865034" y="4114007"/>
            <a:chExt cx="2575872" cy="2297165"/>
          </a:xfrm>
        </p:grpSpPr>
        <p:sp>
          <p:nvSpPr>
            <p:cNvPr id="124955" name="Arc 5"/>
            <p:cNvSpPr>
              <a:spLocks/>
            </p:cNvSpPr>
            <p:nvPr/>
          </p:nvSpPr>
          <p:spPr bwMode="auto">
            <a:xfrm rot="5400000">
              <a:off x="1228725" y="4749800"/>
              <a:ext cx="885825" cy="1365250"/>
            </a:xfrm>
            <a:custGeom>
              <a:avLst/>
              <a:gdLst>
                <a:gd name="T0" fmla="*/ 0 w 27405"/>
                <a:gd name="T1" fmla="*/ 2147483647 h 21600"/>
                <a:gd name="T2" fmla="*/ 2147483647 w 27405"/>
                <a:gd name="T3" fmla="*/ 2147483647 h 21600"/>
                <a:gd name="T4" fmla="*/ 2147483647 w 2740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405"/>
                <a:gd name="T10" fmla="*/ 0 h 21600"/>
                <a:gd name="T11" fmla="*/ 27405 w 274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05" h="21600" fill="none" extrusionOk="0">
                  <a:moveTo>
                    <a:pt x="0" y="8235"/>
                  </a:moveTo>
                  <a:cubicBezTo>
                    <a:pt x="4095" y="3035"/>
                    <a:pt x="10349" y="-1"/>
                    <a:pt x="16969" y="0"/>
                  </a:cubicBezTo>
                  <a:cubicBezTo>
                    <a:pt x="20619" y="0"/>
                    <a:pt x="24209" y="924"/>
                    <a:pt x="27405" y="2688"/>
                  </a:cubicBezTo>
                </a:path>
                <a:path w="27405" h="21600" stroke="0" extrusionOk="0">
                  <a:moveTo>
                    <a:pt x="0" y="8235"/>
                  </a:moveTo>
                  <a:cubicBezTo>
                    <a:pt x="4095" y="3035"/>
                    <a:pt x="10349" y="-1"/>
                    <a:pt x="16969" y="0"/>
                  </a:cubicBezTo>
                  <a:cubicBezTo>
                    <a:pt x="20619" y="0"/>
                    <a:pt x="24209" y="924"/>
                    <a:pt x="27405" y="2688"/>
                  </a:cubicBezTo>
                  <a:lnTo>
                    <a:pt x="1696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56" name="Arc 6"/>
            <p:cNvSpPr>
              <a:spLocks/>
            </p:cNvSpPr>
            <p:nvPr/>
          </p:nvSpPr>
          <p:spPr bwMode="auto">
            <a:xfrm rot="5400000">
              <a:off x="1720850" y="4451350"/>
              <a:ext cx="2057400" cy="1382713"/>
            </a:xfrm>
            <a:custGeom>
              <a:avLst/>
              <a:gdLst>
                <a:gd name="T0" fmla="*/ 2147483647 w 22055"/>
                <a:gd name="T1" fmla="*/ 2147483647 h 21600"/>
                <a:gd name="T2" fmla="*/ 0 w 22055"/>
                <a:gd name="T3" fmla="*/ 2147483647 h 21600"/>
                <a:gd name="T4" fmla="*/ 2147483647 w 22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55"/>
                <a:gd name="T10" fmla="*/ 0 h 21600"/>
                <a:gd name="T11" fmla="*/ 22055 w 22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55" h="21600" fill="none" extrusionOk="0">
                  <a:moveTo>
                    <a:pt x="22055" y="845"/>
                  </a:moveTo>
                  <a:cubicBezTo>
                    <a:pt x="21601" y="12436"/>
                    <a:pt x="12072" y="21599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</a:path>
                <a:path w="22055" h="21600" stroke="0" extrusionOk="0">
                  <a:moveTo>
                    <a:pt x="22055" y="845"/>
                  </a:moveTo>
                  <a:cubicBezTo>
                    <a:pt x="21601" y="12436"/>
                    <a:pt x="12072" y="21599"/>
                    <a:pt x="472" y="21600"/>
                  </a:cubicBezTo>
                  <a:cubicBezTo>
                    <a:pt x="314" y="21600"/>
                    <a:pt x="157" y="21598"/>
                    <a:pt x="0" y="21594"/>
                  </a:cubicBezTo>
                  <a:lnTo>
                    <a:pt x="472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57" name="Text Box 7"/>
            <p:cNvSpPr txBox="1">
              <a:spLocks noChangeArrowheads="1"/>
            </p:cNvSpPr>
            <p:nvPr/>
          </p:nvSpPr>
          <p:spPr bwMode="auto">
            <a:xfrm>
              <a:off x="1523999" y="5791200"/>
              <a:ext cx="1145791" cy="61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H</a:t>
              </a:r>
              <a:r>
                <a:rPr kumimoji="1" lang="en-US" altLang="zh-CN" sz="2400" baseline="-25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</a:t>
              </a:r>
              <a:r>
                <a:rPr kumimoji="1" lang="en-US" altLang="zh-CN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O</a:t>
              </a:r>
              <a:endParaRPr kumimoji="1" lang="en-US" altLang="zh-CN" sz="2400" baseline="-25000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124958" name="Text Box 8"/>
            <p:cNvSpPr txBox="1">
              <a:spLocks noChangeArrowheads="1"/>
            </p:cNvSpPr>
            <p:nvPr/>
          </p:nvSpPr>
          <p:spPr bwMode="auto">
            <a:xfrm>
              <a:off x="865034" y="4743450"/>
              <a:ext cx="1116168" cy="620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腺苷</a:t>
              </a: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29100" y="2133600"/>
            <a:ext cx="1652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甲硫氨酸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24525" y="2205038"/>
            <a:ext cx="3024188" cy="2314575"/>
            <a:chOff x="3027" y="1180"/>
            <a:chExt cx="2197" cy="1957"/>
          </a:xfrm>
        </p:grpSpPr>
        <p:sp>
          <p:nvSpPr>
            <p:cNvPr id="124950" name="Text Box 12"/>
            <p:cNvSpPr txBox="1">
              <a:spLocks noChangeArrowheads="1"/>
            </p:cNvSpPr>
            <p:nvPr/>
          </p:nvSpPr>
          <p:spPr bwMode="auto">
            <a:xfrm>
              <a:off x="3184" y="2695"/>
              <a:ext cx="20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S-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腺苷甲硫氨酸</a:t>
              </a:r>
            </a:p>
          </p:txBody>
        </p:sp>
        <p:sp>
          <p:nvSpPr>
            <p:cNvPr id="124951" name="Arc 13"/>
            <p:cNvSpPr>
              <a:spLocks/>
            </p:cNvSpPr>
            <p:nvPr/>
          </p:nvSpPr>
          <p:spPr bwMode="auto">
            <a:xfrm rot="5400000">
              <a:off x="2836" y="1621"/>
              <a:ext cx="1272" cy="889"/>
            </a:xfrm>
            <a:custGeom>
              <a:avLst/>
              <a:gdLst>
                <a:gd name="T0" fmla="*/ 0 w 21052"/>
                <a:gd name="T1" fmla="*/ 0 h 21489"/>
                <a:gd name="T2" fmla="*/ 0 w 21052"/>
                <a:gd name="T3" fmla="*/ 0 h 21489"/>
                <a:gd name="T4" fmla="*/ 0 w 21052"/>
                <a:gd name="T5" fmla="*/ 0 h 21489"/>
                <a:gd name="T6" fmla="*/ 0 60000 65536"/>
                <a:gd name="T7" fmla="*/ 0 60000 65536"/>
                <a:gd name="T8" fmla="*/ 0 60000 65536"/>
                <a:gd name="T9" fmla="*/ 0 w 21052"/>
                <a:gd name="T10" fmla="*/ 0 h 21489"/>
                <a:gd name="T11" fmla="*/ 21052 w 21052"/>
                <a:gd name="T12" fmla="*/ 21489 h 214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52" h="21489" fill="none" extrusionOk="0">
                  <a:moveTo>
                    <a:pt x="-1" y="16655"/>
                  </a:moveTo>
                  <a:cubicBezTo>
                    <a:pt x="2070" y="7634"/>
                    <a:pt x="9659" y="935"/>
                    <a:pt x="18867" y="-1"/>
                  </a:cubicBezTo>
                </a:path>
                <a:path w="21052" h="21489" stroke="0" extrusionOk="0">
                  <a:moveTo>
                    <a:pt x="-1" y="16655"/>
                  </a:moveTo>
                  <a:cubicBezTo>
                    <a:pt x="2070" y="7634"/>
                    <a:pt x="9659" y="935"/>
                    <a:pt x="18867" y="-1"/>
                  </a:cubicBezTo>
                  <a:lnTo>
                    <a:pt x="21052" y="2148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52" name="Arc 14"/>
            <p:cNvSpPr>
              <a:spLocks/>
            </p:cNvSpPr>
            <p:nvPr/>
          </p:nvSpPr>
          <p:spPr bwMode="auto">
            <a:xfrm rot="5400000">
              <a:off x="3621" y="1571"/>
              <a:ext cx="624" cy="557"/>
            </a:xfrm>
            <a:custGeom>
              <a:avLst/>
              <a:gdLst>
                <a:gd name="T0" fmla="*/ 0 w 24765"/>
                <a:gd name="T1" fmla="*/ 0 h 23029"/>
                <a:gd name="T2" fmla="*/ 0 w 24765"/>
                <a:gd name="T3" fmla="*/ 0 h 23029"/>
                <a:gd name="T4" fmla="*/ 0 w 24765"/>
                <a:gd name="T5" fmla="*/ 0 h 23029"/>
                <a:gd name="T6" fmla="*/ 0 60000 65536"/>
                <a:gd name="T7" fmla="*/ 0 60000 65536"/>
                <a:gd name="T8" fmla="*/ 0 60000 65536"/>
                <a:gd name="T9" fmla="*/ 0 w 24765"/>
                <a:gd name="T10" fmla="*/ 0 h 23029"/>
                <a:gd name="T11" fmla="*/ 24765 w 24765"/>
                <a:gd name="T12" fmla="*/ 23029 h 230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65" h="23029" fill="none" extrusionOk="0">
                  <a:moveTo>
                    <a:pt x="24717" y="0"/>
                  </a:moveTo>
                  <a:cubicBezTo>
                    <a:pt x="24749" y="475"/>
                    <a:pt x="24765" y="952"/>
                    <a:pt x="24765" y="1429"/>
                  </a:cubicBezTo>
                  <a:cubicBezTo>
                    <a:pt x="24765" y="13358"/>
                    <a:pt x="15094" y="23029"/>
                    <a:pt x="3165" y="23029"/>
                  </a:cubicBezTo>
                  <a:cubicBezTo>
                    <a:pt x="2105" y="23029"/>
                    <a:pt x="1047" y="22951"/>
                    <a:pt x="0" y="22795"/>
                  </a:cubicBezTo>
                </a:path>
                <a:path w="24765" h="23029" stroke="0" extrusionOk="0">
                  <a:moveTo>
                    <a:pt x="24717" y="0"/>
                  </a:moveTo>
                  <a:cubicBezTo>
                    <a:pt x="24749" y="475"/>
                    <a:pt x="24765" y="952"/>
                    <a:pt x="24765" y="1429"/>
                  </a:cubicBezTo>
                  <a:cubicBezTo>
                    <a:pt x="24765" y="13358"/>
                    <a:pt x="15094" y="23029"/>
                    <a:pt x="3165" y="23029"/>
                  </a:cubicBezTo>
                  <a:cubicBezTo>
                    <a:pt x="2105" y="23029"/>
                    <a:pt x="1047" y="22951"/>
                    <a:pt x="0" y="22795"/>
                  </a:cubicBezTo>
                  <a:lnTo>
                    <a:pt x="3165" y="142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53" name="Text Box 15"/>
            <p:cNvSpPr txBox="1">
              <a:spLocks noChangeArrowheads="1"/>
            </p:cNvSpPr>
            <p:nvPr/>
          </p:nvSpPr>
          <p:spPr bwMode="auto">
            <a:xfrm>
              <a:off x="3445" y="118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ATP</a:t>
              </a:r>
            </a:p>
          </p:txBody>
        </p:sp>
        <p:sp>
          <p:nvSpPr>
            <p:cNvPr id="124954" name="Text Box 16"/>
            <p:cNvSpPr txBox="1">
              <a:spLocks noChangeArrowheads="1"/>
            </p:cNvSpPr>
            <p:nvPr/>
          </p:nvSpPr>
          <p:spPr bwMode="auto">
            <a:xfrm>
              <a:off x="4178" y="1971"/>
              <a:ext cx="103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PPi + Pi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068763" y="4310063"/>
            <a:ext cx="4038600" cy="2201862"/>
            <a:chOff x="1874" y="2449"/>
            <a:chExt cx="2934" cy="1862"/>
          </a:xfrm>
        </p:grpSpPr>
        <p:sp>
          <p:nvSpPr>
            <p:cNvPr id="124945" name="Text Box 18"/>
            <p:cNvSpPr txBox="1">
              <a:spLocks noChangeArrowheads="1"/>
            </p:cNvSpPr>
            <p:nvPr/>
          </p:nvSpPr>
          <p:spPr bwMode="auto">
            <a:xfrm>
              <a:off x="1874" y="3504"/>
              <a:ext cx="1445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S-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腺苷同型半胱氨酸</a:t>
              </a:r>
            </a:p>
          </p:txBody>
        </p:sp>
        <p:sp>
          <p:nvSpPr>
            <p:cNvPr id="124946" name="Arc 19"/>
            <p:cNvSpPr>
              <a:spLocks/>
            </p:cNvSpPr>
            <p:nvPr/>
          </p:nvSpPr>
          <p:spPr bwMode="auto">
            <a:xfrm rot="5400000">
              <a:off x="2986" y="2870"/>
              <a:ext cx="1401" cy="559"/>
            </a:xfrm>
            <a:custGeom>
              <a:avLst/>
              <a:gdLst>
                <a:gd name="T0" fmla="*/ 0 w 21583"/>
                <a:gd name="T1" fmla="*/ 0 h 21450"/>
                <a:gd name="T2" fmla="*/ 0 w 21583"/>
                <a:gd name="T3" fmla="*/ 0 h 21450"/>
                <a:gd name="T4" fmla="*/ 0 w 21583"/>
                <a:gd name="T5" fmla="*/ 0 h 21450"/>
                <a:gd name="T6" fmla="*/ 0 60000 65536"/>
                <a:gd name="T7" fmla="*/ 0 60000 65536"/>
                <a:gd name="T8" fmla="*/ 0 60000 65536"/>
                <a:gd name="T9" fmla="*/ 0 w 21583"/>
                <a:gd name="T10" fmla="*/ 0 h 21450"/>
                <a:gd name="T11" fmla="*/ 21583 w 21583"/>
                <a:gd name="T12" fmla="*/ 21450 h 21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3" h="21450" fill="none" extrusionOk="0">
                  <a:moveTo>
                    <a:pt x="2542" y="0"/>
                  </a:moveTo>
                  <a:cubicBezTo>
                    <a:pt x="13087" y="1250"/>
                    <a:pt x="21160" y="9979"/>
                    <a:pt x="21582" y="20590"/>
                  </a:cubicBezTo>
                </a:path>
                <a:path w="21583" h="21450" stroke="0" extrusionOk="0">
                  <a:moveTo>
                    <a:pt x="2542" y="0"/>
                  </a:moveTo>
                  <a:cubicBezTo>
                    <a:pt x="13087" y="1250"/>
                    <a:pt x="21160" y="9979"/>
                    <a:pt x="21582" y="20590"/>
                  </a:cubicBezTo>
                  <a:lnTo>
                    <a:pt x="0" y="2145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47" name="Arc 20"/>
            <p:cNvSpPr>
              <a:spLocks/>
            </p:cNvSpPr>
            <p:nvPr/>
          </p:nvSpPr>
          <p:spPr bwMode="auto">
            <a:xfrm rot="5400000">
              <a:off x="3764" y="3021"/>
              <a:ext cx="768" cy="677"/>
            </a:xfrm>
            <a:custGeom>
              <a:avLst/>
              <a:gdLst>
                <a:gd name="T0" fmla="*/ 0 w 31237"/>
                <a:gd name="T1" fmla="*/ 0 h 21600"/>
                <a:gd name="T2" fmla="*/ 0 w 31237"/>
                <a:gd name="T3" fmla="*/ 0 h 21600"/>
                <a:gd name="T4" fmla="*/ 0 w 31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31237"/>
                <a:gd name="T10" fmla="*/ 0 h 21600"/>
                <a:gd name="T11" fmla="*/ 31237 w 31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37" h="21600" fill="none" extrusionOk="0">
                  <a:moveTo>
                    <a:pt x="31236" y="18791"/>
                  </a:moveTo>
                  <a:cubicBezTo>
                    <a:pt x="27988" y="20632"/>
                    <a:pt x="24319" y="21599"/>
                    <a:pt x="20586" y="21600"/>
                  </a:cubicBezTo>
                  <a:cubicBezTo>
                    <a:pt x="11176" y="21600"/>
                    <a:pt x="2849" y="15508"/>
                    <a:pt x="-1" y="6540"/>
                  </a:cubicBezTo>
                </a:path>
                <a:path w="31237" h="21600" stroke="0" extrusionOk="0">
                  <a:moveTo>
                    <a:pt x="31236" y="18791"/>
                  </a:moveTo>
                  <a:cubicBezTo>
                    <a:pt x="27988" y="20632"/>
                    <a:pt x="24319" y="21599"/>
                    <a:pt x="20586" y="21600"/>
                  </a:cubicBezTo>
                  <a:cubicBezTo>
                    <a:pt x="11176" y="21600"/>
                    <a:pt x="2849" y="15508"/>
                    <a:pt x="-1" y="6540"/>
                  </a:cubicBezTo>
                  <a:lnTo>
                    <a:pt x="20586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48" name="Text Box 21"/>
            <p:cNvSpPr txBox="1">
              <a:spLocks noChangeArrowheads="1"/>
            </p:cNvSpPr>
            <p:nvPr/>
          </p:nvSpPr>
          <p:spPr bwMode="auto">
            <a:xfrm>
              <a:off x="4280" y="2800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RH</a:t>
              </a:r>
            </a:p>
          </p:txBody>
        </p:sp>
        <p:sp>
          <p:nvSpPr>
            <p:cNvPr id="124949" name="Text Box 22"/>
            <p:cNvSpPr txBox="1">
              <a:spLocks noChangeArrowheads="1"/>
            </p:cNvSpPr>
            <p:nvPr/>
          </p:nvSpPr>
          <p:spPr bwMode="auto">
            <a:xfrm>
              <a:off x="3914" y="3591"/>
              <a:ext cx="837" cy="390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dirty="0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R-CH</a:t>
              </a:r>
              <a:r>
                <a:rPr kumimoji="1" lang="en-US" altLang="zh-CN" sz="2400" b="1" baseline="-25000" dirty="0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84213" y="2133600"/>
            <a:ext cx="4462462" cy="1871663"/>
            <a:chOff x="-166" y="878"/>
            <a:chExt cx="3243" cy="1583"/>
          </a:xfrm>
        </p:grpSpPr>
        <p:sp>
          <p:nvSpPr>
            <p:cNvPr id="124939" name="Arc 24"/>
            <p:cNvSpPr>
              <a:spLocks/>
            </p:cNvSpPr>
            <p:nvPr/>
          </p:nvSpPr>
          <p:spPr bwMode="auto">
            <a:xfrm rot="-5400000">
              <a:off x="1540" y="924"/>
              <a:ext cx="1400" cy="1674"/>
            </a:xfrm>
            <a:custGeom>
              <a:avLst/>
              <a:gdLst>
                <a:gd name="T0" fmla="*/ 0 w 19832"/>
                <a:gd name="T1" fmla="*/ 0 h 21510"/>
                <a:gd name="T2" fmla="*/ 0 w 19832"/>
                <a:gd name="T3" fmla="*/ 0 h 21510"/>
                <a:gd name="T4" fmla="*/ 0 w 19832"/>
                <a:gd name="T5" fmla="*/ 0 h 21510"/>
                <a:gd name="T6" fmla="*/ 0 60000 65536"/>
                <a:gd name="T7" fmla="*/ 0 60000 65536"/>
                <a:gd name="T8" fmla="*/ 0 60000 65536"/>
                <a:gd name="T9" fmla="*/ 0 w 19832"/>
                <a:gd name="T10" fmla="*/ 0 h 21510"/>
                <a:gd name="T11" fmla="*/ 19832 w 19832"/>
                <a:gd name="T12" fmla="*/ 21510 h 21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32" h="21510" fill="none" extrusionOk="0">
                  <a:moveTo>
                    <a:pt x="1970" y="0"/>
                  </a:moveTo>
                  <a:cubicBezTo>
                    <a:pt x="9846" y="721"/>
                    <a:pt x="16698" y="5690"/>
                    <a:pt x="19832" y="12951"/>
                  </a:cubicBezTo>
                </a:path>
                <a:path w="19832" h="21510" stroke="0" extrusionOk="0">
                  <a:moveTo>
                    <a:pt x="1970" y="0"/>
                  </a:moveTo>
                  <a:cubicBezTo>
                    <a:pt x="9846" y="721"/>
                    <a:pt x="16698" y="5690"/>
                    <a:pt x="19832" y="12951"/>
                  </a:cubicBezTo>
                  <a:lnTo>
                    <a:pt x="0" y="2151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40" name="Arc 25"/>
            <p:cNvSpPr>
              <a:spLocks/>
            </p:cNvSpPr>
            <p:nvPr/>
          </p:nvSpPr>
          <p:spPr bwMode="auto">
            <a:xfrm rot="5400000">
              <a:off x="1031" y="836"/>
              <a:ext cx="576" cy="1063"/>
            </a:xfrm>
            <a:custGeom>
              <a:avLst/>
              <a:gdLst>
                <a:gd name="T0" fmla="*/ 0 w 30725"/>
                <a:gd name="T1" fmla="*/ 0 h 21600"/>
                <a:gd name="T2" fmla="*/ 0 w 30725"/>
                <a:gd name="T3" fmla="*/ 0 h 21600"/>
                <a:gd name="T4" fmla="*/ 0 w 30725"/>
                <a:gd name="T5" fmla="*/ 0 h 21600"/>
                <a:gd name="T6" fmla="*/ 0 60000 65536"/>
                <a:gd name="T7" fmla="*/ 0 60000 65536"/>
                <a:gd name="T8" fmla="*/ 0 60000 65536"/>
                <a:gd name="T9" fmla="*/ 0 w 30725"/>
                <a:gd name="T10" fmla="*/ 0 h 21600"/>
                <a:gd name="T11" fmla="*/ 30725 w 307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25" h="21600" fill="none" extrusionOk="0">
                  <a:moveTo>
                    <a:pt x="-1" y="5221"/>
                  </a:moveTo>
                  <a:cubicBezTo>
                    <a:pt x="3918" y="1852"/>
                    <a:pt x="8914" y="-1"/>
                    <a:pt x="14082" y="0"/>
                  </a:cubicBezTo>
                  <a:cubicBezTo>
                    <a:pt x="20519" y="0"/>
                    <a:pt x="26621" y="2871"/>
                    <a:pt x="30725" y="7831"/>
                  </a:cubicBezTo>
                </a:path>
                <a:path w="30725" h="21600" stroke="0" extrusionOk="0">
                  <a:moveTo>
                    <a:pt x="-1" y="5221"/>
                  </a:moveTo>
                  <a:cubicBezTo>
                    <a:pt x="3918" y="1852"/>
                    <a:pt x="8914" y="-1"/>
                    <a:pt x="14082" y="0"/>
                  </a:cubicBezTo>
                  <a:cubicBezTo>
                    <a:pt x="20519" y="0"/>
                    <a:pt x="26621" y="2871"/>
                    <a:pt x="30725" y="7831"/>
                  </a:cubicBezTo>
                  <a:lnTo>
                    <a:pt x="140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41" name="Text Box 26"/>
            <p:cNvSpPr txBox="1">
              <a:spLocks noChangeArrowheads="1"/>
            </p:cNvSpPr>
            <p:nvPr/>
          </p:nvSpPr>
          <p:spPr bwMode="auto">
            <a:xfrm>
              <a:off x="-166" y="1426"/>
              <a:ext cx="160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</a:t>
              </a:r>
              <a:r>
                <a:rPr kumimoji="1" lang="en-US" altLang="zh-CN" sz="2400" b="1" baseline="30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5</a:t>
              </a:r>
              <a:r>
                <a:rPr kumimoji="1" lang="en-US" altLang="zh-CN" sz="2400" b="1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—CH</a:t>
              </a:r>
              <a:r>
                <a:rPr kumimoji="1" lang="en-US" altLang="zh-CN" sz="2400" b="1" baseline="-25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3</a:t>
              </a:r>
              <a:r>
                <a:rPr kumimoji="1" lang="en-US" altLang="zh-CN" sz="2400" b="1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—FH</a:t>
              </a:r>
              <a:r>
                <a:rPr kumimoji="1" lang="en-US" altLang="zh-CN" sz="2400" b="1" baseline="-25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24942" name="Text Box 27"/>
            <p:cNvSpPr txBox="1">
              <a:spLocks noChangeArrowheads="1"/>
            </p:cNvSpPr>
            <p:nvPr/>
          </p:nvSpPr>
          <p:spPr bwMode="auto">
            <a:xfrm>
              <a:off x="1078" y="878"/>
              <a:ext cx="74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FH</a:t>
              </a:r>
              <a:r>
                <a:rPr kumimoji="1" lang="en-US" altLang="zh-CN" sz="2400" b="1" baseline="-25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24943" name="Text Box 28"/>
            <p:cNvSpPr txBox="1">
              <a:spLocks noChangeArrowheads="1"/>
            </p:cNvSpPr>
            <p:nvPr/>
          </p:nvSpPr>
          <p:spPr bwMode="auto">
            <a:xfrm>
              <a:off x="1823" y="1304"/>
              <a:ext cx="945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(VitB</a:t>
              </a:r>
              <a:r>
                <a:rPr kumimoji="1" lang="en-US" altLang="zh-CN" sz="2400" b="1" baseline="-2500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12</a:t>
              </a:r>
              <a:r>
                <a:rPr kumimoji="1" lang="en-US" altLang="zh-CN" sz="2400" b="1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24944" name="Text Box 29"/>
            <p:cNvSpPr txBox="1">
              <a:spLocks noChangeArrowheads="1"/>
            </p:cNvSpPr>
            <p:nvPr/>
          </p:nvSpPr>
          <p:spPr bwMode="auto">
            <a:xfrm>
              <a:off x="1524" y="1620"/>
              <a:ext cx="1404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</a:t>
              </a:r>
              <a:r>
                <a:rPr kumimoji="1" lang="en-US" altLang="zh-CN" sz="2400" b="1" baseline="300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5</a:t>
              </a:r>
              <a:r>
                <a:rPr kumimoji="1" lang="en-US" altLang="zh-CN" sz="2400" b="1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-CH</a:t>
              </a:r>
              <a:r>
                <a:rPr kumimoji="1" lang="en-US" altLang="zh-CN" sz="2400" b="1" baseline="-250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3</a:t>
              </a:r>
              <a:r>
                <a:rPr kumimoji="1" lang="en-US" altLang="zh-CN" sz="2400" b="1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-FH</a:t>
              </a:r>
              <a:r>
                <a:rPr kumimoji="1" lang="en-US" altLang="zh-CN" sz="2400" b="1" baseline="-250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4</a:t>
              </a:r>
              <a:r>
                <a:rPr kumimoji="1" lang="zh-CN" altLang="en-US" sz="2400" b="1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转甲基酶</a:t>
              </a:r>
            </a:p>
          </p:txBody>
        </p:sp>
      </p:grp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DCE42-9745-45C5-A03A-1B1128A2CF70}" type="slidenum">
              <a:rPr lang="en-US" altLang="zh-CN"/>
              <a:pPr>
                <a:defRPr/>
              </a:pPr>
              <a:t>108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  <p:bldP spid="4" grpId="0"/>
      <p:bldP spid="1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547813" y="128588"/>
          <a:ext cx="6624637" cy="645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CS ChemDraw Drawing" r:id="rId4" imgW="9144000" imgH="9763125" progId="">
                  <p:embed/>
                </p:oleObj>
              </mc:Choice>
              <mc:Fallback>
                <p:oleObj name="CS ChemDraw Drawing" r:id="rId4" imgW="9144000" imgH="9763125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28588"/>
                        <a:ext cx="6624637" cy="6459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9A6DD-51C9-48F7-86E4-2C1E3A2B1735}" type="slidenum">
              <a:rPr lang="en-US" altLang="zh-CN"/>
              <a:pPr>
                <a:defRPr/>
              </a:pPr>
              <a:t>109</a:t>
            </a:fld>
            <a:endParaRPr lang="en-US" altLang="zh-CN"/>
          </a:p>
        </p:txBody>
      </p:sp>
      <p:sp>
        <p:nvSpPr>
          <p:cNvPr id="4" name="矩形 3"/>
          <p:cNvSpPr/>
          <p:nvPr/>
        </p:nvSpPr>
        <p:spPr bwMode="auto">
          <a:xfrm>
            <a:off x="2771800" y="4365104"/>
            <a:ext cx="1152128" cy="6480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871538"/>
          </a:xfrm>
        </p:spPr>
        <p:txBody>
          <a:bodyPr/>
          <a:lstStyle/>
          <a:p>
            <a:pPr eaLnBrk="1" hangingPunct="1"/>
            <a:r>
              <a:rPr lang="zh-CN" altLang="en-US" sz="3600" dirty="0">
                <a:solidFill>
                  <a:srgbClr val="FFFF66"/>
                </a:solidFill>
                <a:effectLst/>
                <a:ea typeface="黑体" pitchFamily="49" charset="-122"/>
              </a:rPr>
              <a:t>某些食物的生物价</a:t>
            </a:r>
          </a:p>
        </p:txBody>
      </p:sp>
      <p:graphicFrame>
        <p:nvGraphicFramePr>
          <p:cNvPr id="199890" name="Group 210"/>
          <p:cNvGraphicFramePr>
            <a:graphicFrameLocks noGrp="1"/>
          </p:cNvGraphicFramePr>
          <p:nvPr>
            <p:ph type="tbl" idx="1"/>
          </p:nvPr>
        </p:nvGraphicFramePr>
        <p:xfrm>
          <a:off x="323850" y="1919288"/>
          <a:ext cx="8496300" cy="4102103"/>
        </p:xfrm>
        <a:graphic>
          <a:graphicData uri="http://schemas.openxmlformats.org/drawingml/2006/table">
            <a:tbl>
              <a:tblPr/>
              <a:tblGrid>
                <a:gridCol w="159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食物名称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生物价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食物名称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生物价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食物名称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生物价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鸡蛋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94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大米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大豆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熟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)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64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牛奶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85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小麦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67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大豆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生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)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猪肉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74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玉米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60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花生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牛肉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76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小米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红薯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羊肉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69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高粱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56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马铃薯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67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鱼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83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白菜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76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6E184-32D9-4B2C-9F15-450DD829A7C2}" type="slidenum">
              <a:rPr lang="en-US" altLang="zh-CN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81000" y="1538288"/>
            <a:ext cx="853440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甲硫氨酸循环的生理意义：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l"/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生成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SAM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提供活性甲基，用于合成甲基化合物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l"/>
            </a:pP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</a:t>
            </a:r>
            <a:r>
              <a:rPr kumimoji="1" lang="en-US" altLang="zh-CN" sz="2800" baseline="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-CH</a:t>
            </a:r>
            <a:r>
              <a:rPr kumimoji="1" lang="en-US" altLang="zh-CN" sz="28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-FH</a:t>
            </a:r>
            <a:r>
              <a:rPr kumimoji="1" lang="en-US" altLang="zh-CN" sz="28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是体内甲基的间接供体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l"/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再生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FH</a:t>
            </a:r>
            <a:r>
              <a:rPr kumimoji="1" lang="en-US" altLang="zh-CN" sz="28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，参与其他一碳单位代谢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B708-1A79-44B5-ADD9-C13C553D3FA5}" type="slidenum">
              <a:rPr lang="en-US" altLang="zh-CN"/>
              <a:pPr>
                <a:defRPr/>
              </a:pPr>
              <a:t>110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3800" y="260350"/>
            <a:ext cx="4105275" cy="6597650"/>
            <a:chOff x="3152" y="164"/>
            <a:chExt cx="2032" cy="3926"/>
          </a:xfrm>
        </p:grpSpPr>
        <p:graphicFrame>
          <p:nvGraphicFramePr>
            <p:cNvPr id="10242" name="Object 5"/>
            <p:cNvGraphicFramePr>
              <a:graphicFrameLocks noChangeAspect="1"/>
            </p:cNvGraphicFramePr>
            <p:nvPr/>
          </p:nvGraphicFramePr>
          <p:xfrm>
            <a:off x="3152" y="164"/>
            <a:ext cx="1963" cy="3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9" r:id="rId4" imgW="2743200" imgH="5486400" progId="">
                    <p:embed/>
                  </p:oleObj>
                </mc:Choice>
                <mc:Fallback>
                  <p:oleObj r:id="rId4" imgW="2743200" imgH="5486400" progId="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164"/>
                          <a:ext cx="1963" cy="39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0" name="Text Box 6"/>
            <p:cNvSpPr txBox="1">
              <a:spLocks noChangeArrowheads="1"/>
            </p:cNvSpPr>
            <p:nvPr/>
          </p:nvSpPr>
          <p:spPr bwMode="auto">
            <a:xfrm>
              <a:off x="4128" y="1680"/>
              <a:ext cx="384" cy="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200" b="1">
                  <a:latin typeface="Times New Roman" pitchFamily="18" charset="0"/>
                </a:rPr>
                <a:t>NH</a:t>
              </a:r>
              <a:r>
                <a:rPr kumimoji="1" lang="en-US" altLang="zh-CN" sz="1200" b="1" baseline="-25000">
                  <a:latin typeface="Times New Roman" pitchFamily="18" charset="0"/>
                </a:rPr>
                <a:t>3</a:t>
              </a:r>
              <a:r>
                <a:rPr kumimoji="1" lang="en-US" altLang="zh-CN" sz="1200" b="1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261" name="Text Box 7"/>
            <p:cNvSpPr txBox="1">
              <a:spLocks noChangeArrowheads="1"/>
            </p:cNvSpPr>
            <p:nvPr/>
          </p:nvSpPr>
          <p:spPr bwMode="auto">
            <a:xfrm>
              <a:off x="4320" y="192"/>
              <a:ext cx="480" cy="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200" b="1">
                  <a:latin typeface="Times New Roman" pitchFamily="18" charset="0"/>
                </a:rPr>
                <a:t>NH</a:t>
              </a:r>
              <a:r>
                <a:rPr kumimoji="1" lang="en-US" altLang="zh-CN" sz="1200" b="1" baseline="-25000">
                  <a:latin typeface="Times New Roman" pitchFamily="18" charset="0"/>
                </a:rPr>
                <a:t>3</a:t>
              </a:r>
              <a:r>
                <a:rPr kumimoji="1" lang="en-US" altLang="zh-CN" sz="1200" b="1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262" name="Text Box 8"/>
            <p:cNvSpPr txBox="1">
              <a:spLocks noChangeArrowheads="1"/>
            </p:cNvSpPr>
            <p:nvPr/>
          </p:nvSpPr>
          <p:spPr bwMode="auto">
            <a:xfrm>
              <a:off x="4128" y="2976"/>
              <a:ext cx="432" cy="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200" b="1">
                  <a:latin typeface="Times New Roman" pitchFamily="18" charset="0"/>
                </a:rPr>
                <a:t>NH</a:t>
              </a:r>
              <a:r>
                <a:rPr kumimoji="1" lang="en-US" altLang="zh-CN" sz="1200" b="1" baseline="-25000">
                  <a:latin typeface="Times New Roman" pitchFamily="18" charset="0"/>
                </a:rPr>
                <a:t>3</a:t>
              </a:r>
              <a:r>
                <a:rPr kumimoji="1" lang="en-US" altLang="zh-CN" sz="1200" b="1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263" name="Text Box 9"/>
            <p:cNvSpPr txBox="1">
              <a:spLocks noChangeArrowheads="1"/>
            </p:cNvSpPr>
            <p:nvPr/>
          </p:nvSpPr>
          <p:spPr bwMode="auto">
            <a:xfrm>
              <a:off x="3504" y="3360"/>
              <a:ext cx="432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200" b="1">
                  <a:latin typeface="Times New Roman" pitchFamily="18" charset="0"/>
                </a:rPr>
                <a:t>NH</a:t>
              </a:r>
              <a:r>
                <a:rPr kumimoji="1" lang="en-US" altLang="zh-CN" sz="1200" b="1" baseline="-25000">
                  <a:latin typeface="Times New Roman" pitchFamily="18" charset="0"/>
                </a:rPr>
                <a:t>3</a:t>
              </a:r>
              <a:r>
                <a:rPr kumimoji="1" lang="en-US" altLang="zh-CN" sz="1200" b="1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264" name="Text Box 10"/>
            <p:cNvSpPr txBox="1">
              <a:spLocks noChangeArrowheads="1"/>
            </p:cNvSpPr>
            <p:nvPr/>
          </p:nvSpPr>
          <p:spPr bwMode="auto">
            <a:xfrm>
              <a:off x="3744" y="1968"/>
              <a:ext cx="384" cy="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200" b="1">
                  <a:latin typeface="Times New Roman" pitchFamily="18" charset="0"/>
                </a:rPr>
                <a:t>NH</a:t>
              </a:r>
              <a:r>
                <a:rPr kumimoji="1" lang="en-US" altLang="zh-CN" sz="1200" b="1" baseline="-25000">
                  <a:latin typeface="Times New Roman" pitchFamily="18" charset="0"/>
                </a:rPr>
                <a:t>3</a:t>
              </a:r>
              <a:r>
                <a:rPr kumimoji="1" lang="en-US" altLang="zh-CN" sz="1200" b="1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265" name="Text Box 11"/>
            <p:cNvSpPr txBox="1">
              <a:spLocks noChangeArrowheads="1"/>
            </p:cNvSpPr>
            <p:nvPr/>
          </p:nvSpPr>
          <p:spPr bwMode="auto">
            <a:xfrm>
              <a:off x="3936" y="672"/>
              <a:ext cx="384" cy="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200" b="1">
                  <a:latin typeface="Times New Roman" pitchFamily="18" charset="0"/>
                </a:rPr>
                <a:t>NH</a:t>
              </a:r>
              <a:r>
                <a:rPr kumimoji="1" lang="en-US" altLang="zh-CN" sz="1200" b="1" baseline="-25000">
                  <a:latin typeface="Times New Roman" pitchFamily="18" charset="0"/>
                </a:rPr>
                <a:t>3</a:t>
              </a:r>
              <a:r>
                <a:rPr kumimoji="1" lang="en-US" altLang="zh-CN" sz="1200" b="1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266" name="Text Box 12"/>
            <p:cNvSpPr txBox="1">
              <a:spLocks noChangeArrowheads="1"/>
            </p:cNvSpPr>
            <p:nvPr/>
          </p:nvSpPr>
          <p:spPr bwMode="auto">
            <a:xfrm>
              <a:off x="4272" y="1488"/>
              <a:ext cx="384" cy="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200" b="1">
                  <a:latin typeface="Times New Roman" pitchFamily="18" charset="0"/>
                </a:rPr>
                <a:t>H</a:t>
              </a:r>
              <a:r>
                <a:rPr kumimoji="1" lang="en-US" altLang="zh-CN" sz="1200" b="1" baseline="-25000">
                  <a:latin typeface="Times New Roman" pitchFamily="18" charset="0"/>
                </a:rPr>
                <a:t>2</a:t>
              </a:r>
              <a:r>
                <a:rPr kumimoji="1" lang="en-US" altLang="zh-CN" sz="12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0267" name="Text Box 13"/>
            <p:cNvSpPr txBox="1">
              <a:spLocks noChangeArrowheads="1"/>
            </p:cNvSpPr>
            <p:nvPr/>
          </p:nvSpPr>
          <p:spPr bwMode="auto">
            <a:xfrm>
              <a:off x="4224" y="2640"/>
              <a:ext cx="528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200" b="1">
                  <a:latin typeface="Times New Roman" pitchFamily="18" charset="0"/>
                </a:rPr>
                <a:t>H</a:t>
              </a:r>
              <a:r>
                <a:rPr kumimoji="1" lang="en-US" altLang="zh-CN" sz="1200" b="1" baseline="-25000">
                  <a:latin typeface="Times New Roman" pitchFamily="18" charset="0"/>
                </a:rPr>
                <a:t>2</a:t>
              </a:r>
              <a:r>
                <a:rPr kumimoji="1" lang="en-US" altLang="zh-CN" sz="12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0268" name="Text Box 14"/>
            <p:cNvSpPr txBox="1">
              <a:spLocks noChangeArrowheads="1"/>
            </p:cNvSpPr>
            <p:nvPr/>
          </p:nvSpPr>
          <p:spPr bwMode="auto">
            <a:xfrm>
              <a:off x="4608" y="624"/>
              <a:ext cx="576" cy="2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600" b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kumimoji="1" lang="zh-CN" altLang="en-US" sz="1600" b="1">
                  <a:solidFill>
                    <a:srgbClr val="000000"/>
                  </a:solidFill>
                  <a:latin typeface="Times New Roman" pitchFamily="18" charset="0"/>
                </a:rPr>
                <a:t>－丝氨酸</a:t>
              </a:r>
            </a:p>
          </p:txBody>
        </p:sp>
        <p:sp>
          <p:nvSpPr>
            <p:cNvPr id="10269" name="Text Box 15"/>
            <p:cNvSpPr txBox="1">
              <a:spLocks noChangeArrowheads="1"/>
            </p:cNvSpPr>
            <p:nvPr/>
          </p:nvSpPr>
          <p:spPr bwMode="auto">
            <a:xfrm>
              <a:off x="3552" y="1200"/>
              <a:ext cx="1104" cy="20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600" b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kumimoji="1" lang="zh-CN" altLang="en-US" sz="1600" b="1">
                  <a:solidFill>
                    <a:srgbClr val="000000"/>
                  </a:solidFill>
                  <a:latin typeface="Times New Roman" pitchFamily="18" charset="0"/>
                </a:rPr>
                <a:t>－同型半胱氨酸</a:t>
              </a:r>
            </a:p>
          </p:txBody>
        </p:sp>
        <p:sp>
          <p:nvSpPr>
            <p:cNvPr id="10270" name="Text Box 16"/>
            <p:cNvSpPr txBox="1">
              <a:spLocks noChangeArrowheads="1"/>
            </p:cNvSpPr>
            <p:nvPr/>
          </p:nvSpPr>
          <p:spPr bwMode="auto">
            <a:xfrm>
              <a:off x="4128" y="3504"/>
              <a:ext cx="960" cy="20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600" b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kumimoji="1" lang="zh-CN" altLang="en-US" sz="1600" b="1">
                  <a:solidFill>
                    <a:srgbClr val="000000"/>
                  </a:solidFill>
                  <a:latin typeface="Times New Roman" pitchFamily="18" charset="0"/>
                </a:rPr>
                <a:t>－半胱氨酸</a:t>
              </a:r>
            </a:p>
          </p:txBody>
        </p:sp>
        <p:sp>
          <p:nvSpPr>
            <p:cNvPr id="10271" name="Text Box 17"/>
            <p:cNvSpPr txBox="1">
              <a:spLocks noChangeArrowheads="1"/>
            </p:cNvSpPr>
            <p:nvPr/>
          </p:nvSpPr>
          <p:spPr bwMode="auto">
            <a:xfrm>
              <a:off x="3168" y="3840"/>
              <a:ext cx="1104" cy="2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en-US" altLang="zh-CN" sz="1600" b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kumimoji="1" lang="zh-CN" altLang="en-US" sz="1600" b="1">
                  <a:solidFill>
                    <a:srgbClr val="000000"/>
                  </a:solidFill>
                  <a:latin typeface="Times New Roman" pitchFamily="18" charset="0"/>
                </a:rPr>
                <a:t>－同型丝氨酸</a:t>
              </a:r>
            </a:p>
          </p:txBody>
        </p:sp>
        <p:sp>
          <p:nvSpPr>
            <p:cNvPr id="10272" name="Text Box 18"/>
            <p:cNvSpPr txBox="1">
              <a:spLocks noChangeArrowheads="1"/>
            </p:cNvSpPr>
            <p:nvPr/>
          </p:nvSpPr>
          <p:spPr bwMode="auto">
            <a:xfrm>
              <a:off x="3648" y="2496"/>
              <a:ext cx="768" cy="20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>
                <a:spcBef>
                  <a:spcPct val="50000"/>
                </a:spcBef>
              </a:pPr>
              <a:r>
                <a:rPr kumimoji="1" lang="zh-CN" altLang="en-US" sz="1600" b="1">
                  <a:solidFill>
                    <a:srgbClr val="000000"/>
                  </a:solidFill>
                  <a:latin typeface="Times New Roman" pitchFamily="18" charset="0"/>
                </a:rPr>
                <a:t>胱硫醚</a:t>
              </a:r>
            </a:p>
          </p:txBody>
        </p:sp>
      </p:grp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250825" y="620713"/>
            <a:ext cx="4103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同型半胱氨酸 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+ 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丝氨酸</a:t>
            </a:r>
            <a:endParaRPr lang="zh-CN" altLang="el-GR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5" name="Rectangle 20"/>
          <p:cNvSpPr>
            <a:spLocks noChangeArrowheads="1"/>
          </p:cNvSpPr>
          <p:nvPr/>
        </p:nvSpPr>
        <p:spPr bwMode="auto">
          <a:xfrm>
            <a:off x="187325" y="29972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黑体" pitchFamily="49" charset="-122"/>
                <a:ea typeface="黑体" pitchFamily="49" charset="-122"/>
              </a:rPr>
              <a:t>半胱氨酸</a:t>
            </a:r>
          </a:p>
        </p:txBody>
      </p:sp>
      <p:sp>
        <p:nvSpPr>
          <p:cNvPr id="10246" name="Rectangle 21"/>
          <p:cNvSpPr>
            <a:spLocks noChangeArrowheads="1"/>
          </p:cNvSpPr>
          <p:nvPr/>
        </p:nvSpPr>
        <p:spPr bwMode="auto">
          <a:xfrm>
            <a:off x="2852738" y="4111625"/>
            <a:ext cx="1808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zh-CN" sz="2800">
                <a:latin typeface="黑体" pitchFamily="49" charset="-122"/>
                <a:ea typeface="黑体" pitchFamily="49" charset="-122"/>
              </a:rPr>
              <a:t>α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酮丁酸</a:t>
            </a:r>
          </a:p>
        </p:txBody>
      </p:sp>
      <p:sp>
        <p:nvSpPr>
          <p:cNvPr id="10247" name="Rectangle 22"/>
          <p:cNvSpPr>
            <a:spLocks noChangeArrowheads="1"/>
          </p:cNvSpPr>
          <p:nvPr/>
        </p:nvSpPr>
        <p:spPr bwMode="auto">
          <a:xfrm>
            <a:off x="2779713" y="2997200"/>
            <a:ext cx="1970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黑体" pitchFamily="49" charset="-122"/>
                <a:ea typeface="黑体" pitchFamily="49" charset="-122"/>
              </a:rPr>
              <a:t>同型丝氨酸</a:t>
            </a:r>
          </a:p>
        </p:txBody>
      </p:sp>
      <p:sp>
        <p:nvSpPr>
          <p:cNvPr id="10248" name="Line 23"/>
          <p:cNvSpPr>
            <a:spLocks noChangeShapeType="1"/>
          </p:cNvSpPr>
          <p:nvPr/>
        </p:nvSpPr>
        <p:spPr bwMode="auto">
          <a:xfrm>
            <a:off x="2268538" y="11969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9" name="Text Box 25"/>
          <p:cNvSpPr txBox="1">
            <a:spLocks noChangeArrowheads="1"/>
          </p:cNvSpPr>
          <p:nvPr/>
        </p:nvSpPr>
        <p:spPr bwMode="auto">
          <a:xfrm>
            <a:off x="1619250" y="1628775"/>
            <a:ext cx="1296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胱硫醚</a:t>
            </a:r>
          </a:p>
        </p:txBody>
      </p:sp>
      <p:grpSp>
        <p:nvGrpSpPr>
          <p:cNvPr id="10250" name="Group 28"/>
          <p:cNvGrpSpPr>
            <a:grpSpLocks/>
          </p:cNvGrpSpPr>
          <p:nvPr/>
        </p:nvGrpSpPr>
        <p:grpSpPr bwMode="auto">
          <a:xfrm>
            <a:off x="1017588" y="2646363"/>
            <a:ext cx="2744787" cy="366712"/>
            <a:chOff x="641" y="1667"/>
            <a:chExt cx="1729" cy="231"/>
          </a:xfrm>
        </p:grpSpPr>
        <p:sp>
          <p:nvSpPr>
            <p:cNvPr id="10257" name="Line 24"/>
            <p:cNvSpPr>
              <a:spLocks noChangeShapeType="1"/>
            </p:cNvSpPr>
            <p:nvPr/>
          </p:nvSpPr>
          <p:spPr bwMode="auto">
            <a:xfrm>
              <a:off x="647" y="1667"/>
              <a:ext cx="0" cy="2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58" name="Line 26"/>
            <p:cNvSpPr>
              <a:spLocks noChangeShapeType="1"/>
            </p:cNvSpPr>
            <p:nvPr/>
          </p:nvSpPr>
          <p:spPr bwMode="auto">
            <a:xfrm>
              <a:off x="2370" y="1669"/>
              <a:ext cx="0" cy="2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59" name="Line 27"/>
            <p:cNvSpPr>
              <a:spLocks noChangeShapeType="1"/>
            </p:cNvSpPr>
            <p:nvPr/>
          </p:nvSpPr>
          <p:spPr bwMode="auto">
            <a:xfrm>
              <a:off x="641" y="1677"/>
              <a:ext cx="17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2268538" y="21463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0252" name="Line 30"/>
          <p:cNvSpPr>
            <a:spLocks noChangeShapeType="1"/>
          </p:cNvSpPr>
          <p:nvPr/>
        </p:nvSpPr>
        <p:spPr bwMode="auto">
          <a:xfrm>
            <a:off x="3733800" y="354806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0253" name="Rectangle 31"/>
          <p:cNvSpPr>
            <a:spLocks noChangeArrowheads="1"/>
          </p:cNvSpPr>
          <p:nvPr/>
        </p:nvSpPr>
        <p:spPr bwMode="auto">
          <a:xfrm>
            <a:off x="2339975" y="5141913"/>
            <a:ext cx="253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黑体" pitchFamily="49" charset="-122"/>
                <a:ea typeface="黑体" pitchFamily="49" charset="-122"/>
              </a:rPr>
              <a:t>琥珀酸单酰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CoA</a:t>
            </a:r>
          </a:p>
        </p:txBody>
      </p:sp>
      <p:sp>
        <p:nvSpPr>
          <p:cNvPr id="10254" name="Line 32"/>
          <p:cNvSpPr>
            <a:spLocks noChangeShapeType="1"/>
          </p:cNvSpPr>
          <p:nvPr/>
        </p:nvSpPr>
        <p:spPr bwMode="auto">
          <a:xfrm>
            <a:off x="3724275" y="457835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05" name="Text Box 33"/>
          <p:cNvSpPr txBox="1">
            <a:spLocks noChangeArrowheads="1"/>
          </p:cNvSpPr>
          <p:nvPr/>
        </p:nvSpPr>
        <p:spPr bwMode="auto">
          <a:xfrm>
            <a:off x="179388" y="5876925"/>
            <a:ext cx="4537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黑体" pitchFamily="49" charset="-122"/>
                <a:ea typeface="黑体" pitchFamily="49" charset="-122"/>
              </a:rPr>
              <a:t>∴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甲硫氨酸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生糖氨基酸</a:t>
            </a:r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DC083-B4E9-4831-A66D-6A23B3940066}" type="slidenum">
              <a:rPr lang="en-US" altLang="zh-CN"/>
              <a:pPr>
                <a:defRPr/>
              </a:pPr>
              <a:t>111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>
                <a:effectLst/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3600">
                <a:effectLst/>
                <a:latin typeface="黑体" pitchFamily="49" charset="-122"/>
                <a:ea typeface="黑体" pitchFamily="49" charset="-122"/>
              </a:rPr>
              <a:t>肌酸的合成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1875" y="1773238"/>
            <a:ext cx="7643813" cy="2117725"/>
          </a:xfrm>
        </p:spPr>
        <p:txBody>
          <a:bodyPr/>
          <a:lstStyle/>
          <a:p>
            <a:pPr eaLnBrk="1" hangingPunct="1"/>
            <a:r>
              <a:rPr lang="zh-CN" altLang="en-US">
                <a:effectLst/>
                <a:ea typeface="黑体" pitchFamily="49" charset="-122"/>
              </a:rPr>
              <a:t>合成原料：</a:t>
            </a:r>
            <a:r>
              <a:rPr lang="en-US" altLang="zh-CN">
                <a:effectLst/>
                <a:ea typeface="黑体" pitchFamily="49" charset="-122"/>
              </a:rPr>
              <a:t>Arg</a:t>
            </a:r>
            <a:r>
              <a:rPr lang="zh-CN" altLang="en-US">
                <a:effectLst/>
                <a:ea typeface="黑体" pitchFamily="49" charset="-122"/>
              </a:rPr>
              <a:t>、</a:t>
            </a:r>
            <a:r>
              <a:rPr lang="en-US" altLang="zh-CN">
                <a:effectLst/>
                <a:ea typeface="黑体" pitchFamily="49" charset="-122"/>
              </a:rPr>
              <a:t>Gly</a:t>
            </a:r>
            <a:r>
              <a:rPr lang="zh-CN" altLang="en-US">
                <a:effectLst/>
                <a:ea typeface="黑体" pitchFamily="49" charset="-122"/>
              </a:rPr>
              <a:t>、</a:t>
            </a:r>
            <a:r>
              <a:rPr lang="en-US" altLang="zh-CN">
                <a:effectLst/>
                <a:ea typeface="黑体" pitchFamily="49" charset="-122"/>
              </a:rPr>
              <a:t>SAM</a:t>
            </a:r>
          </a:p>
          <a:p>
            <a:pPr eaLnBrk="1" hangingPunct="1"/>
            <a:r>
              <a:rPr lang="zh-CN" altLang="en-US">
                <a:effectLst/>
                <a:ea typeface="黑体" pitchFamily="49" charset="-122"/>
              </a:rPr>
              <a:t>合成部位：主要在肝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03575" y="3240088"/>
            <a:ext cx="3960813" cy="3284537"/>
            <a:chOff x="2018" y="2041"/>
            <a:chExt cx="2495" cy="2069"/>
          </a:xfrm>
        </p:grpSpPr>
        <p:graphicFrame>
          <p:nvGraphicFramePr>
            <p:cNvPr id="11266" name="Object 4"/>
            <p:cNvGraphicFramePr>
              <a:graphicFrameLocks noChangeAspect="1"/>
            </p:cNvGraphicFramePr>
            <p:nvPr/>
          </p:nvGraphicFramePr>
          <p:xfrm>
            <a:off x="2018" y="2106"/>
            <a:ext cx="2268" cy="2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3" name="CS ChemDraw Drawing" r:id="rId4" imgW="6410325" imgH="5667375" progId="">
                    <p:embed/>
                  </p:oleObj>
                </mc:Choice>
                <mc:Fallback>
                  <p:oleObj name="CS ChemDraw Drawing" r:id="rId4" imgW="6410325" imgH="5667375" progId="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2106"/>
                          <a:ext cx="2268" cy="20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3742" y="2997"/>
              <a:ext cx="7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/>
                <a:t>SAM</a:t>
              </a:r>
            </a:p>
          </p:txBody>
        </p:sp>
        <p:sp>
          <p:nvSpPr>
            <p:cNvPr id="11272" name="Text Box 6"/>
            <p:cNvSpPr txBox="1">
              <a:spLocks noChangeArrowheads="1"/>
            </p:cNvSpPr>
            <p:nvPr/>
          </p:nvSpPr>
          <p:spPr bwMode="auto">
            <a:xfrm>
              <a:off x="2496" y="2041"/>
              <a:ext cx="7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 err="1"/>
                <a:t>Arg</a:t>
              </a:r>
              <a:endParaRPr lang="en-US" altLang="zh-CN" sz="2800" dirty="0"/>
            </a:p>
          </p:txBody>
        </p:sp>
        <p:sp>
          <p:nvSpPr>
            <p:cNvPr id="11273" name="Text Box 7"/>
            <p:cNvSpPr txBox="1">
              <a:spLocks noChangeArrowheads="1"/>
            </p:cNvSpPr>
            <p:nvPr/>
          </p:nvSpPr>
          <p:spPr bwMode="auto">
            <a:xfrm>
              <a:off x="2276" y="3494"/>
              <a:ext cx="7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 err="1"/>
                <a:t>Gly</a:t>
              </a:r>
              <a:endParaRPr lang="en-US" altLang="zh-CN" sz="2800" dirty="0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FDDC6-1B10-403F-AB7A-8E43243A50DE}" type="slidenum">
              <a:rPr lang="en-US" altLang="zh-CN"/>
              <a:pPr>
                <a:defRPr/>
              </a:pPr>
              <a:t>112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0238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（二）半胱氨酸与胱氨酸的代谢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74838"/>
            <a:ext cx="7772400" cy="762000"/>
          </a:xfrm>
        </p:spPr>
        <p:txBody>
          <a:bodyPr/>
          <a:lstStyle/>
          <a:p>
            <a:pPr eaLnBrk="1" hangingPunct="1"/>
            <a:r>
              <a:rPr lang="zh-CN" altLang="en-US">
                <a:effectLst/>
                <a:latin typeface="黑体" pitchFamily="49" charset="-122"/>
                <a:ea typeface="黑体" pitchFamily="49" charset="-122"/>
              </a:rPr>
              <a:t>半胱氨酸与胱氨酸的互变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39750" y="2998788"/>
            <a:ext cx="8382000" cy="1943100"/>
            <a:chOff x="340" y="1889"/>
            <a:chExt cx="5280" cy="1224"/>
          </a:xfrm>
        </p:grpSpPr>
        <p:grpSp>
          <p:nvGrpSpPr>
            <p:cNvPr id="126982" name="Group 24"/>
            <p:cNvGrpSpPr>
              <a:grpSpLocks/>
            </p:cNvGrpSpPr>
            <p:nvPr/>
          </p:nvGrpSpPr>
          <p:grpSpPr bwMode="auto">
            <a:xfrm>
              <a:off x="3040" y="1901"/>
              <a:ext cx="2580" cy="1212"/>
              <a:chOff x="2592" y="1872"/>
              <a:chExt cx="2580" cy="1212"/>
            </a:xfrm>
          </p:grpSpPr>
          <p:sp>
            <p:nvSpPr>
              <p:cNvPr id="126994" name="Text Box 13"/>
              <p:cNvSpPr txBox="1">
                <a:spLocks noChangeArrowheads="1"/>
              </p:cNvSpPr>
              <p:nvPr/>
            </p:nvSpPr>
            <p:spPr bwMode="auto">
              <a:xfrm>
                <a:off x="2592" y="1872"/>
                <a:ext cx="129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r>
                  <a:rPr kumimoji="1" lang="en-US" altLang="zh-CN" sz="3200" b="1">
                    <a:latin typeface="Times New Roman" pitchFamily="18" charset="0"/>
                  </a:rPr>
                  <a:t>—S—</a:t>
                </a:r>
              </a:p>
            </p:txBody>
          </p:sp>
          <p:sp>
            <p:nvSpPr>
              <p:cNvPr id="126995" name="Text Box 14"/>
              <p:cNvSpPr txBox="1">
                <a:spLocks noChangeArrowheads="1"/>
              </p:cNvSpPr>
              <p:nvPr/>
            </p:nvSpPr>
            <p:spPr bwMode="auto">
              <a:xfrm>
                <a:off x="2592" y="2292"/>
                <a:ext cx="10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26996" name="Text Box 15"/>
              <p:cNvSpPr txBox="1">
                <a:spLocks noChangeArrowheads="1"/>
              </p:cNvSpPr>
              <p:nvPr/>
            </p:nvSpPr>
            <p:spPr bwMode="auto">
              <a:xfrm>
                <a:off x="2592" y="2719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126997" name="Line 16"/>
              <p:cNvSpPr>
                <a:spLocks noChangeShapeType="1"/>
              </p:cNvSpPr>
              <p:nvPr/>
            </p:nvSpPr>
            <p:spPr bwMode="auto">
              <a:xfrm>
                <a:off x="2736" y="217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6998" name="Line 17"/>
              <p:cNvSpPr>
                <a:spLocks noChangeShapeType="1"/>
              </p:cNvSpPr>
              <p:nvPr/>
            </p:nvSpPr>
            <p:spPr bwMode="auto">
              <a:xfrm>
                <a:off x="2736" y="259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6999" name="Text Box 18"/>
              <p:cNvSpPr txBox="1">
                <a:spLocks noChangeArrowheads="1"/>
              </p:cNvSpPr>
              <p:nvPr/>
            </p:nvSpPr>
            <p:spPr bwMode="auto">
              <a:xfrm>
                <a:off x="3732" y="1872"/>
                <a:ext cx="115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S—CH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27000" name="Text Box 19"/>
              <p:cNvSpPr txBox="1">
                <a:spLocks noChangeArrowheads="1"/>
              </p:cNvSpPr>
              <p:nvPr/>
            </p:nvSpPr>
            <p:spPr bwMode="auto">
              <a:xfrm>
                <a:off x="4128" y="2292"/>
                <a:ext cx="10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27001" name="Text Box 20"/>
              <p:cNvSpPr txBox="1">
                <a:spLocks noChangeArrowheads="1"/>
              </p:cNvSpPr>
              <p:nvPr/>
            </p:nvSpPr>
            <p:spPr bwMode="auto">
              <a:xfrm>
                <a:off x="4128" y="2719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127002" name="Line 21"/>
              <p:cNvSpPr>
                <a:spLocks noChangeShapeType="1"/>
              </p:cNvSpPr>
              <p:nvPr/>
            </p:nvSpPr>
            <p:spPr bwMode="auto">
              <a:xfrm>
                <a:off x="4284" y="217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7003" name="Line 22"/>
              <p:cNvSpPr>
                <a:spLocks noChangeShapeType="1"/>
              </p:cNvSpPr>
              <p:nvPr/>
            </p:nvSpPr>
            <p:spPr bwMode="auto">
              <a:xfrm>
                <a:off x="4284" y="260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26983" name="Group 29"/>
            <p:cNvGrpSpPr>
              <a:grpSpLocks/>
            </p:cNvGrpSpPr>
            <p:nvPr/>
          </p:nvGrpSpPr>
          <p:grpSpPr bwMode="auto">
            <a:xfrm>
              <a:off x="340" y="1889"/>
              <a:ext cx="1416" cy="1212"/>
              <a:chOff x="480" y="1536"/>
              <a:chExt cx="1416" cy="1212"/>
            </a:xfrm>
          </p:grpSpPr>
          <p:sp>
            <p:nvSpPr>
              <p:cNvPr id="126988" name="Text Box 4"/>
              <p:cNvSpPr txBox="1">
                <a:spLocks noChangeArrowheads="1"/>
              </p:cNvSpPr>
              <p:nvPr/>
            </p:nvSpPr>
            <p:spPr bwMode="auto">
              <a:xfrm>
                <a:off x="852" y="1536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r>
                  <a:rPr kumimoji="1" lang="en-US" altLang="zh-CN" sz="3200" b="1">
                    <a:latin typeface="Times New Roman" pitchFamily="18" charset="0"/>
                  </a:rPr>
                  <a:t>SH</a:t>
                </a:r>
              </a:p>
            </p:txBody>
          </p:sp>
          <p:sp>
            <p:nvSpPr>
              <p:cNvPr id="126989" name="Text Box 5"/>
              <p:cNvSpPr txBox="1">
                <a:spLocks noChangeArrowheads="1"/>
              </p:cNvSpPr>
              <p:nvPr/>
            </p:nvSpPr>
            <p:spPr bwMode="auto">
              <a:xfrm>
                <a:off x="852" y="1956"/>
                <a:ext cx="10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26990" name="Text Box 6"/>
              <p:cNvSpPr txBox="1">
                <a:spLocks noChangeArrowheads="1"/>
              </p:cNvSpPr>
              <p:nvPr/>
            </p:nvSpPr>
            <p:spPr bwMode="auto">
              <a:xfrm>
                <a:off x="852" y="2383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126991" name="Line 8"/>
              <p:cNvSpPr>
                <a:spLocks noChangeShapeType="1"/>
              </p:cNvSpPr>
              <p:nvPr/>
            </p:nvSpPr>
            <p:spPr bwMode="auto">
              <a:xfrm>
                <a:off x="996" y="18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6992" name="Line 9"/>
              <p:cNvSpPr>
                <a:spLocks noChangeShapeType="1"/>
              </p:cNvSpPr>
              <p:nvPr/>
            </p:nvSpPr>
            <p:spPr bwMode="auto">
              <a:xfrm>
                <a:off x="996" y="22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6993" name="Text Box 23"/>
              <p:cNvSpPr txBox="1">
                <a:spLocks noChangeArrowheads="1"/>
              </p:cNvSpPr>
              <p:nvPr/>
            </p:nvSpPr>
            <p:spPr bwMode="auto">
              <a:xfrm>
                <a:off x="480" y="1968"/>
                <a:ext cx="33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126984" name="Group 30"/>
            <p:cNvGrpSpPr>
              <a:grpSpLocks/>
            </p:cNvGrpSpPr>
            <p:nvPr/>
          </p:nvGrpSpPr>
          <p:grpSpPr bwMode="auto">
            <a:xfrm>
              <a:off x="1780" y="2093"/>
              <a:ext cx="1200" cy="699"/>
              <a:chOff x="1920" y="1740"/>
              <a:chExt cx="1200" cy="699"/>
            </a:xfrm>
          </p:grpSpPr>
          <p:sp>
            <p:nvSpPr>
              <p:cNvPr id="126985" name="Line 25"/>
              <p:cNvSpPr>
                <a:spLocks noChangeShapeType="1"/>
              </p:cNvSpPr>
              <p:nvPr/>
            </p:nvSpPr>
            <p:spPr bwMode="auto">
              <a:xfrm>
                <a:off x="1920" y="2124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6986" name="Text Box 26"/>
              <p:cNvSpPr txBox="1">
                <a:spLocks noChangeArrowheads="1"/>
              </p:cNvSpPr>
              <p:nvPr/>
            </p:nvSpPr>
            <p:spPr bwMode="auto">
              <a:xfrm>
                <a:off x="2232" y="1740"/>
                <a:ext cx="6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itchFamily="18" charset="0"/>
                  </a:rPr>
                  <a:t>- 2H</a:t>
                </a:r>
              </a:p>
            </p:txBody>
          </p:sp>
          <p:sp>
            <p:nvSpPr>
              <p:cNvPr id="126987" name="Text Box 27"/>
              <p:cNvSpPr txBox="1">
                <a:spLocks noChangeArrowheads="1"/>
              </p:cNvSpPr>
              <p:nvPr/>
            </p:nvSpPr>
            <p:spPr bwMode="auto">
              <a:xfrm>
                <a:off x="2172" y="2112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itchFamily="18" charset="0"/>
                  </a:rPr>
                  <a:t>+ 2H</a:t>
                </a:r>
              </a:p>
            </p:txBody>
          </p:sp>
        </p:grpSp>
      </p:grp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EA1D-5B15-44FA-B065-BE6F8BD45CC1}" type="slidenum">
              <a:rPr lang="en-US" altLang="zh-CN"/>
              <a:pPr>
                <a:defRPr/>
              </a:pPr>
              <a:t>113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34925" y="222250"/>
            <a:ext cx="82296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kumimoji="1" lang="en-US" altLang="zh-CN" sz="3200" dirty="0">
                <a:latin typeface="+mn-lt"/>
                <a:ea typeface="黑体" pitchFamily="49" charset="-122"/>
                <a:sym typeface="Symbol" pitchFamily="18" charset="2"/>
              </a:rPr>
              <a:t>   </a:t>
            </a:r>
            <a:r>
              <a:rPr kumimoji="1" lang="zh-CN" altLang="zh-CN" sz="2800" dirty="0">
                <a:solidFill>
                  <a:srgbClr val="FFFF00"/>
                </a:solidFill>
                <a:latin typeface="+mn-lt"/>
                <a:ea typeface="黑体" pitchFamily="49" charset="-122"/>
                <a:sym typeface="Symbol" pitchFamily="18" charset="2"/>
              </a:rPr>
              <a:t>※</a:t>
            </a:r>
            <a:r>
              <a:rPr kumimoji="1" lang="en-US" altLang="zh-CN" sz="2800" dirty="0">
                <a:solidFill>
                  <a:srgbClr val="FFFF00"/>
                </a:solidFill>
                <a:latin typeface="+mn-lt"/>
                <a:ea typeface="黑体" pitchFamily="49" charset="-122"/>
                <a:sym typeface="Symbol" pitchFamily="18" charset="2"/>
              </a:rPr>
              <a:t> </a:t>
            </a:r>
            <a:r>
              <a:rPr kumimoji="1" lang="zh-CN" altLang="en-US" sz="3200" dirty="0">
                <a:latin typeface="+mn-lt"/>
                <a:ea typeface="黑体" pitchFamily="49" charset="-122"/>
                <a:sym typeface="Symbol" pitchFamily="18" charset="2"/>
              </a:rPr>
              <a:t>牛磺酸</a:t>
            </a:r>
            <a:r>
              <a:rPr kumimoji="1" lang="en-US" altLang="zh-CN" sz="3200" dirty="0">
                <a:latin typeface="+mn-lt"/>
                <a:ea typeface="黑体" pitchFamily="49" charset="-122"/>
                <a:sym typeface="Symbol" pitchFamily="18" charset="2"/>
              </a:rPr>
              <a:t>(</a:t>
            </a:r>
            <a:r>
              <a:rPr kumimoji="1" lang="en-US" altLang="zh-CN" sz="3200" dirty="0" err="1">
                <a:latin typeface="+mn-lt"/>
                <a:ea typeface="黑体" pitchFamily="49" charset="-122"/>
                <a:sym typeface="Symbol" pitchFamily="18" charset="2"/>
              </a:rPr>
              <a:t>taurine</a:t>
            </a:r>
            <a:r>
              <a:rPr kumimoji="1" lang="en-US" altLang="zh-CN" sz="3200" dirty="0">
                <a:latin typeface="+mn-lt"/>
                <a:ea typeface="黑体" pitchFamily="49" charset="-122"/>
                <a:sym typeface="Symbol" pitchFamily="18" charset="2"/>
              </a:rPr>
              <a:t>)</a:t>
            </a:r>
            <a:r>
              <a:rPr kumimoji="1" lang="zh-CN" altLang="en-US" sz="3200" dirty="0">
                <a:latin typeface="+mn-lt"/>
                <a:ea typeface="黑体" pitchFamily="49" charset="-122"/>
                <a:sym typeface="Symbol" pitchFamily="18" charset="2"/>
              </a:rPr>
              <a:t>的生成</a:t>
            </a:r>
            <a:r>
              <a:rPr kumimoji="1" lang="en-US" altLang="zh-CN" sz="3200" dirty="0">
                <a:latin typeface="+mn-lt"/>
                <a:ea typeface="黑体" pitchFamily="49" charset="-122"/>
                <a:sym typeface="Symbol" pitchFamily="18" charset="2"/>
              </a:rPr>
              <a:t>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kumimoji="1" lang="en-US" altLang="zh-CN" sz="3200" dirty="0">
                <a:latin typeface="+mn-lt"/>
                <a:ea typeface="黑体" pitchFamily="49" charset="-122"/>
                <a:sym typeface="Symbol" pitchFamily="18" charset="2"/>
              </a:rPr>
              <a:t>              —— </a:t>
            </a:r>
            <a:r>
              <a:rPr kumimoji="1" lang="zh-CN" altLang="en-US" sz="3200" dirty="0">
                <a:latin typeface="+mn-lt"/>
                <a:ea typeface="黑体" pitchFamily="49" charset="-122"/>
                <a:sym typeface="Symbol" pitchFamily="18" charset="2"/>
              </a:rPr>
              <a:t>结合胆汁酸的组成成分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62063" y="1371600"/>
            <a:ext cx="6891337" cy="2481263"/>
            <a:chOff x="795" y="864"/>
            <a:chExt cx="4341" cy="1563"/>
          </a:xfrm>
        </p:grpSpPr>
        <p:graphicFrame>
          <p:nvGraphicFramePr>
            <p:cNvPr id="12291" name="Object 4"/>
            <p:cNvGraphicFramePr>
              <a:graphicFrameLocks noChangeAspect="1"/>
            </p:cNvGraphicFramePr>
            <p:nvPr/>
          </p:nvGraphicFramePr>
          <p:xfrm>
            <a:off x="795" y="1182"/>
            <a:ext cx="1066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1" name="ISIS/Draw Sketch" r:id="rId3" imgW="5124450" imgH="5772150" progId="">
                    <p:embed/>
                  </p:oleObj>
                </mc:Choice>
                <mc:Fallback>
                  <p:oleObj name="ISIS/Draw Sketch" r:id="rId3" imgW="5124450" imgH="5772150" progId="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" y="1182"/>
                          <a:ext cx="1066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2" name="Object 5"/>
            <p:cNvGraphicFramePr>
              <a:graphicFrameLocks noChangeAspect="1"/>
            </p:cNvGraphicFramePr>
            <p:nvPr/>
          </p:nvGraphicFramePr>
          <p:xfrm>
            <a:off x="3342" y="864"/>
            <a:ext cx="1794" cy="1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2" name="ISIS/Draw Sketch" r:id="rId5" imgW="8924925" imgH="7658100" progId="">
                    <p:embed/>
                  </p:oleObj>
                </mc:Choice>
                <mc:Fallback>
                  <p:oleObj name="ISIS/Draw Sketch" r:id="rId5" imgW="8924925" imgH="7658100" progId="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2" y="864"/>
                          <a:ext cx="1794" cy="1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302" name="Group 6"/>
            <p:cNvGrpSpPr>
              <a:grpSpLocks/>
            </p:cNvGrpSpPr>
            <p:nvPr/>
          </p:nvGrpSpPr>
          <p:grpSpPr bwMode="auto">
            <a:xfrm>
              <a:off x="1876" y="1431"/>
              <a:ext cx="1488" cy="393"/>
              <a:chOff x="1876" y="1431"/>
              <a:chExt cx="1488" cy="393"/>
            </a:xfrm>
          </p:grpSpPr>
          <p:sp>
            <p:nvSpPr>
              <p:cNvPr id="12303" name="Line 7"/>
              <p:cNvSpPr>
                <a:spLocks noChangeShapeType="1"/>
              </p:cNvSpPr>
              <p:nvPr/>
            </p:nvSpPr>
            <p:spPr bwMode="auto">
              <a:xfrm>
                <a:off x="1876" y="1824"/>
                <a:ext cx="14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304" name="Text Box 8"/>
              <p:cNvSpPr txBox="1">
                <a:spLocks noChangeArrowheads="1"/>
              </p:cNvSpPr>
              <p:nvPr/>
            </p:nvSpPr>
            <p:spPr bwMode="auto">
              <a:xfrm>
                <a:off x="2352" y="1431"/>
                <a:ext cx="624" cy="327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1" lang="zh-CN" altLang="en-US" sz="2800" dirty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rPr>
                  <a:t>氧化</a:t>
                </a:r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05425" y="3733800"/>
            <a:ext cx="3152775" cy="3124200"/>
            <a:chOff x="3342" y="2352"/>
            <a:chExt cx="1986" cy="1968"/>
          </a:xfrm>
        </p:grpSpPr>
        <p:graphicFrame>
          <p:nvGraphicFramePr>
            <p:cNvPr id="12290" name="Object 10"/>
            <p:cNvGraphicFramePr>
              <a:graphicFrameLocks noChangeAspect="1"/>
            </p:cNvGraphicFramePr>
            <p:nvPr/>
          </p:nvGraphicFramePr>
          <p:xfrm>
            <a:off x="3342" y="3100"/>
            <a:ext cx="1794" cy="1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3" name="ISIS/Draw Sketch" r:id="rId7" imgW="8924925" imgH="6096000" progId="">
                    <p:embed/>
                  </p:oleObj>
                </mc:Choice>
                <mc:Fallback>
                  <p:oleObj name="ISIS/Draw Sketch" r:id="rId7" imgW="8924925" imgH="6096000" progId="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2" y="3100"/>
                          <a:ext cx="1794" cy="1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297" name="Group 11"/>
            <p:cNvGrpSpPr>
              <a:grpSpLocks/>
            </p:cNvGrpSpPr>
            <p:nvPr/>
          </p:nvGrpSpPr>
          <p:grpSpPr bwMode="auto">
            <a:xfrm>
              <a:off x="3408" y="2352"/>
              <a:ext cx="1920" cy="1104"/>
              <a:chOff x="3408" y="2352"/>
              <a:chExt cx="1920" cy="1104"/>
            </a:xfrm>
          </p:grpSpPr>
          <p:sp>
            <p:nvSpPr>
              <p:cNvPr id="12298" name="Line 12"/>
              <p:cNvSpPr>
                <a:spLocks noChangeShapeType="1"/>
              </p:cNvSpPr>
              <p:nvPr/>
            </p:nvSpPr>
            <p:spPr bwMode="auto">
              <a:xfrm>
                <a:off x="3984" y="235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299" name="Text Box 13"/>
              <p:cNvSpPr txBox="1">
                <a:spLocks noChangeArrowheads="1"/>
              </p:cNvSpPr>
              <p:nvPr/>
            </p:nvSpPr>
            <p:spPr bwMode="auto">
              <a:xfrm>
                <a:off x="3984" y="2496"/>
                <a:ext cx="1344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zh-CN" altLang="en-US" sz="2800">
                    <a:solidFill>
                      <a:srgbClr val="FFFF00"/>
                    </a:solidFill>
                    <a:latin typeface="黑体" pitchFamily="49" charset="-122"/>
                    <a:ea typeface="黑体" pitchFamily="49" charset="-122"/>
                  </a:rPr>
                  <a:t>磺酸丙氨酸脱羧酶</a:t>
                </a:r>
              </a:p>
            </p:txBody>
          </p:sp>
          <p:sp>
            <p:nvSpPr>
              <p:cNvPr id="12300" name="Line 14"/>
              <p:cNvSpPr>
                <a:spLocks noChangeShapeType="1"/>
              </p:cNvSpPr>
              <p:nvPr/>
            </p:nvSpPr>
            <p:spPr bwMode="auto">
              <a:xfrm flipH="1">
                <a:off x="3792" y="2588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301" name="Text Box 15"/>
              <p:cNvSpPr txBox="1">
                <a:spLocks noChangeArrowheads="1"/>
              </p:cNvSpPr>
              <p:nvPr/>
            </p:nvSpPr>
            <p:spPr bwMode="auto">
              <a:xfrm>
                <a:off x="3408" y="2908"/>
                <a:ext cx="6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CO</a:t>
                </a:r>
                <a:r>
                  <a:rPr kumimoji="1" lang="en-US" altLang="zh-CN" sz="2800" b="1" baseline="-250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2</a:t>
                </a:r>
              </a:p>
            </p:txBody>
          </p:sp>
        </p:grpSp>
      </p:grp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C95FF-08CF-440B-99C1-47F3A50E52D3}" type="slidenum">
              <a:rPr lang="en-US" altLang="zh-CN"/>
              <a:pPr>
                <a:defRPr/>
              </a:pPr>
              <a:t>114</a:t>
            </a:fld>
            <a:endParaRPr lang="en-US" altLang="zh-CN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74725"/>
            <a:ext cx="8458200" cy="5334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活性硫酸根的生成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sz="360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含硫氨基酸氧化分解均可以产生硫酸根，半胱氨酸是体内硫酸根的主要来源。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体内的硫酸根一部分可经</a:t>
            </a:r>
            <a:r>
              <a:rPr lang="en-US" altLang="zh-CN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ATP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活化成</a:t>
            </a:r>
            <a:r>
              <a:rPr lang="zh-CN" altLang="en-US" u="sng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活性硫酸根，即</a:t>
            </a:r>
            <a:r>
              <a:rPr lang="en-US" altLang="zh-CN" u="sng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3`-</a:t>
            </a:r>
            <a:r>
              <a:rPr lang="zh-CN" altLang="en-US" u="sng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磷酸腺苷</a:t>
            </a:r>
            <a:r>
              <a:rPr lang="en-US" altLang="zh-CN" u="sng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-5 `-</a:t>
            </a:r>
            <a:r>
              <a:rPr lang="zh-CN" altLang="en-US" u="sng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磷酸硫酸（</a:t>
            </a:r>
            <a:r>
              <a:rPr lang="en-US" altLang="zh-CN" u="sng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PAPS</a:t>
            </a:r>
            <a:r>
              <a:rPr lang="zh-CN" altLang="en-US" u="sng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  <a:r>
              <a:rPr lang="en-US" altLang="zh-CN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PAPS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的性质比较活泼，可提供硫酸根参与转硫酸根作用。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69454-E0CF-45B9-BDAE-153DE3E2A275}" type="slidenum">
              <a:rPr lang="en-US" altLang="zh-CN"/>
              <a:pPr>
                <a:defRPr/>
              </a:pPr>
              <a:t>115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00238" y="381000"/>
            <a:ext cx="2514600" cy="2043113"/>
            <a:chOff x="1197" y="240"/>
            <a:chExt cx="1584" cy="1287"/>
          </a:xfrm>
        </p:grpSpPr>
        <p:sp>
          <p:nvSpPr>
            <p:cNvPr id="13328" name="Text Box 9"/>
            <p:cNvSpPr txBox="1">
              <a:spLocks noChangeArrowheads="1"/>
            </p:cNvSpPr>
            <p:nvPr/>
          </p:nvSpPr>
          <p:spPr bwMode="auto">
            <a:xfrm>
              <a:off x="1197" y="240"/>
              <a:ext cx="15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</a:rPr>
                <a:t>ATP </a:t>
              </a:r>
              <a:r>
                <a:rPr kumimoji="1" lang="zh-CN" altLang="en-US" sz="2800" b="1">
                  <a:latin typeface="Times New Roman" pitchFamily="18" charset="0"/>
                </a:rPr>
                <a:t>＋ </a:t>
              </a:r>
              <a:r>
                <a:rPr kumimoji="1" lang="en-US" altLang="zh-CN" sz="2800" b="1">
                  <a:latin typeface="Times New Roman" pitchFamily="18" charset="0"/>
                </a:rPr>
                <a:t>SO</a:t>
              </a:r>
              <a:r>
                <a:rPr kumimoji="1" lang="en-US" altLang="zh-CN" sz="2800" b="1" baseline="-25000">
                  <a:latin typeface="Times New Roman" pitchFamily="18" charset="0"/>
                </a:rPr>
                <a:t>4</a:t>
              </a:r>
              <a:r>
                <a:rPr kumimoji="1" lang="en-US" altLang="zh-CN" sz="2800" b="1" baseline="30000">
                  <a:latin typeface="Times New Roman" pitchFamily="18" charset="0"/>
                </a:rPr>
                <a:t>2-</a:t>
              </a:r>
            </a:p>
          </p:txBody>
        </p:sp>
        <p:sp>
          <p:nvSpPr>
            <p:cNvPr id="13329" name="Line 10"/>
            <p:cNvSpPr>
              <a:spLocks noChangeShapeType="1"/>
            </p:cNvSpPr>
            <p:nvPr/>
          </p:nvSpPr>
          <p:spPr bwMode="auto">
            <a:xfrm>
              <a:off x="1869" y="57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330" name="Line 11"/>
            <p:cNvSpPr>
              <a:spLocks noChangeShapeType="1"/>
            </p:cNvSpPr>
            <p:nvPr/>
          </p:nvSpPr>
          <p:spPr bwMode="auto">
            <a:xfrm>
              <a:off x="1869" y="73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331" name="Text Box 12"/>
            <p:cNvSpPr txBox="1">
              <a:spLocks noChangeArrowheads="1"/>
            </p:cNvSpPr>
            <p:nvPr/>
          </p:nvSpPr>
          <p:spPr bwMode="auto">
            <a:xfrm>
              <a:off x="2109" y="71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</a:rPr>
                <a:t>PPi</a:t>
              </a:r>
            </a:p>
          </p:txBody>
        </p:sp>
        <p:sp>
          <p:nvSpPr>
            <p:cNvPr id="13332" name="Text Box 13"/>
            <p:cNvSpPr txBox="1">
              <a:spLocks noChangeArrowheads="1"/>
            </p:cNvSpPr>
            <p:nvPr/>
          </p:nvSpPr>
          <p:spPr bwMode="auto">
            <a:xfrm>
              <a:off x="1197" y="1200"/>
              <a:ext cx="14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</a:rPr>
                <a:t>AMP</a:t>
              </a:r>
              <a:r>
                <a:rPr kumimoji="1" lang="zh-CN" altLang="en-US" sz="2800" b="1">
                  <a:latin typeface="Times New Roman" pitchFamily="18" charset="0"/>
                </a:rPr>
                <a:t>－</a:t>
              </a:r>
              <a:r>
                <a:rPr kumimoji="1" lang="en-US" altLang="zh-CN" sz="2800" b="1">
                  <a:latin typeface="Times New Roman" pitchFamily="18" charset="0"/>
                </a:rPr>
                <a:t>SO</a:t>
              </a:r>
              <a:r>
                <a:rPr kumimoji="1" lang="en-US" altLang="zh-CN" sz="2800" b="1" baseline="-25000">
                  <a:latin typeface="Times New Roman" pitchFamily="18" charset="0"/>
                </a:rPr>
                <a:t>3</a:t>
              </a:r>
              <a:r>
                <a:rPr kumimoji="1" lang="en-US" altLang="zh-CN" sz="2800" b="1" baseline="30000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833438" y="2362200"/>
            <a:ext cx="5257800" cy="4114800"/>
            <a:chOff x="525" y="1488"/>
            <a:chExt cx="3312" cy="2592"/>
          </a:xfrm>
        </p:grpSpPr>
        <p:grpSp>
          <p:nvGrpSpPr>
            <p:cNvPr id="13319" name="Group 8"/>
            <p:cNvGrpSpPr>
              <a:grpSpLocks/>
            </p:cNvGrpSpPr>
            <p:nvPr/>
          </p:nvGrpSpPr>
          <p:grpSpPr bwMode="auto">
            <a:xfrm>
              <a:off x="525" y="2374"/>
              <a:ext cx="3312" cy="1706"/>
              <a:chOff x="1296" y="1165"/>
              <a:chExt cx="3312" cy="1706"/>
            </a:xfrm>
          </p:grpSpPr>
          <p:graphicFrame>
            <p:nvGraphicFramePr>
              <p:cNvPr id="13314" name="Object 3"/>
              <p:cNvGraphicFramePr>
                <a:graphicFrameLocks noChangeAspect="1"/>
              </p:cNvGraphicFramePr>
              <p:nvPr/>
            </p:nvGraphicFramePr>
            <p:xfrm>
              <a:off x="1296" y="1200"/>
              <a:ext cx="2784" cy="16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41" name="ISIS/Draw Sketch" r:id="rId3" imgW="14239875" imgH="8553450" progId="">
                      <p:embed/>
                    </p:oleObj>
                  </mc:Choice>
                  <mc:Fallback>
                    <p:oleObj name="ISIS/Draw Sketch" r:id="rId3" imgW="14239875" imgH="8553450" progId="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1200"/>
                            <a:ext cx="2784" cy="16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24" name="Line 4"/>
              <p:cNvSpPr>
                <a:spLocks noChangeShapeType="1"/>
              </p:cNvSpPr>
              <p:nvPr/>
            </p:nvSpPr>
            <p:spPr bwMode="auto">
              <a:xfrm>
                <a:off x="3325" y="230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25" name="Text Box 5"/>
              <p:cNvSpPr txBox="1">
                <a:spLocks noChangeArrowheads="1"/>
              </p:cNvSpPr>
              <p:nvPr/>
            </p:nvSpPr>
            <p:spPr bwMode="auto">
              <a:xfrm>
                <a:off x="2544" y="2544"/>
                <a:ext cx="110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itchFamily="18" charset="0"/>
                  </a:rPr>
                  <a:t>H</a:t>
                </a:r>
                <a:r>
                  <a:rPr kumimoji="1" lang="en-US" altLang="zh-CN" sz="2800" b="1" baseline="-25000">
                    <a:latin typeface="Times New Roman" pitchFamily="18" charset="0"/>
                  </a:rPr>
                  <a:t>2</a:t>
                </a:r>
                <a:r>
                  <a:rPr kumimoji="1" lang="en-US" altLang="zh-CN" sz="2800" b="1">
                    <a:latin typeface="Times New Roman" pitchFamily="18" charset="0"/>
                  </a:rPr>
                  <a:t>O</a:t>
                </a:r>
                <a:r>
                  <a:rPr kumimoji="1" lang="en-US" altLang="zh-CN" sz="2800" b="1" baseline="-25000">
                    <a:latin typeface="Times New Roman" pitchFamily="18" charset="0"/>
                  </a:rPr>
                  <a:t>3</a:t>
                </a:r>
                <a:r>
                  <a:rPr kumimoji="1" lang="en-US" altLang="zh-CN" sz="2800" b="1">
                    <a:latin typeface="Times New Roman" pitchFamily="18" charset="0"/>
                  </a:rPr>
                  <a:t>PO</a:t>
                </a:r>
              </a:p>
            </p:txBody>
          </p:sp>
          <p:sp>
            <p:nvSpPr>
              <p:cNvPr id="13326" name="Line 6"/>
              <p:cNvSpPr>
                <a:spLocks noChangeShapeType="1"/>
              </p:cNvSpPr>
              <p:nvPr/>
            </p:nvSpPr>
            <p:spPr bwMode="auto">
              <a:xfrm flipV="1">
                <a:off x="3910" y="1523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327" name="Text Box 7"/>
              <p:cNvSpPr txBox="1">
                <a:spLocks noChangeArrowheads="1"/>
              </p:cNvSpPr>
              <p:nvPr/>
            </p:nvSpPr>
            <p:spPr bwMode="auto">
              <a:xfrm>
                <a:off x="3744" y="1165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 dirty="0">
                    <a:latin typeface="Times New Roman" pitchFamily="18" charset="0"/>
                  </a:rPr>
                  <a:t>腺嘌呤</a:t>
                </a:r>
              </a:p>
            </p:txBody>
          </p:sp>
        </p:grpSp>
        <p:sp>
          <p:nvSpPr>
            <p:cNvPr id="13320" name="Line 14"/>
            <p:cNvSpPr>
              <a:spLocks noChangeShapeType="1"/>
            </p:cNvSpPr>
            <p:nvPr/>
          </p:nvSpPr>
          <p:spPr bwMode="auto">
            <a:xfrm>
              <a:off x="1869" y="148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321" name="Freeform 15"/>
            <p:cNvSpPr>
              <a:spLocks/>
            </p:cNvSpPr>
            <p:nvPr/>
          </p:nvSpPr>
          <p:spPr bwMode="auto">
            <a:xfrm>
              <a:off x="1870" y="1724"/>
              <a:ext cx="392" cy="375"/>
            </a:xfrm>
            <a:custGeom>
              <a:avLst/>
              <a:gdLst>
                <a:gd name="T0" fmla="*/ 392 w 392"/>
                <a:gd name="T1" fmla="*/ 0 h 480"/>
                <a:gd name="T2" fmla="*/ 8 w 392"/>
                <a:gd name="T3" fmla="*/ 55 h 480"/>
                <a:gd name="T4" fmla="*/ 344 w 392"/>
                <a:gd name="T5" fmla="*/ 140 h 480"/>
                <a:gd name="T6" fmla="*/ 0 60000 65536"/>
                <a:gd name="T7" fmla="*/ 0 60000 65536"/>
                <a:gd name="T8" fmla="*/ 0 60000 65536"/>
                <a:gd name="T9" fmla="*/ 0 w 392"/>
                <a:gd name="T10" fmla="*/ 0 h 480"/>
                <a:gd name="T11" fmla="*/ 392 w 39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" h="480">
                  <a:moveTo>
                    <a:pt x="392" y="0"/>
                  </a:moveTo>
                  <a:cubicBezTo>
                    <a:pt x="204" y="56"/>
                    <a:pt x="16" y="112"/>
                    <a:pt x="8" y="192"/>
                  </a:cubicBezTo>
                  <a:cubicBezTo>
                    <a:pt x="0" y="272"/>
                    <a:pt x="172" y="376"/>
                    <a:pt x="344" y="4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322" name="Text Box 16"/>
            <p:cNvSpPr txBox="1">
              <a:spLocks noChangeArrowheads="1"/>
            </p:cNvSpPr>
            <p:nvPr/>
          </p:nvSpPr>
          <p:spPr bwMode="auto">
            <a:xfrm>
              <a:off x="2249" y="1558"/>
              <a:ext cx="6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</a:rPr>
                <a:t>ATP</a:t>
              </a:r>
            </a:p>
          </p:txBody>
        </p:sp>
        <p:sp>
          <p:nvSpPr>
            <p:cNvPr id="13323" name="Text Box 17"/>
            <p:cNvSpPr txBox="1">
              <a:spLocks noChangeArrowheads="1"/>
            </p:cNvSpPr>
            <p:nvPr/>
          </p:nvSpPr>
          <p:spPr bwMode="auto">
            <a:xfrm>
              <a:off x="2253" y="1929"/>
              <a:ext cx="6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</a:rPr>
                <a:t>ADP</a:t>
              </a:r>
            </a:p>
          </p:txBody>
        </p:sp>
      </p:grp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5327650" y="5675313"/>
            <a:ext cx="3816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3`-</a:t>
            </a:r>
            <a:r>
              <a:rPr lang="zh-CN" altLang="en-US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磷酸腺苷</a:t>
            </a:r>
            <a:r>
              <a:rPr lang="en-US" altLang="zh-CN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-5 `-</a:t>
            </a:r>
            <a:r>
              <a:rPr lang="zh-CN" altLang="en-US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磷酸硫酸（</a:t>
            </a:r>
            <a:r>
              <a:rPr lang="en-US" altLang="zh-CN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PAPS</a:t>
            </a:r>
            <a:r>
              <a:rPr lang="zh-CN" altLang="en-US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30BA3-F8A8-4C65-8B20-6528A1C6B592}" type="slidenum">
              <a:rPr lang="en-US" altLang="zh-CN"/>
              <a:pPr>
                <a:defRPr/>
              </a:pPr>
              <a:t>116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ea typeface="黑体" pitchFamily="49" charset="-122"/>
              </a:rPr>
              <a:t>四、芳香族氨基酸的代谢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5438" y="1577975"/>
            <a:ext cx="3113087" cy="2311400"/>
            <a:chOff x="249" y="976"/>
            <a:chExt cx="1961" cy="1456"/>
          </a:xfrm>
        </p:grpSpPr>
        <p:graphicFrame>
          <p:nvGraphicFramePr>
            <p:cNvPr id="14340" name="Object 6"/>
            <p:cNvGraphicFramePr>
              <a:graphicFrameLocks noChangeAspect="1"/>
            </p:cNvGraphicFramePr>
            <p:nvPr/>
          </p:nvGraphicFramePr>
          <p:xfrm>
            <a:off x="249" y="976"/>
            <a:ext cx="1961" cy="1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9" name="ISIS/Draw Sketch" r:id="rId3" imgW="11734800" imgH="6105525" progId="">
                    <p:embed/>
                  </p:oleObj>
                </mc:Choice>
                <mc:Fallback>
                  <p:oleObj name="ISIS/Draw Sketch" r:id="rId3" imgW="11734800" imgH="6105525" progId="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976"/>
                          <a:ext cx="1961" cy="1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1" name="Text Box 7"/>
            <p:cNvSpPr txBox="1">
              <a:spLocks noChangeArrowheads="1"/>
            </p:cNvSpPr>
            <p:nvPr/>
          </p:nvSpPr>
          <p:spPr bwMode="auto">
            <a:xfrm>
              <a:off x="669" y="2105"/>
              <a:ext cx="1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itchFamily="49" charset="-122"/>
                </a:rPr>
                <a:t>苯丙氨酸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121275" y="1557338"/>
            <a:ext cx="3771900" cy="2319337"/>
            <a:chOff x="3271" y="1117"/>
            <a:chExt cx="2376" cy="1461"/>
          </a:xfrm>
        </p:grpSpPr>
        <p:graphicFrame>
          <p:nvGraphicFramePr>
            <p:cNvPr id="14339" name="Object 9"/>
            <p:cNvGraphicFramePr>
              <a:graphicFrameLocks noChangeAspect="1"/>
            </p:cNvGraphicFramePr>
            <p:nvPr/>
          </p:nvGraphicFramePr>
          <p:xfrm>
            <a:off x="3271" y="1117"/>
            <a:ext cx="2376" cy="10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0" name="ISIS/Draw Sketch" r:id="rId5" imgW="14154150" imgH="6496050" progId="">
                    <p:embed/>
                  </p:oleObj>
                </mc:Choice>
                <mc:Fallback>
                  <p:oleObj name="ISIS/Draw Sketch" r:id="rId5" imgW="14154150" imgH="6496050" progId="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1" y="1117"/>
                          <a:ext cx="2376" cy="10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0" name="Text Box 10"/>
            <p:cNvSpPr txBox="1">
              <a:spLocks noChangeArrowheads="1"/>
            </p:cNvSpPr>
            <p:nvPr/>
          </p:nvSpPr>
          <p:spPr bwMode="auto">
            <a:xfrm>
              <a:off x="4196" y="2251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itchFamily="49" charset="-122"/>
                </a:rPr>
                <a:t>酪氨酸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494088" y="1641475"/>
            <a:ext cx="2159000" cy="1154113"/>
            <a:chOff x="2201" y="1034"/>
            <a:chExt cx="1360" cy="727"/>
          </a:xfrm>
        </p:grpSpPr>
        <p:sp>
          <p:nvSpPr>
            <p:cNvPr id="14348" name="Text Box 14"/>
            <p:cNvSpPr txBox="1">
              <a:spLocks noChangeArrowheads="1"/>
            </p:cNvSpPr>
            <p:nvPr/>
          </p:nvSpPr>
          <p:spPr bwMode="auto">
            <a:xfrm>
              <a:off x="2201" y="1034"/>
              <a:ext cx="1179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苯丙氨酸羟化酶</a:t>
              </a:r>
            </a:p>
          </p:txBody>
        </p:sp>
        <p:sp>
          <p:nvSpPr>
            <p:cNvPr id="14349" name="AutoShape 18"/>
            <p:cNvSpPr>
              <a:spLocks noChangeArrowheads="1"/>
            </p:cNvSpPr>
            <p:nvPr/>
          </p:nvSpPr>
          <p:spPr bwMode="auto">
            <a:xfrm>
              <a:off x="2201" y="1624"/>
              <a:ext cx="1360" cy="137"/>
            </a:xfrm>
            <a:prstGeom prst="rightArrow">
              <a:avLst>
                <a:gd name="adj1" fmla="val 50000"/>
                <a:gd name="adj2" fmla="val 248175"/>
              </a:avLst>
            </a:prstGeom>
            <a:solidFill>
              <a:srgbClr val="FF99FF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987675" y="3851275"/>
            <a:ext cx="3671888" cy="2601913"/>
            <a:chOff x="1882" y="2426"/>
            <a:chExt cx="2313" cy="1639"/>
          </a:xfrm>
        </p:grpSpPr>
        <p:graphicFrame>
          <p:nvGraphicFramePr>
            <p:cNvPr id="14338" name="Object 19"/>
            <p:cNvGraphicFramePr>
              <a:graphicFrameLocks noChangeAspect="1"/>
            </p:cNvGraphicFramePr>
            <p:nvPr/>
          </p:nvGraphicFramePr>
          <p:xfrm>
            <a:off x="1882" y="2426"/>
            <a:ext cx="1698" cy="1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1" name="ISIS/Draw Sketch" r:id="rId7" imgW="10096500" imgH="9791700" progId="">
                    <p:embed/>
                  </p:oleObj>
                </mc:Choice>
                <mc:Fallback>
                  <p:oleObj name="ISIS/Draw Sketch" r:id="rId7" imgW="10096500" imgH="9791700" progId="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2426"/>
                          <a:ext cx="1698" cy="1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7" name="Text Box 21"/>
            <p:cNvSpPr txBox="1">
              <a:spLocks noChangeArrowheads="1"/>
            </p:cNvSpPr>
            <p:nvPr/>
          </p:nvSpPr>
          <p:spPr bwMode="auto">
            <a:xfrm>
              <a:off x="3334" y="3566"/>
              <a:ext cx="8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黑体" pitchFamily="49" charset="-122"/>
                  <a:ea typeface="黑体" pitchFamily="49" charset="-122"/>
                </a:rPr>
                <a:t>色氨酸</a:t>
              </a:r>
            </a:p>
          </p:txBody>
        </p:sp>
      </p:grp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3DE0B-79ED-4E21-934E-B5B479C64AD4}" type="slidenum">
              <a:rPr lang="en-US" altLang="zh-CN"/>
              <a:pPr>
                <a:defRPr/>
              </a:pPr>
              <a:t>117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719138"/>
            <a:ext cx="77724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CN" altLang="en-US" sz="36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（一）苯丙氨酸和酪氨酸的代谢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4213" y="1916113"/>
            <a:ext cx="8115300" cy="3157537"/>
            <a:chOff x="476" y="1233"/>
            <a:chExt cx="4957" cy="1989"/>
          </a:xfrm>
        </p:grpSpPr>
        <p:sp>
          <p:nvSpPr>
            <p:cNvPr id="65541" name="Text Box 8"/>
            <p:cNvSpPr txBox="1">
              <a:spLocks noChangeArrowheads="1"/>
            </p:cNvSpPr>
            <p:nvPr/>
          </p:nvSpPr>
          <p:spPr bwMode="auto">
            <a:xfrm>
              <a:off x="476" y="1344"/>
              <a:ext cx="16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800">
                  <a:latin typeface="+mn-lt"/>
                  <a:ea typeface="黑体" pitchFamily="49" charset="-122"/>
                </a:rPr>
                <a:t>苯丙氨酸  </a:t>
              </a:r>
              <a:r>
                <a:rPr kumimoji="1" lang="en-US" altLang="zh-CN" sz="2800">
                  <a:latin typeface="+mn-lt"/>
                  <a:ea typeface="黑体" pitchFamily="49" charset="-122"/>
                </a:rPr>
                <a:t>+  O</a:t>
              </a:r>
              <a:r>
                <a:rPr kumimoji="1" lang="en-US" altLang="zh-CN" sz="2800" baseline="-25000">
                  <a:latin typeface="+mn-lt"/>
                  <a:ea typeface="黑体" pitchFamily="49" charset="-122"/>
                </a:rPr>
                <a:t>2</a:t>
              </a:r>
            </a:p>
          </p:txBody>
        </p:sp>
        <p:sp>
          <p:nvSpPr>
            <p:cNvPr id="65542" name="Line 9"/>
            <p:cNvSpPr>
              <a:spLocks noChangeShapeType="1"/>
            </p:cNvSpPr>
            <p:nvPr/>
          </p:nvSpPr>
          <p:spPr bwMode="auto">
            <a:xfrm flipV="1">
              <a:off x="2208" y="1570"/>
              <a:ext cx="1534" cy="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65543" name="Text Box 10"/>
            <p:cNvSpPr txBox="1">
              <a:spLocks noChangeArrowheads="1"/>
            </p:cNvSpPr>
            <p:nvPr/>
          </p:nvSpPr>
          <p:spPr bwMode="auto">
            <a:xfrm>
              <a:off x="3878" y="1389"/>
              <a:ext cx="15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zh-CN" altLang="en-US" sz="2800">
                  <a:latin typeface="+mn-lt"/>
                  <a:ea typeface="黑体" pitchFamily="49" charset="-122"/>
                </a:rPr>
                <a:t>酪氨酸  </a:t>
              </a:r>
              <a:r>
                <a:rPr kumimoji="1" lang="en-US" altLang="zh-CN" sz="2800">
                  <a:latin typeface="+mn-lt"/>
                  <a:ea typeface="黑体" pitchFamily="49" charset="-122"/>
                </a:rPr>
                <a:t>+  H</a:t>
              </a:r>
              <a:r>
                <a:rPr kumimoji="1" lang="en-US" altLang="zh-CN" sz="2800" baseline="-25000">
                  <a:latin typeface="+mn-lt"/>
                  <a:ea typeface="黑体" pitchFamily="49" charset="-122"/>
                </a:rPr>
                <a:t>2</a:t>
              </a:r>
              <a:r>
                <a:rPr kumimoji="1" lang="en-US" altLang="zh-CN" sz="2800">
                  <a:latin typeface="+mn-lt"/>
                  <a:ea typeface="黑体" pitchFamily="49" charset="-122"/>
                </a:rPr>
                <a:t>O</a:t>
              </a:r>
            </a:p>
          </p:txBody>
        </p:sp>
        <p:sp>
          <p:nvSpPr>
            <p:cNvPr id="65544" name="Text Box 11"/>
            <p:cNvSpPr txBox="1">
              <a:spLocks noChangeArrowheads="1"/>
            </p:cNvSpPr>
            <p:nvPr/>
          </p:nvSpPr>
          <p:spPr bwMode="auto">
            <a:xfrm>
              <a:off x="2220" y="1233"/>
              <a:ext cx="14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zh-CN" altLang="en-US" sz="2400" dirty="0">
                  <a:solidFill>
                    <a:srgbClr val="FFFF00"/>
                  </a:solidFill>
                  <a:latin typeface="+mn-lt"/>
                  <a:ea typeface="黑体" pitchFamily="49" charset="-122"/>
                </a:rPr>
                <a:t>苯丙氨酸羟化酶</a:t>
              </a:r>
            </a:p>
          </p:txBody>
        </p:sp>
        <p:sp>
          <p:nvSpPr>
            <p:cNvPr id="65545" name="Text Box 12"/>
            <p:cNvSpPr txBox="1">
              <a:spLocks noChangeArrowheads="1"/>
            </p:cNvSpPr>
            <p:nvPr/>
          </p:nvSpPr>
          <p:spPr bwMode="auto">
            <a:xfrm>
              <a:off x="1746" y="1933"/>
              <a:ext cx="20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400">
                  <a:latin typeface="+mn-lt"/>
                  <a:ea typeface="黑体" pitchFamily="49" charset="-122"/>
                </a:rPr>
                <a:t>四氢生物蝶呤</a:t>
              </a:r>
            </a:p>
          </p:txBody>
        </p:sp>
        <p:sp>
          <p:nvSpPr>
            <p:cNvPr id="65546" name="Text Box 13"/>
            <p:cNvSpPr txBox="1">
              <a:spLocks noChangeArrowheads="1"/>
            </p:cNvSpPr>
            <p:nvPr/>
          </p:nvSpPr>
          <p:spPr bwMode="auto">
            <a:xfrm>
              <a:off x="3198" y="1933"/>
              <a:ext cx="20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400">
                  <a:latin typeface="+mn-lt"/>
                  <a:ea typeface="黑体" pitchFamily="49" charset="-122"/>
                </a:rPr>
                <a:t>二氢生物蝶呤</a:t>
              </a:r>
            </a:p>
          </p:txBody>
        </p:sp>
        <p:cxnSp>
          <p:nvCxnSpPr>
            <p:cNvPr id="129036" name="AutoShape 14"/>
            <p:cNvCxnSpPr>
              <a:cxnSpLocks noChangeShapeType="1"/>
            </p:cNvCxnSpPr>
            <p:nvPr/>
          </p:nvCxnSpPr>
          <p:spPr bwMode="auto">
            <a:xfrm rot="5400000" flipV="1">
              <a:off x="2956" y="1313"/>
              <a:ext cx="2" cy="1152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9037" name="AutoShape 15"/>
            <p:cNvCxnSpPr>
              <a:cxnSpLocks noChangeShapeType="1"/>
            </p:cNvCxnSpPr>
            <p:nvPr/>
          </p:nvCxnSpPr>
          <p:spPr bwMode="auto">
            <a:xfrm rot="5400000">
              <a:off x="3001" y="1676"/>
              <a:ext cx="2" cy="1152"/>
            </a:xfrm>
            <a:prstGeom prst="curvedConnector3">
              <a:avLst>
                <a:gd name="adj1" fmla="val 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5549" name="Text Box 16"/>
            <p:cNvSpPr txBox="1">
              <a:spLocks noChangeArrowheads="1"/>
            </p:cNvSpPr>
            <p:nvPr/>
          </p:nvSpPr>
          <p:spPr bwMode="auto">
            <a:xfrm>
              <a:off x="3288" y="2931"/>
              <a:ext cx="110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zh-CN" sz="2400">
                  <a:latin typeface="+mn-lt"/>
                  <a:ea typeface="黑体" pitchFamily="49" charset="-122"/>
                </a:rPr>
                <a:t>NADPH+H</a:t>
              </a:r>
              <a:r>
                <a:rPr kumimoji="1" lang="en-US" altLang="zh-CN" sz="2400" baseline="30000">
                  <a:latin typeface="+mn-lt"/>
                  <a:ea typeface="黑体" pitchFamily="49" charset="-122"/>
                </a:rPr>
                <a:t>+</a:t>
              </a:r>
            </a:p>
          </p:txBody>
        </p:sp>
        <p:sp>
          <p:nvSpPr>
            <p:cNvPr id="65550" name="Rectangle 17"/>
            <p:cNvSpPr>
              <a:spLocks noChangeArrowheads="1"/>
            </p:cNvSpPr>
            <p:nvPr/>
          </p:nvSpPr>
          <p:spPr bwMode="auto">
            <a:xfrm>
              <a:off x="1927" y="2931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zh-CN" sz="2400">
                  <a:latin typeface="+mn-lt"/>
                  <a:ea typeface="黑体" pitchFamily="49" charset="-122"/>
                </a:rPr>
                <a:t>NADP</a:t>
              </a:r>
              <a:r>
                <a:rPr kumimoji="1" lang="en-US" altLang="zh-CN" sz="2400" baseline="30000">
                  <a:latin typeface="+mn-lt"/>
                  <a:ea typeface="黑体" pitchFamily="49" charset="-122"/>
                </a:rPr>
                <a:t>+</a:t>
              </a:r>
            </a:p>
          </p:txBody>
        </p:sp>
        <p:cxnSp>
          <p:nvCxnSpPr>
            <p:cNvPr id="129040" name="AutoShape 18"/>
            <p:cNvCxnSpPr>
              <a:cxnSpLocks noChangeShapeType="1"/>
            </p:cNvCxnSpPr>
            <p:nvPr/>
          </p:nvCxnSpPr>
          <p:spPr bwMode="auto">
            <a:xfrm rot="-5400000" flipH="1" flipV="1">
              <a:off x="2987" y="2235"/>
              <a:ext cx="2" cy="1303"/>
            </a:xfrm>
            <a:prstGeom prst="curvedConnector3">
              <a:avLst>
                <a:gd name="adj1" fmla="val -1680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900113" y="5516563"/>
            <a:ext cx="7164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kumimoji="1" lang="zh-CN" altLang="en-US" sz="3200">
                <a:solidFill>
                  <a:srgbClr val="FFFF00"/>
                </a:solidFill>
                <a:latin typeface="+mn-lt"/>
                <a:ea typeface="黑体" pitchFamily="49" charset="-122"/>
              </a:rPr>
              <a:t>此反应为苯丙氨酸的主要代谢途径。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5A3EE-F19F-4651-BA94-6008F4853F36}" type="slidenum">
              <a:rPr lang="en-US" altLang="zh-CN"/>
              <a:pPr>
                <a:defRPr/>
              </a:pPr>
              <a:t>118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1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2057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苯丙氨酸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79388" y="2743200"/>
            <a:ext cx="3949700" cy="3765550"/>
            <a:chOff x="120" y="1728"/>
            <a:chExt cx="2424" cy="2372"/>
          </a:xfrm>
        </p:grpSpPr>
        <p:grpSp>
          <p:nvGrpSpPr>
            <p:cNvPr id="130100" name="Group 44"/>
            <p:cNvGrpSpPr>
              <a:grpSpLocks/>
            </p:cNvGrpSpPr>
            <p:nvPr/>
          </p:nvGrpSpPr>
          <p:grpSpPr bwMode="auto">
            <a:xfrm>
              <a:off x="120" y="1920"/>
              <a:ext cx="1464" cy="2180"/>
              <a:chOff x="120" y="1920"/>
              <a:chExt cx="1464" cy="2180"/>
            </a:xfrm>
          </p:grpSpPr>
          <p:sp>
            <p:nvSpPr>
              <p:cNvPr id="130102" name="Text Box 7"/>
              <p:cNvSpPr txBox="1">
                <a:spLocks noChangeArrowheads="1"/>
              </p:cNvSpPr>
              <p:nvPr/>
            </p:nvSpPr>
            <p:spPr bwMode="auto">
              <a:xfrm>
                <a:off x="144" y="1920"/>
                <a:ext cx="1440" cy="3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对羟苯丙酮酸</a:t>
                </a:r>
              </a:p>
            </p:txBody>
          </p:sp>
          <p:sp>
            <p:nvSpPr>
              <p:cNvPr id="130103" name="Text Box 12"/>
              <p:cNvSpPr txBox="1">
                <a:spLocks noChangeArrowheads="1"/>
              </p:cNvSpPr>
              <p:nvPr/>
            </p:nvSpPr>
            <p:spPr bwMode="auto">
              <a:xfrm>
                <a:off x="240" y="2784"/>
                <a:ext cx="912" cy="3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尿黑酸</a:t>
                </a:r>
              </a:p>
            </p:txBody>
          </p:sp>
          <p:sp>
            <p:nvSpPr>
              <p:cNvPr id="130104" name="Text Box 13"/>
              <p:cNvSpPr txBox="1">
                <a:spLocks noChangeArrowheads="1"/>
              </p:cNvSpPr>
              <p:nvPr/>
            </p:nvSpPr>
            <p:spPr bwMode="auto">
              <a:xfrm>
                <a:off x="120" y="3504"/>
                <a:ext cx="1296" cy="59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延胡索酸、乙酰乙酸</a:t>
                </a:r>
              </a:p>
            </p:txBody>
          </p:sp>
          <p:sp>
            <p:nvSpPr>
              <p:cNvPr id="130105" name="Line 20"/>
              <p:cNvSpPr>
                <a:spLocks noChangeShapeType="1"/>
              </p:cNvSpPr>
              <p:nvPr/>
            </p:nvSpPr>
            <p:spPr bwMode="auto">
              <a:xfrm>
                <a:off x="648" y="3156"/>
                <a:ext cx="0" cy="288"/>
              </a:xfrm>
              <a:prstGeom prst="line">
                <a:avLst/>
              </a:prstGeom>
              <a:noFill/>
              <a:ln w="3810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0106" name="Line 21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0" cy="288"/>
              </a:xfrm>
              <a:prstGeom prst="line">
                <a:avLst/>
              </a:prstGeom>
              <a:noFill/>
              <a:ln w="3810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30101" name="Line 22"/>
            <p:cNvSpPr>
              <a:spLocks noChangeShapeType="1"/>
            </p:cNvSpPr>
            <p:nvPr/>
          </p:nvSpPr>
          <p:spPr bwMode="auto">
            <a:xfrm flipH="1">
              <a:off x="1296" y="1728"/>
              <a:ext cx="1248" cy="192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743200" y="2819400"/>
            <a:ext cx="3200400" cy="3567113"/>
            <a:chOff x="1728" y="1776"/>
            <a:chExt cx="2016" cy="2247"/>
          </a:xfrm>
        </p:grpSpPr>
        <p:sp>
          <p:nvSpPr>
            <p:cNvPr id="130093" name="Text Box 6"/>
            <p:cNvSpPr txBox="1">
              <a:spLocks noChangeArrowheads="1"/>
            </p:cNvSpPr>
            <p:nvPr/>
          </p:nvSpPr>
          <p:spPr bwMode="auto">
            <a:xfrm>
              <a:off x="2256" y="2256"/>
              <a:ext cx="816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多巴</a:t>
              </a:r>
            </a:p>
          </p:txBody>
        </p:sp>
        <p:sp>
          <p:nvSpPr>
            <p:cNvPr id="130094" name="Text Box 10"/>
            <p:cNvSpPr txBox="1">
              <a:spLocks noChangeArrowheads="1"/>
            </p:cNvSpPr>
            <p:nvPr/>
          </p:nvSpPr>
          <p:spPr bwMode="auto">
            <a:xfrm>
              <a:off x="2208" y="3696"/>
              <a:ext cx="912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黑色素</a:t>
              </a:r>
            </a:p>
          </p:txBody>
        </p:sp>
        <p:sp>
          <p:nvSpPr>
            <p:cNvPr id="130095" name="Text Box 11"/>
            <p:cNvSpPr txBox="1">
              <a:spLocks noChangeArrowheads="1"/>
            </p:cNvSpPr>
            <p:nvPr/>
          </p:nvSpPr>
          <p:spPr bwMode="auto">
            <a:xfrm>
              <a:off x="2208" y="2976"/>
              <a:ext cx="912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多巴醌</a:t>
              </a:r>
            </a:p>
          </p:txBody>
        </p:sp>
        <p:sp>
          <p:nvSpPr>
            <p:cNvPr id="130096" name="Line 14"/>
            <p:cNvSpPr>
              <a:spLocks noChangeShapeType="1"/>
            </p:cNvSpPr>
            <p:nvPr/>
          </p:nvSpPr>
          <p:spPr bwMode="auto">
            <a:xfrm>
              <a:off x="2592" y="1776"/>
              <a:ext cx="0" cy="528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97" name="Line 15"/>
            <p:cNvSpPr>
              <a:spLocks noChangeShapeType="1"/>
            </p:cNvSpPr>
            <p:nvPr/>
          </p:nvSpPr>
          <p:spPr bwMode="auto">
            <a:xfrm>
              <a:off x="2592" y="2688"/>
              <a:ext cx="0" cy="288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98" name="Line 16"/>
            <p:cNvSpPr>
              <a:spLocks noChangeShapeType="1"/>
            </p:cNvSpPr>
            <p:nvPr/>
          </p:nvSpPr>
          <p:spPr bwMode="auto">
            <a:xfrm>
              <a:off x="2592" y="3360"/>
              <a:ext cx="0" cy="288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99" name="Text Box 24"/>
            <p:cNvSpPr txBox="1">
              <a:spLocks noChangeArrowheads="1"/>
            </p:cNvSpPr>
            <p:nvPr/>
          </p:nvSpPr>
          <p:spPr bwMode="auto">
            <a:xfrm>
              <a:off x="1728" y="1920"/>
              <a:ext cx="201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酪氨酸酶</a:t>
              </a:r>
              <a:r>
                <a:rPr kumimoji="1" lang="en-US" altLang="zh-CN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(</a:t>
              </a:r>
              <a:r>
                <a:rPr kumimoji="1" lang="zh-CN" altLang="en-US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黑色素细胞</a:t>
              </a:r>
              <a:r>
                <a:rPr kumimoji="1" lang="en-US" altLang="zh-CN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4191000" y="2205038"/>
            <a:ext cx="3613150" cy="1147762"/>
            <a:chOff x="2640" y="1389"/>
            <a:chExt cx="2276" cy="723"/>
          </a:xfrm>
        </p:grpSpPr>
        <p:sp>
          <p:nvSpPr>
            <p:cNvPr id="130091" name="Line 17"/>
            <p:cNvSpPr>
              <a:spLocks noChangeShapeType="1"/>
            </p:cNvSpPr>
            <p:nvPr/>
          </p:nvSpPr>
          <p:spPr bwMode="auto">
            <a:xfrm>
              <a:off x="2640" y="1728"/>
              <a:ext cx="1824" cy="384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92" name="Text Box 25"/>
            <p:cNvSpPr txBox="1">
              <a:spLocks noChangeArrowheads="1"/>
            </p:cNvSpPr>
            <p:nvPr/>
          </p:nvSpPr>
          <p:spPr bwMode="auto">
            <a:xfrm rot="791079">
              <a:off x="3145" y="1389"/>
              <a:ext cx="1771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酪氨酸羟化酶</a:t>
              </a:r>
              <a:r>
                <a:rPr kumimoji="1" lang="en-US" altLang="zh-CN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(</a:t>
              </a:r>
              <a:r>
                <a:rPr kumimoji="1" lang="zh-CN" altLang="en-US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神经组织、肾上腺组织</a:t>
              </a:r>
              <a:r>
                <a:rPr kumimoji="1" lang="en-US" altLang="zh-CN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22300" y="1628775"/>
            <a:ext cx="4525963" cy="1038225"/>
            <a:chOff x="392" y="1008"/>
            <a:chExt cx="2776" cy="672"/>
          </a:xfrm>
        </p:grpSpPr>
        <p:sp>
          <p:nvSpPr>
            <p:cNvPr id="82967" name="Oval 23"/>
            <p:cNvSpPr>
              <a:spLocks noChangeArrowheads="1"/>
            </p:cNvSpPr>
            <p:nvPr/>
          </p:nvSpPr>
          <p:spPr bwMode="auto">
            <a:xfrm>
              <a:off x="1872" y="1152"/>
              <a:ext cx="1296" cy="528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酪氨酸</a:t>
              </a:r>
            </a:p>
          </p:txBody>
        </p:sp>
        <p:grpSp>
          <p:nvGrpSpPr>
            <p:cNvPr id="130088" name="Group 48"/>
            <p:cNvGrpSpPr>
              <a:grpSpLocks/>
            </p:cNvGrpSpPr>
            <p:nvPr/>
          </p:nvGrpSpPr>
          <p:grpSpPr bwMode="auto">
            <a:xfrm>
              <a:off x="392" y="1008"/>
              <a:ext cx="1670" cy="439"/>
              <a:chOff x="392" y="1008"/>
              <a:chExt cx="1670" cy="439"/>
            </a:xfrm>
          </p:grpSpPr>
          <p:sp>
            <p:nvSpPr>
              <p:cNvPr id="130089" name="Text Box 26"/>
              <p:cNvSpPr txBox="1">
                <a:spLocks noChangeArrowheads="1"/>
              </p:cNvSpPr>
              <p:nvPr/>
            </p:nvSpPr>
            <p:spPr bwMode="auto">
              <a:xfrm rot="1477197">
                <a:off x="392" y="1151"/>
                <a:ext cx="1670" cy="29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400">
                    <a:solidFill>
                      <a:srgbClr val="FFFF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苯丙氨酸羟化酶</a:t>
                </a:r>
              </a:p>
            </p:txBody>
          </p:sp>
          <p:sp>
            <p:nvSpPr>
              <p:cNvPr id="130090" name="Line 27"/>
              <p:cNvSpPr>
                <a:spLocks noChangeShapeType="1"/>
              </p:cNvSpPr>
              <p:nvPr/>
            </p:nvSpPr>
            <p:spPr bwMode="auto">
              <a:xfrm rot="741379">
                <a:off x="576" y="1008"/>
                <a:ext cx="1392" cy="288"/>
              </a:xfrm>
              <a:prstGeom prst="line">
                <a:avLst/>
              </a:prstGeom>
              <a:noFill/>
              <a:ln w="3810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133600" y="685800"/>
            <a:ext cx="5102225" cy="712788"/>
            <a:chOff x="1344" y="432"/>
            <a:chExt cx="2448" cy="449"/>
          </a:xfrm>
        </p:grpSpPr>
        <p:sp>
          <p:nvSpPr>
            <p:cNvPr id="130084" name="Line 28"/>
            <p:cNvSpPr>
              <a:spLocks noChangeShapeType="1"/>
            </p:cNvSpPr>
            <p:nvPr/>
          </p:nvSpPr>
          <p:spPr bwMode="auto">
            <a:xfrm flipV="1">
              <a:off x="1344" y="732"/>
              <a:ext cx="15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85" name="Text Box 29"/>
            <p:cNvSpPr txBox="1">
              <a:spLocks noChangeArrowheads="1"/>
            </p:cNvSpPr>
            <p:nvPr/>
          </p:nvSpPr>
          <p:spPr bwMode="auto">
            <a:xfrm>
              <a:off x="2880" y="516"/>
              <a:ext cx="912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苯丙酮酸</a:t>
              </a:r>
            </a:p>
          </p:txBody>
        </p:sp>
        <p:sp>
          <p:nvSpPr>
            <p:cNvPr id="130086" name="Text Box 30"/>
            <p:cNvSpPr txBox="1">
              <a:spLocks noChangeArrowheads="1"/>
            </p:cNvSpPr>
            <p:nvPr/>
          </p:nvSpPr>
          <p:spPr bwMode="auto">
            <a:xfrm>
              <a:off x="1344" y="432"/>
              <a:ext cx="187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  </a:t>
              </a:r>
              <a:r>
                <a:rPr kumimoji="1" lang="zh-CN" altLang="en-US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苯丙氨酸转氨酶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269038" y="3048000"/>
            <a:ext cx="2355850" cy="3490913"/>
            <a:chOff x="3949" y="1920"/>
            <a:chExt cx="1484" cy="2199"/>
          </a:xfrm>
        </p:grpSpPr>
        <p:sp>
          <p:nvSpPr>
            <p:cNvPr id="130077" name="Text Box 5"/>
            <p:cNvSpPr txBox="1">
              <a:spLocks noChangeArrowheads="1"/>
            </p:cNvSpPr>
            <p:nvPr/>
          </p:nvSpPr>
          <p:spPr bwMode="auto">
            <a:xfrm>
              <a:off x="4416" y="1920"/>
              <a:ext cx="816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多巴</a:t>
              </a:r>
            </a:p>
          </p:txBody>
        </p:sp>
        <p:sp>
          <p:nvSpPr>
            <p:cNvPr id="130078" name="Text Box 8"/>
            <p:cNvSpPr txBox="1">
              <a:spLocks noChangeArrowheads="1"/>
            </p:cNvSpPr>
            <p:nvPr/>
          </p:nvSpPr>
          <p:spPr bwMode="auto">
            <a:xfrm>
              <a:off x="3949" y="3098"/>
              <a:ext cx="148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去甲肾上腺素</a:t>
              </a:r>
            </a:p>
          </p:txBody>
        </p:sp>
        <p:sp>
          <p:nvSpPr>
            <p:cNvPr id="130079" name="Text Box 9"/>
            <p:cNvSpPr txBox="1">
              <a:spLocks noChangeArrowheads="1"/>
            </p:cNvSpPr>
            <p:nvPr/>
          </p:nvSpPr>
          <p:spPr bwMode="auto">
            <a:xfrm>
              <a:off x="4320" y="2527"/>
              <a:ext cx="877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多巴胺</a:t>
              </a:r>
            </a:p>
          </p:txBody>
        </p:sp>
        <p:sp>
          <p:nvSpPr>
            <p:cNvPr id="130080" name="Line 18"/>
            <p:cNvSpPr>
              <a:spLocks noChangeShapeType="1"/>
            </p:cNvSpPr>
            <p:nvPr/>
          </p:nvSpPr>
          <p:spPr bwMode="auto">
            <a:xfrm>
              <a:off x="4704" y="2256"/>
              <a:ext cx="0" cy="288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81" name="Line 19"/>
            <p:cNvSpPr>
              <a:spLocks noChangeShapeType="1"/>
            </p:cNvSpPr>
            <p:nvPr/>
          </p:nvSpPr>
          <p:spPr bwMode="auto">
            <a:xfrm>
              <a:off x="4704" y="2880"/>
              <a:ext cx="0" cy="288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82" name="Text Box 31"/>
            <p:cNvSpPr txBox="1">
              <a:spLocks noChangeArrowheads="1"/>
            </p:cNvSpPr>
            <p:nvPr/>
          </p:nvSpPr>
          <p:spPr bwMode="auto">
            <a:xfrm>
              <a:off x="4211" y="3792"/>
              <a:ext cx="1056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肾上腺素</a:t>
              </a:r>
            </a:p>
          </p:txBody>
        </p:sp>
        <p:sp>
          <p:nvSpPr>
            <p:cNvPr id="130083" name="Line 32"/>
            <p:cNvSpPr>
              <a:spLocks noChangeShapeType="1"/>
            </p:cNvSpPr>
            <p:nvPr/>
          </p:nvSpPr>
          <p:spPr bwMode="auto">
            <a:xfrm>
              <a:off x="4717" y="3456"/>
              <a:ext cx="0" cy="288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371600" y="1447800"/>
            <a:ext cx="914400" cy="1219200"/>
            <a:chOff x="864" y="912"/>
            <a:chExt cx="576" cy="768"/>
          </a:xfrm>
        </p:grpSpPr>
        <p:grpSp>
          <p:nvGrpSpPr>
            <p:cNvPr id="130073" name="Group 35"/>
            <p:cNvGrpSpPr>
              <a:grpSpLocks/>
            </p:cNvGrpSpPr>
            <p:nvPr/>
          </p:nvGrpSpPr>
          <p:grpSpPr bwMode="auto">
            <a:xfrm>
              <a:off x="1056" y="912"/>
              <a:ext cx="384" cy="480"/>
              <a:chOff x="1056" y="912"/>
              <a:chExt cx="384" cy="480"/>
            </a:xfrm>
          </p:grpSpPr>
          <p:sp>
            <p:nvSpPr>
              <p:cNvPr id="130075" name="Line 33"/>
              <p:cNvSpPr>
                <a:spLocks noChangeShapeType="1"/>
              </p:cNvSpPr>
              <p:nvPr/>
            </p:nvSpPr>
            <p:spPr bwMode="auto">
              <a:xfrm flipH="1">
                <a:off x="1056" y="912"/>
                <a:ext cx="288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0076" name="Line 34"/>
              <p:cNvSpPr>
                <a:spLocks noChangeShapeType="1"/>
              </p:cNvSpPr>
              <p:nvPr/>
            </p:nvSpPr>
            <p:spPr bwMode="auto">
              <a:xfrm flipH="1">
                <a:off x="1152" y="1008"/>
                <a:ext cx="288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30074" name="AutoShape 3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864" y="1392"/>
              <a:ext cx="240" cy="288"/>
            </a:xfrm>
            <a:prstGeom prst="actionButtonInformation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3810000" y="3048000"/>
            <a:ext cx="1143000" cy="838200"/>
            <a:chOff x="2400" y="1920"/>
            <a:chExt cx="720" cy="528"/>
          </a:xfrm>
        </p:grpSpPr>
        <p:sp>
          <p:nvSpPr>
            <p:cNvPr id="130070" name="Line 38"/>
            <p:cNvSpPr>
              <a:spLocks noChangeShapeType="1"/>
            </p:cNvSpPr>
            <p:nvPr/>
          </p:nvSpPr>
          <p:spPr bwMode="auto">
            <a:xfrm>
              <a:off x="2400" y="1920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71" name="Line 39"/>
            <p:cNvSpPr>
              <a:spLocks noChangeShapeType="1"/>
            </p:cNvSpPr>
            <p:nvPr/>
          </p:nvSpPr>
          <p:spPr bwMode="auto">
            <a:xfrm>
              <a:off x="2400" y="2016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72" name="AutoShape 4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28" y="2256"/>
              <a:ext cx="192" cy="192"/>
            </a:xfrm>
            <a:prstGeom prst="actionButtonInformation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  <p:sp>
        <p:nvSpPr>
          <p:cNvPr id="130059" name="AutoShape 4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424" y="6400800"/>
            <a:ext cx="526976" cy="381000"/>
          </a:xfrm>
          <a:prstGeom prst="actionButtonForwardNex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4953000" y="1412875"/>
            <a:ext cx="3203575" cy="576263"/>
            <a:chOff x="3120" y="890"/>
            <a:chExt cx="2018" cy="363"/>
          </a:xfrm>
        </p:grpSpPr>
        <p:sp>
          <p:nvSpPr>
            <p:cNvPr id="130068" name="Line 52"/>
            <p:cNvSpPr>
              <a:spLocks noChangeShapeType="1"/>
            </p:cNvSpPr>
            <p:nvPr/>
          </p:nvSpPr>
          <p:spPr bwMode="auto">
            <a:xfrm flipV="1">
              <a:off x="3120" y="1071"/>
              <a:ext cx="894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069" name="Text Box 53"/>
            <p:cNvSpPr txBox="1">
              <a:spLocks noChangeArrowheads="1"/>
            </p:cNvSpPr>
            <p:nvPr/>
          </p:nvSpPr>
          <p:spPr bwMode="auto">
            <a:xfrm>
              <a:off x="4014" y="890"/>
              <a:ext cx="11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甲状腺素</a:t>
              </a:r>
            </a:p>
          </p:txBody>
        </p: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5262563" y="4221163"/>
            <a:ext cx="1036637" cy="2124075"/>
            <a:chOff x="3315" y="2659"/>
            <a:chExt cx="653" cy="1338"/>
          </a:xfrm>
        </p:grpSpPr>
        <p:sp>
          <p:nvSpPr>
            <p:cNvPr id="130066" name="AutoShape 56"/>
            <p:cNvSpPr>
              <a:spLocks/>
            </p:cNvSpPr>
            <p:nvPr/>
          </p:nvSpPr>
          <p:spPr bwMode="auto">
            <a:xfrm>
              <a:off x="3787" y="2659"/>
              <a:ext cx="181" cy="1338"/>
            </a:xfrm>
            <a:prstGeom prst="leftBrace">
              <a:avLst>
                <a:gd name="adj1" fmla="val 4165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130067" name="Text Box 57"/>
            <p:cNvSpPr txBox="1">
              <a:spLocks noChangeArrowheads="1"/>
            </p:cNvSpPr>
            <p:nvPr/>
          </p:nvSpPr>
          <p:spPr bwMode="auto">
            <a:xfrm>
              <a:off x="3315" y="2750"/>
              <a:ext cx="427" cy="113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儿茶酚胺</a:t>
              </a:r>
            </a:p>
          </p:txBody>
        </p:sp>
      </p:grp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755650" y="5111750"/>
            <a:ext cx="609600" cy="152400"/>
            <a:chOff x="476" y="3220"/>
            <a:chExt cx="384" cy="96"/>
          </a:xfrm>
        </p:grpSpPr>
        <p:sp>
          <p:nvSpPr>
            <p:cNvPr id="130064" name="Line 59"/>
            <p:cNvSpPr>
              <a:spLocks noChangeShapeType="1"/>
            </p:cNvSpPr>
            <p:nvPr/>
          </p:nvSpPr>
          <p:spPr bwMode="auto">
            <a:xfrm>
              <a:off x="476" y="3220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65" name="Line 60"/>
            <p:cNvSpPr>
              <a:spLocks noChangeShapeType="1"/>
            </p:cNvSpPr>
            <p:nvPr/>
          </p:nvSpPr>
          <p:spPr bwMode="auto">
            <a:xfrm>
              <a:off x="476" y="3316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58" name="灯片编号占位符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58901-D9C2-4622-B804-A5659C986ECD}" type="slidenum">
              <a:rPr lang="en-US" altLang="zh-CN"/>
              <a:pPr>
                <a:defRPr/>
              </a:pPr>
              <a:t>119</a:t>
            </a:fld>
            <a:endParaRPr lang="en-US" altLang="zh-CN"/>
          </a:p>
        </p:txBody>
      </p:sp>
      <p:sp>
        <p:nvSpPr>
          <p:cNvPr id="59" name="动作按钮: 信息 58">
            <a:hlinkClick r:id="rId5" action="ppaction://hlinksldjump" highlightClick="1"/>
          </p:cNvPr>
          <p:cNvSpPr/>
          <p:nvPr/>
        </p:nvSpPr>
        <p:spPr bwMode="auto">
          <a:xfrm>
            <a:off x="8138492" y="4110980"/>
            <a:ext cx="432048" cy="360040"/>
          </a:xfrm>
          <a:prstGeom prst="actionButtonInformation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357313" y="828576"/>
            <a:ext cx="658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（二）蛋白质的互补作用 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827088" y="1572841"/>
            <a:ext cx="7888287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5963">
              <a:lnSpc>
                <a:spcPct val="140000"/>
              </a:lnSpc>
            </a:pPr>
            <a:r>
              <a:rPr kumimoji="1" lang="zh-CN" altLang="en-US" sz="2800" dirty="0">
                <a:latin typeface="黑体" pitchFamily="49" charset="-122"/>
                <a:ea typeface="黑体" pitchFamily="49" charset="-122"/>
              </a:rPr>
              <a:t>指营养价值较低的蛋白质混合食用，其必需氨基酸可以互相补充而提高营养价值。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8A12A-D623-4494-B469-3EB6ED3AE55D}" type="slidenum">
              <a:rPr lang="en-US" altLang="zh-CN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CEDE831-33B5-4E98-8AD7-CEFC9AEA20AE}"/>
              </a:ext>
            </a:extLst>
          </p:cNvPr>
          <p:cNvSpPr/>
          <p:nvPr/>
        </p:nvSpPr>
        <p:spPr>
          <a:xfrm>
            <a:off x="827584" y="2996952"/>
            <a:ext cx="795979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膳食原则：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20000" lvl="2">
              <a:spcBef>
                <a:spcPts val="1200"/>
              </a:spcBef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①食物的生物学属性越远越好；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20000" lvl="2">
              <a:spcBef>
                <a:spcPts val="1200"/>
              </a:spcBef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②搭配的食物种类越多越好；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20000" lvl="2">
              <a:spcBef>
                <a:spcPts val="1200"/>
              </a:spcBef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③食用时间越近越好，最好同时食用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0A14246-A78A-43FB-BE4C-2A089EA08D5E}"/>
              </a:ext>
            </a:extLst>
          </p:cNvPr>
          <p:cNvSpPr/>
          <p:nvPr/>
        </p:nvSpPr>
        <p:spPr>
          <a:xfrm>
            <a:off x="1043608" y="5589240"/>
            <a:ext cx="718658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eaLnBrk="1" hangingPunct="1">
              <a:spcBef>
                <a:spcPts val="12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荤素搭配，粮菜兼食、谷豆混合、粗粮细作 </a:t>
            </a:r>
            <a:endParaRPr lang="en-US" altLang="zh-CN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2" grpId="0" uiExpand="1" build="p"/>
      <p:bldP spid="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673224" y="1927716"/>
            <a:ext cx="7931224" cy="379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zh-CN" sz="3200" dirty="0">
                <a:latin typeface="黑体" pitchFamily="49" charset="-122"/>
                <a:ea typeface="黑体" pitchFamily="49" charset="-122"/>
              </a:rPr>
              <a:t>    </a:t>
            </a:r>
            <a:r>
              <a:rPr kumimoji="1" lang="zh-CN" altLang="en-US" sz="3200" dirty="0">
                <a:latin typeface="黑体" pitchFamily="49" charset="-122"/>
                <a:ea typeface="黑体" pitchFamily="49" charset="-122"/>
              </a:rPr>
              <a:t>苯丙氨酸羟化酶先天性缺乏使苯丙氨酸积累，并转变为苯丙酮酸而引起。</a:t>
            </a:r>
            <a:endParaRPr kumimoji="1" lang="en-US" altLang="zh-CN" sz="32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zh-CN" sz="3200" dirty="0">
                <a:latin typeface="黑体" pitchFamily="49" charset="-122"/>
                <a:ea typeface="黑体" pitchFamily="49" charset="-122"/>
              </a:rPr>
              <a:t>    </a:t>
            </a:r>
            <a:r>
              <a:rPr kumimoji="1" lang="zh-CN" altLang="en-US" sz="3200" dirty="0">
                <a:latin typeface="黑体" pitchFamily="49" charset="-122"/>
                <a:ea typeface="黑体" pitchFamily="49" charset="-122"/>
              </a:rPr>
              <a:t>苯丙酮酸的堆积对中枢神经系统有毒性，故患儿的智力发育障碍。对此种患儿的治疗原则是</a:t>
            </a:r>
            <a:r>
              <a:rPr kumimoji="1" lang="zh-CN" altLang="en-US" sz="3200" u="sng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早期发现</a:t>
            </a:r>
            <a:r>
              <a:rPr kumimoji="1" lang="zh-CN" altLang="en-US" sz="3200" dirty="0">
                <a:latin typeface="黑体" pitchFamily="49" charset="-122"/>
                <a:ea typeface="黑体" pitchFamily="49" charset="-122"/>
              </a:rPr>
              <a:t>，并适当</a:t>
            </a:r>
            <a:r>
              <a:rPr kumimoji="1" lang="zh-CN" altLang="en-US" sz="3200" u="sng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控制膳食中的苯丙氨酸含量</a:t>
            </a:r>
            <a:r>
              <a:rPr kumimoji="1" lang="zh-CN" altLang="en-US" sz="3200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2362200" y="85566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6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苯 丙 酮 酸 尿 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DC710-F424-403E-AE2D-C2863D789D3D}" type="slidenum">
              <a:rPr lang="en-US" altLang="zh-CN"/>
              <a:pPr>
                <a:defRPr/>
              </a:pPr>
              <a:t>120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415280" y="468682"/>
            <a:ext cx="4876800" cy="5840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dirty="0">
                <a:latin typeface="黑体" pitchFamily="49" charset="-122"/>
                <a:ea typeface="黑体" pitchFamily="49" charset="-122"/>
              </a:rPr>
              <a:t>病因：苯丙氨酸羟化酶缺乏。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dirty="0">
                <a:latin typeface="黑体" pitchFamily="49" charset="-122"/>
                <a:ea typeface="黑体" pitchFamily="49" charset="-122"/>
              </a:rPr>
              <a:t>主征：智力低下，尿有霉味或鼠尿味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dirty="0">
                <a:latin typeface="黑体" pitchFamily="49" charset="-122"/>
                <a:ea typeface="黑体" pitchFamily="49" charset="-122"/>
              </a:rPr>
              <a:t>诊断：血中苯丙氨酸增高</a:t>
            </a:r>
            <a:r>
              <a:rPr kumimoji="1" lang="en-US" altLang="zh-CN" sz="2800" dirty="0">
                <a:latin typeface="黑体" pitchFamily="49" charset="-122"/>
                <a:ea typeface="黑体" pitchFamily="49" charset="-122"/>
              </a:rPr>
              <a:t>(&gt;20mg/ml)</a:t>
            </a:r>
            <a:r>
              <a:rPr kumimoji="1" lang="zh-CN" altLang="en-US" sz="2800" dirty="0">
                <a:latin typeface="黑体" pitchFamily="49" charset="-122"/>
                <a:ea typeface="黑体" pitchFamily="49" charset="-122"/>
              </a:rPr>
              <a:t>，尿中苯丙氨酸、苯丙酮酸增高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dirty="0">
                <a:latin typeface="黑体" pitchFamily="49" charset="-122"/>
                <a:ea typeface="黑体" pitchFamily="49" charset="-122"/>
              </a:rPr>
              <a:t>治疗：新生儿诊断明确后，即用低苯丙氨酸饮食控制血中苯丙氨酸浓度在</a:t>
            </a:r>
            <a:r>
              <a:rPr kumimoji="1" lang="en-US" altLang="zh-CN" sz="2800" dirty="0">
                <a:latin typeface="黑体" pitchFamily="49" charset="-122"/>
                <a:ea typeface="黑体" pitchFamily="49" charset="-122"/>
              </a:rPr>
              <a:t>3-10mg/ml</a:t>
            </a:r>
            <a:r>
              <a:rPr kumimoji="1" lang="zh-CN" altLang="en-US" sz="2800" dirty="0">
                <a:latin typeface="黑体" pitchFamily="49" charset="-122"/>
                <a:ea typeface="黑体" pitchFamily="49" charset="-122"/>
              </a:rPr>
              <a:t>，持续时间至少到</a:t>
            </a:r>
            <a:r>
              <a:rPr kumimoji="1" lang="en-US" altLang="zh-CN" sz="2800" dirty="0">
                <a:latin typeface="黑体" pitchFamily="49" charset="-122"/>
                <a:ea typeface="黑体" pitchFamily="49" charset="-122"/>
              </a:rPr>
              <a:t>6-8</a:t>
            </a:r>
            <a:r>
              <a:rPr kumimoji="1" lang="zh-CN" altLang="en-US" sz="2800" dirty="0">
                <a:latin typeface="黑体" pitchFamily="49" charset="-122"/>
                <a:ea typeface="黑体" pitchFamily="49" charset="-122"/>
              </a:rPr>
              <a:t>岁。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 cstate="print"/>
          <a:srcRect l="11020" t="11494" r="7416" b="5746"/>
          <a:stretch>
            <a:fillRect/>
          </a:stretch>
        </p:blipFill>
        <p:spPr bwMode="auto">
          <a:xfrm>
            <a:off x="5638800" y="0"/>
            <a:ext cx="35052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3210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4048" y="6477000"/>
            <a:ext cx="482352" cy="381000"/>
          </a:xfrm>
          <a:prstGeom prst="actionButtonBackPrevious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11735-41F4-43F5-ACA5-CF4B4A63BEF4}" type="slidenum">
              <a:rPr lang="en-US" altLang="zh-CN"/>
              <a:pPr>
                <a:defRPr/>
              </a:pPr>
              <a:t>121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11188" y="1628775"/>
            <a:ext cx="3971925" cy="4875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病因：黑色素细胞中酪氨酸酶缺乏。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主征：皮肤乳白色，毛发淡黄或银白色等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诊断：临床诊断与酶学分析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治疗：避免日光照射，防止皮肤癌变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 cstate="print"/>
          <a:srcRect l="7164" t="6274" r="4477" b="7451"/>
          <a:stretch>
            <a:fillRect/>
          </a:stretch>
        </p:blipFill>
        <p:spPr bwMode="auto">
          <a:xfrm>
            <a:off x="5172075" y="0"/>
            <a:ext cx="3971925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762000" y="566738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zh-CN" altLang="en-US" sz="4000" i="1">
                <a:solidFill>
                  <a:srgbClr val="FFFF00"/>
                </a:solidFill>
                <a:ea typeface="黑体" pitchFamily="49" charset="-122"/>
              </a:rPr>
              <a:t>白化病</a:t>
            </a:r>
          </a:p>
        </p:txBody>
      </p:sp>
      <p:sp>
        <p:nvSpPr>
          <p:cNvPr id="1331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6477000"/>
            <a:ext cx="457200" cy="381000"/>
          </a:xfrm>
          <a:prstGeom prst="actionButtonBackPrevious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BC9D4-0E1A-4347-A9D1-0158C42C9828}" type="slidenum">
              <a:rPr lang="en-US" altLang="zh-CN"/>
              <a:pPr>
                <a:defRPr/>
              </a:pPr>
              <a:t>122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88817-39B5-4F72-A259-B82A0A16B66D}" type="slidenum">
              <a:rPr lang="en-US" altLang="zh-CN" smtClean="0"/>
              <a:pPr>
                <a:defRPr/>
              </a:pPr>
              <a:t>123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51845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        </a:t>
            </a:r>
            <a:r>
              <a:rPr lang="en-US" altLang="zh-CN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PD</a:t>
            </a: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是一种常见的神经系统变性疾病，临床表现主要包括静止性震颤、运动迟缓、肌强直和姿势步态障碍，同时患者可伴有抑郁、便秘和睡眠障碍等非运动症状。</a:t>
            </a:r>
            <a:endParaRPr lang="en-US" altLang="zh-CN" sz="2800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       老年人多见，平均发病年龄为</a:t>
            </a:r>
            <a:r>
              <a:rPr lang="en-US" altLang="zh-CN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60</a:t>
            </a: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岁左右，</a:t>
            </a:r>
            <a:r>
              <a:rPr lang="en-US" altLang="zh-CN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40</a:t>
            </a: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岁以下起病的青年帕金森病较少见。</a:t>
            </a:r>
            <a:endParaRPr lang="en-US" altLang="zh-CN" sz="2800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712" y="692696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帕金森病</a:t>
            </a:r>
            <a:endParaRPr lang="en-US" altLang="zh-CN" sz="3200" dirty="0">
              <a:solidFill>
                <a:srgbClr val="FFFF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ctr"/>
            <a:r>
              <a:rPr lang="zh-CN" altLang="en-US" sz="3200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</a:t>
            </a:r>
            <a:r>
              <a:rPr lang="en-US" altLang="zh-CN" sz="3200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Parkinson’s disease</a:t>
            </a:r>
            <a:r>
              <a:rPr lang="zh-CN" altLang="en-US" sz="3200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</a:t>
            </a:r>
            <a:r>
              <a:rPr lang="en-US" altLang="zh-CN" sz="3200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PD</a:t>
            </a:r>
            <a:r>
              <a:rPr lang="zh-CN" altLang="en-US" sz="3200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</a:t>
            </a:r>
          </a:p>
        </p:txBody>
      </p:sp>
      <p:sp>
        <p:nvSpPr>
          <p:cNvPr id="176130" name="AutoShape 2" descr="https://timgsa.baidu.com/timg?image&amp;quality=80&amp;size=b9999_10000&amp;sec=1510217529582&amp;di=20d826b6ef9398faa9fb4da8f4ef0b66&amp;imgtype=0&amp;src=http%3A%2F%2Fimg.hxmyw.net%2Foldimg%2F2011411840514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76132" name="Picture 4" descr="http://img.hxmyw.net/oldimg/201141184051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3240360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88817-39B5-4F72-A259-B82A0A16B66D}" type="slidenum">
              <a:rPr lang="en-US" altLang="zh-CN" smtClean="0"/>
              <a:pPr>
                <a:defRPr/>
              </a:pPr>
              <a:t>124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539552" y="514468"/>
            <a:ext cx="4680520" cy="601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       帕金森病最主要的病理改变是</a:t>
            </a:r>
            <a:r>
              <a:rPr lang="zh-CN" altLang="en-US" sz="2800" u="sng" dirty="0">
                <a:latin typeface="Arial" pitchFamily="34" charset="0"/>
                <a:ea typeface="黑体" pitchFamily="49" charset="-122"/>
                <a:cs typeface="Arial" pitchFamily="34" charset="0"/>
              </a:rPr>
              <a:t>中脑黑质多巴胺能神经元变性死亡，由此而引起纹状体多巴胺</a:t>
            </a:r>
            <a:r>
              <a:rPr lang="en-US" altLang="zh-CN" sz="2800" u="sng" dirty="0">
                <a:latin typeface="Arial" pitchFamily="34" charset="0"/>
                <a:ea typeface="黑体" pitchFamily="49" charset="-122"/>
                <a:cs typeface="Arial" pitchFamily="34" charset="0"/>
              </a:rPr>
              <a:t>(dopamine, DA)</a:t>
            </a:r>
            <a:r>
              <a:rPr lang="zh-CN" altLang="en-US" sz="2800" u="sng" dirty="0">
                <a:latin typeface="Arial" pitchFamily="34" charset="0"/>
                <a:ea typeface="黑体" pitchFamily="49" charset="-122"/>
                <a:cs typeface="Arial" pitchFamily="34" charset="0"/>
              </a:rPr>
              <a:t>含量显著性减少</a:t>
            </a: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而致病。</a:t>
            </a:r>
            <a:endParaRPr lang="en-US" altLang="zh-CN" sz="2800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altLang="zh-CN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      </a:t>
            </a: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纹状体</a:t>
            </a:r>
            <a:r>
              <a:rPr lang="en-US" altLang="zh-CN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DA</a:t>
            </a: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含量显著下降与帕金森病运动症状的出现密切相关；中脑</a:t>
            </a:r>
            <a:r>
              <a:rPr lang="en-US" altLang="zh-CN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-</a:t>
            </a: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边缘系统和中脑</a:t>
            </a:r>
            <a:r>
              <a:rPr lang="en-US" altLang="zh-CN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-</a:t>
            </a: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皮质系统</a:t>
            </a:r>
            <a:r>
              <a:rPr lang="en-US" altLang="zh-CN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DA</a:t>
            </a:r>
            <a:r>
              <a:rPr lang="zh-CN" altLang="en-US" sz="2800" dirty="0">
                <a:latin typeface="Arial" pitchFamily="34" charset="0"/>
                <a:ea typeface="黑体" pitchFamily="49" charset="-122"/>
                <a:cs typeface="Arial" pitchFamily="34" charset="0"/>
              </a:rPr>
              <a:t>浓度显著降低与帕金森病患者出现智能减退、情感障碍等密切相关。</a:t>
            </a:r>
          </a:p>
        </p:txBody>
      </p:sp>
      <p:sp>
        <p:nvSpPr>
          <p:cNvPr id="176130" name="AutoShape 2" descr="https://timgsa.baidu.com/timg?image&amp;quality=80&amp;size=b9999_10000&amp;sec=1510217529582&amp;di=20d826b6ef9398faa9fb4da8f4ef0b66&amp;imgtype=0&amp;src=http%3A%2F%2Fimg.hxmyw.net%2Foldimg%2F2011411840514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 descr="timg.jpg"/>
          <p:cNvPicPr>
            <a:picLocks noChangeAspect="1"/>
          </p:cNvPicPr>
          <p:nvPr/>
        </p:nvPicPr>
        <p:blipFill>
          <a:blip r:embed="rId2" cstate="print"/>
          <a:srcRect l="5827" t="4851" r="5827" b="11150"/>
          <a:stretch>
            <a:fillRect/>
          </a:stretch>
        </p:blipFill>
        <p:spPr>
          <a:xfrm>
            <a:off x="5364089" y="620688"/>
            <a:ext cx="3600400" cy="5760640"/>
          </a:xfrm>
          <a:prstGeom prst="rect">
            <a:avLst/>
          </a:prstGeom>
        </p:spPr>
      </p:pic>
      <p:sp>
        <p:nvSpPr>
          <p:cNvPr id="8" name="动作按钮: 后退或前一项 7">
            <a:hlinkClick r:id="rId3" action="ppaction://hlinksldjump" highlightClick="1"/>
          </p:cNvPr>
          <p:cNvSpPr/>
          <p:nvPr/>
        </p:nvSpPr>
        <p:spPr bwMode="auto">
          <a:xfrm>
            <a:off x="8388424" y="6453336"/>
            <a:ext cx="504056" cy="332656"/>
          </a:xfrm>
          <a:prstGeom prst="actionButtonBackPrevious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（二）色氨酸的代谢</a:t>
            </a: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1431925" y="3619600"/>
            <a:ext cx="1484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800">
                <a:latin typeface="+mn-lt"/>
                <a:ea typeface="黑体" pitchFamily="49" charset="-122"/>
              </a:rPr>
              <a:t>色氨酸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00375" y="2144812"/>
            <a:ext cx="3443288" cy="1735138"/>
            <a:chOff x="1890" y="1248"/>
            <a:chExt cx="2169" cy="1093"/>
          </a:xfrm>
        </p:grpSpPr>
        <p:sp>
          <p:nvSpPr>
            <p:cNvPr id="70670" name="Text Box 7"/>
            <p:cNvSpPr txBox="1">
              <a:spLocks noChangeArrowheads="1"/>
            </p:cNvSpPr>
            <p:nvPr/>
          </p:nvSpPr>
          <p:spPr bwMode="auto">
            <a:xfrm>
              <a:off x="2892" y="1248"/>
              <a:ext cx="11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2800">
                  <a:latin typeface="+mn-lt"/>
                  <a:ea typeface="黑体" pitchFamily="49" charset="-122"/>
                </a:rPr>
                <a:t>5-</a:t>
              </a:r>
              <a:r>
                <a:rPr kumimoji="1" lang="zh-CN" altLang="en-US" sz="2800">
                  <a:latin typeface="+mn-lt"/>
                  <a:ea typeface="黑体" pitchFamily="49" charset="-122"/>
                </a:rPr>
                <a:t>羟色胺</a:t>
              </a:r>
            </a:p>
          </p:txBody>
        </p:sp>
        <p:cxnSp>
          <p:nvCxnSpPr>
            <p:cNvPr id="134160" name="AutoShape 8"/>
            <p:cNvCxnSpPr>
              <a:cxnSpLocks noChangeShapeType="1"/>
              <a:endCxn id="70670" idx="1"/>
            </p:cNvCxnSpPr>
            <p:nvPr/>
          </p:nvCxnSpPr>
          <p:spPr bwMode="auto">
            <a:xfrm flipV="1">
              <a:off x="1890" y="1412"/>
              <a:ext cx="1002" cy="9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916687" y="3176686"/>
            <a:ext cx="3587301" cy="773906"/>
            <a:chOff x="1651" y="1872"/>
            <a:chExt cx="1809" cy="468"/>
          </a:xfrm>
        </p:grpSpPr>
        <p:sp>
          <p:nvSpPr>
            <p:cNvPr id="70668" name="Text Box 10"/>
            <p:cNvSpPr txBox="1">
              <a:spLocks noChangeArrowheads="1"/>
            </p:cNvSpPr>
            <p:nvPr/>
          </p:nvSpPr>
          <p:spPr bwMode="auto">
            <a:xfrm>
              <a:off x="2448" y="1872"/>
              <a:ext cx="101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800">
                  <a:latin typeface="+mn-lt"/>
                  <a:ea typeface="黑体" pitchFamily="49" charset="-122"/>
                </a:rPr>
                <a:t>一碳单位</a:t>
              </a:r>
            </a:p>
          </p:txBody>
        </p:sp>
        <p:cxnSp>
          <p:nvCxnSpPr>
            <p:cNvPr id="134158" name="AutoShape 11"/>
            <p:cNvCxnSpPr>
              <a:cxnSpLocks noChangeShapeType="1"/>
              <a:stCxn id="70659" idx="3"/>
              <a:endCxn id="70668" idx="1"/>
            </p:cNvCxnSpPr>
            <p:nvPr/>
          </p:nvCxnSpPr>
          <p:spPr bwMode="auto">
            <a:xfrm flipV="1">
              <a:off x="1651" y="2029"/>
              <a:ext cx="797" cy="3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16238" y="3950983"/>
            <a:ext cx="5616575" cy="621118"/>
            <a:chOff x="1655" y="2340"/>
            <a:chExt cx="2508" cy="376"/>
          </a:xfrm>
        </p:grpSpPr>
        <p:sp>
          <p:nvSpPr>
            <p:cNvPr id="70666" name="Text Box 13"/>
            <p:cNvSpPr txBox="1">
              <a:spLocks noChangeArrowheads="1"/>
            </p:cNvSpPr>
            <p:nvPr/>
          </p:nvSpPr>
          <p:spPr bwMode="auto">
            <a:xfrm>
              <a:off x="2352" y="2400"/>
              <a:ext cx="1811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800">
                  <a:latin typeface="+mn-lt"/>
                  <a:ea typeface="黑体" pitchFamily="49" charset="-122"/>
                </a:rPr>
                <a:t>丙酮酸  </a:t>
              </a:r>
              <a:r>
                <a:rPr kumimoji="1" lang="en-US" altLang="zh-CN" sz="2800">
                  <a:latin typeface="+mn-lt"/>
                  <a:ea typeface="黑体" pitchFamily="49" charset="-122"/>
                </a:rPr>
                <a:t>+  </a:t>
              </a:r>
              <a:r>
                <a:rPr kumimoji="1" lang="zh-CN" altLang="en-US" sz="2800">
                  <a:latin typeface="+mn-lt"/>
                  <a:ea typeface="黑体" pitchFamily="49" charset="-122"/>
                </a:rPr>
                <a:t>乙酰乙酰</a:t>
              </a:r>
              <a:r>
                <a:rPr kumimoji="1" lang="en-US" altLang="zh-CN" sz="2800">
                  <a:latin typeface="+mn-lt"/>
                  <a:ea typeface="黑体" pitchFamily="49" charset="-122"/>
                </a:rPr>
                <a:t>CoA</a:t>
              </a:r>
            </a:p>
          </p:txBody>
        </p:sp>
        <p:cxnSp>
          <p:nvCxnSpPr>
            <p:cNvPr id="134156" name="AutoShape 14"/>
            <p:cNvCxnSpPr>
              <a:cxnSpLocks noChangeShapeType="1"/>
              <a:stCxn id="70659" idx="3"/>
              <a:endCxn id="70666" idx="1"/>
            </p:cNvCxnSpPr>
            <p:nvPr/>
          </p:nvCxnSpPr>
          <p:spPr bwMode="auto">
            <a:xfrm>
              <a:off x="1655" y="2340"/>
              <a:ext cx="697" cy="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916238" y="3951023"/>
            <a:ext cx="3711575" cy="1494201"/>
            <a:chOff x="1651" y="2340"/>
            <a:chExt cx="1873" cy="904"/>
          </a:xfrm>
        </p:grpSpPr>
        <p:sp>
          <p:nvSpPr>
            <p:cNvPr id="70664" name="Text Box 16"/>
            <p:cNvSpPr txBox="1">
              <a:spLocks noChangeArrowheads="1"/>
            </p:cNvSpPr>
            <p:nvPr/>
          </p:nvSpPr>
          <p:spPr bwMode="auto">
            <a:xfrm>
              <a:off x="2496" y="2928"/>
              <a:ext cx="102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zh-CN" altLang="en-US" sz="2800" dirty="0">
                  <a:latin typeface="+mn-lt"/>
                  <a:ea typeface="黑体" pitchFamily="49" charset="-122"/>
                </a:rPr>
                <a:t>维生素 </a:t>
              </a:r>
              <a:r>
                <a:rPr kumimoji="1" lang="en-US" altLang="zh-CN" sz="2800" dirty="0">
                  <a:latin typeface="+mn-lt"/>
                  <a:ea typeface="黑体" pitchFamily="49" charset="-122"/>
                </a:rPr>
                <a:t>PP  </a:t>
              </a:r>
            </a:p>
          </p:txBody>
        </p:sp>
        <p:cxnSp>
          <p:nvCxnSpPr>
            <p:cNvPr id="134154" name="AutoShape 17"/>
            <p:cNvCxnSpPr>
              <a:cxnSpLocks noChangeShapeType="1"/>
              <a:stCxn id="70659" idx="3"/>
              <a:endCxn id="70664" idx="1"/>
            </p:cNvCxnSpPr>
            <p:nvPr/>
          </p:nvCxnSpPr>
          <p:spPr bwMode="auto">
            <a:xfrm>
              <a:off x="1651" y="2340"/>
              <a:ext cx="845" cy="7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F1A5-6AEE-47DB-81A6-B3166C236AF3}" type="slidenum">
              <a:rPr lang="en-US" altLang="zh-CN"/>
              <a:pPr>
                <a:defRPr/>
              </a:pPr>
              <a:t>125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1000125"/>
            <a:ext cx="692150" cy="4929188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五</a:t>
            </a:r>
            <a:br>
              <a:rPr lang="en-US" altLang="zh-CN" sz="36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</a:br>
            <a:r>
              <a:rPr lang="en-US" altLang="zh-CN" sz="36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6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、支链氨基酸的代谢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92388" y="2754313"/>
            <a:ext cx="5343525" cy="1731962"/>
            <a:chOff x="1573" y="1735"/>
            <a:chExt cx="3366" cy="1091"/>
          </a:xfrm>
        </p:grpSpPr>
        <p:sp>
          <p:nvSpPr>
            <p:cNvPr id="15373" name="Text Box 4"/>
            <p:cNvSpPr txBox="1">
              <a:spLocks noChangeArrowheads="1"/>
            </p:cNvSpPr>
            <p:nvPr/>
          </p:nvSpPr>
          <p:spPr bwMode="auto">
            <a:xfrm>
              <a:off x="3979" y="2371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latin typeface="黑体" pitchFamily="49" charset="-122"/>
                  <a:ea typeface="黑体" pitchFamily="49" charset="-122"/>
                </a:rPr>
                <a:t>亮氨酸</a:t>
              </a:r>
            </a:p>
          </p:txBody>
        </p:sp>
        <p:graphicFrame>
          <p:nvGraphicFramePr>
            <p:cNvPr id="15364" name="Object 29"/>
            <p:cNvGraphicFramePr>
              <a:graphicFrameLocks noChangeAspect="1"/>
            </p:cNvGraphicFramePr>
            <p:nvPr/>
          </p:nvGraphicFramePr>
          <p:xfrm>
            <a:off x="1573" y="1735"/>
            <a:ext cx="1931" cy="1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3" name="ISIS/Draw Sketch" r:id="rId3" imgW="11515725" imgH="6524625" progId="">
                    <p:embed/>
                  </p:oleObj>
                </mc:Choice>
                <mc:Fallback>
                  <p:oleObj name="ISIS/Draw Sketch" r:id="rId3" imgW="11515725" imgH="6524625" progId="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3" y="1735"/>
                          <a:ext cx="1931" cy="1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533650" y="4953000"/>
            <a:ext cx="5783263" cy="1785938"/>
            <a:chOff x="1536" y="3120"/>
            <a:chExt cx="3643" cy="1125"/>
          </a:xfrm>
        </p:grpSpPr>
        <p:sp>
          <p:nvSpPr>
            <p:cNvPr id="15372" name="Text Box 5"/>
            <p:cNvSpPr txBox="1">
              <a:spLocks noChangeArrowheads="1"/>
            </p:cNvSpPr>
            <p:nvPr/>
          </p:nvSpPr>
          <p:spPr bwMode="auto">
            <a:xfrm>
              <a:off x="3979" y="3763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latin typeface="黑体" pitchFamily="49" charset="-122"/>
                  <a:ea typeface="黑体" pitchFamily="49" charset="-122"/>
                </a:rPr>
                <a:t>异亮氨酸</a:t>
              </a:r>
            </a:p>
          </p:txBody>
        </p:sp>
        <p:graphicFrame>
          <p:nvGraphicFramePr>
            <p:cNvPr id="15363" name="Object 30"/>
            <p:cNvGraphicFramePr>
              <a:graphicFrameLocks noChangeAspect="1"/>
            </p:cNvGraphicFramePr>
            <p:nvPr/>
          </p:nvGraphicFramePr>
          <p:xfrm>
            <a:off x="1536" y="3120"/>
            <a:ext cx="1968" cy="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4" name="ISIS/Draw Sketch" r:id="rId5" imgW="11553825" imgH="6553200" progId="">
                    <p:embed/>
                  </p:oleObj>
                </mc:Choice>
                <mc:Fallback>
                  <p:oleObj name="ISIS/Draw Sketch" r:id="rId5" imgW="11553825" imgH="6553200" progId="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120"/>
                          <a:ext cx="1968" cy="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044825" y="533400"/>
            <a:ext cx="4814888" cy="1754188"/>
            <a:chOff x="1858" y="336"/>
            <a:chExt cx="3033" cy="1105"/>
          </a:xfrm>
        </p:grpSpPr>
        <p:sp>
          <p:nvSpPr>
            <p:cNvPr id="15371" name="Text Box 3"/>
            <p:cNvSpPr txBox="1">
              <a:spLocks noChangeArrowheads="1"/>
            </p:cNvSpPr>
            <p:nvPr/>
          </p:nvSpPr>
          <p:spPr bwMode="auto">
            <a:xfrm>
              <a:off x="3979" y="931"/>
              <a:ext cx="9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latin typeface="黑体" pitchFamily="49" charset="-122"/>
                  <a:ea typeface="黑体" pitchFamily="49" charset="-122"/>
                </a:rPr>
                <a:t>缬氨酸</a:t>
              </a:r>
            </a:p>
          </p:txBody>
        </p:sp>
        <p:graphicFrame>
          <p:nvGraphicFramePr>
            <p:cNvPr id="15362" name="Object 31"/>
            <p:cNvGraphicFramePr>
              <a:graphicFrameLocks noChangeAspect="1"/>
            </p:cNvGraphicFramePr>
            <p:nvPr/>
          </p:nvGraphicFramePr>
          <p:xfrm>
            <a:off x="1858" y="336"/>
            <a:ext cx="1646" cy="1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5" name="ISIS/Draw Sketch" r:id="rId7" imgW="9829800" imgH="6553200" progId="">
                    <p:embed/>
                  </p:oleObj>
                </mc:Choice>
                <mc:Fallback>
                  <p:oleObj name="ISIS/Draw Sketch" r:id="rId7" imgW="9829800" imgH="6553200" progId="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" y="336"/>
                          <a:ext cx="1646" cy="1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1547813" y="1484313"/>
            <a:ext cx="7272337" cy="41036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都属于必需氨基酸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分解代谢主要在骨骼肌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其分解产物有：</a:t>
            </a:r>
          </a:p>
          <a:p>
            <a:pPr lvl="1">
              <a:lnSpc>
                <a:spcPct val="15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琥珀酸单酰辅酶</a:t>
            </a:r>
            <a:r>
              <a:rPr lang="en-US" altLang="zh-CN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（缬氨酸）</a:t>
            </a:r>
          </a:p>
          <a:p>
            <a:pPr lvl="1">
              <a:lnSpc>
                <a:spcPct val="15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乙酰辅酶</a:t>
            </a:r>
            <a:r>
              <a:rPr lang="en-US" altLang="zh-CN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、乙酰乙酰辅酶</a:t>
            </a:r>
            <a:r>
              <a:rPr lang="en-US" altLang="zh-CN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（亮氨酸）</a:t>
            </a:r>
          </a:p>
          <a:p>
            <a:pPr lvl="1">
              <a:lnSpc>
                <a:spcPct val="15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乙酰辅酶</a:t>
            </a:r>
            <a:r>
              <a:rPr lang="en-US" altLang="zh-CN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、琥珀酸单酰辅酶</a:t>
            </a:r>
            <a:r>
              <a:rPr lang="en-US" altLang="zh-CN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（异亮氨酸）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B793-6AD2-4C86-93F1-FD1829E8B4DE}" type="slidenum">
              <a:rPr lang="en-US" altLang="zh-CN"/>
              <a:pPr>
                <a:defRPr/>
              </a:pPr>
              <a:t>126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71550" y="381000"/>
            <a:ext cx="8020050" cy="579438"/>
            <a:chOff x="612" y="240"/>
            <a:chExt cx="5052" cy="365"/>
          </a:xfrm>
        </p:grpSpPr>
        <p:sp>
          <p:nvSpPr>
            <p:cNvPr id="71710" name="Text Box 3"/>
            <p:cNvSpPr txBox="1">
              <a:spLocks noChangeArrowheads="1"/>
            </p:cNvSpPr>
            <p:nvPr/>
          </p:nvSpPr>
          <p:spPr bwMode="auto">
            <a:xfrm>
              <a:off x="612" y="240"/>
              <a:ext cx="9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3200">
                  <a:latin typeface="+mn-lt"/>
                  <a:ea typeface="黑体" pitchFamily="49" charset="-122"/>
                </a:rPr>
                <a:t>缬氨酸</a:t>
              </a:r>
            </a:p>
          </p:txBody>
        </p:sp>
        <p:sp>
          <p:nvSpPr>
            <p:cNvPr id="71711" name="Text Box 4"/>
            <p:cNvSpPr txBox="1">
              <a:spLocks noChangeArrowheads="1"/>
            </p:cNvSpPr>
            <p:nvPr/>
          </p:nvSpPr>
          <p:spPr bwMode="auto">
            <a:xfrm>
              <a:off x="2532" y="240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3200">
                  <a:latin typeface="+mn-lt"/>
                  <a:ea typeface="黑体" pitchFamily="49" charset="-122"/>
                </a:rPr>
                <a:t>亮氨酸</a:t>
              </a:r>
            </a:p>
          </p:txBody>
        </p:sp>
        <p:sp>
          <p:nvSpPr>
            <p:cNvPr id="71712" name="Text Box 5"/>
            <p:cNvSpPr txBox="1">
              <a:spLocks noChangeArrowheads="1"/>
            </p:cNvSpPr>
            <p:nvPr/>
          </p:nvSpPr>
          <p:spPr bwMode="auto">
            <a:xfrm>
              <a:off x="4464" y="240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3200">
                  <a:latin typeface="+mn-lt"/>
                  <a:ea typeface="黑体" pitchFamily="49" charset="-122"/>
                </a:rPr>
                <a:t>异亮氨酸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731963" y="1008063"/>
            <a:ext cx="6057900" cy="1514475"/>
            <a:chOff x="1091" y="635"/>
            <a:chExt cx="3816" cy="954"/>
          </a:xfrm>
        </p:grpSpPr>
        <p:sp>
          <p:nvSpPr>
            <p:cNvPr id="71705" name="AutoShape 6"/>
            <p:cNvSpPr>
              <a:spLocks/>
            </p:cNvSpPr>
            <p:nvPr/>
          </p:nvSpPr>
          <p:spPr bwMode="auto">
            <a:xfrm rot="-5383850">
              <a:off x="2902" y="-1176"/>
              <a:ext cx="193" cy="3816"/>
            </a:xfrm>
            <a:prstGeom prst="leftBrace">
              <a:avLst>
                <a:gd name="adj1" fmla="val 164767"/>
                <a:gd name="adj2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71706" name="Line 7"/>
            <p:cNvSpPr>
              <a:spLocks noChangeShapeType="1"/>
            </p:cNvSpPr>
            <p:nvPr/>
          </p:nvSpPr>
          <p:spPr bwMode="auto">
            <a:xfrm>
              <a:off x="3000" y="86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71707" name="Text Box 8"/>
            <p:cNvSpPr txBox="1">
              <a:spLocks noChangeArrowheads="1"/>
            </p:cNvSpPr>
            <p:nvPr/>
          </p:nvSpPr>
          <p:spPr bwMode="auto">
            <a:xfrm>
              <a:off x="2292" y="792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>
                  <a:latin typeface="+mn-lt"/>
                  <a:ea typeface="黑体" pitchFamily="49" charset="-122"/>
                </a:rPr>
                <a:t>- NH</a:t>
              </a:r>
              <a:r>
                <a:rPr kumimoji="1" lang="en-US" altLang="zh-CN" sz="2800" baseline="-25000">
                  <a:latin typeface="+mn-lt"/>
                  <a:ea typeface="黑体" pitchFamily="49" charset="-122"/>
                </a:rPr>
                <a:t>3</a:t>
              </a:r>
            </a:p>
          </p:txBody>
        </p:sp>
        <p:sp>
          <p:nvSpPr>
            <p:cNvPr id="71708" name="Text Box 9"/>
            <p:cNvSpPr txBox="1">
              <a:spLocks noChangeArrowheads="1"/>
            </p:cNvSpPr>
            <p:nvPr/>
          </p:nvSpPr>
          <p:spPr bwMode="auto">
            <a:xfrm>
              <a:off x="3048" y="792"/>
              <a:ext cx="1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2800">
                  <a:solidFill>
                    <a:srgbClr val="FFFF00"/>
                  </a:solidFill>
                  <a:latin typeface="+mn-lt"/>
                  <a:ea typeface="黑体" pitchFamily="49" charset="-122"/>
                </a:rPr>
                <a:t>转氨基作用</a:t>
              </a:r>
            </a:p>
          </p:txBody>
        </p:sp>
        <p:sp>
          <p:nvSpPr>
            <p:cNvPr id="71709" name="Text Box 10"/>
            <p:cNvSpPr txBox="1">
              <a:spLocks noChangeArrowheads="1"/>
            </p:cNvSpPr>
            <p:nvPr/>
          </p:nvSpPr>
          <p:spPr bwMode="auto">
            <a:xfrm>
              <a:off x="2160" y="1224"/>
              <a:ext cx="1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3200" dirty="0">
                  <a:latin typeface="+mn-lt"/>
                  <a:ea typeface="黑体" pitchFamily="49" charset="-122"/>
                </a:rPr>
                <a:t>相应的</a:t>
              </a:r>
              <a:r>
                <a:rPr kumimoji="1" lang="en-US" altLang="zh-CN" sz="3200" dirty="0">
                  <a:latin typeface="Symbol" pitchFamily="18" charset="2"/>
                  <a:ea typeface="黑体" pitchFamily="49" charset="-122"/>
                </a:rPr>
                <a:t>a</a:t>
              </a:r>
              <a:r>
                <a:rPr kumimoji="1" lang="en-US" altLang="zh-CN" sz="3200" dirty="0">
                  <a:latin typeface="+mn-lt"/>
                  <a:ea typeface="黑体" pitchFamily="49" charset="-122"/>
                </a:rPr>
                <a:t>-</a:t>
              </a:r>
              <a:r>
                <a:rPr kumimoji="1" lang="zh-CN" altLang="en-US" sz="3200" dirty="0">
                  <a:latin typeface="+mn-lt"/>
                  <a:ea typeface="黑体" pitchFamily="49" charset="-122"/>
                </a:rPr>
                <a:t>酮酸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219450" y="2476500"/>
            <a:ext cx="4343400" cy="1169988"/>
            <a:chOff x="2028" y="1560"/>
            <a:chExt cx="2736" cy="737"/>
          </a:xfrm>
        </p:grpSpPr>
        <p:grpSp>
          <p:nvGrpSpPr>
            <p:cNvPr id="135189" name="Group 28"/>
            <p:cNvGrpSpPr>
              <a:grpSpLocks/>
            </p:cNvGrpSpPr>
            <p:nvPr/>
          </p:nvGrpSpPr>
          <p:grpSpPr bwMode="auto">
            <a:xfrm>
              <a:off x="2280" y="1560"/>
              <a:ext cx="2484" cy="384"/>
              <a:chOff x="2280" y="1560"/>
              <a:chExt cx="2484" cy="384"/>
            </a:xfrm>
          </p:grpSpPr>
          <p:sp>
            <p:nvSpPr>
              <p:cNvPr id="71702" name="Line 11"/>
              <p:cNvSpPr>
                <a:spLocks noChangeShapeType="1"/>
              </p:cNvSpPr>
              <p:nvPr/>
            </p:nvSpPr>
            <p:spPr bwMode="auto">
              <a:xfrm>
                <a:off x="2988" y="15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>
                  <a:latin typeface="+mn-lt"/>
                  <a:ea typeface="黑体" pitchFamily="49" charset="-122"/>
                </a:endParaRPr>
              </a:p>
            </p:txBody>
          </p:sp>
          <p:sp>
            <p:nvSpPr>
              <p:cNvPr id="71703" name="Text Box 12"/>
              <p:cNvSpPr txBox="1">
                <a:spLocks noChangeArrowheads="1"/>
              </p:cNvSpPr>
              <p:nvPr/>
            </p:nvSpPr>
            <p:spPr bwMode="auto">
              <a:xfrm>
                <a:off x="2280" y="1560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en-US" altLang="zh-CN" sz="2800">
                    <a:latin typeface="+mn-lt"/>
                    <a:ea typeface="黑体" pitchFamily="49" charset="-122"/>
                  </a:rPr>
                  <a:t>- CO</a:t>
                </a:r>
                <a:r>
                  <a:rPr kumimoji="1" lang="en-US" altLang="zh-CN" sz="2800" baseline="-25000">
                    <a:latin typeface="+mn-lt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71704" name="Text Box 13"/>
              <p:cNvSpPr txBox="1">
                <a:spLocks noChangeArrowheads="1"/>
              </p:cNvSpPr>
              <p:nvPr/>
            </p:nvSpPr>
            <p:spPr bwMode="auto">
              <a:xfrm>
                <a:off x="3036" y="1560"/>
                <a:ext cx="17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zh-CN" altLang="en-US" sz="2800">
                    <a:solidFill>
                      <a:srgbClr val="FFFF00"/>
                    </a:solidFill>
                    <a:latin typeface="+mn-lt"/>
                    <a:ea typeface="黑体" pitchFamily="49" charset="-122"/>
                  </a:rPr>
                  <a:t>氧化脱羧基作用</a:t>
                </a:r>
              </a:p>
            </p:txBody>
          </p:sp>
        </p:grpSp>
        <p:sp>
          <p:nvSpPr>
            <p:cNvPr id="71701" name="Text Box 14"/>
            <p:cNvSpPr txBox="1">
              <a:spLocks noChangeArrowheads="1"/>
            </p:cNvSpPr>
            <p:nvPr/>
          </p:nvSpPr>
          <p:spPr bwMode="auto">
            <a:xfrm>
              <a:off x="2028" y="1932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3200">
                  <a:latin typeface="+mn-lt"/>
                  <a:ea typeface="黑体" pitchFamily="49" charset="-122"/>
                </a:rPr>
                <a:t>相应的脂酰</a:t>
              </a:r>
              <a:r>
                <a:rPr kumimoji="1" lang="en-US" altLang="zh-CN" sz="3200">
                  <a:latin typeface="+mn-lt"/>
                  <a:ea typeface="黑体" pitchFamily="49" charset="-122"/>
                </a:rPr>
                <a:t>CoA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552700" y="3543300"/>
            <a:ext cx="4343400" cy="1189038"/>
            <a:chOff x="1608" y="2232"/>
            <a:chExt cx="2736" cy="749"/>
          </a:xfrm>
        </p:grpSpPr>
        <p:grpSp>
          <p:nvGrpSpPr>
            <p:cNvPr id="135185" name="Group 29"/>
            <p:cNvGrpSpPr>
              <a:grpSpLocks/>
            </p:cNvGrpSpPr>
            <p:nvPr/>
          </p:nvGrpSpPr>
          <p:grpSpPr bwMode="auto">
            <a:xfrm>
              <a:off x="2976" y="2232"/>
              <a:ext cx="972" cy="408"/>
              <a:chOff x="2976" y="2232"/>
              <a:chExt cx="972" cy="408"/>
            </a:xfrm>
          </p:grpSpPr>
          <p:sp>
            <p:nvSpPr>
              <p:cNvPr id="71698" name="Line 15"/>
              <p:cNvSpPr>
                <a:spLocks noChangeShapeType="1"/>
              </p:cNvSpPr>
              <p:nvPr/>
            </p:nvSpPr>
            <p:spPr bwMode="auto">
              <a:xfrm>
                <a:off x="2976" y="225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>
                  <a:latin typeface="+mn-lt"/>
                  <a:ea typeface="黑体" pitchFamily="49" charset="-122"/>
                </a:endParaRPr>
              </a:p>
            </p:txBody>
          </p:sp>
          <p:sp>
            <p:nvSpPr>
              <p:cNvPr id="71699" name="Text Box 16"/>
              <p:cNvSpPr txBox="1">
                <a:spLocks noChangeArrowheads="1"/>
              </p:cNvSpPr>
              <p:nvPr/>
            </p:nvSpPr>
            <p:spPr bwMode="auto">
              <a:xfrm>
                <a:off x="3084" y="2232"/>
                <a:ext cx="8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en-US" altLang="zh-CN" sz="2800" dirty="0">
                    <a:solidFill>
                      <a:srgbClr val="FFFF00"/>
                    </a:solidFill>
                    <a:latin typeface="Symbol" pitchFamily="18" charset="2"/>
                    <a:ea typeface="黑体" pitchFamily="49" charset="-122"/>
                  </a:rPr>
                  <a:t>b</a:t>
                </a:r>
                <a:r>
                  <a:rPr kumimoji="1" lang="en-US" altLang="zh-CN" sz="2800" dirty="0">
                    <a:solidFill>
                      <a:srgbClr val="FFFF00"/>
                    </a:solidFill>
                    <a:latin typeface="+mn-lt"/>
                    <a:ea typeface="黑体" pitchFamily="49" charset="-122"/>
                  </a:rPr>
                  <a:t>-</a:t>
                </a:r>
                <a:r>
                  <a:rPr kumimoji="1" lang="zh-CN" altLang="en-US" sz="2800" dirty="0">
                    <a:solidFill>
                      <a:srgbClr val="FFFF00"/>
                    </a:solidFill>
                    <a:latin typeface="+mn-lt"/>
                    <a:ea typeface="黑体" pitchFamily="49" charset="-122"/>
                  </a:rPr>
                  <a:t>氧化</a:t>
                </a:r>
              </a:p>
            </p:txBody>
          </p:sp>
        </p:grpSp>
        <p:sp>
          <p:nvSpPr>
            <p:cNvPr id="71697" name="Text Box 17"/>
            <p:cNvSpPr txBox="1">
              <a:spLocks noChangeArrowheads="1"/>
            </p:cNvSpPr>
            <p:nvPr/>
          </p:nvSpPr>
          <p:spPr bwMode="auto">
            <a:xfrm>
              <a:off x="1608" y="2616"/>
              <a:ext cx="27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3200" dirty="0">
                  <a:latin typeface="+mn-lt"/>
                  <a:ea typeface="黑体" pitchFamily="49" charset="-122"/>
                </a:rPr>
                <a:t>相应的</a:t>
              </a:r>
              <a:r>
                <a:rPr kumimoji="1" lang="en-US" altLang="zh-CN" sz="3200" dirty="0">
                  <a:latin typeface="Symbol" pitchFamily="18" charset="2"/>
                  <a:ea typeface="黑体" pitchFamily="49" charset="-122"/>
                </a:rPr>
                <a:t>a</a:t>
              </a:r>
              <a:r>
                <a:rPr kumimoji="1" lang="zh-CN" altLang="en-US" sz="3200" dirty="0">
                  <a:latin typeface="Symbol" pitchFamily="18" charset="2"/>
                  <a:ea typeface="黑体" pitchFamily="49" charset="-122"/>
                </a:rPr>
                <a:t>、</a:t>
              </a:r>
              <a:r>
                <a:rPr kumimoji="1" lang="en-US" altLang="zh-CN" sz="3200" dirty="0">
                  <a:latin typeface="Symbol" pitchFamily="18" charset="2"/>
                  <a:ea typeface="黑体" pitchFamily="49" charset="-122"/>
                </a:rPr>
                <a:t>b</a:t>
              </a:r>
              <a:r>
                <a:rPr kumimoji="1" lang="zh-CN" altLang="en-US" sz="3200" dirty="0">
                  <a:latin typeface="+mn-lt"/>
                  <a:ea typeface="黑体" pitchFamily="49" charset="-122"/>
                </a:rPr>
                <a:t>烯脂酰</a:t>
              </a:r>
              <a:r>
                <a:rPr kumimoji="1" lang="en-US" altLang="zh-CN" sz="3200" dirty="0" err="1">
                  <a:latin typeface="+mn-lt"/>
                  <a:ea typeface="黑体" pitchFamily="49" charset="-122"/>
                </a:rPr>
                <a:t>CoA</a:t>
              </a:r>
              <a:endParaRPr kumimoji="1" lang="en-US" altLang="zh-CN" sz="3200" dirty="0">
                <a:latin typeface="+mn-lt"/>
                <a:ea typeface="黑体" pitchFamily="49" charset="-122"/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000250" y="4686300"/>
            <a:ext cx="5600700" cy="838200"/>
            <a:chOff x="1260" y="2952"/>
            <a:chExt cx="3528" cy="528"/>
          </a:xfrm>
        </p:grpSpPr>
        <p:sp>
          <p:nvSpPr>
            <p:cNvPr id="71690" name="Line 18"/>
            <p:cNvSpPr>
              <a:spLocks noChangeShapeType="1"/>
            </p:cNvSpPr>
            <p:nvPr/>
          </p:nvSpPr>
          <p:spPr bwMode="auto">
            <a:xfrm>
              <a:off x="2976" y="295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71691" name="Line 19"/>
            <p:cNvSpPr>
              <a:spLocks noChangeShapeType="1"/>
            </p:cNvSpPr>
            <p:nvPr/>
          </p:nvSpPr>
          <p:spPr bwMode="auto">
            <a:xfrm>
              <a:off x="1260" y="3192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71692" name="Line 20"/>
            <p:cNvSpPr>
              <a:spLocks noChangeShapeType="1"/>
            </p:cNvSpPr>
            <p:nvPr/>
          </p:nvSpPr>
          <p:spPr bwMode="auto">
            <a:xfrm>
              <a:off x="3072" y="3192"/>
              <a:ext cx="17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71693" name="Line 21"/>
            <p:cNvSpPr>
              <a:spLocks noChangeShapeType="1"/>
            </p:cNvSpPr>
            <p:nvPr/>
          </p:nvSpPr>
          <p:spPr bwMode="auto">
            <a:xfrm>
              <a:off x="1272" y="31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71694" name="Line 22"/>
            <p:cNvSpPr>
              <a:spLocks noChangeShapeType="1"/>
            </p:cNvSpPr>
            <p:nvPr/>
          </p:nvSpPr>
          <p:spPr bwMode="auto">
            <a:xfrm>
              <a:off x="2976" y="319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71695" name="Line 23"/>
            <p:cNvSpPr>
              <a:spLocks noChangeShapeType="1"/>
            </p:cNvSpPr>
            <p:nvPr/>
          </p:nvSpPr>
          <p:spPr bwMode="auto">
            <a:xfrm>
              <a:off x="4788" y="31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</p:grpSp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887413" y="5657850"/>
            <a:ext cx="2243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3200">
                <a:latin typeface="+mn-lt"/>
                <a:ea typeface="黑体" pitchFamily="49" charset="-122"/>
              </a:rPr>
              <a:t>琥珀酰</a:t>
            </a:r>
            <a:r>
              <a:rPr kumimoji="1" lang="en-US" altLang="zh-CN" sz="3200">
                <a:latin typeface="+mn-lt"/>
                <a:ea typeface="黑体" pitchFamily="49" charset="-122"/>
              </a:rPr>
              <a:t>CoA</a:t>
            </a:r>
          </a:p>
        </p:txBody>
      </p: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3371850" y="550545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3200">
                <a:latin typeface="+mn-lt"/>
                <a:ea typeface="黑体" pitchFamily="49" charset="-122"/>
              </a:rPr>
              <a:t>乙酰</a:t>
            </a:r>
            <a:r>
              <a:rPr kumimoji="1" lang="en-US" altLang="zh-CN" sz="3200">
                <a:latin typeface="+mn-lt"/>
                <a:ea typeface="黑体" pitchFamily="49" charset="-122"/>
              </a:rPr>
              <a:t>CoA</a:t>
            </a:r>
            <a:r>
              <a:rPr kumimoji="1" lang="zh-CN" altLang="en-US" sz="3200">
                <a:latin typeface="+mn-lt"/>
                <a:ea typeface="黑体" pitchFamily="49" charset="-122"/>
              </a:rPr>
              <a:t>及 乙酰乙酰</a:t>
            </a:r>
            <a:r>
              <a:rPr kumimoji="1" lang="en-US" altLang="zh-CN" sz="3200">
                <a:latin typeface="+mn-lt"/>
                <a:ea typeface="黑体" pitchFamily="49" charset="-122"/>
              </a:rPr>
              <a:t>CoA</a:t>
            </a:r>
          </a:p>
        </p:txBody>
      </p:sp>
      <p:sp>
        <p:nvSpPr>
          <p:cNvPr id="127002" name="Text Box 26"/>
          <p:cNvSpPr txBox="1">
            <a:spLocks noChangeArrowheads="1"/>
          </p:cNvSpPr>
          <p:nvPr/>
        </p:nvSpPr>
        <p:spPr bwMode="auto">
          <a:xfrm>
            <a:off x="5943600" y="54864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3200">
                <a:latin typeface="+mn-lt"/>
                <a:ea typeface="黑体" pitchFamily="49" charset="-122"/>
              </a:rPr>
              <a:t>乙酰</a:t>
            </a:r>
            <a:r>
              <a:rPr kumimoji="1" lang="en-US" altLang="zh-CN" sz="3200">
                <a:latin typeface="+mn-lt"/>
                <a:ea typeface="黑体" pitchFamily="49" charset="-122"/>
              </a:rPr>
              <a:t>CoA</a:t>
            </a:r>
            <a:r>
              <a:rPr kumimoji="1" lang="zh-CN" altLang="en-US" sz="3200">
                <a:latin typeface="+mn-lt"/>
                <a:ea typeface="黑体" pitchFamily="49" charset="-122"/>
              </a:rPr>
              <a:t>及      琥珀酰</a:t>
            </a:r>
            <a:r>
              <a:rPr kumimoji="1" lang="en-US" altLang="zh-CN" sz="3200">
                <a:latin typeface="+mn-lt"/>
                <a:ea typeface="黑体" pitchFamily="49" charset="-122"/>
              </a:rPr>
              <a:t>CoA</a:t>
            </a:r>
          </a:p>
        </p:txBody>
      </p: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6DD27-BFFA-4458-B0DC-14CFF3EB0F1B}" type="slidenum">
              <a:rPr lang="en-US" altLang="zh-CN"/>
              <a:pPr>
                <a:defRPr/>
              </a:pPr>
              <a:t>127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0" grpId="0"/>
      <p:bldP spid="127001" grpId="0"/>
      <p:bldP spid="12700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19250" y="188640"/>
            <a:ext cx="6121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氨基酸衍生的重要</a:t>
            </a:r>
            <a:r>
              <a:rPr kumimoji="1" lang="en-US" altLang="zh-CN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含氮</a:t>
            </a:r>
            <a:r>
              <a:rPr kumimoji="1" lang="en-US" altLang="zh-CN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kumimoji="1"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化合物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AF890-7C71-49F1-ACFD-38DD0035F51B}" type="slidenum">
              <a:rPr lang="en-US" altLang="zh-CN"/>
              <a:pPr>
                <a:defRPr/>
              </a:pPr>
              <a:t>128</a:t>
            </a:fld>
            <a:endParaRPr lang="en-US" altLang="zh-CN"/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7B54A9BB-4D81-468C-87EE-B97364DDFE75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819134"/>
          <a:ext cx="8568951" cy="603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9603175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566576605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val="3804976699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氨基酸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衍生的化合物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生理功能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05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Glu</a:t>
                      </a:r>
                      <a:endParaRPr lang="zh-CN" altLang="en-US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Symbol" panose="05050102010706020507" pitchFamily="18" charset="2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氨基丁酸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神经递质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3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His</a:t>
                      </a:r>
                      <a:endParaRPr lang="zh-CN" altLang="en-US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组胺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血管舒张剂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31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Trp</a:t>
                      </a:r>
                      <a:endParaRPr lang="zh-CN" altLang="en-US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5-</a:t>
                      </a:r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羟色胺</a:t>
                      </a:r>
                      <a:endParaRPr lang="en-US" altLang="zh-CN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褪黑素</a:t>
                      </a:r>
                      <a:endParaRPr lang="en-US" altLang="zh-CN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烟酸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神经递质、血管收缩剂</a:t>
                      </a:r>
                      <a:endParaRPr lang="en-US" altLang="zh-CN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激素</a:t>
                      </a:r>
                      <a:endParaRPr lang="en-US" altLang="zh-CN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维生素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118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Orn</a:t>
                      </a:r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Met</a:t>
                      </a:r>
                      <a:endParaRPr lang="zh-CN" altLang="en-US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精胺、精脒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细胞增殖促进剂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81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Cys</a:t>
                      </a:r>
                      <a:endParaRPr lang="zh-CN" altLang="en-US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牛磺酸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结合胆汁酸成分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9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Asp</a:t>
                      </a:r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Gln</a:t>
                      </a:r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2000" dirty="0" err="1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Gly</a:t>
                      </a:r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、一碳单位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嘌呤碱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含氮碱基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2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Asp</a:t>
                      </a:r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Gln</a:t>
                      </a:r>
                      <a:endParaRPr lang="zh-CN" altLang="en-US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嘧啶碱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含氮碱基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8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Arg</a:t>
                      </a:r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2000" dirty="0" err="1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Gly</a:t>
                      </a:r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Met</a:t>
                      </a:r>
                      <a:endParaRPr lang="zh-CN" altLang="en-US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肌酸、磷酸肌酸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能量储存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34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Phe</a:t>
                      </a:r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Tyr</a:t>
                      </a:r>
                      <a:endParaRPr lang="zh-CN" altLang="en-US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儿茶酚胺</a:t>
                      </a:r>
                      <a:endParaRPr lang="en-US" altLang="zh-CN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黑色素</a:t>
                      </a:r>
                      <a:endParaRPr lang="en-US" altLang="zh-CN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甲状腺素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神经递质</a:t>
                      </a:r>
                      <a:endParaRPr lang="en-US" altLang="zh-CN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皮肤色素</a:t>
                      </a:r>
                      <a:endParaRPr lang="en-US" altLang="zh-CN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激素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12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Gly</a:t>
                      </a:r>
                      <a:endParaRPr lang="zh-CN" altLang="en-US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卟啉化合物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血红素辅基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2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Arg</a:t>
                      </a:r>
                      <a:endParaRPr lang="zh-CN" altLang="en-US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NO</a:t>
                      </a:r>
                      <a:endParaRPr lang="zh-CN" altLang="en-US" sz="20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第二信使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10208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33453"/>
              </p:ext>
            </p:extLst>
          </p:nvPr>
        </p:nvGraphicFramePr>
        <p:xfrm>
          <a:off x="107950" y="260350"/>
          <a:ext cx="8784975" cy="6445913"/>
        </p:xfrm>
        <a:graphic>
          <a:graphicData uri="http://schemas.openxmlformats.org/drawingml/2006/table">
            <a:tbl>
              <a:tblPr/>
              <a:tblGrid>
                <a:gridCol w="2106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执业医师考试</a:t>
                      </a:r>
                    </a:p>
                  </a:txBody>
                  <a:tcPr marL="72000" marR="72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西医综合考试</a:t>
                      </a:r>
                    </a:p>
                  </a:txBody>
                  <a:tcPr marL="72000" marR="72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1.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蛋白质的生理功能及营养作用</a:t>
                      </a:r>
                    </a:p>
                  </a:txBody>
                  <a:tcPr marL="72000" marR="72000" marT="36000" marB="360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氨基酸和蛋白质的生理功能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营养必需氨基酸的概念和种类</a:t>
                      </a: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蛋白质的营养作用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2.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蛋白质在肠道的消化、吸收及腐败作用</a:t>
                      </a:r>
                    </a:p>
                  </a:txBody>
                  <a:tcPr marL="72000" marR="72000" marT="36000" marB="36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蛋白酶在消化中的作用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氨基酸的吸收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蛋白质的腐败作用</a:t>
                      </a: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3.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氨基酸的一般代谢</a:t>
                      </a:r>
                    </a:p>
                  </a:txBody>
                  <a:tcPr marL="72000" marR="72000" marT="36000" marB="36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转氨酶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氨基酸的脱氨基作用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α-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酮酸的代谢</a:t>
                      </a: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体内蛋白质的降解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氧化脱氨基，转氨基及联合脱氨基</a:t>
                      </a: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4.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氨的代谢</a:t>
                      </a:r>
                    </a:p>
                  </a:txBody>
                  <a:tcPr marL="72000" marR="72000" marT="36000" marB="36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体内氨的来源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氨的转运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体内氨的去路</a:t>
                      </a: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体内氨的来源和转运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尿素的生成：鸟氨酸循环</a:t>
                      </a: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5. 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个别氨基酸的代谢</a:t>
                      </a:r>
                    </a:p>
                  </a:txBody>
                  <a:tcPr marL="72000" marR="72000" marT="36000" marB="36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氨基酸的脱羧基作用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一碳单位的概念、来源、载体和意义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甲硫氨酸循环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苯丙氨酸和酪氨酸代谢</a:t>
                      </a: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氨基酸的脱羧基作用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一碳单位的定义、来源、载体和功能。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circleNumDbPlain"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甲硫氨酸、苯丙氨酸与酪氨酸的代谢</a:t>
                      </a: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E1771-22DC-4E50-8107-9D9CA878BC62}" type="slidenum">
              <a:rPr lang="en-US" altLang="zh-CN"/>
              <a:pPr>
                <a:defRPr/>
              </a:pPr>
              <a:t>129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357313" y="980728"/>
            <a:ext cx="6580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6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不同食物混合食用的效果 </a:t>
            </a:r>
          </a:p>
        </p:txBody>
      </p:sp>
      <p:graphicFrame>
        <p:nvGraphicFramePr>
          <p:cNvPr id="5" name="Group 58"/>
          <p:cNvGraphicFramePr>
            <a:graphicFrameLocks noGrp="1"/>
          </p:cNvGraphicFramePr>
          <p:nvPr/>
        </p:nvGraphicFramePr>
        <p:xfrm>
          <a:off x="467544" y="1915091"/>
          <a:ext cx="8352928" cy="4162032"/>
        </p:xfrm>
        <a:graphic>
          <a:graphicData uri="http://schemas.openxmlformats.org/drawingml/2006/table">
            <a:tbl>
              <a:tblPr/>
              <a:tblGrid>
                <a:gridCol w="154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食物名称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单独食用生理价值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混合食用所占比例（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%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小麦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 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小米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大豆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豌豆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玉米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牛肉干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2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混合食用生理价值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8A12A-D623-4494-B469-3EB6ED3AE55D}" type="slidenum">
              <a:rPr lang="en-US" altLang="zh-CN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3606613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898847" y="2636912"/>
            <a:ext cx="5432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zh-CN" altLang="en-US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蛋白质消化的生理意义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330647" y="3235577"/>
            <a:ext cx="6481713" cy="169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276225">
              <a:lnSpc>
                <a:spcPct val="130000"/>
              </a:lnSpc>
              <a:buFontTx/>
              <a:buChar char="•"/>
            </a:pPr>
            <a:r>
              <a:rPr kumimoji="1" lang="zh-CN" altLang="en-US" sz="28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由大分子转变为小分子，便于吸收。</a:t>
            </a:r>
          </a:p>
          <a:p>
            <a:pPr marL="363538" indent="-276225">
              <a:lnSpc>
                <a:spcPct val="130000"/>
              </a:lnSpc>
              <a:buFontTx/>
              <a:buChar char="•"/>
            </a:pPr>
            <a:r>
              <a:rPr kumimoji="1" lang="zh-CN" altLang="en-US" sz="28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消除种属特异性和抗原性，防止过敏、毒性反应。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35496" y="16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200" dirty="0">
                <a:ea typeface="黑体" pitchFamily="49" charset="-122"/>
              </a:rPr>
              <a:t>（一）食物蛋白质的消化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99294" y="5055519"/>
            <a:ext cx="77771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食物蛋白质消化的实质</a:t>
            </a:r>
            <a:r>
              <a:rPr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               </a:t>
            </a:r>
            <a:r>
              <a:rPr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一系列酶促反应，水解肽键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4016" y="6356176"/>
            <a:ext cx="900113" cy="457200"/>
          </a:xfrm>
        </p:spPr>
        <p:txBody>
          <a:bodyPr/>
          <a:lstStyle/>
          <a:p>
            <a:pPr>
              <a:defRPr/>
            </a:pPr>
            <a:fld id="{6F86B998-FCE4-476C-BA37-240BA1F8C9D9}" type="slidenum">
              <a:rPr lang="en-US" altLang="zh-CN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0CF6B-9CD2-4C59-8092-B1CE9BE0A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56" y="69269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dirty="0">
                <a:solidFill>
                  <a:srgbClr val="FFFF00"/>
                </a:solidFill>
                <a:ea typeface="黑体" pitchFamily="49" charset="-122"/>
              </a:rPr>
              <a:t>三、食物蛋白质的消化吸收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30053" grpId="0" build="p"/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89138"/>
            <a:ext cx="8458200" cy="3384550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（一）胃中的消化 </a:t>
            </a:r>
            <a:r>
              <a:rPr lang="en-US" altLang="zh-CN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 </a:t>
            </a: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胃蛋白酶（</a:t>
            </a:r>
            <a:r>
              <a:rPr lang="en-US" altLang="zh-CN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pepsin</a:t>
            </a: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（二）小肠中的消化 </a:t>
            </a:r>
            <a:r>
              <a:rPr lang="en-US" altLang="zh-CN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 </a:t>
            </a: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胰酶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（三）小肠粘膜细胞内</a:t>
            </a:r>
            <a:r>
              <a:rPr lang="en-US" altLang="zh-CN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氨基肽酶（</a:t>
            </a:r>
            <a:r>
              <a:rPr lang="en-US" altLang="zh-CN" dirty="0" err="1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aminopeptidase</a:t>
            </a: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）和二肽酶（</a:t>
            </a:r>
            <a:r>
              <a:rPr lang="en-US" altLang="zh-CN" dirty="0" err="1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dipeptidase</a:t>
            </a: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23850" y="915988"/>
            <a:ext cx="446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zh-CN" sz="36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36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消化过程：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DDABE-4CBE-4DC7-B43E-1B224EC64803}" type="slidenum">
              <a:rPr lang="en-US" altLang="zh-CN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506413" y="1339850"/>
            <a:ext cx="8458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zh-CN" altLang="en-US" sz="3200" dirty="0">
                <a:latin typeface="楷体_GB2312" pitchFamily="49" charset="-122"/>
                <a:ea typeface="黑体" pitchFamily="49" charset="-122"/>
              </a:rPr>
              <a:t>蛋白质的水解酶类及其作用特点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黑体" pitchFamily="49" charset="-122"/>
              </a:rPr>
              <a:t> 蛋白酶一般均由无活性的酶原经激活而成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黑体" pitchFamily="49" charset="-122"/>
              </a:rPr>
              <a:t> 各种蛋白水解酶对肽键作用的专一性不同</a:t>
            </a:r>
            <a:endParaRPr lang="zh-CN" altLang="en-US" sz="2400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26D2D-A46B-4EE0-BF9A-CE6B15699B0B}" type="slidenum">
              <a:rPr lang="en-US" altLang="zh-CN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2925" y="2781300"/>
            <a:ext cx="7089775" cy="830263"/>
            <a:chOff x="249" y="2341"/>
            <a:chExt cx="4466" cy="523"/>
          </a:xfrm>
        </p:grpSpPr>
        <p:sp>
          <p:nvSpPr>
            <p:cNvPr id="38935" name="Rectangle 4"/>
            <p:cNvSpPr>
              <a:spLocks noChangeArrowheads="1"/>
            </p:cNvSpPr>
            <p:nvPr/>
          </p:nvSpPr>
          <p:spPr bwMode="auto">
            <a:xfrm>
              <a:off x="249" y="2423"/>
              <a:ext cx="1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胰蛋白酶原</a:t>
              </a:r>
            </a:p>
          </p:txBody>
        </p:sp>
        <p:sp>
          <p:nvSpPr>
            <p:cNvPr id="38936" name="Rectangle 5"/>
            <p:cNvSpPr>
              <a:spLocks noChangeArrowheads="1"/>
            </p:cNvSpPr>
            <p:nvPr/>
          </p:nvSpPr>
          <p:spPr bwMode="auto">
            <a:xfrm>
              <a:off x="2790" y="2468"/>
              <a:ext cx="192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胰蛋白酶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(trypsin) </a:t>
              </a:r>
            </a:p>
          </p:txBody>
        </p:sp>
        <p:grpSp>
          <p:nvGrpSpPr>
            <p:cNvPr id="38937" name="Group 6"/>
            <p:cNvGrpSpPr>
              <a:grpSpLocks/>
            </p:cNvGrpSpPr>
            <p:nvPr/>
          </p:nvGrpSpPr>
          <p:grpSpPr bwMode="auto">
            <a:xfrm>
              <a:off x="1474" y="2341"/>
              <a:ext cx="1315" cy="523"/>
              <a:chOff x="1474" y="2843"/>
              <a:chExt cx="1315" cy="523"/>
            </a:xfrm>
          </p:grpSpPr>
          <p:sp>
            <p:nvSpPr>
              <p:cNvPr id="38938" name="Rectangle 7"/>
              <p:cNvSpPr>
                <a:spLocks noChangeArrowheads="1"/>
              </p:cNvSpPr>
              <p:nvPr/>
            </p:nvSpPr>
            <p:spPr bwMode="auto">
              <a:xfrm>
                <a:off x="1551" y="2843"/>
                <a:ext cx="1224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zh-CN" altLang="en-US" sz="2400">
                    <a:solidFill>
                      <a:srgbClr val="FFFF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肠激酶</a:t>
                </a:r>
              </a:p>
              <a:p>
                <a:pPr algn="ctr"/>
                <a:r>
                  <a:rPr kumimoji="1" lang="en-US" altLang="zh-CN" sz="2400">
                    <a:solidFill>
                      <a:srgbClr val="FFFF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(enterokinase)</a:t>
                </a:r>
              </a:p>
            </p:txBody>
          </p:sp>
          <p:sp>
            <p:nvSpPr>
              <p:cNvPr id="38939" name="Line 8"/>
              <p:cNvSpPr>
                <a:spLocks noChangeShapeType="1"/>
              </p:cNvSpPr>
              <p:nvPr/>
            </p:nvSpPr>
            <p:spPr bwMode="auto">
              <a:xfrm>
                <a:off x="1474" y="3113"/>
                <a:ext cx="13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42925" y="1963738"/>
            <a:ext cx="7308850" cy="868362"/>
            <a:chOff x="249" y="1826"/>
            <a:chExt cx="4604" cy="547"/>
          </a:xfrm>
        </p:grpSpPr>
        <p:sp>
          <p:nvSpPr>
            <p:cNvPr id="38931" name="Rectangle 10"/>
            <p:cNvSpPr>
              <a:spLocks noChangeArrowheads="1"/>
            </p:cNvSpPr>
            <p:nvPr/>
          </p:nvSpPr>
          <p:spPr bwMode="auto">
            <a:xfrm>
              <a:off x="249" y="1924"/>
              <a:ext cx="1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胃蛋白酶原</a:t>
              </a:r>
            </a:p>
          </p:txBody>
        </p:sp>
        <p:sp>
          <p:nvSpPr>
            <p:cNvPr id="38932" name="Rectangle 11"/>
            <p:cNvSpPr>
              <a:spLocks noChangeArrowheads="1"/>
            </p:cNvSpPr>
            <p:nvPr/>
          </p:nvSpPr>
          <p:spPr bwMode="auto">
            <a:xfrm>
              <a:off x="2790" y="1924"/>
              <a:ext cx="206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胃蛋白酶（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pepsin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）</a:t>
              </a:r>
            </a:p>
          </p:txBody>
        </p:sp>
        <p:sp>
          <p:nvSpPr>
            <p:cNvPr id="38933" name="Line 12"/>
            <p:cNvSpPr>
              <a:spLocks noChangeShapeType="1"/>
            </p:cNvSpPr>
            <p:nvPr/>
          </p:nvSpPr>
          <p:spPr bwMode="auto">
            <a:xfrm>
              <a:off x="1474" y="2097"/>
              <a:ext cx="13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8934" name="Text Box 13"/>
            <p:cNvSpPr txBox="1">
              <a:spLocks noChangeArrowheads="1"/>
            </p:cNvSpPr>
            <p:nvPr/>
          </p:nvSpPr>
          <p:spPr bwMode="auto">
            <a:xfrm>
              <a:off x="1610" y="1826"/>
              <a:ext cx="1043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胃酸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kumimoji="1" lang="en-US" altLang="zh-CN" sz="24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  <p:sp>
        <p:nvSpPr>
          <p:cNvPr id="360472" name="Line 24"/>
          <p:cNvSpPr>
            <a:spLocks noChangeShapeType="1"/>
          </p:cNvSpPr>
          <p:nvPr/>
        </p:nvSpPr>
        <p:spPr bwMode="auto">
          <a:xfrm flipH="1">
            <a:off x="3546021" y="3470275"/>
            <a:ext cx="1127125" cy="11787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60473" name="Freeform 25"/>
          <p:cNvSpPr>
            <a:spLocks/>
          </p:cNvSpPr>
          <p:nvPr/>
        </p:nvSpPr>
        <p:spPr bwMode="auto">
          <a:xfrm>
            <a:off x="4214813" y="2649538"/>
            <a:ext cx="1152525" cy="442912"/>
          </a:xfrm>
          <a:custGeom>
            <a:avLst/>
            <a:gdLst>
              <a:gd name="T0" fmla="*/ 2147483647 w 726"/>
              <a:gd name="T1" fmla="*/ 2147483647 h 279"/>
              <a:gd name="T2" fmla="*/ 2147483647 w 726"/>
              <a:gd name="T3" fmla="*/ 2147483647 h 279"/>
              <a:gd name="T4" fmla="*/ 0 w 726"/>
              <a:gd name="T5" fmla="*/ 2147483647 h 279"/>
              <a:gd name="T6" fmla="*/ 0 60000 65536"/>
              <a:gd name="T7" fmla="*/ 0 60000 65536"/>
              <a:gd name="T8" fmla="*/ 0 60000 65536"/>
              <a:gd name="T9" fmla="*/ 0 w 726"/>
              <a:gd name="T10" fmla="*/ 0 h 279"/>
              <a:gd name="T11" fmla="*/ 726 w 726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279">
                <a:moveTo>
                  <a:pt x="726" y="234"/>
                </a:moveTo>
                <a:cubicBezTo>
                  <a:pt x="605" y="117"/>
                  <a:pt x="484" y="0"/>
                  <a:pt x="363" y="7"/>
                </a:cubicBezTo>
                <a:cubicBezTo>
                  <a:pt x="242" y="14"/>
                  <a:pt x="121" y="146"/>
                  <a:pt x="0" y="27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60474" name="Freeform 26"/>
          <p:cNvSpPr>
            <a:spLocks/>
          </p:cNvSpPr>
          <p:nvPr/>
        </p:nvSpPr>
        <p:spPr bwMode="auto">
          <a:xfrm>
            <a:off x="4214813" y="1773238"/>
            <a:ext cx="1152525" cy="442912"/>
          </a:xfrm>
          <a:custGeom>
            <a:avLst/>
            <a:gdLst>
              <a:gd name="T0" fmla="*/ 2147483647 w 726"/>
              <a:gd name="T1" fmla="*/ 2147483647 h 279"/>
              <a:gd name="T2" fmla="*/ 2147483647 w 726"/>
              <a:gd name="T3" fmla="*/ 2147483647 h 279"/>
              <a:gd name="T4" fmla="*/ 0 w 726"/>
              <a:gd name="T5" fmla="*/ 2147483647 h 279"/>
              <a:gd name="T6" fmla="*/ 0 60000 65536"/>
              <a:gd name="T7" fmla="*/ 0 60000 65536"/>
              <a:gd name="T8" fmla="*/ 0 60000 65536"/>
              <a:gd name="T9" fmla="*/ 0 w 726"/>
              <a:gd name="T10" fmla="*/ 0 h 279"/>
              <a:gd name="T11" fmla="*/ 726 w 726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279">
                <a:moveTo>
                  <a:pt x="726" y="234"/>
                </a:moveTo>
                <a:cubicBezTo>
                  <a:pt x="605" y="117"/>
                  <a:pt x="484" y="0"/>
                  <a:pt x="363" y="7"/>
                </a:cubicBezTo>
                <a:cubicBezTo>
                  <a:pt x="242" y="14"/>
                  <a:pt x="121" y="146"/>
                  <a:pt x="0" y="27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8920" name="Rectangle 2"/>
          <p:cNvSpPr>
            <a:spLocks noChangeArrowheads="1"/>
          </p:cNvSpPr>
          <p:nvPr/>
        </p:nvSpPr>
        <p:spPr bwMode="auto">
          <a:xfrm>
            <a:off x="611188" y="692150"/>
            <a:ext cx="3816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zh-CN" altLang="en-US" sz="3200">
                <a:latin typeface="楷体_GB2312" pitchFamily="49" charset="-122"/>
                <a:ea typeface="黑体" pitchFamily="49" charset="-122"/>
              </a:rPr>
              <a:t>蛋白酶原的激活</a:t>
            </a:r>
            <a:endParaRPr lang="zh-CN" altLang="en-US" sz="280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F901C-11CB-40F9-8567-5B8BE22A7213}" type="slidenum">
              <a:rPr lang="en-US" altLang="zh-CN"/>
              <a:pPr>
                <a:defRPr/>
              </a:pPr>
              <a:t>17</a:t>
            </a:fld>
            <a:endParaRPr lang="en-US" altLang="zh-CN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1EB5103-834B-4857-8061-FD7DA7132E7C}"/>
              </a:ext>
            </a:extLst>
          </p:cNvPr>
          <p:cNvGrpSpPr/>
          <p:nvPr/>
        </p:nvGrpSpPr>
        <p:grpSpPr>
          <a:xfrm>
            <a:off x="496434" y="3713163"/>
            <a:ext cx="8493126" cy="1916113"/>
            <a:chOff x="496434" y="3713163"/>
            <a:chExt cx="8493126" cy="1916113"/>
          </a:xfrm>
        </p:grpSpPr>
        <p:grpSp>
          <p:nvGrpSpPr>
            <p:cNvPr id="38922" name="Group 15"/>
            <p:cNvGrpSpPr>
              <a:grpSpLocks/>
            </p:cNvGrpSpPr>
            <p:nvPr/>
          </p:nvGrpSpPr>
          <p:grpSpPr bwMode="auto">
            <a:xfrm>
              <a:off x="496434" y="3713163"/>
              <a:ext cx="2327275" cy="1916113"/>
              <a:chOff x="249" y="2816"/>
              <a:chExt cx="1466" cy="1207"/>
            </a:xfrm>
          </p:grpSpPr>
          <p:sp>
            <p:nvSpPr>
              <p:cNvPr id="38928" name="Rectangle 16"/>
              <p:cNvSpPr>
                <a:spLocks noChangeArrowheads="1"/>
              </p:cNvSpPr>
              <p:nvPr/>
            </p:nvSpPr>
            <p:spPr bwMode="auto">
              <a:xfrm>
                <a:off x="249" y="2816"/>
                <a:ext cx="146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2800" dirty="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糜蛋白酶原</a:t>
                </a:r>
              </a:p>
            </p:txBody>
          </p:sp>
          <p:sp>
            <p:nvSpPr>
              <p:cNvPr id="38929" name="Rectangle 17"/>
              <p:cNvSpPr>
                <a:spLocks noChangeArrowheads="1"/>
              </p:cNvSpPr>
              <p:nvPr/>
            </p:nvSpPr>
            <p:spPr bwMode="auto">
              <a:xfrm>
                <a:off x="249" y="3242"/>
                <a:ext cx="1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 dirty="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羧基肽酶原</a:t>
                </a:r>
              </a:p>
            </p:txBody>
          </p:sp>
          <p:sp>
            <p:nvSpPr>
              <p:cNvPr id="38930" name="Rectangle 18"/>
              <p:cNvSpPr>
                <a:spLocks noChangeArrowheads="1"/>
              </p:cNvSpPr>
              <p:nvPr/>
            </p:nvSpPr>
            <p:spPr bwMode="auto">
              <a:xfrm>
                <a:off x="249" y="3696"/>
                <a:ext cx="146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 dirty="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弹性蛋白酶原</a:t>
                </a:r>
              </a:p>
            </p:txBody>
          </p:sp>
        </p:grpSp>
        <p:grpSp>
          <p:nvGrpSpPr>
            <p:cNvPr id="38923" name="Group 19"/>
            <p:cNvGrpSpPr>
              <a:grpSpLocks/>
            </p:cNvGrpSpPr>
            <p:nvPr/>
          </p:nvGrpSpPr>
          <p:grpSpPr bwMode="auto">
            <a:xfrm>
              <a:off x="4530272" y="3760788"/>
              <a:ext cx="4459288" cy="1868488"/>
              <a:chOff x="2790" y="2846"/>
              <a:chExt cx="2809" cy="1177"/>
            </a:xfrm>
          </p:grpSpPr>
          <p:sp>
            <p:nvSpPr>
              <p:cNvPr id="38925" name="Rectangle 20"/>
              <p:cNvSpPr>
                <a:spLocks noChangeArrowheads="1"/>
              </p:cNvSpPr>
              <p:nvPr/>
            </p:nvSpPr>
            <p:spPr bwMode="auto">
              <a:xfrm>
                <a:off x="2790" y="2846"/>
                <a:ext cx="256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糜蛋白酶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(chymotrypsin) </a:t>
                </a:r>
              </a:p>
            </p:txBody>
          </p:sp>
          <p:sp>
            <p:nvSpPr>
              <p:cNvPr id="38926" name="Rectangle 21"/>
              <p:cNvSpPr>
                <a:spLocks noChangeArrowheads="1"/>
              </p:cNvSpPr>
              <p:nvPr/>
            </p:nvSpPr>
            <p:spPr bwMode="auto">
              <a:xfrm>
                <a:off x="2790" y="3239"/>
                <a:ext cx="280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羧基肽酶</a:t>
                </a:r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(carboxypeptidase) </a:t>
                </a:r>
              </a:p>
            </p:txBody>
          </p:sp>
          <p:sp>
            <p:nvSpPr>
              <p:cNvPr id="38927" name="Rectangle 22"/>
              <p:cNvSpPr>
                <a:spLocks noChangeArrowheads="1"/>
              </p:cNvSpPr>
              <p:nvPr/>
            </p:nvSpPr>
            <p:spPr bwMode="auto">
              <a:xfrm>
                <a:off x="2790" y="3693"/>
                <a:ext cx="214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 dirty="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弹性蛋白酶</a:t>
                </a:r>
                <a:r>
                  <a:rPr kumimoji="1" lang="en-US" altLang="zh-CN" sz="2800" dirty="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(elastase)</a:t>
                </a:r>
              </a:p>
            </p:txBody>
          </p:sp>
        </p:grpSp>
        <p:sp>
          <p:nvSpPr>
            <p:cNvPr id="38924" name="Line 23"/>
            <p:cNvSpPr>
              <a:spLocks noChangeShapeType="1"/>
            </p:cNvSpPr>
            <p:nvPr/>
          </p:nvSpPr>
          <p:spPr bwMode="auto">
            <a:xfrm>
              <a:off x="2798167" y="4648995"/>
              <a:ext cx="1728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cxnSp>
          <p:nvCxnSpPr>
            <p:cNvPr id="6" name="连接符: 肘形 5">
              <a:extLst>
                <a:ext uri="{FF2B5EF4-FFF2-40B4-BE49-F238E27FC236}">
                  <a16:creationId xmlns:a16="http://schemas.microsoft.com/office/drawing/2014/main" id="{C1F850FB-4E81-4C97-AF90-0B612DE0E2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97317" y="3972720"/>
              <a:ext cx="12700" cy="139700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连接符: 肘形 11">
              <a:extLst>
                <a:ext uri="{FF2B5EF4-FFF2-40B4-BE49-F238E27FC236}">
                  <a16:creationId xmlns:a16="http://schemas.microsoft.com/office/drawing/2014/main" id="{129E3A10-7A56-4174-BAF4-E2DF8140CC9B}"/>
                </a:ext>
              </a:extLst>
            </p:cNvPr>
            <p:cNvCxnSpPr>
              <a:stCxn id="38925" idx="1"/>
              <a:endCxn id="38927" idx="1"/>
            </p:cNvCxnSpPr>
            <p:nvPr/>
          </p:nvCxnSpPr>
          <p:spPr bwMode="auto">
            <a:xfrm rot="10800000" flipV="1">
              <a:off x="4530272" y="4022725"/>
              <a:ext cx="12700" cy="1344613"/>
            </a:xfrm>
            <a:prstGeom prst="bentConnector3">
              <a:avLst>
                <a:gd name="adj1" fmla="val 2314283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72" grpId="0" animBg="1"/>
      <p:bldP spid="360473" grpId="0" animBg="1"/>
      <p:bldP spid="3604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1863"/>
            <a:ext cx="8153400" cy="3092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5460" name="AutoShape 4"/>
          <p:cNvSpPr>
            <a:spLocks noChangeArrowheads="1"/>
          </p:cNvSpPr>
          <p:nvPr/>
        </p:nvSpPr>
        <p:spPr bwMode="auto">
          <a:xfrm rot="10800000">
            <a:off x="2590800" y="1970088"/>
            <a:ext cx="228600" cy="7620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1970088"/>
            <a:ext cx="1295400" cy="930275"/>
            <a:chOff x="1056" y="1152"/>
            <a:chExt cx="816" cy="586"/>
          </a:xfrm>
        </p:grpSpPr>
        <p:sp>
          <p:nvSpPr>
            <p:cNvPr id="39962" name="Text Box 6"/>
            <p:cNvSpPr txBox="1">
              <a:spLocks noChangeArrowheads="1"/>
            </p:cNvSpPr>
            <p:nvPr/>
          </p:nvSpPr>
          <p:spPr bwMode="auto">
            <a:xfrm>
              <a:off x="1056" y="1488"/>
              <a:ext cx="62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>
                  <a:latin typeface="Rockwell" pitchFamily="18" charset="0"/>
                  <a:ea typeface="GungsuhChe" pitchFamily="49" charset="-127"/>
                </a:rPr>
                <a:t>NH</a:t>
              </a:r>
              <a:r>
                <a:rPr kumimoji="1" lang="en-US" altLang="zh-CN" sz="2000" baseline="-25000">
                  <a:latin typeface="Rockwell" pitchFamily="18" charset="0"/>
                </a:rPr>
                <a:t>3</a:t>
              </a:r>
              <a:r>
                <a:rPr kumimoji="1" lang="en-US" altLang="zh-CN" sz="2000" baseline="30000">
                  <a:latin typeface="Rockwell" pitchFamily="18" charset="0"/>
                </a:rPr>
                <a:t>+</a:t>
              </a:r>
              <a:r>
                <a:rPr kumimoji="1" lang="en-US" altLang="zh-CN" sz="2000" b="1">
                  <a:latin typeface="Times New Roman" pitchFamily="18" charset="0"/>
                </a:rPr>
                <a:t>—</a:t>
              </a:r>
            </a:p>
          </p:txBody>
        </p:sp>
        <p:sp>
          <p:nvSpPr>
            <p:cNvPr id="39963" name="AutoShape 7"/>
            <p:cNvSpPr>
              <a:spLocks noChangeArrowheads="1"/>
            </p:cNvSpPr>
            <p:nvPr/>
          </p:nvSpPr>
          <p:spPr bwMode="auto">
            <a:xfrm rot="10800000">
              <a:off x="1728" y="1152"/>
              <a:ext cx="144" cy="4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76400" y="1970088"/>
            <a:ext cx="1524000" cy="930275"/>
            <a:chOff x="1056" y="1152"/>
            <a:chExt cx="960" cy="586"/>
          </a:xfrm>
        </p:grpSpPr>
        <p:sp>
          <p:nvSpPr>
            <p:cNvPr id="39960" name="Text Box 9"/>
            <p:cNvSpPr txBox="1">
              <a:spLocks noChangeArrowheads="1"/>
            </p:cNvSpPr>
            <p:nvPr/>
          </p:nvSpPr>
          <p:spPr bwMode="auto">
            <a:xfrm>
              <a:off x="1056" y="1488"/>
              <a:ext cx="76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>
                  <a:latin typeface="Rockwell" pitchFamily="18" charset="0"/>
                </a:rPr>
                <a:t>NH</a:t>
              </a:r>
              <a:r>
                <a:rPr kumimoji="1" lang="en-US" altLang="zh-CN" sz="2000" baseline="-25000">
                  <a:latin typeface="Rockwell" pitchFamily="18" charset="0"/>
                </a:rPr>
                <a:t>3</a:t>
              </a:r>
              <a:r>
                <a:rPr kumimoji="1" lang="en-US" altLang="zh-CN" sz="2000" baseline="30000">
                  <a:latin typeface="Times New Roman" pitchFamily="18" charset="0"/>
                </a:rPr>
                <a:t>+</a:t>
              </a:r>
              <a:r>
                <a:rPr kumimoji="1" lang="en-US" altLang="zh-CN" sz="2000" b="1">
                  <a:latin typeface="Times New Roman" pitchFamily="18" charset="0"/>
                </a:rPr>
                <a:t>—</a:t>
              </a:r>
            </a:p>
          </p:txBody>
        </p:sp>
        <p:sp>
          <p:nvSpPr>
            <p:cNvPr id="39961" name="AutoShape 10"/>
            <p:cNvSpPr>
              <a:spLocks noChangeArrowheads="1"/>
            </p:cNvSpPr>
            <p:nvPr/>
          </p:nvSpPr>
          <p:spPr bwMode="auto">
            <a:xfrm rot="10800000">
              <a:off x="1872" y="1152"/>
              <a:ext cx="144" cy="4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5467" name="AutoShape 11"/>
          <p:cNvSpPr>
            <a:spLocks noChangeArrowheads="1"/>
          </p:cNvSpPr>
          <p:nvPr/>
        </p:nvSpPr>
        <p:spPr bwMode="auto">
          <a:xfrm rot="10800000">
            <a:off x="1600200" y="4027488"/>
            <a:ext cx="228600" cy="7620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4027488"/>
            <a:ext cx="1295400" cy="930275"/>
            <a:chOff x="1056" y="1152"/>
            <a:chExt cx="816" cy="586"/>
          </a:xfrm>
        </p:grpSpPr>
        <p:sp>
          <p:nvSpPr>
            <p:cNvPr id="39958" name="Text Box 13"/>
            <p:cNvSpPr txBox="1">
              <a:spLocks noChangeArrowheads="1"/>
            </p:cNvSpPr>
            <p:nvPr/>
          </p:nvSpPr>
          <p:spPr bwMode="auto">
            <a:xfrm>
              <a:off x="1056" y="1488"/>
              <a:ext cx="62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>
                  <a:latin typeface="Rockwell" pitchFamily="18" charset="0"/>
                </a:rPr>
                <a:t> COO</a:t>
              </a:r>
              <a:r>
                <a:rPr kumimoji="1" lang="en-US" altLang="zh-CN" sz="2000" baseline="30000">
                  <a:latin typeface="Rockwell" pitchFamily="18" charset="0"/>
                </a:rPr>
                <a:t>-</a:t>
              </a:r>
              <a:r>
                <a:rPr kumimoji="1" lang="en-US" altLang="zh-CN" sz="2000" b="1">
                  <a:latin typeface="Times New Roman" pitchFamily="18" charset="0"/>
                </a:rPr>
                <a:t>—</a:t>
              </a:r>
            </a:p>
          </p:txBody>
        </p:sp>
        <p:sp>
          <p:nvSpPr>
            <p:cNvPr id="39959" name="AutoShape 14"/>
            <p:cNvSpPr>
              <a:spLocks noChangeArrowheads="1"/>
            </p:cNvSpPr>
            <p:nvPr/>
          </p:nvSpPr>
          <p:spPr bwMode="auto">
            <a:xfrm rot="10800000">
              <a:off x="1728" y="1152"/>
              <a:ext cx="144" cy="4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4027488"/>
            <a:ext cx="1524000" cy="930275"/>
            <a:chOff x="1056" y="1152"/>
            <a:chExt cx="960" cy="586"/>
          </a:xfrm>
        </p:grpSpPr>
        <p:sp>
          <p:nvSpPr>
            <p:cNvPr id="39956" name="Text Box 16"/>
            <p:cNvSpPr txBox="1">
              <a:spLocks noChangeArrowheads="1"/>
            </p:cNvSpPr>
            <p:nvPr/>
          </p:nvSpPr>
          <p:spPr bwMode="auto">
            <a:xfrm>
              <a:off x="1056" y="1488"/>
              <a:ext cx="76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>
                  <a:latin typeface="Rockwell" pitchFamily="18" charset="0"/>
                </a:rPr>
                <a:t>  COO</a:t>
              </a:r>
              <a:r>
                <a:rPr kumimoji="1" lang="en-US" altLang="zh-CN" sz="2000" baseline="30000">
                  <a:latin typeface="Rockwell" pitchFamily="18" charset="0"/>
                </a:rPr>
                <a:t>-</a:t>
              </a:r>
              <a:r>
                <a:rPr kumimoji="1" lang="en-US" altLang="zh-CN" sz="2000" b="1">
                  <a:latin typeface="Times New Roman" pitchFamily="18" charset="0"/>
                </a:rPr>
                <a:t>—</a:t>
              </a:r>
            </a:p>
          </p:txBody>
        </p:sp>
        <p:sp>
          <p:nvSpPr>
            <p:cNvPr id="39957" name="AutoShape 17"/>
            <p:cNvSpPr>
              <a:spLocks noChangeArrowheads="1"/>
            </p:cNvSpPr>
            <p:nvPr/>
          </p:nvSpPr>
          <p:spPr bwMode="auto">
            <a:xfrm rot="10800000">
              <a:off x="1872" y="1152"/>
              <a:ext cx="144" cy="4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3505200" y="1597025"/>
            <a:ext cx="32194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SzPct val="90000"/>
              <a:buFontTx/>
              <a:buChar char="•"/>
            </a:pPr>
            <a:r>
              <a:rPr lang="zh-CN" altLang="en-US" sz="2800" u="sng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外肽酶</a:t>
            </a:r>
            <a:r>
              <a:rPr lang="en-US" altLang="zh-CN" sz="2800" u="sng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800" u="sng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氨基肽酶</a:t>
            </a:r>
          </a:p>
        </p:txBody>
      </p:sp>
      <p:sp>
        <p:nvSpPr>
          <p:cNvPr id="275475" name="AutoShape 19"/>
          <p:cNvSpPr>
            <a:spLocks noChangeArrowheads="1"/>
          </p:cNvSpPr>
          <p:nvPr/>
        </p:nvSpPr>
        <p:spPr bwMode="auto">
          <a:xfrm>
            <a:off x="3352800" y="2274888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rgbClr val="F1FD83"/>
          </a:solidFill>
          <a:ln w="38100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5476" name="AutoShape 20"/>
          <p:cNvSpPr>
            <a:spLocks noChangeArrowheads="1"/>
          </p:cNvSpPr>
          <p:nvPr/>
        </p:nvSpPr>
        <p:spPr bwMode="auto">
          <a:xfrm>
            <a:off x="2362200" y="4408488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rgbClr val="F1FD83"/>
          </a:solidFill>
          <a:ln w="38100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168775" y="2994025"/>
            <a:ext cx="1219200" cy="762000"/>
            <a:chOff x="3792" y="1776"/>
            <a:chExt cx="768" cy="480"/>
          </a:xfrm>
        </p:grpSpPr>
        <p:sp>
          <p:nvSpPr>
            <p:cNvPr id="39954" name="AutoShape 22"/>
            <p:cNvSpPr>
              <a:spLocks noChangeArrowheads="1"/>
            </p:cNvSpPr>
            <p:nvPr/>
          </p:nvSpPr>
          <p:spPr bwMode="auto">
            <a:xfrm rot="10800000">
              <a:off x="3792" y="1776"/>
              <a:ext cx="144" cy="4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55" name="Text Box 23"/>
            <p:cNvSpPr txBox="1">
              <a:spLocks noChangeArrowheads="1"/>
            </p:cNvSpPr>
            <p:nvPr/>
          </p:nvSpPr>
          <p:spPr bwMode="auto">
            <a:xfrm>
              <a:off x="3984" y="1824"/>
              <a:ext cx="576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4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sp>
        <p:nvSpPr>
          <p:cNvPr id="275480" name="Rectangle 24"/>
          <p:cNvSpPr>
            <a:spLocks noChangeArrowheads="1"/>
          </p:cNvSpPr>
          <p:nvPr/>
        </p:nvSpPr>
        <p:spPr bwMode="auto">
          <a:xfrm>
            <a:off x="4529138" y="2984500"/>
            <a:ext cx="1255712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u="sng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内肽酶</a:t>
            </a:r>
          </a:p>
        </p:txBody>
      </p:sp>
      <p:sp>
        <p:nvSpPr>
          <p:cNvPr id="275485" name="Rectangle 29"/>
          <p:cNvSpPr>
            <a:spLocks noChangeArrowheads="1"/>
          </p:cNvSpPr>
          <p:nvPr/>
        </p:nvSpPr>
        <p:spPr bwMode="auto">
          <a:xfrm>
            <a:off x="3429000" y="4721225"/>
            <a:ext cx="32194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SzPct val="90000"/>
              <a:buFontTx/>
              <a:buChar char="•"/>
            </a:pPr>
            <a:r>
              <a:rPr lang="zh-CN" altLang="en-US" sz="2800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外肽酶</a:t>
            </a:r>
            <a:r>
              <a:rPr lang="en-US" altLang="zh-CN" sz="2800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800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羧基肽酶</a:t>
            </a:r>
          </a:p>
        </p:txBody>
      </p:sp>
      <p:sp>
        <p:nvSpPr>
          <p:cNvPr id="275486" name="Text Box 30"/>
          <p:cNvSpPr txBox="1">
            <a:spLocks noChangeArrowheads="1"/>
          </p:cNvSpPr>
          <p:nvPr/>
        </p:nvSpPr>
        <p:spPr bwMode="auto">
          <a:xfrm>
            <a:off x="838200" y="565785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最终产物</a:t>
            </a: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—</a:t>
            </a:r>
            <a:r>
              <a:rPr kumimoji="1"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氨基酸及一些寡肽</a:t>
            </a:r>
          </a:p>
        </p:txBody>
      </p:sp>
      <p:sp>
        <p:nvSpPr>
          <p:cNvPr id="3995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23850" y="457200"/>
            <a:ext cx="8496300" cy="11430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C000"/>
                </a:solidFill>
                <a:effectLst/>
                <a:ea typeface="黑体" pitchFamily="49" charset="-122"/>
              </a:rPr>
              <a:t>不同种类蛋白水解酶的作用</a:t>
            </a: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DC05-A456-476D-8CEF-1D0411230CCE}" type="slidenum">
              <a:rPr lang="en-US" altLang="zh-CN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7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  <p:bldP spid="275467" grpId="0" animBg="1"/>
      <p:bldP spid="275474" grpId="0" autoUpdateAnimBg="0"/>
      <p:bldP spid="275475" grpId="0" animBg="1"/>
      <p:bldP spid="275476" grpId="0" animBg="1"/>
      <p:bldP spid="275480" grpId="0" animBg="1" autoUpdateAnimBg="0"/>
      <p:bldP spid="275485" grpId="0" autoUpdateAnimBg="0"/>
      <p:bldP spid="27548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8525" y="496888"/>
            <a:ext cx="7489825" cy="915987"/>
          </a:xfrm>
        </p:spPr>
        <p:txBody>
          <a:bodyPr/>
          <a:lstStyle/>
          <a:p>
            <a:pPr eaLnBrk="1" hangingPunct="1"/>
            <a:r>
              <a:rPr lang="zh-CN" altLang="en-US" sz="3200">
                <a:solidFill>
                  <a:srgbClr val="FFFF00"/>
                </a:solidFill>
                <a:effectLst/>
                <a:ea typeface="黑体" pitchFamily="49" charset="-122"/>
              </a:rPr>
              <a:t>蛋白水解酶作用的专一性</a:t>
            </a:r>
          </a:p>
        </p:txBody>
      </p:sp>
      <p:graphicFrame>
        <p:nvGraphicFramePr>
          <p:cNvPr id="109655" name="Group 87"/>
          <p:cNvGraphicFramePr>
            <a:graphicFrameLocks noGrp="1"/>
          </p:cNvGraphicFramePr>
          <p:nvPr>
            <p:ph type="tbl" idx="1"/>
          </p:nvPr>
        </p:nvGraphicFramePr>
        <p:xfrm>
          <a:off x="284163" y="1441450"/>
          <a:ext cx="8645525" cy="4795520"/>
        </p:xfrm>
        <a:graphic>
          <a:graphicData uri="http://schemas.openxmlformats.org/drawingml/2006/table">
            <a:tbl>
              <a:tblPr/>
              <a:tblGrid>
                <a:gridCol w="216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蛋白酶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专一性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胃蛋白酶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Ala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Leu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Phe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Trp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Met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Tyr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的羧基形成的肽键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胰蛋白酶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Lys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Arg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的羧基形成的肽键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糜蛋白酶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Phe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Tyr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Trp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的羧基形成的肽键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弹性蛋白酶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脂肪族氨基酸的羧基形成的肽键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氨基肽酶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除了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Pro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外任何氨基酸的氨基形成的肽键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羧基肽酶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除了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Lys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Arg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Pro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外任何氨基酸的氨基形成的肽键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羧基肽酶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Lys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Arg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的氨基形成的肽键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36783-948B-4F5B-8A7D-CE5A4B45D9C6}" type="slidenum">
              <a:rPr lang="en-US" altLang="zh-CN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D8322E-0664-42A3-801B-EF3B911C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1018482-61FC-470F-BB31-D4AA7F7B5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980728"/>
            <a:ext cx="409455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000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氨基酸代谢库</a:t>
            </a:r>
            <a:endParaRPr kumimoji="1" lang="en-US" altLang="zh-CN" sz="4000" dirty="0">
              <a:solidFill>
                <a:srgbClr val="FFC000"/>
              </a:solidFill>
              <a:latin typeface="Times New Roman" pitchFamily="18" charset="0"/>
              <a:ea typeface="黑体" pitchFamily="49" charset="-122"/>
            </a:endParaRPr>
          </a:p>
          <a:p>
            <a:pPr algn="ctr"/>
            <a:r>
              <a:rPr kumimoji="1" lang="en-US" altLang="zh-CN" sz="4000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(metabolic pool)</a:t>
            </a:r>
            <a:endParaRPr kumimoji="1" lang="zh-CN" altLang="en-US" sz="4000" dirty="0">
              <a:solidFill>
                <a:srgbClr val="FFC000"/>
              </a:solidFill>
              <a:latin typeface="Times New Roman" pitchFamily="18" charset="0"/>
              <a:ea typeface="黑体" pitchFamily="49" charset="-122"/>
            </a:endParaRPr>
          </a:p>
        </p:txBody>
      </p:sp>
      <p:graphicFrame>
        <p:nvGraphicFramePr>
          <p:cNvPr id="15" name="图示 14">
            <a:extLst>
              <a:ext uri="{FF2B5EF4-FFF2-40B4-BE49-F238E27FC236}">
                <a16:creationId xmlns:a16="http://schemas.microsoft.com/office/drawing/2014/main" id="{C9045E14-FAFF-425D-BCDF-A62CDC889256}"/>
              </a:ext>
            </a:extLst>
          </p:cNvPr>
          <p:cNvGraphicFramePr/>
          <p:nvPr/>
        </p:nvGraphicFramePr>
        <p:xfrm>
          <a:off x="467544" y="2564904"/>
          <a:ext cx="8352928" cy="33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3">
            <a:hlinkClick r:id="rId8"/>
            <a:extLst>
              <a:ext uri="{FF2B5EF4-FFF2-40B4-BE49-F238E27FC236}">
                <a16:creationId xmlns:a16="http://schemas.microsoft.com/office/drawing/2014/main" id="{E72F585E-B307-4F83-B4BD-B21EACA9C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9" t="1" r="1" b="-26764"/>
          <a:stretch/>
        </p:blipFill>
        <p:spPr bwMode="auto">
          <a:xfrm>
            <a:off x="6300192" y="119128"/>
            <a:ext cx="1463510" cy="13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4">
            <a:hlinkClick r:id="rId10"/>
            <a:extLst>
              <a:ext uri="{FF2B5EF4-FFF2-40B4-BE49-F238E27FC236}">
                <a16:creationId xmlns:a16="http://schemas.microsoft.com/office/drawing/2014/main" id="{C8A8111D-73FF-47BE-A03B-FAB6C484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6"/>
            <a:ext cx="1535384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>
            <a:hlinkClick r:id="rId12"/>
            <a:extLst>
              <a:ext uri="{FF2B5EF4-FFF2-40B4-BE49-F238E27FC236}">
                <a16:creationId xmlns:a16="http://schemas.microsoft.com/office/drawing/2014/main" id="{C8C8A159-2CEE-490C-AD32-7C650E41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782" y="1079"/>
            <a:ext cx="1353801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13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D612C1-5F63-4585-A8C4-7B53F54E7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>
                                            <p:graphicEl>
                                              <a:dgm id="{92D612C1-5F63-4585-A8C4-7B53F54E7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9932E4A-7127-4A91-A437-4B346A174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dgm id="{29932E4A-7127-4A91-A437-4B346A174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E24B8FA-9027-4090-9D29-942ABC5A9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>
                                            <p:graphicEl>
                                              <a:dgm id="{0E24B8FA-9027-4090-9D29-942ABC5A9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FE3D90E-389A-417B-A359-E5F5E42A0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dgm id="{FFE3D90E-389A-417B-A359-E5F5E42A0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0BEB962-CA6E-4AB5-AEA7-25E10DAA8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>
                                            <p:graphicEl>
                                              <a:dgm id="{A0BEB962-CA6E-4AB5-AEA7-25E10DAA8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（二）氨基酸的吸收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46225"/>
            <a:ext cx="8015287" cy="4187031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吸收部位：主要在小肠中进行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吸收形式：氨基酸、二肽、寡肽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吸收机制：耗能的主动吸收过程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）肠粘膜细胞膜上的载体蛋白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r>
              <a:rPr lang="en-US" altLang="zh-CN" dirty="0">
                <a:effectLst/>
                <a:latin typeface="Symbol" pitchFamily="18" charset="2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谷氨酰基循环对氨基酸的转运作用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09210-759D-4D18-A2FB-67417D9CFB63}" type="slidenum">
              <a:rPr lang="en-US" altLang="zh-CN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9750" y="761331"/>
            <a:ext cx="6211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0000"/>
              <a:buFont typeface="Wingdings" pitchFamily="2" charset="2"/>
              <a:buChar char="n"/>
            </a:pP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32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氨基酸吸收载体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42988" y="1341438"/>
            <a:ext cx="71294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7550" algn="just">
              <a:lnSpc>
                <a:spcPct val="125000"/>
              </a:lnSpc>
            </a:pP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载体蛋白与氨基酸、</a:t>
            </a: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Na</a:t>
            </a:r>
            <a:r>
              <a:rPr lang="en-US" altLang="zh-CN" sz="2800" baseline="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组成三联体，将氨基酸、</a:t>
            </a: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Na</a:t>
            </a:r>
            <a:r>
              <a:rPr lang="en-US" altLang="zh-CN" sz="2800" baseline="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转运入细胞内，</a:t>
            </a: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Na</a:t>
            </a:r>
            <a:r>
              <a:rPr lang="en-US" altLang="zh-CN" sz="2800" baseline="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再由钠泵排出细胞，并消耗</a:t>
            </a: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ATP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755650" y="4292600"/>
            <a:ext cx="2663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七种转运蛋白</a:t>
            </a:r>
          </a:p>
          <a:p>
            <a:pPr algn="ctr"/>
            <a:r>
              <a:rPr lang="en-US" altLang="zh-CN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(transporter)</a:t>
            </a:r>
          </a:p>
        </p:txBody>
      </p:sp>
      <p:sp>
        <p:nvSpPr>
          <p:cNvPr id="165893" name="AutoShape 5"/>
          <p:cNvSpPr>
            <a:spLocks/>
          </p:cNvSpPr>
          <p:nvPr/>
        </p:nvSpPr>
        <p:spPr bwMode="auto">
          <a:xfrm>
            <a:off x="3563938" y="3357563"/>
            <a:ext cx="287337" cy="2808287"/>
          </a:xfrm>
          <a:prstGeom prst="leftBrace">
            <a:avLst>
              <a:gd name="adj1" fmla="val 8144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711200" indent="-711200" algn="ctr"/>
            <a:endParaRPr kumimoji="1" lang="zh-CN" altLang="zh-CN" sz="240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3851275" y="2924175"/>
            <a:ext cx="3529013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kumimoji="1" lang="zh-CN" altLang="en-US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中性氨基酸转运蛋白</a:t>
            </a:r>
          </a:p>
          <a:p>
            <a:pPr>
              <a:lnSpc>
                <a:spcPct val="135000"/>
              </a:lnSpc>
            </a:pPr>
            <a:r>
              <a:rPr kumimoji="1" lang="zh-CN" altLang="en-US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酸性氨基酸转运蛋白</a:t>
            </a:r>
          </a:p>
          <a:p>
            <a:pPr>
              <a:lnSpc>
                <a:spcPct val="135000"/>
              </a:lnSpc>
            </a:pPr>
            <a:r>
              <a:rPr kumimoji="1" lang="zh-CN" altLang="en-US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碱性氨基酸转运蛋白</a:t>
            </a:r>
          </a:p>
          <a:p>
            <a:pPr>
              <a:lnSpc>
                <a:spcPct val="135000"/>
              </a:lnSpc>
            </a:pPr>
            <a:r>
              <a:rPr kumimoji="1" lang="zh-CN" altLang="en-US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亚氨基酸转运蛋白</a:t>
            </a:r>
          </a:p>
          <a:p>
            <a:pPr>
              <a:lnSpc>
                <a:spcPct val="135000"/>
              </a:lnSpc>
            </a:pPr>
            <a:r>
              <a:rPr kumimoji="1" lang="el-GR" altLang="zh-CN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β</a:t>
            </a:r>
            <a:r>
              <a:rPr kumimoji="1" lang="zh-CN" altLang="en-US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氨基酸转运蛋白</a:t>
            </a:r>
          </a:p>
          <a:p>
            <a:pPr>
              <a:lnSpc>
                <a:spcPct val="135000"/>
              </a:lnSpc>
            </a:pPr>
            <a:r>
              <a:rPr kumimoji="1" lang="zh-CN" altLang="en-US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二肽转运蛋白</a:t>
            </a:r>
          </a:p>
          <a:p>
            <a:pPr>
              <a:lnSpc>
                <a:spcPct val="135000"/>
              </a:lnSpc>
            </a:pPr>
            <a:r>
              <a:rPr kumimoji="1" lang="zh-CN" altLang="en-US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三肽转运蛋白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9842-A167-447B-8965-692DB38F9E21}" type="slidenum">
              <a:rPr lang="en-US" altLang="zh-CN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utoUpdateAnimBg="0"/>
      <p:bldP spid="165893" grpId="0" animBg="1" autoUpdateAnimBg="0"/>
      <p:bldP spid="16589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235" name="AutoShape 67"/>
          <p:cNvCxnSpPr>
            <a:cxnSpLocks noChangeShapeType="1"/>
          </p:cNvCxnSpPr>
          <p:nvPr/>
        </p:nvCxnSpPr>
        <p:spPr bwMode="auto">
          <a:xfrm rot="10800000" flipH="1">
            <a:off x="2555776" y="1052736"/>
            <a:ext cx="1600200" cy="3509963"/>
          </a:xfrm>
          <a:prstGeom prst="curvedConnector3">
            <a:avLst>
              <a:gd name="adj1" fmla="val -1706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600226" y="2900586"/>
            <a:ext cx="2000250" cy="1384300"/>
            <a:chOff x="1701" y="1842"/>
            <a:chExt cx="1260" cy="872"/>
          </a:xfrm>
        </p:grpSpPr>
        <p:sp>
          <p:nvSpPr>
            <p:cNvPr id="44091" name="Text Box 69"/>
            <p:cNvSpPr txBox="1">
              <a:spLocks noChangeArrowheads="1"/>
            </p:cNvSpPr>
            <p:nvPr/>
          </p:nvSpPr>
          <p:spPr bwMode="auto">
            <a:xfrm>
              <a:off x="1837" y="1842"/>
              <a:ext cx="1124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b="1">
                  <a:latin typeface="Times New Roman" pitchFamily="18" charset="0"/>
                  <a:ea typeface="华文楷体" pitchFamily="2" charset="-122"/>
                </a:rPr>
                <a:t>半胱氨酰甘氨酸</a:t>
              </a:r>
            </a:p>
            <a:p>
              <a:pPr algn="ctr"/>
              <a:r>
                <a:rPr kumimoji="1" lang="en-US" altLang="zh-CN" b="1">
                  <a:latin typeface="Times New Roman" pitchFamily="18" charset="0"/>
                  <a:ea typeface="宋体" pitchFamily="2" charset="-122"/>
                </a:rPr>
                <a:t>(Cys-Gly)</a:t>
              </a:r>
            </a:p>
          </p:txBody>
        </p:sp>
        <p:cxnSp>
          <p:nvCxnSpPr>
            <p:cNvPr id="44092" name="AutoShape 70"/>
            <p:cNvCxnSpPr>
              <a:cxnSpLocks noChangeShapeType="1"/>
            </p:cNvCxnSpPr>
            <p:nvPr/>
          </p:nvCxnSpPr>
          <p:spPr bwMode="auto">
            <a:xfrm rot="10800000" flipH="1">
              <a:off x="1701" y="1970"/>
              <a:ext cx="171" cy="744"/>
            </a:xfrm>
            <a:prstGeom prst="curvedConnector3">
              <a:avLst>
                <a:gd name="adj1" fmla="val -77194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3852320" y="3221261"/>
            <a:ext cx="2457889" cy="1601788"/>
            <a:chOff x="2480" y="2033"/>
            <a:chExt cx="1556" cy="1009"/>
          </a:xfrm>
        </p:grpSpPr>
        <p:sp>
          <p:nvSpPr>
            <p:cNvPr id="44086" name="Text Box 72"/>
            <p:cNvSpPr txBox="1">
              <a:spLocks noChangeArrowheads="1"/>
            </p:cNvSpPr>
            <p:nvPr/>
          </p:nvSpPr>
          <p:spPr bwMode="auto">
            <a:xfrm>
              <a:off x="3344" y="2811"/>
              <a:ext cx="69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b="1">
                  <a:latin typeface="Times New Roman" pitchFamily="18" charset="0"/>
                  <a:ea typeface="华文楷体" pitchFamily="2" charset="-122"/>
                </a:rPr>
                <a:t>半胱氨酸</a:t>
              </a:r>
            </a:p>
          </p:txBody>
        </p:sp>
        <p:sp>
          <p:nvSpPr>
            <p:cNvPr id="44087" name="Text Box 73"/>
            <p:cNvSpPr txBox="1">
              <a:spLocks noChangeArrowheads="1"/>
            </p:cNvSpPr>
            <p:nvPr/>
          </p:nvSpPr>
          <p:spPr bwMode="auto">
            <a:xfrm>
              <a:off x="2480" y="2811"/>
              <a:ext cx="548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b="1" dirty="0">
                  <a:latin typeface="Times New Roman" pitchFamily="18" charset="0"/>
                  <a:ea typeface="华文楷体" pitchFamily="2" charset="-122"/>
                </a:rPr>
                <a:t>甘氨酸</a:t>
              </a:r>
            </a:p>
          </p:txBody>
        </p:sp>
        <p:cxnSp>
          <p:nvCxnSpPr>
            <p:cNvPr id="44088" name="AutoShape 74"/>
            <p:cNvCxnSpPr>
              <a:cxnSpLocks noChangeShapeType="1"/>
              <a:stCxn id="44091" idx="3"/>
              <a:endCxn id="44086" idx="0"/>
            </p:cNvCxnSpPr>
            <p:nvPr/>
          </p:nvCxnSpPr>
          <p:spPr bwMode="auto">
            <a:xfrm>
              <a:off x="2954" y="2033"/>
              <a:ext cx="736" cy="778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4089" name="Text Box 75"/>
            <p:cNvSpPr txBox="1">
              <a:spLocks noChangeArrowheads="1"/>
            </p:cNvSpPr>
            <p:nvPr/>
          </p:nvSpPr>
          <p:spPr bwMode="auto">
            <a:xfrm>
              <a:off x="3168" y="2475"/>
              <a:ext cx="528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b="1">
                  <a:solidFill>
                    <a:schemeClr val="accent2"/>
                  </a:solidFill>
                  <a:latin typeface="Times New Roman" pitchFamily="18" charset="0"/>
                  <a:ea typeface="华文楷体" pitchFamily="2" charset="-122"/>
                </a:rPr>
                <a:t>肽酶</a:t>
              </a:r>
            </a:p>
          </p:txBody>
        </p:sp>
        <p:cxnSp>
          <p:nvCxnSpPr>
            <p:cNvPr id="44090" name="AutoShape 76"/>
            <p:cNvCxnSpPr>
              <a:cxnSpLocks noChangeShapeType="1"/>
              <a:stCxn id="44091" idx="3"/>
              <a:endCxn id="44087" idx="3"/>
            </p:cNvCxnSpPr>
            <p:nvPr/>
          </p:nvCxnSpPr>
          <p:spPr bwMode="auto">
            <a:xfrm>
              <a:off x="2954" y="2033"/>
              <a:ext cx="74" cy="894"/>
            </a:xfrm>
            <a:prstGeom prst="curvedConnector3">
              <a:avLst>
                <a:gd name="adj1" fmla="val 29459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6119713" y="525686"/>
            <a:ext cx="2744788" cy="3197225"/>
            <a:chOff x="3918" y="482"/>
            <a:chExt cx="1729" cy="2014"/>
          </a:xfrm>
        </p:grpSpPr>
        <p:pic>
          <p:nvPicPr>
            <p:cNvPr id="44077" name="Picture 78" descr="16-5氧脯氨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1797"/>
              <a:ext cx="1179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78" name="Rectangle 79"/>
            <p:cNvSpPr>
              <a:spLocks noChangeArrowheads="1"/>
            </p:cNvSpPr>
            <p:nvPr/>
          </p:nvSpPr>
          <p:spPr bwMode="auto">
            <a:xfrm>
              <a:off x="3984" y="1017"/>
              <a:ext cx="620" cy="5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γ-</a:t>
              </a:r>
              <a:r>
                <a:rPr kumimoji="1" lang="zh-CN" altLang="en-US" b="1">
                  <a:solidFill>
                    <a:schemeClr val="accent2"/>
                  </a:solidFill>
                  <a:latin typeface="华文楷体" pitchFamily="2" charset="-122"/>
                  <a:ea typeface="华文楷体" pitchFamily="2" charset="-122"/>
                  <a:cs typeface="Times New Roman" pitchFamily="18" charset="0"/>
                </a:rPr>
                <a:t>谷氨</a:t>
              </a:r>
            </a:p>
            <a:p>
              <a:r>
                <a:rPr kumimoji="1" lang="zh-CN" altLang="en-US" b="1">
                  <a:solidFill>
                    <a:schemeClr val="accent2"/>
                  </a:solidFill>
                  <a:latin typeface="华文楷体" pitchFamily="2" charset="-122"/>
                  <a:ea typeface="华文楷体" pitchFamily="2" charset="-122"/>
                  <a:cs typeface="Times New Roman" pitchFamily="18" charset="0"/>
                </a:rPr>
                <a:t> 酸环化</a:t>
              </a:r>
            </a:p>
            <a:p>
              <a:r>
                <a:rPr kumimoji="1" lang="zh-CN" altLang="en-US" b="1">
                  <a:solidFill>
                    <a:schemeClr val="accent2"/>
                  </a:solidFill>
                  <a:latin typeface="华文楷体" pitchFamily="2" charset="-122"/>
                  <a:ea typeface="华文楷体" pitchFamily="2" charset="-122"/>
                  <a:cs typeface="Times New Roman" pitchFamily="18" charset="0"/>
                </a:rPr>
                <a:t> 转移酶</a:t>
              </a:r>
            </a:p>
          </p:txBody>
        </p:sp>
        <p:grpSp>
          <p:nvGrpSpPr>
            <p:cNvPr id="44079" name="Group 80"/>
            <p:cNvGrpSpPr>
              <a:grpSpLocks/>
            </p:cNvGrpSpPr>
            <p:nvPr/>
          </p:nvGrpSpPr>
          <p:grpSpPr bwMode="auto">
            <a:xfrm>
              <a:off x="4740" y="482"/>
              <a:ext cx="864" cy="1049"/>
              <a:chOff x="4694" y="572"/>
              <a:chExt cx="864" cy="1049"/>
            </a:xfrm>
          </p:grpSpPr>
          <p:sp>
            <p:nvSpPr>
              <p:cNvPr id="44083" name="Rectangle 81"/>
              <p:cNvSpPr>
                <a:spLocks noChangeArrowheads="1"/>
              </p:cNvSpPr>
              <p:nvPr/>
            </p:nvSpPr>
            <p:spPr bwMode="auto">
              <a:xfrm>
                <a:off x="4694" y="799"/>
                <a:ext cx="864" cy="768"/>
              </a:xfrm>
              <a:prstGeom prst="rect">
                <a:avLst/>
              </a:prstGeom>
              <a:solidFill>
                <a:schemeClr val="bg1"/>
              </a:solidFill>
              <a:ln w="38100" cap="rnd">
                <a:solidFill>
                  <a:srgbClr val="80008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84" name="Text Box 82"/>
              <p:cNvSpPr txBox="1">
                <a:spLocks noChangeArrowheads="1"/>
              </p:cNvSpPr>
              <p:nvPr/>
            </p:nvSpPr>
            <p:spPr bwMode="auto">
              <a:xfrm>
                <a:off x="4830" y="572"/>
                <a:ext cx="548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b="1">
                    <a:latin typeface="Times New Roman" pitchFamily="18" charset="0"/>
                    <a:ea typeface="华文楷体" pitchFamily="2" charset="-122"/>
                  </a:rPr>
                  <a:t>氨基酸</a:t>
                </a:r>
              </a:p>
            </p:txBody>
          </p:sp>
          <p:pic>
            <p:nvPicPr>
              <p:cNvPr id="44085" name="Picture 8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94" y="799"/>
                <a:ext cx="834" cy="8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44080" name="Text Box 84"/>
            <p:cNvSpPr txBox="1">
              <a:spLocks noChangeArrowheads="1"/>
            </p:cNvSpPr>
            <p:nvPr/>
          </p:nvSpPr>
          <p:spPr bwMode="auto">
            <a:xfrm>
              <a:off x="3918" y="2265"/>
              <a:ext cx="81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1">
                  <a:latin typeface="Times New Roman" pitchFamily="18" charset="0"/>
                  <a:ea typeface="宋体" pitchFamily="2" charset="-122"/>
                </a:rPr>
                <a:t>5-</a:t>
              </a:r>
              <a:r>
                <a:rPr kumimoji="1" lang="zh-CN" altLang="en-US" b="1">
                  <a:latin typeface="Times New Roman" pitchFamily="18" charset="0"/>
                  <a:ea typeface="华文楷体" pitchFamily="2" charset="-122"/>
                </a:rPr>
                <a:t>氧脯氨酸</a:t>
              </a:r>
            </a:p>
          </p:txBody>
        </p:sp>
        <p:cxnSp>
          <p:nvCxnSpPr>
            <p:cNvPr id="44081" name="AutoShape 85"/>
            <p:cNvCxnSpPr>
              <a:cxnSpLocks noChangeShapeType="1"/>
              <a:stCxn id="44056" idx="3"/>
            </p:cNvCxnSpPr>
            <p:nvPr/>
          </p:nvCxnSpPr>
          <p:spPr bwMode="auto">
            <a:xfrm>
              <a:off x="3938" y="776"/>
              <a:ext cx="876" cy="949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4082" name="Line 86"/>
            <p:cNvSpPr>
              <a:spLocks noChangeShapeType="1"/>
            </p:cNvSpPr>
            <p:nvPr/>
          </p:nvSpPr>
          <p:spPr bwMode="auto">
            <a:xfrm>
              <a:off x="4286" y="845"/>
              <a:ext cx="409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6742013" y="3621311"/>
            <a:ext cx="2301875" cy="1458913"/>
            <a:chOff x="4272" y="2411"/>
            <a:chExt cx="1450" cy="919"/>
          </a:xfrm>
        </p:grpSpPr>
        <p:sp>
          <p:nvSpPr>
            <p:cNvPr id="44071" name="Text Box 88"/>
            <p:cNvSpPr txBox="1">
              <a:spLocks noChangeArrowheads="1"/>
            </p:cNvSpPr>
            <p:nvPr/>
          </p:nvSpPr>
          <p:spPr bwMode="auto">
            <a:xfrm>
              <a:off x="4421" y="3099"/>
              <a:ext cx="548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b="1">
                  <a:latin typeface="Times New Roman" pitchFamily="18" charset="0"/>
                  <a:ea typeface="华文楷体" pitchFamily="2" charset="-122"/>
                </a:rPr>
                <a:t>谷氨酸</a:t>
              </a:r>
            </a:p>
          </p:txBody>
        </p:sp>
        <p:cxnSp>
          <p:nvCxnSpPr>
            <p:cNvPr id="44072" name="AutoShape 89"/>
            <p:cNvCxnSpPr>
              <a:cxnSpLocks noChangeShapeType="1"/>
            </p:cNvCxnSpPr>
            <p:nvPr/>
          </p:nvCxnSpPr>
          <p:spPr bwMode="auto">
            <a:xfrm rot="5400000">
              <a:off x="4507" y="2661"/>
              <a:ext cx="716" cy="216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4073" name="Rectangle 90"/>
            <p:cNvSpPr>
              <a:spLocks noChangeArrowheads="1"/>
            </p:cNvSpPr>
            <p:nvPr/>
          </p:nvSpPr>
          <p:spPr bwMode="auto">
            <a:xfrm>
              <a:off x="4272" y="2555"/>
              <a:ext cx="564" cy="42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000" b="1">
                  <a:solidFill>
                    <a:schemeClr val="hlink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  <a:ea typeface="宋体" pitchFamily="2" charset="-122"/>
                </a:rPr>
                <a:t>5-</a:t>
              </a:r>
              <a:r>
                <a:rPr kumimoji="1" lang="zh-CN" altLang="en-US" b="1">
                  <a:solidFill>
                    <a:schemeClr val="accent2"/>
                  </a:solidFill>
                  <a:latin typeface="Times New Roman" pitchFamily="18" charset="0"/>
                  <a:ea typeface="华文楷体" pitchFamily="2" charset="-122"/>
                </a:rPr>
                <a:t>氧脯</a:t>
              </a:r>
            </a:p>
            <a:p>
              <a:r>
                <a:rPr kumimoji="1" lang="zh-CN" altLang="en-US" b="1">
                  <a:solidFill>
                    <a:schemeClr val="accent2"/>
                  </a:solidFill>
                  <a:latin typeface="Times New Roman" pitchFamily="18" charset="0"/>
                  <a:ea typeface="华文楷体" pitchFamily="2" charset="-122"/>
                </a:rPr>
                <a:t>氨酸酶</a:t>
              </a:r>
            </a:p>
          </p:txBody>
        </p:sp>
        <p:sp>
          <p:nvSpPr>
            <p:cNvPr id="44074" name="Text Box 91"/>
            <p:cNvSpPr txBox="1">
              <a:spLocks noChangeArrowheads="1"/>
            </p:cNvSpPr>
            <p:nvPr/>
          </p:nvSpPr>
          <p:spPr bwMode="auto">
            <a:xfrm>
              <a:off x="5126" y="2483"/>
              <a:ext cx="40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1">
                  <a:latin typeface="Times New Roman" pitchFamily="18" charset="0"/>
                  <a:ea typeface="宋体" pitchFamily="2" charset="-122"/>
                </a:rPr>
                <a:t>ATP</a:t>
              </a:r>
            </a:p>
          </p:txBody>
        </p:sp>
        <p:sp>
          <p:nvSpPr>
            <p:cNvPr id="44075" name="Text Box 92"/>
            <p:cNvSpPr txBox="1">
              <a:spLocks noChangeArrowheads="1"/>
            </p:cNvSpPr>
            <p:nvPr/>
          </p:nvSpPr>
          <p:spPr bwMode="auto">
            <a:xfrm>
              <a:off x="5100" y="2858"/>
              <a:ext cx="62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1">
                  <a:latin typeface="Times New Roman" pitchFamily="18" charset="0"/>
                  <a:ea typeface="宋体" pitchFamily="2" charset="-122"/>
                </a:rPr>
                <a:t>ADP+Pi</a:t>
              </a:r>
            </a:p>
          </p:txBody>
        </p:sp>
        <p:cxnSp>
          <p:nvCxnSpPr>
            <p:cNvPr id="44076" name="AutoShape 93"/>
            <p:cNvCxnSpPr>
              <a:cxnSpLocks noChangeShapeType="1"/>
              <a:stCxn id="44074" idx="1"/>
              <a:endCxn id="44075" idx="1"/>
            </p:cNvCxnSpPr>
            <p:nvPr/>
          </p:nvCxnSpPr>
          <p:spPr bwMode="auto">
            <a:xfrm rot="10800000" flipV="1">
              <a:off x="5100" y="2593"/>
              <a:ext cx="26" cy="375"/>
            </a:xfrm>
            <a:prstGeom prst="curvedConnector3">
              <a:avLst>
                <a:gd name="adj1" fmla="val 7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4065488" y="4640486"/>
            <a:ext cx="4322763" cy="1401763"/>
            <a:chOff x="2636" y="3108"/>
            <a:chExt cx="2723" cy="883"/>
          </a:xfrm>
        </p:grpSpPr>
        <p:sp>
          <p:nvSpPr>
            <p:cNvPr id="44064" name="Rectangle 95"/>
            <p:cNvSpPr>
              <a:spLocks noChangeArrowheads="1"/>
            </p:cNvSpPr>
            <p:nvPr/>
          </p:nvSpPr>
          <p:spPr bwMode="auto">
            <a:xfrm>
              <a:off x="2636" y="3760"/>
              <a:ext cx="1317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γ-</a:t>
              </a:r>
              <a:r>
                <a:rPr kumimoji="1" lang="zh-CN" altLang="en-US" b="1" dirty="0"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谷氨酰半胱氨酸</a:t>
              </a:r>
            </a:p>
          </p:txBody>
        </p:sp>
        <p:cxnSp>
          <p:nvCxnSpPr>
            <p:cNvPr id="44065" name="AutoShape 96"/>
            <p:cNvCxnSpPr>
              <a:cxnSpLocks noChangeShapeType="1"/>
              <a:stCxn id="44071" idx="2"/>
              <a:endCxn id="44064" idx="3"/>
            </p:cNvCxnSpPr>
            <p:nvPr/>
          </p:nvCxnSpPr>
          <p:spPr bwMode="auto">
            <a:xfrm rot="5400000">
              <a:off x="4104" y="3234"/>
              <a:ext cx="490" cy="792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066" name="AutoShape 97"/>
            <p:cNvCxnSpPr>
              <a:cxnSpLocks noChangeShapeType="1"/>
              <a:stCxn id="44086" idx="3"/>
              <a:endCxn id="44064" idx="3"/>
            </p:cNvCxnSpPr>
            <p:nvPr/>
          </p:nvCxnSpPr>
          <p:spPr bwMode="auto">
            <a:xfrm flipH="1">
              <a:off x="3953" y="3108"/>
              <a:ext cx="97" cy="768"/>
            </a:xfrm>
            <a:prstGeom prst="curvedConnector3">
              <a:avLst>
                <a:gd name="adj1" fmla="val -14845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4067" name="Rectangle 98"/>
            <p:cNvSpPr>
              <a:spLocks noChangeArrowheads="1"/>
            </p:cNvSpPr>
            <p:nvPr/>
          </p:nvSpPr>
          <p:spPr bwMode="auto">
            <a:xfrm>
              <a:off x="3484" y="3219"/>
              <a:ext cx="741" cy="5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1" dirty="0">
                  <a:solidFill>
                    <a:schemeClr val="accent2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γ-</a:t>
              </a:r>
              <a:r>
                <a:rPr kumimoji="1" lang="zh-CN" altLang="en-US" b="1" dirty="0">
                  <a:solidFill>
                    <a:schemeClr val="accent2"/>
                  </a:solidFill>
                  <a:latin typeface="华文楷体" pitchFamily="2" charset="-122"/>
                  <a:ea typeface="华文楷体" pitchFamily="2" charset="-122"/>
                  <a:cs typeface="Times New Roman" pitchFamily="18" charset="0"/>
                </a:rPr>
                <a:t>谷氨酰</a:t>
              </a:r>
            </a:p>
            <a:p>
              <a:r>
                <a:rPr kumimoji="1" lang="zh-CN" altLang="en-US" b="1" dirty="0">
                  <a:solidFill>
                    <a:schemeClr val="accent2"/>
                  </a:solidFill>
                  <a:latin typeface="华文楷体" pitchFamily="2" charset="-122"/>
                  <a:ea typeface="华文楷体" pitchFamily="2" charset="-122"/>
                  <a:cs typeface="Times New Roman" pitchFamily="18" charset="0"/>
                </a:rPr>
                <a:t>半胱氨酸</a:t>
              </a:r>
            </a:p>
            <a:p>
              <a:r>
                <a:rPr kumimoji="1" lang="zh-CN" altLang="en-US" b="1" dirty="0">
                  <a:solidFill>
                    <a:schemeClr val="accent2"/>
                  </a:solidFill>
                  <a:latin typeface="华文楷体" pitchFamily="2" charset="-122"/>
                  <a:ea typeface="华文楷体" pitchFamily="2" charset="-122"/>
                  <a:cs typeface="Times New Roman" pitchFamily="18" charset="0"/>
                </a:rPr>
                <a:t>  合成酶</a:t>
              </a:r>
            </a:p>
          </p:txBody>
        </p:sp>
        <p:sp>
          <p:nvSpPr>
            <p:cNvPr id="44068" name="Text Box 99"/>
            <p:cNvSpPr txBox="1">
              <a:spLocks noChangeArrowheads="1"/>
            </p:cNvSpPr>
            <p:nvPr/>
          </p:nvSpPr>
          <p:spPr bwMode="auto">
            <a:xfrm>
              <a:off x="4737" y="3760"/>
              <a:ext cx="62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1" dirty="0" err="1">
                  <a:latin typeface="Times New Roman" pitchFamily="18" charset="0"/>
                  <a:ea typeface="宋体" pitchFamily="2" charset="-122"/>
                </a:rPr>
                <a:t>ADP+Pi</a:t>
              </a:r>
              <a:endParaRPr kumimoji="1" lang="en-US" altLang="zh-CN" b="1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4069" name="Text Box 100"/>
            <p:cNvSpPr txBox="1">
              <a:spLocks noChangeArrowheads="1"/>
            </p:cNvSpPr>
            <p:nvPr/>
          </p:nvSpPr>
          <p:spPr bwMode="auto">
            <a:xfrm>
              <a:off x="4815" y="3433"/>
              <a:ext cx="40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CN" b="1" dirty="0">
                  <a:latin typeface="Times New Roman" pitchFamily="18" charset="0"/>
                  <a:ea typeface="宋体" pitchFamily="2" charset="-122"/>
                </a:rPr>
                <a:t>ATP</a:t>
              </a:r>
            </a:p>
          </p:txBody>
        </p:sp>
        <p:cxnSp>
          <p:nvCxnSpPr>
            <p:cNvPr id="44070" name="AutoShape 101"/>
            <p:cNvCxnSpPr>
              <a:cxnSpLocks noChangeShapeType="1"/>
            </p:cNvCxnSpPr>
            <p:nvPr/>
          </p:nvCxnSpPr>
          <p:spPr bwMode="auto">
            <a:xfrm rot="10800000" flipV="1">
              <a:off x="4767" y="3544"/>
              <a:ext cx="48" cy="326"/>
            </a:xfrm>
            <a:prstGeom prst="curvedConnector3">
              <a:avLst>
                <a:gd name="adj1" fmla="val 44999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2073175" y="4823048"/>
            <a:ext cx="2444750" cy="1265239"/>
            <a:chOff x="1327" y="3194"/>
            <a:chExt cx="1540" cy="797"/>
          </a:xfrm>
        </p:grpSpPr>
        <p:cxnSp>
          <p:nvCxnSpPr>
            <p:cNvPr id="44058" name="AutoShape 103"/>
            <p:cNvCxnSpPr>
              <a:cxnSpLocks noChangeShapeType="1"/>
            </p:cNvCxnSpPr>
            <p:nvPr/>
          </p:nvCxnSpPr>
          <p:spPr bwMode="auto">
            <a:xfrm rot="10800000">
              <a:off x="1806" y="3227"/>
              <a:ext cx="794" cy="627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059" name="AutoShape 104"/>
            <p:cNvCxnSpPr>
              <a:cxnSpLocks noChangeShapeType="1"/>
              <a:stCxn id="44087" idx="2"/>
            </p:cNvCxnSpPr>
            <p:nvPr/>
          </p:nvCxnSpPr>
          <p:spPr bwMode="auto">
            <a:xfrm rot="5400000">
              <a:off x="2165" y="2942"/>
              <a:ext cx="303" cy="808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4060" name="Rectangle 105"/>
            <p:cNvSpPr>
              <a:spLocks noChangeArrowheads="1"/>
            </p:cNvSpPr>
            <p:nvPr/>
          </p:nvSpPr>
          <p:spPr bwMode="auto">
            <a:xfrm>
              <a:off x="2175" y="3425"/>
              <a:ext cx="692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b="1" dirty="0">
                  <a:solidFill>
                    <a:schemeClr val="accent2"/>
                  </a:solidFill>
                  <a:latin typeface="华文楷体" pitchFamily="2" charset="-122"/>
                  <a:ea typeface="华文楷体" pitchFamily="2" charset="-122"/>
                </a:rPr>
                <a:t>谷胱甘肽</a:t>
              </a:r>
            </a:p>
            <a:p>
              <a:r>
                <a:rPr kumimoji="1" lang="zh-CN" altLang="en-US" b="1" dirty="0">
                  <a:solidFill>
                    <a:schemeClr val="accent2"/>
                  </a:solidFill>
                  <a:latin typeface="华文楷体" pitchFamily="2" charset="-122"/>
                  <a:ea typeface="华文楷体" pitchFamily="2" charset="-122"/>
                </a:rPr>
                <a:t> 合成酶</a:t>
              </a:r>
            </a:p>
          </p:txBody>
        </p:sp>
        <p:sp>
          <p:nvSpPr>
            <p:cNvPr id="44061" name="Rectangle 106"/>
            <p:cNvSpPr>
              <a:spLocks noChangeArrowheads="1"/>
            </p:cNvSpPr>
            <p:nvPr/>
          </p:nvSpPr>
          <p:spPr bwMode="auto">
            <a:xfrm>
              <a:off x="1536" y="3760"/>
              <a:ext cx="40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1">
                  <a:latin typeface="Times New Roman" pitchFamily="18" charset="0"/>
                  <a:ea typeface="宋体" pitchFamily="2" charset="-122"/>
                </a:rPr>
                <a:t>ATP</a:t>
              </a:r>
            </a:p>
          </p:txBody>
        </p:sp>
        <p:sp>
          <p:nvSpPr>
            <p:cNvPr id="44062" name="Rectangle 107"/>
            <p:cNvSpPr>
              <a:spLocks noChangeArrowheads="1"/>
            </p:cNvSpPr>
            <p:nvPr/>
          </p:nvSpPr>
          <p:spPr bwMode="auto">
            <a:xfrm>
              <a:off x="1327" y="3541"/>
              <a:ext cx="62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1" dirty="0" err="1">
                  <a:latin typeface="Times New Roman" pitchFamily="18" charset="0"/>
                  <a:ea typeface="宋体" pitchFamily="2" charset="-122"/>
                </a:rPr>
                <a:t>ADP+Pi</a:t>
              </a:r>
              <a:endParaRPr kumimoji="1" lang="en-US" altLang="zh-CN" b="1" dirty="0"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44063" name="AutoShape 108"/>
            <p:cNvCxnSpPr>
              <a:cxnSpLocks noChangeShapeType="1"/>
            </p:cNvCxnSpPr>
            <p:nvPr/>
          </p:nvCxnSpPr>
          <p:spPr bwMode="auto">
            <a:xfrm flipH="1" flipV="1">
              <a:off x="1918" y="3676"/>
              <a:ext cx="22" cy="182"/>
            </a:xfrm>
            <a:prstGeom prst="curvedConnector3">
              <a:avLst>
                <a:gd name="adj1" fmla="val -108076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4041" name="Text Box 109"/>
          <p:cNvSpPr txBox="1">
            <a:spLocks noChangeArrowheads="1"/>
          </p:cNvSpPr>
          <p:nvPr/>
        </p:nvSpPr>
        <p:spPr bwMode="auto">
          <a:xfrm>
            <a:off x="304800" y="309563"/>
            <a:ext cx="95091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细胞外</a:t>
            </a:r>
          </a:p>
        </p:txBody>
      </p:sp>
      <p:sp>
        <p:nvSpPr>
          <p:cNvPr id="44042" name="Line 110"/>
          <p:cNvSpPr>
            <a:spLocks noChangeShapeType="1"/>
          </p:cNvSpPr>
          <p:nvPr/>
        </p:nvSpPr>
        <p:spPr bwMode="auto">
          <a:xfrm>
            <a:off x="2266851" y="666974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4043" name="Oval 111"/>
          <p:cNvSpPr>
            <a:spLocks noChangeArrowheads="1"/>
          </p:cNvSpPr>
          <p:nvPr/>
        </p:nvSpPr>
        <p:spPr bwMode="auto">
          <a:xfrm>
            <a:off x="1486289" y="2648174"/>
            <a:ext cx="738188" cy="6858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4" name="Line 112"/>
          <p:cNvSpPr>
            <a:spLocks noChangeShapeType="1"/>
          </p:cNvSpPr>
          <p:nvPr/>
        </p:nvSpPr>
        <p:spPr bwMode="auto">
          <a:xfrm>
            <a:off x="1435547" y="666974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4045" name="Text Box 113"/>
          <p:cNvSpPr txBox="1">
            <a:spLocks noChangeArrowheads="1"/>
          </p:cNvSpPr>
          <p:nvPr/>
        </p:nvSpPr>
        <p:spPr bwMode="auto">
          <a:xfrm>
            <a:off x="1414781" y="3333974"/>
            <a:ext cx="865186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1" lang="en-US" altLang="zh-CN" sz="2000" b="1" dirty="0">
                <a:solidFill>
                  <a:srgbClr val="A73B0B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γ-</a:t>
            </a:r>
            <a:r>
              <a:rPr kumimoji="1" lang="zh-CN" altLang="en-US" sz="2000" b="1" dirty="0">
                <a:solidFill>
                  <a:srgbClr val="A73B0B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谷氨酰基转移酶</a:t>
            </a:r>
          </a:p>
        </p:txBody>
      </p:sp>
      <p:sp>
        <p:nvSpPr>
          <p:cNvPr id="44046" name="Text Box 114"/>
          <p:cNvSpPr txBox="1">
            <a:spLocks noChangeArrowheads="1"/>
          </p:cNvSpPr>
          <p:nvPr/>
        </p:nvSpPr>
        <p:spPr bwMode="auto">
          <a:xfrm>
            <a:off x="1403648" y="309563"/>
            <a:ext cx="95410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细胞膜</a:t>
            </a:r>
          </a:p>
        </p:txBody>
      </p:sp>
      <p:sp>
        <p:nvSpPr>
          <p:cNvPr id="135283" name="Text Box 115"/>
          <p:cNvSpPr txBox="1">
            <a:spLocks noChangeArrowheads="1"/>
          </p:cNvSpPr>
          <p:nvPr/>
        </p:nvSpPr>
        <p:spPr bwMode="auto">
          <a:xfrm>
            <a:off x="2384326" y="4197574"/>
            <a:ext cx="1136650" cy="679450"/>
          </a:xfrm>
          <a:prstGeom prst="rect">
            <a:avLst/>
          </a:prstGeom>
          <a:solidFill>
            <a:schemeClr val="bg1"/>
          </a:solidFill>
          <a:ln w="38100">
            <a:solidFill>
              <a:srgbClr val="3F9AA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b="1">
                <a:latin typeface="Times New Roman" pitchFamily="18" charset="0"/>
                <a:ea typeface="华文楷体" pitchFamily="2" charset="-122"/>
              </a:rPr>
              <a:t>谷胱甘肽</a:t>
            </a:r>
          </a:p>
          <a:p>
            <a:r>
              <a:rPr kumimoji="1" lang="zh-CN" altLang="en-US" b="1">
                <a:latin typeface="Times New Roman" pitchFamily="18" charset="0"/>
                <a:ea typeface="宋体" pitchFamily="2" charset="-122"/>
              </a:rPr>
              <a:t>    </a:t>
            </a:r>
            <a:r>
              <a:rPr kumimoji="1" lang="en-US" altLang="zh-CN" b="1">
                <a:latin typeface="Times New Roman" pitchFamily="18" charset="0"/>
                <a:ea typeface="宋体" pitchFamily="2" charset="-122"/>
              </a:rPr>
              <a:t>GSH</a:t>
            </a:r>
          </a:p>
        </p:txBody>
      </p:sp>
      <p:sp>
        <p:nvSpPr>
          <p:cNvPr id="44048" name="Text Box 116"/>
          <p:cNvSpPr txBox="1">
            <a:spLocks noChangeArrowheads="1"/>
          </p:cNvSpPr>
          <p:nvPr/>
        </p:nvSpPr>
        <p:spPr bwMode="auto">
          <a:xfrm>
            <a:off x="2813050" y="309563"/>
            <a:ext cx="95091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细胞内</a:t>
            </a:r>
          </a:p>
        </p:txBody>
      </p:sp>
      <p:sp>
        <p:nvSpPr>
          <p:cNvPr id="44049" name="Rectangle 117"/>
          <p:cNvSpPr>
            <a:spLocks noChangeArrowheads="1"/>
          </p:cNvSpPr>
          <p:nvPr/>
        </p:nvSpPr>
        <p:spPr bwMode="auto">
          <a:xfrm>
            <a:off x="6003296" y="6279844"/>
            <a:ext cx="3155950" cy="579438"/>
          </a:xfrm>
          <a:prstGeom prst="rect">
            <a:avLst/>
          </a:prstGeom>
          <a:solidFill>
            <a:srgbClr val="FF99FF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l-GR" altLang="zh-CN" sz="3200" dirty="0">
                <a:latin typeface="Times New Roman" pitchFamily="18" charset="0"/>
                <a:ea typeface="宋体" pitchFamily="2" charset="-122"/>
              </a:rPr>
              <a:t>γ</a:t>
            </a:r>
            <a:r>
              <a:rPr kumimoji="1" lang="en-US" altLang="zh-CN" sz="3200" dirty="0">
                <a:latin typeface="Times New Roman" pitchFamily="18" charset="0"/>
                <a:ea typeface="宋体" pitchFamily="2" charset="-122"/>
              </a:rPr>
              <a:t>-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</a:rPr>
              <a:t>谷氨酰基循环</a:t>
            </a:r>
          </a:p>
        </p:txBody>
      </p:sp>
      <p:grpSp>
        <p:nvGrpSpPr>
          <p:cNvPr id="9" name="Group 118"/>
          <p:cNvGrpSpPr>
            <a:grpSpLocks/>
          </p:cNvGrpSpPr>
          <p:nvPr/>
        </p:nvGrpSpPr>
        <p:grpSpPr bwMode="auto">
          <a:xfrm>
            <a:off x="4040088" y="236761"/>
            <a:ext cx="2214563" cy="2609850"/>
            <a:chOff x="2608" y="300"/>
            <a:chExt cx="1395" cy="1644"/>
          </a:xfrm>
        </p:grpSpPr>
        <p:sp>
          <p:nvSpPr>
            <p:cNvPr id="44055" name="Rectangle 119"/>
            <p:cNvSpPr>
              <a:spLocks noChangeArrowheads="1"/>
            </p:cNvSpPr>
            <p:nvPr/>
          </p:nvSpPr>
          <p:spPr bwMode="auto">
            <a:xfrm>
              <a:off x="2925" y="1117"/>
              <a:ext cx="908" cy="813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80008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56" name="Text Box 120"/>
            <p:cNvSpPr txBox="1">
              <a:spLocks noChangeArrowheads="1"/>
            </p:cNvSpPr>
            <p:nvPr/>
          </p:nvSpPr>
          <p:spPr bwMode="auto">
            <a:xfrm>
              <a:off x="3262" y="589"/>
              <a:ext cx="741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γ-</a:t>
              </a:r>
              <a:r>
                <a:rPr kumimoji="1" lang="zh-CN" altLang="en-US" b="1"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谷氨酰</a:t>
              </a:r>
            </a:p>
            <a:p>
              <a:pPr algn="ctr"/>
              <a:r>
                <a:rPr kumimoji="1" lang="zh-CN" altLang="en-US" b="1"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氨基酸</a:t>
              </a:r>
            </a:p>
          </p:txBody>
        </p:sp>
        <p:pic>
          <p:nvPicPr>
            <p:cNvPr id="44057" name="Picture 1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8" y="300"/>
              <a:ext cx="1266" cy="16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10" name="Group 122"/>
          <p:cNvGrpSpPr>
            <a:grpSpLocks/>
          </p:cNvGrpSpPr>
          <p:nvPr/>
        </p:nvGrpSpPr>
        <p:grpSpPr bwMode="auto">
          <a:xfrm>
            <a:off x="223738" y="2252886"/>
            <a:ext cx="1295400" cy="1663700"/>
            <a:chOff x="113" y="1661"/>
            <a:chExt cx="816" cy="1048"/>
          </a:xfrm>
        </p:grpSpPr>
        <p:pic>
          <p:nvPicPr>
            <p:cNvPr id="44053" name="Picture 1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1661"/>
              <a:ext cx="816" cy="7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4054" name="Text Box 124"/>
            <p:cNvSpPr txBox="1">
              <a:spLocks noChangeArrowheads="1"/>
            </p:cNvSpPr>
            <p:nvPr/>
          </p:nvSpPr>
          <p:spPr bwMode="auto">
            <a:xfrm>
              <a:off x="158" y="2478"/>
              <a:ext cx="589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zh-CN" altLang="en-US" b="1">
                  <a:latin typeface="Times New Roman" pitchFamily="18" charset="0"/>
                  <a:ea typeface="华文楷体" pitchFamily="2" charset="-122"/>
                </a:rPr>
                <a:t>氨基酸</a:t>
              </a:r>
            </a:p>
          </p:txBody>
        </p:sp>
      </p:grpSp>
      <p:sp>
        <p:nvSpPr>
          <p:cNvPr id="60" name="灯片编号占位符 59"/>
          <p:cNvSpPr>
            <a:spLocks noGrp="1"/>
          </p:cNvSpPr>
          <p:nvPr>
            <p:ph type="sldNum" sz="quarter" idx="12"/>
          </p:nvPr>
        </p:nvSpPr>
        <p:spPr>
          <a:xfrm>
            <a:off x="0" y="6529213"/>
            <a:ext cx="452438" cy="284163"/>
          </a:xfrm>
        </p:spPr>
        <p:txBody>
          <a:bodyPr/>
          <a:lstStyle/>
          <a:p>
            <a:pPr algn="l">
              <a:defRPr/>
            </a:pPr>
            <a:fld id="{E941C8CB-E222-4CEE-83C7-DD6D01AE4725}" type="slidenum">
              <a:rPr lang="en-US" altLang="zh-CN" smtClean="0"/>
              <a:pPr algn="l">
                <a:defRPr/>
              </a:pPr>
              <a:t>22</a:t>
            </a:fld>
            <a:endParaRPr lang="en-US" altLang="zh-CN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8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>
                <a:solidFill>
                  <a:srgbClr val="FFFF00"/>
                </a:solidFill>
                <a:ea typeface="黑体" pitchFamily="2" charset="-122"/>
              </a:rPr>
              <a:t>四、蛋白质的腐败作用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848600" cy="3025775"/>
          </a:xfrm>
        </p:spPr>
        <p:txBody>
          <a:bodyPr lIns="36000" rIns="36000"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 sz="280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</a:t>
            </a:r>
            <a:r>
              <a:rPr lang="zh-CN" altLang="en-US" sz="280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消化过程中，有一小部分蛋白质不被消化，也有一小部分氨基酸不被吸收，</a:t>
            </a:r>
            <a:r>
              <a:rPr lang="zh-CN" altLang="en-US" sz="2800" u="sng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肠道细菌</a:t>
            </a:r>
            <a:r>
              <a:rPr lang="zh-CN" altLang="en-US" sz="280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对这部分蛋白质及氨基酸所起的作用，称为</a:t>
            </a:r>
            <a:r>
              <a:rPr lang="zh-CN" altLang="en-US" sz="280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蛋白质的腐败作用（</a:t>
            </a:r>
            <a:r>
              <a:rPr lang="en-US" altLang="zh-CN" sz="280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putrefaction</a:t>
            </a:r>
            <a:r>
              <a:rPr lang="zh-CN" altLang="en-US" sz="280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r>
              <a:rPr lang="zh-CN" altLang="en-US" sz="280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32138" y="4652963"/>
            <a:ext cx="5256212" cy="1384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有益：维生素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PP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（色氨酸分解）</a:t>
            </a:r>
            <a:endParaRPr kumimoji="1" lang="en-US" altLang="zh-CN" sz="280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有害：胺类、酚类、氨等</a:t>
            </a:r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971550" y="4957763"/>
            <a:ext cx="2087563" cy="863600"/>
            <a:chOff x="971600" y="5301208"/>
            <a:chExt cx="2088232" cy="864096"/>
          </a:xfrm>
        </p:grpSpPr>
        <p:sp>
          <p:nvSpPr>
            <p:cNvPr id="45063" name="左大括号 4"/>
            <p:cNvSpPr>
              <a:spLocks/>
            </p:cNvSpPr>
            <p:nvPr/>
          </p:nvSpPr>
          <p:spPr bwMode="auto">
            <a:xfrm>
              <a:off x="2771800" y="5301208"/>
              <a:ext cx="288032" cy="864096"/>
            </a:xfrm>
            <a:prstGeom prst="leftBrace">
              <a:avLst>
                <a:gd name="adj1" fmla="val 5306"/>
                <a:gd name="adj2" fmla="val 47481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064" name="TextBox 5"/>
            <p:cNvSpPr txBox="1">
              <a:spLocks noChangeArrowheads="1"/>
            </p:cNvSpPr>
            <p:nvPr/>
          </p:nvSpPr>
          <p:spPr bwMode="auto">
            <a:xfrm>
              <a:off x="971600" y="5445224"/>
              <a:ext cx="16561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latin typeface="黑体" pitchFamily="49" charset="-122"/>
                  <a:ea typeface="黑体" pitchFamily="49" charset="-122"/>
                </a:rPr>
                <a:t>腐败产物</a:t>
              </a:r>
            </a:p>
          </p:txBody>
        </p: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C64EE-6604-4A53-9826-84B94680BB4B}" type="slidenum">
              <a:rPr lang="en-US" altLang="zh-CN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7"/>
          <p:cNvSpPr txBox="1">
            <a:spLocks noChangeArrowheads="1"/>
          </p:cNvSpPr>
          <p:nvPr/>
        </p:nvSpPr>
        <p:spPr bwMode="auto">
          <a:xfrm>
            <a:off x="971550" y="1125538"/>
            <a:ext cx="72707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（一）胺类</a:t>
            </a:r>
            <a:r>
              <a:rPr kumimoji="1"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(amines)</a:t>
            </a: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的生成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00113" y="2100263"/>
            <a:ext cx="7188200" cy="715962"/>
            <a:chOff x="839" y="1323"/>
            <a:chExt cx="4199" cy="451"/>
          </a:xfrm>
        </p:grpSpPr>
        <p:sp>
          <p:nvSpPr>
            <p:cNvPr id="46098" name="Text Box 9"/>
            <p:cNvSpPr txBox="1">
              <a:spLocks noChangeArrowheads="1"/>
            </p:cNvSpPr>
            <p:nvPr/>
          </p:nvSpPr>
          <p:spPr bwMode="auto">
            <a:xfrm>
              <a:off x="839" y="1401"/>
              <a:ext cx="734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蛋白质</a:t>
              </a:r>
            </a:p>
          </p:txBody>
        </p:sp>
        <p:sp>
          <p:nvSpPr>
            <p:cNvPr id="46099" name="Text Box 10"/>
            <p:cNvSpPr txBox="1">
              <a:spLocks noChangeArrowheads="1"/>
            </p:cNvSpPr>
            <p:nvPr/>
          </p:nvSpPr>
          <p:spPr bwMode="auto">
            <a:xfrm>
              <a:off x="2472" y="1444"/>
              <a:ext cx="887" cy="3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 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氨基酸</a:t>
              </a:r>
            </a:p>
          </p:txBody>
        </p:sp>
        <p:sp>
          <p:nvSpPr>
            <p:cNvPr id="46100" name="Text Box 11"/>
            <p:cNvSpPr txBox="1">
              <a:spLocks noChangeArrowheads="1"/>
            </p:cNvSpPr>
            <p:nvPr/>
          </p:nvSpPr>
          <p:spPr bwMode="auto">
            <a:xfrm>
              <a:off x="4513" y="1426"/>
              <a:ext cx="525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胺类</a:t>
              </a:r>
            </a:p>
          </p:txBody>
        </p:sp>
        <p:grpSp>
          <p:nvGrpSpPr>
            <p:cNvPr id="46101" name="Group 12"/>
            <p:cNvGrpSpPr>
              <a:grpSpLocks/>
            </p:cNvGrpSpPr>
            <p:nvPr/>
          </p:nvGrpSpPr>
          <p:grpSpPr bwMode="auto">
            <a:xfrm>
              <a:off x="1655" y="1323"/>
              <a:ext cx="816" cy="293"/>
              <a:chOff x="1655" y="1323"/>
              <a:chExt cx="816" cy="293"/>
            </a:xfrm>
          </p:grpSpPr>
          <p:sp>
            <p:nvSpPr>
              <p:cNvPr id="46105" name="Line 13"/>
              <p:cNvSpPr>
                <a:spLocks noChangeShapeType="1"/>
              </p:cNvSpPr>
              <p:nvPr/>
            </p:nvSpPr>
            <p:spPr bwMode="auto">
              <a:xfrm>
                <a:off x="1655" y="1616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06" name="Text Box 14"/>
              <p:cNvSpPr txBox="1">
                <a:spLocks noChangeArrowheads="1"/>
              </p:cNvSpPr>
              <p:nvPr/>
            </p:nvSpPr>
            <p:spPr bwMode="auto">
              <a:xfrm>
                <a:off x="1701" y="1323"/>
                <a:ext cx="645" cy="288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400">
                    <a:solidFill>
                      <a:srgbClr val="FFFF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蛋白酶</a:t>
                </a:r>
              </a:p>
            </p:txBody>
          </p:sp>
        </p:grpSp>
        <p:grpSp>
          <p:nvGrpSpPr>
            <p:cNvPr id="46102" name="Group 15"/>
            <p:cNvGrpSpPr>
              <a:grpSpLocks/>
            </p:cNvGrpSpPr>
            <p:nvPr/>
          </p:nvGrpSpPr>
          <p:grpSpPr bwMode="auto">
            <a:xfrm>
              <a:off x="3288" y="1331"/>
              <a:ext cx="1198" cy="291"/>
              <a:chOff x="3288" y="1331"/>
              <a:chExt cx="1198" cy="291"/>
            </a:xfrm>
          </p:grpSpPr>
          <p:sp>
            <p:nvSpPr>
              <p:cNvPr id="46103" name="Line 16"/>
              <p:cNvSpPr>
                <a:spLocks noChangeShapeType="1"/>
              </p:cNvSpPr>
              <p:nvPr/>
            </p:nvSpPr>
            <p:spPr bwMode="auto">
              <a:xfrm>
                <a:off x="3379" y="1616"/>
                <a:ext cx="11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04" name="Text Box 17"/>
              <p:cNvSpPr txBox="1">
                <a:spLocks noChangeArrowheads="1"/>
              </p:cNvSpPr>
              <p:nvPr/>
            </p:nvSpPr>
            <p:spPr bwMode="auto">
              <a:xfrm>
                <a:off x="3288" y="1331"/>
                <a:ext cx="1086" cy="29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>
                    <a:solidFill>
                      <a:schemeClr val="folHlink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  </a:t>
                </a:r>
                <a:r>
                  <a:rPr kumimoji="1" lang="zh-CN" altLang="en-US" sz="2400">
                    <a:solidFill>
                      <a:srgbClr val="FFFF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脱羧基作用</a:t>
                </a:r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46102" y="3225800"/>
            <a:ext cx="4759199" cy="2655888"/>
            <a:chOff x="1772" y="2059"/>
            <a:chExt cx="2179" cy="1673"/>
          </a:xfrm>
        </p:grpSpPr>
        <p:sp>
          <p:nvSpPr>
            <p:cNvPr id="46086" name="Text Box 19"/>
            <p:cNvSpPr txBox="1">
              <a:spLocks noChangeArrowheads="1"/>
            </p:cNvSpPr>
            <p:nvPr/>
          </p:nvSpPr>
          <p:spPr bwMode="auto">
            <a:xfrm>
              <a:off x="1772" y="2059"/>
              <a:ext cx="662" cy="3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 </a:t>
              </a: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组氨酸</a:t>
              </a:r>
            </a:p>
          </p:txBody>
        </p:sp>
        <p:sp>
          <p:nvSpPr>
            <p:cNvPr id="46087" name="Line 20"/>
            <p:cNvSpPr>
              <a:spLocks noChangeShapeType="1"/>
            </p:cNvSpPr>
            <p:nvPr/>
          </p:nvSpPr>
          <p:spPr bwMode="auto">
            <a:xfrm>
              <a:off x="2608" y="2251"/>
              <a:ext cx="7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6088" name="Text Box 21"/>
            <p:cNvSpPr txBox="1">
              <a:spLocks noChangeArrowheads="1"/>
            </p:cNvSpPr>
            <p:nvPr/>
          </p:nvSpPr>
          <p:spPr bwMode="auto">
            <a:xfrm>
              <a:off x="3441" y="2060"/>
              <a:ext cx="411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组胺</a:t>
              </a:r>
            </a:p>
          </p:txBody>
        </p:sp>
        <p:sp>
          <p:nvSpPr>
            <p:cNvPr id="46089" name="Text Box 22"/>
            <p:cNvSpPr txBox="1">
              <a:spLocks noChangeArrowheads="1"/>
            </p:cNvSpPr>
            <p:nvPr/>
          </p:nvSpPr>
          <p:spPr bwMode="auto">
            <a:xfrm>
              <a:off x="1772" y="3402"/>
              <a:ext cx="662" cy="3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 </a:t>
              </a: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赖氨酸</a:t>
              </a:r>
            </a:p>
          </p:txBody>
        </p:sp>
        <p:sp>
          <p:nvSpPr>
            <p:cNvPr id="46090" name="Text Box 23"/>
            <p:cNvSpPr txBox="1">
              <a:spLocks noChangeArrowheads="1"/>
            </p:cNvSpPr>
            <p:nvPr/>
          </p:nvSpPr>
          <p:spPr bwMode="auto">
            <a:xfrm>
              <a:off x="3441" y="3384"/>
              <a:ext cx="411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尸胺</a:t>
              </a:r>
            </a:p>
          </p:txBody>
        </p:sp>
        <p:sp>
          <p:nvSpPr>
            <p:cNvPr id="46091" name="Text Box 24"/>
            <p:cNvSpPr txBox="1">
              <a:spLocks noChangeArrowheads="1"/>
            </p:cNvSpPr>
            <p:nvPr/>
          </p:nvSpPr>
          <p:spPr bwMode="auto">
            <a:xfrm>
              <a:off x="1772" y="2541"/>
              <a:ext cx="662" cy="3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 </a:t>
              </a: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色氨酸</a:t>
              </a:r>
            </a:p>
          </p:txBody>
        </p:sp>
        <p:sp>
          <p:nvSpPr>
            <p:cNvPr id="46092" name="Text Box 25"/>
            <p:cNvSpPr txBox="1">
              <a:spLocks noChangeArrowheads="1"/>
            </p:cNvSpPr>
            <p:nvPr/>
          </p:nvSpPr>
          <p:spPr bwMode="auto">
            <a:xfrm>
              <a:off x="3403" y="2541"/>
              <a:ext cx="548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</a:t>
              </a: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色胺</a:t>
              </a:r>
            </a:p>
          </p:txBody>
        </p:sp>
        <p:sp>
          <p:nvSpPr>
            <p:cNvPr id="46093" name="Text Box 26"/>
            <p:cNvSpPr txBox="1">
              <a:spLocks noChangeArrowheads="1"/>
            </p:cNvSpPr>
            <p:nvPr/>
          </p:nvSpPr>
          <p:spPr bwMode="auto">
            <a:xfrm>
              <a:off x="1785" y="2978"/>
              <a:ext cx="748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 </a:t>
              </a: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酪氨酸</a:t>
              </a:r>
            </a:p>
          </p:txBody>
        </p:sp>
        <p:sp>
          <p:nvSpPr>
            <p:cNvPr id="46094" name="Text Box 27"/>
            <p:cNvSpPr txBox="1">
              <a:spLocks noChangeArrowheads="1"/>
            </p:cNvSpPr>
            <p:nvPr/>
          </p:nvSpPr>
          <p:spPr bwMode="auto">
            <a:xfrm>
              <a:off x="3456" y="2944"/>
              <a:ext cx="411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酪胺</a:t>
              </a:r>
            </a:p>
          </p:txBody>
        </p:sp>
        <p:sp>
          <p:nvSpPr>
            <p:cNvPr id="46095" name="Line 28"/>
            <p:cNvSpPr>
              <a:spLocks noChangeShapeType="1"/>
            </p:cNvSpPr>
            <p:nvPr/>
          </p:nvSpPr>
          <p:spPr bwMode="auto">
            <a:xfrm>
              <a:off x="2608" y="2704"/>
              <a:ext cx="7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6096" name="Line 29"/>
            <p:cNvSpPr>
              <a:spLocks noChangeShapeType="1"/>
            </p:cNvSpPr>
            <p:nvPr/>
          </p:nvSpPr>
          <p:spPr bwMode="auto">
            <a:xfrm>
              <a:off x="2608" y="3158"/>
              <a:ext cx="7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6097" name="Line 30"/>
            <p:cNvSpPr>
              <a:spLocks noChangeShapeType="1"/>
            </p:cNvSpPr>
            <p:nvPr/>
          </p:nvSpPr>
          <p:spPr bwMode="auto">
            <a:xfrm>
              <a:off x="2608" y="3566"/>
              <a:ext cx="7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75923-AA7A-4807-A75B-B952897A2942}" type="slidenum">
              <a:rPr lang="en-US" altLang="zh-CN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6983412" cy="534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kumimoji="1" lang="en-US" altLang="zh-CN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zh-CN" altLang="en-US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假神经递质</a:t>
            </a:r>
            <a:r>
              <a:rPr kumimoji="1" lang="en-US" altLang="zh-CN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(false neurotransmitter)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684213" y="1846263"/>
            <a:ext cx="7775575" cy="1031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22300">
              <a:lnSpc>
                <a:spcPct val="110000"/>
              </a:lnSpc>
            </a:pP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某些物质结构与神经递质结构相似，可取代正常神经递质从而影响脑功能，称假神经递质。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11188" y="3429000"/>
            <a:ext cx="3602037" cy="2473325"/>
            <a:chOff x="385" y="2160"/>
            <a:chExt cx="2269" cy="1558"/>
          </a:xfrm>
        </p:grpSpPr>
        <p:grpSp>
          <p:nvGrpSpPr>
            <p:cNvPr id="47119" name="Group 6"/>
            <p:cNvGrpSpPr>
              <a:grpSpLocks/>
            </p:cNvGrpSpPr>
            <p:nvPr/>
          </p:nvGrpSpPr>
          <p:grpSpPr bwMode="auto">
            <a:xfrm>
              <a:off x="385" y="2160"/>
              <a:ext cx="2244" cy="1475"/>
              <a:chOff x="340" y="1797"/>
              <a:chExt cx="2244" cy="1475"/>
            </a:xfrm>
          </p:grpSpPr>
          <p:sp>
            <p:nvSpPr>
              <p:cNvPr id="47122" name="Text Box 7"/>
              <p:cNvSpPr txBox="1">
                <a:spLocks noChangeArrowheads="1"/>
              </p:cNvSpPr>
              <p:nvPr/>
            </p:nvSpPr>
            <p:spPr bwMode="auto">
              <a:xfrm>
                <a:off x="340" y="3022"/>
                <a:ext cx="116" cy="2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kumimoji="1" lang="zh-CN" altLang="zh-CN" sz="2000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7123" name="Text Box 8"/>
              <p:cNvSpPr txBox="1">
                <a:spLocks noChangeArrowheads="1"/>
              </p:cNvSpPr>
              <p:nvPr/>
            </p:nvSpPr>
            <p:spPr bwMode="auto">
              <a:xfrm>
                <a:off x="1700" y="2931"/>
                <a:ext cx="884" cy="338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endParaRPr kumimoji="1" lang="en-US" altLang="zh-CN" sz="2000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  <a:p>
                <a:pPr>
                  <a:lnSpc>
                    <a:spcPct val="60000"/>
                  </a:lnSpc>
                </a:pPr>
                <a:endParaRPr kumimoji="1" lang="en-US" altLang="zh-CN" sz="200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pic>
            <p:nvPicPr>
              <p:cNvPr id="47124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6" y="1797"/>
                <a:ext cx="756" cy="118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47125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72" y="1797"/>
                <a:ext cx="900" cy="115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47126" name="Line 11"/>
              <p:cNvSpPr>
                <a:spLocks noChangeShapeType="1"/>
              </p:cNvSpPr>
              <p:nvPr/>
            </p:nvSpPr>
            <p:spPr bwMode="auto">
              <a:xfrm>
                <a:off x="1247" y="2427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120" name="Text Box 18"/>
            <p:cNvSpPr txBox="1">
              <a:spLocks noChangeArrowheads="1"/>
            </p:cNvSpPr>
            <p:nvPr/>
          </p:nvSpPr>
          <p:spPr bwMode="auto">
            <a:xfrm>
              <a:off x="521" y="3430"/>
              <a:ext cx="7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苯乙胺</a:t>
              </a:r>
            </a:p>
          </p:txBody>
        </p:sp>
        <p:sp>
          <p:nvSpPr>
            <p:cNvPr id="47121" name="Text Box 19"/>
            <p:cNvSpPr txBox="1">
              <a:spLocks noChangeArrowheads="1"/>
            </p:cNvSpPr>
            <p:nvPr/>
          </p:nvSpPr>
          <p:spPr bwMode="auto">
            <a:xfrm>
              <a:off x="1610" y="3430"/>
              <a:ext cx="10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苯乙醇胺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859338" y="3429000"/>
            <a:ext cx="3457575" cy="2978150"/>
            <a:chOff x="3061" y="2160"/>
            <a:chExt cx="2178" cy="1876"/>
          </a:xfrm>
        </p:grpSpPr>
        <p:grpSp>
          <p:nvGrpSpPr>
            <p:cNvPr id="47111" name="Group 12"/>
            <p:cNvGrpSpPr>
              <a:grpSpLocks/>
            </p:cNvGrpSpPr>
            <p:nvPr/>
          </p:nvGrpSpPr>
          <p:grpSpPr bwMode="auto">
            <a:xfrm>
              <a:off x="3061" y="2160"/>
              <a:ext cx="2022" cy="1461"/>
              <a:chOff x="3061" y="1797"/>
              <a:chExt cx="2022" cy="1461"/>
            </a:xfrm>
          </p:grpSpPr>
          <p:sp>
            <p:nvSpPr>
              <p:cNvPr id="47114" name="Text Box 13"/>
              <p:cNvSpPr txBox="1">
                <a:spLocks noChangeArrowheads="1"/>
              </p:cNvSpPr>
              <p:nvPr/>
            </p:nvSpPr>
            <p:spPr bwMode="auto">
              <a:xfrm>
                <a:off x="3587" y="3008"/>
                <a:ext cx="116" cy="2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kumimoji="1" lang="zh-CN" altLang="zh-CN" sz="200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7115" name="Text Box 14"/>
              <p:cNvSpPr txBox="1">
                <a:spLocks noChangeArrowheads="1"/>
              </p:cNvSpPr>
              <p:nvPr/>
            </p:nvSpPr>
            <p:spPr bwMode="auto">
              <a:xfrm>
                <a:off x="4721" y="2982"/>
                <a:ext cx="116" cy="25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kumimoji="1" lang="zh-CN" altLang="zh-CN" sz="2000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7116" name="Line 15"/>
              <p:cNvSpPr>
                <a:spLocks noChangeShapeType="1"/>
              </p:cNvSpPr>
              <p:nvPr/>
            </p:nvSpPr>
            <p:spPr bwMode="auto">
              <a:xfrm>
                <a:off x="3833" y="2659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pic>
            <p:nvPicPr>
              <p:cNvPr id="47117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61" y="1797"/>
                <a:ext cx="732" cy="1428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47118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95" y="1797"/>
                <a:ext cx="888" cy="1452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47112" name="Text Box 20"/>
            <p:cNvSpPr txBox="1">
              <a:spLocks noChangeArrowheads="1"/>
            </p:cNvSpPr>
            <p:nvPr/>
          </p:nvSpPr>
          <p:spPr bwMode="auto">
            <a:xfrm>
              <a:off x="4195" y="3748"/>
              <a:ext cx="10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β-</a:t>
              </a:r>
              <a:r>
                <a:rPr kumimoji="1" lang="zh-CN" altLang="en-US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羟酪胺</a:t>
              </a:r>
            </a:p>
          </p:txBody>
        </p:sp>
        <p:sp>
          <p:nvSpPr>
            <p:cNvPr id="47113" name="Text Box 22"/>
            <p:cNvSpPr txBox="1">
              <a:spLocks noChangeArrowheads="1"/>
            </p:cNvSpPr>
            <p:nvPr/>
          </p:nvSpPr>
          <p:spPr bwMode="auto">
            <a:xfrm>
              <a:off x="3152" y="3748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酪胺</a:t>
              </a:r>
            </a:p>
          </p:txBody>
        </p:sp>
      </p:grp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138FE-92CB-4866-9036-746111B0BCF3}" type="slidenum">
              <a:rPr lang="en-US" altLang="zh-CN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 flipH="1">
            <a:off x="928688" y="920750"/>
            <a:ext cx="22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 rot="1772264">
            <a:off x="1081088" y="692150"/>
            <a:ext cx="1219200" cy="10668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folHlink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rot="-1751217">
            <a:off x="1233488" y="844550"/>
            <a:ext cx="5334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rot="1777324">
            <a:off x="1238250" y="1587500"/>
            <a:ext cx="533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928688" y="1530350"/>
            <a:ext cx="22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2224088" y="920750"/>
            <a:ext cx="22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95288" y="692150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HO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95288" y="130175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HO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300288" y="69215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CHOHCH</a:t>
            </a:r>
            <a:r>
              <a:rPr kumimoji="1" lang="en-US" altLang="zh-CN" sz="2400" b="1" baseline="-250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kumimoji="1" lang="en-US" altLang="zh-CN" sz="2400" b="1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NH</a:t>
            </a:r>
            <a:r>
              <a:rPr kumimoji="1" lang="en-US" altLang="zh-CN" sz="2400" b="1" baseline="-250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2</a:t>
            </a:r>
            <a:endParaRPr kumimoji="1" lang="en-US" altLang="zh-CN" sz="2400" b="1">
              <a:solidFill>
                <a:schemeClr val="bg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rot="5399288">
            <a:off x="1804194" y="1264444"/>
            <a:ext cx="53498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 rot="1772264">
            <a:off x="1081088" y="3435350"/>
            <a:ext cx="1219200" cy="10668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folHlink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rot="-1751217">
            <a:off x="1233488" y="3587750"/>
            <a:ext cx="5334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rot="1777324">
            <a:off x="1238250" y="4330700"/>
            <a:ext cx="533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H="1">
            <a:off x="928688" y="4273550"/>
            <a:ext cx="22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224088" y="3663950"/>
            <a:ext cx="22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95288" y="3435350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HO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395288" y="404495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HO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2300288" y="343535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CHCH</a:t>
            </a:r>
            <a:r>
              <a:rPr kumimoji="1" lang="en-US" altLang="zh-CN" sz="2400" b="1" baseline="-250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kumimoji="1" lang="en-US" altLang="zh-CN" sz="2400" b="1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NH</a:t>
            </a:r>
            <a:r>
              <a:rPr kumimoji="1" lang="en-US" altLang="zh-CN" sz="2400" b="1" baseline="-25000">
                <a:solidFill>
                  <a:schemeClr val="bg2"/>
                </a:solidFill>
                <a:latin typeface="Times New Roman" pitchFamily="18" charset="0"/>
                <a:ea typeface="宋体" pitchFamily="2" charset="-122"/>
              </a:rPr>
              <a:t>2</a:t>
            </a:r>
            <a:endParaRPr kumimoji="1" lang="en-US" altLang="zh-CN" sz="2400" b="1">
              <a:solidFill>
                <a:schemeClr val="bg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rot="5399288">
            <a:off x="1804194" y="4007644"/>
            <a:ext cx="53498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H="1">
            <a:off x="928688" y="3663950"/>
            <a:ext cx="22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23888" y="2009775"/>
            <a:ext cx="2395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>
                <a:solidFill>
                  <a:srgbClr val="000000"/>
                </a:solidFill>
                <a:latin typeface="Times New Roman" pitchFamily="18" charset="0"/>
              </a:rPr>
              <a:t>Noradrenaline</a:t>
            </a:r>
          </a:p>
          <a:p>
            <a:pPr algn="ctr"/>
            <a:r>
              <a:rPr kumimoji="1"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去甲肾上腺素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700088" y="4730750"/>
            <a:ext cx="2057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2800" b="1">
                <a:solidFill>
                  <a:srgbClr val="000000"/>
                </a:solidFill>
                <a:latin typeface="Times New Roman" pitchFamily="18" charset="0"/>
              </a:rPr>
              <a:t>Dopamine</a:t>
            </a:r>
          </a:p>
          <a:p>
            <a:pPr algn="ctr"/>
            <a:r>
              <a:rPr kumimoji="1"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多巴胺</a:t>
            </a:r>
          </a:p>
          <a:p>
            <a:pPr algn="ctr"/>
            <a:endParaRPr kumimoji="1" lang="en-US" altLang="zh-CN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611188" y="5734050"/>
            <a:ext cx="2447925" cy="935038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sz="2800">
                <a:latin typeface="Times New Roman" pitchFamily="18" charset="0"/>
                <a:ea typeface="黑体" pitchFamily="49" charset="-122"/>
              </a:rPr>
              <a:t>Catecholamine</a:t>
            </a:r>
          </a:p>
          <a:p>
            <a:pPr algn="ctr"/>
            <a:r>
              <a:rPr lang="zh-CN" altLang="en-US" sz="2800">
                <a:latin typeface="Times New Roman" pitchFamily="18" charset="0"/>
                <a:ea typeface="黑体" pitchFamily="49" charset="-122"/>
              </a:rPr>
              <a:t>儿茶酚胺</a:t>
            </a:r>
          </a:p>
        </p:txBody>
      </p:sp>
      <p:sp>
        <p:nvSpPr>
          <p:cNvPr id="48153" name="AutoShape 25"/>
          <p:cNvSpPr>
            <a:spLocks noChangeArrowheads="1"/>
          </p:cNvSpPr>
          <p:nvPr/>
        </p:nvSpPr>
        <p:spPr bwMode="auto">
          <a:xfrm rot="1772264">
            <a:off x="4876800" y="620713"/>
            <a:ext cx="1219200" cy="10668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fol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rot="-1751217">
            <a:off x="5029200" y="773113"/>
            <a:ext cx="533400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rot="1777324">
            <a:off x="5033963" y="1516063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6019800" y="849313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6096000" y="6207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CHOHCH</a:t>
            </a:r>
            <a:r>
              <a:rPr kumimoji="1" lang="en-US" altLang="zh-CN" sz="2400" b="1" baseline="-2500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NH</a:t>
            </a:r>
            <a:r>
              <a:rPr kumimoji="1" lang="en-US" altLang="zh-CN" sz="2400" b="1" baseline="-2500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2</a:t>
            </a:r>
            <a:endParaRPr kumimoji="1" lang="en-US" altLang="zh-CN" sz="24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rot="5399288">
            <a:off x="5599906" y="1193007"/>
            <a:ext cx="5349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4191000" y="4054475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HO</a:t>
            </a:r>
          </a:p>
        </p:txBody>
      </p:sp>
      <p:sp>
        <p:nvSpPr>
          <p:cNvPr id="48160" name="AutoShape 32"/>
          <p:cNvSpPr>
            <a:spLocks noChangeArrowheads="1"/>
          </p:cNvSpPr>
          <p:nvPr/>
        </p:nvSpPr>
        <p:spPr bwMode="auto">
          <a:xfrm rot="1772264">
            <a:off x="4876800" y="3429000"/>
            <a:ext cx="1219200" cy="10668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folHlink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rot="-1751217">
            <a:off x="5029200" y="3597275"/>
            <a:ext cx="533400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rot="1777324">
            <a:off x="5033963" y="4340225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 flipH="1">
            <a:off x="4724400" y="4283075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>
            <a:off x="6019800" y="3673475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6096000" y="344487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CHOHCH</a:t>
            </a:r>
            <a:r>
              <a:rPr kumimoji="1" lang="en-US" altLang="zh-CN" sz="2400" b="1" baseline="-2500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NH</a:t>
            </a:r>
            <a:r>
              <a:rPr kumimoji="1" lang="en-US" altLang="zh-CN" sz="2400" b="1" baseline="-2500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2</a:t>
            </a:r>
            <a:endParaRPr kumimoji="1" lang="en-US" altLang="zh-CN" sz="2400" b="1">
              <a:solidFill>
                <a:srgbClr val="FF33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 rot="5399288">
            <a:off x="5599906" y="4017169"/>
            <a:ext cx="534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5172075" y="2090738"/>
            <a:ext cx="3287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>
                <a:solidFill>
                  <a:srgbClr val="FF3300"/>
                </a:solidFill>
                <a:latin typeface="Times New Roman" pitchFamily="18" charset="0"/>
              </a:rPr>
              <a:t>Phenylethanolamine</a:t>
            </a:r>
          </a:p>
          <a:p>
            <a:pPr algn="ctr"/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苯乙醇胺</a:t>
            </a:r>
          </a:p>
        </p:txBody>
      </p:sp>
      <p:sp>
        <p:nvSpPr>
          <p:cNvPr id="48168" name="Text Box 40"/>
          <p:cNvSpPr txBox="1">
            <a:spLocks noChangeArrowheads="1"/>
          </p:cNvSpPr>
          <p:nvPr/>
        </p:nvSpPr>
        <p:spPr bwMode="auto">
          <a:xfrm>
            <a:off x="5843588" y="4714875"/>
            <a:ext cx="204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>
                <a:solidFill>
                  <a:srgbClr val="FF3300"/>
                </a:solidFill>
                <a:latin typeface="Times New Roman" pitchFamily="18" charset="0"/>
              </a:rPr>
              <a:t>Octopamine</a:t>
            </a:r>
          </a:p>
          <a:p>
            <a:pPr algn="ctr"/>
            <a:r>
              <a:rPr kumimoji="1" lang="el-GR" altLang="zh-CN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β-</a:t>
            </a: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羟酪胺</a:t>
            </a:r>
          </a:p>
        </p:txBody>
      </p:sp>
      <p:sp>
        <p:nvSpPr>
          <p:cNvPr id="48169" name="Rectangle 41"/>
          <p:cNvSpPr>
            <a:spLocks noChangeArrowheads="1"/>
          </p:cNvSpPr>
          <p:nvPr/>
        </p:nvSpPr>
        <p:spPr bwMode="auto">
          <a:xfrm>
            <a:off x="4787900" y="5640388"/>
            <a:ext cx="3744913" cy="1008062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False Neurotransmitter</a:t>
            </a:r>
          </a:p>
          <a:p>
            <a:pPr algn="ctr"/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假神经递质</a:t>
            </a:r>
          </a:p>
        </p:txBody>
      </p: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6A1C9-0398-4417-9936-D85F5B10205B}" type="slidenum">
              <a:rPr lang="en-US" altLang="zh-CN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3"/>
          <p:cNvSpPr txBox="1">
            <a:spLocks noChangeArrowheads="1"/>
          </p:cNvSpPr>
          <p:nvPr/>
        </p:nvSpPr>
        <p:spPr bwMode="auto">
          <a:xfrm>
            <a:off x="971550" y="1125538"/>
            <a:ext cx="734536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肝功能障碍时，对腐败产物不能及时转化，芳香胺类可经体循环入脑，在非特异羟化酶作用下生成苯乙醇胺和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β-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羟酪胺。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由于这些物质与儿茶酚胺递质（多巴胺、去甲肾上腺素）结构相似，会竞争性抑制正常神经递质的作用，因而导致大脑功能障碍，发生深度抑制而昏迷，称为肝昏迷。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EAE5C-1465-4627-9AD5-4359989F2ACD}" type="slidenum">
              <a:rPr lang="en-US" altLang="zh-CN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331913" y="981075"/>
            <a:ext cx="641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（二） 氨的生成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4213" y="1844675"/>
            <a:ext cx="7343775" cy="2508250"/>
            <a:chOff x="839" y="1253"/>
            <a:chExt cx="4218" cy="1545"/>
          </a:xfrm>
        </p:grpSpPr>
        <p:sp>
          <p:nvSpPr>
            <p:cNvPr id="50183" name="Text Box 6"/>
            <p:cNvSpPr txBox="1">
              <a:spLocks noChangeArrowheads="1"/>
            </p:cNvSpPr>
            <p:nvPr/>
          </p:nvSpPr>
          <p:spPr bwMode="auto">
            <a:xfrm>
              <a:off x="839" y="1434"/>
              <a:ext cx="2133" cy="3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未被吸收的氨基酸</a:t>
              </a:r>
            </a:p>
          </p:txBody>
        </p:sp>
        <p:sp>
          <p:nvSpPr>
            <p:cNvPr id="50184" name="Text Box 7"/>
            <p:cNvSpPr txBox="1">
              <a:spLocks noChangeArrowheads="1"/>
            </p:cNvSpPr>
            <p:nvPr/>
          </p:nvSpPr>
          <p:spPr bwMode="auto">
            <a:xfrm>
              <a:off x="1021" y="2478"/>
              <a:ext cx="1861" cy="3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渗入肠道的尿素</a:t>
              </a:r>
            </a:p>
          </p:txBody>
        </p:sp>
        <p:sp>
          <p:nvSpPr>
            <p:cNvPr id="50185" name="Line 8"/>
            <p:cNvSpPr>
              <a:spLocks noChangeShapeType="1"/>
            </p:cNvSpPr>
            <p:nvPr/>
          </p:nvSpPr>
          <p:spPr bwMode="auto">
            <a:xfrm>
              <a:off x="2608" y="1616"/>
              <a:ext cx="1271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6" name="Text Box 9"/>
            <p:cNvSpPr txBox="1">
              <a:spLocks noChangeArrowheads="1"/>
            </p:cNvSpPr>
            <p:nvPr/>
          </p:nvSpPr>
          <p:spPr bwMode="auto">
            <a:xfrm>
              <a:off x="4014" y="1934"/>
              <a:ext cx="1043" cy="5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氨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(ammonia)</a:t>
              </a:r>
            </a:p>
          </p:txBody>
        </p:sp>
        <p:sp>
          <p:nvSpPr>
            <p:cNvPr id="50187" name="Text Box 10"/>
            <p:cNvSpPr txBox="1">
              <a:spLocks noChangeArrowheads="1"/>
            </p:cNvSpPr>
            <p:nvPr/>
          </p:nvSpPr>
          <p:spPr bwMode="auto">
            <a:xfrm>
              <a:off x="2699" y="1253"/>
              <a:ext cx="1497" cy="58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zh-CN" altLang="en-US" sz="28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肠道细菌</a:t>
              </a:r>
            </a:p>
            <a:p>
              <a:pPr algn="ctr"/>
              <a:r>
                <a:rPr kumimoji="1" lang="zh-CN" altLang="en-US" sz="28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脱氨基作用</a:t>
              </a:r>
            </a:p>
          </p:txBody>
        </p:sp>
        <p:sp>
          <p:nvSpPr>
            <p:cNvPr id="50188" name="Line 11"/>
            <p:cNvSpPr>
              <a:spLocks noChangeShapeType="1"/>
            </p:cNvSpPr>
            <p:nvPr/>
          </p:nvSpPr>
          <p:spPr bwMode="auto">
            <a:xfrm rot="21340061" flipV="1">
              <a:off x="2608" y="2387"/>
              <a:ext cx="1263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9" name="Text Box 12"/>
            <p:cNvSpPr txBox="1">
              <a:spLocks noChangeArrowheads="1"/>
            </p:cNvSpPr>
            <p:nvPr/>
          </p:nvSpPr>
          <p:spPr bwMode="auto">
            <a:xfrm>
              <a:off x="2880" y="2448"/>
              <a:ext cx="736" cy="3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8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尿素酶</a:t>
              </a:r>
            </a:p>
          </p:txBody>
        </p:sp>
      </p:grp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11188" y="4941888"/>
            <a:ext cx="7993062" cy="1227137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40000"/>
              </a:lnSpc>
              <a:buFontTx/>
              <a:buChar char="•"/>
            </a:pP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降低肠道</a:t>
            </a: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pH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NH</a:t>
            </a:r>
            <a:r>
              <a:rPr kumimoji="1" lang="en-US" altLang="zh-CN" sz="2800" baseline="-250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转变为</a:t>
            </a: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NH</a:t>
            </a:r>
            <a:r>
              <a:rPr kumimoji="1" lang="en-US" altLang="zh-CN" sz="2800" baseline="-250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kumimoji="1" lang="en-US" altLang="zh-CN" sz="2800" baseline="300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以铵盐形式排出，可减少氨的吸收，这是酸性灌肠的依据。</a:t>
            </a:r>
          </a:p>
        </p:txBody>
      </p:sp>
      <p:sp>
        <p:nvSpPr>
          <p:cNvPr id="143374" name="AutoShape 14"/>
          <p:cNvSpPr>
            <a:spLocks noChangeArrowheads="1"/>
          </p:cNvSpPr>
          <p:nvPr/>
        </p:nvSpPr>
        <p:spPr bwMode="auto">
          <a:xfrm>
            <a:off x="6877050" y="1773238"/>
            <a:ext cx="1727200" cy="1439862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有毒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36DC8-809B-4B7F-AB09-F84D4FDD94C3}" type="slidenum">
              <a:rPr lang="en-US" altLang="zh-CN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1433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3" grpId="0" animBg="1" autoUpdateAnimBg="0"/>
      <p:bldP spid="1433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116013" y="14811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（三）其他有害物质的生成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16013" y="2603951"/>
            <a:ext cx="7127570" cy="2625251"/>
            <a:chOff x="1559" y="1542"/>
            <a:chExt cx="3215" cy="1357"/>
          </a:xfrm>
        </p:grpSpPr>
        <p:sp>
          <p:nvSpPr>
            <p:cNvPr id="51205" name="Text Box 6"/>
            <p:cNvSpPr txBox="1">
              <a:spLocks noChangeArrowheads="1"/>
            </p:cNvSpPr>
            <p:nvPr/>
          </p:nvSpPr>
          <p:spPr bwMode="auto">
            <a:xfrm>
              <a:off x="1867" y="1559"/>
              <a:ext cx="63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32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酪氨酸</a:t>
              </a:r>
            </a:p>
          </p:txBody>
        </p:sp>
        <p:sp>
          <p:nvSpPr>
            <p:cNvPr id="51206" name="Line 7"/>
            <p:cNvSpPr>
              <a:spLocks noChangeShapeType="1"/>
            </p:cNvSpPr>
            <p:nvPr/>
          </p:nvSpPr>
          <p:spPr bwMode="auto">
            <a:xfrm>
              <a:off x="2608" y="1729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07" name="Text Box 8"/>
            <p:cNvSpPr txBox="1">
              <a:spLocks noChangeArrowheads="1"/>
            </p:cNvSpPr>
            <p:nvPr/>
          </p:nvSpPr>
          <p:spPr bwMode="auto">
            <a:xfrm>
              <a:off x="3358" y="1542"/>
              <a:ext cx="50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32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</a:t>
              </a:r>
              <a:r>
                <a:rPr kumimoji="1" lang="zh-CN" altLang="en-US" sz="32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苯酚</a:t>
              </a:r>
            </a:p>
          </p:txBody>
        </p:sp>
        <p:sp>
          <p:nvSpPr>
            <p:cNvPr id="51208" name="Text Box 9"/>
            <p:cNvSpPr txBox="1">
              <a:spLocks noChangeArrowheads="1"/>
            </p:cNvSpPr>
            <p:nvPr/>
          </p:nvSpPr>
          <p:spPr bwMode="auto">
            <a:xfrm>
              <a:off x="1559" y="2043"/>
              <a:ext cx="108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zh-CN" altLang="en-US" sz="32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半胱氨酸</a:t>
              </a:r>
            </a:p>
          </p:txBody>
        </p:sp>
        <p:sp>
          <p:nvSpPr>
            <p:cNvPr id="51209" name="Text Box 10"/>
            <p:cNvSpPr txBox="1">
              <a:spLocks noChangeArrowheads="1"/>
            </p:cNvSpPr>
            <p:nvPr/>
          </p:nvSpPr>
          <p:spPr bwMode="auto">
            <a:xfrm>
              <a:off x="3347" y="2043"/>
              <a:ext cx="7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32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</a:t>
              </a:r>
              <a:r>
                <a:rPr kumimoji="1" lang="zh-CN" altLang="en-US" sz="32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硫化氢</a:t>
              </a:r>
            </a:p>
          </p:txBody>
        </p:sp>
        <p:sp>
          <p:nvSpPr>
            <p:cNvPr id="51210" name="Text Box 11"/>
            <p:cNvSpPr txBox="1">
              <a:spLocks noChangeArrowheads="1"/>
            </p:cNvSpPr>
            <p:nvPr/>
          </p:nvSpPr>
          <p:spPr bwMode="auto">
            <a:xfrm>
              <a:off x="1819" y="2528"/>
              <a:ext cx="68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32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</a:t>
              </a:r>
              <a:r>
                <a:rPr kumimoji="1" lang="zh-CN" altLang="en-US" sz="32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色氨酸</a:t>
              </a:r>
            </a:p>
          </p:txBody>
        </p:sp>
        <p:sp>
          <p:nvSpPr>
            <p:cNvPr id="51211" name="Text Box 12"/>
            <p:cNvSpPr txBox="1">
              <a:spLocks noChangeArrowheads="1"/>
            </p:cNvSpPr>
            <p:nvPr/>
          </p:nvSpPr>
          <p:spPr bwMode="auto">
            <a:xfrm>
              <a:off x="3349" y="2531"/>
              <a:ext cx="142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32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</a:t>
              </a:r>
              <a:r>
                <a:rPr kumimoji="1" lang="zh-CN" altLang="en-US" sz="32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吲哚、甲基吲哚</a:t>
              </a:r>
            </a:p>
          </p:txBody>
        </p:sp>
        <p:sp>
          <p:nvSpPr>
            <p:cNvPr id="51212" name="Line 13"/>
            <p:cNvSpPr>
              <a:spLocks noChangeShapeType="1"/>
            </p:cNvSpPr>
            <p:nvPr/>
          </p:nvSpPr>
          <p:spPr bwMode="auto">
            <a:xfrm>
              <a:off x="2602" y="2219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13" name="Line 14"/>
            <p:cNvSpPr>
              <a:spLocks noChangeShapeType="1"/>
            </p:cNvSpPr>
            <p:nvPr/>
          </p:nvSpPr>
          <p:spPr bwMode="auto">
            <a:xfrm>
              <a:off x="2608" y="270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05929-2104-4DBB-833A-C0376E35DB14}" type="slidenum">
              <a:rPr lang="en-US" altLang="zh-CN"/>
              <a:pPr>
                <a:defRPr/>
              </a:pPr>
              <a:t>29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5576" y="533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zh-CN" altLang="en-US" sz="40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氨基酸代谢概况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05138" y="3429000"/>
            <a:ext cx="3333750" cy="714375"/>
          </a:xfrm>
          <a:prstGeom prst="rect">
            <a:avLst/>
          </a:prstGeom>
          <a:solidFill>
            <a:srgbClr val="FF99FF"/>
          </a:solidFill>
          <a:ln w="12700" cap="sq">
            <a:solidFill>
              <a:srgbClr val="FF99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氨基酸代谢库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27388" y="1863725"/>
            <a:ext cx="1682750" cy="519113"/>
            <a:chOff x="2033" y="1174"/>
            <a:chExt cx="1060" cy="327"/>
          </a:xfrm>
        </p:grpSpPr>
        <p:sp>
          <p:nvSpPr>
            <p:cNvPr id="21545" name="Text Box 5"/>
            <p:cNvSpPr txBox="1">
              <a:spLocks noChangeArrowheads="1"/>
            </p:cNvSpPr>
            <p:nvPr/>
          </p:nvSpPr>
          <p:spPr bwMode="auto">
            <a:xfrm>
              <a:off x="2033" y="1174"/>
              <a:ext cx="576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itchFamily="49" charset="-122"/>
                </a:rPr>
                <a:t>尿素</a:t>
              </a:r>
            </a:p>
          </p:txBody>
        </p:sp>
        <p:sp>
          <p:nvSpPr>
            <p:cNvPr id="21546" name="AutoShape 6"/>
            <p:cNvSpPr>
              <a:spLocks noChangeArrowheads="1"/>
            </p:cNvSpPr>
            <p:nvPr/>
          </p:nvSpPr>
          <p:spPr bwMode="auto">
            <a:xfrm rot="10739995">
              <a:off x="2565" y="1295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rgbClr val="FF0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61938" y="3962400"/>
            <a:ext cx="2938462" cy="2249488"/>
            <a:chOff x="165" y="2496"/>
            <a:chExt cx="1851" cy="1417"/>
          </a:xfrm>
        </p:grpSpPr>
        <p:sp>
          <p:nvSpPr>
            <p:cNvPr id="21537" name="Text Box 15"/>
            <p:cNvSpPr txBox="1">
              <a:spLocks noChangeArrowheads="1"/>
            </p:cNvSpPr>
            <p:nvPr/>
          </p:nvSpPr>
          <p:spPr bwMode="auto">
            <a:xfrm>
              <a:off x="165" y="3312"/>
              <a:ext cx="1851" cy="60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kumimoji="1" lang="zh-CN" altLang="en-US" sz="2800" dirty="0">
                  <a:latin typeface="黑体" pitchFamily="49" charset="-122"/>
                  <a:ea typeface="黑体" pitchFamily="49" charset="-122"/>
                </a:rPr>
                <a:t>体内合成氨基酸</a:t>
              </a:r>
            </a:p>
            <a:p>
              <a:pPr>
                <a:spcBef>
                  <a:spcPts val="0"/>
                </a:spcBef>
              </a:pPr>
              <a:r>
                <a:rPr kumimoji="1" lang="zh-CN" altLang="en-US" sz="2800" dirty="0">
                  <a:latin typeface="黑体" pitchFamily="49" charset="-122"/>
                  <a:ea typeface="黑体" pitchFamily="49" charset="-122"/>
                </a:rPr>
                <a:t>     </a:t>
              </a:r>
              <a:r>
                <a:rPr kumimoji="1" lang="en-US" altLang="zh-CN" sz="2800" dirty="0">
                  <a:latin typeface="黑体" pitchFamily="49" charset="-122"/>
                  <a:ea typeface="黑体" pitchFamily="49" charset="-122"/>
                </a:rPr>
                <a:t>(</a:t>
              </a:r>
              <a:r>
                <a:rPr kumimoji="1" lang="zh-CN" altLang="en-US" sz="2800" dirty="0">
                  <a:latin typeface="黑体" pitchFamily="49" charset="-122"/>
                  <a:ea typeface="黑体" pitchFamily="49" charset="-122"/>
                </a:rPr>
                <a:t>非必需</a:t>
              </a:r>
              <a:r>
                <a:rPr kumimoji="1" lang="en-US" altLang="zh-CN" sz="2800" dirty="0" err="1">
                  <a:latin typeface="黑体" pitchFamily="49" charset="-122"/>
                  <a:ea typeface="黑体" pitchFamily="49" charset="-122"/>
                </a:rPr>
                <a:t>aa</a:t>
              </a:r>
              <a:r>
                <a:rPr kumimoji="1" lang="en-US" altLang="zh-CN" sz="2800" dirty="0">
                  <a:latin typeface="黑体" pitchFamily="49" charset="-122"/>
                  <a:ea typeface="黑体" pitchFamily="49" charset="-122"/>
                </a:rPr>
                <a:t>)</a:t>
              </a:r>
            </a:p>
          </p:txBody>
        </p:sp>
        <p:sp>
          <p:nvSpPr>
            <p:cNvPr id="21538" name="AutoShape 16"/>
            <p:cNvSpPr>
              <a:spLocks noChangeArrowheads="1"/>
            </p:cNvSpPr>
            <p:nvPr/>
          </p:nvSpPr>
          <p:spPr bwMode="auto">
            <a:xfrm rot="-8134622">
              <a:off x="1509" y="2496"/>
              <a:ext cx="96" cy="960"/>
            </a:xfrm>
            <a:prstGeom prst="downArrow">
              <a:avLst>
                <a:gd name="adj1" fmla="val 50000"/>
                <a:gd name="adj2" fmla="val 250000"/>
              </a:avLst>
            </a:prstGeom>
            <a:solidFill>
              <a:srgbClr val="FF0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endParaRPr lang="zh-CN" altLang="en-US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851402" y="1816100"/>
            <a:ext cx="2119313" cy="1476375"/>
            <a:chOff x="3056" y="1144"/>
            <a:chExt cx="1335" cy="930"/>
          </a:xfrm>
        </p:grpSpPr>
        <p:sp>
          <p:nvSpPr>
            <p:cNvPr id="21532" name="Text Box 18"/>
            <p:cNvSpPr txBox="1">
              <a:spLocks noChangeArrowheads="1"/>
            </p:cNvSpPr>
            <p:nvPr/>
          </p:nvSpPr>
          <p:spPr bwMode="auto">
            <a:xfrm>
              <a:off x="3515" y="1392"/>
              <a:ext cx="876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Symbol" pitchFamily="18" charset="2"/>
                  <a:ea typeface="黑体" pitchFamily="49" charset="-122"/>
                </a:rPr>
                <a:t>a</a:t>
              </a:r>
              <a:r>
                <a:rPr kumimoji="1" lang="en-US" altLang="zh-CN" sz="2800">
                  <a:latin typeface="黑体" pitchFamily="49" charset="-122"/>
                  <a:ea typeface="黑体" pitchFamily="49" charset="-122"/>
                </a:rPr>
                <a:t>-</a:t>
              </a:r>
              <a:r>
                <a:rPr kumimoji="1" lang="zh-CN" altLang="en-US" sz="2800">
                  <a:latin typeface="黑体" pitchFamily="49" charset="-122"/>
                  <a:ea typeface="黑体" pitchFamily="49" charset="-122"/>
                </a:rPr>
                <a:t>酮酸</a:t>
              </a:r>
            </a:p>
          </p:txBody>
        </p:sp>
        <p:sp>
          <p:nvSpPr>
            <p:cNvPr id="21533" name="Text Box 19"/>
            <p:cNvSpPr txBox="1">
              <a:spLocks noChangeArrowheads="1"/>
            </p:cNvSpPr>
            <p:nvPr/>
          </p:nvSpPr>
          <p:spPr bwMode="auto">
            <a:xfrm>
              <a:off x="3056" y="1144"/>
              <a:ext cx="38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dirty="0">
                  <a:latin typeface="黑体" pitchFamily="49" charset="-122"/>
                  <a:ea typeface="黑体" pitchFamily="49" charset="-122"/>
                </a:rPr>
                <a:t>氨</a:t>
              </a:r>
            </a:p>
          </p:txBody>
        </p:sp>
        <p:sp>
          <p:nvSpPr>
            <p:cNvPr id="21534" name="AutoShape 20"/>
            <p:cNvSpPr>
              <a:spLocks noChangeArrowheads="1"/>
            </p:cNvSpPr>
            <p:nvPr/>
          </p:nvSpPr>
          <p:spPr bwMode="auto">
            <a:xfrm rot="-1696111">
              <a:off x="3405" y="1397"/>
              <a:ext cx="73" cy="576"/>
            </a:xfrm>
            <a:prstGeom prst="upArrow">
              <a:avLst>
                <a:gd name="adj1" fmla="val 50000"/>
                <a:gd name="adj2" fmla="val 197260"/>
              </a:avLst>
            </a:prstGeom>
            <a:solidFill>
              <a:srgbClr val="FF0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endParaRPr lang="zh-CN" altLang="en-US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1535" name="AutoShape 21"/>
            <p:cNvSpPr>
              <a:spLocks noChangeArrowheads="1"/>
            </p:cNvSpPr>
            <p:nvPr/>
          </p:nvSpPr>
          <p:spPr bwMode="auto">
            <a:xfrm rot="2809627">
              <a:off x="3648" y="1579"/>
              <a:ext cx="85" cy="683"/>
            </a:xfrm>
            <a:prstGeom prst="upArrow">
              <a:avLst>
                <a:gd name="adj1" fmla="val 50000"/>
                <a:gd name="adj2" fmla="val 200882"/>
              </a:avLst>
            </a:prstGeom>
            <a:solidFill>
              <a:srgbClr val="FF0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endParaRPr lang="zh-CN" altLang="en-US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1536" name="Text Box 22"/>
            <p:cNvSpPr txBox="1">
              <a:spLocks noChangeArrowheads="1"/>
            </p:cNvSpPr>
            <p:nvPr/>
          </p:nvSpPr>
          <p:spPr bwMode="auto">
            <a:xfrm>
              <a:off x="3285" y="1824"/>
              <a:ext cx="699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>
                  <a:latin typeface="黑体" pitchFamily="49" charset="-122"/>
                  <a:ea typeface="黑体" pitchFamily="49" charset="-122"/>
                </a:rPr>
                <a:t>脱氨基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096000" y="4006850"/>
            <a:ext cx="1981200" cy="2151063"/>
            <a:chOff x="3840" y="2524"/>
            <a:chExt cx="1248" cy="1355"/>
          </a:xfrm>
        </p:grpSpPr>
        <p:sp>
          <p:nvSpPr>
            <p:cNvPr id="21529" name="Text Box 24"/>
            <p:cNvSpPr txBox="1">
              <a:spLocks noChangeArrowheads="1"/>
            </p:cNvSpPr>
            <p:nvPr/>
          </p:nvSpPr>
          <p:spPr bwMode="auto">
            <a:xfrm>
              <a:off x="4512" y="3552"/>
              <a:ext cx="576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itchFamily="49" charset="-122"/>
                </a:rPr>
                <a:t>胺类</a:t>
              </a:r>
            </a:p>
          </p:txBody>
        </p:sp>
        <p:sp>
          <p:nvSpPr>
            <p:cNvPr id="21530" name="AutoShape 25"/>
            <p:cNvSpPr>
              <a:spLocks noChangeArrowheads="1"/>
            </p:cNvSpPr>
            <p:nvPr/>
          </p:nvSpPr>
          <p:spPr bwMode="auto">
            <a:xfrm rot="8311273">
              <a:off x="4115" y="2524"/>
              <a:ext cx="110" cy="1219"/>
            </a:xfrm>
            <a:prstGeom prst="upArrow">
              <a:avLst>
                <a:gd name="adj1" fmla="val 0"/>
                <a:gd name="adj2" fmla="val 1108182"/>
              </a:avLst>
            </a:prstGeom>
            <a:solidFill>
              <a:srgbClr val="FF0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endParaRPr lang="zh-CN" altLang="en-US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1531" name="Text Box 26"/>
            <p:cNvSpPr txBox="1">
              <a:spLocks noChangeArrowheads="1"/>
            </p:cNvSpPr>
            <p:nvPr/>
          </p:nvSpPr>
          <p:spPr bwMode="auto">
            <a:xfrm>
              <a:off x="3840" y="2928"/>
              <a:ext cx="72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>
                  <a:latin typeface="黑体" pitchFamily="49" charset="-122"/>
                  <a:ea typeface="黑体" pitchFamily="49" charset="-122"/>
                </a:rPr>
                <a:t>脱羧基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352800" y="4229100"/>
            <a:ext cx="3124200" cy="2393950"/>
            <a:chOff x="2112" y="2664"/>
            <a:chExt cx="1968" cy="1508"/>
          </a:xfrm>
        </p:grpSpPr>
        <p:sp>
          <p:nvSpPr>
            <p:cNvPr id="21526" name="Text Box 28"/>
            <p:cNvSpPr txBox="1">
              <a:spLocks noChangeArrowheads="1"/>
            </p:cNvSpPr>
            <p:nvPr/>
          </p:nvSpPr>
          <p:spPr bwMode="auto">
            <a:xfrm>
              <a:off x="2112" y="3576"/>
              <a:ext cx="1968" cy="59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itchFamily="49" charset="-122"/>
                </a:rPr>
                <a:t>其它含氮化合物</a:t>
              </a:r>
              <a:r>
                <a:rPr kumimoji="1" lang="en-US" altLang="zh-CN" sz="2800">
                  <a:latin typeface="黑体" pitchFamily="49" charset="-122"/>
                  <a:ea typeface="黑体" pitchFamily="49" charset="-122"/>
                </a:rPr>
                <a:t>(</a:t>
              </a:r>
              <a:r>
                <a:rPr kumimoji="1" lang="zh-CN" altLang="en-US" sz="2800">
                  <a:latin typeface="黑体" pitchFamily="49" charset="-122"/>
                  <a:ea typeface="黑体" pitchFamily="49" charset="-122"/>
                </a:rPr>
                <a:t>嘌呤、嘧啶等</a:t>
              </a:r>
              <a:r>
                <a:rPr kumimoji="1" lang="en-US" altLang="zh-CN" sz="2800">
                  <a:latin typeface="黑体" pitchFamily="49" charset="-122"/>
                  <a:ea typeface="黑体" pitchFamily="49" charset="-122"/>
                </a:rPr>
                <a:t>)</a:t>
              </a:r>
            </a:p>
          </p:txBody>
        </p:sp>
        <p:sp>
          <p:nvSpPr>
            <p:cNvPr id="21527" name="AutoShape 29"/>
            <p:cNvSpPr>
              <a:spLocks noChangeArrowheads="1"/>
            </p:cNvSpPr>
            <p:nvPr/>
          </p:nvSpPr>
          <p:spPr bwMode="auto">
            <a:xfrm>
              <a:off x="2901" y="2664"/>
              <a:ext cx="123" cy="936"/>
            </a:xfrm>
            <a:prstGeom prst="downArrow">
              <a:avLst>
                <a:gd name="adj1" fmla="val 50000"/>
                <a:gd name="adj2" fmla="val 190244"/>
              </a:avLst>
            </a:prstGeom>
            <a:solidFill>
              <a:srgbClr val="FF0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endParaRPr lang="zh-CN" altLang="en-US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1528" name="Text Box 30"/>
            <p:cNvSpPr txBox="1">
              <a:spLocks noChangeArrowheads="1"/>
            </p:cNvSpPr>
            <p:nvPr/>
          </p:nvSpPr>
          <p:spPr bwMode="auto">
            <a:xfrm>
              <a:off x="2544" y="2904"/>
              <a:ext cx="912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>
                  <a:latin typeface="黑体" pitchFamily="49" charset="-122"/>
                  <a:ea typeface="黑体" pitchFamily="49" charset="-122"/>
                </a:rPr>
                <a:t>代谢转变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90538" y="1905000"/>
            <a:ext cx="2665412" cy="1135063"/>
            <a:chOff x="309" y="1200"/>
            <a:chExt cx="1679" cy="715"/>
          </a:xfrm>
        </p:grpSpPr>
        <p:sp>
          <p:nvSpPr>
            <p:cNvPr id="21523" name="Text Box 32"/>
            <p:cNvSpPr txBox="1">
              <a:spLocks noChangeArrowheads="1"/>
            </p:cNvSpPr>
            <p:nvPr/>
          </p:nvSpPr>
          <p:spPr bwMode="auto">
            <a:xfrm>
              <a:off x="309" y="1200"/>
              <a:ext cx="1467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itchFamily="49" charset="-122"/>
                </a:rPr>
                <a:t>食物蛋白质</a:t>
              </a:r>
            </a:p>
          </p:txBody>
        </p:sp>
        <p:sp>
          <p:nvSpPr>
            <p:cNvPr id="21524" name="AutoShape 33"/>
            <p:cNvSpPr>
              <a:spLocks noChangeArrowheads="1"/>
            </p:cNvSpPr>
            <p:nvPr/>
          </p:nvSpPr>
          <p:spPr bwMode="auto">
            <a:xfrm rot="7647406">
              <a:off x="1405" y="1332"/>
              <a:ext cx="110" cy="1056"/>
            </a:xfrm>
            <a:prstGeom prst="upArrow">
              <a:avLst>
                <a:gd name="adj1" fmla="val 50000"/>
                <a:gd name="adj2" fmla="val 240000"/>
              </a:avLst>
            </a:prstGeom>
            <a:solidFill>
              <a:srgbClr val="FF0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endParaRPr lang="zh-CN" altLang="en-US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1525" name="Text Box 34"/>
            <p:cNvSpPr txBox="1">
              <a:spLocks noChangeArrowheads="1"/>
            </p:cNvSpPr>
            <p:nvPr/>
          </p:nvSpPr>
          <p:spPr bwMode="auto">
            <a:xfrm>
              <a:off x="1029" y="1632"/>
              <a:ext cx="81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>
                  <a:latin typeface="黑体" pitchFamily="49" charset="-122"/>
                  <a:ea typeface="黑体" pitchFamily="49" charset="-122"/>
                </a:rPr>
                <a:t>消化吸收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1979613" y="3357563"/>
            <a:ext cx="947737" cy="533400"/>
            <a:chOff x="1248" y="2112"/>
            <a:chExt cx="597" cy="336"/>
          </a:xfrm>
        </p:grpSpPr>
        <p:sp>
          <p:nvSpPr>
            <p:cNvPr id="21521" name="AutoShape 36"/>
            <p:cNvSpPr>
              <a:spLocks noChangeArrowheads="1"/>
            </p:cNvSpPr>
            <p:nvPr/>
          </p:nvSpPr>
          <p:spPr bwMode="auto">
            <a:xfrm>
              <a:off x="1248" y="2352"/>
              <a:ext cx="597" cy="96"/>
            </a:xfrm>
            <a:prstGeom prst="leftArrow">
              <a:avLst>
                <a:gd name="adj1" fmla="val 50000"/>
                <a:gd name="adj2" fmla="val 155469"/>
              </a:avLst>
            </a:prstGeom>
            <a:solidFill>
              <a:srgbClr val="FF0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1522" name="Text Box 37"/>
            <p:cNvSpPr txBox="1">
              <a:spLocks noChangeArrowheads="1"/>
            </p:cNvSpPr>
            <p:nvPr/>
          </p:nvSpPr>
          <p:spPr bwMode="auto">
            <a:xfrm>
              <a:off x="1317" y="2112"/>
              <a:ext cx="52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>
                  <a:latin typeface="黑体" pitchFamily="49" charset="-122"/>
                  <a:ea typeface="黑体" pitchFamily="49" charset="-122"/>
                </a:rPr>
                <a:t>合成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76200" y="3581400"/>
            <a:ext cx="2862263" cy="749300"/>
            <a:chOff x="48" y="2256"/>
            <a:chExt cx="1803" cy="472"/>
          </a:xfrm>
        </p:grpSpPr>
        <p:sp>
          <p:nvSpPr>
            <p:cNvPr id="21518" name="Text Box 39"/>
            <p:cNvSpPr txBox="1">
              <a:spLocks noChangeArrowheads="1"/>
            </p:cNvSpPr>
            <p:nvPr/>
          </p:nvSpPr>
          <p:spPr bwMode="auto">
            <a:xfrm>
              <a:off x="48" y="2256"/>
              <a:ext cx="134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itchFamily="49" charset="-122"/>
                </a:rPr>
                <a:t>组织蛋白质</a:t>
              </a:r>
            </a:p>
          </p:txBody>
        </p:sp>
        <p:sp>
          <p:nvSpPr>
            <p:cNvPr id="21519" name="AutoShape 40"/>
            <p:cNvSpPr>
              <a:spLocks noChangeArrowheads="1"/>
            </p:cNvSpPr>
            <p:nvPr/>
          </p:nvSpPr>
          <p:spPr bwMode="auto">
            <a:xfrm>
              <a:off x="1296" y="2448"/>
              <a:ext cx="555" cy="96"/>
            </a:xfrm>
            <a:prstGeom prst="rightArrow">
              <a:avLst>
                <a:gd name="adj1" fmla="val 50000"/>
                <a:gd name="adj2" fmla="val 144531"/>
              </a:avLst>
            </a:prstGeom>
            <a:solidFill>
              <a:srgbClr val="FF0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1520" name="Text Box 41"/>
            <p:cNvSpPr txBox="1">
              <a:spLocks noChangeArrowheads="1"/>
            </p:cNvSpPr>
            <p:nvPr/>
          </p:nvSpPr>
          <p:spPr bwMode="auto">
            <a:xfrm>
              <a:off x="1292" y="2478"/>
              <a:ext cx="52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>
                  <a:latin typeface="黑体" pitchFamily="49" charset="-122"/>
                  <a:ea typeface="黑体" pitchFamily="49" charset="-122"/>
                </a:rPr>
                <a:t>分解</a:t>
              </a:r>
            </a:p>
          </p:txBody>
        </p:sp>
      </p:grp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78522-F718-43F0-A405-6C9CF2FFE102}" type="slidenum">
              <a:rPr lang="en-US" altLang="zh-CN"/>
              <a:pPr>
                <a:defRPr/>
              </a:pPr>
              <a:t>3</a:t>
            </a:fld>
            <a:endParaRPr lang="en-US" alt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6783388" y="1412776"/>
            <a:ext cx="2319337" cy="1944787"/>
            <a:chOff x="6783388" y="1412776"/>
            <a:chExt cx="2319337" cy="1944787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83388" y="1447800"/>
              <a:ext cx="2319337" cy="1909763"/>
              <a:chOff x="4273" y="912"/>
              <a:chExt cx="1461" cy="1203"/>
            </a:xfrm>
          </p:grpSpPr>
          <p:sp>
            <p:nvSpPr>
              <p:cNvPr id="21539" name="Text Box 8"/>
              <p:cNvSpPr txBox="1">
                <a:spLocks noChangeArrowheads="1"/>
              </p:cNvSpPr>
              <p:nvPr/>
            </p:nvSpPr>
            <p:spPr bwMode="auto">
              <a:xfrm>
                <a:off x="4773" y="912"/>
                <a:ext cx="672" cy="3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kumimoji="1" lang="zh-CN" altLang="en-US" sz="2800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21540" name="Text Box 9"/>
              <p:cNvSpPr txBox="1">
                <a:spLocks noChangeArrowheads="1"/>
              </p:cNvSpPr>
              <p:nvPr/>
            </p:nvSpPr>
            <p:spPr bwMode="auto">
              <a:xfrm>
                <a:off x="4678" y="1788"/>
                <a:ext cx="1056" cy="3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 dirty="0">
                    <a:latin typeface="黑体" pitchFamily="49" charset="-122"/>
                    <a:ea typeface="黑体" pitchFamily="49" charset="-122"/>
                  </a:rPr>
                  <a:t>氧化供能</a:t>
                </a:r>
              </a:p>
            </p:txBody>
          </p:sp>
          <p:sp>
            <p:nvSpPr>
              <p:cNvPr id="21541" name="Text Box 10"/>
              <p:cNvSpPr txBox="1">
                <a:spLocks noChangeArrowheads="1"/>
              </p:cNvSpPr>
              <p:nvPr/>
            </p:nvSpPr>
            <p:spPr bwMode="auto">
              <a:xfrm>
                <a:off x="4649" y="1344"/>
                <a:ext cx="1035" cy="33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 dirty="0">
                    <a:latin typeface="黑体" pitchFamily="49" charset="-122"/>
                    <a:ea typeface="黑体" pitchFamily="49" charset="-122"/>
                  </a:rPr>
                  <a:t>糖或脂类</a:t>
                </a:r>
              </a:p>
            </p:txBody>
          </p:sp>
          <p:sp>
            <p:nvSpPr>
              <p:cNvPr id="21542" name="AutoShape 11"/>
              <p:cNvSpPr>
                <a:spLocks noChangeArrowheads="1"/>
              </p:cNvSpPr>
              <p:nvPr/>
            </p:nvSpPr>
            <p:spPr bwMode="auto">
              <a:xfrm>
                <a:off x="4368" y="1488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000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21543" name="AutoShape 12"/>
              <p:cNvSpPr>
                <a:spLocks noChangeArrowheads="1"/>
              </p:cNvSpPr>
              <p:nvPr/>
            </p:nvSpPr>
            <p:spPr bwMode="auto">
              <a:xfrm rot="2809627">
                <a:off x="4466" y="1052"/>
                <a:ext cx="98" cy="484"/>
              </a:xfrm>
              <a:prstGeom prst="upArrow">
                <a:avLst>
                  <a:gd name="adj1" fmla="val 7269"/>
                  <a:gd name="adj2" fmla="val 205897"/>
                </a:avLst>
              </a:prstGeom>
              <a:solidFill>
                <a:srgbClr val="FF0000"/>
              </a:solidFill>
              <a:ln w="28575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21544" name="AutoShape 13"/>
              <p:cNvSpPr>
                <a:spLocks noChangeArrowheads="1"/>
              </p:cNvSpPr>
              <p:nvPr/>
            </p:nvSpPr>
            <p:spPr bwMode="auto">
              <a:xfrm rot="8311273">
                <a:off x="4458" y="1603"/>
                <a:ext cx="94" cy="428"/>
              </a:xfrm>
              <a:prstGeom prst="upArrow">
                <a:avLst>
                  <a:gd name="adj1" fmla="val 7269"/>
                  <a:gd name="adj2" fmla="val 189822"/>
                </a:avLst>
              </a:prstGeom>
              <a:solidFill>
                <a:srgbClr val="FF000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7380312" y="1412776"/>
              <a:ext cx="1643062" cy="5232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dirty="0">
                  <a:latin typeface="黑体" pitchFamily="49" charset="-122"/>
                  <a:ea typeface="黑体" pitchFamily="49" charset="-122"/>
                </a:rPr>
                <a:t>非必需</a:t>
              </a:r>
              <a:r>
                <a:rPr kumimoji="1" lang="en-US" altLang="zh-CN" sz="2800" dirty="0" err="1">
                  <a:latin typeface="黑体" pitchFamily="49" charset="-122"/>
                  <a:ea typeface="黑体" pitchFamily="49" charset="-122"/>
                </a:rPr>
                <a:t>aa</a:t>
              </a:r>
              <a:endParaRPr kumimoji="1" lang="zh-CN" altLang="en-US" sz="28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7772400" cy="3335338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第二节  </a:t>
            </a:r>
            <a:b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</a:br>
            <a: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氨基酸的一般代谢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899592" y="3861048"/>
            <a:ext cx="741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600" dirty="0">
                <a:solidFill>
                  <a:srgbClr val="FFFF00"/>
                </a:solidFill>
                <a:ea typeface="宋体" pitchFamily="2" charset="-122"/>
              </a:rPr>
              <a:t>General </a:t>
            </a:r>
            <a:r>
              <a:rPr kumimoji="1" lang="en-US" altLang="en-US" sz="3600" dirty="0">
                <a:solidFill>
                  <a:srgbClr val="FFFF00"/>
                </a:solidFill>
                <a:ea typeface="宋体" pitchFamily="2" charset="-122"/>
              </a:rPr>
              <a:t>Metabolism</a:t>
            </a:r>
            <a:r>
              <a:rPr kumimoji="1" lang="en-US" altLang="zh-CN" sz="3600" dirty="0">
                <a:solidFill>
                  <a:srgbClr val="FFFF00"/>
                </a:solidFill>
                <a:ea typeface="宋体" pitchFamily="2" charset="-122"/>
              </a:rPr>
              <a:t> of Amino Acids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48D86-E40A-45FA-82F5-7815A095DF55}" type="slidenum">
              <a:rPr lang="en-US" altLang="zh-CN"/>
              <a:pPr>
                <a:defRPr/>
              </a:pPr>
              <a:t>30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88817-39B5-4F72-A259-B82A0A16B66D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4" name="TextBox 3"/>
          <p:cNvSpPr txBox="1"/>
          <p:nvPr/>
        </p:nvSpPr>
        <p:spPr>
          <a:xfrm>
            <a:off x="1907704" y="1268760"/>
            <a:ext cx="52565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zh-CN" altLang="en-US" sz="3600" dirty="0">
                <a:latin typeface="Symbol" pitchFamily="18" charset="2"/>
                <a:ea typeface="黑体" pitchFamily="49" charset="-122"/>
              </a:rPr>
              <a:t> 体内蛋白质的降解</a:t>
            </a:r>
            <a:endParaRPr lang="en-US" altLang="zh-CN" sz="3600" dirty="0">
              <a:latin typeface="Symbol" pitchFamily="18" charset="2"/>
              <a:ea typeface="黑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zh-CN" altLang="en-US" sz="3600" dirty="0">
                <a:latin typeface="Symbol" pitchFamily="18" charset="2"/>
                <a:ea typeface="黑体" pitchFamily="49" charset="-122"/>
              </a:rPr>
              <a:t> </a:t>
            </a:r>
            <a:r>
              <a:rPr lang="zh-CN" altLang="en-US" sz="3600" dirty="0">
                <a:solidFill>
                  <a:srgbClr val="FFFF00"/>
                </a:solidFill>
                <a:latin typeface="Symbol" pitchFamily="18" charset="2"/>
                <a:ea typeface="黑体" pitchFamily="49" charset="-122"/>
              </a:rPr>
              <a:t>氨基酸代谢库</a:t>
            </a:r>
            <a:endParaRPr lang="en-US" altLang="zh-CN" sz="3600" dirty="0">
              <a:solidFill>
                <a:srgbClr val="FFFF00"/>
              </a:solidFill>
              <a:latin typeface="Symbol" pitchFamily="18" charset="2"/>
              <a:ea typeface="黑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zh-CN" altLang="en-US" sz="3600" dirty="0">
                <a:latin typeface="Symbol" pitchFamily="18" charset="2"/>
                <a:ea typeface="黑体" pitchFamily="49" charset="-122"/>
              </a:rPr>
              <a:t> </a:t>
            </a:r>
            <a:r>
              <a:rPr lang="zh-CN" altLang="en-US" sz="3600" dirty="0">
                <a:solidFill>
                  <a:srgbClr val="FFFF00"/>
                </a:solidFill>
                <a:latin typeface="Symbol" pitchFamily="18" charset="2"/>
                <a:ea typeface="黑体" pitchFamily="49" charset="-122"/>
              </a:rPr>
              <a:t>氨基酸的脱氨基作用</a:t>
            </a:r>
            <a:endParaRPr lang="en-US" altLang="zh-CN" sz="3600" dirty="0">
              <a:solidFill>
                <a:srgbClr val="FFFF00"/>
              </a:solidFill>
              <a:latin typeface="Symbol" pitchFamily="18" charset="2"/>
              <a:ea typeface="黑体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altLang="zh-CN" sz="3600" dirty="0">
                <a:latin typeface="Symbol" pitchFamily="18" charset="2"/>
                <a:ea typeface="黑体" pitchFamily="49" charset="-122"/>
              </a:rPr>
              <a:t> </a:t>
            </a:r>
            <a:r>
              <a:rPr lang="en-US" altLang="zh-CN" sz="3600" dirty="0">
                <a:solidFill>
                  <a:srgbClr val="FFFF00"/>
                </a:solidFill>
                <a:latin typeface="Symbol" pitchFamily="18" charset="2"/>
                <a:ea typeface="黑体" pitchFamily="49" charset="-122"/>
              </a:rPr>
              <a:t>a-</a:t>
            </a:r>
            <a:r>
              <a:rPr lang="zh-CN" altLang="en-US" sz="3600" dirty="0">
                <a:solidFill>
                  <a:srgbClr val="FFFF00"/>
                </a:solidFill>
                <a:latin typeface="Symbol" pitchFamily="18" charset="2"/>
                <a:ea typeface="黑体" pitchFamily="49" charset="-122"/>
              </a:rPr>
              <a:t>酮酸的代谢</a:t>
            </a:r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799382" y="2419648"/>
            <a:ext cx="4292898" cy="244951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dirty="0">
                <a:effectLst/>
                <a:latin typeface="黑体" pitchFamily="49" charset="-122"/>
                <a:ea typeface="黑体" pitchFamily="49" charset="-122"/>
              </a:rPr>
              <a:t> 溶酶体途径</a:t>
            </a:r>
            <a:endParaRPr lang="zh-CN" altLang="en-US" dirty="0">
              <a:solidFill>
                <a:srgbClr val="FFFF00"/>
              </a:solidFill>
              <a:effectLst/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40000"/>
              </a:lnSpc>
            </a:pPr>
            <a:endParaRPr lang="zh-CN" altLang="en-US" dirty="0">
              <a:effectLst/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20000"/>
              </a:lnSpc>
              <a:spcBef>
                <a:spcPct val="150000"/>
              </a:spcBef>
            </a:pPr>
            <a:r>
              <a:rPr lang="zh-CN" altLang="en-US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 蛋白酶体途径</a:t>
            </a:r>
            <a:endParaRPr lang="zh-CN" altLang="en-US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4AC70-D954-4AC7-9724-9A9880979B9F}" type="slidenum">
              <a:rPr lang="en-US" altLang="zh-CN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4" name="TextBox 3"/>
          <p:cNvSpPr txBox="1"/>
          <p:nvPr/>
        </p:nvSpPr>
        <p:spPr>
          <a:xfrm>
            <a:off x="1475656" y="112648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一、体内蛋白质的降解</a:t>
            </a:r>
          </a:p>
        </p:txBody>
      </p:sp>
    </p:spTree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692275" y="627063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6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体内蛋白质的转换更新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84213" y="2924175"/>
            <a:ext cx="6553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40000"/>
              </a:lnSpc>
              <a:buFontTx/>
              <a:buChar char="•"/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蛋白质的半寿期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(half-life) —— t</a:t>
            </a:r>
            <a:r>
              <a:rPr kumimoji="1" lang="en-US" altLang="zh-CN" sz="28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1/2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898525" y="3571875"/>
            <a:ext cx="7345363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23900">
              <a:lnSpc>
                <a:spcPct val="140000"/>
              </a:lnSpc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蛋白质降低其原浓度一半所需要的时间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54063" y="1412875"/>
            <a:ext cx="70580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40000"/>
              </a:lnSpc>
              <a:buFontTx/>
              <a:buChar char="•"/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蛋白质转换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(protein turnover)          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619250" y="2205038"/>
            <a:ext cx="5688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体内蛋白质降解与合成的动态平衡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84213" y="4581525"/>
            <a:ext cx="1511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40000"/>
              </a:lnSpc>
              <a:buFontTx/>
              <a:buChar char="•"/>
            </a:pP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意义：</a:t>
            </a:r>
            <a:endParaRPr kumimoji="1" lang="zh-CN" altLang="en-US" sz="2800" baseline="-250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908175" y="4721820"/>
            <a:ext cx="619221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清除异常或损伤蛋白质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某些调节蛋白质的转换可直接影响代谢过程与生理功能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3B1C-38A8-4F8E-B338-6FD6B67D6A28}" type="slidenum">
              <a:rPr lang="en-US" altLang="zh-CN"/>
              <a:pPr>
                <a:defRPr/>
              </a:pPr>
              <a:t>33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  <p:bldP spid="31752" grpId="0" autoUpdateAnimBg="0"/>
      <p:bldP spid="31753" grpId="0"/>
      <p:bldP spid="31754" grpId="0" autoUpdateAnimBg="0"/>
      <p:bldP spid="317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58775" y="854075"/>
            <a:ext cx="6300788" cy="781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真核生物组织蛋白的降解有两条途径：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681038" y="1862138"/>
            <a:ext cx="79946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溶酶体途径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在溶酶体内进行</a:t>
            </a:r>
            <a:endParaRPr kumimoji="1" lang="en-US" altLang="zh-CN" sz="28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不依赖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ATP</a:t>
            </a:r>
            <a:endParaRPr kumimoji="1" lang="zh-CN" altLang="en-US" sz="28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利用组织蛋白酶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kumimoji="1" lang="en-US" altLang="zh-CN" sz="2800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cathepsin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降解细胞外来源的蛋白质、膜蛋白和长寿命的细胞内蛋白质；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681038" y="5281613"/>
            <a:ext cx="7491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蛋白酶体途径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D9ECD-DB74-4838-9771-AA58AD10CE09}" type="slidenum">
              <a:rPr lang="en-US" altLang="zh-CN"/>
              <a:pPr>
                <a:defRPr/>
              </a:pPr>
              <a:t>34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 bldLvl="2"/>
      <p:bldP spid="14541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857250" y="1058863"/>
            <a:ext cx="7491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kumimoji="1"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蛋白酶体途径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5813" y="1052736"/>
            <a:ext cx="7929562" cy="364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endParaRPr kumimoji="1" lang="zh-CN" altLang="en-US" sz="32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通过蛋白酶体进行</a:t>
            </a:r>
            <a:endParaRPr kumimoji="1" lang="en-US" altLang="zh-CN" sz="32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依赖</a:t>
            </a:r>
            <a:r>
              <a:rPr kumimoji="1"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ATP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和泛素（</a:t>
            </a:r>
            <a:r>
              <a:rPr kumimoji="1" lang="en-US" altLang="zh-CN" sz="3200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ubiquitin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</a:p>
          <a:p>
            <a:pPr lvl="1">
              <a:lnSpc>
                <a:spcPct val="1500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主要降解异常蛋白和短寿命的蛋白质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83E4D-FA31-4AB2-81BE-A311585A8072}" type="slidenum">
              <a:rPr lang="en-US" altLang="zh-CN"/>
              <a:pPr>
                <a:defRPr/>
              </a:pPr>
              <a:t>35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549275"/>
            <a:ext cx="7129462" cy="3335338"/>
            <a:chOff x="158" y="346"/>
            <a:chExt cx="4491" cy="2101"/>
          </a:xfrm>
        </p:grpSpPr>
        <p:pic>
          <p:nvPicPr>
            <p:cNvPr id="57349" name="Picture 3" descr="Aaron Ciechanov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346"/>
              <a:ext cx="1231" cy="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0" name="Picture 4" descr="Avram Hershk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" y="346"/>
              <a:ext cx="1231" cy="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1" name="Picture 5" descr="Irwin Ro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8" y="346"/>
              <a:ext cx="1231" cy="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2" name="Rectangle 6"/>
            <p:cNvSpPr>
              <a:spLocks noChangeArrowheads="1"/>
            </p:cNvSpPr>
            <p:nvPr/>
          </p:nvSpPr>
          <p:spPr bwMode="auto">
            <a:xfrm>
              <a:off x="158" y="2205"/>
              <a:ext cx="162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bIns="33327" anchor="ctr">
              <a:spAutoFit/>
            </a:bodyPr>
            <a:lstStyle/>
            <a:p>
              <a:r>
                <a:rPr kumimoji="1" lang="en-US" altLang="zh-CN" sz="2000" b="1">
                  <a:ea typeface="宋体" pitchFamily="2" charset="-122"/>
                </a:rPr>
                <a:t>Aaron Ciechanover</a:t>
              </a:r>
              <a:r>
                <a:rPr kumimoji="1" lang="en-US" altLang="zh-CN" sz="2000">
                  <a:ea typeface="宋体" pitchFamily="2" charset="-122"/>
                </a:rPr>
                <a:t> </a:t>
              </a:r>
            </a:p>
          </p:txBody>
        </p:sp>
        <p:sp>
          <p:nvSpPr>
            <p:cNvPr id="57353" name="Rectangle 7"/>
            <p:cNvSpPr>
              <a:spLocks noChangeArrowheads="1"/>
            </p:cNvSpPr>
            <p:nvPr/>
          </p:nvSpPr>
          <p:spPr bwMode="auto">
            <a:xfrm>
              <a:off x="1837" y="2205"/>
              <a:ext cx="138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bIns="33327" anchor="ctr">
              <a:spAutoFit/>
            </a:bodyPr>
            <a:lstStyle/>
            <a:p>
              <a:r>
                <a:rPr kumimoji="1" lang="en-US" altLang="zh-CN" sz="2000" b="1">
                  <a:ea typeface="宋体" pitchFamily="2" charset="-122"/>
                </a:rPr>
                <a:t> Avram Hershko</a:t>
              </a:r>
              <a:r>
                <a:rPr kumimoji="1" lang="en-US" altLang="zh-CN" sz="2000">
                  <a:ea typeface="宋体" pitchFamily="2" charset="-122"/>
                </a:rPr>
                <a:t> </a:t>
              </a:r>
            </a:p>
          </p:txBody>
        </p:sp>
        <p:sp>
          <p:nvSpPr>
            <p:cNvPr id="57354" name="Rectangle 8"/>
            <p:cNvSpPr>
              <a:spLocks noChangeArrowheads="1"/>
            </p:cNvSpPr>
            <p:nvPr/>
          </p:nvSpPr>
          <p:spPr bwMode="auto">
            <a:xfrm>
              <a:off x="3515" y="2205"/>
              <a:ext cx="105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bIns="33327" anchor="ctr">
              <a:spAutoFit/>
            </a:bodyPr>
            <a:lstStyle/>
            <a:p>
              <a:r>
                <a:rPr kumimoji="1" lang="en-US" altLang="zh-CN" sz="2000" b="1">
                  <a:ea typeface="宋体" pitchFamily="2" charset="-122"/>
                </a:rPr>
                <a:t>  Irwin Rose</a:t>
              </a:r>
              <a:r>
                <a:rPr kumimoji="1" lang="en-US" altLang="zh-CN" sz="2000">
                  <a:ea typeface="宋体" pitchFamily="2" charset="-122"/>
                </a:rPr>
                <a:t> </a:t>
              </a:r>
            </a:p>
          </p:txBody>
        </p:sp>
      </p:grp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755650" y="4149725"/>
            <a:ext cx="7561263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宋体" pitchFamily="2" charset="-122"/>
              </a:rPr>
              <a:t>“for the discovery of ubiquitin-mediated protein degradation”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宋体" pitchFamily="2" charset="-122"/>
              </a:rPr>
              <a:t>—— The Nobel Prize in Chemistry 2004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5878E-819E-493F-9F7F-23E8936D69FF}" type="slidenum">
              <a:rPr lang="en-US" altLang="zh-CN"/>
              <a:pPr>
                <a:defRPr/>
              </a:pPr>
              <a:t>36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10890" y="548680"/>
            <a:ext cx="2520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77800" indent="-177800">
              <a:buFontTx/>
              <a:buChar char="•"/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泛素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043608" y="1093763"/>
            <a:ext cx="65532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30000"/>
              </a:lnSpc>
              <a:buFontTx/>
              <a:buChar char="•"/>
            </a:pPr>
            <a:r>
              <a:rPr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76</a:t>
            </a:r>
            <a:r>
              <a:rPr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个氨基酸的小分子蛋白</a:t>
            </a:r>
            <a:r>
              <a:rPr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(8.5kD)</a:t>
            </a:r>
          </a:p>
          <a:p>
            <a:pPr marL="174625" indent="-174625">
              <a:lnSpc>
                <a:spcPct val="130000"/>
              </a:lnSpc>
              <a:buFontTx/>
              <a:buChar char="•"/>
            </a:pPr>
            <a:r>
              <a:rPr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普遍存在于真核生物而得名</a:t>
            </a:r>
          </a:p>
          <a:p>
            <a:pPr marL="174625" indent="-174625">
              <a:lnSpc>
                <a:spcPct val="130000"/>
              </a:lnSpc>
              <a:buFontTx/>
              <a:buChar char="•"/>
            </a:pPr>
            <a:r>
              <a:rPr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一级结构高度保守</a:t>
            </a:r>
            <a:endParaRPr kumimoji="1" lang="zh-CN" altLang="en-US" sz="28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827659" y="3933825"/>
            <a:ext cx="5761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泛素化</a:t>
            </a: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(ubiquitination) </a:t>
            </a: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1331913" y="4508500"/>
            <a:ext cx="781208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22300"/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泛素与选择性被降解蛋白质形成共价连接，并使其激活。</a:t>
            </a: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827659" y="5591175"/>
            <a:ext cx="75612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623888"/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蛋白酶体</a:t>
            </a: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(proteasome)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对泛素化蛋白质的降解</a:t>
            </a:r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35496" y="3141663"/>
            <a:ext cx="6481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77800" indent="-177800" algn="ctr">
              <a:buFontTx/>
              <a:buChar char="•"/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泛素介导的蛋白质降解过程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7A405-ABDA-4D6C-A93C-477E2E55135E}" type="slidenum">
              <a:rPr lang="en-US" altLang="zh-CN"/>
              <a:pPr>
                <a:defRPr/>
              </a:pPr>
              <a:t>37</a:t>
            </a:fld>
            <a:endParaRPr lang="en-US" altLang="zh-CN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-27384"/>
            <a:ext cx="2674938" cy="415448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146444" grpId="0"/>
      <p:bldP spid="146445" grpId="0"/>
      <p:bldP spid="146446" grpId="0"/>
      <p:bldP spid="1464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6"/>
          <p:cNvSpPr txBox="1">
            <a:spLocks noChangeArrowheads="1"/>
          </p:cNvSpPr>
          <p:nvPr/>
        </p:nvSpPr>
        <p:spPr bwMode="auto">
          <a:xfrm>
            <a:off x="6227763" y="5805488"/>
            <a:ext cx="2376487" cy="579437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泛素化过程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611188" y="5130800"/>
            <a:ext cx="2447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</a:t>
            </a:r>
            <a:r>
              <a:rPr kumimoji="1" lang="en-US" altLang="zh-CN" sz="2400" baseline="-250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：泛素激活酶</a:t>
            </a: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611188" y="5635625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</a:t>
            </a:r>
            <a:r>
              <a:rPr kumimoji="1" lang="en-US" altLang="zh-CN" sz="2400" baseline="-250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：泛素结合酶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611188" y="6140450"/>
            <a:ext cx="39798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</a:t>
            </a:r>
            <a:r>
              <a:rPr kumimoji="1" lang="en-US" altLang="zh-CN" sz="2400" baseline="-250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kumimoji="1" lang="zh-CN" altLang="en-US" sz="24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：泛素连接酶</a:t>
            </a: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539750" y="620713"/>
            <a:ext cx="8210550" cy="952500"/>
            <a:chOff x="340" y="528"/>
            <a:chExt cx="5172" cy="600"/>
          </a:xfrm>
        </p:grpSpPr>
        <p:sp>
          <p:nvSpPr>
            <p:cNvPr id="59451" name="Text Box 22"/>
            <p:cNvSpPr txBox="1">
              <a:spLocks noChangeArrowheads="1"/>
            </p:cNvSpPr>
            <p:nvPr/>
          </p:nvSpPr>
          <p:spPr bwMode="auto">
            <a:xfrm>
              <a:off x="340" y="823"/>
              <a:ext cx="534" cy="2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itchFamily="18" charset="0"/>
                  <a:ea typeface="宋体" pitchFamily="2" charset="-122"/>
                </a:rPr>
                <a:t>泛素</a:t>
              </a:r>
            </a:p>
          </p:txBody>
        </p:sp>
        <p:sp>
          <p:nvSpPr>
            <p:cNvPr id="59452" name="Line 23"/>
            <p:cNvSpPr>
              <a:spLocks noChangeShapeType="1"/>
            </p:cNvSpPr>
            <p:nvPr/>
          </p:nvSpPr>
          <p:spPr bwMode="auto">
            <a:xfrm>
              <a:off x="874" y="95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53" name="Text Box 24"/>
            <p:cNvSpPr txBox="1">
              <a:spLocks noChangeArrowheads="1"/>
            </p:cNvSpPr>
            <p:nvPr/>
          </p:nvSpPr>
          <p:spPr bwMode="auto">
            <a:xfrm>
              <a:off x="965" y="823"/>
              <a:ext cx="22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宋体" pitchFamily="2" charset="-122"/>
                </a:rPr>
                <a:t>C</a:t>
              </a:r>
            </a:p>
          </p:txBody>
        </p:sp>
        <p:sp>
          <p:nvSpPr>
            <p:cNvPr id="59454" name="Line 25"/>
            <p:cNvSpPr>
              <a:spLocks noChangeShapeType="1"/>
            </p:cNvSpPr>
            <p:nvPr/>
          </p:nvSpPr>
          <p:spPr bwMode="auto">
            <a:xfrm>
              <a:off x="1168" y="95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55" name="Text Box 26"/>
            <p:cNvSpPr txBox="1">
              <a:spLocks noChangeArrowheads="1"/>
            </p:cNvSpPr>
            <p:nvPr/>
          </p:nvSpPr>
          <p:spPr bwMode="auto">
            <a:xfrm>
              <a:off x="1259" y="819"/>
              <a:ext cx="36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宋体" pitchFamily="2" charset="-122"/>
                </a:rPr>
                <a:t>O</a:t>
              </a:r>
              <a:r>
                <a:rPr kumimoji="1" lang="en-US" altLang="zh-CN" sz="2400" b="1" baseline="30000">
                  <a:latin typeface="Times New Roman" pitchFamily="18" charset="0"/>
                  <a:ea typeface="宋体" pitchFamily="2" charset="-122"/>
                </a:rPr>
                <a:t>-</a:t>
              </a:r>
            </a:p>
          </p:txBody>
        </p:sp>
        <p:sp>
          <p:nvSpPr>
            <p:cNvPr id="59456" name="Line 27"/>
            <p:cNvSpPr>
              <a:spLocks noChangeShapeType="1"/>
            </p:cNvSpPr>
            <p:nvPr/>
          </p:nvSpPr>
          <p:spPr bwMode="auto">
            <a:xfrm>
              <a:off x="1077" y="778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57" name="Line 28"/>
            <p:cNvSpPr>
              <a:spLocks noChangeShapeType="1"/>
            </p:cNvSpPr>
            <p:nvPr/>
          </p:nvSpPr>
          <p:spPr bwMode="auto">
            <a:xfrm>
              <a:off x="1123" y="778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58" name="Text Box 29"/>
            <p:cNvSpPr txBox="1">
              <a:spLocks noChangeArrowheads="1"/>
            </p:cNvSpPr>
            <p:nvPr/>
          </p:nvSpPr>
          <p:spPr bwMode="auto">
            <a:xfrm>
              <a:off x="975" y="539"/>
              <a:ext cx="36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  <p:sp>
          <p:nvSpPr>
            <p:cNvPr id="59459" name="Text Box 30"/>
            <p:cNvSpPr txBox="1">
              <a:spLocks noChangeArrowheads="1"/>
            </p:cNvSpPr>
            <p:nvPr/>
          </p:nvSpPr>
          <p:spPr bwMode="auto">
            <a:xfrm>
              <a:off x="1566" y="801"/>
              <a:ext cx="31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9460" name="Text Box 31"/>
            <p:cNvSpPr txBox="1">
              <a:spLocks noChangeArrowheads="1"/>
            </p:cNvSpPr>
            <p:nvPr/>
          </p:nvSpPr>
          <p:spPr bwMode="auto">
            <a:xfrm>
              <a:off x="1792" y="801"/>
              <a:ext cx="62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HS-E</a:t>
              </a:r>
              <a:r>
                <a:rPr kumimoji="1" lang="en-US" altLang="zh-CN" sz="2400" b="1" baseline="-2500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1</a:t>
              </a:r>
            </a:p>
          </p:txBody>
        </p:sp>
        <p:sp>
          <p:nvSpPr>
            <p:cNvPr id="59461" name="Line 32"/>
            <p:cNvSpPr>
              <a:spLocks noChangeShapeType="1"/>
            </p:cNvSpPr>
            <p:nvPr/>
          </p:nvSpPr>
          <p:spPr bwMode="auto">
            <a:xfrm>
              <a:off x="2563" y="982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62" name="Text Box 33"/>
            <p:cNvSpPr txBox="1">
              <a:spLocks noChangeArrowheads="1"/>
            </p:cNvSpPr>
            <p:nvPr/>
          </p:nvSpPr>
          <p:spPr bwMode="auto">
            <a:xfrm>
              <a:off x="2472" y="641"/>
              <a:ext cx="43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000" b="1">
                  <a:latin typeface="Times New Roman" pitchFamily="18" charset="0"/>
                  <a:ea typeface="宋体" pitchFamily="2" charset="-122"/>
                </a:rPr>
                <a:t>ATP</a:t>
              </a:r>
            </a:p>
          </p:txBody>
        </p:sp>
        <p:sp>
          <p:nvSpPr>
            <p:cNvPr id="59463" name="Text Box 34"/>
            <p:cNvSpPr txBox="1">
              <a:spLocks noChangeArrowheads="1"/>
            </p:cNvSpPr>
            <p:nvPr/>
          </p:nvSpPr>
          <p:spPr bwMode="auto">
            <a:xfrm>
              <a:off x="3062" y="619"/>
              <a:ext cx="113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000" b="1">
                  <a:latin typeface="Times New Roman" pitchFamily="18" charset="0"/>
                  <a:ea typeface="宋体" pitchFamily="2" charset="-122"/>
                </a:rPr>
                <a:t>AMP+PPi</a:t>
              </a:r>
            </a:p>
          </p:txBody>
        </p:sp>
        <p:sp>
          <p:nvSpPr>
            <p:cNvPr id="59464" name="Freeform 35"/>
            <p:cNvSpPr>
              <a:spLocks/>
            </p:cNvSpPr>
            <p:nvPr/>
          </p:nvSpPr>
          <p:spPr bwMode="auto">
            <a:xfrm>
              <a:off x="2744" y="846"/>
              <a:ext cx="590" cy="136"/>
            </a:xfrm>
            <a:custGeom>
              <a:avLst/>
              <a:gdLst>
                <a:gd name="T0" fmla="*/ 0 w 681"/>
                <a:gd name="T1" fmla="*/ 0 h 136"/>
                <a:gd name="T2" fmla="*/ 153 w 681"/>
                <a:gd name="T3" fmla="*/ 136 h 136"/>
                <a:gd name="T4" fmla="*/ 289 w 681"/>
                <a:gd name="T5" fmla="*/ 0 h 136"/>
                <a:gd name="T6" fmla="*/ 0 60000 65536"/>
                <a:gd name="T7" fmla="*/ 0 60000 65536"/>
                <a:gd name="T8" fmla="*/ 0 60000 65536"/>
                <a:gd name="T9" fmla="*/ 0 w 681"/>
                <a:gd name="T10" fmla="*/ 0 h 136"/>
                <a:gd name="T11" fmla="*/ 681 w 6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136">
                  <a:moveTo>
                    <a:pt x="0" y="0"/>
                  </a:moveTo>
                  <a:cubicBezTo>
                    <a:pt x="125" y="68"/>
                    <a:pt x="250" y="136"/>
                    <a:pt x="363" y="136"/>
                  </a:cubicBezTo>
                  <a:cubicBezTo>
                    <a:pt x="476" y="136"/>
                    <a:pt x="628" y="23"/>
                    <a:pt x="68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9465" name="Text Box 37"/>
            <p:cNvSpPr txBox="1">
              <a:spLocks noChangeArrowheads="1"/>
            </p:cNvSpPr>
            <p:nvPr/>
          </p:nvSpPr>
          <p:spPr bwMode="auto">
            <a:xfrm>
              <a:off x="3878" y="823"/>
              <a:ext cx="534" cy="2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itchFamily="18" charset="0"/>
                  <a:ea typeface="宋体" pitchFamily="2" charset="-122"/>
                </a:rPr>
                <a:t>泛素</a:t>
              </a:r>
            </a:p>
          </p:txBody>
        </p:sp>
        <p:sp>
          <p:nvSpPr>
            <p:cNvPr id="59466" name="Line 38"/>
            <p:cNvSpPr>
              <a:spLocks noChangeShapeType="1"/>
            </p:cNvSpPr>
            <p:nvPr/>
          </p:nvSpPr>
          <p:spPr bwMode="auto">
            <a:xfrm>
              <a:off x="4412" y="95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67" name="Text Box 39"/>
            <p:cNvSpPr txBox="1">
              <a:spLocks noChangeArrowheads="1"/>
            </p:cNvSpPr>
            <p:nvPr/>
          </p:nvSpPr>
          <p:spPr bwMode="auto">
            <a:xfrm>
              <a:off x="4503" y="823"/>
              <a:ext cx="22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宋体" pitchFamily="2" charset="-122"/>
                </a:rPr>
                <a:t>C</a:t>
              </a:r>
            </a:p>
          </p:txBody>
        </p:sp>
        <p:sp>
          <p:nvSpPr>
            <p:cNvPr id="59468" name="Line 40"/>
            <p:cNvSpPr>
              <a:spLocks noChangeShapeType="1"/>
            </p:cNvSpPr>
            <p:nvPr/>
          </p:nvSpPr>
          <p:spPr bwMode="auto">
            <a:xfrm>
              <a:off x="4706" y="95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69" name="Line 41"/>
            <p:cNvSpPr>
              <a:spLocks noChangeShapeType="1"/>
            </p:cNvSpPr>
            <p:nvPr/>
          </p:nvSpPr>
          <p:spPr bwMode="auto">
            <a:xfrm>
              <a:off x="4615" y="778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70" name="Line 42"/>
            <p:cNvSpPr>
              <a:spLocks noChangeShapeType="1"/>
            </p:cNvSpPr>
            <p:nvPr/>
          </p:nvSpPr>
          <p:spPr bwMode="auto">
            <a:xfrm>
              <a:off x="4661" y="778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71" name="Text Box 43"/>
            <p:cNvSpPr txBox="1">
              <a:spLocks noChangeArrowheads="1"/>
            </p:cNvSpPr>
            <p:nvPr/>
          </p:nvSpPr>
          <p:spPr bwMode="auto">
            <a:xfrm>
              <a:off x="4503" y="528"/>
              <a:ext cx="36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  <p:grpSp>
          <p:nvGrpSpPr>
            <p:cNvPr id="59472" name="Group 44"/>
            <p:cNvGrpSpPr>
              <a:grpSpLocks/>
            </p:cNvGrpSpPr>
            <p:nvPr/>
          </p:nvGrpSpPr>
          <p:grpSpPr bwMode="auto">
            <a:xfrm>
              <a:off x="4797" y="823"/>
              <a:ext cx="715" cy="288"/>
              <a:chOff x="4796" y="958"/>
              <a:chExt cx="715" cy="288"/>
            </a:xfrm>
          </p:grpSpPr>
          <p:sp>
            <p:nvSpPr>
              <p:cNvPr id="59473" name="Text Box 45"/>
              <p:cNvSpPr txBox="1">
                <a:spLocks noChangeArrowheads="1"/>
              </p:cNvSpPr>
              <p:nvPr/>
            </p:nvSpPr>
            <p:spPr bwMode="auto">
              <a:xfrm>
                <a:off x="4796" y="958"/>
                <a:ext cx="71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zh-CN" sz="2400" b="1">
                    <a:solidFill>
                      <a:srgbClr val="FFFF00"/>
                    </a:solidFill>
                    <a:latin typeface="Times New Roman" pitchFamily="18" charset="0"/>
                    <a:ea typeface="宋体" pitchFamily="2" charset="-122"/>
                  </a:rPr>
                  <a:t>S   E</a:t>
                </a:r>
                <a:r>
                  <a:rPr kumimoji="1" lang="en-US" altLang="zh-CN" sz="2400" b="1" baseline="-25000">
                    <a:solidFill>
                      <a:srgbClr val="FFFF00"/>
                    </a:solidFill>
                    <a:latin typeface="Times New Roman" pitchFamily="18" charset="0"/>
                    <a:ea typeface="宋体" pitchFamily="2" charset="-122"/>
                  </a:rPr>
                  <a:t>1</a:t>
                </a:r>
              </a:p>
            </p:txBody>
          </p:sp>
          <p:sp>
            <p:nvSpPr>
              <p:cNvPr id="59474" name="Line 46"/>
              <p:cNvSpPr>
                <a:spLocks noChangeShapeType="1"/>
              </p:cNvSpPr>
              <p:nvPr/>
            </p:nvSpPr>
            <p:spPr bwMode="auto">
              <a:xfrm>
                <a:off x="4989" y="1094"/>
                <a:ext cx="91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1187450" y="1989138"/>
            <a:ext cx="6896100" cy="936625"/>
            <a:chOff x="748" y="1390"/>
            <a:chExt cx="4344" cy="590"/>
          </a:xfrm>
        </p:grpSpPr>
        <p:sp>
          <p:nvSpPr>
            <p:cNvPr id="59428" name="Line 48"/>
            <p:cNvSpPr>
              <a:spLocks noChangeShapeType="1"/>
            </p:cNvSpPr>
            <p:nvPr/>
          </p:nvSpPr>
          <p:spPr bwMode="auto">
            <a:xfrm>
              <a:off x="2291" y="1845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29" name="Text Box 49"/>
            <p:cNvSpPr txBox="1">
              <a:spLocks noChangeArrowheads="1"/>
            </p:cNvSpPr>
            <p:nvPr/>
          </p:nvSpPr>
          <p:spPr bwMode="auto">
            <a:xfrm>
              <a:off x="2109" y="1436"/>
              <a:ext cx="62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HS-E</a:t>
              </a:r>
              <a:r>
                <a:rPr kumimoji="1" lang="en-US" altLang="zh-CN" sz="2400" b="1" baseline="-2500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2</a:t>
              </a:r>
            </a:p>
          </p:txBody>
        </p:sp>
        <p:sp>
          <p:nvSpPr>
            <p:cNvPr id="59430" name="Text Box 50"/>
            <p:cNvSpPr txBox="1">
              <a:spLocks noChangeArrowheads="1"/>
            </p:cNvSpPr>
            <p:nvPr/>
          </p:nvSpPr>
          <p:spPr bwMode="auto">
            <a:xfrm>
              <a:off x="2835" y="1436"/>
              <a:ext cx="72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HS-E</a:t>
              </a:r>
              <a:r>
                <a:rPr kumimoji="1" lang="en-US" altLang="zh-CN" sz="2400" b="1" baseline="-2500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1</a:t>
              </a:r>
            </a:p>
          </p:txBody>
        </p:sp>
        <p:sp>
          <p:nvSpPr>
            <p:cNvPr id="59431" name="Freeform 51"/>
            <p:cNvSpPr>
              <a:spLocks/>
            </p:cNvSpPr>
            <p:nvPr/>
          </p:nvSpPr>
          <p:spPr bwMode="auto">
            <a:xfrm>
              <a:off x="2472" y="1709"/>
              <a:ext cx="590" cy="136"/>
            </a:xfrm>
            <a:custGeom>
              <a:avLst/>
              <a:gdLst>
                <a:gd name="T0" fmla="*/ 0 w 681"/>
                <a:gd name="T1" fmla="*/ 0 h 136"/>
                <a:gd name="T2" fmla="*/ 153 w 681"/>
                <a:gd name="T3" fmla="*/ 136 h 136"/>
                <a:gd name="T4" fmla="*/ 289 w 681"/>
                <a:gd name="T5" fmla="*/ 0 h 136"/>
                <a:gd name="T6" fmla="*/ 0 60000 65536"/>
                <a:gd name="T7" fmla="*/ 0 60000 65536"/>
                <a:gd name="T8" fmla="*/ 0 60000 65536"/>
                <a:gd name="T9" fmla="*/ 0 w 681"/>
                <a:gd name="T10" fmla="*/ 0 h 136"/>
                <a:gd name="T11" fmla="*/ 681 w 6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136">
                  <a:moveTo>
                    <a:pt x="0" y="0"/>
                  </a:moveTo>
                  <a:cubicBezTo>
                    <a:pt x="125" y="68"/>
                    <a:pt x="250" y="136"/>
                    <a:pt x="363" y="136"/>
                  </a:cubicBezTo>
                  <a:cubicBezTo>
                    <a:pt x="476" y="136"/>
                    <a:pt x="628" y="23"/>
                    <a:pt x="68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9432" name="Text Box 53"/>
            <p:cNvSpPr txBox="1">
              <a:spLocks noChangeArrowheads="1"/>
            </p:cNvSpPr>
            <p:nvPr/>
          </p:nvSpPr>
          <p:spPr bwMode="auto">
            <a:xfrm>
              <a:off x="3424" y="1686"/>
              <a:ext cx="534" cy="2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itchFamily="18" charset="0"/>
                  <a:ea typeface="宋体" pitchFamily="2" charset="-122"/>
                </a:rPr>
                <a:t>泛素</a:t>
              </a:r>
            </a:p>
          </p:txBody>
        </p:sp>
        <p:sp>
          <p:nvSpPr>
            <p:cNvPr id="59433" name="Line 54"/>
            <p:cNvSpPr>
              <a:spLocks noChangeShapeType="1"/>
            </p:cNvSpPr>
            <p:nvPr/>
          </p:nvSpPr>
          <p:spPr bwMode="auto">
            <a:xfrm>
              <a:off x="3958" y="1822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34" name="Text Box 55"/>
            <p:cNvSpPr txBox="1">
              <a:spLocks noChangeArrowheads="1"/>
            </p:cNvSpPr>
            <p:nvPr/>
          </p:nvSpPr>
          <p:spPr bwMode="auto">
            <a:xfrm>
              <a:off x="4049" y="1686"/>
              <a:ext cx="22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宋体" pitchFamily="2" charset="-122"/>
                </a:rPr>
                <a:t>C</a:t>
              </a:r>
            </a:p>
          </p:txBody>
        </p:sp>
        <p:sp>
          <p:nvSpPr>
            <p:cNvPr id="59435" name="Line 56"/>
            <p:cNvSpPr>
              <a:spLocks noChangeShapeType="1"/>
            </p:cNvSpPr>
            <p:nvPr/>
          </p:nvSpPr>
          <p:spPr bwMode="auto">
            <a:xfrm>
              <a:off x="4252" y="1822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36" name="Line 57"/>
            <p:cNvSpPr>
              <a:spLocks noChangeShapeType="1"/>
            </p:cNvSpPr>
            <p:nvPr/>
          </p:nvSpPr>
          <p:spPr bwMode="auto">
            <a:xfrm>
              <a:off x="4161" y="1641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37" name="Line 58"/>
            <p:cNvSpPr>
              <a:spLocks noChangeShapeType="1"/>
            </p:cNvSpPr>
            <p:nvPr/>
          </p:nvSpPr>
          <p:spPr bwMode="auto">
            <a:xfrm>
              <a:off x="4207" y="1641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38" name="Text Box 59"/>
            <p:cNvSpPr txBox="1">
              <a:spLocks noChangeArrowheads="1"/>
            </p:cNvSpPr>
            <p:nvPr/>
          </p:nvSpPr>
          <p:spPr bwMode="auto">
            <a:xfrm>
              <a:off x="4049" y="1391"/>
              <a:ext cx="36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  <p:sp>
          <p:nvSpPr>
            <p:cNvPr id="59439" name="Text Box 60"/>
            <p:cNvSpPr txBox="1">
              <a:spLocks noChangeArrowheads="1"/>
            </p:cNvSpPr>
            <p:nvPr/>
          </p:nvSpPr>
          <p:spPr bwMode="auto">
            <a:xfrm>
              <a:off x="4377" y="1685"/>
              <a:ext cx="71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S   E</a:t>
              </a:r>
              <a:r>
                <a:rPr kumimoji="1" lang="en-US" altLang="zh-CN" sz="2400" b="1" baseline="-2500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2</a:t>
              </a:r>
            </a:p>
          </p:txBody>
        </p:sp>
        <p:sp>
          <p:nvSpPr>
            <p:cNvPr id="59440" name="Line 61"/>
            <p:cNvSpPr>
              <a:spLocks noChangeShapeType="1"/>
            </p:cNvSpPr>
            <p:nvPr/>
          </p:nvSpPr>
          <p:spPr bwMode="auto">
            <a:xfrm>
              <a:off x="4570" y="1821"/>
              <a:ext cx="91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59441" name="Text Box 63"/>
            <p:cNvSpPr txBox="1">
              <a:spLocks noChangeArrowheads="1"/>
            </p:cNvSpPr>
            <p:nvPr/>
          </p:nvSpPr>
          <p:spPr bwMode="auto">
            <a:xfrm>
              <a:off x="748" y="1685"/>
              <a:ext cx="534" cy="2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itchFamily="18" charset="0"/>
                  <a:ea typeface="宋体" pitchFamily="2" charset="-122"/>
                </a:rPr>
                <a:t>泛素</a:t>
              </a:r>
            </a:p>
          </p:txBody>
        </p:sp>
        <p:sp>
          <p:nvSpPr>
            <p:cNvPr id="59442" name="Line 64"/>
            <p:cNvSpPr>
              <a:spLocks noChangeShapeType="1"/>
            </p:cNvSpPr>
            <p:nvPr/>
          </p:nvSpPr>
          <p:spPr bwMode="auto">
            <a:xfrm>
              <a:off x="1282" y="182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43" name="Text Box 65"/>
            <p:cNvSpPr txBox="1">
              <a:spLocks noChangeArrowheads="1"/>
            </p:cNvSpPr>
            <p:nvPr/>
          </p:nvSpPr>
          <p:spPr bwMode="auto">
            <a:xfrm>
              <a:off x="1373" y="1685"/>
              <a:ext cx="22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宋体" pitchFamily="2" charset="-122"/>
                </a:rPr>
                <a:t>C</a:t>
              </a:r>
            </a:p>
          </p:txBody>
        </p:sp>
        <p:sp>
          <p:nvSpPr>
            <p:cNvPr id="59444" name="Line 66"/>
            <p:cNvSpPr>
              <a:spLocks noChangeShapeType="1"/>
            </p:cNvSpPr>
            <p:nvPr/>
          </p:nvSpPr>
          <p:spPr bwMode="auto">
            <a:xfrm>
              <a:off x="1576" y="182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45" name="Line 67"/>
            <p:cNvSpPr>
              <a:spLocks noChangeShapeType="1"/>
            </p:cNvSpPr>
            <p:nvPr/>
          </p:nvSpPr>
          <p:spPr bwMode="auto">
            <a:xfrm>
              <a:off x="1485" y="1640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46" name="Line 68"/>
            <p:cNvSpPr>
              <a:spLocks noChangeShapeType="1"/>
            </p:cNvSpPr>
            <p:nvPr/>
          </p:nvSpPr>
          <p:spPr bwMode="auto">
            <a:xfrm>
              <a:off x="1531" y="1640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47" name="Text Box 69"/>
            <p:cNvSpPr txBox="1">
              <a:spLocks noChangeArrowheads="1"/>
            </p:cNvSpPr>
            <p:nvPr/>
          </p:nvSpPr>
          <p:spPr bwMode="auto">
            <a:xfrm>
              <a:off x="1373" y="1390"/>
              <a:ext cx="36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  <p:grpSp>
          <p:nvGrpSpPr>
            <p:cNvPr id="59448" name="Group 70"/>
            <p:cNvGrpSpPr>
              <a:grpSpLocks/>
            </p:cNvGrpSpPr>
            <p:nvPr/>
          </p:nvGrpSpPr>
          <p:grpSpPr bwMode="auto">
            <a:xfrm>
              <a:off x="1667" y="1685"/>
              <a:ext cx="715" cy="288"/>
              <a:chOff x="4796" y="958"/>
              <a:chExt cx="715" cy="288"/>
            </a:xfrm>
          </p:grpSpPr>
          <p:sp>
            <p:nvSpPr>
              <p:cNvPr id="59449" name="Text Box 71"/>
              <p:cNvSpPr txBox="1">
                <a:spLocks noChangeArrowheads="1"/>
              </p:cNvSpPr>
              <p:nvPr/>
            </p:nvSpPr>
            <p:spPr bwMode="auto">
              <a:xfrm>
                <a:off x="4796" y="958"/>
                <a:ext cx="71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zh-CN" sz="2400" b="1">
                    <a:solidFill>
                      <a:srgbClr val="FFFF00"/>
                    </a:solidFill>
                    <a:latin typeface="Times New Roman" pitchFamily="18" charset="0"/>
                    <a:ea typeface="宋体" pitchFamily="2" charset="-122"/>
                  </a:rPr>
                  <a:t>S   E</a:t>
                </a:r>
                <a:r>
                  <a:rPr kumimoji="1" lang="en-US" altLang="zh-CN" sz="2400" b="1" baseline="-25000">
                    <a:solidFill>
                      <a:srgbClr val="FFFF00"/>
                    </a:solidFill>
                    <a:latin typeface="Times New Roman" pitchFamily="18" charset="0"/>
                    <a:ea typeface="宋体" pitchFamily="2" charset="-122"/>
                  </a:rPr>
                  <a:t>1</a:t>
                </a:r>
              </a:p>
            </p:txBody>
          </p:sp>
          <p:sp>
            <p:nvSpPr>
              <p:cNvPr id="59450" name="Line 72"/>
              <p:cNvSpPr>
                <a:spLocks noChangeShapeType="1"/>
              </p:cNvSpPr>
              <p:nvPr/>
            </p:nvSpPr>
            <p:spPr bwMode="auto">
              <a:xfrm>
                <a:off x="4989" y="1094"/>
                <a:ext cx="91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468313" y="3357563"/>
            <a:ext cx="8442325" cy="1538287"/>
            <a:chOff x="295" y="2115"/>
            <a:chExt cx="5318" cy="969"/>
          </a:xfrm>
        </p:grpSpPr>
        <p:sp>
          <p:nvSpPr>
            <p:cNvPr id="59403" name="Line 74"/>
            <p:cNvSpPr>
              <a:spLocks noChangeShapeType="1"/>
            </p:cNvSpPr>
            <p:nvPr/>
          </p:nvSpPr>
          <p:spPr bwMode="auto">
            <a:xfrm>
              <a:off x="1837" y="2796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04" name="Text Box 75"/>
            <p:cNvSpPr txBox="1">
              <a:spLocks noChangeArrowheads="1"/>
            </p:cNvSpPr>
            <p:nvPr/>
          </p:nvSpPr>
          <p:spPr bwMode="auto">
            <a:xfrm>
              <a:off x="1520" y="2115"/>
              <a:ext cx="772" cy="518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zh-CN" altLang="en-US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被降解蛋白质</a:t>
              </a:r>
              <a:endParaRPr kumimoji="1" lang="zh-CN" altLang="en-US" sz="2400" b="1" baseline="-25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59405" name="Text Box 76"/>
            <p:cNvSpPr txBox="1">
              <a:spLocks noChangeArrowheads="1"/>
            </p:cNvSpPr>
            <p:nvPr/>
          </p:nvSpPr>
          <p:spPr bwMode="auto">
            <a:xfrm>
              <a:off x="2381" y="2342"/>
              <a:ext cx="72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400" b="1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HS-E</a:t>
              </a:r>
              <a:r>
                <a:rPr kumimoji="1" lang="en-US" altLang="zh-CN" sz="2400" b="1" baseline="-2500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2</a:t>
              </a:r>
            </a:p>
          </p:txBody>
        </p:sp>
        <p:sp>
          <p:nvSpPr>
            <p:cNvPr id="59406" name="Freeform 77"/>
            <p:cNvSpPr>
              <a:spLocks/>
            </p:cNvSpPr>
            <p:nvPr/>
          </p:nvSpPr>
          <p:spPr bwMode="auto">
            <a:xfrm>
              <a:off x="2018" y="2660"/>
              <a:ext cx="590" cy="136"/>
            </a:xfrm>
            <a:custGeom>
              <a:avLst/>
              <a:gdLst>
                <a:gd name="T0" fmla="*/ 0 w 681"/>
                <a:gd name="T1" fmla="*/ 0 h 136"/>
                <a:gd name="T2" fmla="*/ 153 w 681"/>
                <a:gd name="T3" fmla="*/ 136 h 136"/>
                <a:gd name="T4" fmla="*/ 289 w 681"/>
                <a:gd name="T5" fmla="*/ 0 h 136"/>
                <a:gd name="T6" fmla="*/ 0 60000 65536"/>
                <a:gd name="T7" fmla="*/ 0 60000 65536"/>
                <a:gd name="T8" fmla="*/ 0 60000 65536"/>
                <a:gd name="T9" fmla="*/ 0 w 681"/>
                <a:gd name="T10" fmla="*/ 0 h 136"/>
                <a:gd name="T11" fmla="*/ 681 w 6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136">
                  <a:moveTo>
                    <a:pt x="0" y="0"/>
                  </a:moveTo>
                  <a:cubicBezTo>
                    <a:pt x="125" y="68"/>
                    <a:pt x="250" y="136"/>
                    <a:pt x="363" y="136"/>
                  </a:cubicBezTo>
                  <a:cubicBezTo>
                    <a:pt x="476" y="136"/>
                    <a:pt x="628" y="23"/>
                    <a:pt x="68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59407" name="Group 78"/>
            <p:cNvGrpSpPr>
              <a:grpSpLocks/>
            </p:cNvGrpSpPr>
            <p:nvPr/>
          </p:nvGrpSpPr>
          <p:grpSpPr bwMode="auto">
            <a:xfrm>
              <a:off x="295" y="2341"/>
              <a:ext cx="1668" cy="589"/>
              <a:chOff x="3424" y="1435"/>
              <a:chExt cx="1668" cy="589"/>
            </a:xfrm>
          </p:grpSpPr>
          <p:sp>
            <p:nvSpPr>
              <p:cNvPr id="59419" name="Text Box 79"/>
              <p:cNvSpPr txBox="1">
                <a:spLocks noChangeArrowheads="1"/>
              </p:cNvSpPr>
              <p:nvPr/>
            </p:nvSpPr>
            <p:spPr bwMode="auto">
              <a:xfrm>
                <a:off x="3424" y="1730"/>
                <a:ext cx="534" cy="29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400" b="1">
                    <a:latin typeface="Times New Roman" pitchFamily="18" charset="0"/>
                    <a:ea typeface="宋体" pitchFamily="2" charset="-122"/>
                  </a:rPr>
                  <a:t>泛素</a:t>
                </a:r>
              </a:p>
            </p:txBody>
          </p:sp>
          <p:sp>
            <p:nvSpPr>
              <p:cNvPr id="59420" name="Line 80"/>
              <p:cNvSpPr>
                <a:spLocks noChangeShapeType="1"/>
              </p:cNvSpPr>
              <p:nvPr/>
            </p:nvSpPr>
            <p:spPr bwMode="auto">
              <a:xfrm>
                <a:off x="3958" y="1866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21" name="Text Box 81"/>
              <p:cNvSpPr txBox="1">
                <a:spLocks noChangeArrowheads="1"/>
              </p:cNvSpPr>
              <p:nvPr/>
            </p:nvSpPr>
            <p:spPr bwMode="auto">
              <a:xfrm>
                <a:off x="4049" y="1730"/>
                <a:ext cx="227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zh-CN" sz="2400" b="1">
                    <a:latin typeface="Times New Roman" pitchFamily="18" charset="0"/>
                    <a:ea typeface="宋体" pitchFamily="2" charset="-122"/>
                  </a:rPr>
                  <a:t>C</a:t>
                </a:r>
              </a:p>
            </p:txBody>
          </p:sp>
          <p:sp>
            <p:nvSpPr>
              <p:cNvPr id="59422" name="Line 82"/>
              <p:cNvSpPr>
                <a:spLocks noChangeShapeType="1"/>
              </p:cNvSpPr>
              <p:nvPr/>
            </p:nvSpPr>
            <p:spPr bwMode="auto">
              <a:xfrm>
                <a:off x="4252" y="1866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23" name="Line 83"/>
              <p:cNvSpPr>
                <a:spLocks noChangeShapeType="1"/>
              </p:cNvSpPr>
              <p:nvPr/>
            </p:nvSpPr>
            <p:spPr bwMode="auto">
              <a:xfrm>
                <a:off x="4161" y="1685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24" name="Line 84"/>
              <p:cNvSpPr>
                <a:spLocks noChangeShapeType="1"/>
              </p:cNvSpPr>
              <p:nvPr/>
            </p:nvSpPr>
            <p:spPr bwMode="auto">
              <a:xfrm>
                <a:off x="4207" y="1685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25" name="Text Box 85"/>
              <p:cNvSpPr txBox="1">
                <a:spLocks noChangeArrowheads="1"/>
              </p:cNvSpPr>
              <p:nvPr/>
            </p:nvSpPr>
            <p:spPr bwMode="auto">
              <a:xfrm>
                <a:off x="4049" y="1435"/>
                <a:ext cx="36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zh-CN" sz="2400" b="1">
                    <a:latin typeface="Times New Roman" pitchFamily="18" charset="0"/>
                    <a:ea typeface="宋体" pitchFamily="2" charset="-122"/>
                  </a:rPr>
                  <a:t>O</a:t>
                </a:r>
              </a:p>
            </p:txBody>
          </p:sp>
          <p:sp>
            <p:nvSpPr>
              <p:cNvPr id="59426" name="Text Box 86"/>
              <p:cNvSpPr txBox="1">
                <a:spLocks noChangeArrowheads="1"/>
              </p:cNvSpPr>
              <p:nvPr/>
            </p:nvSpPr>
            <p:spPr bwMode="auto">
              <a:xfrm>
                <a:off x="4377" y="1729"/>
                <a:ext cx="71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zh-CN" sz="2400" b="1">
                    <a:solidFill>
                      <a:srgbClr val="FFFF00"/>
                    </a:solidFill>
                    <a:latin typeface="Times New Roman" pitchFamily="18" charset="0"/>
                    <a:ea typeface="宋体" pitchFamily="2" charset="-122"/>
                  </a:rPr>
                  <a:t>S   E</a:t>
                </a:r>
                <a:r>
                  <a:rPr kumimoji="1" lang="en-US" altLang="zh-CN" sz="2400" b="1" baseline="-25000">
                    <a:solidFill>
                      <a:srgbClr val="FFFF00"/>
                    </a:solidFill>
                    <a:latin typeface="Times New Roman" pitchFamily="18" charset="0"/>
                    <a:ea typeface="宋体" pitchFamily="2" charset="-122"/>
                  </a:rPr>
                  <a:t>2</a:t>
                </a:r>
              </a:p>
            </p:txBody>
          </p:sp>
          <p:sp>
            <p:nvSpPr>
              <p:cNvPr id="59427" name="Line 87"/>
              <p:cNvSpPr>
                <a:spLocks noChangeShapeType="1"/>
              </p:cNvSpPr>
              <p:nvPr/>
            </p:nvSpPr>
            <p:spPr bwMode="auto">
              <a:xfrm>
                <a:off x="4570" y="1865"/>
                <a:ext cx="91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9408" name="Group 88"/>
            <p:cNvGrpSpPr>
              <a:grpSpLocks/>
            </p:cNvGrpSpPr>
            <p:nvPr/>
          </p:nvGrpSpPr>
          <p:grpSpPr bwMode="auto">
            <a:xfrm>
              <a:off x="2925" y="2341"/>
              <a:ext cx="2688" cy="589"/>
              <a:chOff x="2959" y="2273"/>
              <a:chExt cx="2688" cy="589"/>
            </a:xfrm>
          </p:grpSpPr>
          <p:sp>
            <p:nvSpPr>
              <p:cNvPr id="59410" name="Text Box 89"/>
              <p:cNvSpPr txBox="1">
                <a:spLocks noChangeArrowheads="1"/>
              </p:cNvSpPr>
              <p:nvPr/>
            </p:nvSpPr>
            <p:spPr bwMode="auto">
              <a:xfrm>
                <a:off x="2959" y="2568"/>
                <a:ext cx="534" cy="29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400" b="1">
                    <a:latin typeface="Times New Roman" pitchFamily="18" charset="0"/>
                    <a:ea typeface="宋体" pitchFamily="2" charset="-122"/>
                  </a:rPr>
                  <a:t>泛素</a:t>
                </a:r>
              </a:p>
            </p:txBody>
          </p:sp>
          <p:sp>
            <p:nvSpPr>
              <p:cNvPr id="59411" name="Line 90"/>
              <p:cNvSpPr>
                <a:spLocks noChangeShapeType="1"/>
              </p:cNvSpPr>
              <p:nvPr/>
            </p:nvSpPr>
            <p:spPr bwMode="auto">
              <a:xfrm>
                <a:off x="3493" y="2704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12" name="Text Box 91"/>
              <p:cNvSpPr txBox="1">
                <a:spLocks noChangeArrowheads="1"/>
              </p:cNvSpPr>
              <p:nvPr/>
            </p:nvSpPr>
            <p:spPr bwMode="auto">
              <a:xfrm>
                <a:off x="3584" y="2568"/>
                <a:ext cx="227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zh-CN" sz="2400" b="1">
                    <a:latin typeface="Times New Roman" pitchFamily="18" charset="0"/>
                    <a:ea typeface="宋体" pitchFamily="2" charset="-122"/>
                  </a:rPr>
                  <a:t>C</a:t>
                </a:r>
              </a:p>
            </p:txBody>
          </p:sp>
          <p:sp>
            <p:nvSpPr>
              <p:cNvPr id="59413" name="Line 92"/>
              <p:cNvSpPr>
                <a:spLocks noChangeShapeType="1"/>
              </p:cNvSpPr>
              <p:nvPr/>
            </p:nvSpPr>
            <p:spPr bwMode="auto">
              <a:xfrm>
                <a:off x="3787" y="2704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14" name="Text Box 93"/>
              <p:cNvSpPr txBox="1">
                <a:spLocks noChangeArrowheads="1"/>
              </p:cNvSpPr>
              <p:nvPr/>
            </p:nvSpPr>
            <p:spPr bwMode="auto">
              <a:xfrm>
                <a:off x="3878" y="2568"/>
                <a:ext cx="1769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zh-CN" sz="2400" b="1">
                    <a:solidFill>
                      <a:srgbClr val="FFFF99"/>
                    </a:solidFill>
                    <a:latin typeface="Times New Roman" pitchFamily="18" charset="0"/>
                    <a:ea typeface="宋体" pitchFamily="2" charset="-122"/>
                  </a:rPr>
                  <a:t>NH   </a:t>
                </a:r>
                <a:r>
                  <a:rPr kumimoji="1" lang="zh-CN" altLang="en-US" sz="2400" b="1">
                    <a:solidFill>
                      <a:srgbClr val="FFFF99"/>
                    </a:solidFill>
                    <a:latin typeface="Times New Roman" pitchFamily="18" charset="0"/>
                    <a:ea typeface="宋体" pitchFamily="2" charset="-122"/>
                  </a:rPr>
                  <a:t>被降解蛋白质</a:t>
                </a:r>
              </a:p>
            </p:txBody>
          </p:sp>
          <p:sp>
            <p:nvSpPr>
              <p:cNvPr id="59415" name="Line 94"/>
              <p:cNvSpPr>
                <a:spLocks noChangeShapeType="1"/>
              </p:cNvSpPr>
              <p:nvPr/>
            </p:nvSpPr>
            <p:spPr bwMode="auto">
              <a:xfrm>
                <a:off x="3696" y="252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16" name="Line 95"/>
              <p:cNvSpPr>
                <a:spLocks noChangeShapeType="1"/>
              </p:cNvSpPr>
              <p:nvPr/>
            </p:nvSpPr>
            <p:spPr bwMode="auto">
              <a:xfrm>
                <a:off x="3742" y="252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17" name="Text Box 96"/>
              <p:cNvSpPr txBox="1">
                <a:spLocks noChangeArrowheads="1"/>
              </p:cNvSpPr>
              <p:nvPr/>
            </p:nvSpPr>
            <p:spPr bwMode="auto">
              <a:xfrm>
                <a:off x="3584" y="2273"/>
                <a:ext cx="36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zh-CN" sz="2400" b="1">
                    <a:latin typeface="Times New Roman" pitchFamily="18" charset="0"/>
                    <a:ea typeface="宋体" pitchFamily="2" charset="-122"/>
                  </a:rPr>
                  <a:t>O</a:t>
                </a:r>
              </a:p>
            </p:txBody>
          </p:sp>
          <p:sp>
            <p:nvSpPr>
              <p:cNvPr id="59418" name="Line 97"/>
              <p:cNvSpPr>
                <a:spLocks noChangeShapeType="1"/>
              </p:cNvSpPr>
              <p:nvPr/>
            </p:nvSpPr>
            <p:spPr bwMode="auto">
              <a:xfrm>
                <a:off x="4241" y="2704"/>
                <a:ext cx="90" cy="0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409" name="Text Box 98"/>
            <p:cNvSpPr txBox="1">
              <a:spLocks noChangeArrowheads="1"/>
            </p:cNvSpPr>
            <p:nvPr/>
          </p:nvSpPr>
          <p:spPr bwMode="auto">
            <a:xfrm>
              <a:off x="2155" y="2796"/>
              <a:ext cx="40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altLang="zh-CN" sz="2400" b="1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E</a:t>
              </a:r>
              <a:r>
                <a:rPr kumimoji="1" lang="en-US" altLang="zh-CN" sz="2400" b="1" baseline="-2500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3</a:t>
              </a:r>
              <a:endParaRPr kumimoji="1" lang="en-US" altLang="zh-CN" sz="2400" b="1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pic>
        <p:nvPicPr>
          <p:cNvPr id="99430" name="Picture 1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"/>
          <a:stretch>
            <a:fillRect/>
          </a:stretch>
        </p:blipFill>
        <p:spPr bwMode="auto">
          <a:xfrm>
            <a:off x="9525" y="-1588"/>
            <a:ext cx="9144000" cy="511175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82" name="灯片编号占位符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FB2AC-B97D-4B02-A342-19F56E507F03}" type="slidenum">
              <a:rPr lang="en-US" altLang="zh-CN"/>
              <a:pPr>
                <a:defRPr/>
              </a:pPr>
              <a:t>38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5" grpId="0"/>
      <p:bldP spid="99346" grpId="0"/>
      <p:bldP spid="993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39750" y="836613"/>
            <a:ext cx="76327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>
              <a:lnSpc>
                <a:spcPct val="125000"/>
              </a:lnSpc>
              <a:buFont typeface="Wingdings" pitchFamily="2" charset="2"/>
              <a:buChar char="Ø"/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蛋白酶体存在于细胞核和胞浆内，主要降解异常蛋白质和短寿命蛋白质。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4213" y="2476500"/>
            <a:ext cx="7848600" cy="3503613"/>
            <a:chOff x="431" y="1560"/>
            <a:chExt cx="4944" cy="2207"/>
          </a:xfrm>
        </p:grpSpPr>
        <p:sp>
          <p:nvSpPr>
            <p:cNvPr id="60421" name="Rectangle 4"/>
            <p:cNvSpPr>
              <a:spLocks noChangeArrowheads="1"/>
            </p:cNvSpPr>
            <p:nvPr/>
          </p:nvSpPr>
          <p:spPr bwMode="auto">
            <a:xfrm>
              <a:off x="431" y="2231"/>
              <a:ext cx="998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26S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蛋白酶体 </a:t>
              </a:r>
            </a:p>
          </p:txBody>
        </p:sp>
        <p:sp>
          <p:nvSpPr>
            <p:cNvPr id="60422" name="AutoShape 5"/>
            <p:cNvSpPr>
              <a:spLocks/>
            </p:cNvSpPr>
            <p:nvPr/>
          </p:nvSpPr>
          <p:spPr bwMode="auto">
            <a:xfrm>
              <a:off x="1383" y="2069"/>
              <a:ext cx="272" cy="998"/>
            </a:xfrm>
            <a:prstGeom prst="leftBrace">
              <a:avLst>
                <a:gd name="adj1" fmla="val 30576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60423" name="Rectangle 6"/>
            <p:cNvSpPr>
              <a:spLocks noChangeArrowheads="1"/>
            </p:cNvSpPr>
            <p:nvPr/>
          </p:nvSpPr>
          <p:spPr bwMode="auto">
            <a:xfrm>
              <a:off x="1701" y="1730"/>
              <a:ext cx="1179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1" lang="en-US" altLang="zh-CN" sz="28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20S</a:t>
              </a:r>
              <a:r>
                <a:rPr kumimoji="1" lang="zh-CN" altLang="en-US" sz="28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的核心颗粒</a:t>
              </a:r>
              <a:r>
                <a:rPr kumimoji="1" lang="en-US" altLang="zh-CN" sz="28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(CP)</a:t>
              </a:r>
              <a:r>
                <a:rPr kumimoji="1" lang="en-US" altLang="zh-CN" sz="2800">
                  <a:solidFill>
                    <a:srgbClr val="008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</a:t>
              </a:r>
            </a:p>
          </p:txBody>
        </p:sp>
        <p:sp>
          <p:nvSpPr>
            <p:cNvPr id="60424" name="Rectangle 7"/>
            <p:cNvSpPr>
              <a:spLocks noChangeArrowheads="1"/>
            </p:cNvSpPr>
            <p:nvPr/>
          </p:nvSpPr>
          <p:spPr bwMode="auto">
            <a:xfrm>
              <a:off x="1656" y="2856"/>
              <a:ext cx="222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1" lang="en-US" altLang="zh-CN" sz="28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19S</a:t>
              </a:r>
              <a:r>
                <a:rPr kumimoji="1" lang="zh-CN" altLang="en-US" sz="28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的调节颗粒</a:t>
              </a:r>
              <a:r>
                <a:rPr kumimoji="1" lang="en-US" altLang="zh-CN" sz="28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(RP) :</a:t>
              </a:r>
              <a:endPara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60425" name="AutoShape 8"/>
            <p:cNvSpPr>
              <a:spLocks/>
            </p:cNvSpPr>
            <p:nvPr/>
          </p:nvSpPr>
          <p:spPr bwMode="auto">
            <a:xfrm>
              <a:off x="2789" y="1797"/>
              <a:ext cx="136" cy="635"/>
            </a:xfrm>
            <a:prstGeom prst="leftBrace">
              <a:avLst>
                <a:gd name="adj1" fmla="val 38909"/>
                <a:gd name="adj2" fmla="val 50079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60426" name="Rectangle 9"/>
            <p:cNvSpPr>
              <a:spLocks noChangeArrowheads="1"/>
            </p:cNvSpPr>
            <p:nvPr/>
          </p:nvSpPr>
          <p:spPr bwMode="auto">
            <a:xfrm>
              <a:off x="2971" y="1560"/>
              <a:ext cx="193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个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α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环：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7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个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α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亚基</a:t>
              </a:r>
            </a:p>
          </p:txBody>
        </p:sp>
        <p:sp>
          <p:nvSpPr>
            <p:cNvPr id="60427" name="Rectangle 10"/>
            <p:cNvSpPr>
              <a:spLocks noChangeArrowheads="1"/>
            </p:cNvSpPr>
            <p:nvPr/>
          </p:nvSpPr>
          <p:spPr bwMode="auto">
            <a:xfrm>
              <a:off x="2971" y="2164"/>
              <a:ext cx="19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个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β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环：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7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个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β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亚基</a:t>
              </a:r>
            </a:p>
          </p:txBody>
        </p:sp>
        <p:sp>
          <p:nvSpPr>
            <p:cNvPr id="60428" name="Rectangle 11"/>
            <p:cNvSpPr>
              <a:spLocks noChangeArrowheads="1"/>
            </p:cNvSpPr>
            <p:nvPr/>
          </p:nvSpPr>
          <p:spPr bwMode="auto">
            <a:xfrm>
              <a:off x="3851" y="2895"/>
              <a:ext cx="152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共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18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个亚基，其中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6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个亚基具有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ATP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酶活性</a:t>
              </a: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2D385-5458-4A1A-A8AC-ECE1D9DF6F2D}" type="slidenum">
              <a:rPr lang="en-US" altLang="zh-CN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57685"/>
            <a:ext cx="7391400" cy="4251548"/>
          </a:xfrm>
        </p:spPr>
        <p:txBody>
          <a:bodyPr/>
          <a:lstStyle/>
          <a:p>
            <a:pPr eaLnBrk="1" hangingPunct="1">
              <a:lnSpc>
                <a:spcPct val="160000"/>
              </a:lnSpc>
              <a:spcBef>
                <a:spcPts val="600"/>
              </a:spcBef>
              <a:buSzPct val="70000"/>
            </a:pPr>
            <a:r>
              <a:rPr lang="zh-CN" altLang="en-US" dirty="0">
                <a:effectLst/>
                <a:ea typeface="黑体" pitchFamily="49" charset="-122"/>
              </a:rPr>
              <a:t>蛋白质的营养价值与消化、吸收</a:t>
            </a:r>
          </a:p>
          <a:p>
            <a:pPr eaLnBrk="1" hangingPunct="1">
              <a:lnSpc>
                <a:spcPct val="160000"/>
              </a:lnSpc>
              <a:spcBef>
                <a:spcPts val="2400"/>
              </a:spcBef>
              <a:buSzPct val="70000"/>
            </a:pPr>
            <a:r>
              <a:rPr lang="zh-CN" altLang="en-US" dirty="0">
                <a:solidFill>
                  <a:srgbClr val="FFFF00"/>
                </a:solidFill>
                <a:effectLst/>
                <a:ea typeface="黑体" pitchFamily="49" charset="-122"/>
              </a:rPr>
              <a:t>氨基酸的一般代谢</a:t>
            </a:r>
          </a:p>
          <a:p>
            <a:pPr eaLnBrk="1" hangingPunct="1">
              <a:lnSpc>
                <a:spcPct val="160000"/>
              </a:lnSpc>
              <a:spcBef>
                <a:spcPts val="600"/>
              </a:spcBef>
              <a:buSzPct val="70000"/>
            </a:pPr>
            <a:r>
              <a:rPr lang="zh-CN" altLang="en-US" dirty="0">
                <a:solidFill>
                  <a:srgbClr val="FFFF00"/>
                </a:solidFill>
                <a:effectLst/>
                <a:ea typeface="黑体" pitchFamily="49" charset="-122"/>
              </a:rPr>
              <a:t>氨的代谢</a:t>
            </a:r>
          </a:p>
          <a:p>
            <a:pPr eaLnBrk="1" hangingPunct="1">
              <a:lnSpc>
                <a:spcPct val="160000"/>
              </a:lnSpc>
              <a:spcBef>
                <a:spcPts val="600"/>
              </a:spcBef>
              <a:buSzPct val="70000"/>
            </a:pPr>
            <a:r>
              <a:rPr lang="zh-CN" altLang="en-US" dirty="0">
                <a:effectLst/>
                <a:ea typeface="黑体" pitchFamily="49" charset="-122"/>
              </a:rPr>
              <a:t>个别氨基酸的代谢</a:t>
            </a:r>
          </a:p>
        </p:txBody>
      </p:sp>
      <p:sp>
        <p:nvSpPr>
          <p:cNvPr id="23555" name="AutoShape 4"/>
          <p:cNvSpPr>
            <a:spLocks/>
          </p:cNvSpPr>
          <p:nvPr/>
        </p:nvSpPr>
        <p:spPr bwMode="auto">
          <a:xfrm>
            <a:off x="4499992" y="287784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703192" y="2696865"/>
            <a:ext cx="391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氨基酸的脱氨基作用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703192" y="3458865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kumimoji="1" lang="en-US" altLang="zh-CN" sz="3200" dirty="0">
                <a:solidFill>
                  <a:srgbClr val="FFFF00"/>
                </a:solidFill>
                <a:latin typeface="楷体_GB2312" pitchFamily="49" charset="-122"/>
              </a:rPr>
              <a:t>-</a:t>
            </a:r>
            <a:r>
              <a:rPr kumimoji="1"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酮酸的代谢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3154660" y="764704"/>
            <a:ext cx="28575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内容提纲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9D6C-92C3-4263-9649-F98495E7DC6B}" type="slidenum">
              <a:rPr lang="en-US" altLang="zh-CN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图片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602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124075" y="5949950"/>
            <a:ext cx="5076825" cy="6461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0000"/>
                </a:solidFill>
                <a:ea typeface="黑体" pitchFamily="49" charset="-122"/>
              </a:rPr>
              <a:t>蛋白酶体的结构与功能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F4741-199F-4CAD-8A6E-44333F1237B6}" type="slidenum">
              <a:rPr lang="en-US" altLang="zh-CN"/>
              <a:pPr>
                <a:defRPr/>
              </a:pPr>
              <a:t>40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图片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688"/>
            <a:ext cx="914400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619250" y="5873750"/>
            <a:ext cx="6192838" cy="6461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600">
                <a:solidFill>
                  <a:srgbClr val="000000"/>
                </a:solidFill>
                <a:ea typeface="黑体" pitchFamily="49" charset="-122"/>
              </a:rPr>
              <a:t>泛素介导的蛋白质降解过程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9BB2D-230F-4BD0-ADF3-1D5D398AAB86}" type="slidenum">
              <a:rPr lang="en-US" altLang="zh-CN"/>
              <a:pPr>
                <a:defRPr/>
              </a:pPr>
              <a:t>41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900113" y="2781300"/>
            <a:ext cx="77057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6223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zh-CN" sz="32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>
                <a:latin typeface="黑体" pitchFamily="49" charset="-122"/>
                <a:ea typeface="黑体" pitchFamily="49" charset="-122"/>
              </a:rPr>
              <a:t>如基因表达、细胞增殖、炎症反应、诱发癌瘤（促进抑癌蛋白</a:t>
            </a:r>
            <a:r>
              <a:rPr lang="en-US" altLang="zh-CN" sz="3200">
                <a:latin typeface="黑体" pitchFamily="49" charset="-122"/>
                <a:ea typeface="黑体" pitchFamily="49" charset="-122"/>
              </a:rPr>
              <a:t>P53</a:t>
            </a:r>
            <a:r>
              <a:rPr lang="zh-CN" altLang="en-US" sz="3200">
                <a:latin typeface="黑体" pitchFamily="49" charset="-122"/>
                <a:ea typeface="黑体" pitchFamily="49" charset="-122"/>
              </a:rPr>
              <a:t>降解）</a:t>
            </a: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395288" y="1916113"/>
            <a:ext cx="85693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zh-CN" altLang="en-US" sz="3200">
                <a:latin typeface="黑体" pitchFamily="49" charset="-122"/>
                <a:ea typeface="黑体" pitchFamily="49" charset="-122"/>
              </a:rPr>
              <a:t>体内蛋白质降解参与多种生理、病理调节作用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9D877-0FAD-4B43-A2F6-B98119479AEB}" type="slidenum">
              <a:rPr lang="en-US" altLang="zh-CN"/>
              <a:pPr>
                <a:defRPr/>
              </a:pPr>
              <a:t>42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F4DC2AB-2FE1-4831-952A-28711FFD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88817-39B5-4F72-A259-B82A0A16B66D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4C8948-E127-4855-A25A-9EFEA52D1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5" y="435776"/>
            <a:ext cx="8296341" cy="464940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0FFECB3-6BF4-43F1-BCCB-A315934927D0}"/>
              </a:ext>
            </a:extLst>
          </p:cNvPr>
          <p:cNvSpPr txBox="1"/>
          <p:nvPr/>
        </p:nvSpPr>
        <p:spPr>
          <a:xfrm>
            <a:off x="1008112" y="5517232"/>
            <a:ext cx="723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缺氧诱导因子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-1</a:t>
            </a:r>
            <a:r>
              <a:rPr lang="en-US" altLang="zh-CN" sz="2800" dirty="0">
                <a:latin typeface="Symbol" panose="05050102010706020507" pitchFamily="18" charset="2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Hypoxia-inducible factors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HIF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）的调节</a:t>
            </a:r>
          </a:p>
        </p:txBody>
      </p:sp>
    </p:spTree>
    <p:extLst>
      <p:ext uri="{BB962C8B-B14F-4D97-AF65-F5344CB8AC3E}">
        <p14:creationId xmlns:p14="http://schemas.microsoft.com/office/powerpoint/2010/main" val="2256548689"/>
      </p:ext>
    </p:extLst>
  </p:cSld>
  <p:clrMapOvr>
    <a:masterClrMapping/>
  </p:clrMapOvr>
  <p:transition spd="med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0040" y="6302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>
                <a:solidFill>
                  <a:srgbClr val="FFFF00"/>
                </a:solidFill>
                <a:ea typeface="黑体" pitchFamily="2" charset="-122"/>
              </a:rPr>
              <a:t>三、氨基酸的脱氨基作用</a:t>
            </a:r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1115616" y="1772816"/>
            <a:ext cx="5630862" cy="35623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多种方式：转氨基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           氧化脱氨基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           联合脱氨基等</a:t>
            </a:r>
            <a:endParaRPr lang="en-US" altLang="zh-CN" dirty="0">
              <a:effectLst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zh-CN" altLang="en-US" dirty="0">
              <a:effectLst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以联合脱氨基作用为主</a:t>
            </a:r>
          </a:p>
        </p:txBody>
      </p:sp>
      <p:sp>
        <p:nvSpPr>
          <p:cNvPr id="66567" name="Text Box 45"/>
          <p:cNvSpPr txBox="1">
            <a:spLocks noChangeArrowheads="1"/>
          </p:cNvSpPr>
          <p:nvPr/>
        </p:nvSpPr>
        <p:spPr bwMode="auto">
          <a:xfrm>
            <a:off x="2267744" y="5033168"/>
            <a:ext cx="6284416" cy="7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转氨基和</a:t>
            </a:r>
            <a:r>
              <a:rPr kumimoji="1"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L-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谷氨酸氧化脱氨基偶联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31A28-1ECF-44BB-A057-C1996A07324B}" type="slidenum">
              <a:rPr lang="en-US" altLang="zh-CN"/>
              <a:pPr>
                <a:defRPr/>
              </a:pPr>
              <a:t>44</a:t>
            </a:fld>
            <a:endParaRPr lang="en-US" altLang="zh-CN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7" grpId="0" uiExpand="1" build="p"/>
      <p:bldP spid="6656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755650" y="4365625"/>
            <a:ext cx="7777163" cy="20161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dirty="0">
              <a:latin typeface="+mn-lt"/>
              <a:ea typeface="黑体" pitchFamily="49" charset="-122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20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（一）转氨基作用</a:t>
            </a:r>
            <a:r>
              <a:rPr lang="en-US" altLang="zh-CN" sz="320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(transamination)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" y="1484313"/>
            <a:ext cx="9067800" cy="2476500"/>
            <a:chOff x="48" y="935"/>
            <a:chExt cx="5712" cy="1560"/>
          </a:xfrm>
        </p:grpSpPr>
        <p:sp>
          <p:nvSpPr>
            <p:cNvPr id="67592" name="Rectangle 3"/>
            <p:cNvSpPr>
              <a:spLocks noChangeArrowheads="1"/>
            </p:cNvSpPr>
            <p:nvPr/>
          </p:nvSpPr>
          <p:spPr bwMode="auto">
            <a:xfrm>
              <a:off x="432" y="935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</a:pPr>
              <a:endParaRPr kumimoji="1" lang="zh-CN" altLang="zh-CN" sz="3600" b="1">
                <a:latin typeface="Times New Roman" pitchFamily="18" charset="0"/>
              </a:endParaRPr>
            </a:p>
          </p:txBody>
        </p:sp>
        <p:sp>
          <p:nvSpPr>
            <p:cNvPr id="67593" name="Text Box 4"/>
            <p:cNvSpPr txBox="1">
              <a:spLocks noChangeArrowheads="1"/>
            </p:cNvSpPr>
            <p:nvPr/>
          </p:nvSpPr>
          <p:spPr bwMode="auto">
            <a:xfrm>
              <a:off x="48" y="1643"/>
              <a:ext cx="25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H—C—NH</a:t>
              </a:r>
              <a:r>
                <a:rPr kumimoji="1" lang="en-US" altLang="zh-CN" sz="3200" b="1" baseline="-2500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 + C</a:t>
              </a:r>
              <a:r>
                <a:rPr kumimoji="1" lang="zh-CN" altLang="en-US" sz="3200" b="1">
                  <a:latin typeface="Times New Roman" pitchFamily="18" charset="0"/>
                  <a:ea typeface="宋体" pitchFamily="2" charset="-122"/>
                </a:rPr>
                <a:t>＝</a:t>
              </a: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  <p:sp>
          <p:nvSpPr>
            <p:cNvPr id="67594" name="Line 5"/>
            <p:cNvSpPr>
              <a:spLocks noChangeShapeType="1"/>
            </p:cNvSpPr>
            <p:nvPr/>
          </p:nvSpPr>
          <p:spPr bwMode="auto">
            <a:xfrm>
              <a:off x="672" y="145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595" name="Line 6"/>
            <p:cNvSpPr>
              <a:spLocks noChangeShapeType="1"/>
            </p:cNvSpPr>
            <p:nvPr/>
          </p:nvSpPr>
          <p:spPr bwMode="auto">
            <a:xfrm>
              <a:off x="672" y="195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596" name="Text Box 7"/>
            <p:cNvSpPr txBox="1">
              <a:spLocks noChangeArrowheads="1"/>
            </p:cNvSpPr>
            <p:nvPr/>
          </p:nvSpPr>
          <p:spPr bwMode="auto">
            <a:xfrm>
              <a:off x="528" y="1165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1" lang="en-US" altLang="zh-CN" sz="3200" b="1" baseline="-25000">
                  <a:latin typeface="Times New Roman" pitchFamily="18" charset="0"/>
                  <a:ea typeface="宋体" pitchFamily="2" charset="-122"/>
                </a:rPr>
                <a:t>1</a:t>
              </a:r>
            </a:p>
          </p:txBody>
        </p:sp>
        <p:sp>
          <p:nvSpPr>
            <p:cNvPr id="67597" name="Text Box 8"/>
            <p:cNvSpPr txBox="1">
              <a:spLocks noChangeArrowheads="1"/>
            </p:cNvSpPr>
            <p:nvPr/>
          </p:nvSpPr>
          <p:spPr bwMode="auto">
            <a:xfrm>
              <a:off x="516" y="2130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COOH</a:t>
              </a:r>
            </a:p>
          </p:txBody>
        </p:sp>
        <p:sp>
          <p:nvSpPr>
            <p:cNvPr id="67598" name="Line 9"/>
            <p:cNvSpPr>
              <a:spLocks noChangeShapeType="1"/>
            </p:cNvSpPr>
            <p:nvPr/>
          </p:nvSpPr>
          <p:spPr bwMode="auto">
            <a:xfrm>
              <a:off x="1860" y="193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599" name="Line 10"/>
            <p:cNvSpPr>
              <a:spLocks noChangeShapeType="1"/>
            </p:cNvSpPr>
            <p:nvPr/>
          </p:nvSpPr>
          <p:spPr bwMode="auto">
            <a:xfrm>
              <a:off x="1860" y="145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600" name="Text Box 11"/>
            <p:cNvSpPr txBox="1">
              <a:spLocks noChangeArrowheads="1"/>
            </p:cNvSpPr>
            <p:nvPr/>
          </p:nvSpPr>
          <p:spPr bwMode="auto">
            <a:xfrm>
              <a:off x="1704" y="1158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1" lang="en-US" altLang="zh-CN" sz="3200" b="1" baseline="-25000">
                  <a:latin typeface="Times New Roman" pitchFamily="18" charset="0"/>
                  <a:ea typeface="宋体" pitchFamily="2" charset="-122"/>
                </a:rPr>
                <a:t>2</a:t>
              </a:r>
            </a:p>
          </p:txBody>
        </p:sp>
        <p:sp>
          <p:nvSpPr>
            <p:cNvPr id="67601" name="Text Box 12"/>
            <p:cNvSpPr txBox="1">
              <a:spLocks noChangeArrowheads="1"/>
            </p:cNvSpPr>
            <p:nvPr/>
          </p:nvSpPr>
          <p:spPr bwMode="auto">
            <a:xfrm>
              <a:off x="1692" y="2118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COOH</a:t>
              </a:r>
            </a:p>
          </p:txBody>
        </p:sp>
        <p:sp>
          <p:nvSpPr>
            <p:cNvPr id="67602" name="Text Box 13"/>
            <p:cNvSpPr txBox="1">
              <a:spLocks noChangeArrowheads="1"/>
            </p:cNvSpPr>
            <p:nvPr/>
          </p:nvSpPr>
          <p:spPr bwMode="auto">
            <a:xfrm>
              <a:off x="3312" y="1638"/>
              <a:ext cx="24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C</a:t>
              </a:r>
              <a:r>
                <a:rPr kumimoji="1" lang="zh-CN" altLang="en-US" sz="3200" b="1">
                  <a:latin typeface="Times New Roman" pitchFamily="18" charset="0"/>
                  <a:ea typeface="宋体" pitchFamily="2" charset="-122"/>
                </a:rPr>
                <a:t>＝</a:t>
              </a: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O + H—C—NH</a:t>
              </a:r>
              <a:r>
                <a:rPr kumimoji="1" lang="en-US" altLang="zh-CN" sz="3200" b="1" baseline="-2500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 </a:t>
              </a:r>
            </a:p>
          </p:txBody>
        </p:sp>
        <p:sp>
          <p:nvSpPr>
            <p:cNvPr id="67603" name="Line 14"/>
            <p:cNvSpPr>
              <a:spLocks noChangeShapeType="1"/>
            </p:cNvSpPr>
            <p:nvPr/>
          </p:nvSpPr>
          <p:spPr bwMode="auto">
            <a:xfrm>
              <a:off x="3480" y="145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604" name="Line 15"/>
            <p:cNvSpPr>
              <a:spLocks noChangeShapeType="1"/>
            </p:cNvSpPr>
            <p:nvPr/>
          </p:nvSpPr>
          <p:spPr bwMode="auto">
            <a:xfrm>
              <a:off x="3480" y="195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605" name="Text Box 16"/>
            <p:cNvSpPr txBox="1">
              <a:spLocks noChangeArrowheads="1"/>
            </p:cNvSpPr>
            <p:nvPr/>
          </p:nvSpPr>
          <p:spPr bwMode="auto">
            <a:xfrm>
              <a:off x="3336" y="1165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1" lang="en-US" altLang="zh-CN" sz="3200" b="1" baseline="-25000">
                  <a:latin typeface="Times New Roman" pitchFamily="18" charset="0"/>
                  <a:ea typeface="宋体" pitchFamily="2" charset="-122"/>
                </a:rPr>
                <a:t>1</a:t>
              </a:r>
            </a:p>
          </p:txBody>
        </p:sp>
        <p:sp>
          <p:nvSpPr>
            <p:cNvPr id="67606" name="Text Box 17"/>
            <p:cNvSpPr txBox="1">
              <a:spLocks noChangeArrowheads="1"/>
            </p:cNvSpPr>
            <p:nvPr/>
          </p:nvSpPr>
          <p:spPr bwMode="auto">
            <a:xfrm>
              <a:off x="3324" y="2130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COOH</a:t>
              </a:r>
            </a:p>
          </p:txBody>
        </p:sp>
        <p:sp>
          <p:nvSpPr>
            <p:cNvPr id="67607" name="Line 18"/>
            <p:cNvSpPr>
              <a:spLocks noChangeShapeType="1"/>
            </p:cNvSpPr>
            <p:nvPr/>
          </p:nvSpPr>
          <p:spPr bwMode="auto">
            <a:xfrm>
              <a:off x="4848" y="193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608" name="Line 19"/>
            <p:cNvSpPr>
              <a:spLocks noChangeShapeType="1"/>
            </p:cNvSpPr>
            <p:nvPr/>
          </p:nvSpPr>
          <p:spPr bwMode="auto">
            <a:xfrm>
              <a:off x="4848" y="145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609" name="Text Box 20"/>
            <p:cNvSpPr txBox="1">
              <a:spLocks noChangeArrowheads="1"/>
            </p:cNvSpPr>
            <p:nvPr/>
          </p:nvSpPr>
          <p:spPr bwMode="auto">
            <a:xfrm>
              <a:off x="4692" y="1158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1" lang="en-US" altLang="zh-CN" sz="3200" b="1" baseline="-25000">
                  <a:latin typeface="Times New Roman" pitchFamily="18" charset="0"/>
                  <a:ea typeface="宋体" pitchFamily="2" charset="-122"/>
                </a:rPr>
                <a:t>2</a:t>
              </a:r>
            </a:p>
          </p:txBody>
        </p:sp>
        <p:sp>
          <p:nvSpPr>
            <p:cNvPr id="67610" name="Text Box 21"/>
            <p:cNvSpPr txBox="1">
              <a:spLocks noChangeArrowheads="1"/>
            </p:cNvSpPr>
            <p:nvPr/>
          </p:nvSpPr>
          <p:spPr bwMode="auto">
            <a:xfrm>
              <a:off x="4692" y="2118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  <a:ea typeface="宋体" pitchFamily="2" charset="-122"/>
                </a:rPr>
                <a:t>COOH</a:t>
              </a:r>
            </a:p>
          </p:txBody>
        </p:sp>
        <p:sp>
          <p:nvSpPr>
            <p:cNvPr id="67611" name="Line 22"/>
            <p:cNvSpPr>
              <a:spLocks noChangeShapeType="1"/>
            </p:cNvSpPr>
            <p:nvPr/>
          </p:nvSpPr>
          <p:spPr bwMode="auto">
            <a:xfrm>
              <a:off x="2496" y="1818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612" name="Text Box 23"/>
            <p:cNvSpPr txBox="1">
              <a:spLocks noChangeArrowheads="1"/>
            </p:cNvSpPr>
            <p:nvPr/>
          </p:nvSpPr>
          <p:spPr bwMode="auto">
            <a:xfrm>
              <a:off x="2496" y="1434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dirty="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</a:rPr>
                <a:t>转氨酶</a:t>
              </a:r>
            </a:p>
          </p:txBody>
        </p:sp>
        <p:sp>
          <p:nvSpPr>
            <p:cNvPr id="67613" name="Rectangle 25"/>
            <p:cNvSpPr>
              <a:spLocks noChangeArrowheads="1"/>
            </p:cNvSpPr>
            <p:nvPr/>
          </p:nvSpPr>
          <p:spPr bwMode="auto">
            <a:xfrm>
              <a:off x="864" y="1590"/>
              <a:ext cx="672" cy="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14" name="Rectangle 26"/>
            <p:cNvSpPr>
              <a:spLocks noChangeArrowheads="1"/>
            </p:cNvSpPr>
            <p:nvPr/>
          </p:nvSpPr>
          <p:spPr bwMode="auto">
            <a:xfrm>
              <a:off x="2064" y="1542"/>
              <a:ext cx="432" cy="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zh-CN" altLang="zh-CN" sz="2800" b="1">
                <a:solidFill>
                  <a:srgbClr val="FF99FF"/>
                </a:solidFill>
                <a:latin typeface="Times New Roman" pitchFamily="18" charset="0"/>
              </a:endParaRPr>
            </a:p>
          </p:txBody>
        </p:sp>
        <p:sp>
          <p:nvSpPr>
            <p:cNvPr id="67615" name="Rectangle 27"/>
            <p:cNvSpPr>
              <a:spLocks noChangeArrowheads="1"/>
            </p:cNvSpPr>
            <p:nvPr/>
          </p:nvSpPr>
          <p:spPr bwMode="auto">
            <a:xfrm>
              <a:off x="3648" y="1577"/>
              <a:ext cx="432" cy="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16" name="Rectangle 28"/>
            <p:cNvSpPr>
              <a:spLocks noChangeArrowheads="1"/>
            </p:cNvSpPr>
            <p:nvPr/>
          </p:nvSpPr>
          <p:spPr bwMode="auto">
            <a:xfrm>
              <a:off x="5062" y="1599"/>
              <a:ext cx="672" cy="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762000" y="4419600"/>
            <a:ext cx="784225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zh-CN" altLang="en-US" sz="3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特点：</a:t>
            </a:r>
            <a:r>
              <a:rPr lang="en-US" altLang="zh-CN" sz="3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a. </a:t>
            </a:r>
            <a:r>
              <a:rPr lang="zh-CN" altLang="en-US" sz="3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可逆，受平衡影响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zh-CN" altLang="en-US" sz="3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   </a:t>
            </a:r>
            <a:r>
              <a:rPr lang="en-US" altLang="zh-CN" sz="3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b. </a:t>
            </a:r>
            <a:r>
              <a:rPr lang="zh-CN" altLang="en-US" sz="3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氨基大多转给了</a:t>
            </a:r>
            <a:r>
              <a:rPr lang="en-US" altLang="zh-CN" sz="3200" u="sng" dirty="0">
                <a:solidFill>
                  <a:srgbClr val="FF0000"/>
                </a:solidFill>
                <a:latin typeface="Symbol" pitchFamily="18" charset="2"/>
                <a:ea typeface="黑体" pitchFamily="49" charset="-122"/>
              </a:rPr>
              <a:t>a</a:t>
            </a:r>
            <a:r>
              <a:rPr lang="en-US" altLang="zh-CN" sz="3200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酮戊二酸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zh-CN" altLang="en-US" sz="3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                  </a:t>
            </a:r>
            <a:r>
              <a:rPr lang="zh-CN" altLang="en-US" sz="3200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（产物谷氨酸）</a:t>
            </a:r>
          </a:p>
        </p:txBody>
      </p:sp>
      <p:sp>
        <p:nvSpPr>
          <p:cNvPr id="159748" name="WordArt 4"/>
          <p:cNvSpPr>
            <a:spLocks noChangeArrowheads="1" noChangeShapeType="1" noTextEdit="1"/>
          </p:cNvSpPr>
          <p:nvPr/>
        </p:nvSpPr>
        <p:spPr bwMode="auto">
          <a:xfrm>
            <a:off x="8388350" y="5157788"/>
            <a:ext cx="623888" cy="165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54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楷体_GB2312"/>
              </a:rPr>
              <a:t>？</a:t>
            </a:r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C5276-8CDC-42D4-A38D-09AEDDB4C932}" type="slidenum">
              <a:rPr lang="en-US" altLang="zh-CN"/>
              <a:pPr>
                <a:defRPr/>
              </a:pPr>
              <a:t>45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6" grpId="0" build="p" autoUpdateAnimBg="0"/>
      <p:bldP spid="15974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690563"/>
            <a:ext cx="4967287" cy="7207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zh-CN" altLang="en-US" sz="3200"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</a:rPr>
              <a:t>转氨酶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itchFamily="18" charset="0"/>
                <a:ea typeface="黑体" pitchFamily="49" charset="-122"/>
              </a:rPr>
              <a:t>(transaminase)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59816" y="1628800"/>
            <a:ext cx="8534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功能：</a:t>
            </a:r>
            <a:endParaRPr kumimoji="1" lang="zh-CN" altLang="en-US" sz="280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1223391" y="2273325"/>
            <a:ext cx="71278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催化某一氨基酸的</a:t>
            </a:r>
            <a:r>
              <a:rPr kumimoji="1" lang="en-US" altLang="zh-CN" sz="2800">
                <a:latin typeface="Symbol" pitchFamily="18" charset="2"/>
                <a:ea typeface="黑体" pitchFamily="49" charset="-122"/>
                <a:cs typeface="Times New Roman" pitchFamily="18" charset="0"/>
              </a:rPr>
              <a:t>a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氨基转移到另一种</a:t>
            </a:r>
            <a:r>
              <a:rPr kumimoji="1" lang="en-US" altLang="zh-CN" sz="2800">
                <a:latin typeface="Symbol" pitchFamily="18" charset="2"/>
                <a:ea typeface="黑体" pitchFamily="49" charset="-122"/>
                <a:cs typeface="Times New Roman" pitchFamily="18" charset="0"/>
              </a:rPr>
              <a:t>a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酮酸的酮基上，生成相应的氨基酸 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74104" y="3581425"/>
            <a:ext cx="8534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转氨酶的专一性</a:t>
            </a:r>
            <a:endParaRPr kumimoji="1" lang="zh-CN" altLang="en-US" sz="280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150366" y="4300562"/>
            <a:ext cx="72009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不同氨基酸与</a:t>
            </a:r>
            <a:r>
              <a:rPr kumimoji="1" lang="en-US" altLang="zh-CN" sz="2800">
                <a:latin typeface="Symbol" pitchFamily="18" charset="2"/>
                <a:ea typeface="黑体" pitchFamily="49" charset="-122"/>
                <a:cs typeface="Times New Roman" pitchFamily="18" charset="0"/>
              </a:rPr>
              <a:t>a</a:t>
            </a:r>
            <a:r>
              <a:rPr kumimoji="1" lang="en-US" altLang="zh-CN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酮酸之间的转氨基作用只能由专一的转氨酶催化。在各种转氨酶中，以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L-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谷氨酸与</a:t>
            </a:r>
            <a:r>
              <a:rPr kumimoji="1" lang="en-US" altLang="zh-CN" sz="2800">
                <a:latin typeface="Symbol" pitchFamily="18" charset="2"/>
                <a:ea typeface="黑体" pitchFamily="49" charset="-122"/>
                <a:cs typeface="Times New Roman" pitchFamily="18" charset="0"/>
              </a:rPr>
              <a:t>a</a:t>
            </a:r>
            <a:r>
              <a:rPr kumimoji="1" lang="en-US" altLang="zh-CN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酮酸的转氨酶最为重要。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6D6B8-61F6-4176-8864-28697BE0237E}" type="slidenum">
              <a:rPr lang="en-US" altLang="zh-CN"/>
              <a:pPr>
                <a:defRPr/>
              </a:pPr>
              <a:t>46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4" grpId="0"/>
      <p:bldP spid="35866" grpId="0"/>
      <p:bldP spid="35867" grpId="0"/>
      <p:bldP spid="3586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250825" y="2122488"/>
            <a:ext cx="8534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谷丙转氨酶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(glutamic pyruvic transaminase, GPT)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或 丙氨酸氨基转移酶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(alanine aminotransferase, ALT)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50825" y="3789363"/>
            <a:ext cx="88804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谷草转氨酶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(glutamic oxaloacetic transaminase, GOT)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或天冬氨酸氨基转移酶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(aspartate aminotransferase, AST)</a:t>
            </a:r>
            <a:endParaRPr kumimoji="1" lang="en-US" altLang="zh-CN" sz="320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2339975" y="908050"/>
            <a:ext cx="446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常见的</a:t>
            </a:r>
            <a:r>
              <a:rPr lang="en-US" altLang="zh-CN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L-</a:t>
            </a:r>
            <a:r>
              <a:rPr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谷氨酸转氨酶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764C8-42DC-4333-8908-2907A3BC4A43}" type="slidenum">
              <a:rPr lang="en-US" altLang="zh-CN"/>
              <a:pPr>
                <a:defRPr/>
              </a:pPr>
              <a:t>47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/>
      <p:bldP spid="1761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68" name="Text Box 84"/>
          <p:cNvSpPr txBox="1">
            <a:spLocks noChangeArrowheads="1"/>
          </p:cNvSpPr>
          <p:nvPr/>
        </p:nvSpPr>
        <p:spPr bwMode="auto">
          <a:xfrm>
            <a:off x="684213" y="2860675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谷氨酸           丙酮酸               </a:t>
            </a:r>
            <a:r>
              <a:rPr lang="el-GR" altLang="zh-CN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α</a:t>
            </a:r>
            <a:r>
              <a:rPr lang="en-US" altLang="zh-CN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en-US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酮戊二酸     丙氨酸</a:t>
            </a:r>
            <a:endParaRPr lang="zh-CN" altLang="el-GR" sz="2800">
              <a:solidFill>
                <a:srgbClr val="FFFF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74869" name="Text Box 85"/>
          <p:cNvSpPr txBox="1">
            <a:spLocks noChangeArrowheads="1"/>
          </p:cNvSpPr>
          <p:nvPr/>
        </p:nvSpPr>
        <p:spPr bwMode="auto">
          <a:xfrm>
            <a:off x="611188" y="6149975"/>
            <a:ext cx="8532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谷氨酸         草酰乙酸               </a:t>
            </a:r>
            <a:r>
              <a:rPr lang="el-GR" altLang="zh-CN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α</a:t>
            </a:r>
            <a:r>
              <a:rPr lang="en-US" altLang="zh-CN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en-US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酮戊二酸  天冬氨酸</a:t>
            </a:r>
            <a:endParaRPr lang="zh-CN" altLang="el-GR" sz="2800">
              <a:solidFill>
                <a:srgbClr val="FFFF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6" name="灯片编号占位符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0B7EA-3BEE-4318-8107-8F1EF48D5152}" type="slidenum">
              <a:rPr lang="en-US" altLang="zh-CN"/>
              <a:pPr>
                <a:defRPr/>
              </a:pPr>
              <a:t>48</a:t>
            </a:fld>
            <a:endParaRPr lang="en-US" altLang="zh-CN"/>
          </a:p>
        </p:txBody>
      </p:sp>
      <p:grpSp>
        <p:nvGrpSpPr>
          <p:cNvPr id="89" name="组合 88"/>
          <p:cNvGrpSpPr/>
          <p:nvPr/>
        </p:nvGrpSpPr>
        <p:grpSpPr>
          <a:xfrm>
            <a:off x="539750" y="404813"/>
            <a:ext cx="8842375" cy="2463800"/>
            <a:chOff x="539750" y="404813"/>
            <a:chExt cx="8842375" cy="246380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39750" y="404813"/>
              <a:ext cx="8842375" cy="2463800"/>
              <a:chOff x="340" y="440"/>
              <a:chExt cx="5570" cy="1552"/>
            </a:xfrm>
          </p:grpSpPr>
          <p:grpSp>
            <p:nvGrpSpPr>
              <p:cNvPr id="70709" name="Group 3"/>
              <p:cNvGrpSpPr>
                <a:grpSpLocks/>
              </p:cNvGrpSpPr>
              <p:nvPr/>
            </p:nvGrpSpPr>
            <p:grpSpPr bwMode="auto">
              <a:xfrm>
                <a:off x="340" y="440"/>
                <a:ext cx="1224" cy="1551"/>
                <a:chOff x="903" y="527"/>
                <a:chExt cx="1224" cy="1551"/>
              </a:xfrm>
            </p:grpSpPr>
            <p:sp>
              <p:nvSpPr>
                <p:cNvPr id="7073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75" y="527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7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03" y="936"/>
                  <a:ext cx="12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(CH</a:t>
                  </a:r>
                  <a:r>
                    <a:rPr lang="en-US" altLang="zh-CN" sz="2800" b="1" baseline="-25000"/>
                    <a:t>2</a:t>
                  </a:r>
                  <a:r>
                    <a:rPr lang="en-US" altLang="zh-CN" sz="2800" b="1"/>
                    <a:t>)</a:t>
                  </a:r>
                  <a:r>
                    <a:rPr lang="en-US" altLang="zh-CN" sz="2800" b="1" baseline="-25000"/>
                    <a:t>2</a:t>
                  </a:r>
                </a:p>
              </p:txBody>
            </p:sp>
            <p:sp>
              <p:nvSpPr>
                <p:cNvPr id="7073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75" y="1343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/>
                    <a:t>CHNH</a:t>
                  </a:r>
                  <a:r>
                    <a:rPr lang="en-US" altLang="zh-CN" sz="2800" b="1" baseline="-25000" dirty="0"/>
                    <a:t>2</a:t>
                  </a:r>
                </a:p>
              </p:txBody>
            </p:sp>
            <p:sp>
              <p:nvSpPr>
                <p:cNvPr id="707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75" y="1751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740" name="Line 8"/>
                <p:cNvSpPr>
                  <a:spLocks noChangeShapeType="1"/>
                </p:cNvSpPr>
                <p:nvPr/>
              </p:nvSpPr>
              <p:spPr bwMode="auto">
                <a:xfrm>
                  <a:off x="1111" y="799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741" name="Line 9"/>
                <p:cNvSpPr>
                  <a:spLocks noChangeShapeType="1"/>
                </p:cNvSpPr>
                <p:nvPr/>
              </p:nvSpPr>
              <p:spPr bwMode="auto">
                <a:xfrm>
                  <a:off x="1111" y="1208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742" name="Line 10"/>
                <p:cNvSpPr>
                  <a:spLocks noChangeShapeType="1"/>
                </p:cNvSpPr>
                <p:nvPr/>
              </p:nvSpPr>
              <p:spPr bwMode="auto">
                <a:xfrm>
                  <a:off x="1111" y="1616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710" name="Group 11"/>
              <p:cNvGrpSpPr>
                <a:grpSpLocks/>
              </p:cNvGrpSpPr>
              <p:nvPr/>
            </p:nvGrpSpPr>
            <p:grpSpPr bwMode="auto">
              <a:xfrm>
                <a:off x="1746" y="645"/>
                <a:ext cx="1224" cy="1143"/>
                <a:chOff x="2517" y="1071"/>
                <a:chExt cx="1224" cy="1143"/>
              </a:xfrm>
            </p:grpSpPr>
            <p:sp>
              <p:nvSpPr>
                <p:cNvPr id="7073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517" y="1071"/>
                  <a:ext cx="12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CH</a:t>
                  </a:r>
                  <a:r>
                    <a:rPr lang="en-US" altLang="zh-CN" sz="2800" b="1" baseline="-25000"/>
                    <a:t>3</a:t>
                  </a:r>
                </a:p>
              </p:txBody>
            </p:sp>
            <p:sp>
              <p:nvSpPr>
                <p:cNvPr id="7073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517" y="1479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/>
                    <a:t>C</a:t>
                  </a:r>
                  <a:r>
                    <a:rPr lang="zh-CN" altLang="en-US" sz="2800" b="1" dirty="0"/>
                    <a:t>＝</a:t>
                  </a:r>
                  <a:r>
                    <a:rPr lang="en-US" altLang="zh-CN" sz="2800" b="1" dirty="0"/>
                    <a:t>O</a:t>
                  </a:r>
                  <a:endParaRPr lang="en-US" altLang="zh-CN" sz="2800" b="1" baseline="-25000" dirty="0"/>
                </a:p>
              </p:txBody>
            </p:sp>
            <p:sp>
              <p:nvSpPr>
                <p:cNvPr id="7073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517" y="1887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734" name="Line 15"/>
                <p:cNvSpPr>
                  <a:spLocks noChangeShapeType="1"/>
                </p:cNvSpPr>
                <p:nvPr/>
              </p:nvSpPr>
              <p:spPr bwMode="auto">
                <a:xfrm>
                  <a:off x="2653" y="1344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735" name="Line 16"/>
                <p:cNvSpPr>
                  <a:spLocks noChangeShapeType="1"/>
                </p:cNvSpPr>
                <p:nvPr/>
              </p:nvSpPr>
              <p:spPr bwMode="auto">
                <a:xfrm>
                  <a:off x="2653" y="1752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711" name="Group 17"/>
              <p:cNvGrpSpPr>
                <a:grpSpLocks/>
              </p:cNvGrpSpPr>
              <p:nvPr/>
            </p:nvGrpSpPr>
            <p:grpSpPr bwMode="auto">
              <a:xfrm>
                <a:off x="3425" y="441"/>
                <a:ext cx="1224" cy="1551"/>
                <a:chOff x="3861" y="663"/>
                <a:chExt cx="1224" cy="1551"/>
              </a:xfrm>
            </p:grpSpPr>
            <p:sp>
              <p:nvSpPr>
                <p:cNvPr id="707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933" y="663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7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861" y="1072"/>
                  <a:ext cx="12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(CH</a:t>
                  </a:r>
                  <a:r>
                    <a:rPr lang="en-US" altLang="zh-CN" sz="2800" b="1" baseline="-25000"/>
                    <a:t>2</a:t>
                  </a:r>
                  <a:r>
                    <a:rPr lang="en-US" altLang="zh-CN" sz="2800" b="1"/>
                    <a:t>)</a:t>
                  </a:r>
                  <a:r>
                    <a:rPr lang="en-US" altLang="zh-CN" sz="2800" b="1" baseline="-25000"/>
                    <a:t>2</a:t>
                  </a:r>
                </a:p>
              </p:txBody>
            </p:sp>
            <p:sp>
              <p:nvSpPr>
                <p:cNvPr id="7072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933" y="1479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</a:t>
                  </a:r>
                  <a:r>
                    <a:rPr lang="zh-CN" altLang="en-US" sz="2800" b="1"/>
                    <a:t>＝</a:t>
                  </a:r>
                  <a:r>
                    <a:rPr lang="en-US" altLang="zh-CN" sz="2800" b="1"/>
                    <a:t>O</a:t>
                  </a:r>
                  <a:endParaRPr lang="en-US" altLang="zh-CN" sz="2800" b="1" baseline="-25000"/>
                </a:p>
              </p:txBody>
            </p:sp>
            <p:sp>
              <p:nvSpPr>
                <p:cNvPr id="707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933" y="1887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728" name="Line 22"/>
                <p:cNvSpPr>
                  <a:spLocks noChangeShapeType="1"/>
                </p:cNvSpPr>
                <p:nvPr/>
              </p:nvSpPr>
              <p:spPr bwMode="auto">
                <a:xfrm>
                  <a:off x="4069" y="935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729" name="Line 23"/>
                <p:cNvSpPr>
                  <a:spLocks noChangeShapeType="1"/>
                </p:cNvSpPr>
                <p:nvPr/>
              </p:nvSpPr>
              <p:spPr bwMode="auto">
                <a:xfrm>
                  <a:off x="4069" y="1344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730" name="Line 24"/>
                <p:cNvSpPr>
                  <a:spLocks noChangeShapeType="1"/>
                </p:cNvSpPr>
                <p:nvPr/>
              </p:nvSpPr>
              <p:spPr bwMode="auto">
                <a:xfrm>
                  <a:off x="4069" y="1752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712" name="Group 25"/>
              <p:cNvGrpSpPr>
                <a:grpSpLocks/>
              </p:cNvGrpSpPr>
              <p:nvPr/>
            </p:nvGrpSpPr>
            <p:grpSpPr bwMode="auto">
              <a:xfrm>
                <a:off x="4686" y="645"/>
                <a:ext cx="1224" cy="1143"/>
                <a:chOff x="2653" y="2795"/>
                <a:chExt cx="1224" cy="1143"/>
              </a:xfrm>
            </p:grpSpPr>
            <p:sp>
              <p:nvSpPr>
                <p:cNvPr id="7071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53" y="2795"/>
                  <a:ext cx="12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CH</a:t>
                  </a:r>
                  <a:r>
                    <a:rPr lang="en-US" altLang="zh-CN" sz="2800" b="1" baseline="-25000"/>
                    <a:t>3</a:t>
                  </a:r>
                </a:p>
              </p:txBody>
            </p:sp>
            <p:sp>
              <p:nvSpPr>
                <p:cNvPr id="7072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653" y="3203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CHNH</a:t>
                  </a:r>
                  <a:r>
                    <a:rPr lang="en-US" altLang="zh-CN" sz="2800" b="1" baseline="-25000"/>
                    <a:t>2</a:t>
                  </a:r>
                </a:p>
              </p:txBody>
            </p:sp>
            <p:sp>
              <p:nvSpPr>
                <p:cNvPr id="7072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53" y="3611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722" name="Line 29"/>
                <p:cNvSpPr>
                  <a:spLocks noChangeShapeType="1"/>
                </p:cNvSpPr>
                <p:nvPr/>
              </p:nvSpPr>
              <p:spPr bwMode="auto">
                <a:xfrm>
                  <a:off x="2789" y="3068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723" name="Line 30"/>
                <p:cNvSpPr>
                  <a:spLocks noChangeShapeType="1"/>
                </p:cNvSpPr>
                <p:nvPr/>
              </p:nvSpPr>
              <p:spPr bwMode="auto">
                <a:xfrm>
                  <a:off x="2789" y="3476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70713" name="Text Box 31"/>
              <p:cNvSpPr txBox="1">
                <a:spLocks noChangeArrowheads="1"/>
              </p:cNvSpPr>
              <p:nvPr/>
            </p:nvSpPr>
            <p:spPr bwMode="auto">
              <a:xfrm>
                <a:off x="1303" y="956"/>
                <a:ext cx="36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800"/>
                  <a:t>+</a:t>
                </a:r>
              </a:p>
            </p:txBody>
          </p:sp>
          <p:sp>
            <p:nvSpPr>
              <p:cNvPr id="70714" name="Text Box 32"/>
              <p:cNvSpPr txBox="1">
                <a:spLocks noChangeArrowheads="1"/>
              </p:cNvSpPr>
              <p:nvPr/>
            </p:nvSpPr>
            <p:spPr bwMode="auto">
              <a:xfrm>
                <a:off x="4268" y="956"/>
                <a:ext cx="36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800"/>
                  <a:t>+</a:t>
                </a:r>
              </a:p>
            </p:txBody>
          </p:sp>
          <p:grpSp>
            <p:nvGrpSpPr>
              <p:cNvPr id="70715" name="Group 33"/>
              <p:cNvGrpSpPr>
                <a:grpSpLocks/>
              </p:cNvGrpSpPr>
              <p:nvPr/>
            </p:nvGrpSpPr>
            <p:grpSpPr bwMode="auto">
              <a:xfrm>
                <a:off x="2563" y="1162"/>
                <a:ext cx="790" cy="109"/>
                <a:chOff x="2626" y="1162"/>
                <a:chExt cx="790" cy="109"/>
              </a:xfrm>
            </p:grpSpPr>
            <p:sp>
              <p:nvSpPr>
                <p:cNvPr id="70717" name="Line 34"/>
                <p:cNvSpPr>
                  <a:spLocks noChangeShapeType="1"/>
                </p:cNvSpPr>
                <p:nvPr/>
              </p:nvSpPr>
              <p:spPr bwMode="auto">
                <a:xfrm>
                  <a:off x="2645" y="1162"/>
                  <a:ext cx="77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718" name="Line 35"/>
                <p:cNvSpPr>
                  <a:spLocks noChangeShapeType="1"/>
                </p:cNvSpPr>
                <p:nvPr/>
              </p:nvSpPr>
              <p:spPr bwMode="auto">
                <a:xfrm>
                  <a:off x="2626" y="1271"/>
                  <a:ext cx="77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 type="triangle" w="med" len="med"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70716" name="Text Box 36"/>
              <p:cNvSpPr txBox="1">
                <a:spLocks noChangeArrowheads="1"/>
              </p:cNvSpPr>
              <p:nvPr/>
            </p:nvSpPr>
            <p:spPr bwMode="auto">
              <a:xfrm>
                <a:off x="2599" y="754"/>
                <a:ext cx="81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dirty="0">
                    <a:solidFill>
                      <a:srgbClr val="FFFF00"/>
                    </a:solidFill>
                  </a:rPr>
                  <a:t>GPT</a:t>
                </a:r>
              </a:p>
            </p:txBody>
          </p:sp>
        </p:grpSp>
        <p:sp>
          <p:nvSpPr>
            <p:cNvPr id="87" name="Text Box 36"/>
            <p:cNvSpPr txBox="1">
              <a:spLocks noChangeArrowheads="1"/>
            </p:cNvSpPr>
            <p:nvPr/>
          </p:nvSpPr>
          <p:spPr bwMode="auto">
            <a:xfrm>
              <a:off x="4139108" y="1851546"/>
              <a:ext cx="129698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FFFF00"/>
                  </a:solidFill>
                </a:rPr>
                <a:t>ALT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68312" y="3703638"/>
            <a:ext cx="8928223" cy="2462212"/>
            <a:chOff x="468313" y="3703638"/>
            <a:chExt cx="8928100" cy="2462212"/>
          </a:xfrm>
        </p:grpSpPr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468313" y="3703638"/>
              <a:ext cx="8928100" cy="2462212"/>
              <a:chOff x="295" y="2432"/>
              <a:chExt cx="5624" cy="1551"/>
            </a:xfrm>
          </p:grpSpPr>
          <p:grpSp>
            <p:nvGrpSpPr>
              <p:cNvPr id="70663" name="Group 38"/>
              <p:cNvGrpSpPr>
                <a:grpSpLocks/>
              </p:cNvGrpSpPr>
              <p:nvPr/>
            </p:nvGrpSpPr>
            <p:grpSpPr bwMode="auto">
              <a:xfrm>
                <a:off x="295" y="2432"/>
                <a:ext cx="1224" cy="1551"/>
                <a:chOff x="685" y="2559"/>
                <a:chExt cx="1224" cy="1551"/>
              </a:xfrm>
            </p:grpSpPr>
            <p:sp>
              <p:nvSpPr>
                <p:cNvPr id="7070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757" y="2559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70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85" y="2968"/>
                  <a:ext cx="12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(CH</a:t>
                  </a:r>
                  <a:r>
                    <a:rPr lang="en-US" altLang="zh-CN" sz="2800" b="1" baseline="-25000"/>
                    <a:t>2</a:t>
                  </a:r>
                  <a:r>
                    <a:rPr lang="en-US" altLang="zh-CN" sz="2800" b="1"/>
                    <a:t>)</a:t>
                  </a:r>
                  <a:r>
                    <a:rPr lang="en-US" altLang="zh-CN" sz="2800" b="1" baseline="-25000"/>
                    <a:t>2</a:t>
                  </a:r>
                </a:p>
              </p:txBody>
            </p:sp>
            <p:sp>
              <p:nvSpPr>
                <p:cNvPr id="7070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757" y="3375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CHNH</a:t>
                  </a:r>
                  <a:r>
                    <a:rPr lang="en-US" altLang="zh-CN" sz="2800" b="1" baseline="-25000"/>
                    <a:t>2</a:t>
                  </a:r>
                </a:p>
              </p:txBody>
            </p:sp>
            <p:sp>
              <p:nvSpPr>
                <p:cNvPr id="7070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757" y="3783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706" name="Line 43"/>
                <p:cNvSpPr>
                  <a:spLocks noChangeShapeType="1"/>
                </p:cNvSpPr>
                <p:nvPr/>
              </p:nvSpPr>
              <p:spPr bwMode="auto">
                <a:xfrm>
                  <a:off x="893" y="2831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707" name="Line 44"/>
                <p:cNvSpPr>
                  <a:spLocks noChangeShapeType="1"/>
                </p:cNvSpPr>
                <p:nvPr/>
              </p:nvSpPr>
              <p:spPr bwMode="auto">
                <a:xfrm>
                  <a:off x="893" y="3240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708" name="Line 45"/>
                <p:cNvSpPr>
                  <a:spLocks noChangeShapeType="1"/>
                </p:cNvSpPr>
                <p:nvPr/>
              </p:nvSpPr>
              <p:spPr bwMode="auto">
                <a:xfrm>
                  <a:off x="893" y="3648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664" name="Group 46"/>
              <p:cNvGrpSpPr>
                <a:grpSpLocks/>
              </p:cNvGrpSpPr>
              <p:nvPr/>
            </p:nvGrpSpPr>
            <p:grpSpPr bwMode="auto">
              <a:xfrm>
                <a:off x="1656" y="2432"/>
                <a:ext cx="1224" cy="1551"/>
                <a:chOff x="2154" y="2650"/>
                <a:chExt cx="1224" cy="1551"/>
              </a:xfrm>
            </p:grpSpPr>
            <p:sp>
              <p:nvSpPr>
                <p:cNvPr id="7069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163" y="2650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69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154" y="3059"/>
                  <a:ext cx="12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CH</a:t>
                  </a:r>
                  <a:r>
                    <a:rPr lang="en-US" altLang="zh-CN" sz="2800" b="1" baseline="-25000"/>
                    <a:t>2</a:t>
                  </a:r>
                </a:p>
              </p:txBody>
            </p:sp>
            <p:sp>
              <p:nvSpPr>
                <p:cNvPr id="7069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154" y="3475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</a:t>
                  </a:r>
                  <a:r>
                    <a:rPr lang="zh-CN" altLang="en-US" sz="2800" b="1"/>
                    <a:t>＝</a:t>
                  </a:r>
                  <a:r>
                    <a:rPr lang="en-US" altLang="zh-CN" sz="2800" b="1"/>
                    <a:t>O</a:t>
                  </a:r>
                  <a:endParaRPr lang="en-US" altLang="zh-CN" sz="2800" b="1" baseline="-25000"/>
                </a:p>
              </p:txBody>
            </p:sp>
            <p:sp>
              <p:nvSpPr>
                <p:cNvPr id="7069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163" y="3874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699" name="Line 51"/>
                <p:cNvSpPr>
                  <a:spLocks noChangeShapeType="1"/>
                </p:cNvSpPr>
                <p:nvPr/>
              </p:nvSpPr>
              <p:spPr bwMode="auto">
                <a:xfrm>
                  <a:off x="2299" y="2922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700" name="Line 52"/>
                <p:cNvSpPr>
                  <a:spLocks noChangeShapeType="1"/>
                </p:cNvSpPr>
                <p:nvPr/>
              </p:nvSpPr>
              <p:spPr bwMode="auto">
                <a:xfrm>
                  <a:off x="2299" y="3331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701" name="Line 53"/>
                <p:cNvSpPr>
                  <a:spLocks noChangeShapeType="1"/>
                </p:cNvSpPr>
                <p:nvPr/>
              </p:nvSpPr>
              <p:spPr bwMode="auto">
                <a:xfrm>
                  <a:off x="2299" y="3739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70665" name="Text Box 54"/>
              <p:cNvSpPr txBox="1">
                <a:spLocks noChangeArrowheads="1"/>
              </p:cNvSpPr>
              <p:nvPr/>
            </p:nvSpPr>
            <p:spPr bwMode="auto">
              <a:xfrm>
                <a:off x="1248" y="2948"/>
                <a:ext cx="36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800"/>
                  <a:t>+</a:t>
                </a:r>
              </a:p>
            </p:txBody>
          </p:sp>
          <p:grpSp>
            <p:nvGrpSpPr>
              <p:cNvPr id="70666" name="Group 55"/>
              <p:cNvGrpSpPr>
                <a:grpSpLocks/>
              </p:cNvGrpSpPr>
              <p:nvPr/>
            </p:nvGrpSpPr>
            <p:grpSpPr bwMode="auto">
              <a:xfrm>
                <a:off x="295" y="2432"/>
                <a:ext cx="1224" cy="1551"/>
                <a:chOff x="685" y="2559"/>
                <a:chExt cx="1224" cy="1551"/>
              </a:xfrm>
            </p:grpSpPr>
            <p:sp>
              <p:nvSpPr>
                <p:cNvPr id="7068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57" y="2559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68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685" y="2968"/>
                  <a:ext cx="12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(CH</a:t>
                  </a:r>
                  <a:r>
                    <a:rPr lang="en-US" altLang="zh-CN" sz="2800" b="1" baseline="-25000"/>
                    <a:t>2</a:t>
                  </a:r>
                  <a:r>
                    <a:rPr lang="en-US" altLang="zh-CN" sz="2800" b="1"/>
                    <a:t>)</a:t>
                  </a:r>
                  <a:r>
                    <a:rPr lang="en-US" altLang="zh-CN" sz="2800" b="1" baseline="-25000"/>
                    <a:t>2</a:t>
                  </a:r>
                </a:p>
              </p:txBody>
            </p:sp>
            <p:sp>
              <p:nvSpPr>
                <p:cNvPr id="70690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757" y="3375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CHNH</a:t>
                  </a:r>
                  <a:r>
                    <a:rPr lang="en-US" altLang="zh-CN" sz="2800" b="1" baseline="-25000"/>
                    <a:t>2</a:t>
                  </a:r>
                </a:p>
              </p:txBody>
            </p:sp>
            <p:sp>
              <p:nvSpPr>
                <p:cNvPr id="706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757" y="3783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692" name="Line 60"/>
                <p:cNvSpPr>
                  <a:spLocks noChangeShapeType="1"/>
                </p:cNvSpPr>
                <p:nvPr/>
              </p:nvSpPr>
              <p:spPr bwMode="auto">
                <a:xfrm>
                  <a:off x="893" y="2831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693" name="Line 61"/>
                <p:cNvSpPr>
                  <a:spLocks noChangeShapeType="1"/>
                </p:cNvSpPr>
                <p:nvPr/>
              </p:nvSpPr>
              <p:spPr bwMode="auto">
                <a:xfrm>
                  <a:off x="893" y="3240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694" name="Line 62"/>
                <p:cNvSpPr>
                  <a:spLocks noChangeShapeType="1"/>
                </p:cNvSpPr>
                <p:nvPr/>
              </p:nvSpPr>
              <p:spPr bwMode="auto">
                <a:xfrm>
                  <a:off x="893" y="3648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667" name="Group 63"/>
              <p:cNvGrpSpPr>
                <a:grpSpLocks/>
              </p:cNvGrpSpPr>
              <p:nvPr/>
            </p:nvGrpSpPr>
            <p:grpSpPr bwMode="auto">
              <a:xfrm>
                <a:off x="2544" y="3153"/>
                <a:ext cx="790" cy="109"/>
                <a:chOff x="2626" y="1162"/>
                <a:chExt cx="790" cy="109"/>
              </a:xfrm>
            </p:grpSpPr>
            <p:sp>
              <p:nvSpPr>
                <p:cNvPr id="70686" name="Line 64"/>
                <p:cNvSpPr>
                  <a:spLocks noChangeShapeType="1"/>
                </p:cNvSpPr>
                <p:nvPr/>
              </p:nvSpPr>
              <p:spPr bwMode="auto">
                <a:xfrm>
                  <a:off x="2645" y="1162"/>
                  <a:ext cx="77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687" name="Line 65"/>
                <p:cNvSpPr>
                  <a:spLocks noChangeShapeType="1"/>
                </p:cNvSpPr>
                <p:nvPr/>
              </p:nvSpPr>
              <p:spPr bwMode="auto">
                <a:xfrm>
                  <a:off x="2626" y="1271"/>
                  <a:ext cx="77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 type="triangle" w="med" len="med"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70668" name="Text Box 66"/>
              <p:cNvSpPr txBox="1">
                <a:spLocks noChangeArrowheads="1"/>
              </p:cNvSpPr>
              <p:nvPr/>
            </p:nvSpPr>
            <p:spPr bwMode="auto">
              <a:xfrm>
                <a:off x="4287" y="2948"/>
                <a:ext cx="36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800"/>
                  <a:t>+</a:t>
                </a:r>
              </a:p>
            </p:txBody>
          </p:sp>
          <p:grpSp>
            <p:nvGrpSpPr>
              <p:cNvPr id="70669" name="Group 67"/>
              <p:cNvGrpSpPr>
                <a:grpSpLocks/>
              </p:cNvGrpSpPr>
              <p:nvPr/>
            </p:nvGrpSpPr>
            <p:grpSpPr bwMode="auto">
              <a:xfrm>
                <a:off x="4695" y="2432"/>
                <a:ext cx="1224" cy="1551"/>
                <a:chOff x="2154" y="2650"/>
                <a:chExt cx="1224" cy="1551"/>
              </a:xfrm>
            </p:grpSpPr>
            <p:sp>
              <p:nvSpPr>
                <p:cNvPr id="70679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163" y="2650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68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154" y="3059"/>
                  <a:ext cx="12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CH</a:t>
                  </a:r>
                  <a:r>
                    <a:rPr lang="en-US" altLang="zh-CN" sz="2800" b="1" baseline="-25000"/>
                    <a:t>2</a:t>
                  </a:r>
                </a:p>
              </p:txBody>
            </p:sp>
            <p:sp>
              <p:nvSpPr>
                <p:cNvPr id="70681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154" y="3475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CHNH</a:t>
                  </a:r>
                  <a:r>
                    <a:rPr lang="en-US" altLang="zh-CN" sz="2800" b="1" baseline="-25000"/>
                    <a:t>2</a:t>
                  </a:r>
                </a:p>
              </p:txBody>
            </p:sp>
            <p:sp>
              <p:nvSpPr>
                <p:cNvPr id="7068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163" y="3874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683" name="Line 72"/>
                <p:cNvSpPr>
                  <a:spLocks noChangeShapeType="1"/>
                </p:cNvSpPr>
                <p:nvPr/>
              </p:nvSpPr>
              <p:spPr bwMode="auto">
                <a:xfrm>
                  <a:off x="2299" y="2922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684" name="Line 73"/>
                <p:cNvSpPr>
                  <a:spLocks noChangeShapeType="1"/>
                </p:cNvSpPr>
                <p:nvPr/>
              </p:nvSpPr>
              <p:spPr bwMode="auto">
                <a:xfrm>
                  <a:off x="2299" y="3331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685" name="Line 74"/>
                <p:cNvSpPr>
                  <a:spLocks noChangeShapeType="1"/>
                </p:cNvSpPr>
                <p:nvPr/>
              </p:nvSpPr>
              <p:spPr bwMode="auto">
                <a:xfrm>
                  <a:off x="2299" y="3739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70670" name="Text Box 75"/>
              <p:cNvSpPr txBox="1">
                <a:spLocks noChangeArrowheads="1"/>
              </p:cNvSpPr>
              <p:nvPr/>
            </p:nvSpPr>
            <p:spPr bwMode="auto">
              <a:xfrm>
                <a:off x="2554" y="2767"/>
                <a:ext cx="81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>
                    <a:solidFill>
                      <a:srgbClr val="FFFF00"/>
                    </a:solidFill>
                  </a:rPr>
                  <a:t>GOT</a:t>
                </a:r>
              </a:p>
            </p:txBody>
          </p:sp>
          <p:grpSp>
            <p:nvGrpSpPr>
              <p:cNvPr id="70671" name="Group 76"/>
              <p:cNvGrpSpPr>
                <a:grpSpLocks/>
              </p:cNvGrpSpPr>
              <p:nvPr/>
            </p:nvGrpSpPr>
            <p:grpSpPr bwMode="auto">
              <a:xfrm>
                <a:off x="3425" y="2432"/>
                <a:ext cx="1224" cy="1551"/>
                <a:chOff x="3861" y="663"/>
                <a:chExt cx="1224" cy="1551"/>
              </a:xfrm>
            </p:grpSpPr>
            <p:sp>
              <p:nvSpPr>
                <p:cNvPr id="7067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933" y="663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673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861" y="1072"/>
                  <a:ext cx="12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(CH</a:t>
                  </a:r>
                  <a:r>
                    <a:rPr lang="en-US" altLang="zh-CN" sz="2800" b="1" baseline="-25000"/>
                    <a:t>2</a:t>
                  </a:r>
                  <a:r>
                    <a:rPr lang="en-US" altLang="zh-CN" sz="2800" b="1"/>
                    <a:t>)</a:t>
                  </a:r>
                  <a:r>
                    <a:rPr lang="en-US" altLang="zh-CN" sz="2800" b="1" baseline="-25000"/>
                    <a:t>2</a:t>
                  </a:r>
                </a:p>
              </p:txBody>
            </p:sp>
            <p:sp>
              <p:nvSpPr>
                <p:cNvPr id="70674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933" y="1479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</a:t>
                  </a:r>
                  <a:r>
                    <a:rPr lang="zh-CN" altLang="en-US" sz="2800" b="1"/>
                    <a:t>＝</a:t>
                  </a:r>
                  <a:r>
                    <a:rPr lang="en-US" altLang="zh-CN" sz="2800" b="1"/>
                    <a:t>O</a:t>
                  </a:r>
                  <a:endParaRPr lang="en-US" altLang="zh-CN" sz="2800" b="1" baseline="-25000"/>
                </a:p>
              </p:txBody>
            </p:sp>
            <p:sp>
              <p:nvSpPr>
                <p:cNvPr id="7067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933" y="1887"/>
                  <a:ext cx="9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/>
                    <a:t>COOH</a:t>
                  </a:r>
                </a:p>
              </p:txBody>
            </p:sp>
            <p:sp>
              <p:nvSpPr>
                <p:cNvPr id="70676" name="Line 81"/>
                <p:cNvSpPr>
                  <a:spLocks noChangeShapeType="1"/>
                </p:cNvSpPr>
                <p:nvPr/>
              </p:nvSpPr>
              <p:spPr bwMode="auto">
                <a:xfrm>
                  <a:off x="4069" y="935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677" name="Line 82"/>
                <p:cNvSpPr>
                  <a:spLocks noChangeShapeType="1"/>
                </p:cNvSpPr>
                <p:nvPr/>
              </p:nvSpPr>
              <p:spPr bwMode="auto">
                <a:xfrm>
                  <a:off x="4069" y="1344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678" name="Line 83"/>
                <p:cNvSpPr>
                  <a:spLocks noChangeShapeType="1"/>
                </p:cNvSpPr>
                <p:nvPr/>
              </p:nvSpPr>
              <p:spPr bwMode="auto">
                <a:xfrm>
                  <a:off x="4069" y="1752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88" name="Text Box 36"/>
            <p:cNvSpPr txBox="1">
              <a:spLocks noChangeArrowheads="1"/>
            </p:cNvSpPr>
            <p:nvPr/>
          </p:nvSpPr>
          <p:spPr bwMode="auto">
            <a:xfrm>
              <a:off x="4067944" y="5019898"/>
              <a:ext cx="12969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FFFF00"/>
                  </a:solidFill>
                </a:rPr>
                <a:t>AST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68" grpId="0"/>
      <p:bldP spid="3748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dirty="0">
                <a:solidFill>
                  <a:srgbClr val="FFFF00"/>
                </a:solidFill>
                <a:effectLst/>
                <a:latin typeface="+mn-lt"/>
                <a:ea typeface="黑体" pitchFamily="49" charset="-122"/>
              </a:rPr>
              <a:t>正常成人各组织中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+mn-lt"/>
                <a:ea typeface="黑体" pitchFamily="49" charset="-122"/>
              </a:rPr>
              <a:t>GOT</a:t>
            </a:r>
            <a:r>
              <a:rPr lang="zh-CN" altLang="en-US" sz="3200" dirty="0">
                <a:solidFill>
                  <a:srgbClr val="FFFF00"/>
                </a:solidFill>
                <a:effectLst/>
                <a:latin typeface="+mn-lt"/>
                <a:ea typeface="黑体" pitchFamily="49" charset="-122"/>
              </a:rPr>
              <a:t>及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+mn-lt"/>
                <a:ea typeface="黑体" pitchFamily="49" charset="-122"/>
              </a:rPr>
              <a:t>GPT</a:t>
            </a:r>
            <a:r>
              <a:rPr lang="zh-CN" altLang="en-US" sz="3200" dirty="0">
                <a:solidFill>
                  <a:srgbClr val="FFFF00"/>
                </a:solidFill>
                <a:effectLst/>
                <a:latin typeface="+mn-lt"/>
                <a:ea typeface="黑体" pitchFamily="49" charset="-122"/>
              </a:rPr>
              <a:t>活性</a:t>
            </a:r>
          </a:p>
        </p:txBody>
      </p:sp>
      <p:sp>
        <p:nvSpPr>
          <p:cNvPr id="71683" name="Rectangle 33"/>
          <p:cNvSpPr>
            <a:spLocks noChangeArrowheads="1"/>
          </p:cNvSpPr>
          <p:nvPr/>
        </p:nvSpPr>
        <p:spPr bwMode="auto">
          <a:xfrm>
            <a:off x="7467600" y="5486400"/>
            <a:ext cx="1676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黑体" pitchFamily="49" charset="-122"/>
              </a:rPr>
              <a:t>16</a:t>
            </a:r>
          </a:p>
        </p:txBody>
      </p:sp>
      <p:sp>
        <p:nvSpPr>
          <p:cNvPr id="71684" name="Rectangle 32"/>
          <p:cNvSpPr>
            <a:spLocks noChangeArrowheads="1"/>
          </p:cNvSpPr>
          <p:nvPr/>
        </p:nvSpPr>
        <p:spPr bwMode="auto">
          <a:xfrm>
            <a:off x="5791200" y="5486400"/>
            <a:ext cx="1676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n-lt"/>
                <a:ea typeface="黑体" pitchFamily="49" charset="-122"/>
              </a:rPr>
              <a:t>20</a:t>
            </a:r>
          </a:p>
        </p:txBody>
      </p:sp>
      <p:sp>
        <p:nvSpPr>
          <p:cNvPr id="71685" name="Rectangle 31"/>
          <p:cNvSpPr>
            <a:spLocks noChangeArrowheads="1"/>
          </p:cNvSpPr>
          <p:nvPr/>
        </p:nvSpPr>
        <p:spPr bwMode="auto">
          <a:xfrm>
            <a:off x="4724400" y="5486400"/>
            <a:ext cx="1066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3200">
                <a:latin typeface="+mn-lt"/>
                <a:ea typeface="黑体" pitchFamily="49" charset="-122"/>
              </a:rPr>
              <a:t>血清</a:t>
            </a:r>
          </a:p>
        </p:txBody>
      </p:sp>
      <p:sp>
        <p:nvSpPr>
          <p:cNvPr id="71686" name="Rectangle 30"/>
          <p:cNvSpPr>
            <a:spLocks noChangeArrowheads="1"/>
          </p:cNvSpPr>
          <p:nvPr/>
        </p:nvSpPr>
        <p:spPr bwMode="auto">
          <a:xfrm>
            <a:off x="3200400" y="5486400"/>
            <a:ext cx="152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19,000</a:t>
            </a:r>
          </a:p>
        </p:txBody>
      </p:sp>
      <p:sp>
        <p:nvSpPr>
          <p:cNvPr id="71687" name="Rectangle 29"/>
          <p:cNvSpPr>
            <a:spLocks noChangeArrowheads="1"/>
          </p:cNvSpPr>
          <p:nvPr/>
        </p:nvSpPr>
        <p:spPr bwMode="auto">
          <a:xfrm>
            <a:off x="1447800" y="5486400"/>
            <a:ext cx="1752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91,000</a:t>
            </a:r>
          </a:p>
        </p:txBody>
      </p:sp>
      <p:sp>
        <p:nvSpPr>
          <p:cNvPr id="71688" name="Rectangle 28"/>
          <p:cNvSpPr>
            <a:spLocks noChangeArrowheads="1"/>
          </p:cNvSpPr>
          <p:nvPr/>
        </p:nvSpPr>
        <p:spPr bwMode="auto">
          <a:xfrm>
            <a:off x="0" y="5486400"/>
            <a:ext cx="1447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3200">
                <a:latin typeface="+mn-lt"/>
                <a:ea typeface="黑体" pitchFamily="49" charset="-122"/>
              </a:rPr>
              <a:t>肾</a:t>
            </a:r>
          </a:p>
        </p:txBody>
      </p:sp>
      <p:sp>
        <p:nvSpPr>
          <p:cNvPr id="71689" name="Rectangle 27"/>
          <p:cNvSpPr>
            <a:spLocks noChangeArrowheads="1"/>
          </p:cNvSpPr>
          <p:nvPr/>
        </p:nvSpPr>
        <p:spPr bwMode="auto">
          <a:xfrm>
            <a:off x="7467600" y="4673600"/>
            <a:ext cx="1676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700</a:t>
            </a:r>
          </a:p>
        </p:txBody>
      </p:sp>
      <p:sp>
        <p:nvSpPr>
          <p:cNvPr id="71690" name="Rectangle 26"/>
          <p:cNvSpPr>
            <a:spLocks noChangeArrowheads="1"/>
          </p:cNvSpPr>
          <p:nvPr/>
        </p:nvSpPr>
        <p:spPr bwMode="auto">
          <a:xfrm>
            <a:off x="5791200" y="4673600"/>
            <a:ext cx="1676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10,000</a:t>
            </a:r>
          </a:p>
        </p:txBody>
      </p:sp>
      <p:sp>
        <p:nvSpPr>
          <p:cNvPr id="71691" name="Rectangle 25"/>
          <p:cNvSpPr>
            <a:spLocks noChangeArrowheads="1"/>
          </p:cNvSpPr>
          <p:nvPr/>
        </p:nvSpPr>
        <p:spPr bwMode="auto">
          <a:xfrm>
            <a:off x="4724400" y="4673600"/>
            <a:ext cx="1066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3200">
                <a:latin typeface="+mn-lt"/>
                <a:ea typeface="黑体" pitchFamily="49" charset="-122"/>
              </a:rPr>
              <a:t>肺</a:t>
            </a:r>
          </a:p>
        </p:txBody>
      </p:sp>
      <p:sp>
        <p:nvSpPr>
          <p:cNvPr id="71692" name="Rectangle 24"/>
          <p:cNvSpPr>
            <a:spLocks noChangeArrowheads="1"/>
          </p:cNvSpPr>
          <p:nvPr/>
        </p:nvSpPr>
        <p:spPr bwMode="auto">
          <a:xfrm>
            <a:off x="3200400" y="4673600"/>
            <a:ext cx="152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4,800</a:t>
            </a:r>
          </a:p>
        </p:txBody>
      </p:sp>
      <p:sp>
        <p:nvSpPr>
          <p:cNvPr id="71693" name="Rectangle 23"/>
          <p:cNvSpPr>
            <a:spLocks noChangeArrowheads="1"/>
          </p:cNvSpPr>
          <p:nvPr/>
        </p:nvSpPr>
        <p:spPr bwMode="auto">
          <a:xfrm>
            <a:off x="1447800" y="4673600"/>
            <a:ext cx="1752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99,000</a:t>
            </a:r>
          </a:p>
        </p:txBody>
      </p:sp>
      <p:sp>
        <p:nvSpPr>
          <p:cNvPr id="71694" name="Rectangle 22"/>
          <p:cNvSpPr>
            <a:spLocks noChangeArrowheads="1"/>
          </p:cNvSpPr>
          <p:nvPr/>
        </p:nvSpPr>
        <p:spPr bwMode="auto">
          <a:xfrm>
            <a:off x="0" y="4673600"/>
            <a:ext cx="1447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3200">
                <a:latin typeface="+mn-lt"/>
                <a:ea typeface="黑体" pitchFamily="49" charset="-122"/>
              </a:rPr>
              <a:t>骨骼肌</a:t>
            </a:r>
          </a:p>
        </p:txBody>
      </p:sp>
      <p:sp>
        <p:nvSpPr>
          <p:cNvPr id="71695" name="Rectangle 21"/>
          <p:cNvSpPr>
            <a:spLocks noChangeArrowheads="1"/>
          </p:cNvSpPr>
          <p:nvPr/>
        </p:nvSpPr>
        <p:spPr bwMode="auto">
          <a:xfrm>
            <a:off x="7467600" y="3860800"/>
            <a:ext cx="1676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1,200</a:t>
            </a:r>
          </a:p>
        </p:txBody>
      </p:sp>
      <p:sp>
        <p:nvSpPr>
          <p:cNvPr id="71696" name="Rectangle 20"/>
          <p:cNvSpPr>
            <a:spLocks noChangeArrowheads="1"/>
          </p:cNvSpPr>
          <p:nvPr/>
        </p:nvSpPr>
        <p:spPr bwMode="auto">
          <a:xfrm>
            <a:off x="5791200" y="3860800"/>
            <a:ext cx="1676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14,000</a:t>
            </a:r>
          </a:p>
        </p:txBody>
      </p:sp>
      <p:sp>
        <p:nvSpPr>
          <p:cNvPr id="71697" name="Rectangle 19"/>
          <p:cNvSpPr>
            <a:spLocks noChangeArrowheads="1"/>
          </p:cNvSpPr>
          <p:nvPr/>
        </p:nvSpPr>
        <p:spPr bwMode="auto">
          <a:xfrm>
            <a:off x="4724400" y="3860800"/>
            <a:ext cx="1066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3200">
                <a:latin typeface="+mn-lt"/>
                <a:ea typeface="黑体" pitchFamily="49" charset="-122"/>
              </a:rPr>
              <a:t>脾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3200400" y="3860800"/>
            <a:ext cx="152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solidFill>
                  <a:srgbClr val="FFFF00"/>
                </a:solidFill>
                <a:latin typeface="+mn-lt"/>
                <a:ea typeface="黑体" pitchFamily="49" charset="-122"/>
              </a:rPr>
              <a:t>44,000</a:t>
            </a:r>
          </a:p>
        </p:txBody>
      </p:sp>
      <p:sp>
        <p:nvSpPr>
          <p:cNvPr id="71699" name="Rectangle 17"/>
          <p:cNvSpPr>
            <a:spLocks noChangeArrowheads="1"/>
          </p:cNvSpPr>
          <p:nvPr/>
        </p:nvSpPr>
        <p:spPr bwMode="auto">
          <a:xfrm>
            <a:off x="1447800" y="3860800"/>
            <a:ext cx="1752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142,000</a:t>
            </a:r>
          </a:p>
        </p:txBody>
      </p:sp>
      <p:sp>
        <p:nvSpPr>
          <p:cNvPr id="71700" name="Rectangle 16"/>
          <p:cNvSpPr>
            <a:spLocks noChangeArrowheads="1"/>
          </p:cNvSpPr>
          <p:nvPr/>
        </p:nvSpPr>
        <p:spPr bwMode="auto">
          <a:xfrm>
            <a:off x="0" y="3860800"/>
            <a:ext cx="1447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3200">
                <a:latin typeface="+mn-lt"/>
                <a:ea typeface="黑体" pitchFamily="49" charset="-122"/>
              </a:rPr>
              <a:t>肝</a:t>
            </a:r>
          </a:p>
        </p:txBody>
      </p:sp>
      <p:sp>
        <p:nvSpPr>
          <p:cNvPr id="71701" name="Rectangle 15"/>
          <p:cNvSpPr>
            <a:spLocks noChangeArrowheads="1"/>
          </p:cNvSpPr>
          <p:nvPr/>
        </p:nvSpPr>
        <p:spPr bwMode="auto">
          <a:xfrm>
            <a:off x="7467600" y="3048000"/>
            <a:ext cx="1676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2,000</a:t>
            </a:r>
          </a:p>
        </p:txBody>
      </p:sp>
      <p:sp>
        <p:nvSpPr>
          <p:cNvPr id="71702" name="Rectangle 14"/>
          <p:cNvSpPr>
            <a:spLocks noChangeArrowheads="1"/>
          </p:cNvSpPr>
          <p:nvPr/>
        </p:nvSpPr>
        <p:spPr bwMode="auto">
          <a:xfrm>
            <a:off x="5791200" y="3048000"/>
            <a:ext cx="1676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28,000</a:t>
            </a:r>
          </a:p>
        </p:txBody>
      </p:sp>
      <p:sp>
        <p:nvSpPr>
          <p:cNvPr id="71703" name="Rectangle 13"/>
          <p:cNvSpPr>
            <a:spLocks noChangeArrowheads="1"/>
          </p:cNvSpPr>
          <p:nvPr/>
        </p:nvSpPr>
        <p:spPr bwMode="auto">
          <a:xfrm>
            <a:off x="4724400" y="3048000"/>
            <a:ext cx="1066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3200">
                <a:latin typeface="+mn-lt"/>
                <a:ea typeface="黑体" pitchFamily="49" charset="-122"/>
              </a:rPr>
              <a:t>胰腺</a:t>
            </a:r>
          </a:p>
        </p:txBody>
      </p:sp>
      <p:sp>
        <p:nvSpPr>
          <p:cNvPr id="71704" name="Rectangle 12"/>
          <p:cNvSpPr>
            <a:spLocks noChangeArrowheads="1"/>
          </p:cNvSpPr>
          <p:nvPr/>
        </p:nvSpPr>
        <p:spPr bwMode="auto">
          <a:xfrm>
            <a:off x="3200400" y="3048000"/>
            <a:ext cx="152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7,100</a:t>
            </a:r>
          </a:p>
        </p:txBody>
      </p:sp>
      <p:sp>
        <p:nvSpPr>
          <p:cNvPr id="71705" name="Rectangle 11"/>
          <p:cNvSpPr>
            <a:spLocks noChangeArrowheads="1"/>
          </p:cNvSpPr>
          <p:nvPr/>
        </p:nvSpPr>
        <p:spPr bwMode="auto">
          <a:xfrm>
            <a:off x="1447800" y="3048000"/>
            <a:ext cx="1752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solidFill>
                  <a:srgbClr val="FFFF00"/>
                </a:solidFill>
                <a:latin typeface="+mn-lt"/>
                <a:ea typeface="黑体" pitchFamily="49" charset="-122"/>
              </a:rPr>
              <a:t>156,000</a:t>
            </a:r>
          </a:p>
        </p:txBody>
      </p:sp>
      <p:sp>
        <p:nvSpPr>
          <p:cNvPr id="71706" name="Rectangle 10"/>
          <p:cNvSpPr>
            <a:spLocks noChangeArrowheads="1"/>
          </p:cNvSpPr>
          <p:nvPr/>
        </p:nvSpPr>
        <p:spPr bwMode="auto">
          <a:xfrm>
            <a:off x="0" y="3048000"/>
            <a:ext cx="1447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3200">
                <a:latin typeface="+mn-lt"/>
                <a:ea typeface="黑体" pitchFamily="49" charset="-122"/>
              </a:rPr>
              <a:t>心</a:t>
            </a:r>
          </a:p>
        </p:txBody>
      </p:sp>
      <p:sp>
        <p:nvSpPr>
          <p:cNvPr id="71707" name="Rectangle 9"/>
          <p:cNvSpPr>
            <a:spLocks noChangeArrowheads="1"/>
          </p:cNvSpPr>
          <p:nvPr/>
        </p:nvSpPr>
        <p:spPr bwMode="auto">
          <a:xfrm>
            <a:off x="7467600" y="22098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GPT</a:t>
            </a:r>
          </a:p>
        </p:txBody>
      </p:sp>
      <p:sp>
        <p:nvSpPr>
          <p:cNvPr id="71708" name="Rectangle 8"/>
          <p:cNvSpPr>
            <a:spLocks noChangeArrowheads="1"/>
          </p:cNvSpPr>
          <p:nvPr/>
        </p:nvSpPr>
        <p:spPr bwMode="auto">
          <a:xfrm>
            <a:off x="5791200" y="22098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GOT</a:t>
            </a:r>
          </a:p>
        </p:txBody>
      </p:sp>
      <p:sp>
        <p:nvSpPr>
          <p:cNvPr id="71709" name="Rectangle 7"/>
          <p:cNvSpPr>
            <a:spLocks noChangeArrowheads="1"/>
          </p:cNvSpPr>
          <p:nvPr/>
        </p:nvSpPr>
        <p:spPr bwMode="auto">
          <a:xfrm>
            <a:off x="4724400" y="22098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3200">
                <a:latin typeface="+mn-lt"/>
                <a:ea typeface="黑体" pitchFamily="49" charset="-122"/>
              </a:rPr>
              <a:t>组织</a:t>
            </a:r>
          </a:p>
        </p:txBody>
      </p:sp>
      <p:sp>
        <p:nvSpPr>
          <p:cNvPr id="71710" name="Rectangle 6"/>
          <p:cNvSpPr>
            <a:spLocks noChangeArrowheads="1"/>
          </p:cNvSpPr>
          <p:nvPr/>
        </p:nvSpPr>
        <p:spPr bwMode="auto">
          <a:xfrm>
            <a:off x="3200400" y="2209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GPT</a:t>
            </a:r>
          </a:p>
        </p:txBody>
      </p:sp>
      <p:sp>
        <p:nvSpPr>
          <p:cNvPr id="71711" name="Rectangle 5"/>
          <p:cNvSpPr>
            <a:spLocks noChangeArrowheads="1"/>
          </p:cNvSpPr>
          <p:nvPr/>
        </p:nvSpPr>
        <p:spPr bwMode="auto">
          <a:xfrm>
            <a:off x="1447800" y="22098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latin typeface="+mn-lt"/>
                <a:ea typeface="黑体" pitchFamily="49" charset="-122"/>
              </a:rPr>
              <a:t>GOT</a:t>
            </a:r>
          </a:p>
        </p:txBody>
      </p:sp>
      <p:sp>
        <p:nvSpPr>
          <p:cNvPr id="71712" name="Rectangle 4"/>
          <p:cNvSpPr>
            <a:spLocks noChangeArrowheads="1"/>
          </p:cNvSpPr>
          <p:nvPr/>
        </p:nvSpPr>
        <p:spPr bwMode="auto">
          <a:xfrm>
            <a:off x="0" y="2209800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zh-CN" altLang="en-US" sz="3200">
                <a:latin typeface="+mn-lt"/>
                <a:ea typeface="黑体" pitchFamily="49" charset="-122"/>
              </a:rPr>
              <a:t>组织</a:t>
            </a:r>
          </a:p>
        </p:txBody>
      </p:sp>
      <p:sp>
        <p:nvSpPr>
          <p:cNvPr id="71713" name="Line 34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zh-CN" altLang="en-US">
              <a:latin typeface="+mn-lt"/>
            </a:endParaRPr>
          </a:p>
        </p:txBody>
      </p:sp>
      <p:sp>
        <p:nvSpPr>
          <p:cNvPr id="71714" name="Line 35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zh-CN" altLang="en-US">
              <a:latin typeface="+mn-lt"/>
            </a:endParaRPr>
          </a:p>
        </p:txBody>
      </p:sp>
      <p:sp>
        <p:nvSpPr>
          <p:cNvPr id="71715" name="Line 39"/>
          <p:cNvSpPr>
            <a:spLocks noChangeShapeType="1"/>
          </p:cNvSpPr>
          <p:nvPr/>
        </p:nvSpPr>
        <p:spPr bwMode="auto">
          <a:xfrm>
            <a:off x="0" y="629920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zh-CN" altLang="en-US">
              <a:latin typeface="+mn-lt"/>
            </a:endParaRPr>
          </a:p>
        </p:txBody>
      </p:sp>
      <p:sp>
        <p:nvSpPr>
          <p:cNvPr id="71716" name="Line 43"/>
          <p:cNvSpPr>
            <a:spLocks noChangeShapeType="1"/>
          </p:cNvSpPr>
          <p:nvPr/>
        </p:nvSpPr>
        <p:spPr bwMode="auto">
          <a:xfrm>
            <a:off x="4724400" y="2209800"/>
            <a:ext cx="0" cy="4089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zh-CN" altLang="en-US">
              <a:latin typeface="+mn-lt"/>
            </a:endParaRPr>
          </a:p>
        </p:txBody>
      </p:sp>
      <p:sp>
        <p:nvSpPr>
          <p:cNvPr id="71717" name="Text Box 61"/>
          <p:cNvSpPr txBox="1">
            <a:spLocks noChangeArrowheads="1"/>
          </p:cNvSpPr>
          <p:nvPr/>
        </p:nvSpPr>
        <p:spPr bwMode="auto">
          <a:xfrm>
            <a:off x="6096000" y="16002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单位</a:t>
            </a: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/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克湿组织</a:t>
            </a: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37E55-FF13-411F-95A3-8AB385162008}" type="slidenum">
              <a:rPr lang="en-US" altLang="zh-CN"/>
              <a:pPr>
                <a:defRPr/>
              </a:pPr>
              <a:t>49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880" y="654868"/>
            <a:ext cx="8610600" cy="3278188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ts val="0"/>
              </a:spcBef>
            </a:pPr>
            <a: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第一节 </a:t>
            </a:r>
            <a:b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</a:br>
            <a:r>
              <a:rPr lang="zh-CN" altLang="en-US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蛋白质的营养价值与消化、吸收</a:t>
            </a:r>
            <a:endParaRPr lang="zh-CN" altLang="en-US" sz="5400" dirty="0">
              <a:solidFill>
                <a:srgbClr val="FFFF00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57684" y="3789040"/>
            <a:ext cx="76307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dirty="0">
                <a:solidFill>
                  <a:srgbClr val="FFFF00"/>
                </a:solidFill>
                <a:ea typeface="宋体" pitchFamily="2" charset="-122"/>
              </a:rPr>
              <a:t>Nutritional Values </a:t>
            </a:r>
            <a:r>
              <a:rPr kumimoji="1" lang="en-US" altLang="zh-CN" sz="4000" dirty="0">
                <a:solidFill>
                  <a:srgbClr val="FFFF00"/>
                </a:solidFill>
                <a:ea typeface="宋体" pitchFamily="2" charset="-122"/>
              </a:rPr>
              <a:t>and Digestion, Absorption </a:t>
            </a:r>
            <a:r>
              <a:rPr lang="en-US" altLang="zh-CN" sz="4000" dirty="0">
                <a:solidFill>
                  <a:srgbClr val="FFFF00"/>
                </a:solidFill>
                <a:ea typeface="宋体" pitchFamily="2" charset="-122"/>
              </a:rPr>
              <a:t>of Proteins</a:t>
            </a:r>
            <a:r>
              <a:rPr kumimoji="1" lang="en-US" altLang="zh-CN" sz="4000" dirty="0">
                <a:solidFill>
                  <a:srgbClr val="FFFF00"/>
                </a:solidFill>
                <a:ea typeface="宋体" pitchFamily="2" charset="-122"/>
              </a:rPr>
              <a:t> </a:t>
            </a:r>
            <a:r>
              <a:rPr lang="en-US" altLang="zh-CN" sz="4000" dirty="0">
                <a:solidFill>
                  <a:srgbClr val="FFFF00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99FF9-E142-45F7-BDCD-6CD936B471B7}" type="slidenum">
              <a:rPr lang="en-US" altLang="zh-CN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ea typeface="黑体" pitchFamily="49" charset="-122"/>
              </a:rPr>
              <a:t>转氨基作用的机制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96900" y="2308225"/>
            <a:ext cx="82232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转氨酶的辅酶是</a:t>
            </a:r>
            <a:r>
              <a:rPr kumimoji="1" lang="zh-CN" altLang="en-US" sz="3200" u="sng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维生素</a:t>
            </a:r>
            <a:r>
              <a:rPr kumimoji="1" lang="en-US" altLang="zh-CN" sz="3200" u="sng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kumimoji="1" lang="en-US" altLang="zh-CN" sz="3200" u="sng" baseline="-25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</a:t>
            </a:r>
            <a:r>
              <a:rPr kumimoji="1" lang="zh-CN" altLang="en-US" sz="3200" u="sng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的磷酸酯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，即磷酸吡哆醛和磷酸吡哆胺。在转氨基过程中，磷酸吡哆醛与磷酸吡哆胺之间相互转变，起着传递氨基的作用。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D680D-2866-47F4-909F-623FAE995307}" type="slidenum">
              <a:rPr lang="en-US" altLang="zh-CN"/>
              <a:pPr>
                <a:defRPr/>
              </a:pPr>
              <a:t>50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146050" y="914400"/>
          <a:ext cx="2598738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ISIS/Draw Sketch" r:id="rId3" imgW="8801100" imgH="5276850" progId="">
                  <p:embed/>
                </p:oleObj>
              </mc:Choice>
              <mc:Fallback>
                <p:oleObj name="ISIS/Draw Sketch" r:id="rId3" imgW="8801100" imgH="527685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914400"/>
                        <a:ext cx="2598738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146050" y="4576763"/>
          <a:ext cx="224155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ISIS/Draw Sketch" r:id="rId5" imgW="7600950" imgH="3390900" progId="">
                  <p:embed/>
                </p:oleObj>
              </mc:Choice>
              <mc:Fallback>
                <p:oleObj name="ISIS/Draw Sketch" r:id="rId5" imgW="7600950" imgH="339090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4576763"/>
                        <a:ext cx="2241550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3124200" y="152400"/>
          <a:ext cx="3090863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ISIS/Draw Sketch" r:id="rId7" imgW="12849225" imgH="10515600" progId="">
                  <p:embed/>
                </p:oleObj>
              </mc:Choice>
              <mc:Fallback>
                <p:oleObj name="ISIS/Draw Sketch" r:id="rId7" imgW="12849225" imgH="1051560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2400"/>
                        <a:ext cx="3090863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2578100" y="4246563"/>
          <a:ext cx="3375025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ISIS/Draw Sketch" r:id="rId9" imgW="14049375" imgH="10515600" progId="">
                  <p:embed/>
                </p:oleObj>
              </mc:Choice>
              <mc:Fallback>
                <p:oleObj name="ISIS/Draw Sketch" r:id="rId9" imgW="14049375" imgH="1051560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246563"/>
                        <a:ext cx="3375025" cy="253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339975" y="1916113"/>
            <a:ext cx="1093788" cy="3200400"/>
            <a:chOff x="1471" y="1200"/>
            <a:chExt cx="689" cy="2016"/>
          </a:xfrm>
        </p:grpSpPr>
        <p:sp>
          <p:nvSpPr>
            <p:cNvPr id="1043" name="Freeform 10"/>
            <p:cNvSpPr>
              <a:spLocks/>
            </p:cNvSpPr>
            <p:nvPr/>
          </p:nvSpPr>
          <p:spPr bwMode="auto">
            <a:xfrm>
              <a:off x="1471" y="1200"/>
              <a:ext cx="266" cy="1632"/>
            </a:xfrm>
            <a:custGeom>
              <a:avLst/>
              <a:gdLst>
                <a:gd name="T0" fmla="*/ 10 w 344"/>
                <a:gd name="T1" fmla="*/ 0 h 1632"/>
                <a:gd name="T2" fmla="*/ 72 w 344"/>
                <a:gd name="T3" fmla="*/ 768 h 1632"/>
                <a:gd name="T4" fmla="*/ 0 w 344"/>
                <a:gd name="T5" fmla="*/ 1632 h 1632"/>
                <a:gd name="T6" fmla="*/ 0 60000 65536"/>
                <a:gd name="T7" fmla="*/ 0 60000 65536"/>
                <a:gd name="T8" fmla="*/ 0 60000 65536"/>
                <a:gd name="T9" fmla="*/ 0 w 344"/>
                <a:gd name="T10" fmla="*/ 0 h 1632"/>
                <a:gd name="T11" fmla="*/ 344 w 344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1632">
                  <a:moveTo>
                    <a:pt x="48" y="0"/>
                  </a:moveTo>
                  <a:cubicBezTo>
                    <a:pt x="196" y="248"/>
                    <a:pt x="344" y="496"/>
                    <a:pt x="336" y="768"/>
                  </a:cubicBezTo>
                  <a:cubicBezTo>
                    <a:pt x="328" y="1040"/>
                    <a:pt x="164" y="1336"/>
                    <a:pt x="0" y="16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44" name="Freeform 13"/>
            <p:cNvSpPr>
              <a:spLocks/>
            </p:cNvSpPr>
            <p:nvPr/>
          </p:nvSpPr>
          <p:spPr bwMode="auto">
            <a:xfrm>
              <a:off x="1712" y="1248"/>
              <a:ext cx="448" cy="1968"/>
            </a:xfrm>
            <a:custGeom>
              <a:avLst/>
              <a:gdLst>
                <a:gd name="T0" fmla="*/ 352 w 448"/>
                <a:gd name="T1" fmla="*/ 0 h 1968"/>
                <a:gd name="T2" fmla="*/ 16 w 448"/>
                <a:gd name="T3" fmla="*/ 768 h 1968"/>
                <a:gd name="T4" fmla="*/ 448 w 448"/>
                <a:gd name="T5" fmla="*/ 1968 h 1968"/>
                <a:gd name="T6" fmla="*/ 0 60000 65536"/>
                <a:gd name="T7" fmla="*/ 0 60000 65536"/>
                <a:gd name="T8" fmla="*/ 0 60000 65536"/>
                <a:gd name="T9" fmla="*/ 0 w 448"/>
                <a:gd name="T10" fmla="*/ 0 h 1968"/>
                <a:gd name="T11" fmla="*/ 448 w 448"/>
                <a:gd name="T12" fmla="*/ 1968 h 1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" h="1968">
                  <a:moveTo>
                    <a:pt x="352" y="0"/>
                  </a:moveTo>
                  <a:cubicBezTo>
                    <a:pt x="176" y="220"/>
                    <a:pt x="0" y="440"/>
                    <a:pt x="16" y="768"/>
                  </a:cubicBezTo>
                  <a:cubicBezTo>
                    <a:pt x="32" y="1096"/>
                    <a:pt x="240" y="1532"/>
                    <a:pt x="448" y="196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638800" y="1828800"/>
            <a:ext cx="990600" cy="3124200"/>
            <a:chOff x="3552" y="1152"/>
            <a:chExt cx="624" cy="1968"/>
          </a:xfrm>
        </p:grpSpPr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3888" y="1152"/>
              <a:ext cx="288" cy="1728"/>
            </a:xfrm>
            <a:custGeom>
              <a:avLst/>
              <a:gdLst>
                <a:gd name="T0" fmla="*/ 102 w 344"/>
                <a:gd name="T1" fmla="*/ 1728 h 1728"/>
                <a:gd name="T2" fmla="*/ 3 w 344"/>
                <a:gd name="T3" fmla="*/ 864 h 1728"/>
                <a:gd name="T4" fmla="*/ 118 w 344"/>
                <a:gd name="T5" fmla="*/ 0 h 1728"/>
                <a:gd name="T6" fmla="*/ 0 60000 65536"/>
                <a:gd name="T7" fmla="*/ 0 60000 65536"/>
                <a:gd name="T8" fmla="*/ 0 60000 65536"/>
                <a:gd name="T9" fmla="*/ 0 w 344"/>
                <a:gd name="T10" fmla="*/ 0 h 1728"/>
                <a:gd name="T11" fmla="*/ 344 w 344"/>
                <a:gd name="T12" fmla="*/ 1728 h 17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1728">
                  <a:moveTo>
                    <a:pt x="296" y="1728"/>
                  </a:moveTo>
                  <a:cubicBezTo>
                    <a:pt x="148" y="1440"/>
                    <a:pt x="0" y="1152"/>
                    <a:pt x="8" y="864"/>
                  </a:cubicBezTo>
                  <a:cubicBezTo>
                    <a:pt x="16" y="576"/>
                    <a:pt x="180" y="288"/>
                    <a:pt x="3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42" name="Freeform 14"/>
            <p:cNvSpPr>
              <a:spLocks/>
            </p:cNvSpPr>
            <p:nvPr/>
          </p:nvSpPr>
          <p:spPr bwMode="auto">
            <a:xfrm>
              <a:off x="3552" y="1152"/>
              <a:ext cx="384" cy="1968"/>
            </a:xfrm>
            <a:custGeom>
              <a:avLst/>
              <a:gdLst>
                <a:gd name="T0" fmla="*/ 132 w 424"/>
                <a:gd name="T1" fmla="*/ 1236 h 2160"/>
                <a:gd name="T2" fmla="*/ 212 w 424"/>
                <a:gd name="T3" fmla="*/ 494 h 2160"/>
                <a:gd name="T4" fmla="*/ 0 w 424"/>
                <a:gd name="T5" fmla="*/ 0 h 2160"/>
                <a:gd name="T6" fmla="*/ 0 60000 65536"/>
                <a:gd name="T7" fmla="*/ 0 60000 65536"/>
                <a:gd name="T8" fmla="*/ 0 60000 65536"/>
                <a:gd name="T9" fmla="*/ 0 w 424"/>
                <a:gd name="T10" fmla="*/ 0 h 2160"/>
                <a:gd name="T11" fmla="*/ 424 w 424"/>
                <a:gd name="T12" fmla="*/ 2160 h 2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4" h="2160">
                  <a:moveTo>
                    <a:pt x="240" y="2160"/>
                  </a:moveTo>
                  <a:cubicBezTo>
                    <a:pt x="332" y="1692"/>
                    <a:pt x="424" y="1224"/>
                    <a:pt x="384" y="864"/>
                  </a:cubicBezTo>
                  <a:cubicBezTo>
                    <a:pt x="344" y="504"/>
                    <a:pt x="172" y="252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034" name="Text Box 16"/>
          <p:cNvSpPr txBox="1">
            <a:spLocks noChangeArrowheads="1"/>
          </p:cNvSpPr>
          <p:nvPr/>
        </p:nvSpPr>
        <p:spPr bwMode="auto">
          <a:xfrm>
            <a:off x="3754438" y="3228975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转氨酶</a:t>
            </a:r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1905000" y="914400"/>
            <a:ext cx="2057400" cy="1066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2658" name="Object 18"/>
          <p:cNvGraphicFramePr>
            <a:graphicFrameLocks noChangeAspect="1"/>
          </p:cNvGraphicFramePr>
          <p:nvPr/>
        </p:nvGraphicFramePr>
        <p:xfrm>
          <a:off x="6477000" y="838200"/>
          <a:ext cx="2595563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ISIS/Draw Sketch" r:id="rId11" imgW="8886825" imgH="5276850" progId="">
                  <p:embed/>
                </p:oleObj>
              </mc:Choice>
              <mc:Fallback>
                <p:oleObj name="ISIS/Draw Sketch" r:id="rId11" imgW="8886825" imgH="5276850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838200"/>
                        <a:ext cx="2595563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9" name="Object 19"/>
          <p:cNvGraphicFramePr>
            <a:graphicFrameLocks noChangeAspect="1"/>
          </p:cNvGraphicFramePr>
          <p:nvPr/>
        </p:nvGraphicFramePr>
        <p:xfrm>
          <a:off x="6781800" y="4495800"/>
          <a:ext cx="21986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ISIS/Draw Sketch" r:id="rId13" imgW="7543800" imgH="3390900" progId="">
                  <p:embed/>
                </p:oleObj>
              </mc:Choice>
              <mc:Fallback>
                <p:oleObj name="ISIS/Draw Sketch" r:id="rId13" imgW="7543800" imgH="3390900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95800"/>
                        <a:ext cx="219868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1908175" y="4437063"/>
            <a:ext cx="609600" cy="685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6659563" y="4292600"/>
            <a:ext cx="685800" cy="762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2" name="Rectangle 22"/>
          <p:cNvSpPr>
            <a:spLocks noChangeArrowheads="1"/>
          </p:cNvSpPr>
          <p:nvPr/>
        </p:nvSpPr>
        <p:spPr bwMode="auto">
          <a:xfrm>
            <a:off x="6324600" y="1143000"/>
            <a:ext cx="990600" cy="762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3" name="Rectangle 23"/>
          <p:cNvSpPr>
            <a:spLocks noChangeArrowheads="1"/>
          </p:cNvSpPr>
          <p:nvPr/>
        </p:nvSpPr>
        <p:spPr bwMode="auto">
          <a:xfrm>
            <a:off x="2411413" y="5300663"/>
            <a:ext cx="762000" cy="685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9031C-EE74-47F4-8E75-1C890FCAF8A6}" type="slidenum">
              <a:rPr lang="en-US" altLang="zh-CN"/>
              <a:pPr>
                <a:defRPr/>
              </a:pPr>
              <a:t>51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10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7" grpId="0" animBg="1"/>
      <p:bldP spid="112660" grpId="0" animBg="1"/>
      <p:bldP spid="112660" grpId="1" animBg="1"/>
      <p:bldP spid="112661" grpId="0" animBg="1"/>
      <p:bldP spid="112662" grpId="0" animBg="1"/>
      <p:bldP spid="112662" grpId="1" animBg="1"/>
      <p:bldP spid="112663" grpId="0" animBg="1"/>
      <p:bldP spid="112663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1187698" y="1844675"/>
            <a:ext cx="712871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大多数氨基酸可参与转氨基作用， 但</a:t>
            </a:r>
            <a:r>
              <a:rPr kumimoji="1" lang="zh-CN" altLang="en-US" sz="3200" u="sng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赖氨酸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zh-CN" altLang="en-US" sz="3200" u="sng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苏氨酸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zh-CN" altLang="en-US" sz="3200" u="sng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脯氨酸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除外</a:t>
            </a:r>
          </a:p>
          <a:p>
            <a:pPr marL="174625" indent="-174625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kumimoji="1" lang="zh-CN" altLang="en-US" sz="32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174625" indent="-174625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通过转氨基作用并未产生游离的氨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C755D-440F-42F3-B914-81E2D0943F5E}" type="slidenum">
              <a:rPr lang="en-US" altLang="zh-CN"/>
              <a:pPr>
                <a:defRPr/>
              </a:pPr>
              <a:t>52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zh-CN" altLang="en-US" sz="32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（二）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L-</a:t>
            </a:r>
            <a:r>
              <a:rPr lang="zh-CN" altLang="en-US" sz="32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谷氨酸氧化脱氨基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24000" y="1412875"/>
            <a:ext cx="5943600" cy="1227138"/>
            <a:chOff x="960" y="984"/>
            <a:chExt cx="3744" cy="773"/>
          </a:xfrm>
        </p:grpSpPr>
        <p:sp>
          <p:nvSpPr>
            <p:cNvPr id="74778" name="Text Box 3"/>
            <p:cNvSpPr txBox="1">
              <a:spLocks noChangeArrowheads="1"/>
            </p:cNvSpPr>
            <p:nvPr/>
          </p:nvSpPr>
          <p:spPr bwMode="auto">
            <a:xfrm>
              <a:off x="960" y="1392"/>
              <a:ext cx="37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HOOC—(CH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r>
                <a:rPr kumimoji="1" lang="en-US" altLang="zh-CN" sz="3200" b="1">
                  <a:latin typeface="Times New Roman" pitchFamily="18" charset="0"/>
                </a:rPr>
                <a:t>)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r>
                <a:rPr kumimoji="1" lang="en-US" altLang="zh-CN" sz="3200" b="1">
                  <a:latin typeface="Times New Roman" pitchFamily="18" charset="0"/>
                </a:rPr>
                <a:t>—CH—COOH</a:t>
              </a:r>
            </a:p>
          </p:txBody>
        </p:sp>
        <p:sp>
          <p:nvSpPr>
            <p:cNvPr id="74779" name="Line 4"/>
            <p:cNvSpPr>
              <a:spLocks noChangeShapeType="1"/>
            </p:cNvSpPr>
            <p:nvPr/>
          </p:nvSpPr>
          <p:spPr bwMode="auto">
            <a:xfrm>
              <a:off x="3144" y="1296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780" name="Text Box 6"/>
            <p:cNvSpPr txBox="1">
              <a:spLocks noChangeArrowheads="1"/>
            </p:cNvSpPr>
            <p:nvPr/>
          </p:nvSpPr>
          <p:spPr bwMode="auto">
            <a:xfrm>
              <a:off x="2976" y="984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NH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343400" y="2517775"/>
            <a:ext cx="2762250" cy="1371600"/>
            <a:chOff x="2736" y="1680"/>
            <a:chExt cx="1740" cy="864"/>
          </a:xfrm>
        </p:grpSpPr>
        <p:sp>
          <p:nvSpPr>
            <p:cNvPr id="74773" name="Line 7"/>
            <p:cNvSpPr>
              <a:spLocks noChangeShapeType="1"/>
            </p:cNvSpPr>
            <p:nvPr/>
          </p:nvSpPr>
          <p:spPr bwMode="auto">
            <a:xfrm>
              <a:off x="2736" y="1776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774" name="Line 8"/>
            <p:cNvSpPr>
              <a:spLocks noChangeShapeType="1"/>
            </p:cNvSpPr>
            <p:nvPr/>
          </p:nvSpPr>
          <p:spPr bwMode="auto">
            <a:xfrm flipV="1">
              <a:off x="2736" y="1848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775" name="Line 9"/>
            <p:cNvSpPr>
              <a:spLocks noChangeShapeType="1"/>
            </p:cNvSpPr>
            <p:nvPr/>
          </p:nvSpPr>
          <p:spPr bwMode="auto">
            <a:xfrm>
              <a:off x="2736" y="2040"/>
              <a:ext cx="43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776" name="Text Box 10"/>
            <p:cNvSpPr txBox="1">
              <a:spLocks noChangeArrowheads="1"/>
            </p:cNvSpPr>
            <p:nvPr/>
          </p:nvSpPr>
          <p:spPr bwMode="auto">
            <a:xfrm>
              <a:off x="3180" y="1680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</a:rPr>
                <a:t>NAD</a:t>
              </a:r>
              <a:r>
                <a:rPr kumimoji="1" lang="en-US" altLang="zh-CN" sz="2800" b="1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74777" name="Text Box 11"/>
            <p:cNvSpPr txBox="1">
              <a:spLocks noChangeArrowheads="1"/>
            </p:cNvSpPr>
            <p:nvPr/>
          </p:nvSpPr>
          <p:spPr bwMode="auto">
            <a:xfrm>
              <a:off x="3180" y="2088"/>
              <a:ext cx="1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</a:rPr>
                <a:t>NADH + H</a:t>
              </a:r>
              <a:r>
                <a:rPr kumimoji="1" lang="en-US" altLang="zh-CN" sz="2800" b="1" baseline="30000">
                  <a:latin typeface="Times New Roman" pitchFamily="18" charset="0"/>
                </a:rPr>
                <a:t>+</a:t>
              </a:r>
            </a:p>
          </p:txBody>
        </p:sp>
      </p:grp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143000" y="3051175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L-</a:t>
            </a:r>
            <a:r>
              <a:rPr kumimoji="1" lang="zh-CN" altLang="en-US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谷氨酸脱氢酶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676400" y="3508375"/>
            <a:ext cx="5486400" cy="1265238"/>
            <a:chOff x="1056" y="2304"/>
            <a:chExt cx="3456" cy="797"/>
          </a:xfrm>
        </p:grpSpPr>
        <p:sp>
          <p:nvSpPr>
            <p:cNvPr id="74769" name="Text Box 13"/>
            <p:cNvSpPr txBox="1">
              <a:spLocks noChangeArrowheads="1"/>
            </p:cNvSpPr>
            <p:nvPr/>
          </p:nvSpPr>
          <p:spPr bwMode="auto">
            <a:xfrm>
              <a:off x="1056" y="2736"/>
              <a:ext cx="34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HOOC—(CH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r>
                <a:rPr kumimoji="1" lang="en-US" altLang="zh-CN" sz="3200" b="1">
                  <a:latin typeface="Times New Roman" pitchFamily="18" charset="0"/>
                </a:rPr>
                <a:t>)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r>
                <a:rPr kumimoji="1" lang="en-US" altLang="zh-CN" sz="3200" b="1">
                  <a:latin typeface="Times New Roman" pitchFamily="18" charset="0"/>
                </a:rPr>
                <a:t>—C—COOH</a:t>
              </a:r>
            </a:p>
          </p:txBody>
        </p:sp>
        <p:sp>
          <p:nvSpPr>
            <p:cNvPr id="74770" name="Line 15"/>
            <p:cNvSpPr>
              <a:spLocks noChangeShapeType="1"/>
            </p:cNvSpPr>
            <p:nvPr/>
          </p:nvSpPr>
          <p:spPr bwMode="auto">
            <a:xfrm>
              <a:off x="3216" y="2621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771" name="Line 16"/>
            <p:cNvSpPr>
              <a:spLocks noChangeShapeType="1"/>
            </p:cNvSpPr>
            <p:nvPr/>
          </p:nvSpPr>
          <p:spPr bwMode="auto">
            <a:xfrm>
              <a:off x="3264" y="2621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772" name="Text Box 18"/>
            <p:cNvSpPr txBox="1">
              <a:spLocks noChangeArrowheads="1"/>
            </p:cNvSpPr>
            <p:nvPr/>
          </p:nvSpPr>
          <p:spPr bwMode="auto">
            <a:xfrm>
              <a:off x="3084" y="2304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NH</a:t>
              </a:r>
              <a:endParaRPr kumimoji="1" lang="en-US" altLang="zh-CN" sz="3200" b="1" baseline="-25000">
                <a:latin typeface="Times New Roman" pitchFamily="18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343400" y="4803775"/>
            <a:ext cx="1047750" cy="1143000"/>
            <a:chOff x="2736" y="3120"/>
            <a:chExt cx="660" cy="720"/>
          </a:xfrm>
        </p:grpSpPr>
        <p:sp>
          <p:nvSpPr>
            <p:cNvPr id="74767" name="Line 19"/>
            <p:cNvSpPr>
              <a:spLocks noChangeShapeType="1"/>
            </p:cNvSpPr>
            <p:nvPr/>
          </p:nvSpPr>
          <p:spPr bwMode="auto">
            <a:xfrm>
              <a:off x="2736" y="3120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768" name="Text Box 20"/>
            <p:cNvSpPr txBox="1">
              <a:spLocks noChangeArrowheads="1"/>
            </p:cNvSpPr>
            <p:nvPr/>
          </p:nvSpPr>
          <p:spPr bwMode="auto">
            <a:xfrm>
              <a:off x="2820" y="328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</a:rPr>
                <a:t>H</a:t>
              </a:r>
              <a:r>
                <a:rPr kumimoji="1" lang="en-US" altLang="zh-CN" sz="2800" b="1" baseline="-25000">
                  <a:latin typeface="Times New Roman" pitchFamily="18" charset="0"/>
                </a:rPr>
                <a:t>2</a:t>
              </a:r>
              <a:r>
                <a:rPr kumimoji="1" lang="en-US" altLang="zh-CN" sz="2800" b="1">
                  <a:latin typeface="Times New Roman" pitchFamily="18" charset="0"/>
                </a:rPr>
                <a:t>O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295400" y="5253038"/>
            <a:ext cx="6934200" cy="1273175"/>
            <a:chOff x="816" y="3403"/>
            <a:chExt cx="4368" cy="802"/>
          </a:xfrm>
        </p:grpSpPr>
        <p:sp>
          <p:nvSpPr>
            <p:cNvPr id="74763" name="Text Box 21"/>
            <p:cNvSpPr txBox="1">
              <a:spLocks noChangeArrowheads="1"/>
            </p:cNvSpPr>
            <p:nvPr/>
          </p:nvSpPr>
          <p:spPr bwMode="auto">
            <a:xfrm>
              <a:off x="816" y="3840"/>
              <a:ext cx="43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 dirty="0">
                  <a:solidFill>
                    <a:srgbClr val="FF0000"/>
                  </a:solidFill>
                  <a:latin typeface="Times New Roman" pitchFamily="18" charset="0"/>
                </a:rPr>
                <a:t>NH</a:t>
              </a:r>
              <a:r>
                <a:rPr kumimoji="1" lang="en-US" altLang="zh-CN" sz="3200" b="1" baseline="-25000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kumimoji="1" lang="en-US" altLang="zh-CN" sz="3200" b="1" baseline="-25000" dirty="0">
                  <a:latin typeface="Times New Roman" pitchFamily="18" charset="0"/>
                </a:rPr>
                <a:t>   </a:t>
              </a:r>
              <a:r>
                <a:rPr kumimoji="1" lang="zh-CN" altLang="en-US" sz="3200" b="1" dirty="0">
                  <a:latin typeface="Times New Roman" pitchFamily="18" charset="0"/>
                </a:rPr>
                <a:t>＋ </a:t>
              </a:r>
              <a:r>
                <a:rPr kumimoji="1" lang="en-US" altLang="zh-CN" sz="3200" b="1" dirty="0">
                  <a:latin typeface="Times New Roman" pitchFamily="18" charset="0"/>
                </a:rPr>
                <a:t>HOOC—(CH</a:t>
              </a:r>
              <a:r>
                <a:rPr kumimoji="1" lang="en-US" altLang="zh-CN" sz="3200" b="1" baseline="-25000" dirty="0">
                  <a:latin typeface="Times New Roman" pitchFamily="18" charset="0"/>
                </a:rPr>
                <a:t>2</a:t>
              </a:r>
              <a:r>
                <a:rPr kumimoji="1" lang="en-US" altLang="zh-CN" sz="3200" b="1" dirty="0">
                  <a:latin typeface="Times New Roman" pitchFamily="18" charset="0"/>
                </a:rPr>
                <a:t>)</a:t>
              </a:r>
              <a:r>
                <a:rPr kumimoji="1" lang="en-US" altLang="zh-CN" sz="3200" b="1" baseline="-25000" dirty="0">
                  <a:latin typeface="Times New Roman" pitchFamily="18" charset="0"/>
                </a:rPr>
                <a:t>2</a:t>
              </a:r>
              <a:r>
                <a:rPr kumimoji="1" lang="en-US" altLang="zh-CN" sz="3200" b="1" dirty="0">
                  <a:latin typeface="Times New Roman" pitchFamily="18" charset="0"/>
                </a:rPr>
                <a:t>—C—COOH</a:t>
              </a:r>
            </a:p>
          </p:txBody>
        </p:sp>
        <p:sp>
          <p:nvSpPr>
            <p:cNvPr id="74764" name="Line 22"/>
            <p:cNvSpPr>
              <a:spLocks noChangeShapeType="1"/>
            </p:cNvSpPr>
            <p:nvPr/>
          </p:nvSpPr>
          <p:spPr bwMode="auto">
            <a:xfrm>
              <a:off x="3888" y="3720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765" name="Line 23"/>
            <p:cNvSpPr>
              <a:spLocks noChangeShapeType="1"/>
            </p:cNvSpPr>
            <p:nvPr/>
          </p:nvSpPr>
          <p:spPr bwMode="auto">
            <a:xfrm>
              <a:off x="3936" y="3720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766" name="Text Box 24"/>
            <p:cNvSpPr txBox="1">
              <a:spLocks noChangeArrowheads="1"/>
            </p:cNvSpPr>
            <p:nvPr/>
          </p:nvSpPr>
          <p:spPr bwMode="auto">
            <a:xfrm>
              <a:off x="3756" y="3403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O</a:t>
              </a:r>
            </a:p>
          </p:txBody>
        </p:sp>
      </p:grp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7162800" y="4041775"/>
            <a:ext cx="1676400" cy="946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亚氨基酸不稳定</a:t>
            </a: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106E1-97A3-4671-B0B8-266B9CF177C8}" type="slidenum">
              <a:rPr lang="en-US" altLang="zh-CN"/>
              <a:pPr>
                <a:defRPr/>
              </a:pPr>
              <a:t>53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3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2411413" y="2061939"/>
            <a:ext cx="6193035" cy="324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Tx/>
              <a:buChar char="•"/>
            </a:pP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存在于肝、脑、肾中</a:t>
            </a:r>
          </a:p>
          <a:p>
            <a:pPr marL="174625" indent="-174625">
              <a:lnSpc>
                <a:spcPct val="150000"/>
              </a:lnSpc>
              <a:buFontTx/>
              <a:buChar char="•"/>
            </a:pP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辅酶为 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NAD</a:t>
            </a:r>
            <a:r>
              <a:rPr kumimoji="1" lang="en-US" altLang="zh-CN" sz="2800" baseline="30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或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NADP</a:t>
            </a:r>
            <a:r>
              <a:rPr kumimoji="1" lang="en-US" altLang="zh-CN" sz="2800" baseline="30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</a:t>
            </a:r>
            <a:endParaRPr kumimoji="1" lang="en-US" altLang="zh-CN" sz="28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174625" indent="-174625">
              <a:lnSpc>
                <a:spcPct val="150000"/>
              </a:lnSpc>
              <a:buFontTx/>
              <a:buChar char="•"/>
            </a:pP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由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个相同亚基组成，属别构酶</a:t>
            </a:r>
            <a:endParaRPr kumimoji="1" lang="en-US" altLang="zh-CN" sz="28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720000" lvl="1">
              <a:lnSpc>
                <a:spcPct val="150000"/>
              </a:lnSpc>
              <a:buFont typeface="Times New Roman" panose="02020603050405020304" pitchFamily="18" charset="0"/>
              <a:buChar char="⁃"/>
            </a:pP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别构抑制剂：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GTP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ATP</a:t>
            </a:r>
          </a:p>
          <a:p>
            <a:pPr marL="720000" lvl="1">
              <a:lnSpc>
                <a:spcPct val="150000"/>
              </a:lnSpc>
              <a:buFont typeface="Times New Roman" panose="02020603050405020304" pitchFamily="18" charset="0"/>
              <a:buChar char="⁃"/>
            </a:pP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别构激活剂：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GDP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ADP</a:t>
            </a:r>
            <a:endParaRPr kumimoji="1" lang="zh-CN" altLang="en-US" sz="2800" baseline="300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1258888" y="1196752"/>
            <a:ext cx="3960812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L-</a:t>
            </a:r>
            <a:r>
              <a:rPr kumimoji="1" lang="zh-CN" altLang="en-US" sz="32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谷氨酸脱氢酶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BF5B9-7B3B-4D95-A297-7712A1C839BB}" type="slidenum">
              <a:rPr lang="en-US" altLang="zh-CN"/>
              <a:pPr>
                <a:defRPr/>
              </a:pPr>
              <a:t>54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900113" y="4437112"/>
            <a:ext cx="7488237" cy="235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30000"/>
              </a:lnSpc>
              <a:buFontTx/>
              <a:buChar char="•"/>
            </a:pP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转氨酶与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L-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谷氨酸脱氢酶联合作用</a:t>
            </a:r>
            <a:endParaRPr kumimoji="1" lang="en-US" altLang="zh-CN" sz="28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174625" indent="-174625">
              <a:lnSpc>
                <a:spcPct val="130000"/>
              </a:lnSpc>
              <a:buFontTx/>
              <a:buChar char="•"/>
            </a:pP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此种方式既是氨基酸脱氨基的主要方式，也是</a:t>
            </a:r>
            <a:r>
              <a:rPr kumimoji="1" lang="zh-CN" altLang="en-US" sz="2800" u="sng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体内合成非必需氨基酸的主要方式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  <a:p>
            <a:pPr marL="174625" indent="-174625">
              <a:lnSpc>
                <a:spcPct val="130000"/>
              </a:lnSpc>
              <a:buFontTx/>
              <a:buChar char="•"/>
            </a:pP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主要在肝、肾组织进行。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81000" y="1637184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氨基酸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3276600" y="1637184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>
                <a:latin typeface="Symbol" pitchFamily="18" charset="2"/>
                <a:ea typeface="黑体" pitchFamily="49" charset="-122"/>
                <a:cs typeface="Times New Roman" pitchFamily="18" charset="0"/>
              </a:rPr>
              <a:t>a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酮戊二酸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3619500" y="3618384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谷氨酸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361950" y="3618384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latin typeface="Symbol" pitchFamily="18" charset="2"/>
                <a:ea typeface="黑体" pitchFamily="49" charset="-122"/>
                <a:cs typeface="Times New Roman" pitchFamily="18" charset="0"/>
              </a:rPr>
              <a:t>a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酮酸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6781800" y="1484784"/>
            <a:ext cx="2133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氨 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NH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NADH+H</a:t>
            </a:r>
            <a:r>
              <a:rPr kumimoji="1" lang="en-US" altLang="zh-CN" sz="2800" baseline="30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6705600" y="3664421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</a:rPr>
              <a:t>H</a:t>
            </a:r>
            <a:r>
              <a:rPr kumimoji="1" lang="en-US" altLang="zh-CN" sz="2800" b="1" baseline="-25000">
                <a:latin typeface="Times New Roman" pitchFamily="18" charset="0"/>
              </a:rPr>
              <a:t>2</a:t>
            </a:r>
            <a:r>
              <a:rPr kumimoji="1" lang="en-US" altLang="zh-CN" sz="2800" b="1">
                <a:latin typeface="Times New Roman" pitchFamily="18" charset="0"/>
              </a:rPr>
              <a:t>O+NAD</a:t>
            </a:r>
            <a:r>
              <a:rPr kumimoji="1" lang="en-US" altLang="zh-CN" sz="2800" b="1" baseline="30000">
                <a:latin typeface="Times New Roman" pitchFamily="18" charset="0"/>
              </a:rPr>
              <a:t>+</a:t>
            </a:r>
          </a:p>
        </p:txBody>
      </p:sp>
      <p:sp>
        <p:nvSpPr>
          <p:cNvPr id="152589" name="Arc 13"/>
          <p:cNvSpPr>
            <a:spLocks/>
          </p:cNvSpPr>
          <p:nvPr/>
        </p:nvSpPr>
        <p:spPr bwMode="auto">
          <a:xfrm rot="5400000">
            <a:off x="946944" y="2346003"/>
            <a:ext cx="1952625" cy="1182687"/>
          </a:xfrm>
          <a:custGeom>
            <a:avLst/>
            <a:gdLst>
              <a:gd name="T0" fmla="*/ 0 w 38794"/>
              <a:gd name="T1" fmla="*/ 2147483647 h 21600"/>
              <a:gd name="T2" fmla="*/ 2147483647 w 38794"/>
              <a:gd name="T3" fmla="*/ 2147483647 h 21600"/>
              <a:gd name="T4" fmla="*/ 2147483647 w 38794"/>
              <a:gd name="T5" fmla="*/ 2147483647 h 21600"/>
              <a:gd name="T6" fmla="*/ 0 60000 65536"/>
              <a:gd name="T7" fmla="*/ 0 60000 65536"/>
              <a:gd name="T8" fmla="*/ 0 60000 65536"/>
              <a:gd name="T9" fmla="*/ 0 w 38794"/>
              <a:gd name="T10" fmla="*/ 0 h 21600"/>
              <a:gd name="T11" fmla="*/ 38794 w 387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94" h="21600" fill="none" extrusionOk="0">
                <a:moveTo>
                  <a:pt x="-1" y="11494"/>
                </a:moveTo>
                <a:cubicBezTo>
                  <a:pt x="3742" y="4423"/>
                  <a:pt x="11088" y="-1"/>
                  <a:pt x="19090" y="0"/>
                </a:cubicBezTo>
                <a:cubicBezTo>
                  <a:pt x="27595" y="0"/>
                  <a:pt x="35309" y="4991"/>
                  <a:pt x="38794" y="12750"/>
                </a:cubicBezTo>
              </a:path>
              <a:path w="38794" h="21600" stroke="0" extrusionOk="0">
                <a:moveTo>
                  <a:pt x="-1" y="11494"/>
                </a:moveTo>
                <a:cubicBezTo>
                  <a:pt x="3742" y="4423"/>
                  <a:pt x="11088" y="-1"/>
                  <a:pt x="19090" y="0"/>
                </a:cubicBezTo>
                <a:cubicBezTo>
                  <a:pt x="27595" y="0"/>
                  <a:pt x="35309" y="4991"/>
                  <a:pt x="38794" y="12750"/>
                </a:cubicBezTo>
                <a:lnTo>
                  <a:pt x="1909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590" name="Arc 14"/>
          <p:cNvSpPr>
            <a:spLocks/>
          </p:cNvSpPr>
          <p:nvPr/>
        </p:nvSpPr>
        <p:spPr bwMode="auto">
          <a:xfrm rot="-5400000">
            <a:off x="2171700" y="2303934"/>
            <a:ext cx="1943100" cy="1295400"/>
          </a:xfrm>
          <a:custGeom>
            <a:avLst/>
            <a:gdLst>
              <a:gd name="T0" fmla="*/ 0 w 38899"/>
              <a:gd name="T1" fmla="*/ 2147483647 h 21600"/>
              <a:gd name="T2" fmla="*/ 2147483647 w 38899"/>
              <a:gd name="T3" fmla="*/ 2147483647 h 21600"/>
              <a:gd name="T4" fmla="*/ 2147483647 w 38899"/>
              <a:gd name="T5" fmla="*/ 2147483647 h 21600"/>
              <a:gd name="T6" fmla="*/ 0 60000 65536"/>
              <a:gd name="T7" fmla="*/ 0 60000 65536"/>
              <a:gd name="T8" fmla="*/ 0 60000 65536"/>
              <a:gd name="T9" fmla="*/ 0 w 38899"/>
              <a:gd name="T10" fmla="*/ 0 h 21600"/>
              <a:gd name="T11" fmla="*/ 38899 w 388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99" h="21600" fill="none" extrusionOk="0">
                <a:moveTo>
                  <a:pt x="0" y="11450"/>
                </a:moveTo>
                <a:cubicBezTo>
                  <a:pt x="3751" y="4403"/>
                  <a:pt x="11083" y="-1"/>
                  <a:pt x="19067" y="0"/>
                </a:cubicBezTo>
                <a:cubicBezTo>
                  <a:pt x="27688" y="0"/>
                  <a:pt x="35483" y="5126"/>
                  <a:pt x="38899" y="13041"/>
                </a:cubicBezTo>
              </a:path>
              <a:path w="38899" h="21600" stroke="0" extrusionOk="0">
                <a:moveTo>
                  <a:pt x="0" y="11450"/>
                </a:moveTo>
                <a:cubicBezTo>
                  <a:pt x="3751" y="4403"/>
                  <a:pt x="11083" y="-1"/>
                  <a:pt x="19067" y="0"/>
                </a:cubicBezTo>
                <a:cubicBezTo>
                  <a:pt x="27688" y="0"/>
                  <a:pt x="35483" y="5126"/>
                  <a:pt x="38899" y="13041"/>
                </a:cubicBezTo>
                <a:lnTo>
                  <a:pt x="1906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591" name="Arc 15"/>
          <p:cNvSpPr>
            <a:spLocks/>
          </p:cNvSpPr>
          <p:nvPr/>
        </p:nvSpPr>
        <p:spPr bwMode="auto">
          <a:xfrm rot="5400000">
            <a:off x="4663281" y="2517453"/>
            <a:ext cx="1952625" cy="801688"/>
          </a:xfrm>
          <a:custGeom>
            <a:avLst/>
            <a:gdLst>
              <a:gd name="T0" fmla="*/ 0 w 38794"/>
              <a:gd name="T1" fmla="*/ 2147483647 h 21600"/>
              <a:gd name="T2" fmla="*/ 2147483647 w 38794"/>
              <a:gd name="T3" fmla="*/ 2147483647 h 21600"/>
              <a:gd name="T4" fmla="*/ 2147483647 w 38794"/>
              <a:gd name="T5" fmla="*/ 2147483647 h 21600"/>
              <a:gd name="T6" fmla="*/ 0 60000 65536"/>
              <a:gd name="T7" fmla="*/ 0 60000 65536"/>
              <a:gd name="T8" fmla="*/ 0 60000 65536"/>
              <a:gd name="T9" fmla="*/ 0 w 38794"/>
              <a:gd name="T10" fmla="*/ 0 h 21600"/>
              <a:gd name="T11" fmla="*/ 38794 w 387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94" h="21600" fill="none" extrusionOk="0">
                <a:moveTo>
                  <a:pt x="-1" y="11494"/>
                </a:moveTo>
                <a:cubicBezTo>
                  <a:pt x="3742" y="4423"/>
                  <a:pt x="11088" y="-1"/>
                  <a:pt x="19090" y="0"/>
                </a:cubicBezTo>
                <a:cubicBezTo>
                  <a:pt x="27595" y="0"/>
                  <a:pt x="35309" y="4991"/>
                  <a:pt x="38794" y="12750"/>
                </a:cubicBezTo>
              </a:path>
              <a:path w="38794" h="21600" stroke="0" extrusionOk="0">
                <a:moveTo>
                  <a:pt x="-1" y="11494"/>
                </a:moveTo>
                <a:cubicBezTo>
                  <a:pt x="3742" y="4423"/>
                  <a:pt x="11088" y="-1"/>
                  <a:pt x="19090" y="0"/>
                </a:cubicBezTo>
                <a:cubicBezTo>
                  <a:pt x="27595" y="0"/>
                  <a:pt x="35309" y="4991"/>
                  <a:pt x="38794" y="12750"/>
                </a:cubicBezTo>
                <a:lnTo>
                  <a:pt x="1909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592" name="Arc 16"/>
          <p:cNvSpPr>
            <a:spLocks/>
          </p:cNvSpPr>
          <p:nvPr/>
        </p:nvSpPr>
        <p:spPr bwMode="auto">
          <a:xfrm rot="-5400000">
            <a:off x="5562600" y="2437284"/>
            <a:ext cx="1943100" cy="990600"/>
          </a:xfrm>
          <a:custGeom>
            <a:avLst/>
            <a:gdLst>
              <a:gd name="T0" fmla="*/ 0 w 38899"/>
              <a:gd name="T1" fmla="*/ 2147483647 h 21600"/>
              <a:gd name="T2" fmla="*/ 2147483647 w 38899"/>
              <a:gd name="T3" fmla="*/ 2147483647 h 21600"/>
              <a:gd name="T4" fmla="*/ 2147483647 w 38899"/>
              <a:gd name="T5" fmla="*/ 2147483647 h 21600"/>
              <a:gd name="T6" fmla="*/ 0 60000 65536"/>
              <a:gd name="T7" fmla="*/ 0 60000 65536"/>
              <a:gd name="T8" fmla="*/ 0 60000 65536"/>
              <a:gd name="T9" fmla="*/ 0 w 38899"/>
              <a:gd name="T10" fmla="*/ 0 h 21600"/>
              <a:gd name="T11" fmla="*/ 38899 w 388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99" h="21600" fill="none" extrusionOk="0">
                <a:moveTo>
                  <a:pt x="0" y="11450"/>
                </a:moveTo>
                <a:cubicBezTo>
                  <a:pt x="3751" y="4403"/>
                  <a:pt x="11083" y="-1"/>
                  <a:pt x="19067" y="0"/>
                </a:cubicBezTo>
                <a:cubicBezTo>
                  <a:pt x="27688" y="0"/>
                  <a:pt x="35483" y="5126"/>
                  <a:pt x="38899" y="13041"/>
                </a:cubicBezTo>
              </a:path>
              <a:path w="38899" h="21600" stroke="0" extrusionOk="0">
                <a:moveTo>
                  <a:pt x="0" y="11450"/>
                </a:moveTo>
                <a:cubicBezTo>
                  <a:pt x="3751" y="4403"/>
                  <a:pt x="11083" y="-1"/>
                  <a:pt x="19067" y="0"/>
                </a:cubicBezTo>
                <a:cubicBezTo>
                  <a:pt x="27688" y="0"/>
                  <a:pt x="35483" y="5126"/>
                  <a:pt x="38899" y="13041"/>
                </a:cubicBezTo>
                <a:lnTo>
                  <a:pt x="1906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593" name="Text Box 17"/>
          <p:cNvSpPr txBox="1">
            <a:spLocks noChangeArrowheads="1"/>
          </p:cNvSpPr>
          <p:nvPr/>
        </p:nvSpPr>
        <p:spPr bwMode="auto">
          <a:xfrm>
            <a:off x="1187624" y="2627784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转氨酶</a:t>
            </a:r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6132512" y="2688109"/>
            <a:ext cx="278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L-</a:t>
            </a:r>
            <a:r>
              <a:rPr kumimoji="1" lang="zh-CN" altLang="en-US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谷氨酸脱氢酶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553EC-C9F9-4DFB-9009-B1C579E693D2}" type="slidenum">
              <a:rPr lang="en-US" altLang="zh-CN"/>
              <a:pPr>
                <a:defRPr/>
              </a:pPr>
              <a:t>55</a:t>
            </a:fld>
            <a:endParaRPr lang="en-US" altLang="zh-CN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6D74986D-F953-4874-A289-BABFEB73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692150"/>
            <a:ext cx="5630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（三）联合脱氨基作用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build="p" autoUpdateAnimBg="0"/>
      <p:bldP spid="152583" grpId="0"/>
      <p:bldP spid="152584" grpId="0"/>
      <p:bldP spid="152585" grpId="0"/>
      <p:bldP spid="152586" grpId="0"/>
      <p:bldP spid="152587" grpId="0"/>
      <p:bldP spid="152588" grpId="0"/>
      <p:bldP spid="152589" grpId="0" animBg="1"/>
      <p:bldP spid="152590" grpId="0" animBg="1"/>
      <p:bldP spid="152591" grpId="0" animBg="1"/>
      <p:bldP spid="152592" grpId="0" animBg="1"/>
      <p:bldP spid="152593" grpId="0"/>
      <p:bldP spid="15259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474788" y="692150"/>
            <a:ext cx="6265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（四）其他形式的脱氨基作用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39750" y="1624013"/>
            <a:ext cx="74882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30000"/>
              </a:lnSpc>
            </a:pPr>
            <a:r>
              <a:rPr kumimoji="1"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</a:t>
            </a: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氨基酸氧化酶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195513" y="2565400"/>
            <a:ext cx="5491162" cy="2527300"/>
            <a:chOff x="1383" y="1616"/>
            <a:chExt cx="3459" cy="1592"/>
          </a:xfrm>
        </p:grpSpPr>
        <p:sp>
          <p:nvSpPr>
            <p:cNvPr id="78855" name="Text Box 6"/>
            <p:cNvSpPr txBox="1">
              <a:spLocks noChangeArrowheads="1"/>
            </p:cNvSpPr>
            <p:nvPr/>
          </p:nvSpPr>
          <p:spPr bwMode="auto">
            <a:xfrm>
              <a:off x="3261" y="1616"/>
              <a:ext cx="14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O</a:t>
              </a:r>
              <a:r>
                <a:rPr kumimoji="1" lang="en-US" altLang="zh-CN" sz="2800" baseline="-25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＋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FMNH</a:t>
              </a:r>
              <a:r>
                <a:rPr kumimoji="1" lang="en-US" altLang="zh-CN" sz="2800" baseline="-25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8856" name="Text Box 8"/>
            <p:cNvSpPr txBox="1">
              <a:spLocks noChangeArrowheads="1"/>
            </p:cNvSpPr>
            <p:nvPr/>
          </p:nvSpPr>
          <p:spPr bwMode="auto">
            <a:xfrm>
              <a:off x="1446" y="2881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Symbol" pitchFamily="18" charset="2"/>
                  <a:ea typeface="黑体" pitchFamily="49" charset="-122"/>
                  <a:cs typeface="Times New Roman" pitchFamily="18" charset="0"/>
                </a:rPr>
                <a:t>a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酮酸</a:t>
              </a:r>
            </a:p>
          </p:txBody>
        </p:sp>
        <p:sp>
          <p:nvSpPr>
            <p:cNvPr id="78857" name="Text Box 10"/>
            <p:cNvSpPr txBox="1">
              <a:spLocks noChangeArrowheads="1"/>
            </p:cNvSpPr>
            <p:nvPr/>
          </p:nvSpPr>
          <p:spPr bwMode="auto">
            <a:xfrm>
              <a:off x="3306" y="2881"/>
              <a:ext cx="15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NH</a:t>
              </a:r>
              <a:r>
                <a:rPr kumimoji="1" lang="en-US" altLang="zh-CN" sz="2800" baseline="-250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4</a:t>
              </a:r>
              <a:r>
                <a:rPr kumimoji="1" lang="en-US" altLang="zh-CN" sz="2800" baseline="300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+</a:t>
              </a: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＋</a:t>
              </a:r>
              <a:r>
                <a:rPr kumimoji="1" lang="en-US" altLang="zh-CN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H</a:t>
              </a:r>
              <a:r>
                <a:rPr kumimoji="1" lang="en-US" altLang="zh-CN" sz="2800" baseline="-250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</a:t>
              </a:r>
              <a:r>
                <a:rPr kumimoji="1" lang="en-US" altLang="zh-CN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O</a:t>
              </a:r>
              <a:r>
                <a:rPr kumimoji="1" lang="en-US" altLang="zh-CN" sz="2800" baseline="-250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8858" name="Arc 11"/>
            <p:cNvSpPr>
              <a:spLocks/>
            </p:cNvSpPr>
            <p:nvPr/>
          </p:nvSpPr>
          <p:spPr bwMode="auto">
            <a:xfrm rot="5400000">
              <a:off x="1794" y="2062"/>
              <a:ext cx="1230" cy="745"/>
            </a:xfrm>
            <a:custGeom>
              <a:avLst/>
              <a:gdLst>
                <a:gd name="T0" fmla="*/ 0 w 38794"/>
                <a:gd name="T1" fmla="*/ 0 h 21600"/>
                <a:gd name="T2" fmla="*/ 0 w 38794"/>
                <a:gd name="T3" fmla="*/ 0 h 21600"/>
                <a:gd name="T4" fmla="*/ 0 w 38794"/>
                <a:gd name="T5" fmla="*/ 0 h 21600"/>
                <a:gd name="T6" fmla="*/ 0 60000 65536"/>
                <a:gd name="T7" fmla="*/ 0 60000 65536"/>
                <a:gd name="T8" fmla="*/ 0 60000 65536"/>
                <a:gd name="T9" fmla="*/ 0 w 38794"/>
                <a:gd name="T10" fmla="*/ 0 h 21600"/>
                <a:gd name="T11" fmla="*/ 38794 w 387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794" h="21600" fill="none" extrusionOk="0">
                  <a:moveTo>
                    <a:pt x="-1" y="11494"/>
                  </a:moveTo>
                  <a:cubicBezTo>
                    <a:pt x="3742" y="4423"/>
                    <a:pt x="11088" y="-1"/>
                    <a:pt x="19090" y="0"/>
                  </a:cubicBezTo>
                  <a:cubicBezTo>
                    <a:pt x="27595" y="0"/>
                    <a:pt x="35309" y="4991"/>
                    <a:pt x="38794" y="12750"/>
                  </a:cubicBezTo>
                </a:path>
                <a:path w="38794" h="21600" stroke="0" extrusionOk="0">
                  <a:moveTo>
                    <a:pt x="-1" y="11494"/>
                  </a:moveTo>
                  <a:cubicBezTo>
                    <a:pt x="3742" y="4423"/>
                    <a:pt x="11088" y="-1"/>
                    <a:pt x="19090" y="0"/>
                  </a:cubicBezTo>
                  <a:cubicBezTo>
                    <a:pt x="27595" y="0"/>
                    <a:pt x="35309" y="4991"/>
                    <a:pt x="38794" y="12750"/>
                  </a:cubicBezTo>
                  <a:lnTo>
                    <a:pt x="1909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59" name="Arc 12"/>
            <p:cNvSpPr>
              <a:spLocks/>
            </p:cNvSpPr>
            <p:nvPr/>
          </p:nvSpPr>
          <p:spPr bwMode="auto">
            <a:xfrm rot="-5400000">
              <a:off x="2565" y="2036"/>
              <a:ext cx="1224" cy="816"/>
            </a:xfrm>
            <a:custGeom>
              <a:avLst/>
              <a:gdLst>
                <a:gd name="T0" fmla="*/ 0 w 38899"/>
                <a:gd name="T1" fmla="*/ 0 h 21600"/>
                <a:gd name="T2" fmla="*/ 0 w 38899"/>
                <a:gd name="T3" fmla="*/ 0 h 21600"/>
                <a:gd name="T4" fmla="*/ 0 w 38899"/>
                <a:gd name="T5" fmla="*/ 0 h 21600"/>
                <a:gd name="T6" fmla="*/ 0 60000 65536"/>
                <a:gd name="T7" fmla="*/ 0 60000 65536"/>
                <a:gd name="T8" fmla="*/ 0 60000 65536"/>
                <a:gd name="T9" fmla="*/ 0 w 38899"/>
                <a:gd name="T10" fmla="*/ 0 h 21600"/>
                <a:gd name="T11" fmla="*/ 38899 w 388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99" h="21600" fill="none" extrusionOk="0">
                  <a:moveTo>
                    <a:pt x="0" y="11450"/>
                  </a:moveTo>
                  <a:cubicBezTo>
                    <a:pt x="3751" y="4403"/>
                    <a:pt x="11083" y="-1"/>
                    <a:pt x="19067" y="0"/>
                  </a:cubicBezTo>
                  <a:cubicBezTo>
                    <a:pt x="27688" y="0"/>
                    <a:pt x="35483" y="5126"/>
                    <a:pt x="38899" y="13041"/>
                  </a:cubicBezTo>
                </a:path>
                <a:path w="38899" h="21600" stroke="0" extrusionOk="0">
                  <a:moveTo>
                    <a:pt x="0" y="11450"/>
                  </a:moveTo>
                  <a:cubicBezTo>
                    <a:pt x="3751" y="4403"/>
                    <a:pt x="11083" y="-1"/>
                    <a:pt x="19067" y="0"/>
                  </a:cubicBezTo>
                  <a:cubicBezTo>
                    <a:pt x="27688" y="0"/>
                    <a:pt x="35483" y="5126"/>
                    <a:pt x="38899" y="13041"/>
                  </a:cubicBezTo>
                  <a:lnTo>
                    <a:pt x="19067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0" name="Text Box 15"/>
            <p:cNvSpPr txBox="1">
              <a:spLocks noChangeArrowheads="1"/>
            </p:cNvSpPr>
            <p:nvPr/>
          </p:nvSpPr>
          <p:spPr bwMode="auto">
            <a:xfrm>
              <a:off x="1809" y="2327"/>
              <a:ext cx="1860" cy="32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L-</a:t>
              </a:r>
              <a:r>
                <a:rPr kumimoji="1" lang="zh-CN" altLang="en-US" sz="2800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氨基酸氧化酶</a:t>
              </a:r>
            </a:p>
          </p:txBody>
        </p:sp>
        <p:sp>
          <p:nvSpPr>
            <p:cNvPr id="78861" name="Text Box 17"/>
            <p:cNvSpPr txBox="1">
              <a:spLocks noChangeArrowheads="1"/>
            </p:cNvSpPr>
            <p:nvPr/>
          </p:nvSpPr>
          <p:spPr bwMode="auto">
            <a:xfrm>
              <a:off x="1383" y="1629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Symbol" pitchFamily="18" charset="2"/>
                  <a:ea typeface="黑体" pitchFamily="49" charset="-122"/>
                  <a:cs typeface="Times New Roman" pitchFamily="18" charset="0"/>
                </a:rPr>
                <a:t>a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氨基酸</a:t>
              </a:r>
            </a:p>
          </p:txBody>
        </p:sp>
      </p:grp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4428481" y="5445224"/>
            <a:ext cx="4680023" cy="13731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9388" indent="-179388"/>
            <a:r>
              <a:rPr kumimoji="1" lang="en-US" altLang="zh-CN" sz="28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L-</a:t>
            </a:r>
            <a:r>
              <a:rPr kumimoji="1" lang="zh-CN" altLang="en-US" sz="28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氨基酸氧化酶活性较低，体内分布不广，对氨基酸的氧化脱氨基作用意义不大。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D719B-A935-4527-B5C8-4069C420B5FF}" type="slidenum">
              <a:rPr lang="en-US" altLang="zh-CN"/>
              <a:pPr>
                <a:defRPr/>
              </a:pPr>
              <a:t>56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  <p:bldP spid="1751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1835150" y="1193800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3200">
                <a:latin typeface="黑体" pitchFamily="49" charset="-122"/>
                <a:ea typeface="黑体" pitchFamily="49" charset="-122"/>
              </a:rPr>
              <a:t>脱水脱氨基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2420935"/>
            <a:ext cx="8610600" cy="2663823"/>
            <a:chOff x="240" y="1920"/>
            <a:chExt cx="5424" cy="1678"/>
          </a:xfrm>
        </p:grpSpPr>
        <p:sp>
          <p:nvSpPr>
            <p:cNvPr id="65540" name="Text Box 5"/>
            <p:cNvSpPr txBox="1">
              <a:spLocks noChangeArrowheads="1"/>
            </p:cNvSpPr>
            <p:nvPr/>
          </p:nvSpPr>
          <p:spPr bwMode="auto">
            <a:xfrm>
              <a:off x="240" y="2336"/>
              <a:ext cx="12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 dirty="0">
                  <a:latin typeface="+mn-lt"/>
                  <a:ea typeface="黑体" pitchFamily="49" charset="-122"/>
                </a:rPr>
                <a:t>CH—</a:t>
              </a:r>
              <a:r>
                <a:rPr kumimoji="1" lang="en-US" altLang="zh-CN" sz="3200" dirty="0">
                  <a:solidFill>
                    <a:srgbClr val="FF0000"/>
                  </a:solidFill>
                  <a:latin typeface="+mn-lt"/>
                  <a:ea typeface="黑体" pitchFamily="49" charset="-122"/>
                </a:rPr>
                <a:t>NH</a:t>
              </a:r>
              <a:r>
                <a:rPr kumimoji="1" lang="en-US" altLang="zh-CN" sz="3200" baseline="-25000" dirty="0">
                  <a:solidFill>
                    <a:srgbClr val="FF0000"/>
                  </a:solidFill>
                  <a:latin typeface="+mn-lt"/>
                  <a:ea typeface="黑体" pitchFamily="49" charset="-122"/>
                </a:rPr>
                <a:t>2</a:t>
              </a:r>
              <a:endParaRPr kumimoji="1" lang="en-US" altLang="zh-CN" sz="3200" dirty="0">
                <a:solidFill>
                  <a:srgbClr val="FF0000"/>
                </a:solidFill>
                <a:latin typeface="+mn-lt"/>
                <a:ea typeface="黑体" pitchFamily="49" charset="-122"/>
              </a:endParaRPr>
            </a:p>
          </p:txBody>
        </p:sp>
        <p:sp>
          <p:nvSpPr>
            <p:cNvPr id="65541" name="Line 6"/>
            <p:cNvSpPr>
              <a:spLocks noChangeShapeType="1"/>
            </p:cNvSpPr>
            <p:nvPr/>
          </p:nvSpPr>
          <p:spPr bwMode="auto">
            <a:xfrm>
              <a:off x="384" y="2232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65542" name="Text Box 7"/>
            <p:cNvSpPr txBox="1">
              <a:spLocks noChangeArrowheads="1"/>
            </p:cNvSpPr>
            <p:nvPr/>
          </p:nvSpPr>
          <p:spPr bwMode="auto">
            <a:xfrm>
              <a:off x="248" y="1920"/>
              <a:ext cx="1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CH</a:t>
              </a:r>
              <a:r>
                <a:rPr kumimoji="1" lang="en-US" altLang="zh-CN" sz="3200" baseline="-25000">
                  <a:latin typeface="+mn-lt"/>
                  <a:ea typeface="黑体" pitchFamily="49" charset="-122"/>
                </a:rPr>
                <a:t>2</a:t>
              </a:r>
              <a:r>
                <a:rPr kumimoji="1" lang="en-US" altLang="zh-CN" sz="3200">
                  <a:latin typeface="+mn-lt"/>
                  <a:ea typeface="黑体" pitchFamily="49" charset="-122"/>
                </a:rPr>
                <a:t>—OH</a:t>
              </a:r>
              <a:endParaRPr kumimoji="1" lang="en-US" altLang="zh-CN" sz="3200" baseline="-25000">
                <a:latin typeface="+mn-lt"/>
                <a:ea typeface="黑体" pitchFamily="49" charset="-122"/>
              </a:endParaRPr>
            </a:p>
          </p:txBody>
        </p:sp>
        <p:sp>
          <p:nvSpPr>
            <p:cNvPr id="65543" name="Line 8"/>
            <p:cNvSpPr>
              <a:spLocks noChangeShapeType="1"/>
            </p:cNvSpPr>
            <p:nvPr/>
          </p:nvSpPr>
          <p:spPr bwMode="auto">
            <a:xfrm>
              <a:off x="384" y="2648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65544" name="Text Box 9"/>
            <p:cNvSpPr txBox="1">
              <a:spLocks noChangeArrowheads="1"/>
            </p:cNvSpPr>
            <p:nvPr/>
          </p:nvSpPr>
          <p:spPr bwMode="auto">
            <a:xfrm>
              <a:off x="240" y="2752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COOH</a:t>
              </a:r>
            </a:p>
          </p:txBody>
        </p:sp>
        <p:sp>
          <p:nvSpPr>
            <p:cNvPr id="65545" name="Text Box 10"/>
            <p:cNvSpPr txBox="1">
              <a:spLocks noChangeArrowheads="1"/>
            </p:cNvSpPr>
            <p:nvPr/>
          </p:nvSpPr>
          <p:spPr bwMode="auto">
            <a:xfrm>
              <a:off x="4752" y="2347"/>
              <a:ext cx="9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3200" dirty="0">
                  <a:latin typeface="+mn-lt"/>
                  <a:ea typeface="黑体" pitchFamily="49" charset="-122"/>
                </a:rPr>
                <a:t>＋</a:t>
              </a:r>
              <a:r>
                <a:rPr lang="en-US" altLang="zh-CN" sz="3200" dirty="0">
                  <a:solidFill>
                    <a:srgbClr val="FF0000"/>
                  </a:solidFill>
                  <a:latin typeface="+mn-lt"/>
                  <a:ea typeface="黑体" pitchFamily="49" charset="-122"/>
                </a:rPr>
                <a:t>NH</a:t>
              </a:r>
              <a:r>
                <a:rPr lang="en-US" altLang="zh-CN" sz="3200" baseline="-25000" dirty="0">
                  <a:solidFill>
                    <a:srgbClr val="FF0000"/>
                  </a:solidFill>
                  <a:latin typeface="+mn-lt"/>
                  <a:ea typeface="黑体" pitchFamily="49" charset="-122"/>
                </a:rPr>
                <a:t>3</a:t>
              </a:r>
            </a:p>
          </p:txBody>
        </p:sp>
        <p:sp>
          <p:nvSpPr>
            <p:cNvPr id="65546" name="Line 11"/>
            <p:cNvSpPr>
              <a:spLocks noChangeShapeType="1"/>
            </p:cNvSpPr>
            <p:nvPr/>
          </p:nvSpPr>
          <p:spPr bwMode="auto">
            <a:xfrm>
              <a:off x="1488" y="254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65547" name="Text Box 12"/>
            <p:cNvSpPr txBox="1">
              <a:spLocks noChangeArrowheads="1"/>
            </p:cNvSpPr>
            <p:nvPr/>
          </p:nvSpPr>
          <p:spPr bwMode="auto">
            <a:xfrm>
              <a:off x="1496" y="2240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>
                  <a:solidFill>
                    <a:srgbClr val="FFFF00"/>
                  </a:solidFill>
                  <a:latin typeface="+mn-lt"/>
                  <a:ea typeface="黑体" pitchFamily="49" charset="-122"/>
                </a:rPr>
                <a:t>脱水酶</a:t>
              </a:r>
            </a:p>
          </p:txBody>
        </p:sp>
        <p:sp>
          <p:nvSpPr>
            <p:cNvPr id="65548" name="Text Box 13"/>
            <p:cNvSpPr txBox="1">
              <a:spLocks noChangeArrowheads="1"/>
            </p:cNvSpPr>
            <p:nvPr/>
          </p:nvSpPr>
          <p:spPr bwMode="auto">
            <a:xfrm>
              <a:off x="2208" y="2336"/>
              <a:ext cx="12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 dirty="0">
                  <a:latin typeface="+mn-lt"/>
                  <a:ea typeface="黑体" pitchFamily="49" charset="-122"/>
                </a:rPr>
                <a:t>CH—</a:t>
              </a:r>
              <a:r>
                <a:rPr kumimoji="1" lang="en-US" altLang="zh-CN" sz="3200" dirty="0">
                  <a:solidFill>
                    <a:srgbClr val="FF0000"/>
                  </a:solidFill>
                  <a:latin typeface="+mn-lt"/>
                  <a:ea typeface="黑体" pitchFamily="49" charset="-122"/>
                </a:rPr>
                <a:t>NH</a:t>
              </a:r>
            </a:p>
          </p:txBody>
        </p:sp>
        <p:sp>
          <p:nvSpPr>
            <p:cNvPr id="65549" name="Line 14"/>
            <p:cNvSpPr>
              <a:spLocks noChangeShapeType="1"/>
            </p:cNvSpPr>
            <p:nvPr/>
          </p:nvSpPr>
          <p:spPr bwMode="auto">
            <a:xfrm>
              <a:off x="2352" y="2232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65550" name="Text Box 15"/>
            <p:cNvSpPr txBox="1">
              <a:spLocks noChangeArrowheads="1"/>
            </p:cNvSpPr>
            <p:nvPr/>
          </p:nvSpPr>
          <p:spPr bwMode="auto">
            <a:xfrm>
              <a:off x="2216" y="1920"/>
              <a:ext cx="1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CH</a:t>
              </a:r>
              <a:r>
                <a:rPr kumimoji="1" lang="en-US" altLang="zh-CN" sz="3200" baseline="-25000">
                  <a:latin typeface="+mn-lt"/>
                  <a:ea typeface="黑体" pitchFamily="49" charset="-122"/>
                </a:rPr>
                <a:t>3</a:t>
              </a:r>
            </a:p>
          </p:txBody>
        </p:sp>
        <p:sp>
          <p:nvSpPr>
            <p:cNvPr id="65551" name="Line 16"/>
            <p:cNvSpPr>
              <a:spLocks noChangeShapeType="1"/>
            </p:cNvSpPr>
            <p:nvPr/>
          </p:nvSpPr>
          <p:spPr bwMode="auto">
            <a:xfrm>
              <a:off x="2352" y="2648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65552" name="Text Box 17"/>
            <p:cNvSpPr txBox="1">
              <a:spLocks noChangeArrowheads="1"/>
            </p:cNvSpPr>
            <p:nvPr/>
          </p:nvSpPr>
          <p:spPr bwMode="auto">
            <a:xfrm>
              <a:off x="2208" y="2752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COOH</a:t>
              </a:r>
            </a:p>
          </p:txBody>
        </p:sp>
        <p:sp>
          <p:nvSpPr>
            <p:cNvPr id="65553" name="Line 18"/>
            <p:cNvSpPr>
              <a:spLocks noChangeShapeType="1"/>
            </p:cNvSpPr>
            <p:nvPr/>
          </p:nvSpPr>
          <p:spPr bwMode="auto">
            <a:xfrm>
              <a:off x="2632" y="2496"/>
              <a:ext cx="2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65554" name="Text Box 19"/>
            <p:cNvSpPr txBox="1">
              <a:spLocks noChangeArrowheads="1"/>
            </p:cNvSpPr>
            <p:nvPr/>
          </p:nvSpPr>
          <p:spPr bwMode="auto">
            <a:xfrm>
              <a:off x="3936" y="2339"/>
              <a:ext cx="12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CH—O</a:t>
              </a:r>
            </a:p>
          </p:txBody>
        </p:sp>
        <p:sp>
          <p:nvSpPr>
            <p:cNvPr id="65555" name="Line 20"/>
            <p:cNvSpPr>
              <a:spLocks noChangeShapeType="1"/>
            </p:cNvSpPr>
            <p:nvPr/>
          </p:nvSpPr>
          <p:spPr bwMode="auto">
            <a:xfrm>
              <a:off x="4080" y="2235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65556" name="Text Box 21"/>
            <p:cNvSpPr txBox="1">
              <a:spLocks noChangeArrowheads="1"/>
            </p:cNvSpPr>
            <p:nvPr/>
          </p:nvSpPr>
          <p:spPr bwMode="auto">
            <a:xfrm>
              <a:off x="3944" y="1923"/>
              <a:ext cx="1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CH</a:t>
              </a:r>
              <a:r>
                <a:rPr kumimoji="1" lang="en-US" altLang="zh-CN" sz="3200" baseline="-25000">
                  <a:latin typeface="+mn-lt"/>
                  <a:ea typeface="黑体" pitchFamily="49" charset="-122"/>
                </a:rPr>
                <a:t>3</a:t>
              </a:r>
            </a:p>
          </p:txBody>
        </p:sp>
        <p:sp>
          <p:nvSpPr>
            <p:cNvPr id="65557" name="Line 22"/>
            <p:cNvSpPr>
              <a:spLocks noChangeShapeType="1"/>
            </p:cNvSpPr>
            <p:nvPr/>
          </p:nvSpPr>
          <p:spPr bwMode="auto">
            <a:xfrm>
              <a:off x="4080" y="2651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65558" name="Text Box 23"/>
            <p:cNvSpPr txBox="1">
              <a:spLocks noChangeArrowheads="1"/>
            </p:cNvSpPr>
            <p:nvPr/>
          </p:nvSpPr>
          <p:spPr bwMode="auto">
            <a:xfrm>
              <a:off x="3936" y="2755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COOH</a:t>
              </a:r>
            </a:p>
          </p:txBody>
        </p:sp>
        <p:sp>
          <p:nvSpPr>
            <p:cNvPr id="65559" name="Line 24"/>
            <p:cNvSpPr>
              <a:spLocks noChangeShapeType="1"/>
            </p:cNvSpPr>
            <p:nvPr/>
          </p:nvSpPr>
          <p:spPr bwMode="auto">
            <a:xfrm>
              <a:off x="4360" y="2499"/>
              <a:ext cx="2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65560" name="Line 25"/>
            <p:cNvSpPr>
              <a:spLocks noChangeShapeType="1"/>
            </p:cNvSpPr>
            <p:nvPr/>
          </p:nvSpPr>
          <p:spPr bwMode="auto">
            <a:xfrm>
              <a:off x="3328" y="254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65561" name="Text Box 26"/>
            <p:cNvSpPr txBox="1">
              <a:spLocks noChangeArrowheads="1"/>
            </p:cNvSpPr>
            <p:nvPr/>
          </p:nvSpPr>
          <p:spPr bwMode="auto">
            <a:xfrm>
              <a:off x="1392" y="2584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>
                  <a:latin typeface="+mn-lt"/>
                  <a:ea typeface="黑体" pitchFamily="49" charset="-122"/>
                </a:rPr>
                <a:t>－</a:t>
              </a:r>
              <a:r>
                <a:rPr lang="en-US" altLang="zh-CN" sz="2800">
                  <a:latin typeface="+mn-lt"/>
                  <a:ea typeface="黑体" pitchFamily="49" charset="-122"/>
                </a:rPr>
                <a:t>H</a:t>
              </a:r>
              <a:r>
                <a:rPr lang="en-US" altLang="zh-CN" sz="2800" baseline="-25000">
                  <a:latin typeface="+mn-lt"/>
                  <a:ea typeface="黑体" pitchFamily="49" charset="-122"/>
                </a:rPr>
                <a:t>2</a:t>
              </a:r>
              <a:r>
                <a:rPr lang="en-US" altLang="zh-CN" sz="2800">
                  <a:latin typeface="+mn-lt"/>
                  <a:ea typeface="黑体" pitchFamily="49" charset="-122"/>
                </a:rPr>
                <a:t>O</a:t>
              </a:r>
            </a:p>
          </p:txBody>
        </p:sp>
        <p:sp>
          <p:nvSpPr>
            <p:cNvPr id="65562" name="Text Box 27"/>
            <p:cNvSpPr txBox="1">
              <a:spLocks noChangeArrowheads="1"/>
            </p:cNvSpPr>
            <p:nvPr/>
          </p:nvSpPr>
          <p:spPr bwMode="auto">
            <a:xfrm>
              <a:off x="3192" y="2168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>
                  <a:latin typeface="+mn-lt"/>
                  <a:ea typeface="黑体" pitchFamily="49" charset="-122"/>
                </a:rPr>
                <a:t>＋</a:t>
              </a:r>
              <a:r>
                <a:rPr lang="en-US" altLang="zh-CN" sz="2800">
                  <a:latin typeface="+mn-lt"/>
                  <a:ea typeface="黑体" pitchFamily="49" charset="-122"/>
                </a:rPr>
                <a:t>H</a:t>
              </a:r>
              <a:r>
                <a:rPr lang="en-US" altLang="zh-CN" sz="2800" baseline="-25000">
                  <a:latin typeface="+mn-lt"/>
                  <a:ea typeface="黑体" pitchFamily="49" charset="-122"/>
                </a:rPr>
                <a:t>2</a:t>
              </a:r>
              <a:r>
                <a:rPr lang="en-US" altLang="zh-CN" sz="2800">
                  <a:latin typeface="+mn-lt"/>
                  <a:ea typeface="黑体" pitchFamily="49" charset="-122"/>
                </a:rPr>
                <a:t>O</a:t>
              </a:r>
            </a:p>
          </p:txBody>
        </p:sp>
        <p:sp>
          <p:nvSpPr>
            <p:cNvPr id="65563" name="Text Box 28"/>
            <p:cNvSpPr txBox="1">
              <a:spLocks noChangeArrowheads="1"/>
            </p:cNvSpPr>
            <p:nvPr/>
          </p:nvSpPr>
          <p:spPr bwMode="auto">
            <a:xfrm>
              <a:off x="288" y="3233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3200" dirty="0">
                  <a:latin typeface="+mn-lt"/>
                  <a:ea typeface="黑体" pitchFamily="49" charset="-122"/>
                </a:rPr>
                <a:t>丝氨酸</a:t>
              </a:r>
            </a:p>
          </p:txBody>
        </p:sp>
        <p:sp>
          <p:nvSpPr>
            <p:cNvPr id="65564" name="Text Box 29"/>
            <p:cNvSpPr txBox="1">
              <a:spLocks noChangeArrowheads="1"/>
            </p:cNvSpPr>
            <p:nvPr/>
          </p:nvSpPr>
          <p:spPr bwMode="auto">
            <a:xfrm>
              <a:off x="3984" y="3233"/>
              <a:ext cx="10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3200" dirty="0">
                  <a:latin typeface="+mn-lt"/>
                  <a:ea typeface="黑体" pitchFamily="49" charset="-122"/>
                </a:rPr>
                <a:t>丙酮酸</a:t>
              </a:r>
            </a:p>
          </p:txBody>
        </p:sp>
      </p:grp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6FDB0-67FC-48B9-BDED-899A72ACEFD0}" type="slidenum">
              <a:rPr lang="en-US" altLang="zh-CN"/>
              <a:pPr>
                <a:defRPr/>
              </a:pPr>
              <a:t>57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518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脱硫化氢脱氨基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928688"/>
            <a:ext cx="8594725" cy="2428875"/>
            <a:chOff x="192" y="528"/>
            <a:chExt cx="5414" cy="1530"/>
          </a:xfrm>
        </p:grpSpPr>
        <p:sp>
          <p:nvSpPr>
            <p:cNvPr id="66581" name="Text Box 4"/>
            <p:cNvSpPr txBox="1">
              <a:spLocks noChangeArrowheads="1"/>
            </p:cNvSpPr>
            <p:nvPr/>
          </p:nvSpPr>
          <p:spPr bwMode="auto">
            <a:xfrm>
              <a:off x="240" y="944"/>
              <a:ext cx="12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 dirty="0">
                  <a:latin typeface="+mn-lt"/>
                  <a:ea typeface="黑体" pitchFamily="49" charset="-122"/>
                </a:rPr>
                <a:t>CH—</a:t>
              </a:r>
              <a:r>
                <a:rPr kumimoji="1" lang="en-US" altLang="zh-CN" sz="2800" dirty="0">
                  <a:solidFill>
                    <a:srgbClr val="FF0000"/>
                  </a:solidFill>
                  <a:latin typeface="+mn-lt"/>
                  <a:ea typeface="黑体" pitchFamily="49" charset="-122"/>
                </a:rPr>
                <a:t>NH</a:t>
              </a:r>
              <a:r>
                <a:rPr kumimoji="1" lang="en-US" altLang="zh-CN" sz="2800" baseline="-25000" dirty="0">
                  <a:solidFill>
                    <a:srgbClr val="FF0000"/>
                  </a:solidFill>
                  <a:latin typeface="+mn-lt"/>
                  <a:ea typeface="黑体" pitchFamily="49" charset="-122"/>
                </a:rPr>
                <a:t>2</a:t>
              </a:r>
              <a:endParaRPr kumimoji="1" lang="en-US" altLang="zh-CN" sz="2800" dirty="0">
                <a:solidFill>
                  <a:srgbClr val="FF0000"/>
                </a:solidFill>
                <a:latin typeface="+mn-lt"/>
                <a:ea typeface="黑体" pitchFamily="49" charset="-122"/>
              </a:endParaRPr>
            </a:p>
          </p:txBody>
        </p:sp>
        <p:sp>
          <p:nvSpPr>
            <p:cNvPr id="66582" name="Line 5"/>
            <p:cNvSpPr>
              <a:spLocks noChangeShapeType="1"/>
            </p:cNvSpPr>
            <p:nvPr/>
          </p:nvSpPr>
          <p:spPr bwMode="auto">
            <a:xfrm>
              <a:off x="384" y="840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n-lt"/>
                <a:ea typeface="黑体" pitchFamily="49" charset="-122"/>
              </a:endParaRPr>
            </a:p>
          </p:txBody>
        </p:sp>
        <p:sp>
          <p:nvSpPr>
            <p:cNvPr id="66583" name="Text Box 6"/>
            <p:cNvSpPr txBox="1">
              <a:spLocks noChangeArrowheads="1"/>
            </p:cNvSpPr>
            <p:nvPr/>
          </p:nvSpPr>
          <p:spPr bwMode="auto">
            <a:xfrm>
              <a:off x="248" y="528"/>
              <a:ext cx="1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>
                  <a:latin typeface="+mn-lt"/>
                  <a:ea typeface="黑体" pitchFamily="49" charset="-122"/>
                </a:rPr>
                <a:t>CH</a:t>
              </a:r>
              <a:r>
                <a:rPr kumimoji="1" lang="en-US" altLang="zh-CN" sz="2800" baseline="-25000">
                  <a:latin typeface="+mn-lt"/>
                  <a:ea typeface="黑体" pitchFamily="49" charset="-122"/>
                </a:rPr>
                <a:t>2</a:t>
              </a:r>
              <a:r>
                <a:rPr kumimoji="1" lang="en-US" altLang="zh-CN" sz="2800">
                  <a:latin typeface="+mn-lt"/>
                  <a:ea typeface="黑体" pitchFamily="49" charset="-122"/>
                </a:rPr>
                <a:t>—SH</a:t>
              </a:r>
              <a:endParaRPr kumimoji="1" lang="en-US" altLang="zh-CN" sz="2800" baseline="-25000">
                <a:latin typeface="+mn-lt"/>
                <a:ea typeface="黑体" pitchFamily="49" charset="-122"/>
              </a:endParaRPr>
            </a:p>
          </p:txBody>
        </p:sp>
        <p:sp>
          <p:nvSpPr>
            <p:cNvPr id="66584" name="Line 7"/>
            <p:cNvSpPr>
              <a:spLocks noChangeShapeType="1"/>
            </p:cNvSpPr>
            <p:nvPr/>
          </p:nvSpPr>
          <p:spPr bwMode="auto">
            <a:xfrm>
              <a:off x="384" y="1256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n-lt"/>
                <a:ea typeface="黑体" pitchFamily="49" charset="-122"/>
              </a:endParaRPr>
            </a:p>
          </p:txBody>
        </p:sp>
        <p:sp>
          <p:nvSpPr>
            <p:cNvPr id="66585" name="Text Box 8"/>
            <p:cNvSpPr txBox="1">
              <a:spLocks noChangeArrowheads="1"/>
            </p:cNvSpPr>
            <p:nvPr/>
          </p:nvSpPr>
          <p:spPr bwMode="auto">
            <a:xfrm>
              <a:off x="240" y="1360"/>
              <a:ext cx="12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>
                  <a:latin typeface="+mn-lt"/>
                  <a:ea typeface="黑体" pitchFamily="49" charset="-122"/>
                </a:rPr>
                <a:t>COOH</a:t>
              </a:r>
            </a:p>
          </p:txBody>
        </p:sp>
        <p:sp>
          <p:nvSpPr>
            <p:cNvPr id="66586" name="Text Box 9"/>
            <p:cNvSpPr txBox="1">
              <a:spLocks noChangeArrowheads="1"/>
            </p:cNvSpPr>
            <p:nvPr/>
          </p:nvSpPr>
          <p:spPr bwMode="auto">
            <a:xfrm>
              <a:off x="192" y="1728"/>
              <a:ext cx="11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>
                  <a:latin typeface="+mn-lt"/>
                  <a:ea typeface="黑体" pitchFamily="49" charset="-122"/>
                </a:rPr>
                <a:t>半胱氨酸</a:t>
              </a:r>
            </a:p>
          </p:txBody>
        </p:sp>
        <p:sp>
          <p:nvSpPr>
            <p:cNvPr id="66587" name="Text Box 10"/>
            <p:cNvSpPr txBox="1">
              <a:spLocks noChangeArrowheads="1"/>
            </p:cNvSpPr>
            <p:nvPr/>
          </p:nvSpPr>
          <p:spPr bwMode="auto">
            <a:xfrm>
              <a:off x="4694" y="955"/>
              <a:ext cx="9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2800" dirty="0">
                  <a:latin typeface="+mn-lt"/>
                  <a:ea typeface="黑体" pitchFamily="49" charset="-122"/>
                </a:rPr>
                <a:t>＋ </a:t>
              </a:r>
              <a:r>
                <a:rPr lang="en-US" altLang="zh-CN" sz="2800" dirty="0">
                  <a:solidFill>
                    <a:srgbClr val="FF0000"/>
                  </a:solidFill>
                  <a:latin typeface="+mn-lt"/>
                  <a:ea typeface="黑体" pitchFamily="49" charset="-122"/>
                </a:rPr>
                <a:t>NH</a:t>
              </a:r>
              <a:r>
                <a:rPr lang="en-US" altLang="zh-CN" sz="2800" baseline="-25000" dirty="0">
                  <a:solidFill>
                    <a:srgbClr val="FF0000"/>
                  </a:solidFill>
                  <a:latin typeface="+mn-lt"/>
                  <a:ea typeface="黑体" pitchFamily="49" charset="-122"/>
                </a:rPr>
                <a:t>3</a:t>
              </a:r>
            </a:p>
          </p:txBody>
        </p:sp>
        <p:sp>
          <p:nvSpPr>
            <p:cNvPr id="66588" name="Line 11"/>
            <p:cNvSpPr>
              <a:spLocks noChangeShapeType="1"/>
            </p:cNvSpPr>
            <p:nvPr/>
          </p:nvSpPr>
          <p:spPr bwMode="auto">
            <a:xfrm>
              <a:off x="1488" y="1152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n-lt"/>
                <a:ea typeface="黑体" pitchFamily="49" charset="-122"/>
              </a:endParaRPr>
            </a:p>
          </p:txBody>
        </p:sp>
        <p:sp>
          <p:nvSpPr>
            <p:cNvPr id="66589" name="Text Box 12"/>
            <p:cNvSpPr txBox="1">
              <a:spLocks noChangeArrowheads="1"/>
            </p:cNvSpPr>
            <p:nvPr/>
          </p:nvSpPr>
          <p:spPr bwMode="auto">
            <a:xfrm>
              <a:off x="1496" y="848"/>
              <a:ext cx="8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FF00"/>
                  </a:solidFill>
                  <a:latin typeface="+mn-lt"/>
                  <a:ea typeface="黑体" pitchFamily="49" charset="-122"/>
                </a:rPr>
                <a:t>脱硫酶</a:t>
              </a:r>
            </a:p>
          </p:txBody>
        </p:sp>
        <p:sp>
          <p:nvSpPr>
            <p:cNvPr id="66590" name="Text Box 13"/>
            <p:cNvSpPr txBox="1">
              <a:spLocks noChangeArrowheads="1"/>
            </p:cNvSpPr>
            <p:nvPr/>
          </p:nvSpPr>
          <p:spPr bwMode="auto">
            <a:xfrm>
              <a:off x="2208" y="944"/>
              <a:ext cx="12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 dirty="0">
                  <a:latin typeface="+mn-lt"/>
                  <a:ea typeface="黑体" pitchFamily="49" charset="-122"/>
                </a:rPr>
                <a:t>CH— </a:t>
              </a:r>
              <a:r>
                <a:rPr kumimoji="1" lang="en-US" altLang="zh-CN" sz="2800" dirty="0">
                  <a:solidFill>
                    <a:srgbClr val="FF0000"/>
                  </a:solidFill>
                  <a:latin typeface="+mn-lt"/>
                  <a:ea typeface="黑体" pitchFamily="49" charset="-122"/>
                </a:rPr>
                <a:t>NH</a:t>
              </a:r>
            </a:p>
          </p:txBody>
        </p:sp>
        <p:sp>
          <p:nvSpPr>
            <p:cNvPr id="66591" name="Line 14"/>
            <p:cNvSpPr>
              <a:spLocks noChangeShapeType="1"/>
            </p:cNvSpPr>
            <p:nvPr/>
          </p:nvSpPr>
          <p:spPr bwMode="auto">
            <a:xfrm>
              <a:off x="2352" y="840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n-lt"/>
                <a:ea typeface="黑体" pitchFamily="49" charset="-122"/>
              </a:endParaRPr>
            </a:p>
          </p:txBody>
        </p:sp>
        <p:sp>
          <p:nvSpPr>
            <p:cNvPr id="66592" name="Text Box 15"/>
            <p:cNvSpPr txBox="1">
              <a:spLocks noChangeArrowheads="1"/>
            </p:cNvSpPr>
            <p:nvPr/>
          </p:nvSpPr>
          <p:spPr bwMode="auto">
            <a:xfrm>
              <a:off x="2216" y="528"/>
              <a:ext cx="1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>
                  <a:latin typeface="+mn-lt"/>
                  <a:ea typeface="黑体" pitchFamily="49" charset="-122"/>
                </a:rPr>
                <a:t>CH</a:t>
              </a:r>
              <a:r>
                <a:rPr kumimoji="1" lang="en-US" altLang="zh-CN" sz="2800" baseline="-25000">
                  <a:latin typeface="+mn-lt"/>
                  <a:ea typeface="黑体" pitchFamily="49" charset="-122"/>
                </a:rPr>
                <a:t>3</a:t>
              </a:r>
            </a:p>
          </p:txBody>
        </p:sp>
        <p:sp>
          <p:nvSpPr>
            <p:cNvPr id="66593" name="Line 16"/>
            <p:cNvSpPr>
              <a:spLocks noChangeShapeType="1"/>
            </p:cNvSpPr>
            <p:nvPr/>
          </p:nvSpPr>
          <p:spPr bwMode="auto">
            <a:xfrm>
              <a:off x="2352" y="1256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n-lt"/>
                <a:ea typeface="黑体" pitchFamily="49" charset="-122"/>
              </a:endParaRPr>
            </a:p>
          </p:txBody>
        </p:sp>
        <p:sp>
          <p:nvSpPr>
            <p:cNvPr id="66594" name="Text Box 17"/>
            <p:cNvSpPr txBox="1">
              <a:spLocks noChangeArrowheads="1"/>
            </p:cNvSpPr>
            <p:nvPr/>
          </p:nvSpPr>
          <p:spPr bwMode="auto">
            <a:xfrm>
              <a:off x="2208" y="1360"/>
              <a:ext cx="12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>
                  <a:latin typeface="+mn-lt"/>
                  <a:ea typeface="黑体" pitchFamily="49" charset="-122"/>
                </a:rPr>
                <a:t>COOH</a:t>
              </a:r>
            </a:p>
          </p:txBody>
        </p:sp>
        <p:sp>
          <p:nvSpPr>
            <p:cNvPr id="66595" name="Line 18"/>
            <p:cNvSpPr>
              <a:spLocks noChangeShapeType="1"/>
            </p:cNvSpPr>
            <p:nvPr/>
          </p:nvSpPr>
          <p:spPr bwMode="auto">
            <a:xfrm>
              <a:off x="2590" y="1104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n-lt"/>
                <a:ea typeface="黑体" pitchFamily="49" charset="-122"/>
              </a:endParaRPr>
            </a:p>
          </p:txBody>
        </p:sp>
        <p:sp>
          <p:nvSpPr>
            <p:cNvPr id="66596" name="Text Box 19"/>
            <p:cNvSpPr txBox="1">
              <a:spLocks noChangeArrowheads="1"/>
            </p:cNvSpPr>
            <p:nvPr/>
          </p:nvSpPr>
          <p:spPr bwMode="auto">
            <a:xfrm>
              <a:off x="3936" y="947"/>
              <a:ext cx="9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>
                  <a:latin typeface="+mn-lt"/>
                  <a:ea typeface="黑体" pitchFamily="49" charset="-122"/>
                </a:rPr>
                <a:t>CH—O</a:t>
              </a:r>
            </a:p>
          </p:txBody>
        </p:sp>
        <p:sp>
          <p:nvSpPr>
            <p:cNvPr id="66597" name="Line 20"/>
            <p:cNvSpPr>
              <a:spLocks noChangeShapeType="1"/>
            </p:cNvSpPr>
            <p:nvPr/>
          </p:nvSpPr>
          <p:spPr bwMode="auto">
            <a:xfrm>
              <a:off x="4080" y="843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n-lt"/>
                <a:ea typeface="黑体" pitchFamily="49" charset="-122"/>
              </a:endParaRPr>
            </a:p>
          </p:txBody>
        </p:sp>
        <p:sp>
          <p:nvSpPr>
            <p:cNvPr id="66598" name="Text Box 21"/>
            <p:cNvSpPr txBox="1">
              <a:spLocks noChangeArrowheads="1"/>
            </p:cNvSpPr>
            <p:nvPr/>
          </p:nvSpPr>
          <p:spPr bwMode="auto">
            <a:xfrm>
              <a:off x="3944" y="531"/>
              <a:ext cx="1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>
                  <a:latin typeface="+mn-lt"/>
                  <a:ea typeface="黑体" pitchFamily="49" charset="-122"/>
                </a:rPr>
                <a:t>CH</a:t>
              </a:r>
              <a:r>
                <a:rPr kumimoji="1" lang="en-US" altLang="zh-CN" sz="2800" baseline="-25000">
                  <a:latin typeface="+mn-lt"/>
                  <a:ea typeface="黑体" pitchFamily="49" charset="-122"/>
                </a:rPr>
                <a:t>3</a:t>
              </a:r>
            </a:p>
          </p:txBody>
        </p:sp>
        <p:sp>
          <p:nvSpPr>
            <p:cNvPr id="66599" name="Line 22"/>
            <p:cNvSpPr>
              <a:spLocks noChangeShapeType="1"/>
            </p:cNvSpPr>
            <p:nvPr/>
          </p:nvSpPr>
          <p:spPr bwMode="auto">
            <a:xfrm>
              <a:off x="4080" y="1259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n-lt"/>
                <a:ea typeface="黑体" pitchFamily="49" charset="-122"/>
              </a:endParaRPr>
            </a:p>
          </p:txBody>
        </p:sp>
        <p:sp>
          <p:nvSpPr>
            <p:cNvPr id="66600" name="Text Box 23"/>
            <p:cNvSpPr txBox="1">
              <a:spLocks noChangeArrowheads="1"/>
            </p:cNvSpPr>
            <p:nvPr/>
          </p:nvSpPr>
          <p:spPr bwMode="auto">
            <a:xfrm>
              <a:off x="3936" y="1363"/>
              <a:ext cx="12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>
                  <a:latin typeface="+mn-lt"/>
                  <a:ea typeface="黑体" pitchFamily="49" charset="-122"/>
                </a:rPr>
                <a:t>COOH</a:t>
              </a:r>
            </a:p>
          </p:txBody>
        </p:sp>
        <p:sp>
          <p:nvSpPr>
            <p:cNvPr id="66601" name="Line 24"/>
            <p:cNvSpPr>
              <a:spLocks noChangeShapeType="1"/>
            </p:cNvSpPr>
            <p:nvPr/>
          </p:nvSpPr>
          <p:spPr bwMode="auto">
            <a:xfrm>
              <a:off x="4312" y="110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n-lt"/>
                <a:ea typeface="黑体" pitchFamily="49" charset="-122"/>
              </a:endParaRPr>
            </a:p>
          </p:txBody>
        </p:sp>
        <p:sp>
          <p:nvSpPr>
            <p:cNvPr id="66602" name="Line 25"/>
            <p:cNvSpPr>
              <a:spLocks noChangeShapeType="1"/>
            </p:cNvSpPr>
            <p:nvPr/>
          </p:nvSpPr>
          <p:spPr bwMode="auto">
            <a:xfrm>
              <a:off x="3328" y="1152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n-lt"/>
                <a:ea typeface="黑体" pitchFamily="49" charset="-122"/>
              </a:endParaRPr>
            </a:p>
          </p:txBody>
        </p:sp>
        <p:sp>
          <p:nvSpPr>
            <p:cNvPr id="66603" name="Text Box 26"/>
            <p:cNvSpPr txBox="1">
              <a:spLocks noChangeArrowheads="1"/>
            </p:cNvSpPr>
            <p:nvPr/>
          </p:nvSpPr>
          <p:spPr bwMode="auto">
            <a:xfrm>
              <a:off x="1392" y="1192"/>
              <a:ext cx="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>
                  <a:latin typeface="+mn-lt"/>
                  <a:ea typeface="黑体" pitchFamily="49" charset="-122"/>
                </a:rPr>
                <a:t>－</a:t>
              </a:r>
              <a:r>
                <a:rPr lang="en-US" altLang="zh-CN" sz="2400">
                  <a:latin typeface="+mn-lt"/>
                  <a:ea typeface="黑体" pitchFamily="49" charset="-122"/>
                </a:rPr>
                <a:t>H</a:t>
              </a:r>
              <a:r>
                <a:rPr lang="en-US" altLang="zh-CN" sz="2400" baseline="-25000">
                  <a:latin typeface="+mn-lt"/>
                  <a:ea typeface="黑体" pitchFamily="49" charset="-122"/>
                </a:rPr>
                <a:t>2</a:t>
              </a:r>
              <a:r>
                <a:rPr lang="en-US" altLang="zh-CN" sz="2400">
                  <a:latin typeface="+mn-lt"/>
                  <a:ea typeface="黑体" pitchFamily="49" charset="-122"/>
                </a:rPr>
                <a:t>S</a:t>
              </a:r>
            </a:p>
          </p:txBody>
        </p:sp>
        <p:sp>
          <p:nvSpPr>
            <p:cNvPr id="66604" name="Text Box 27"/>
            <p:cNvSpPr txBox="1">
              <a:spLocks noChangeArrowheads="1"/>
            </p:cNvSpPr>
            <p:nvPr/>
          </p:nvSpPr>
          <p:spPr bwMode="auto">
            <a:xfrm>
              <a:off x="3192" y="776"/>
              <a:ext cx="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>
                  <a:latin typeface="+mn-lt"/>
                  <a:ea typeface="黑体" pitchFamily="49" charset="-122"/>
                </a:rPr>
                <a:t>＋</a:t>
              </a:r>
              <a:r>
                <a:rPr lang="en-US" altLang="zh-CN" sz="2400">
                  <a:latin typeface="+mn-lt"/>
                  <a:ea typeface="黑体" pitchFamily="49" charset="-122"/>
                </a:rPr>
                <a:t>H</a:t>
              </a:r>
              <a:r>
                <a:rPr lang="en-US" altLang="zh-CN" sz="2400" baseline="-25000">
                  <a:latin typeface="+mn-lt"/>
                  <a:ea typeface="黑体" pitchFamily="49" charset="-122"/>
                </a:rPr>
                <a:t>2</a:t>
              </a:r>
              <a:r>
                <a:rPr lang="en-US" altLang="zh-CN" sz="2400">
                  <a:latin typeface="+mn-lt"/>
                  <a:ea typeface="黑体" pitchFamily="49" charset="-122"/>
                </a:rPr>
                <a:t>O</a:t>
              </a:r>
            </a:p>
          </p:txBody>
        </p:sp>
        <p:sp>
          <p:nvSpPr>
            <p:cNvPr id="66605" name="Text Box 28"/>
            <p:cNvSpPr txBox="1">
              <a:spLocks noChangeArrowheads="1"/>
            </p:cNvSpPr>
            <p:nvPr/>
          </p:nvSpPr>
          <p:spPr bwMode="auto">
            <a:xfrm>
              <a:off x="3984" y="1728"/>
              <a:ext cx="10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>
                  <a:latin typeface="+mn-lt"/>
                  <a:ea typeface="黑体" pitchFamily="49" charset="-122"/>
                </a:rPr>
                <a:t>丙酮酸</a:t>
              </a:r>
            </a:p>
          </p:txBody>
        </p:sp>
      </p:grpSp>
      <p:sp>
        <p:nvSpPr>
          <p:cNvPr id="178205" name="Text Box 29"/>
          <p:cNvSpPr txBox="1">
            <a:spLocks noChangeArrowheads="1"/>
          </p:cNvSpPr>
          <p:nvPr/>
        </p:nvSpPr>
        <p:spPr bwMode="auto">
          <a:xfrm>
            <a:off x="152400" y="3535363"/>
            <a:ext cx="518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+mj-lt"/>
                <a:ea typeface="黑体" pitchFamily="49" charset="-122"/>
              </a:rPr>
              <a:t>4.  </a:t>
            </a:r>
            <a:r>
              <a:rPr lang="zh-CN" altLang="en-US" sz="2800" dirty="0">
                <a:latin typeface="+mj-lt"/>
                <a:ea typeface="黑体" pitchFamily="49" charset="-122"/>
              </a:rPr>
              <a:t>直接脱氨基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371600" y="4089400"/>
            <a:ext cx="7600950" cy="2497138"/>
            <a:chOff x="864" y="2576"/>
            <a:chExt cx="4788" cy="1573"/>
          </a:xfrm>
        </p:grpSpPr>
        <p:grpSp>
          <p:nvGrpSpPr>
            <p:cNvPr id="80903" name="Group 31"/>
            <p:cNvGrpSpPr>
              <a:grpSpLocks/>
            </p:cNvGrpSpPr>
            <p:nvPr/>
          </p:nvGrpSpPr>
          <p:grpSpPr bwMode="auto">
            <a:xfrm>
              <a:off x="864" y="2576"/>
              <a:ext cx="1392" cy="1573"/>
              <a:chOff x="336" y="2664"/>
              <a:chExt cx="1392" cy="1573"/>
            </a:xfrm>
          </p:grpSpPr>
          <p:sp>
            <p:nvSpPr>
              <p:cNvPr id="66574" name="Text Box 32"/>
              <p:cNvSpPr txBox="1">
                <a:spLocks noChangeArrowheads="1"/>
              </p:cNvSpPr>
              <p:nvPr/>
            </p:nvSpPr>
            <p:spPr bwMode="auto">
              <a:xfrm>
                <a:off x="336" y="3491"/>
                <a:ext cx="134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en-US" altLang="zh-CN" sz="2800" dirty="0">
                    <a:latin typeface="+mj-lt"/>
                    <a:ea typeface="黑体" pitchFamily="49" charset="-122"/>
                  </a:rPr>
                  <a:t>CH—</a:t>
                </a:r>
                <a:r>
                  <a:rPr kumimoji="1" lang="en-US" altLang="zh-CN" sz="2800" dirty="0">
                    <a:solidFill>
                      <a:srgbClr val="FF0000"/>
                    </a:solidFill>
                    <a:latin typeface="+mj-lt"/>
                    <a:ea typeface="黑体" pitchFamily="49" charset="-122"/>
                  </a:rPr>
                  <a:t>NH</a:t>
                </a:r>
                <a:r>
                  <a:rPr kumimoji="1" lang="en-US" altLang="zh-CN" sz="2800" baseline="-25000" dirty="0">
                    <a:solidFill>
                      <a:srgbClr val="FF0000"/>
                    </a:solidFill>
                    <a:latin typeface="+mj-lt"/>
                    <a:ea typeface="黑体" pitchFamily="49" charset="-122"/>
                  </a:rPr>
                  <a:t>2</a:t>
                </a:r>
                <a:endParaRPr kumimoji="1" lang="en-US" altLang="zh-CN" sz="2800" dirty="0">
                  <a:solidFill>
                    <a:srgbClr val="FF0000"/>
                  </a:solidFill>
                  <a:latin typeface="+mj-lt"/>
                  <a:ea typeface="黑体" pitchFamily="49" charset="-122"/>
                </a:endParaRPr>
              </a:p>
            </p:txBody>
          </p:sp>
          <p:sp>
            <p:nvSpPr>
              <p:cNvPr id="66575" name="Line 33"/>
              <p:cNvSpPr>
                <a:spLocks noChangeShapeType="1"/>
              </p:cNvSpPr>
              <p:nvPr/>
            </p:nvSpPr>
            <p:spPr bwMode="auto">
              <a:xfrm>
                <a:off x="480" y="3387"/>
                <a:ext cx="0" cy="1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600">
                  <a:latin typeface="+mj-lt"/>
                  <a:ea typeface="黑体" pitchFamily="49" charset="-122"/>
                </a:endParaRPr>
              </a:p>
            </p:txBody>
          </p:sp>
          <p:sp>
            <p:nvSpPr>
              <p:cNvPr id="66576" name="Text Box 34"/>
              <p:cNvSpPr txBox="1">
                <a:spLocks noChangeArrowheads="1"/>
              </p:cNvSpPr>
              <p:nvPr/>
            </p:nvSpPr>
            <p:spPr bwMode="auto">
              <a:xfrm>
                <a:off x="344" y="3075"/>
                <a:ext cx="138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en-US" altLang="zh-CN" sz="2800">
                    <a:latin typeface="+mj-lt"/>
                    <a:ea typeface="黑体" pitchFamily="49" charset="-122"/>
                  </a:rPr>
                  <a:t>CH</a:t>
                </a:r>
                <a:r>
                  <a:rPr kumimoji="1" lang="en-US" altLang="zh-CN" sz="2800" baseline="-25000">
                    <a:latin typeface="+mj-lt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66577" name="Line 35"/>
              <p:cNvSpPr>
                <a:spLocks noChangeShapeType="1"/>
              </p:cNvSpPr>
              <p:nvPr/>
            </p:nvSpPr>
            <p:spPr bwMode="auto">
              <a:xfrm>
                <a:off x="480" y="3803"/>
                <a:ext cx="0" cy="1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600">
                  <a:latin typeface="+mj-lt"/>
                  <a:ea typeface="黑体" pitchFamily="49" charset="-122"/>
                </a:endParaRPr>
              </a:p>
            </p:txBody>
          </p:sp>
          <p:sp>
            <p:nvSpPr>
              <p:cNvPr id="66578" name="Text Box 36"/>
              <p:cNvSpPr txBox="1">
                <a:spLocks noChangeArrowheads="1"/>
              </p:cNvSpPr>
              <p:nvPr/>
            </p:nvSpPr>
            <p:spPr bwMode="auto">
              <a:xfrm>
                <a:off x="336" y="3907"/>
                <a:ext cx="124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en-US" altLang="zh-CN" sz="2800">
                    <a:latin typeface="+mj-lt"/>
                    <a:ea typeface="黑体" pitchFamily="49" charset="-122"/>
                  </a:rPr>
                  <a:t>COOH</a:t>
                </a:r>
              </a:p>
            </p:txBody>
          </p:sp>
          <p:sp>
            <p:nvSpPr>
              <p:cNvPr id="66579" name="Line 37"/>
              <p:cNvSpPr>
                <a:spLocks noChangeShapeType="1"/>
              </p:cNvSpPr>
              <p:nvPr/>
            </p:nvSpPr>
            <p:spPr bwMode="auto">
              <a:xfrm>
                <a:off x="480" y="2976"/>
                <a:ext cx="0" cy="1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600">
                  <a:latin typeface="+mj-lt"/>
                  <a:ea typeface="黑体" pitchFamily="49" charset="-122"/>
                </a:endParaRPr>
              </a:p>
            </p:txBody>
          </p:sp>
          <p:sp>
            <p:nvSpPr>
              <p:cNvPr id="66580" name="Text Box 38"/>
              <p:cNvSpPr txBox="1">
                <a:spLocks noChangeArrowheads="1"/>
              </p:cNvSpPr>
              <p:nvPr/>
            </p:nvSpPr>
            <p:spPr bwMode="auto">
              <a:xfrm>
                <a:off x="344" y="2664"/>
                <a:ext cx="91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800">
                    <a:latin typeface="+mj-lt"/>
                    <a:ea typeface="黑体" pitchFamily="49" charset="-122"/>
                  </a:rPr>
                  <a:t>COOH</a:t>
                </a:r>
              </a:p>
            </p:txBody>
          </p:sp>
        </p:grpSp>
        <p:sp>
          <p:nvSpPr>
            <p:cNvPr id="66567" name="Line 39"/>
            <p:cNvSpPr>
              <a:spLocks noChangeShapeType="1"/>
            </p:cNvSpPr>
            <p:nvPr/>
          </p:nvSpPr>
          <p:spPr bwMode="auto">
            <a:xfrm>
              <a:off x="2160" y="3408"/>
              <a:ext cx="1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j-lt"/>
                <a:ea typeface="黑体" pitchFamily="49" charset="-122"/>
              </a:endParaRPr>
            </a:p>
          </p:txBody>
        </p:sp>
        <p:sp>
          <p:nvSpPr>
            <p:cNvPr id="66568" name="Text Box 40"/>
            <p:cNvSpPr txBox="1">
              <a:spLocks noChangeArrowheads="1"/>
            </p:cNvSpPr>
            <p:nvPr/>
          </p:nvSpPr>
          <p:spPr bwMode="auto">
            <a:xfrm>
              <a:off x="3760" y="3432"/>
              <a:ext cx="16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>
                  <a:latin typeface="+mj-lt"/>
                  <a:ea typeface="黑体" pitchFamily="49" charset="-122"/>
                </a:rPr>
                <a:t>CH—COOH</a:t>
              </a:r>
            </a:p>
          </p:txBody>
        </p:sp>
        <p:sp>
          <p:nvSpPr>
            <p:cNvPr id="66569" name="Line 41"/>
            <p:cNvSpPr>
              <a:spLocks noChangeShapeType="1"/>
            </p:cNvSpPr>
            <p:nvPr/>
          </p:nvSpPr>
          <p:spPr bwMode="auto">
            <a:xfrm>
              <a:off x="3888" y="3312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j-lt"/>
                <a:ea typeface="黑体" pitchFamily="49" charset="-122"/>
              </a:endParaRPr>
            </a:p>
          </p:txBody>
        </p:sp>
        <p:sp>
          <p:nvSpPr>
            <p:cNvPr id="66570" name="Line 42"/>
            <p:cNvSpPr>
              <a:spLocks noChangeShapeType="1"/>
            </p:cNvSpPr>
            <p:nvPr/>
          </p:nvSpPr>
          <p:spPr bwMode="auto">
            <a:xfrm>
              <a:off x="3936" y="3312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>
                <a:latin typeface="+mj-lt"/>
                <a:ea typeface="黑体" pitchFamily="49" charset="-122"/>
              </a:endParaRPr>
            </a:p>
          </p:txBody>
        </p:sp>
        <p:sp>
          <p:nvSpPr>
            <p:cNvPr id="66571" name="Text Box 43"/>
            <p:cNvSpPr txBox="1">
              <a:spLocks noChangeArrowheads="1"/>
            </p:cNvSpPr>
            <p:nvPr/>
          </p:nvSpPr>
          <p:spPr bwMode="auto">
            <a:xfrm>
              <a:off x="2825" y="2998"/>
              <a:ext cx="16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 dirty="0">
                  <a:latin typeface="+mj-lt"/>
                  <a:ea typeface="黑体" pitchFamily="49" charset="-122"/>
                </a:rPr>
                <a:t>HOOC— CH</a:t>
              </a:r>
            </a:p>
          </p:txBody>
        </p:sp>
        <p:sp>
          <p:nvSpPr>
            <p:cNvPr id="66572" name="Text Box 44"/>
            <p:cNvSpPr txBox="1">
              <a:spLocks noChangeArrowheads="1"/>
            </p:cNvSpPr>
            <p:nvPr/>
          </p:nvSpPr>
          <p:spPr bwMode="auto">
            <a:xfrm>
              <a:off x="2248" y="3456"/>
              <a:ext cx="12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rgbClr val="FFFF00"/>
                  </a:solidFill>
                  <a:latin typeface="+mj-lt"/>
                  <a:ea typeface="黑体" pitchFamily="49" charset="-122"/>
                </a:rPr>
                <a:t>天冬氨酸酶</a:t>
              </a:r>
            </a:p>
          </p:txBody>
        </p:sp>
        <p:sp>
          <p:nvSpPr>
            <p:cNvPr id="66573" name="Text Box 45"/>
            <p:cNvSpPr txBox="1">
              <a:spLocks noChangeArrowheads="1"/>
            </p:cNvSpPr>
            <p:nvPr/>
          </p:nvSpPr>
          <p:spPr bwMode="auto">
            <a:xfrm>
              <a:off x="4740" y="3792"/>
              <a:ext cx="9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2800" dirty="0">
                  <a:latin typeface="+mj-lt"/>
                  <a:ea typeface="黑体" pitchFamily="49" charset="-122"/>
                </a:rPr>
                <a:t>＋ </a:t>
              </a:r>
              <a:r>
                <a:rPr lang="en-US" altLang="zh-CN" sz="2800" dirty="0">
                  <a:solidFill>
                    <a:srgbClr val="FF0000"/>
                  </a:solidFill>
                  <a:latin typeface="+mj-lt"/>
                  <a:ea typeface="黑体" pitchFamily="49" charset="-122"/>
                </a:rPr>
                <a:t>NH</a:t>
              </a:r>
              <a:r>
                <a:rPr lang="en-US" altLang="zh-CN" sz="2800" baseline="-25000" dirty="0">
                  <a:solidFill>
                    <a:srgbClr val="FF0000"/>
                  </a:solidFill>
                  <a:latin typeface="+mj-lt"/>
                  <a:ea typeface="黑体" pitchFamily="49" charset="-122"/>
                </a:rPr>
                <a:t>3</a:t>
              </a:r>
            </a:p>
          </p:txBody>
        </p:sp>
      </p:grpSp>
      <p:sp>
        <p:nvSpPr>
          <p:cNvPr id="46" name="灯片编号占位符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F56DE-9B2B-4801-92F8-9EFC0F69C542}" type="slidenum">
              <a:rPr lang="en-US" altLang="zh-CN"/>
              <a:pPr>
                <a:defRPr/>
              </a:pPr>
              <a:t>58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5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342553"/>
            <a:ext cx="8224713" cy="638175"/>
          </a:xfr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kumimoji="1" lang="en-US" altLang="zh-CN" sz="2800" dirty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5. </a:t>
            </a:r>
            <a:r>
              <a:rPr kumimoji="1" lang="zh-CN" altLang="en-US" sz="2800" dirty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转氨基偶联嘌呤核苷酸循环（肌肉组织、大脑）</a:t>
            </a:r>
            <a:endParaRPr lang="zh-CN" altLang="en-US" sz="2000" dirty="0"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56694" name="Object 22"/>
          <p:cNvGraphicFramePr>
            <a:graphicFrameLocks noGrp="1" noChangeAspect="1"/>
          </p:cNvGraphicFramePr>
          <p:nvPr>
            <p:ph sz="half" idx="1"/>
          </p:nvPr>
        </p:nvGraphicFramePr>
        <p:xfrm>
          <a:off x="4716463" y="2492375"/>
          <a:ext cx="2303462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ISIS/Draw Sketch" r:id="rId4" imgW="14963775" imgH="15963900" progId="">
                  <p:embed/>
                </p:oleObj>
              </mc:Choice>
              <mc:Fallback>
                <p:oleObj name="ISIS/Draw Sketch" r:id="rId4" imgW="14963775" imgH="15963900" progId="">
                  <p:embed/>
                  <p:pic>
                    <p:nvPicPr>
                      <p:cNvPr id="0" name="Picture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92375"/>
                        <a:ext cx="2303462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116013" y="1844675"/>
            <a:ext cx="792162" cy="4343400"/>
            <a:chOff x="720" y="1152"/>
            <a:chExt cx="756" cy="2736"/>
          </a:xfrm>
        </p:grpSpPr>
        <p:sp>
          <p:nvSpPr>
            <p:cNvPr id="2127" name="Arc 8"/>
            <p:cNvSpPr>
              <a:spLocks/>
            </p:cNvSpPr>
            <p:nvPr/>
          </p:nvSpPr>
          <p:spPr bwMode="auto">
            <a:xfrm rot="5400000">
              <a:off x="-456" y="2328"/>
              <a:ext cx="2736" cy="384"/>
            </a:xfrm>
            <a:custGeom>
              <a:avLst/>
              <a:gdLst>
                <a:gd name="T0" fmla="*/ 0 w 40278"/>
                <a:gd name="T1" fmla="*/ 0 h 21600"/>
                <a:gd name="T2" fmla="*/ 0 w 40278"/>
                <a:gd name="T3" fmla="*/ 0 h 21600"/>
                <a:gd name="T4" fmla="*/ 0 w 40278"/>
                <a:gd name="T5" fmla="*/ 0 h 21600"/>
                <a:gd name="T6" fmla="*/ 0 60000 65536"/>
                <a:gd name="T7" fmla="*/ 0 60000 65536"/>
                <a:gd name="T8" fmla="*/ 0 60000 65536"/>
                <a:gd name="T9" fmla="*/ 0 w 40278"/>
                <a:gd name="T10" fmla="*/ 0 h 21600"/>
                <a:gd name="T11" fmla="*/ 40278 w 402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78" h="21600" fill="none" extrusionOk="0">
                  <a:moveTo>
                    <a:pt x="0" y="15021"/>
                  </a:moveTo>
                  <a:cubicBezTo>
                    <a:pt x="2861" y="6072"/>
                    <a:pt x="11179" y="-1"/>
                    <a:pt x="20574" y="0"/>
                  </a:cubicBezTo>
                  <a:cubicBezTo>
                    <a:pt x="29079" y="0"/>
                    <a:pt x="36793" y="4991"/>
                    <a:pt x="40278" y="12750"/>
                  </a:cubicBezTo>
                </a:path>
                <a:path w="40278" h="21600" stroke="0" extrusionOk="0">
                  <a:moveTo>
                    <a:pt x="0" y="15021"/>
                  </a:moveTo>
                  <a:cubicBezTo>
                    <a:pt x="2861" y="6072"/>
                    <a:pt x="11179" y="-1"/>
                    <a:pt x="20574" y="0"/>
                  </a:cubicBezTo>
                  <a:cubicBezTo>
                    <a:pt x="29079" y="0"/>
                    <a:pt x="36793" y="4991"/>
                    <a:pt x="40278" y="12750"/>
                  </a:cubicBezTo>
                  <a:lnTo>
                    <a:pt x="20574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28" name="Arc 9"/>
            <p:cNvSpPr>
              <a:spLocks/>
            </p:cNvSpPr>
            <p:nvPr/>
          </p:nvSpPr>
          <p:spPr bwMode="auto">
            <a:xfrm rot="-5400000">
              <a:off x="-78" y="2334"/>
              <a:ext cx="2736" cy="372"/>
            </a:xfrm>
            <a:custGeom>
              <a:avLst/>
              <a:gdLst>
                <a:gd name="T0" fmla="*/ 0 w 38899"/>
                <a:gd name="T1" fmla="*/ 0 h 21600"/>
                <a:gd name="T2" fmla="*/ 0 w 38899"/>
                <a:gd name="T3" fmla="*/ 0 h 21600"/>
                <a:gd name="T4" fmla="*/ 0 w 38899"/>
                <a:gd name="T5" fmla="*/ 0 h 21600"/>
                <a:gd name="T6" fmla="*/ 0 60000 65536"/>
                <a:gd name="T7" fmla="*/ 0 60000 65536"/>
                <a:gd name="T8" fmla="*/ 0 60000 65536"/>
                <a:gd name="T9" fmla="*/ 0 w 38899"/>
                <a:gd name="T10" fmla="*/ 0 h 21600"/>
                <a:gd name="T11" fmla="*/ 38899 w 388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99" h="21600" fill="none" extrusionOk="0">
                  <a:moveTo>
                    <a:pt x="0" y="11450"/>
                  </a:moveTo>
                  <a:cubicBezTo>
                    <a:pt x="3751" y="4403"/>
                    <a:pt x="11083" y="-1"/>
                    <a:pt x="19067" y="0"/>
                  </a:cubicBezTo>
                  <a:cubicBezTo>
                    <a:pt x="27688" y="0"/>
                    <a:pt x="35483" y="5126"/>
                    <a:pt x="38899" y="13041"/>
                  </a:cubicBezTo>
                </a:path>
                <a:path w="38899" h="21600" stroke="0" extrusionOk="0">
                  <a:moveTo>
                    <a:pt x="0" y="11450"/>
                  </a:moveTo>
                  <a:cubicBezTo>
                    <a:pt x="3751" y="4403"/>
                    <a:pt x="11083" y="-1"/>
                    <a:pt x="19067" y="0"/>
                  </a:cubicBezTo>
                  <a:cubicBezTo>
                    <a:pt x="27688" y="0"/>
                    <a:pt x="35483" y="5126"/>
                    <a:pt x="38899" y="13041"/>
                  </a:cubicBezTo>
                  <a:lnTo>
                    <a:pt x="19067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79512" y="3500438"/>
            <a:ext cx="1497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转氨酶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132138" y="1797050"/>
            <a:ext cx="787400" cy="4375150"/>
            <a:chOff x="2112" y="1132"/>
            <a:chExt cx="708" cy="2756"/>
          </a:xfrm>
        </p:grpSpPr>
        <p:sp>
          <p:nvSpPr>
            <p:cNvPr id="2125" name="Arc 10"/>
            <p:cNvSpPr>
              <a:spLocks/>
            </p:cNvSpPr>
            <p:nvPr/>
          </p:nvSpPr>
          <p:spPr bwMode="auto">
            <a:xfrm rot="5400000">
              <a:off x="902" y="2342"/>
              <a:ext cx="2756" cy="335"/>
            </a:xfrm>
            <a:custGeom>
              <a:avLst/>
              <a:gdLst>
                <a:gd name="T0" fmla="*/ 0 w 40468"/>
                <a:gd name="T1" fmla="*/ 0 h 21600"/>
                <a:gd name="T2" fmla="*/ 0 w 40468"/>
                <a:gd name="T3" fmla="*/ 0 h 21600"/>
                <a:gd name="T4" fmla="*/ 0 w 40468"/>
                <a:gd name="T5" fmla="*/ 0 h 21600"/>
                <a:gd name="T6" fmla="*/ 0 60000 65536"/>
                <a:gd name="T7" fmla="*/ 0 60000 65536"/>
                <a:gd name="T8" fmla="*/ 0 60000 65536"/>
                <a:gd name="T9" fmla="*/ 0 w 40468"/>
                <a:gd name="T10" fmla="*/ 0 h 21600"/>
                <a:gd name="T11" fmla="*/ 40468 w 404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68" h="21600" fill="none" extrusionOk="0">
                  <a:moveTo>
                    <a:pt x="-1" y="15648"/>
                  </a:moveTo>
                  <a:cubicBezTo>
                    <a:pt x="2655" y="6384"/>
                    <a:pt x="11126" y="-1"/>
                    <a:pt x="20764" y="0"/>
                  </a:cubicBezTo>
                  <a:cubicBezTo>
                    <a:pt x="29269" y="0"/>
                    <a:pt x="36983" y="4991"/>
                    <a:pt x="40468" y="12750"/>
                  </a:cubicBezTo>
                </a:path>
                <a:path w="40468" h="21600" stroke="0" extrusionOk="0">
                  <a:moveTo>
                    <a:pt x="-1" y="15648"/>
                  </a:moveTo>
                  <a:cubicBezTo>
                    <a:pt x="2655" y="6384"/>
                    <a:pt x="11126" y="-1"/>
                    <a:pt x="20764" y="0"/>
                  </a:cubicBezTo>
                  <a:cubicBezTo>
                    <a:pt x="29269" y="0"/>
                    <a:pt x="36983" y="4991"/>
                    <a:pt x="40468" y="12750"/>
                  </a:cubicBezTo>
                  <a:lnTo>
                    <a:pt x="20764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26" name="Arc 13"/>
            <p:cNvSpPr>
              <a:spLocks/>
            </p:cNvSpPr>
            <p:nvPr/>
          </p:nvSpPr>
          <p:spPr bwMode="auto">
            <a:xfrm rot="-5400000">
              <a:off x="1266" y="2334"/>
              <a:ext cx="2736" cy="372"/>
            </a:xfrm>
            <a:custGeom>
              <a:avLst/>
              <a:gdLst>
                <a:gd name="T0" fmla="*/ 0 w 38899"/>
                <a:gd name="T1" fmla="*/ 0 h 21600"/>
                <a:gd name="T2" fmla="*/ 0 w 38899"/>
                <a:gd name="T3" fmla="*/ 0 h 21600"/>
                <a:gd name="T4" fmla="*/ 0 w 38899"/>
                <a:gd name="T5" fmla="*/ 0 h 21600"/>
                <a:gd name="T6" fmla="*/ 0 60000 65536"/>
                <a:gd name="T7" fmla="*/ 0 60000 65536"/>
                <a:gd name="T8" fmla="*/ 0 60000 65536"/>
                <a:gd name="T9" fmla="*/ 0 w 38899"/>
                <a:gd name="T10" fmla="*/ 0 h 21600"/>
                <a:gd name="T11" fmla="*/ 38899 w 388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99" h="21600" fill="none" extrusionOk="0">
                  <a:moveTo>
                    <a:pt x="0" y="11450"/>
                  </a:moveTo>
                  <a:cubicBezTo>
                    <a:pt x="3751" y="4403"/>
                    <a:pt x="11083" y="-1"/>
                    <a:pt x="19067" y="0"/>
                  </a:cubicBezTo>
                  <a:cubicBezTo>
                    <a:pt x="27688" y="0"/>
                    <a:pt x="35483" y="5126"/>
                    <a:pt x="38899" y="13041"/>
                  </a:cubicBezTo>
                </a:path>
                <a:path w="38899" h="21600" stroke="0" extrusionOk="0">
                  <a:moveTo>
                    <a:pt x="0" y="11450"/>
                  </a:moveTo>
                  <a:cubicBezTo>
                    <a:pt x="3751" y="4403"/>
                    <a:pt x="11083" y="-1"/>
                    <a:pt x="19067" y="0"/>
                  </a:cubicBezTo>
                  <a:cubicBezTo>
                    <a:pt x="27688" y="0"/>
                    <a:pt x="35483" y="5126"/>
                    <a:pt x="38899" y="13041"/>
                  </a:cubicBezTo>
                  <a:lnTo>
                    <a:pt x="19067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787900" y="4900613"/>
            <a:ext cx="1828800" cy="1768475"/>
            <a:chOff x="3552" y="2808"/>
            <a:chExt cx="1152" cy="1114"/>
          </a:xfrm>
        </p:grpSpPr>
        <p:sp>
          <p:nvSpPr>
            <p:cNvPr id="2121" name="Text Box 18"/>
            <p:cNvSpPr txBox="1">
              <a:spLocks noChangeArrowheads="1"/>
            </p:cNvSpPr>
            <p:nvPr/>
          </p:nvSpPr>
          <p:spPr bwMode="auto">
            <a:xfrm>
              <a:off x="3648" y="280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itchFamily="49" charset="-122"/>
                </a:rPr>
                <a:t>延胡索酸</a:t>
              </a:r>
            </a:p>
          </p:txBody>
        </p:sp>
        <p:sp>
          <p:nvSpPr>
            <p:cNvPr id="2122" name="Arc 19"/>
            <p:cNvSpPr>
              <a:spLocks/>
            </p:cNvSpPr>
            <p:nvPr/>
          </p:nvSpPr>
          <p:spPr bwMode="auto">
            <a:xfrm rot="5400000">
              <a:off x="3786" y="3126"/>
              <a:ext cx="396" cy="384"/>
            </a:xfrm>
            <a:custGeom>
              <a:avLst/>
              <a:gdLst>
                <a:gd name="T0" fmla="*/ 0 w 16631"/>
                <a:gd name="T1" fmla="*/ 0 h 21600"/>
                <a:gd name="T2" fmla="*/ 0 w 16631"/>
                <a:gd name="T3" fmla="*/ 0 h 21600"/>
                <a:gd name="T4" fmla="*/ 0 w 16631"/>
                <a:gd name="T5" fmla="*/ 0 h 21600"/>
                <a:gd name="T6" fmla="*/ 0 60000 65536"/>
                <a:gd name="T7" fmla="*/ 0 60000 65536"/>
                <a:gd name="T8" fmla="*/ 0 60000 65536"/>
                <a:gd name="T9" fmla="*/ 0 w 16631"/>
                <a:gd name="T10" fmla="*/ 0 h 21600"/>
                <a:gd name="T11" fmla="*/ 16631 w 166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31" h="21600" fill="none" extrusionOk="0">
                  <a:moveTo>
                    <a:pt x="-1" y="98"/>
                  </a:moveTo>
                  <a:cubicBezTo>
                    <a:pt x="685" y="32"/>
                    <a:pt x="1373" y="-1"/>
                    <a:pt x="2062" y="0"/>
                  </a:cubicBezTo>
                  <a:cubicBezTo>
                    <a:pt x="7453" y="0"/>
                    <a:pt x="12650" y="2016"/>
                    <a:pt x="16630" y="5653"/>
                  </a:cubicBezTo>
                </a:path>
                <a:path w="16631" h="21600" stroke="0" extrusionOk="0">
                  <a:moveTo>
                    <a:pt x="-1" y="98"/>
                  </a:moveTo>
                  <a:cubicBezTo>
                    <a:pt x="685" y="32"/>
                    <a:pt x="1373" y="-1"/>
                    <a:pt x="2062" y="0"/>
                  </a:cubicBezTo>
                  <a:cubicBezTo>
                    <a:pt x="7453" y="0"/>
                    <a:pt x="12650" y="2016"/>
                    <a:pt x="16630" y="5653"/>
                  </a:cubicBezTo>
                  <a:lnTo>
                    <a:pt x="2062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23" name="Text Box 20"/>
            <p:cNvSpPr txBox="1">
              <a:spLocks noChangeArrowheads="1"/>
            </p:cNvSpPr>
            <p:nvPr/>
          </p:nvSpPr>
          <p:spPr bwMode="auto">
            <a:xfrm>
              <a:off x="3648" y="3456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黑体" pitchFamily="49" charset="-122"/>
                  <a:ea typeface="黑体" pitchFamily="49" charset="-122"/>
                </a:rPr>
                <a:t>苹果酸</a:t>
              </a:r>
            </a:p>
          </p:txBody>
        </p:sp>
        <p:sp>
          <p:nvSpPr>
            <p:cNvPr id="2124" name="Arc 21"/>
            <p:cNvSpPr>
              <a:spLocks/>
            </p:cNvSpPr>
            <p:nvPr/>
          </p:nvSpPr>
          <p:spPr bwMode="auto">
            <a:xfrm rot="5400000">
              <a:off x="3511" y="3449"/>
              <a:ext cx="514" cy="432"/>
            </a:xfrm>
            <a:custGeom>
              <a:avLst/>
              <a:gdLst>
                <a:gd name="T0" fmla="*/ 0 w 21600"/>
                <a:gd name="T1" fmla="*/ 0 h 22499"/>
                <a:gd name="T2" fmla="*/ 0 w 21600"/>
                <a:gd name="T3" fmla="*/ 0 h 22499"/>
                <a:gd name="T4" fmla="*/ 0 w 21600"/>
                <a:gd name="T5" fmla="*/ 0 h 224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99"/>
                <a:gd name="T11" fmla="*/ 21600 w 21600"/>
                <a:gd name="T12" fmla="*/ 22499 h 22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99" fill="none" extrusionOk="0">
                  <a:moveTo>
                    <a:pt x="13785" y="0"/>
                  </a:moveTo>
                  <a:cubicBezTo>
                    <a:pt x="18735" y="4103"/>
                    <a:pt x="21600" y="10199"/>
                    <a:pt x="21600" y="16629"/>
                  </a:cubicBezTo>
                  <a:cubicBezTo>
                    <a:pt x="21600" y="18613"/>
                    <a:pt x="21326" y="20588"/>
                    <a:pt x="20787" y="22499"/>
                  </a:cubicBezTo>
                </a:path>
                <a:path w="21600" h="22499" stroke="0" extrusionOk="0">
                  <a:moveTo>
                    <a:pt x="13785" y="0"/>
                  </a:moveTo>
                  <a:cubicBezTo>
                    <a:pt x="18735" y="4103"/>
                    <a:pt x="21600" y="10199"/>
                    <a:pt x="21600" y="16629"/>
                  </a:cubicBezTo>
                  <a:cubicBezTo>
                    <a:pt x="21600" y="18613"/>
                    <a:pt x="21326" y="20588"/>
                    <a:pt x="20787" y="22499"/>
                  </a:cubicBezTo>
                  <a:lnTo>
                    <a:pt x="0" y="166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643438" y="1557338"/>
            <a:ext cx="1512887" cy="935037"/>
            <a:chOff x="3443" y="1148"/>
            <a:chExt cx="1069" cy="868"/>
          </a:xfrm>
        </p:grpSpPr>
        <p:sp>
          <p:nvSpPr>
            <p:cNvPr id="2119" name="Arc 16"/>
            <p:cNvSpPr>
              <a:spLocks/>
            </p:cNvSpPr>
            <p:nvPr/>
          </p:nvSpPr>
          <p:spPr bwMode="auto">
            <a:xfrm rot="5400000">
              <a:off x="3411" y="1180"/>
              <a:ext cx="868" cy="804"/>
            </a:xfrm>
            <a:custGeom>
              <a:avLst/>
              <a:gdLst>
                <a:gd name="T0" fmla="*/ 0 w 22031"/>
                <a:gd name="T1" fmla="*/ 0 h 21600"/>
                <a:gd name="T2" fmla="*/ 0 w 22031"/>
                <a:gd name="T3" fmla="*/ 0 h 21600"/>
                <a:gd name="T4" fmla="*/ 0 w 220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1"/>
                <a:gd name="T10" fmla="*/ 0 h 21600"/>
                <a:gd name="T11" fmla="*/ 22031 w 220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1" h="21600" fill="none" extrusionOk="0">
                  <a:moveTo>
                    <a:pt x="0" y="17136"/>
                  </a:moveTo>
                  <a:cubicBezTo>
                    <a:pt x="2110" y="7147"/>
                    <a:pt x="10925" y="-1"/>
                    <a:pt x="21134" y="0"/>
                  </a:cubicBezTo>
                  <a:cubicBezTo>
                    <a:pt x="21433" y="0"/>
                    <a:pt x="21732" y="6"/>
                    <a:pt x="22031" y="18"/>
                  </a:cubicBezTo>
                </a:path>
                <a:path w="22031" h="21600" stroke="0" extrusionOk="0">
                  <a:moveTo>
                    <a:pt x="0" y="17136"/>
                  </a:moveTo>
                  <a:cubicBezTo>
                    <a:pt x="2110" y="7147"/>
                    <a:pt x="10925" y="-1"/>
                    <a:pt x="21134" y="0"/>
                  </a:cubicBezTo>
                  <a:cubicBezTo>
                    <a:pt x="21433" y="0"/>
                    <a:pt x="21732" y="6"/>
                    <a:pt x="22031" y="18"/>
                  </a:cubicBezTo>
                  <a:lnTo>
                    <a:pt x="21134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20" name="Arc 22"/>
            <p:cNvSpPr>
              <a:spLocks/>
            </p:cNvSpPr>
            <p:nvPr/>
          </p:nvSpPr>
          <p:spPr bwMode="auto">
            <a:xfrm rot="5400000">
              <a:off x="4042" y="1334"/>
              <a:ext cx="651" cy="288"/>
            </a:xfrm>
            <a:custGeom>
              <a:avLst/>
              <a:gdLst>
                <a:gd name="T0" fmla="*/ 0 w 26059"/>
                <a:gd name="T1" fmla="*/ 0 h 21600"/>
                <a:gd name="T2" fmla="*/ 0 w 26059"/>
                <a:gd name="T3" fmla="*/ 0 h 21600"/>
                <a:gd name="T4" fmla="*/ 0 w 26059"/>
                <a:gd name="T5" fmla="*/ 0 h 21600"/>
                <a:gd name="T6" fmla="*/ 0 60000 65536"/>
                <a:gd name="T7" fmla="*/ 0 60000 65536"/>
                <a:gd name="T8" fmla="*/ 0 60000 65536"/>
                <a:gd name="T9" fmla="*/ 0 w 26059"/>
                <a:gd name="T10" fmla="*/ 0 h 21600"/>
                <a:gd name="T11" fmla="*/ 26059 w 260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59" h="21600" fill="none" extrusionOk="0">
                  <a:moveTo>
                    <a:pt x="26059" y="21097"/>
                  </a:moveTo>
                  <a:cubicBezTo>
                    <a:pt x="24537" y="21431"/>
                    <a:pt x="22983" y="21599"/>
                    <a:pt x="21425" y="21600"/>
                  </a:cubicBezTo>
                  <a:cubicBezTo>
                    <a:pt x="10555" y="21600"/>
                    <a:pt x="1379" y="13523"/>
                    <a:pt x="-1" y="2742"/>
                  </a:cubicBezTo>
                </a:path>
                <a:path w="26059" h="21600" stroke="0" extrusionOk="0">
                  <a:moveTo>
                    <a:pt x="26059" y="21097"/>
                  </a:moveTo>
                  <a:cubicBezTo>
                    <a:pt x="24537" y="21431"/>
                    <a:pt x="22983" y="21599"/>
                    <a:pt x="21425" y="21600"/>
                  </a:cubicBezTo>
                  <a:cubicBezTo>
                    <a:pt x="10555" y="21600"/>
                    <a:pt x="1379" y="13523"/>
                    <a:pt x="-1" y="2742"/>
                  </a:cubicBezTo>
                  <a:lnTo>
                    <a:pt x="2142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364163" y="4365625"/>
            <a:ext cx="1697037" cy="623888"/>
            <a:chOff x="3898" y="2267"/>
            <a:chExt cx="1190" cy="597"/>
          </a:xfrm>
        </p:grpSpPr>
        <p:sp>
          <p:nvSpPr>
            <p:cNvPr id="2117" name="Arc 17"/>
            <p:cNvSpPr>
              <a:spLocks/>
            </p:cNvSpPr>
            <p:nvPr/>
          </p:nvSpPr>
          <p:spPr bwMode="auto">
            <a:xfrm rot="5400000">
              <a:off x="3924" y="2506"/>
              <a:ext cx="332" cy="384"/>
            </a:xfrm>
            <a:custGeom>
              <a:avLst/>
              <a:gdLst>
                <a:gd name="T0" fmla="*/ 0 w 13942"/>
                <a:gd name="T1" fmla="*/ 0 h 21600"/>
                <a:gd name="T2" fmla="*/ 0 w 13942"/>
                <a:gd name="T3" fmla="*/ 0 h 21600"/>
                <a:gd name="T4" fmla="*/ 0 w 13942"/>
                <a:gd name="T5" fmla="*/ 0 h 21600"/>
                <a:gd name="T6" fmla="*/ 0 60000 65536"/>
                <a:gd name="T7" fmla="*/ 0 60000 65536"/>
                <a:gd name="T8" fmla="*/ 0 60000 65536"/>
                <a:gd name="T9" fmla="*/ 0 w 13942"/>
                <a:gd name="T10" fmla="*/ 0 h 21600"/>
                <a:gd name="T11" fmla="*/ 13942 w 139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42" h="21600" fill="none" extrusionOk="0">
                  <a:moveTo>
                    <a:pt x="-1" y="98"/>
                  </a:moveTo>
                  <a:cubicBezTo>
                    <a:pt x="685" y="32"/>
                    <a:pt x="1373" y="-1"/>
                    <a:pt x="2062" y="0"/>
                  </a:cubicBezTo>
                  <a:cubicBezTo>
                    <a:pt x="6284" y="0"/>
                    <a:pt x="10415" y="1237"/>
                    <a:pt x="13941" y="3560"/>
                  </a:cubicBezTo>
                </a:path>
                <a:path w="13942" h="21600" stroke="0" extrusionOk="0">
                  <a:moveTo>
                    <a:pt x="-1" y="98"/>
                  </a:moveTo>
                  <a:cubicBezTo>
                    <a:pt x="685" y="32"/>
                    <a:pt x="1373" y="-1"/>
                    <a:pt x="2062" y="0"/>
                  </a:cubicBezTo>
                  <a:cubicBezTo>
                    <a:pt x="6284" y="0"/>
                    <a:pt x="10415" y="1237"/>
                    <a:pt x="13941" y="3560"/>
                  </a:cubicBezTo>
                  <a:lnTo>
                    <a:pt x="2062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8" name="Arc 25"/>
            <p:cNvSpPr>
              <a:spLocks/>
            </p:cNvSpPr>
            <p:nvPr/>
          </p:nvSpPr>
          <p:spPr bwMode="auto">
            <a:xfrm rot="5400000">
              <a:off x="4434" y="2141"/>
              <a:ext cx="527" cy="780"/>
            </a:xfrm>
            <a:custGeom>
              <a:avLst/>
              <a:gdLst>
                <a:gd name="T0" fmla="*/ 0 w 21600"/>
                <a:gd name="T1" fmla="*/ 0 h 34898"/>
                <a:gd name="T2" fmla="*/ 0 w 21600"/>
                <a:gd name="T3" fmla="*/ 0 h 34898"/>
                <a:gd name="T4" fmla="*/ 0 w 21600"/>
                <a:gd name="T5" fmla="*/ 0 h 348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4898"/>
                <a:gd name="T11" fmla="*/ 21600 w 21600"/>
                <a:gd name="T12" fmla="*/ 34898 h 348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4898" fill="none" extrusionOk="0">
                  <a:moveTo>
                    <a:pt x="13761" y="-1"/>
                  </a:moveTo>
                  <a:cubicBezTo>
                    <a:pt x="18725" y="4103"/>
                    <a:pt x="21600" y="10208"/>
                    <a:pt x="21600" y="16649"/>
                  </a:cubicBezTo>
                  <a:cubicBezTo>
                    <a:pt x="21600" y="24051"/>
                    <a:pt x="17809" y="30937"/>
                    <a:pt x="11555" y="34897"/>
                  </a:cubicBezTo>
                </a:path>
                <a:path w="21600" h="34898" stroke="0" extrusionOk="0">
                  <a:moveTo>
                    <a:pt x="13761" y="-1"/>
                  </a:moveTo>
                  <a:cubicBezTo>
                    <a:pt x="18725" y="4103"/>
                    <a:pt x="21600" y="10208"/>
                    <a:pt x="21600" y="16649"/>
                  </a:cubicBezTo>
                  <a:cubicBezTo>
                    <a:pt x="21600" y="24051"/>
                    <a:pt x="17809" y="30937"/>
                    <a:pt x="11555" y="34897"/>
                  </a:cubicBezTo>
                  <a:lnTo>
                    <a:pt x="0" y="166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8172450" y="161448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</a:rPr>
              <a:t>NH</a:t>
            </a:r>
            <a:r>
              <a:rPr kumimoji="1" lang="en-US" altLang="zh-CN" sz="2800" b="1" baseline="-2500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308304" y="1828800"/>
            <a:ext cx="1357312" cy="1905000"/>
            <a:chOff x="4800" y="1152"/>
            <a:chExt cx="855" cy="1200"/>
          </a:xfrm>
        </p:grpSpPr>
        <p:sp>
          <p:nvSpPr>
            <p:cNvPr id="2115" name="Arc 26"/>
            <p:cNvSpPr>
              <a:spLocks/>
            </p:cNvSpPr>
            <p:nvPr/>
          </p:nvSpPr>
          <p:spPr bwMode="auto">
            <a:xfrm rot="5400000">
              <a:off x="4416" y="1536"/>
              <a:ext cx="1200" cy="432"/>
            </a:xfrm>
            <a:custGeom>
              <a:avLst/>
              <a:gdLst>
                <a:gd name="T0" fmla="*/ 0 w 34083"/>
                <a:gd name="T1" fmla="*/ 0 h 21600"/>
                <a:gd name="T2" fmla="*/ 0 w 34083"/>
                <a:gd name="T3" fmla="*/ 0 h 21600"/>
                <a:gd name="T4" fmla="*/ 0 w 34083"/>
                <a:gd name="T5" fmla="*/ 0 h 21600"/>
                <a:gd name="T6" fmla="*/ 0 60000 65536"/>
                <a:gd name="T7" fmla="*/ 0 60000 65536"/>
                <a:gd name="T8" fmla="*/ 0 60000 65536"/>
                <a:gd name="T9" fmla="*/ 0 w 34083"/>
                <a:gd name="T10" fmla="*/ 0 h 21600"/>
                <a:gd name="T11" fmla="*/ 34083 w 340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083" h="21600" fill="none" extrusionOk="0">
                  <a:moveTo>
                    <a:pt x="-1" y="15648"/>
                  </a:moveTo>
                  <a:cubicBezTo>
                    <a:pt x="2655" y="6384"/>
                    <a:pt x="11126" y="-1"/>
                    <a:pt x="20764" y="0"/>
                  </a:cubicBezTo>
                  <a:cubicBezTo>
                    <a:pt x="25592" y="0"/>
                    <a:pt x="30281" y="1617"/>
                    <a:pt x="34082" y="4595"/>
                  </a:cubicBezTo>
                </a:path>
                <a:path w="34083" h="21600" stroke="0" extrusionOk="0">
                  <a:moveTo>
                    <a:pt x="-1" y="15648"/>
                  </a:moveTo>
                  <a:cubicBezTo>
                    <a:pt x="2655" y="6384"/>
                    <a:pt x="11126" y="-1"/>
                    <a:pt x="20764" y="0"/>
                  </a:cubicBezTo>
                  <a:cubicBezTo>
                    <a:pt x="25592" y="0"/>
                    <a:pt x="30281" y="1617"/>
                    <a:pt x="34082" y="4595"/>
                  </a:cubicBezTo>
                  <a:lnTo>
                    <a:pt x="20764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6" name="Arc 28"/>
            <p:cNvSpPr>
              <a:spLocks/>
            </p:cNvSpPr>
            <p:nvPr/>
          </p:nvSpPr>
          <p:spPr bwMode="auto">
            <a:xfrm rot="-5400000">
              <a:off x="5074" y="1458"/>
              <a:ext cx="729" cy="433"/>
            </a:xfrm>
            <a:custGeom>
              <a:avLst/>
              <a:gdLst>
                <a:gd name="T0" fmla="*/ 0 w 30838"/>
                <a:gd name="T1" fmla="*/ 0 h 21600"/>
                <a:gd name="T2" fmla="*/ 0 w 30838"/>
                <a:gd name="T3" fmla="*/ 0 h 21600"/>
                <a:gd name="T4" fmla="*/ 0 w 30838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38"/>
                <a:gd name="T10" fmla="*/ 0 h 21600"/>
                <a:gd name="T11" fmla="*/ 30838 w 308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38" h="21600" fill="none" extrusionOk="0">
                  <a:moveTo>
                    <a:pt x="0" y="6346"/>
                  </a:moveTo>
                  <a:cubicBezTo>
                    <a:pt x="4052" y="2283"/>
                    <a:pt x="9554" y="-1"/>
                    <a:pt x="15293" y="0"/>
                  </a:cubicBezTo>
                  <a:cubicBezTo>
                    <a:pt x="21156" y="0"/>
                    <a:pt x="26767" y="2383"/>
                    <a:pt x="30838" y="6602"/>
                  </a:cubicBezTo>
                </a:path>
                <a:path w="30838" h="21600" stroke="0" extrusionOk="0">
                  <a:moveTo>
                    <a:pt x="0" y="6346"/>
                  </a:moveTo>
                  <a:cubicBezTo>
                    <a:pt x="4052" y="2283"/>
                    <a:pt x="9554" y="-1"/>
                    <a:pt x="15293" y="0"/>
                  </a:cubicBezTo>
                  <a:cubicBezTo>
                    <a:pt x="21156" y="0"/>
                    <a:pt x="26767" y="2383"/>
                    <a:pt x="30838" y="6602"/>
                  </a:cubicBezTo>
                  <a:lnTo>
                    <a:pt x="1529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8229600" y="31242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</a:rPr>
              <a:t>H</a:t>
            </a:r>
            <a:r>
              <a:rPr kumimoji="1" lang="en-US" altLang="zh-CN" sz="2800" b="1" baseline="-25000">
                <a:latin typeface="Times New Roman" pitchFamily="18" charset="0"/>
              </a:rPr>
              <a:t>2</a:t>
            </a:r>
            <a:r>
              <a:rPr kumimoji="1" lang="en-US" altLang="zh-CN" sz="2800" b="1">
                <a:latin typeface="Times New Roman" pitchFamily="18" charset="0"/>
              </a:rPr>
              <a:t>O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2195736" y="3314700"/>
            <a:ext cx="1317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谷草 转氨酶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7884368" y="2277244"/>
            <a:ext cx="1304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AMP    </a:t>
            </a:r>
            <a:r>
              <a:rPr kumimoji="1" lang="zh-CN" altLang="en-US" sz="2800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脱氨酶</a:t>
            </a: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3779838" y="1196975"/>
            <a:ext cx="1655762" cy="1871663"/>
            <a:chOff x="2653" y="813"/>
            <a:chExt cx="1043" cy="1179"/>
          </a:xfrm>
        </p:grpSpPr>
        <p:sp>
          <p:nvSpPr>
            <p:cNvPr id="2108" name="Text Box 3"/>
            <p:cNvSpPr txBox="1">
              <a:spLocks noChangeArrowheads="1"/>
            </p:cNvSpPr>
            <p:nvPr/>
          </p:nvSpPr>
          <p:spPr bwMode="auto">
            <a:xfrm>
              <a:off x="2661" y="813"/>
              <a:ext cx="8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COOH</a:t>
              </a:r>
            </a:p>
          </p:txBody>
        </p:sp>
        <p:sp>
          <p:nvSpPr>
            <p:cNvPr id="2109" name="Text Box 4"/>
            <p:cNvSpPr txBox="1">
              <a:spLocks noChangeArrowheads="1"/>
            </p:cNvSpPr>
            <p:nvPr/>
          </p:nvSpPr>
          <p:spPr bwMode="auto">
            <a:xfrm>
              <a:off x="2653" y="1115"/>
              <a:ext cx="10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CH</a:t>
              </a:r>
              <a:r>
                <a:rPr lang="en-US" altLang="zh-CN" sz="2400" baseline="-25000"/>
                <a:t>2</a:t>
              </a:r>
            </a:p>
          </p:txBody>
        </p:sp>
        <p:sp>
          <p:nvSpPr>
            <p:cNvPr id="2110" name="Text Box 5"/>
            <p:cNvSpPr txBox="1">
              <a:spLocks noChangeArrowheads="1"/>
            </p:cNvSpPr>
            <p:nvPr/>
          </p:nvSpPr>
          <p:spPr bwMode="auto">
            <a:xfrm>
              <a:off x="2653" y="1417"/>
              <a:ext cx="9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/>
                <a:t>CH</a:t>
              </a:r>
              <a:r>
                <a:rPr lang="en-US" altLang="zh-CN" sz="2400" dirty="0">
                  <a:solidFill>
                    <a:srgbClr val="FF0000"/>
                  </a:solidFill>
                </a:rPr>
                <a:t>NH</a:t>
              </a:r>
              <a:r>
                <a:rPr lang="en-US" altLang="zh-CN" sz="24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111" name="Text Box 6"/>
            <p:cNvSpPr txBox="1">
              <a:spLocks noChangeArrowheads="1"/>
            </p:cNvSpPr>
            <p:nvPr/>
          </p:nvSpPr>
          <p:spPr bwMode="auto">
            <a:xfrm>
              <a:off x="2661" y="1704"/>
              <a:ext cx="8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COOH</a:t>
              </a:r>
            </a:p>
          </p:txBody>
        </p:sp>
        <p:sp>
          <p:nvSpPr>
            <p:cNvPr id="2112" name="Line 7"/>
            <p:cNvSpPr>
              <a:spLocks noChangeShapeType="1"/>
            </p:cNvSpPr>
            <p:nvPr/>
          </p:nvSpPr>
          <p:spPr bwMode="auto">
            <a:xfrm>
              <a:off x="2777" y="1053"/>
              <a:ext cx="0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13" name="Line 8"/>
            <p:cNvSpPr>
              <a:spLocks noChangeShapeType="1"/>
            </p:cNvSpPr>
            <p:nvPr/>
          </p:nvSpPr>
          <p:spPr bwMode="auto">
            <a:xfrm>
              <a:off x="2777" y="1355"/>
              <a:ext cx="0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14" name="Line 9"/>
            <p:cNvSpPr>
              <a:spLocks noChangeShapeType="1"/>
            </p:cNvSpPr>
            <p:nvPr/>
          </p:nvSpPr>
          <p:spPr bwMode="auto">
            <a:xfrm>
              <a:off x="2777" y="1650"/>
              <a:ext cx="0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708400" y="4941888"/>
            <a:ext cx="1655763" cy="1871662"/>
            <a:chOff x="2653" y="3113"/>
            <a:chExt cx="1043" cy="1179"/>
          </a:xfrm>
        </p:grpSpPr>
        <p:sp>
          <p:nvSpPr>
            <p:cNvPr id="2101" name="Text Box 10"/>
            <p:cNvSpPr txBox="1">
              <a:spLocks noChangeArrowheads="1"/>
            </p:cNvSpPr>
            <p:nvPr/>
          </p:nvSpPr>
          <p:spPr bwMode="auto">
            <a:xfrm>
              <a:off x="2661" y="3113"/>
              <a:ext cx="8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COOH</a:t>
              </a:r>
            </a:p>
          </p:txBody>
        </p:sp>
        <p:sp>
          <p:nvSpPr>
            <p:cNvPr id="2102" name="Text Box 11"/>
            <p:cNvSpPr txBox="1">
              <a:spLocks noChangeArrowheads="1"/>
            </p:cNvSpPr>
            <p:nvPr/>
          </p:nvSpPr>
          <p:spPr bwMode="auto">
            <a:xfrm>
              <a:off x="2653" y="3415"/>
              <a:ext cx="10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CH</a:t>
              </a:r>
              <a:r>
                <a:rPr lang="en-US" altLang="zh-CN" sz="2400" baseline="-25000"/>
                <a:t>2</a:t>
              </a:r>
            </a:p>
          </p:txBody>
        </p:sp>
        <p:sp>
          <p:nvSpPr>
            <p:cNvPr id="2103" name="Text Box 12"/>
            <p:cNvSpPr txBox="1">
              <a:spLocks noChangeArrowheads="1"/>
            </p:cNvSpPr>
            <p:nvPr/>
          </p:nvSpPr>
          <p:spPr bwMode="auto">
            <a:xfrm>
              <a:off x="2653" y="3717"/>
              <a:ext cx="9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</a:t>
              </a:r>
              <a:r>
                <a:rPr lang="zh-CN" altLang="en-US" sz="2400"/>
                <a:t>＝</a:t>
              </a:r>
              <a:r>
                <a:rPr lang="en-US" altLang="zh-CN" sz="2400"/>
                <a:t>O</a:t>
              </a:r>
              <a:endParaRPr lang="en-US" altLang="zh-CN" sz="2400" baseline="-25000"/>
            </a:p>
          </p:txBody>
        </p:sp>
        <p:sp>
          <p:nvSpPr>
            <p:cNvPr id="2104" name="Text Box 13"/>
            <p:cNvSpPr txBox="1">
              <a:spLocks noChangeArrowheads="1"/>
            </p:cNvSpPr>
            <p:nvPr/>
          </p:nvSpPr>
          <p:spPr bwMode="auto">
            <a:xfrm>
              <a:off x="2661" y="4004"/>
              <a:ext cx="8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COOH</a:t>
              </a:r>
            </a:p>
          </p:txBody>
        </p:sp>
        <p:sp>
          <p:nvSpPr>
            <p:cNvPr id="2105" name="Line 14"/>
            <p:cNvSpPr>
              <a:spLocks noChangeShapeType="1"/>
            </p:cNvSpPr>
            <p:nvPr/>
          </p:nvSpPr>
          <p:spPr bwMode="auto">
            <a:xfrm>
              <a:off x="2777" y="3353"/>
              <a:ext cx="0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06" name="Line 15"/>
            <p:cNvSpPr>
              <a:spLocks noChangeShapeType="1"/>
            </p:cNvSpPr>
            <p:nvPr/>
          </p:nvSpPr>
          <p:spPr bwMode="auto">
            <a:xfrm>
              <a:off x="2777" y="3655"/>
              <a:ext cx="0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07" name="Line 16"/>
            <p:cNvSpPr>
              <a:spLocks noChangeShapeType="1"/>
            </p:cNvSpPr>
            <p:nvPr/>
          </p:nvSpPr>
          <p:spPr bwMode="auto">
            <a:xfrm>
              <a:off x="2777" y="3950"/>
              <a:ext cx="0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aphicFrame>
        <p:nvGraphicFramePr>
          <p:cNvPr id="156703" name="Object 31"/>
          <p:cNvGraphicFramePr>
            <a:graphicFrameLocks noGrp="1" noChangeAspect="1"/>
          </p:cNvGraphicFramePr>
          <p:nvPr>
            <p:ph sz="half" idx="2"/>
          </p:nvPr>
        </p:nvGraphicFramePr>
        <p:xfrm>
          <a:off x="7091363" y="3390900"/>
          <a:ext cx="1944687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ISIS/Draw Sketch" r:id="rId6" imgW="14963775" imgH="12296775" progId="">
                  <p:embed/>
                </p:oleObj>
              </mc:Choice>
              <mc:Fallback>
                <p:oleObj name="ISIS/Draw Sketch" r:id="rId6" imgW="14963775" imgH="12296775" progId="">
                  <p:embed/>
                  <p:pic>
                    <p:nvPicPr>
                      <p:cNvPr id="0" name="Picture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3390900"/>
                        <a:ext cx="1944687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20" name="Object 48"/>
          <p:cNvGraphicFramePr>
            <a:graphicFrameLocks noChangeAspect="1"/>
          </p:cNvGraphicFramePr>
          <p:nvPr/>
        </p:nvGraphicFramePr>
        <p:xfrm>
          <a:off x="6084888" y="1069975"/>
          <a:ext cx="19907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ISIS/Draw Sketch" r:id="rId8" imgW="14963775" imgH="12296775" progId="">
                  <p:embed/>
                </p:oleObj>
              </mc:Choice>
              <mc:Fallback>
                <p:oleObj name="ISIS/Draw Sketch" r:id="rId8" imgW="14963775" imgH="12296775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069975"/>
                        <a:ext cx="19907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389688" y="5300663"/>
            <a:ext cx="2014537" cy="1008062"/>
            <a:chOff x="4060" y="3249"/>
            <a:chExt cx="1269" cy="635"/>
          </a:xfrm>
        </p:grpSpPr>
        <p:sp>
          <p:nvSpPr>
            <p:cNvPr id="2097" name="Text Box 50"/>
            <p:cNvSpPr txBox="1">
              <a:spLocks noChangeArrowheads="1"/>
            </p:cNvSpPr>
            <p:nvPr/>
          </p:nvSpPr>
          <p:spPr bwMode="auto">
            <a:xfrm>
              <a:off x="4068" y="3249"/>
              <a:ext cx="12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CH-COOH</a:t>
              </a:r>
            </a:p>
          </p:txBody>
        </p:sp>
        <p:sp>
          <p:nvSpPr>
            <p:cNvPr id="2098" name="Text Box 51"/>
            <p:cNvSpPr txBox="1">
              <a:spLocks noChangeArrowheads="1"/>
            </p:cNvSpPr>
            <p:nvPr/>
          </p:nvSpPr>
          <p:spPr bwMode="auto">
            <a:xfrm>
              <a:off x="4060" y="3596"/>
              <a:ext cx="10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CH-COOH</a:t>
              </a:r>
              <a:endParaRPr lang="en-US" altLang="zh-CN" sz="2400" baseline="-25000"/>
            </a:p>
          </p:txBody>
        </p:sp>
        <p:sp>
          <p:nvSpPr>
            <p:cNvPr id="2099" name="Line 54"/>
            <p:cNvSpPr>
              <a:spLocks noChangeShapeType="1"/>
            </p:cNvSpPr>
            <p:nvPr/>
          </p:nvSpPr>
          <p:spPr bwMode="auto">
            <a:xfrm>
              <a:off x="4170" y="3489"/>
              <a:ext cx="0" cy="1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00" name="Line 57"/>
            <p:cNvSpPr>
              <a:spLocks noChangeShapeType="1"/>
            </p:cNvSpPr>
            <p:nvPr/>
          </p:nvSpPr>
          <p:spPr bwMode="auto">
            <a:xfrm>
              <a:off x="4213" y="3493"/>
              <a:ext cx="0" cy="1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836738" y="4718050"/>
            <a:ext cx="1943100" cy="2166938"/>
            <a:chOff x="903" y="527"/>
            <a:chExt cx="1224" cy="1551"/>
          </a:xfrm>
        </p:grpSpPr>
        <p:sp>
          <p:nvSpPr>
            <p:cNvPr id="2090" name="Text Box 60"/>
            <p:cNvSpPr txBox="1">
              <a:spLocks noChangeArrowheads="1"/>
            </p:cNvSpPr>
            <p:nvPr/>
          </p:nvSpPr>
          <p:spPr bwMode="auto">
            <a:xfrm>
              <a:off x="975" y="527"/>
              <a:ext cx="9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COOH</a:t>
              </a:r>
            </a:p>
          </p:txBody>
        </p:sp>
        <p:sp>
          <p:nvSpPr>
            <p:cNvPr id="2091" name="Text Box 61"/>
            <p:cNvSpPr txBox="1">
              <a:spLocks noChangeArrowheads="1"/>
            </p:cNvSpPr>
            <p:nvPr/>
          </p:nvSpPr>
          <p:spPr bwMode="auto">
            <a:xfrm>
              <a:off x="903" y="936"/>
              <a:ext cx="12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(CH</a:t>
              </a:r>
              <a:r>
                <a:rPr lang="en-US" altLang="zh-CN" sz="2400" baseline="-25000"/>
                <a:t>2</a:t>
              </a:r>
              <a:r>
                <a:rPr lang="en-US" altLang="zh-CN" sz="2400"/>
                <a:t>)</a:t>
              </a:r>
              <a:r>
                <a:rPr lang="en-US" altLang="zh-CN" sz="2400" baseline="-25000"/>
                <a:t>2</a:t>
              </a:r>
            </a:p>
          </p:txBody>
        </p:sp>
        <p:sp>
          <p:nvSpPr>
            <p:cNvPr id="2092" name="Text Box 62"/>
            <p:cNvSpPr txBox="1">
              <a:spLocks noChangeArrowheads="1"/>
            </p:cNvSpPr>
            <p:nvPr/>
          </p:nvSpPr>
          <p:spPr bwMode="auto">
            <a:xfrm>
              <a:off x="975" y="1343"/>
              <a:ext cx="9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/>
                <a:t>CH</a:t>
              </a:r>
              <a:r>
                <a:rPr lang="en-US" altLang="zh-CN" sz="2400" dirty="0">
                  <a:solidFill>
                    <a:srgbClr val="FF0000"/>
                  </a:solidFill>
                </a:rPr>
                <a:t>NH</a:t>
              </a:r>
              <a:r>
                <a:rPr lang="en-US" altLang="zh-CN" sz="24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093" name="Text Box 63"/>
            <p:cNvSpPr txBox="1">
              <a:spLocks noChangeArrowheads="1"/>
            </p:cNvSpPr>
            <p:nvPr/>
          </p:nvSpPr>
          <p:spPr bwMode="auto">
            <a:xfrm>
              <a:off x="975" y="1750"/>
              <a:ext cx="952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COOH</a:t>
              </a:r>
            </a:p>
          </p:txBody>
        </p:sp>
        <p:sp>
          <p:nvSpPr>
            <p:cNvPr id="2094" name="Line 64"/>
            <p:cNvSpPr>
              <a:spLocks noChangeShapeType="1"/>
            </p:cNvSpPr>
            <p:nvPr/>
          </p:nvSpPr>
          <p:spPr bwMode="auto">
            <a:xfrm>
              <a:off x="1111" y="79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95" name="Line 65"/>
            <p:cNvSpPr>
              <a:spLocks noChangeShapeType="1"/>
            </p:cNvSpPr>
            <p:nvPr/>
          </p:nvSpPr>
          <p:spPr bwMode="auto">
            <a:xfrm>
              <a:off x="1111" y="1208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96" name="Line 66"/>
            <p:cNvSpPr>
              <a:spLocks noChangeShapeType="1"/>
            </p:cNvSpPr>
            <p:nvPr/>
          </p:nvSpPr>
          <p:spPr bwMode="auto">
            <a:xfrm>
              <a:off x="1111" y="1616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1981200" y="981075"/>
            <a:ext cx="1943100" cy="2166938"/>
            <a:chOff x="903" y="527"/>
            <a:chExt cx="1224" cy="1551"/>
          </a:xfrm>
        </p:grpSpPr>
        <p:sp>
          <p:nvSpPr>
            <p:cNvPr id="2083" name="Text Box 68"/>
            <p:cNvSpPr txBox="1">
              <a:spLocks noChangeArrowheads="1"/>
            </p:cNvSpPr>
            <p:nvPr/>
          </p:nvSpPr>
          <p:spPr bwMode="auto">
            <a:xfrm>
              <a:off x="975" y="527"/>
              <a:ext cx="9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COOH</a:t>
              </a:r>
            </a:p>
          </p:txBody>
        </p:sp>
        <p:sp>
          <p:nvSpPr>
            <p:cNvPr id="2084" name="Text Box 69"/>
            <p:cNvSpPr txBox="1">
              <a:spLocks noChangeArrowheads="1"/>
            </p:cNvSpPr>
            <p:nvPr/>
          </p:nvSpPr>
          <p:spPr bwMode="auto">
            <a:xfrm>
              <a:off x="903" y="936"/>
              <a:ext cx="12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(CH</a:t>
              </a:r>
              <a:r>
                <a:rPr lang="en-US" altLang="zh-CN" sz="2400" baseline="-25000"/>
                <a:t>2</a:t>
              </a:r>
              <a:r>
                <a:rPr lang="en-US" altLang="zh-CN" sz="2400"/>
                <a:t>)</a:t>
              </a:r>
              <a:r>
                <a:rPr lang="en-US" altLang="zh-CN" sz="2400" baseline="-25000"/>
                <a:t>2</a:t>
              </a:r>
            </a:p>
          </p:txBody>
        </p:sp>
        <p:sp>
          <p:nvSpPr>
            <p:cNvPr id="2085" name="Text Box 70"/>
            <p:cNvSpPr txBox="1">
              <a:spLocks noChangeArrowheads="1"/>
            </p:cNvSpPr>
            <p:nvPr/>
          </p:nvSpPr>
          <p:spPr bwMode="auto">
            <a:xfrm>
              <a:off x="975" y="1343"/>
              <a:ext cx="9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</a:t>
              </a:r>
              <a:r>
                <a:rPr lang="zh-CN" altLang="en-US" sz="2400"/>
                <a:t>＝</a:t>
              </a:r>
              <a:r>
                <a:rPr lang="en-US" altLang="zh-CN" sz="2400"/>
                <a:t>O</a:t>
              </a:r>
              <a:endParaRPr lang="en-US" altLang="zh-CN" sz="2400" baseline="-25000"/>
            </a:p>
          </p:txBody>
        </p:sp>
        <p:sp>
          <p:nvSpPr>
            <p:cNvPr id="2086" name="Text Box 71"/>
            <p:cNvSpPr txBox="1">
              <a:spLocks noChangeArrowheads="1"/>
            </p:cNvSpPr>
            <p:nvPr/>
          </p:nvSpPr>
          <p:spPr bwMode="auto">
            <a:xfrm>
              <a:off x="975" y="1750"/>
              <a:ext cx="952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COOH</a:t>
              </a:r>
            </a:p>
          </p:txBody>
        </p:sp>
        <p:sp>
          <p:nvSpPr>
            <p:cNvPr id="2087" name="Line 72"/>
            <p:cNvSpPr>
              <a:spLocks noChangeShapeType="1"/>
            </p:cNvSpPr>
            <p:nvPr/>
          </p:nvSpPr>
          <p:spPr bwMode="auto">
            <a:xfrm>
              <a:off x="1111" y="79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88" name="Line 73"/>
            <p:cNvSpPr>
              <a:spLocks noChangeShapeType="1"/>
            </p:cNvSpPr>
            <p:nvPr/>
          </p:nvSpPr>
          <p:spPr bwMode="auto">
            <a:xfrm>
              <a:off x="1111" y="1208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89" name="Line 74"/>
            <p:cNvSpPr>
              <a:spLocks noChangeShapeType="1"/>
            </p:cNvSpPr>
            <p:nvPr/>
          </p:nvSpPr>
          <p:spPr bwMode="auto">
            <a:xfrm>
              <a:off x="1111" y="1616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34925" y="1052513"/>
            <a:ext cx="1943100" cy="1624012"/>
            <a:chOff x="2653" y="2795"/>
            <a:chExt cx="1224" cy="1135"/>
          </a:xfrm>
        </p:grpSpPr>
        <p:sp>
          <p:nvSpPr>
            <p:cNvPr id="2078" name="Text Box 76"/>
            <p:cNvSpPr txBox="1">
              <a:spLocks noChangeArrowheads="1"/>
            </p:cNvSpPr>
            <p:nvPr/>
          </p:nvSpPr>
          <p:spPr bwMode="auto">
            <a:xfrm>
              <a:off x="2653" y="2795"/>
              <a:ext cx="122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R</a:t>
              </a:r>
              <a:endParaRPr lang="en-US" altLang="zh-CN" sz="2400" baseline="-25000"/>
            </a:p>
          </p:txBody>
        </p:sp>
        <p:sp>
          <p:nvSpPr>
            <p:cNvPr id="2079" name="Text Box 77"/>
            <p:cNvSpPr txBox="1">
              <a:spLocks noChangeArrowheads="1"/>
            </p:cNvSpPr>
            <p:nvPr/>
          </p:nvSpPr>
          <p:spPr bwMode="auto">
            <a:xfrm>
              <a:off x="2653" y="3203"/>
              <a:ext cx="95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/>
                <a:t>CH</a:t>
              </a:r>
              <a:r>
                <a:rPr lang="en-US" altLang="zh-CN" sz="2400" dirty="0">
                  <a:solidFill>
                    <a:srgbClr val="FF0000"/>
                  </a:solidFill>
                </a:rPr>
                <a:t>NH</a:t>
              </a:r>
              <a:r>
                <a:rPr lang="en-US" altLang="zh-CN" sz="24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080" name="Text Box 78"/>
            <p:cNvSpPr txBox="1">
              <a:spLocks noChangeArrowheads="1"/>
            </p:cNvSpPr>
            <p:nvPr/>
          </p:nvSpPr>
          <p:spPr bwMode="auto">
            <a:xfrm>
              <a:off x="2653" y="3611"/>
              <a:ext cx="952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COOH</a:t>
              </a:r>
            </a:p>
          </p:txBody>
        </p:sp>
        <p:sp>
          <p:nvSpPr>
            <p:cNvPr id="2081" name="Line 79"/>
            <p:cNvSpPr>
              <a:spLocks noChangeShapeType="1"/>
            </p:cNvSpPr>
            <p:nvPr/>
          </p:nvSpPr>
          <p:spPr bwMode="auto">
            <a:xfrm>
              <a:off x="2789" y="3068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82" name="Line 80"/>
            <p:cNvSpPr>
              <a:spLocks noChangeShapeType="1"/>
            </p:cNvSpPr>
            <p:nvPr/>
          </p:nvSpPr>
          <p:spPr bwMode="auto">
            <a:xfrm>
              <a:off x="2789" y="3476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34925" y="5229225"/>
            <a:ext cx="1943100" cy="1624013"/>
            <a:chOff x="2653" y="2795"/>
            <a:chExt cx="1224" cy="1135"/>
          </a:xfrm>
        </p:grpSpPr>
        <p:sp>
          <p:nvSpPr>
            <p:cNvPr id="2073" name="Text Box 82"/>
            <p:cNvSpPr txBox="1">
              <a:spLocks noChangeArrowheads="1"/>
            </p:cNvSpPr>
            <p:nvPr/>
          </p:nvSpPr>
          <p:spPr bwMode="auto">
            <a:xfrm>
              <a:off x="2653" y="2795"/>
              <a:ext cx="122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R</a:t>
              </a:r>
              <a:endParaRPr lang="en-US" altLang="zh-CN" sz="2400" baseline="-25000"/>
            </a:p>
          </p:txBody>
        </p:sp>
        <p:sp>
          <p:nvSpPr>
            <p:cNvPr id="2074" name="Text Box 83"/>
            <p:cNvSpPr txBox="1">
              <a:spLocks noChangeArrowheads="1"/>
            </p:cNvSpPr>
            <p:nvPr/>
          </p:nvSpPr>
          <p:spPr bwMode="auto">
            <a:xfrm>
              <a:off x="2653" y="3203"/>
              <a:ext cx="95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</a:t>
              </a:r>
              <a:r>
                <a:rPr lang="zh-CN" altLang="en-US" sz="2400"/>
                <a:t>＝</a:t>
              </a:r>
              <a:r>
                <a:rPr lang="en-US" altLang="zh-CN" sz="2400"/>
                <a:t>O</a:t>
              </a:r>
              <a:endParaRPr lang="en-US" altLang="zh-CN" sz="2400" baseline="-25000"/>
            </a:p>
          </p:txBody>
        </p:sp>
        <p:sp>
          <p:nvSpPr>
            <p:cNvPr id="2075" name="Text Box 84"/>
            <p:cNvSpPr txBox="1">
              <a:spLocks noChangeArrowheads="1"/>
            </p:cNvSpPr>
            <p:nvPr/>
          </p:nvSpPr>
          <p:spPr bwMode="auto">
            <a:xfrm>
              <a:off x="2653" y="3611"/>
              <a:ext cx="952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COOH</a:t>
              </a:r>
            </a:p>
          </p:txBody>
        </p:sp>
        <p:sp>
          <p:nvSpPr>
            <p:cNvPr id="2076" name="Line 85"/>
            <p:cNvSpPr>
              <a:spLocks noChangeShapeType="1"/>
            </p:cNvSpPr>
            <p:nvPr/>
          </p:nvSpPr>
          <p:spPr bwMode="auto">
            <a:xfrm>
              <a:off x="2789" y="3068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77" name="Line 86"/>
            <p:cNvSpPr>
              <a:spLocks noChangeShapeType="1"/>
            </p:cNvSpPr>
            <p:nvPr/>
          </p:nvSpPr>
          <p:spPr bwMode="auto">
            <a:xfrm>
              <a:off x="2789" y="3476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  <p:bldP spid="39963" grpId="0"/>
      <p:bldP spid="39965" grpId="0"/>
      <p:bldP spid="39966" grpId="0"/>
      <p:bldP spid="399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 dirty="0">
                <a:solidFill>
                  <a:srgbClr val="FFFF00"/>
                </a:solidFill>
                <a:effectLst/>
                <a:ea typeface="黑体" pitchFamily="49" charset="-122"/>
              </a:rPr>
              <a:t>一、氮平衡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6725" y="1412776"/>
            <a:ext cx="799306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800"/>
              </a:spcBef>
              <a:buFont typeface="Wingdings" pitchFamily="2" charset="2"/>
              <a:buChar char="Ø"/>
            </a:pP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氮平衡</a:t>
            </a:r>
            <a:r>
              <a:rPr kumimoji="1"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(nitrogen balance)</a:t>
            </a:r>
          </a:p>
          <a:p>
            <a:pPr marL="457200" indent="-457200">
              <a:spcBef>
                <a:spcPts val="1800"/>
              </a:spcBef>
            </a:pPr>
            <a:r>
              <a:rPr kumimoji="1"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摄入食物的含氮量与排泄物（尿与粪）中含氮量之间的关系。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73138" y="3356992"/>
            <a:ext cx="712787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1. 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氮的总平衡：摄入氮 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= 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排出氮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氮的正平衡：摄入氮＞排出氮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3. 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氮的负平衡：摄入氮＜排出氮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0825" y="5661025"/>
            <a:ext cx="8893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zh-CN" altLang="en-US" sz="32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氮平衡的意义：可反映体内蛋白质代谢的概况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DB44C-9C69-4814-99DA-CE998F4DF9E5}" type="slidenum">
              <a:rPr lang="en-US" altLang="zh-CN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22533" grpId="0" build="p"/>
      <p:bldP spid="2253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四、</a:t>
            </a:r>
            <a:r>
              <a:rPr lang="en-US" altLang="zh-CN" sz="3600" dirty="0">
                <a:solidFill>
                  <a:srgbClr val="FFFF00"/>
                </a:solidFill>
                <a:effectLst/>
                <a:latin typeface="Symbol" pitchFamily="18" charset="2"/>
                <a:ea typeface="黑体" pitchFamily="49" charset="-122"/>
              </a:rPr>
              <a:t>a</a:t>
            </a:r>
            <a:r>
              <a:rPr lang="en-US" altLang="zh-CN" sz="36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6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酮酸的代谢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7825" y="2057400"/>
            <a:ext cx="6237288" cy="36036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经氨基化生成非必需氨基酸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转变成糖及脂类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生糖氨基酸、生酮氨基酸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生糖兼生酮氨基酸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氧化供能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22F31-4CCB-48EC-9CD3-5A46B2234009}" type="slidenum">
              <a:rPr lang="en-US" altLang="zh-CN"/>
              <a:pPr>
                <a:defRPr/>
              </a:pPr>
              <a:t>60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32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脱掉氨基后的</a:t>
            </a:r>
            <a:r>
              <a:rPr lang="zh-CN" altLang="en-US" sz="32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  <a:sym typeface="Symbol" pitchFamily="18" charset="2"/>
              </a:rPr>
              <a:t></a:t>
            </a:r>
            <a:r>
              <a:rPr lang="en-US" altLang="zh-CN" sz="32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酮酸可转变成：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/>
              <a:t> 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500188" y="1412875"/>
            <a:ext cx="170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-</a:t>
            </a:r>
            <a:r>
              <a:rPr kumimoji="1" lang="zh-CN" altLang="en-US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酮戊二酸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1462088" y="2133600"/>
            <a:ext cx="181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琥珀酰 </a:t>
            </a:r>
            <a:r>
              <a:rPr kumimoji="1" lang="en-US" altLang="zh-CN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CoA</a:t>
            </a:r>
            <a:endParaRPr kumimoji="1" lang="en-US" altLang="en-US" sz="2400">
              <a:solidFill>
                <a:schemeClr val="tx2"/>
              </a:solidFill>
              <a:ea typeface="黑体" pitchFamily="49" charset="-122"/>
              <a:sym typeface="Symbol" pitchFamily="18" charset="2"/>
            </a:endParaRP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1649413" y="285273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延胡索酸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1649413" y="36449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草酰乙酸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1812925" y="4418013"/>
            <a:ext cx="110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丙酮酸</a:t>
            </a: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1635125" y="5013325"/>
            <a:ext cx="142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乙酰</a:t>
            </a:r>
            <a:r>
              <a:rPr kumimoji="1" lang="en-US" altLang="zh-CN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CoA</a:t>
            </a:r>
            <a:endParaRPr kumimoji="1" lang="en-US" altLang="en-US" sz="2400">
              <a:solidFill>
                <a:schemeClr val="tx2"/>
              </a:solidFill>
              <a:ea typeface="黑体" pitchFamily="49" charset="-122"/>
              <a:sym typeface="Symbol" pitchFamily="18" charset="2"/>
            </a:endParaRP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1298575" y="5949950"/>
            <a:ext cx="212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乙酰乙酰 </a:t>
            </a:r>
            <a:r>
              <a:rPr kumimoji="1" lang="en-US" altLang="zh-CN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CoA</a:t>
            </a:r>
            <a:endParaRPr kumimoji="1" lang="en-US" altLang="en-US" sz="2400">
              <a:solidFill>
                <a:schemeClr val="tx2"/>
              </a:solidFill>
              <a:ea typeface="黑体" pitchFamily="49" charset="-122"/>
              <a:sym typeface="Symbol" pitchFamily="18" charset="2"/>
            </a:endParaRPr>
          </a:p>
        </p:txBody>
      </p:sp>
      <p:sp>
        <p:nvSpPr>
          <p:cNvPr id="179211" name="AutoShape 11"/>
          <p:cNvSpPr>
            <a:spLocks/>
          </p:cNvSpPr>
          <p:nvPr/>
        </p:nvSpPr>
        <p:spPr bwMode="auto">
          <a:xfrm>
            <a:off x="3635375" y="1628775"/>
            <a:ext cx="215900" cy="2233613"/>
          </a:xfrm>
          <a:prstGeom prst="rightBrace">
            <a:avLst>
              <a:gd name="adj1" fmla="val 8621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3851275" y="2492375"/>
            <a:ext cx="294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三羧酸循环中间产物</a:t>
            </a: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2339975" y="18446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>
            <a:off x="2339975" y="25654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2339975" y="33575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 flipV="1">
            <a:off x="2339975" y="40767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 flipV="1">
            <a:off x="2339975" y="544512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>
            <a:off x="3563938" y="393382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4641850" y="37163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PEP</a:t>
            </a:r>
            <a:endParaRPr kumimoji="1" lang="en-US" altLang="en-US" sz="2400">
              <a:solidFill>
                <a:schemeClr val="tx2"/>
              </a:solidFill>
              <a:ea typeface="黑体" pitchFamily="49" charset="-122"/>
              <a:sym typeface="Symbol" pitchFamily="18" charset="2"/>
            </a:endParaRPr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>
            <a:off x="3276600" y="522922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>
            <a:off x="3708400" y="6165850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22" name="Rectangle 22"/>
          <p:cNvSpPr>
            <a:spLocks noChangeArrowheads="1"/>
          </p:cNvSpPr>
          <p:nvPr/>
        </p:nvSpPr>
        <p:spPr bwMode="auto">
          <a:xfrm>
            <a:off x="6516688" y="3697288"/>
            <a:ext cx="109855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000000"/>
                </a:solidFill>
                <a:ea typeface="黑体" pitchFamily="49" charset="-122"/>
                <a:sym typeface="Symbol" pitchFamily="18" charset="2"/>
              </a:rPr>
              <a:t>葡萄糖</a:t>
            </a:r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>
            <a:off x="5435600" y="393382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24" name="Rectangle 24"/>
          <p:cNvSpPr>
            <a:spLocks noChangeArrowheads="1"/>
          </p:cNvSpPr>
          <p:nvPr/>
        </p:nvSpPr>
        <p:spPr bwMode="auto">
          <a:xfrm>
            <a:off x="4427538" y="4968875"/>
            <a:ext cx="110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脂肪酸</a:t>
            </a:r>
          </a:p>
        </p:txBody>
      </p:sp>
      <p:sp>
        <p:nvSpPr>
          <p:cNvPr id="179225" name="Rectangle 25"/>
          <p:cNvSpPr>
            <a:spLocks noChangeArrowheads="1"/>
          </p:cNvSpPr>
          <p:nvPr/>
        </p:nvSpPr>
        <p:spPr bwMode="auto">
          <a:xfrm>
            <a:off x="4859338" y="5949950"/>
            <a:ext cx="79375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000000"/>
                </a:solidFill>
                <a:ea typeface="黑体" pitchFamily="49" charset="-122"/>
                <a:sym typeface="Symbol" pitchFamily="18" charset="2"/>
              </a:rPr>
              <a:t>酮体</a:t>
            </a: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DB18B-4A50-4A9F-B81B-B488FA9F5B8D}" type="slidenum">
              <a:rPr lang="en-US" altLang="zh-CN"/>
              <a:pPr>
                <a:defRPr/>
              </a:pPr>
              <a:t>61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05" grpId="0"/>
      <p:bldP spid="179206" grpId="0"/>
      <p:bldP spid="179207" grpId="0"/>
      <p:bldP spid="179208" grpId="0"/>
      <p:bldP spid="179209" grpId="0"/>
      <p:bldP spid="179210" grpId="0"/>
      <p:bldP spid="179211" grpId="0" animBg="1"/>
      <p:bldP spid="179212" grpId="0"/>
      <p:bldP spid="179213" grpId="0" animBg="1"/>
      <p:bldP spid="179214" grpId="0" animBg="1"/>
      <p:bldP spid="179215" grpId="0" animBg="1"/>
      <p:bldP spid="179216" grpId="0" animBg="1"/>
      <p:bldP spid="179217" grpId="0" animBg="1"/>
      <p:bldP spid="179218" grpId="0" animBg="1"/>
      <p:bldP spid="179219" grpId="0"/>
      <p:bldP spid="179220" grpId="0" animBg="1"/>
      <p:bldP spid="179221" grpId="0" animBg="1"/>
      <p:bldP spid="179222" grpId="0" animBg="1"/>
      <p:bldP spid="179223" grpId="0" animBg="1"/>
      <p:bldP spid="179224" grpId="0"/>
      <p:bldP spid="17922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0"/>
          <p:cNvSpPr>
            <a:spLocks noChangeArrowheads="1"/>
          </p:cNvSpPr>
          <p:nvPr/>
        </p:nvSpPr>
        <p:spPr bwMode="auto">
          <a:xfrm>
            <a:off x="2124075" y="1141413"/>
            <a:ext cx="5335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  <a:latin typeface="华文楷体" pitchFamily="2" charset="-122"/>
                <a:ea typeface="黑体" pitchFamily="49" charset="-122"/>
              </a:rPr>
              <a:t>氨基酸生糖及生酮性质的分类</a:t>
            </a:r>
            <a:endParaRPr lang="zh-CN" altLang="en-US" sz="3200">
              <a:solidFill>
                <a:srgbClr val="FFFF00"/>
              </a:solidFill>
              <a:ea typeface="黑体" pitchFamily="49" charset="-122"/>
            </a:endParaRPr>
          </a:p>
        </p:txBody>
      </p:sp>
      <p:sp>
        <p:nvSpPr>
          <p:cNvPr id="83971" name="Rectangle 63"/>
          <p:cNvSpPr>
            <a:spLocks noChangeArrowheads="1"/>
          </p:cNvSpPr>
          <p:nvPr/>
        </p:nvSpPr>
        <p:spPr bwMode="auto">
          <a:xfrm>
            <a:off x="2659063" y="2271713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zh-CN" altLang="zh-CN">
              <a:ea typeface="黑体" pitchFamily="49" charset="-122"/>
            </a:endParaRPr>
          </a:p>
        </p:txBody>
      </p:sp>
      <p:graphicFrame>
        <p:nvGraphicFramePr>
          <p:cNvPr id="171126" name="Group 118"/>
          <p:cNvGraphicFramePr>
            <a:graphicFrameLocks noGrp="1"/>
          </p:cNvGraphicFramePr>
          <p:nvPr>
            <p:ph/>
          </p:nvPr>
        </p:nvGraphicFramePr>
        <p:xfrm>
          <a:off x="539750" y="1989138"/>
          <a:ext cx="8137525" cy="4022409"/>
        </p:xfrm>
        <a:graphic>
          <a:graphicData uri="http://schemas.openxmlformats.org/drawingml/2006/table">
            <a:tbl>
              <a:tblPr/>
              <a:tblGrid>
                <a:gridCol w="2233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类别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生糖氨基酸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甘氨酸、丝氨酸、缬氨酸、组氨酸、精氨酸、丙氨酸、谷氨酸、谷氨酰胺、甲硫氨酸、天冬氨酸、天冬酰胺、脯氨酸、羟脯氨酸、半胱氨酸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生酮氨基酸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亮氨酸、赖氨酸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生糖兼生酮氨基酸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苯丙氨酸、酪氨酸、苏氨酸、色氨酸、异亮氨酸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BD01B-04A7-42C8-BCCF-8A3999612517}" type="slidenum">
              <a:rPr lang="en-US" altLang="zh-CN"/>
              <a:pPr>
                <a:defRPr/>
              </a:pPr>
              <a:t>62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Line 2"/>
          <p:cNvSpPr>
            <a:spLocks noChangeShapeType="1"/>
          </p:cNvSpPr>
          <p:nvPr/>
        </p:nvSpPr>
        <p:spPr bwMode="auto">
          <a:xfrm>
            <a:off x="2987675" y="2276475"/>
            <a:ext cx="0" cy="13684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3048000" y="3200400"/>
            <a:ext cx="3127375" cy="2501900"/>
          </a:xfrm>
          <a:prstGeom prst="ellips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886200" y="5486400"/>
            <a:ext cx="1377804" cy="380480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kumimoji="1" lang="zh-CN" altLang="en-US" sz="20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琥珀酰</a:t>
            </a:r>
            <a:r>
              <a:rPr kumimoji="1" lang="en-US" altLang="zh-CN" sz="2000" dirty="0" err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CoA</a:t>
            </a:r>
            <a:r>
              <a:rPr kumimoji="1"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667000" y="4876800"/>
            <a:ext cx="1257300" cy="380480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kumimoji="1" lang="zh-CN" altLang="en-US" sz="20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延胡索酸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667000" y="3657600"/>
            <a:ext cx="1184275" cy="380480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kumimoji="1" lang="zh-CN" altLang="en-US" sz="20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草酰乙酸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5172075" y="4897438"/>
            <a:ext cx="1539875" cy="381000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kumimoji="1" lang="en-US" altLang="zh-CN" sz="2000">
                <a:solidFill>
                  <a:srgbClr val="000000"/>
                </a:solidFill>
                <a:latin typeface="Symbol" pitchFamily="18" charset="2"/>
                <a:ea typeface="黑体" pitchFamily="49" charset="-122"/>
                <a:cs typeface="Times New Roman" pitchFamily="18" charset="0"/>
              </a:rPr>
              <a:t>a-</a:t>
            </a:r>
            <a:r>
              <a:rPr kumimoji="1" lang="zh-CN" altLang="en-US" sz="2000">
                <a:solidFill>
                  <a:srgbClr val="000000"/>
                </a:solidFill>
                <a:latin typeface="Symbol" pitchFamily="18" charset="2"/>
                <a:ea typeface="黑体" pitchFamily="49" charset="-122"/>
                <a:cs typeface="Times New Roman" pitchFamily="18" charset="0"/>
              </a:rPr>
              <a:t>酮戊二酸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508625" y="3644900"/>
            <a:ext cx="1025525" cy="396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kumimoji="1" lang="zh-CN" altLang="en-US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柠檬酸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3924300" y="2362200"/>
            <a:ext cx="1244600" cy="415925"/>
          </a:xfrm>
          <a:prstGeom prst="rect">
            <a:avLst/>
          </a:prstGeom>
          <a:solidFill>
            <a:srgbClr val="FF99FF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乙酰</a:t>
            </a:r>
            <a:r>
              <a:rPr kumimoji="1"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CoA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2484438" y="1844675"/>
            <a:ext cx="1049337" cy="415925"/>
          </a:xfrm>
          <a:prstGeom prst="rect">
            <a:avLst/>
          </a:prstGeom>
          <a:solidFill>
            <a:srgbClr val="FF99FF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丙酮酸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2514600" y="1219200"/>
            <a:ext cx="684213" cy="4159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PEP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124075" y="620713"/>
            <a:ext cx="1285875" cy="385762"/>
          </a:xfrm>
          <a:prstGeom prst="rect">
            <a:avLst/>
          </a:prstGeom>
          <a:solidFill>
            <a:srgbClr val="FF99FF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磷酸丙糖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908175" y="0"/>
            <a:ext cx="1866900" cy="4159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葡萄糖或糖原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258888" y="0"/>
            <a:ext cx="508000" cy="476250"/>
          </a:xfrm>
          <a:prstGeom prst="rect">
            <a:avLst/>
          </a:prstGeom>
          <a:solidFill>
            <a:srgbClr val="66FF99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糖</a:t>
            </a:r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 flipH="1" flipV="1">
            <a:off x="3419475" y="908050"/>
            <a:ext cx="1368425" cy="144463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7812088" y="0"/>
            <a:ext cx="936625" cy="476250"/>
          </a:xfrm>
          <a:prstGeom prst="rect">
            <a:avLst/>
          </a:prstGeom>
          <a:solidFill>
            <a:srgbClr val="FF99FF"/>
          </a:solidFill>
          <a:ln w="19050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脂肪</a:t>
            </a:r>
          </a:p>
        </p:txBody>
      </p:sp>
      <p:grpSp>
        <p:nvGrpSpPr>
          <p:cNvPr id="85009" name="Group 17"/>
          <p:cNvGrpSpPr>
            <a:grpSpLocks/>
          </p:cNvGrpSpPr>
          <p:nvPr/>
        </p:nvGrpSpPr>
        <p:grpSpPr bwMode="auto">
          <a:xfrm>
            <a:off x="4859338" y="0"/>
            <a:ext cx="3309937" cy="1339850"/>
            <a:chOff x="3061" y="0"/>
            <a:chExt cx="2085" cy="844"/>
          </a:xfrm>
        </p:grpSpPr>
        <p:sp>
          <p:nvSpPr>
            <p:cNvPr id="85062" name="Text Box 18"/>
            <p:cNvSpPr txBox="1">
              <a:spLocks noChangeArrowheads="1"/>
            </p:cNvSpPr>
            <p:nvPr/>
          </p:nvSpPr>
          <p:spPr bwMode="auto">
            <a:xfrm>
              <a:off x="3061" y="592"/>
              <a:ext cx="851" cy="252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CN" sz="2000" b="1" dirty="0">
                  <a:solidFill>
                    <a:schemeClr val="bg2"/>
                  </a:solidFill>
                  <a:latin typeface="Times New Roman" pitchFamily="18" charset="0"/>
                  <a:ea typeface="宋体" pitchFamily="2" charset="-122"/>
                </a:rPr>
                <a:t>    </a:t>
              </a:r>
              <a:r>
                <a:rPr kumimoji="1" lang="zh-CN" altLang="en-US" sz="2000" b="1" dirty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甘   油</a:t>
              </a:r>
            </a:p>
          </p:txBody>
        </p:sp>
        <p:sp>
          <p:nvSpPr>
            <p:cNvPr id="85063" name="Text Box 19"/>
            <p:cNvSpPr txBox="1">
              <a:spLocks noChangeArrowheads="1"/>
            </p:cNvSpPr>
            <p:nvPr/>
          </p:nvSpPr>
          <p:spPr bwMode="auto">
            <a:xfrm>
              <a:off x="4422" y="572"/>
              <a:ext cx="724" cy="262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脂肪酸</a:t>
              </a:r>
            </a:p>
          </p:txBody>
        </p:sp>
        <p:sp>
          <p:nvSpPr>
            <p:cNvPr id="85064" name="Text Box 20"/>
            <p:cNvSpPr txBox="1">
              <a:spLocks noChangeArrowheads="1"/>
            </p:cNvSpPr>
            <p:nvPr/>
          </p:nvSpPr>
          <p:spPr bwMode="auto">
            <a:xfrm>
              <a:off x="3696" y="0"/>
              <a:ext cx="857" cy="262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甘油三酯</a:t>
              </a:r>
            </a:p>
          </p:txBody>
        </p:sp>
        <p:sp>
          <p:nvSpPr>
            <p:cNvPr id="85065" name="Line 21"/>
            <p:cNvSpPr>
              <a:spLocks noChangeShapeType="1"/>
            </p:cNvSpPr>
            <p:nvPr/>
          </p:nvSpPr>
          <p:spPr bwMode="auto">
            <a:xfrm>
              <a:off x="3456" y="384"/>
              <a:ext cx="129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5066" name="Line 22"/>
            <p:cNvSpPr>
              <a:spLocks noChangeShapeType="1"/>
            </p:cNvSpPr>
            <p:nvPr/>
          </p:nvSpPr>
          <p:spPr bwMode="auto">
            <a:xfrm>
              <a:off x="3456" y="384"/>
              <a:ext cx="0" cy="16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5067" name="Line 23"/>
            <p:cNvSpPr>
              <a:spLocks noChangeShapeType="1"/>
            </p:cNvSpPr>
            <p:nvPr/>
          </p:nvSpPr>
          <p:spPr bwMode="auto">
            <a:xfrm>
              <a:off x="4752" y="384"/>
              <a:ext cx="0" cy="16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5068" name="Line 24"/>
            <p:cNvSpPr>
              <a:spLocks noChangeShapeType="1"/>
            </p:cNvSpPr>
            <p:nvPr/>
          </p:nvSpPr>
          <p:spPr bwMode="auto">
            <a:xfrm flipV="1">
              <a:off x="4128" y="255"/>
              <a:ext cx="0" cy="12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85010" name="Line 25"/>
          <p:cNvSpPr>
            <a:spLocks noChangeShapeType="1"/>
          </p:cNvSpPr>
          <p:nvPr/>
        </p:nvSpPr>
        <p:spPr bwMode="auto">
          <a:xfrm>
            <a:off x="2627313" y="404813"/>
            <a:ext cx="0" cy="2095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11" name="Line 26"/>
          <p:cNvSpPr>
            <a:spLocks noChangeShapeType="1"/>
          </p:cNvSpPr>
          <p:nvPr/>
        </p:nvSpPr>
        <p:spPr bwMode="auto">
          <a:xfrm flipV="1">
            <a:off x="2987675" y="404813"/>
            <a:ext cx="0" cy="215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12" name="Line 27"/>
          <p:cNvSpPr>
            <a:spLocks noChangeShapeType="1"/>
          </p:cNvSpPr>
          <p:nvPr/>
        </p:nvSpPr>
        <p:spPr bwMode="auto">
          <a:xfrm>
            <a:off x="2843213" y="1014413"/>
            <a:ext cx="0" cy="215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13" name="Line 28"/>
          <p:cNvSpPr>
            <a:spLocks noChangeShapeType="1"/>
          </p:cNvSpPr>
          <p:nvPr/>
        </p:nvSpPr>
        <p:spPr bwMode="auto">
          <a:xfrm>
            <a:off x="2843213" y="1628775"/>
            <a:ext cx="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971550" y="1676400"/>
            <a:ext cx="1562100" cy="1939925"/>
            <a:chOff x="624" y="1056"/>
            <a:chExt cx="916" cy="1222"/>
          </a:xfrm>
        </p:grpSpPr>
        <p:sp>
          <p:nvSpPr>
            <p:cNvPr id="85060" name="Text Box 30"/>
            <p:cNvSpPr txBox="1">
              <a:spLocks noChangeArrowheads="1"/>
            </p:cNvSpPr>
            <p:nvPr/>
          </p:nvSpPr>
          <p:spPr bwMode="auto">
            <a:xfrm>
              <a:off x="624" y="1056"/>
              <a:ext cx="676" cy="1222"/>
            </a:xfrm>
            <a:prstGeom prst="rect">
              <a:avLst/>
            </a:prstGeom>
            <a:noFill/>
            <a:ln w="38100">
              <a:solidFill>
                <a:srgbClr val="2D48CF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丙氨酸</a:t>
              </a:r>
            </a:p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半胱氨酸</a:t>
              </a:r>
            </a:p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丝氨酸</a:t>
              </a:r>
            </a:p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苏氨酸</a:t>
              </a:r>
            </a:p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色氨酸</a:t>
              </a:r>
            </a:p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甘氨酸</a:t>
              </a:r>
            </a:p>
          </p:txBody>
        </p:sp>
        <p:sp>
          <p:nvSpPr>
            <p:cNvPr id="85061" name="Line 31"/>
            <p:cNvSpPr>
              <a:spLocks noChangeShapeType="1"/>
            </p:cNvSpPr>
            <p:nvPr/>
          </p:nvSpPr>
          <p:spPr bwMode="auto">
            <a:xfrm>
              <a:off x="1300" y="1248"/>
              <a:ext cx="240" cy="0"/>
            </a:xfrm>
            <a:prstGeom prst="line">
              <a:avLst/>
            </a:prstGeom>
            <a:noFill/>
            <a:ln w="38100">
              <a:solidFill>
                <a:srgbClr val="2D48C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85015" name="Line 32"/>
          <p:cNvSpPr>
            <a:spLocks noChangeShapeType="1"/>
          </p:cNvSpPr>
          <p:nvPr/>
        </p:nvSpPr>
        <p:spPr bwMode="auto">
          <a:xfrm>
            <a:off x="3563938" y="2060575"/>
            <a:ext cx="398462" cy="3016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598510" y="1391805"/>
            <a:ext cx="2083578" cy="1008063"/>
            <a:chOff x="1583" y="1488"/>
            <a:chExt cx="714" cy="635"/>
          </a:xfrm>
        </p:grpSpPr>
        <p:sp>
          <p:nvSpPr>
            <p:cNvPr id="85058" name="Text Box 34"/>
            <p:cNvSpPr txBox="1">
              <a:spLocks noChangeArrowheads="1"/>
            </p:cNvSpPr>
            <p:nvPr/>
          </p:nvSpPr>
          <p:spPr bwMode="auto">
            <a:xfrm>
              <a:off x="1583" y="1488"/>
              <a:ext cx="714" cy="395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2D48CF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000" b="1" dirty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亮氨酸▲色氨酸</a:t>
              </a:r>
            </a:p>
            <a:p>
              <a:pPr>
                <a:lnSpc>
                  <a:spcPct val="90000"/>
                </a:lnSpc>
              </a:pPr>
              <a:r>
                <a:rPr kumimoji="1" lang="zh-CN" altLang="en-US" sz="2000" b="1" dirty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苏氨酸 异亮氨酸</a:t>
              </a:r>
            </a:p>
          </p:txBody>
        </p:sp>
        <p:sp>
          <p:nvSpPr>
            <p:cNvPr id="85059" name="Line 35"/>
            <p:cNvSpPr>
              <a:spLocks noChangeShapeType="1"/>
            </p:cNvSpPr>
            <p:nvPr/>
          </p:nvSpPr>
          <p:spPr bwMode="auto">
            <a:xfrm flipH="1">
              <a:off x="1904" y="1896"/>
              <a:ext cx="0" cy="227"/>
            </a:xfrm>
            <a:prstGeom prst="line">
              <a:avLst/>
            </a:prstGeom>
            <a:noFill/>
            <a:ln w="38100">
              <a:solidFill>
                <a:srgbClr val="2D48C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cxnSp>
        <p:nvCxnSpPr>
          <p:cNvPr id="184356" name="AutoShape 36"/>
          <p:cNvCxnSpPr>
            <a:cxnSpLocks noChangeShapeType="1"/>
          </p:cNvCxnSpPr>
          <p:nvPr/>
        </p:nvCxnSpPr>
        <p:spPr bwMode="auto">
          <a:xfrm rot="10800000">
            <a:off x="2514600" y="1447800"/>
            <a:ext cx="133350" cy="2447925"/>
          </a:xfrm>
          <a:prstGeom prst="bentConnector3">
            <a:avLst>
              <a:gd name="adj1" fmla="val 1338093"/>
            </a:avLst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</p:spPr>
      </p:cxn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116013" y="4076700"/>
            <a:ext cx="1592262" cy="873125"/>
            <a:chOff x="864" y="2544"/>
            <a:chExt cx="912" cy="550"/>
          </a:xfrm>
        </p:grpSpPr>
        <p:sp>
          <p:nvSpPr>
            <p:cNvPr id="85056" name="Text Box 38"/>
            <p:cNvSpPr txBox="1">
              <a:spLocks noChangeArrowheads="1"/>
            </p:cNvSpPr>
            <p:nvPr/>
          </p:nvSpPr>
          <p:spPr bwMode="auto">
            <a:xfrm>
              <a:off x="864" y="2640"/>
              <a:ext cx="714" cy="454"/>
            </a:xfrm>
            <a:prstGeom prst="rect">
              <a:avLst/>
            </a:prstGeom>
            <a:noFill/>
            <a:ln w="38100">
              <a:solidFill>
                <a:srgbClr val="2D48CF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天冬氨酸</a:t>
              </a:r>
            </a:p>
            <a:p>
              <a:pPr algn="ctr"/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天冬酰胺</a:t>
              </a:r>
            </a:p>
          </p:txBody>
        </p:sp>
        <p:sp>
          <p:nvSpPr>
            <p:cNvPr id="85057" name="Line 39"/>
            <p:cNvSpPr>
              <a:spLocks noChangeShapeType="1"/>
            </p:cNvSpPr>
            <p:nvPr/>
          </p:nvSpPr>
          <p:spPr bwMode="auto">
            <a:xfrm flipV="1">
              <a:off x="1584" y="2544"/>
              <a:ext cx="192" cy="288"/>
            </a:xfrm>
            <a:prstGeom prst="line">
              <a:avLst/>
            </a:prstGeom>
            <a:noFill/>
            <a:ln w="38100">
              <a:solidFill>
                <a:srgbClr val="2D48C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763713" y="5300663"/>
            <a:ext cx="1368425" cy="990600"/>
            <a:chOff x="1310" y="3264"/>
            <a:chExt cx="370" cy="624"/>
          </a:xfrm>
        </p:grpSpPr>
        <p:sp>
          <p:nvSpPr>
            <p:cNvPr id="85054" name="Text Box 41"/>
            <p:cNvSpPr txBox="1">
              <a:spLocks noChangeArrowheads="1"/>
            </p:cNvSpPr>
            <p:nvPr/>
          </p:nvSpPr>
          <p:spPr bwMode="auto">
            <a:xfrm>
              <a:off x="1310" y="3454"/>
              <a:ext cx="324" cy="434"/>
            </a:xfrm>
            <a:prstGeom prst="rect">
              <a:avLst/>
            </a:prstGeom>
            <a:noFill/>
            <a:ln w="38100">
              <a:solidFill>
                <a:srgbClr val="2D48CF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苯丙氨酸</a:t>
              </a:r>
            </a:p>
            <a:p>
              <a:pPr algn="ctr"/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酪氨酸</a:t>
              </a:r>
            </a:p>
          </p:txBody>
        </p:sp>
        <p:sp>
          <p:nvSpPr>
            <p:cNvPr id="85055" name="Line 42"/>
            <p:cNvSpPr>
              <a:spLocks noChangeShapeType="1"/>
            </p:cNvSpPr>
            <p:nvPr/>
          </p:nvSpPr>
          <p:spPr bwMode="auto">
            <a:xfrm flipV="1">
              <a:off x="1440" y="3264"/>
              <a:ext cx="240" cy="192"/>
            </a:xfrm>
            <a:prstGeom prst="line">
              <a:avLst/>
            </a:prstGeom>
            <a:noFill/>
            <a:ln w="38100">
              <a:solidFill>
                <a:srgbClr val="2D48C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641725" y="5867400"/>
            <a:ext cx="2011363" cy="917575"/>
            <a:chOff x="2294" y="3696"/>
            <a:chExt cx="1190" cy="578"/>
          </a:xfrm>
        </p:grpSpPr>
        <p:sp>
          <p:nvSpPr>
            <p:cNvPr id="85052" name="Text Box 44"/>
            <p:cNvSpPr txBox="1">
              <a:spLocks noChangeArrowheads="1"/>
            </p:cNvSpPr>
            <p:nvPr/>
          </p:nvSpPr>
          <p:spPr bwMode="auto">
            <a:xfrm>
              <a:off x="2294" y="3840"/>
              <a:ext cx="1190" cy="434"/>
            </a:xfrm>
            <a:prstGeom prst="rect">
              <a:avLst/>
            </a:prstGeom>
            <a:noFill/>
            <a:ln w="38100">
              <a:solidFill>
                <a:srgbClr val="2D48CF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异亮氨酸 缬氨酸</a:t>
              </a:r>
            </a:p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甲硫氨酸 苏氨酸</a:t>
              </a:r>
            </a:p>
          </p:txBody>
        </p:sp>
        <p:sp>
          <p:nvSpPr>
            <p:cNvPr id="85053" name="Line 45"/>
            <p:cNvSpPr>
              <a:spLocks noChangeShapeType="1"/>
            </p:cNvSpPr>
            <p:nvPr/>
          </p:nvSpPr>
          <p:spPr bwMode="auto">
            <a:xfrm flipV="1">
              <a:off x="2784" y="3696"/>
              <a:ext cx="0" cy="144"/>
            </a:xfrm>
            <a:prstGeom prst="line">
              <a:avLst/>
            </a:prstGeom>
            <a:noFill/>
            <a:ln w="38100">
              <a:solidFill>
                <a:srgbClr val="2D48C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85021" name="Group 46"/>
          <p:cNvGrpSpPr>
            <a:grpSpLocks/>
          </p:cNvGrpSpPr>
          <p:nvPr/>
        </p:nvGrpSpPr>
        <p:grpSpPr bwMode="auto">
          <a:xfrm>
            <a:off x="5292725" y="2349500"/>
            <a:ext cx="3795713" cy="428625"/>
            <a:chOff x="3334" y="1480"/>
            <a:chExt cx="2391" cy="270"/>
          </a:xfrm>
        </p:grpSpPr>
        <p:sp>
          <p:nvSpPr>
            <p:cNvPr id="85048" name="Text Box 47"/>
            <p:cNvSpPr txBox="1">
              <a:spLocks noChangeArrowheads="1"/>
            </p:cNvSpPr>
            <p:nvPr/>
          </p:nvSpPr>
          <p:spPr bwMode="auto">
            <a:xfrm>
              <a:off x="3787" y="1480"/>
              <a:ext cx="1058" cy="250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乙酰乙酰</a:t>
              </a:r>
              <a:r>
                <a:rPr kumimoji="1" lang="en-US" altLang="zh-CN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CoA</a:t>
              </a:r>
            </a:p>
          </p:txBody>
        </p:sp>
        <p:sp>
          <p:nvSpPr>
            <p:cNvPr id="85049" name="Text Box 48"/>
            <p:cNvSpPr txBox="1">
              <a:spLocks noChangeArrowheads="1"/>
            </p:cNvSpPr>
            <p:nvPr/>
          </p:nvSpPr>
          <p:spPr bwMode="auto">
            <a:xfrm>
              <a:off x="5239" y="1488"/>
              <a:ext cx="486" cy="262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酮体</a:t>
              </a:r>
            </a:p>
          </p:txBody>
        </p:sp>
        <p:sp>
          <p:nvSpPr>
            <p:cNvPr id="85050" name="Line 49"/>
            <p:cNvSpPr>
              <a:spLocks noChangeShapeType="1"/>
            </p:cNvSpPr>
            <p:nvPr/>
          </p:nvSpPr>
          <p:spPr bwMode="auto">
            <a:xfrm>
              <a:off x="4876" y="1616"/>
              <a:ext cx="33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5051" name="Line 50"/>
            <p:cNvSpPr>
              <a:spLocks noChangeShapeType="1"/>
            </p:cNvSpPr>
            <p:nvPr/>
          </p:nvSpPr>
          <p:spPr bwMode="auto">
            <a:xfrm>
              <a:off x="3334" y="1632"/>
              <a:ext cx="36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7091363" y="2708275"/>
            <a:ext cx="1223962" cy="1993900"/>
            <a:chOff x="4420" y="1728"/>
            <a:chExt cx="691" cy="1502"/>
          </a:xfrm>
        </p:grpSpPr>
        <p:sp>
          <p:nvSpPr>
            <p:cNvPr id="85046" name="Text Box 52"/>
            <p:cNvSpPr txBox="1">
              <a:spLocks noChangeArrowheads="1"/>
            </p:cNvSpPr>
            <p:nvPr/>
          </p:nvSpPr>
          <p:spPr bwMode="auto">
            <a:xfrm>
              <a:off x="4420" y="2016"/>
              <a:ext cx="691" cy="121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2D48CF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亮氨酸▲  </a:t>
              </a:r>
              <a:endParaRPr kumimoji="1"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赖氨酸▲</a:t>
              </a:r>
            </a:p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色氨酸  </a:t>
              </a:r>
              <a:endParaRPr kumimoji="1"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酪氨酸</a:t>
              </a:r>
            </a:p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苯丙氨酸 </a:t>
              </a:r>
            </a:p>
          </p:txBody>
        </p:sp>
        <p:sp>
          <p:nvSpPr>
            <p:cNvPr id="85047" name="Line 53"/>
            <p:cNvSpPr>
              <a:spLocks noChangeShapeType="1"/>
            </p:cNvSpPr>
            <p:nvPr/>
          </p:nvSpPr>
          <p:spPr bwMode="auto">
            <a:xfrm flipV="1">
              <a:off x="4512" y="1728"/>
              <a:ext cx="0" cy="288"/>
            </a:xfrm>
            <a:prstGeom prst="line">
              <a:avLst/>
            </a:prstGeom>
            <a:noFill/>
            <a:ln w="38100">
              <a:solidFill>
                <a:srgbClr val="2D48C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6659563" y="4868863"/>
            <a:ext cx="2232025" cy="1377950"/>
            <a:chOff x="4272" y="3070"/>
            <a:chExt cx="1221" cy="868"/>
          </a:xfrm>
        </p:grpSpPr>
        <p:sp>
          <p:nvSpPr>
            <p:cNvPr id="85042" name="Text Box 55"/>
            <p:cNvSpPr txBox="1">
              <a:spLocks noChangeArrowheads="1"/>
            </p:cNvSpPr>
            <p:nvPr/>
          </p:nvSpPr>
          <p:spPr bwMode="auto">
            <a:xfrm>
              <a:off x="4646" y="3070"/>
              <a:ext cx="495" cy="262"/>
            </a:xfrm>
            <a:prstGeom prst="rect">
              <a:avLst/>
            </a:prstGeom>
            <a:noFill/>
            <a:ln w="38100">
              <a:solidFill>
                <a:srgbClr val="2D48CF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谷氨酸</a:t>
              </a:r>
            </a:p>
          </p:txBody>
        </p:sp>
        <p:sp>
          <p:nvSpPr>
            <p:cNvPr id="85043" name="Text Box 56"/>
            <p:cNvSpPr txBox="1">
              <a:spLocks noChangeArrowheads="1"/>
            </p:cNvSpPr>
            <p:nvPr/>
          </p:nvSpPr>
          <p:spPr bwMode="auto">
            <a:xfrm>
              <a:off x="4320" y="3504"/>
              <a:ext cx="1173" cy="434"/>
            </a:xfrm>
            <a:prstGeom prst="rect">
              <a:avLst/>
            </a:prstGeom>
            <a:noFill/>
            <a:ln w="38100">
              <a:solidFill>
                <a:srgbClr val="2D48CF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精氨酸   谷氨酰胺</a:t>
              </a:r>
            </a:p>
            <a:p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组氨酸   脯氨酸</a:t>
              </a:r>
            </a:p>
          </p:txBody>
        </p:sp>
        <p:sp>
          <p:nvSpPr>
            <p:cNvPr id="85044" name="Line 57"/>
            <p:cNvSpPr>
              <a:spLocks noChangeShapeType="1"/>
            </p:cNvSpPr>
            <p:nvPr/>
          </p:nvSpPr>
          <p:spPr bwMode="auto">
            <a:xfrm>
              <a:off x="4272" y="3216"/>
              <a:ext cx="384" cy="0"/>
            </a:xfrm>
            <a:prstGeom prst="line">
              <a:avLst/>
            </a:prstGeom>
            <a:noFill/>
            <a:ln w="38100">
              <a:solidFill>
                <a:srgbClr val="2D48CF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5045" name="Line 58"/>
            <p:cNvSpPr>
              <a:spLocks noChangeShapeType="1"/>
            </p:cNvSpPr>
            <p:nvPr/>
          </p:nvSpPr>
          <p:spPr bwMode="auto">
            <a:xfrm flipV="1">
              <a:off x="4896" y="3312"/>
              <a:ext cx="0" cy="192"/>
            </a:xfrm>
            <a:prstGeom prst="line">
              <a:avLst/>
            </a:prstGeom>
            <a:noFill/>
            <a:ln w="38100">
              <a:solidFill>
                <a:srgbClr val="2D48C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85024" name="Line 59"/>
          <p:cNvSpPr>
            <a:spLocks noChangeShapeType="1"/>
          </p:cNvSpPr>
          <p:nvPr/>
        </p:nvSpPr>
        <p:spPr bwMode="auto">
          <a:xfrm flipH="1">
            <a:off x="6057900" y="47244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25" name="Line 60"/>
          <p:cNvSpPr>
            <a:spLocks noChangeShapeType="1"/>
          </p:cNvSpPr>
          <p:nvPr/>
        </p:nvSpPr>
        <p:spPr bwMode="auto">
          <a:xfrm>
            <a:off x="6172200" y="42672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26" name="Text Box 61"/>
          <p:cNvSpPr txBox="1">
            <a:spLocks noChangeArrowheads="1"/>
          </p:cNvSpPr>
          <p:nvPr/>
        </p:nvSpPr>
        <p:spPr bwMode="auto">
          <a:xfrm>
            <a:off x="6248400" y="4419600"/>
            <a:ext cx="6477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CO</a:t>
            </a:r>
            <a:r>
              <a:rPr kumimoji="1" lang="en-US" altLang="zh-CN" sz="2000" b="1" baseline="-25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</a:p>
        </p:txBody>
      </p:sp>
      <p:sp>
        <p:nvSpPr>
          <p:cNvPr id="85027" name="Line 62"/>
          <p:cNvSpPr>
            <a:spLocks noChangeShapeType="1"/>
          </p:cNvSpPr>
          <p:nvPr/>
        </p:nvSpPr>
        <p:spPr bwMode="auto">
          <a:xfrm flipH="1">
            <a:off x="5291138" y="5505450"/>
            <a:ext cx="152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28" name="Line 63"/>
          <p:cNvSpPr>
            <a:spLocks noChangeShapeType="1"/>
          </p:cNvSpPr>
          <p:nvPr/>
        </p:nvSpPr>
        <p:spPr bwMode="auto">
          <a:xfrm>
            <a:off x="5715000" y="5334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29" name="Text Box 64"/>
          <p:cNvSpPr txBox="1">
            <a:spLocks noChangeArrowheads="1"/>
          </p:cNvSpPr>
          <p:nvPr/>
        </p:nvSpPr>
        <p:spPr bwMode="auto">
          <a:xfrm>
            <a:off x="5562600" y="5562600"/>
            <a:ext cx="6477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CO</a:t>
            </a:r>
            <a:r>
              <a:rPr kumimoji="1" lang="en-US" altLang="zh-CN" sz="2000" b="1" baseline="-25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</a:p>
        </p:txBody>
      </p:sp>
      <p:sp>
        <p:nvSpPr>
          <p:cNvPr id="85030" name="Line 65"/>
          <p:cNvSpPr>
            <a:spLocks noChangeShapeType="1"/>
          </p:cNvSpPr>
          <p:nvPr/>
        </p:nvSpPr>
        <p:spPr bwMode="auto">
          <a:xfrm>
            <a:off x="4495800" y="2819400"/>
            <a:ext cx="0" cy="381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31" name="Line 66"/>
          <p:cNvSpPr>
            <a:spLocks noChangeShapeType="1"/>
          </p:cNvSpPr>
          <p:nvPr/>
        </p:nvSpPr>
        <p:spPr bwMode="auto">
          <a:xfrm>
            <a:off x="5638800" y="3505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32" name="Line 67"/>
          <p:cNvSpPr>
            <a:spLocks noChangeShapeType="1"/>
          </p:cNvSpPr>
          <p:nvPr/>
        </p:nvSpPr>
        <p:spPr bwMode="auto">
          <a:xfrm flipV="1">
            <a:off x="3048000" y="40386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33" name="Line 68"/>
          <p:cNvSpPr>
            <a:spLocks noChangeShapeType="1"/>
          </p:cNvSpPr>
          <p:nvPr/>
        </p:nvSpPr>
        <p:spPr bwMode="auto">
          <a:xfrm flipH="1" flipV="1">
            <a:off x="3429000" y="52578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34" name="Line 69"/>
          <p:cNvSpPr>
            <a:spLocks noChangeShapeType="1"/>
          </p:cNvSpPr>
          <p:nvPr/>
        </p:nvSpPr>
        <p:spPr bwMode="auto">
          <a:xfrm flipH="1">
            <a:off x="5148263" y="1341438"/>
            <a:ext cx="1871662" cy="102711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 flipV="1">
            <a:off x="5219700" y="1341438"/>
            <a:ext cx="1944688" cy="10795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5036" name="Text Box 71"/>
          <p:cNvSpPr txBox="1">
            <a:spLocks noChangeArrowheads="1"/>
          </p:cNvSpPr>
          <p:nvPr/>
        </p:nvSpPr>
        <p:spPr bwMode="auto">
          <a:xfrm>
            <a:off x="77788" y="549275"/>
            <a:ext cx="677862" cy="5589588"/>
          </a:xfrm>
          <a:prstGeom prst="rect">
            <a:avLst/>
          </a:prstGeom>
          <a:solidFill>
            <a:srgbClr val="FFB13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kumimoji="1" lang="zh-CN" altLang="en-US" sz="3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氨基酸、糖及脂肪代谢的联系</a:t>
            </a:r>
          </a:p>
        </p:txBody>
      </p:sp>
      <p:sp>
        <p:nvSpPr>
          <p:cNvPr id="85037" name="Text Box 72"/>
          <p:cNvSpPr txBox="1">
            <a:spLocks noChangeArrowheads="1"/>
          </p:cNvSpPr>
          <p:nvPr/>
        </p:nvSpPr>
        <p:spPr bwMode="auto">
          <a:xfrm>
            <a:off x="4076700" y="4148138"/>
            <a:ext cx="1055688" cy="5238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000000"/>
                </a:solidFill>
                <a:ea typeface="华文彩云" pitchFamily="2" charset="-122"/>
              </a:rPr>
              <a:t>T A C</a:t>
            </a:r>
          </a:p>
        </p:txBody>
      </p: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5148263" y="1692275"/>
            <a:ext cx="3055937" cy="800100"/>
            <a:chOff x="3243" y="1066"/>
            <a:chExt cx="1925" cy="504"/>
          </a:xfrm>
        </p:grpSpPr>
        <p:sp>
          <p:nvSpPr>
            <p:cNvPr id="85040" name="Line 74"/>
            <p:cNvSpPr>
              <a:spLocks noChangeShapeType="1"/>
            </p:cNvSpPr>
            <p:nvPr/>
          </p:nvSpPr>
          <p:spPr bwMode="auto">
            <a:xfrm flipV="1">
              <a:off x="3243" y="1207"/>
              <a:ext cx="1179" cy="3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1" name="Text Box 75"/>
            <p:cNvSpPr txBox="1">
              <a:spLocks noChangeArrowheads="1"/>
            </p:cNvSpPr>
            <p:nvPr/>
          </p:nvSpPr>
          <p:spPr bwMode="auto">
            <a:xfrm>
              <a:off x="4444" y="1066"/>
              <a:ext cx="724" cy="262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zh-CN" altLang="en-US" sz="20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胆固醇</a:t>
              </a:r>
            </a:p>
          </p:txBody>
        </p:sp>
      </p:grpSp>
      <p:sp>
        <p:nvSpPr>
          <p:cNvPr id="76" name="灯片编号占位符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723DB-1975-4524-894F-9CFF3D62505B}" type="slidenum">
              <a:rPr lang="en-US" altLang="zh-CN"/>
              <a:pPr>
                <a:defRPr/>
              </a:pPr>
              <a:t>63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  <p:bldP spid="184335" grpId="0" animBg="1"/>
      <p:bldP spid="18439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8688"/>
            <a:ext cx="7772400" cy="3455987"/>
          </a:xfrm>
        </p:spPr>
        <p:txBody>
          <a:bodyPr/>
          <a:lstStyle/>
          <a:p>
            <a:pPr eaLnBrk="1" hangingPunct="1">
              <a:lnSpc>
                <a:spcPts val="6400"/>
              </a:lnSpc>
            </a:pPr>
            <a: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第三节</a:t>
            </a:r>
            <a:b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</a:br>
            <a: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  </a:t>
            </a:r>
            <a:b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</a:br>
            <a: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氨的代谢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857250" y="4005064"/>
            <a:ext cx="74295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 dirty="0">
                <a:solidFill>
                  <a:srgbClr val="FFFF00"/>
                </a:solidFill>
              </a:rPr>
              <a:t>Metabolism of Ammonia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78DE0-FEA7-40CA-AC56-86D50595D5CA}" type="slidenum">
              <a:rPr lang="en-US" altLang="zh-CN"/>
              <a:pPr>
                <a:defRPr/>
              </a:pPr>
              <a:t>64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322388"/>
            <a:ext cx="5802313" cy="42672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SzPct val="70000"/>
            </a:pPr>
            <a:r>
              <a:rPr lang="en-US" altLang="zh-CN" sz="36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6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体内氨的来源</a:t>
            </a:r>
          </a:p>
          <a:p>
            <a:pPr eaLnBrk="1" hangingPunct="1">
              <a:lnSpc>
                <a:spcPct val="160000"/>
              </a:lnSpc>
              <a:buSzPct val="70000"/>
            </a:pPr>
            <a:r>
              <a:rPr lang="zh-CN" altLang="en-US" sz="36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 氨的转运</a:t>
            </a:r>
          </a:p>
          <a:p>
            <a:pPr eaLnBrk="1" hangingPunct="1">
              <a:lnSpc>
                <a:spcPct val="160000"/>
              </a:lnSpc>
              <a:buSzPct val="70000"/>
            </a:pPr>
            <a:r>
              <a:rPr lang="zh-CN" altLang="en-US" sz="36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 氨的去路</a:t>
            </a:r>
          </a:p>
          <a:p>
            <a:pPr lvl="1" eaLnBrk="1" hangingPunct="1">
              <a:lnSpc>
                <a:spcPct val="160000"/>
              </a:lnSpc>
              <a:buSzPct val="70000"/>
            </a:pPr>
            <a:r>
              <a:rPr lang="zh-CN" altLang="en-US" sz="36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 尿素的生成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DAB98-EEE7-4DAA-9557-A4CB9EB0273E}" type="slidenum">
              <a:rPr lang="en-US" altLang="zh-CN"/>
              <a:pPr>
                <a:defRPr/>
              </a:pPr>
              <a:t>65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ea typeface="黑体" pitchFamily="49" charset="-122"/>
              </a:rPr>
              <a:t>一、体内氨的来源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773238"/>
            <a:ext cx="8497888" cy="4135437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氨基酸脱氨基作用产生的氨 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                     </a:t>
            </a:r>
            <a:r>
              <a:rPr lang="en-US" altLang="zh-CN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体内氨的主要来源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肠道吸收的氨</a:t>
            </a:r>
          </a:p>
          <a:p>
            <a:pPr lvl="1" eaLnBrk="1" hangingPunct="1">
              <a:lnSpc>
                <a:spcPct val="125000"/>
              </a:lnSpc>
            </a:pPr>
            <a:r>
              <a:rPr lang="zh-CN" altLang="en-US" sz="240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肠内氨基酸在细菌作用下产生的氨</a:t>
            </a:r>
          </a:p>
          <a:p>
            <a:pPr lvl="1" eaLnBrk="1" hangingPunct="1">
              <a:lnSpc>
                <a:spcPct val="125000"/>
              </a:lnSpc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肠道尿素经肠道细菌尿素酶水解产生的氨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肾小管上皮细胞分泌的氨（谷氨酰胺水解）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3D5AE-F8B0-4F5D-88F7-B873A0A23F79}" type="slidenum">
              <a:rPr lang="en-US" altLang="zh-CN"/>
              <a:pPr>
                <a:defRPr/>
              </a:pPr>
              <a:t>66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/>
          <a:srcRect l="24733" t="28546" r="29494" b="44887"/>
          <a:stretch>
            <a:fillRect/>
          </a:stretch>
        </p:blipFill>
        <p:spPr bwMode="auto">
          <a:xfrm>
            <a:off x="2339975" y="476250"/>
            <a:ext cx="4464050" cy="194468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</p:pic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2627313" y="2565400"/>
            <a:ext cx="3416300" cy="646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36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碱性利于氨吸收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258888" y="3644900"/>
            <a:ext cx="75612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zh-CN" altLang="zh-CN" sz="2800">
                <a:solidFill>
                  <a:srgbClr val="FFFF00"/>
                </a:solidFill>
                <a:latin typeface="Verdana" pitchFamily="34" charset="0"/>
                <a:ea typeface="黑体" pitchFamily="49" charset="-122"/>
              </a:rPr>
              <a:t>高血氨病人</a:t>
            </a:r>
            <a:r>
              <a:rPr lang="zh-CN" altLang="zh-CN" sz="2800">
                <a:solidFill>
                  <a:schemeClr val="tx2"/>
                </a:solidFill>
                <a:latin typeface="Verdana" pitchFamily="34" charset="0"/>
                <a:ea typeface="黑体" pitchFamily="49" charset="-122"/>
              </a:rPr>
              <a:t>不能用碱性肥皂水灌肠</a:t>
            </a:r>
            <a:r>
              <a:rPr lang="zh-CN" altLang="en-US" sz="2800">
                <a:solidFill>
                  <a:schemeClr val="tx2"/>
                </a:solidFill>
                <a:latin typeface="Verdana" pitchFamily="34" charset="0"/>
                <a:ea typeface="黑体" pitchFamily="49" charset="-122"/>
              </a:rPr>
              <a:t>，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zh-CN" altLang="en-US" sz="2800">
                <a:solidFill>
                  <a:schemeClr val="tx2"/>
                </a:solidFill>
                <a:latin typeface="Verdana" pitchFamily="34" charset="0"/>
                <a:ea typeface="黑体" pitchFamily="49" charset="-122"/>
              </a:rPr>
              <a:t>               而</a:t>
            </a:r>
            <a:r>
              <a:rPr lang="zh-CN" altLang="en-US" sz="2800">
                <a:solidFill>
                  <a:srgbClr val="FFFF00"/>
                </a:solidFill>
                <a:latin typeface="Verdana" pitchFamily="34" charset="0"/>
                <a:ea typeface="黑体" pitchFamily="49" charset="-122"/>
              </a:rPr>
              <a:t>采用弱酸性透析液作结肠透析</a:t>
            </a:r>
            <a:endParaRPr lang="zh-CN" altLang="zh-CN" sz="2800">
              <a:solidFill>
                <a:srgbClr val="FFFF00"/>
              </a:solidFill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1258888" y="4941888"/>
            <a:ext cx="58991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zh-CN" altLang="zh-CN" sz="2800">
                <a:solidFill>
                  <a:srgbClr val="FFFF00"/>
                </a:solidFill>
                <a:latin typeface="Verdana" pitchFamily="34" charset="0"/>
                <a:ea typeface="黑体" pitchFamily="49" charset="-122"/>
              </a:rPr>
              <a:t>肝硬化腹水病人</a:t>
            </a:r>
            <a:r>
              <a:rPr lang="zh-CN" altLang="zh-CN" sz="2800">
                <a:solidFill>
                  <a:schemeClr val="tx2"/>
                </a:solidFill>
                <a:latin typeface="Verdana" pitchFamily="34" charset="0"/>
                <a:ea typeface="黑体" pitchFamily="49" charset="-122"/>
              </a:rPr>
              <a:t>不能用碱性利尿药</a:t>
            </a:r>
            <a:r>
              <a:rPr lang="zh-CN" altLang="en-US" sz="2800">
                <a:solidFill>
                  <a:schemeClr val="tx2"/>
                </a:solidFill>
                <a:latin typeface="Verdana" pitchFamily="34" charset="0"/>
                <a:ea typeface="黑体" pitchFamily="49" charset="-122"/>
              </a:rPr>
              <a:t>，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zh-CN" altLang="en-US" sz="2800">
                <a:solidFill>
                  <a:schemeClr val="tx2"/>
                </a:solidFill>
                <a:latin typeface="Verdana" pitchFamily="34" charset="0"/>
                <a:ea typeface="黑体" pitchFamily="49" charset="-122"/>
              </a:rPr>
              <a:t>                     而</a:t>
            </a:r>
            <a:r>
              <a:rPr lang="zh-CN" altLang="en-US" sz="2800">
                <a:solidFill>
                  <a:srgbClr val="FFFF00"/>
                </a:solidFill>
                <a:latin typeface="Verdana" pitchFamily="34" charset="0"/>
                <a:ea typeface="黑体" pitchFamily="49" charset="-122"/>
              </a:rPr>
              <a:t>采用酸性</a:t>
            </a:r>
            <a:r>
              <a:rPr lang="zh-CN" altLang="zh-CN" sz="2800">
                <a:solidFill>
                  <a:srgbClr val="FFFF00"/>
                </a:solidFill>
                <a:latin typeface="Verdana" pitchFamily="34" charset="0"/>
                <a:ea typeface="黑体" pitchFamily="49" charset="-122"/>
              </a:rPr>
              <a:t>利尿药</a:t>
            </a:r>
            <a:endParaRPr lang="zh-CN" altLang="en-US" sz="2800">
              <a:solidFill>
                <a:srgbClr val="FFFF00"/>
              </a:solidFill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73EE8-A585-4125-AB27-CC4B4298B544}" type="slidenum">
              <a:rPr lang="en-US" altLang="zh-CN"/>
              <a:pPr>
                <a:defRPr/>
              </a:pPr>
              <a:t>67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nimBg="1"/>
      <p:bldP spid="162820" grpId="0"/>
      <p:bldP spid="1628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2938"/>
            <a:ext cx="7772400" cy="9144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ea typeface="黑体" pitchFamily="49" charset="-122"/>
              </a:rPr>
              <a:t>二、氨的转运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179388" y="1936750"/>
            <a:ext cx="8718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latin typeface="Verdana" pitchFamily="34" charset="0"/>
                <a:ea typeface="黑体" pitchFamily="49" charset="-122"/>
              </a:rPr>
              <a:t>氨在血液中以无毒的</a:t>
            </a:r>
            <a:r>
              <a:rPr lang="zh-CN" altLang="en-US" sz="3200" u="sng">
                <a:solidFill>
                  <a:srgbClr val="FFFF00"/>
                </a:solidFill>
                <a:latin typeface="Verdana" pitchFamily="34" charset="0"/>
                <a:ea typeface="黑体" pitchFamily="49" charset="-122"/>
              </a:rPr>
              <a:t>丙氨酸</a:t>
            </a:r>
            <a:r>
              <a:rPr lang="zh-CN" altLang="en-US" sz="3200">
                <a:latin typeface="Verdana" pitchFamily="34" charset="0"/>
                <a:ea typeface="黑体" pitchFamily="49" charset="-122"/>
              </a:rPr>
              <a:t>及</a:t>
            </a:r>
            <a:r>
              <a:rPr lang="zh-CN" altLang="en-US" sz="3200" u="sng">
                <a:solidFill>
                  <a:srgbClr val="FFFF00"/>
                </a:solidFill>
                <a:latin typeface="Verdana" pitchFamily="34" charset="0"/>
                <a:ea typeface="黑体" pitchFamily="49" charset="-122"/>
              </a:rPr>
              <a:t>谷氨酰胺</a:t>
            </a:r>
            <a:r>
              <a:rPr lang="zh-CN" altLang="en-US" sz="3200">
                <a:latin typeface="Verdana" pitchFamily="34" charset="0"/>
                <a:ea typeface="黑体" pitchFamily="49" charset="-122"/>
              </a:rPr>
              <a:t>形式转运</a:t>
            </a:r>
          </a:p>
        </p:txBody>
      </p:sp>
      <p:sp>
        <p:nvSpPr>
          <p:cNvPr id="4511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1763713" y="4292600"/>
            <a:ext cx="5616575" cy="865188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（二） 谷氨酰胺的运氨作用</a:t>
            </a:r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1763713" y="2997200"/>
            <a:ext cx="5616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（一） 丙氨酸</a:t>
            </a:r>
            <a:r>
              <a:rPr kumimoji="1"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葡萄糖循环</a:t>
            </a:r>
          </a:p>
          <a:p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  </a:t>
            </a:r>
            <a:r>
              <a:rPr kumimoji="1"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(alanine-glucose cycle)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F12EC-C50E-470F-ABDB-DE4467C90C77}" type="slidenum">
              <a:rPr lang="en-US" altLang="zh-CN"/>
              <a:pPr>
                <a:defRPr/>
              </a:pPr>
              <a:t>68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1" grpId="0"/>
      <p:bldP spid="45112" grpId="0" build="p"/>
      <p:bldP spid="45113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1071563"/>
            <a:ext cx="6608763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（一）丙氨酸</a:t>
            </a:r>
            <a:r>
              <a:rPr lang="en-US" altLang="zh-CN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葡萄糖循环</a:t>
            </a:r>
            <a:endParaRPr lang="en-US" altLang="zh-CN" dirty="0">
              <a:solidFill>
                <a:srgbClr val="FFFF00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55638" y="4449763"/>
            <a:ext cx="312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kumimoji="1"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反应过程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628650" y="1928813"/>
            <a:ext cx="28638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kumimoji="1"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生理意义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136650" y="2792413"/>
            <a:ext cx="77565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① 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肌肉中氨以无毒的丙氨酸形式运输到肝</a:t>
            </a: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1082675" y="3654425"/>
            <a:ext cx="6729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② 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肝为肌肉提供葡萄糖。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1C2D4-B4D1-4FFB-9D63-3800A2C31526}" type="slidenum">
              <a:rPr lang="en-US" altLang="zh-CN"/>
              <a:pPr>
                <a:defRPr/>
              </a:pPr>
              <a:t>69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164868" grpId="0"/>
      <p:bldP spid="164869" grpId="0"/>
      <p:bldP spid="164870" grpId="0"/>
      <p:bldP spid="1648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大头娃娃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-26988"/>
            <a:ext cx="4826000" cy="365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1" name="Picture 3" descr="“人偶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835025"/>
            <a:ext cx="3590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2" name="Picture 4" descr="恶病质"/>
          <p:cNvPicPr>
            <a:picLocks noChangeAspect="1" noChangeArrowheads="1"/>
          </p:cNvPicPr>
          <p:nvPr/>
        </p:nvPicPr>
        <p:blipFill>
          <a:blip r:embed="rId5" cstate="print"/>
          <a:srcRect b="9570"/>
          <a:stretch>
            <a:fillRect/>
          </a:stretch>
        </p:blipFill>
        <p:spPr bwMode="auto">
          <a:xfrm>
            <a:off x="4429125" y="3084513"/>
            <a:ext cx="4175125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89C9A-BE3D-4D85-8D18-258EA24871E4}" type="slidenum">
              <a:rPr lang="en-US" altLang="zh-CN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0688" y="5949950"/>
            <a:ext cx="5834062" cy="692150"/>
          </a:xfrm>
          <a:solidFill>
            <a:srgbClr val="FFFF99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3200" dirty="0">
                <a:solidFill>
                  <a:srgbClr val="000000"/>
                </a:solidFill>
                <a:effectLst/>
                <a:ea typeface="黑体" pitchFamily="49" charset="-122"/>
              </a:rPr>
              <a:t>丙氨酸</a:t>
            </a:r>
            <a:r>
              <a:rPr lang="en-US" altLang="zh-CN" sz="3200" dirty="0">
                <a:solidFill>
                  <a:srgbClr val="000000"/>
                </a:solidFill>
                <a:effectLst/>
                <a:ea typeface="黑体" pitchFamily="49" charset="-122"/>
              </a:rPr>
              <a:t>-</a:t>
            </a:r>
            <a:r>
              <a:rPr lang="zh-CN" altLang="en-US" sz="3200" dirty="0">
                <a:solidFill>
                  <a:srgbClr val="000000"/>
                </a:solidFill>
                <a:effectLst/>
                <a:ea typeface="黑体" pitchFamily="49" charset="-122"/>
              </a:rPr>
              <a:t>葡萄糖循环</a:t>
            </a: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762000" y="696913"/>
            <a:ext cx="2438400" cy="487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04850" y="1052513"/>
            <a:ext cx="1346200" cy="2716212"/>
            <a:chOff x="444" y="663"/>
            <a:chExt cx="848" cy="1711"/>
          </a:xfrm>
        </p:grpSpPr>
        <p:sp>
          <p:nvSpPr>
            <p:cNvPr id="93233" name="Text Box 5"/>
            <p:cNvSpPr txBox="1">
              <a:spLocks noChangeArrowheads="1"/>
            </p:cNvSpPr>
            <p:nvPr/>
          </p:nvSpPr>
          <p:spPr bwMode="auto">
            <a:xfrm>
              <a:off x="476" y="663"/>
              <a:ext cx="8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蛋白质</a:t>
              </a:r>
            </a:p>
          </p:txBody>
        </p:sp>
        <p:sp>
          <p:nvSpPr>
            <p:cNvPr id="93234" name="Line 6"/>
            <p:cNvSpPr>
              <a:spLocks noChangeShapeType="1"/>
            </p:cNvSpPr>
            <p:nvPr/>
          </p:nvSpPr>
          <p:spPr bwMode="auto">
            <a:xfrm>
              <a:off x="864" y="1039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235" name="Text Box 7"/>
            <p:cNvSpPr txBox="1">
              <a:spLocks noChangeArrowheads="1"/>
            </p:cNvSpPr>
            <p:nvPr/>
          </p:nvSpPr>
          <p:spPr bwMode="auto">
            <a:xfrm>
              <a:off x="468" y="1183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氨基酸</a:t>
              </a:r>
            </a:p>
          </p:txBody>
        </p:sp>
        <p:sp>
          <p:nvSpPr>
            <p:cNvPr id="93236" name="Line 8"/>
            <p:cNvSpPr>
              <a:spLocks noChangeShapeType="1"/>
            </p:cNvSpPr>
            <p:nvPr/>
          </p:nvSpPr>
          <p:spPr bwMode="auto">
            <a:xfrm>
              <a:off x="864" y="1507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237" name="Text Box 9"/>
            <p:cNvSpPr txBox="1">
              <a:spLocks noChangeArrowheads="1"/>
            </p:cNvSpPr>
            <p:nvPr/>
          </p:nvSpPr>
          <p:spPr bwMode="auto">
            <a:xfrm>
              <a:off x="588" y="1639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NH</a:t>
              </a:r>
              <a:r>
                <a:rPr kumimoji="1" lang="en-US" altLang="zh-CN" sz="2800" baseline="-25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3</a:t>
              </a:r>
            </a:p>
          </p:txBody>
        </p:sp>
        <p:sp>
          <p:nvSpPr>
            <p:cNvPr id="93238" name="Line 10"/>
            <p:cNvSpPr>
              <a:spLocks noChangeShapeType="1"/>
            </p:cNvSpPr>
            <p:nvPr/>
          </p:nvSpPr>
          <p:spPr bwMode="auto">
            <a:xfrm>
              <a:off x="852" y="1927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239" name="Text Box 11"/>
            <p:cNvSpPr txBox="1">
              <a:spLocks noChangeArrowheads="1"/>
            </p:cNvSpPr>
            <p:nvPr/>
          </p:nvSpPr>
          <p:spPr bwMode="auto">
            <a:xfrm>
              <a:off x="444" y="2083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谷氨酸</a:t>
              </a:r>
            </a:p>
          </p:txBody>
        </p:sp>
      </p:grpSp>
      <p:sp>
        <p:nvSpPr>
          <p:cNvPr id="93189" name="Rectangle 22"/>
          <p:cNvSpPr>
            <a:spLocks noChangeArrowheads="1"/>
          </p:cNvSpPr>
          <p:nvPr/>
        </p:nvSpPr>
        <p:spPr bwMode="auto">
          <a:xfrm>
            <a:off x="5905500" y="620713"/>
            <a:ext cx="2876550" cy="487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048000" y="4525967"/>
            <a:ext cx="4248150" cy="519113"/>
            <a:chOff x="1920" y="2851"/>
            <a:chExt cx="2676" cy="327"/>
          </a:xfrm>
        </p:grpSpPr>
        <p:sp>
          <p:nvSpPr>
            <p:cNvPr id="93229" name="Line 19"/>
            <p:cNvSpPr>
              <a:spLocks noChangeShapeType="1"/>
            </p:cNvSpPr>
            <p:nvPr/>
          </p:nvSpPr>
          <p:spPr bwMode="auto">
            <a:xfrm>
              <a:off x="1920" y="3031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230" name="Text Box 20"/>
            <p:cNvSpPr txBox="1">
              <a:spLocks noChangeArrowheads="1"/>
            </p:cNvSpPr>
            <p:nvPr/>
          </p:nvSpPr>
          <p:spPr bwMode="auto">
            <a:xfrm>
              <a:off x="2460" y="2851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丙氨酸</a:t>
              </a:r>
            </a:p>
          </p:txBody>
        </p:sp>
        <p:sp>
          <p:nvSpPr>
            <p:cNvPr id="93231" name="Text Box 21"/>
            <p:cNvSpPr txBox="1">
              <a:spLocks noChangeArrowheads="1"/>
            </p:cNvSpPr>
            <p:nvPr/>
          </p:nvSpPr>
          <p:spPr bwMode="auto">
            <a:xfrm>
              <a:off x="3780" y="288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丙氨酸</a:t>
              </a:r>
            </a:p>
          </p:txBody>
        </p:sp>
        <p:sp>
          <p:nvSpPr>
            <p:cNvPr id="93232" name="Line 23"/>
            <p:cNvSpPr>
              <a:spLocks noChangeShapeType="1"/>
            </p:cNvSpPr>
            <p:nvPr/>
          </p:nvSpPr>
          <p:spPr bwMode="auto">
            <a:xfrm flipV="1">
              <a:off x="3228" y="3031"/>
              <a:ext cx="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895600" y="1135063"/>
            <a:ext cx="3124200" cy="519112"/>
            <a:chOff x="1824" y="715"/>
            <a:chExt cx="1968" cy="327"/>
          </a:xfrm>
        </p:grpSpPr>
        <p:sp>
          <p:nvSpPr>
            <p:cNvPr id="93226" name="Text Box 31"/>
            <p:cNvSpPr txBox="1">
              <a:spLocks noChangeArrowheads="1"/>
            </p:cNvSpPr>
            <p:nvPr/>
          </p:nvSpPr>
          <p:spPr bwMode="auto">
            <a:xfrm>
              <a:off x="2460" y="715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葡萄糖</a:t>
              </a:r>
            </a:p>
          </p:txBody>
        </p:sp>
        <p:sp>
          <p:nvSpPr>
            <p:cNvPr id="93227" name="Line 32"/>
            <p:cNvSpPr>
              <a:spLocks noChangeShapeType="1"/>
            </p:cNvSpPr>
            <p:nvPr/>
          </p:nvSpPr>
          <p:spPr bwMode="auto">
            <a:xfrm>
              <a:off x="1824" y="919"/>
              <a:ext cx="6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228" name="Line 33"/>
            <p:cNvSpPr>
              <a:spLocks noChangeShapeType="1"/>
            </p:cNvSpPr>
            <p:nvPr/>
          </p:nvSpPr>
          <p:spPr bwMode="auto">
            <a:xfrm>
              <a:off x="3216" y="919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5943600" y="1154113"/>
            <a:ext cx="1447800" cy="2266950"/>
            <a:chOff x="3744" y="727"/>
            <a:chExt cx="912" cy="1428"/>
          </a:xfrm>
        </p:grpSpPr>
        <p:sp>
          <p:nvSpPr>
            <p:cNvPr id="93223" name="Line 29"/>
            <p:cNvSpPr>
              <a:spLocks noChangeShapeType="1"/>
            </p:cNvSpPr>
            <p:nvPr/>
          </p:nvSpPr>
          <p:spPr bwMode="auto">
            <a:xfrm flipV="1">
              <a:off x="4128" y="1003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224" name="Text Box 30"/>
            <p:cNvSpPr txBox="1">
              <a:spLocks noChangeArrowheads="1"/>
            </p:cNvSpPr>
            <p:nvPr/>
          </p:nvSpPr>
          <p:spPr bwMode="auto">
            <a:xfrm>
              <a:off x="3792" y="1251"/>
              <a:ext cx="33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糖异生</a:t>
              </a:r>
            </a:p>
          </p:txBody>
        </p:sp>
        <p:sp>
          <p:nvSpPr>
            <p:cNvPr id="93225" name="Text Box 34"/>
            <p:cNvSpPr txBox="1">
              <a:spLocks noChangeArrowheads="1"/>
            </p:cNvSpPr>
            <p:nvPr/>
          </p:nvSpPr>
          <p:spPr bwMode="auto">
            <a:xfrm>
              <a:off x="3744" y="727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葡萄糖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1905000" y="754063"/>
            <a:ext cx="1295400" cy="2671762"/>
            <a:chOff x="1200" y="475"/>
            <a:chExt cx="816" cy="1683"/>
          </a:xfrm>
        </p:grpSpPr>
        <p:sp>
          <p:nvSpPr>
            <p:cNvPr id="93218" name="Text Box 17"/>
            <p:cNvSpPr txBox="1">
              <a:spLocks noChangeArrowheads="1"/>
            </p:cNvSpPr>
            <p:nvPr/>
          </p:nvSpPr>
          <p:spPr bwMode="auto">
            <a:xfrm>
              <a:off x="1200" y="1867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丙酮酸</a:t>
              </a:r>
            </a:p>
          </p:txBody>
        </p:sp>
        <p:grpSp>
          <p:nvGrpSpPr>
            <p:cNvPr id="93219" name="Group 50"/>
            <p:cNvGrpSpPr>
              <a:grpSpLocks/>
            </p:cNvGrpSpPr>
            <p:nvPr/>
          </p:nvGrpSpPr>
          <p:grpSpPr bwMode="auto">
            <a:xfrm>
              <a:off x="1452" y="475"/>
              <a:ext cx="540" cy="1500"/>
              <a:chOff x="1452" y="475"/>
              <a:chExt cx="540" cy="1500"/>
            </a:xfrm>
          </p:grpSpPr>
          <p:sp>
            <p:nvSpPr>
              <p:cNvPr id="93220" name="Text Box 15"/>
              <p:cNvSpPr txBox="1">
                <a:spLocks noChangeArrowheads="1"/>
              </p:cNvSpPr>
              <p:nvPr/>
            </p:nvSpPr>
            <p:spPr bwMode="auto">
              <a:xfrm>
                <a:off x="1452" y="475"/>
                <a:ext cx="384" cy="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葡萄糖</a:t>
                </a:r>
              </a:p>
            </p:txBody>
          </p:sp>
          <p:sp>
            <p:nvSpPr>
              <p:cNvPr id="93221" name="Line 16"/>
              <p:cNvSpPr>
                <a:spLocks noChangeShapeType="1"/>
              </p:cNvSpPr>
              <p:nvPr/>
            </p:nvSpPr>
            <p:spPr bwMode="auto">
              <a:xfrm>
                <a:off x="1608" y="1339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93222" name="Text Box 35"/>
              <p:cNvSpPr txBox="1">
                <a:spLocks noChangeArrowheads="1"/>
              </p:cNvSpPr>
              <p:nvPr/>
            </p:nvSpPr>
            <p:spPr bwMode="auto">
              <a:xfrm>
                <a:off x="1656" y="1219"/>
                <a:ext cx="336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400">
                    <a:solidFill>
                      <a:srgbClr val="FFFF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糖酵解</a:t>
                </a:r>
              </a:p>
            </p:txBody>
          </p:sp>
        </p:grp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762000" y="3440113"/>
            <a:ext cx="2514600" cy="1960562"/>
            <a:chOff x="480" y="2167"/>
            <a:chExt cx="1584" cy="1235"/>
          </a:xfrm>
        </p:grpSpPr>
        <p:sp>
          <p:nvSpPr>
            <p:cNvPr id="93213" name="Arc 12"/>
            <p:cNvSpPr>
              <a:spLocks/>
            </p:cNvSpPr>
            <p:nvPr/>
          </p:nvSpPr>
          <p:spPr bwMode="auto">
            <a:xfrm rot="5400000">
              <a:off x="721" y="2430"/>
              <a:ext cx="528" cy="433"/>
            </a:xfrm>
            <a:custGeom>
              <a:avLst/>
              <a:gdLst>
                <a:gd name="T0" fmla="*/ 0 w 38422"/>
                <a:gd name="T1" fmla="*/ 0 h 21600"/>
                <a:gd name="T2" fmla="*/ 0 w 38422"/>
                <a:gd name="T3" fmla="*/ 0 h 21600"/>
                <a:gd name="T4" fmla="*/ 0 w 38422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22"/>
                <a:gd name="T10" fmla="*/ 0 h 21600"/>
                <a:gd name="T11" fmla="*/ 38422 w 384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22" h="21600" fill="none" extrusionOk="0">
                  <a:moveTo>
                    <a:pt x="0" y="10820"/>
                  </a:moveTo>
                  <a:cubicBezTo>
                    <a:pt x="3855" y="4125"/>
                    <a:pt x="10992" y="-1"/>
                    <a:pt x="18718" y="0"/>
                  </a:cubicBezTo>
                  <a:cubicBezTo>
                    <a:pt x="27223" y="0"/>
                    <a:pt x="34937" y="4991"/>
                    <a:pt x="38422" y="12750"/>
                  </a:cubicBezTo>
                </a:path>
                <a:path w="38422" h="21600" stroke="0" extrusionOk="0">
                  <a:moveTo>
                    <a:pt x="0" y="10820"/>
                  </a:moveTo>
                  <a:cubicBezTo>
                    <a:pt x="3855" y="4125"/>
                    <a:pt x="10992" y="-1"/>
                    <a:pt x="18718" y="0"/>
                  </a:cubicBezTo>
                  <a:cubicBezTo>
                    <a:pt x="27223" y="0"/>
                    <a:pt x="34937" y="4991"/>
                    <a:pt x="38422" y="12750"/>
                  </a:cubicBezTo>
                  <a:lnTo>
                    <a:pt x="18718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214" name="Arc 13"/>
            <p:cNvSpPr>
              <a:spLocks/>
            </p:cNvSpPr>
            <p:nvPr/>
          </p:nvSpPr>
          <p:spPr bwMode="auto">
            <a:xfrm rot="-5400000">
              <a:off x="1124" y="2243"/>
              <a:ext cx="691" cy="540"/>
            </a:xfrm>
            <a:custGeom>
              <a:avLst/>
              <a:gdLst>
                <a:gd name="T0" fmla="*/ 0 w 38899"/>
                <a:gd name="T1" fmla="*/ 0 h 21600"/>
                <a:gd name="T2" fmla="*/ 0 w 38899"/>
                <a:gd name="T3" fmla="*/ 0 h 21600"/>
                <a:gd name="T4" fmla="*/ 0 w 38899"/>
                <a:gd name="T5" fmla="*/ 0 h 21600"/>
                <a:gd name="T6" fmla="*/ 0 60000 65536"/>
                <a:gd name="T7" fmla="*/ 0 60000 65536"/>
                <a:gd name="T8" fmla="*/ 0 60000 65536"/>
                <a:gd name="T9" fmla="*/ 0 w 38899"/>
                <a:gd name="T10" fmla="*/ 0 h 21600"/>
                <a:gd name="T11" fmla="*/ 38899 w 388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99" h="21600" fill="none" extrusionOk="0">
                  <a:moveTo>
                    <a:pt x="0" y="11450"/>
                  </a:moveTo>
                  <a:cubicBezTo>
                    <a:pt x="3751" y="4403"/>
                    <a:pt x="11083" y="-1"/>
                    <a:pt x="19067" y="0"/>
                  </a:cubicBezTo>
                  <a:cubicBezTo>
                    <a:pt x="27688" y="0"/>
                    <a:pt x="35483" y="5126"/>
                    <a:pt x="38899" y="13041"/>
                  </a:cubicBezTo>
                </a:path>
                <a:path w="38899" h="21600" stroke="0" extrusionOk="0">
                  <a:moveTo>
                    <a:pt x="0" y="11450"/>
                  </a:moveTo>
                  <a:cubicBezTo>
                    <a:pt x="3751" y="4403"/>
                    <a:pt x="11083" y="-1"/>
                    <a:pt x="19067" y="0"/>
                  </a:cubicBezTo>
                  <a:cubicBezTo>
                    <a:pt x="27688" y="0"/>
                    <a:pt x="35483" y="5126"/>
                    <a:pt x="38899" y="13041"/>
                  </a:cubicBezTo>
                  <a:lnTo>
                    <a:pt x="19067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215" name="Text Box 14"/>
            <p:cNvSpPr txBox="1">
              <a:spLocks noChangeArrowheads="1"/>
            </p:cNvSpPr>
            <p:nvPr/>
          </p:nvSpPr>
          <p:spPr bwMode="auto">
            <a:xfrm>
              <a:off x="480" y="2879"/>
              <a:ext cx="8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dirty="0">
                  <a:latin typeface="Symbol" pitchFamily="18" charset="2"/>
                  <a:ea typeface="黑体" pitchFamily="49" charset="-122"/>
                  <a:cs typeface="Times New Roman" pitchFamily="18" charset="0"/>
                </a:rPr>
                <a:t>a</a:t>
              </a:r>
              <a:r>
                <a:rPr kumimoji="1" lang="en-US" altLang="zh-CN" sz="24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</a:t>
              </a:r>
              <a:r>
                <a:rPr kumimoji="1" lang="zh-CN" altLang="en-US" sz="24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酮   戊二酸</a:t>
              </a:r>
            </a:p>
          </p:txBody>
        </p:sp>
        <p:sp>
          <p:nvSpPr>
            <p:cNvPr id="93216" name="Text Box 18"/>
            <p:cNvSpPr txBox="1">
              <a:spLocks noChangeArrowheads="1"/>
            </p:cNvSpPr>
            <p:nvPr/>
          </p:nvSpPr>
          <p:spPr bwMode="auto">
            <a:xfrm>
              <a:off x="1248" y="288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丙氨酸</a:t>
              </a:r>
            </a:p>
          </p:txBody>
        </p:sp>
        <p:sp>
          <p:nvSpPr>
            <p:cNvPr id="93217" name="Text Box 36"/>
            <p:cNvSpPr txBox="1">
              <a:spLocks noChangeArrowheads="1"/>
            </p:cNvSpPr>
            <p:nvPr/>
          </p:nvSpPr>
          <p:spPr bwMode="auto">
            <a:xfrm>
              <a:off x="1200" y="2407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转氨酶</a:t>
              </a:r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5943600" y="3325813"/>
            <a:ext cx="2933700" cy="1820862"/>
            <a:chOff x="3744" y="2095"/>
            <a:chExt cx="1848" cy="1147"/>
          </a:xfrm>
        </p:grpSpPr>
        <p:sp>
          <p:nvSpPr>
            <p:cNvPr id="93207" name="Arc 24"/>
            <p:cNvSpPr>
              <a:spLocks/>
            </p:cNvSpPr>
            <p:nvPr/>
          </p:nvSpPr>
          <p:spPr bwMode="auto">
            <a:xfrm rot="5400000">
              <a:off x="4020" y="2430"/>
              <a:ext cx="528" cy="433"/>
            </a:xfrm>
            <a:custGeom>
              <a:avLst/>
              <a:gdLst>
                <a:gd name="T0" fmla="*/ 0 w 38422"/>
                <a:gd name="T1" fmla="*/ 0 h 21600"/>
                <a:gd name="T2" fmla="*/ 0 w 38422"/>
                <a:gd name="T3" fmla="*/ 0 h 21600"/>
                <a:gd name="T4" fmla="*/ 0 w 38422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22"/>
                <a:gd name="T10" fmla="*/ 0 h 21600"/>
                <a:gd name="T11" fmla="*/ 38422 w 384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22" h="21600" fill="none" extrusionOk="0">
                  <a:moveTo>
                    <a:pt x="0" y="10820"/>
                  </a:moveTo>
                  <a:cubicBezTo>
                    <a:pt x="3855" y="4125"/>
                    <a:pt x="10992" y="-1"/>
                    <a:pt x="18718" y="0"/>
                  </a:cubicBezTo>
                  <a:cubicBezTo>
                    <a:pt x="27223" y="0"/>
                    <a:pt x="34937" y="4991"/>
                    <a:pt x="38422" y="12750"/>
                  </a:cubicBezTo>
                </a:path>
                <a:path w="38422" h="21600" stroke="0" extrusionOk="0">
                  <a:moveTo>
                    <a:pt x="0" y="10820"/>
                  </a:moveTo>
                  <a:cubicBezTo>
                    <a:pt x="3855" y="4125"/>
                    <a:pt x="10992" y="-1"/>
                    <a:pt x="18718" y="0"/>
                  </a:cubicBezTo>
                  <a:cubicBezTo>
                    <a:pt x="27223" y="0"/>
                    <a:pt x="34937" y="4991"/>
                    <a:pt x="38422" y="12750"/>
                  </a:cubicBezTo>
                  <a:lnTo>
                    <a:pt x="18718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208" name="Text Box 25"/>
            <p:cNvSpPr txBox="1">
              <a:spLocks noChangeArrowheads="1"/>
            </p:cNvSpPr>
            <p:nvPr/>
          </p:nvSpPr>
          <p:spPr bwMode="auto">
            <a:xfrm>
              <a:off x="3744" y="2095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丙酮酸</a:t>
              </a:r>
            </a:p>
          </p:txBody>
        </p:sp>
        <p:sp>
          <p:nvSpPr>
            <p:cNvPr id="93209" name="Text Box 26"/>
            <p:cNvSpPr txBox="1">
              <a:spLocks noChangeArrowheads="1"/>
            </p:cNvSpPr>
            <p:nvPr/>
          </p:nvSpPr>
          <p:spPr bwMode="auto">
            <a:xfrm>
              <a:off x="4680" y="2719"/>
              <a:ext cx="8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dirty="0">
                  <a:latin typeface="Symbol" pitchFamily="18" charset="2"/>
                  <a:ea typeface="黑体" pitchFamily="49" charset="-122"/>
                  <a:cs typeface="Times New Roman" pitchFamily="18" charset="0"/>
                </a:rPr>
                <a:t>a</a:t>
              </a:r>
              <a:r>
                <a:rPr kumimoji="1" lang="en-US" altLang="zh-CN" sz="24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</a:t>
              </a:r>
              <a:r>
                <a:rPr kumimoji="1" lang="zh-CN" altLang="en-US" sz="24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酮   戊二酸</a:t>
              </a:r>
            </a:p>
          </p:txBody>
        </p:sp>
        <p:sp>
          <p:nvSpPr>
            <p:cNvPr id="93210" name="Arc 27"/>
            <p:cNvSpPr>
              <a:spLocks/>
            </p:cNvSpPr>
            <p:nvPr/>
          </p:nvSpPr>
          <p:spPr bwMode="auto">
            <a:xfrm rot="-5400000">
              <a:off x="4436" y="2387"/>
              <a:ext cx="691" cy="540"/>
            </a:xfrm>
            <a:custGeom>
              <a:avLst/>
              <a:gdLst>
                <a:gd name="T0" fmla="*/ 0 w 38899"/>
                <a:gd name="T1" fmla="*/ 0 h 21600"/>
                <a:gd name="T2" fmla="*/ 0 w 38899"/>
                <a:gd name="T3" fmla="*/ 0 h 21600"/>
                <a:gd name="T4" fmla="*/ 0 w 38899"/>
                <a:gd name="T5" fmla="*/ 0 h 21600"/>
                <a:gd name="T6" fmla="*/ 0 60000 65536"/>
                <a:gd name="T7" fmla="*/ 0 60000 65536"/>
                <a:gd name="T8" fmla="*/ 0 60000 65536"/>
                <a:gd name="T9" fmla="*/ 0 w 38899"/>
                <a:gd name="T10" fmla="*/ 0 h 21600"/>
                <a:gd name="T11" fmla="*/ 38899 w 388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99" h="21600" fill="none" extrusionOk="0">
                  <a:moveTo>
                    <a:pt x="0" y="11450"/>
                  </a:moveTo>
                  <a:cubicBezTo>
                    <a:pt x="3751" y="4403"/>
                    <a:pt x="11083" y="-1"/>
                    <a:pt x="19067" y="0"/>
                  </a:cubicBezTo>
                  <a:cubicBezTo>
                    <a:pt x="27688" y="0"/>
                    <a:pt x="35483" y="5126"/>
                    <a:pt x="38899" y="13041"/>
                  </a:cubicBezTo>
                </a:path>
                <a:path w="38899" h="21600" stroke="0" extrusionOk="0">
                  <a:moveTo>
                    <a:pt x="0" y="11450"/>
                  </a:moveTo>
                  <a:cubicBezTo>
                    <a:pt x="3751" y="4403"/>
                    <a:pt x="11083" y="-1"/>
                    <a:pt x="19067" y="0"/>
                  </a:cubicBezTo>
                  <a:cubicBezTo>
                    <a:pt x="27688" y="0"/>
                    <a:pt x="35483" y="5126"/>
                    <a:pt x="38899" y="13041"/>
                  </a:cubicBezTo>
                  <a:lnTo>
                    <a:pt x="19067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211" name="Text Box 28"/>
            <p:cNvSpPr txBox="1">
              <a:spLocks noChangeArrowheads="1"/>
            </p:cNvSpPr>
            <p:nvPr/>
          </p:nvSpPr>
          <p:spPr bwMode="auto">
            <a:xfrm>
              <a:off x="4776" y="2143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谷氨酸</a:t>
              </a:r>
            </a:p>
          </p:txBody>
        </p:sp>
        <p:sp>
          <p:nvSpPr>
            <p:cNvPr id="93212" name="Text Box 37"/>
            <p:cNvSpPr txBox="1">
              <a:spLocks noChangeArrowheads="1"/>
            </p:cNvSpPr>
            <p:nvPr/>
          </p:nvSpPr>
          <p:spPr bwMode="auto">
            <a:xfrm>
              <a:off x="3792" y="2503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转氨酶</a:t>
              </a:r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7067550" y="620713"/>
            <a:ext cx="1676400" cy="2819400"/>
            <a:chOff x="4452" y="391"/>
            <a:chExt cx="1056" cy="1776"/>
          </a:xfrm>
        </p:grpSpPr>
        <p:sp>
          <p:nvSpPr>
            <p:cNvPr id="93202" name="Line 38"/>
            <p:cNvSpPr>
              <a:spLocks noChangeShapeType="1"/>
            </p:cNvSpPr>
            <p:nvPr/>
          </p:nvSpPr>
          <p:spPr bwMode="auto">
            <a:xfrm flipV="1">
              <a:off x="5136" y="178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203" name="Text Box 39"/>
            <p:cNvSpPr txBox="1">
              <a:spLocks noChangeArrowheads="1"/>
            </p:cNvSpPr>
            <p:nvPr/>
          </p:nvSpPr>
          <p:spPr bwMode="auto">
            <a:xfrm>
              <a:off x="4896" y="1519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NH</a:t>
              </a:r>
              <a:r>
                <a:rPr kumimoji="1" lang="en-US" altLang="zh-CN" sz="2800" baseline="-25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3</a:t>
              </a:r>
            </a:p>
          </p:txBody>
        </p:sp>
        <p:sp>
          <p:nvSpPr>
            <p:cNvPr id="93204" name="Line 40"/>
            <p:cNvSpPr>
              <a:spLocks noChangeShapeType="1"/>
            </p:cNvSpPr>
            <p:nvPr/>
          </p:nvSpPr>
          <p:spPr bwMode="auto">
            <a:xfrm flipV="1">
              <a:off x="5136" y="679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205" name="Text Box 41"/>
            <p:cNvSpPr txBox="1">
              <a:spLocks noChangeArrowheads="1"/>
            </p:cNvSpPr>
            <p:nvPr/>
          </p:nvSpPr>
          <p:spPr bwMode="auto">
            <a:xfrm>
              <a:off x="4884" y="391"/>
              <a:ext cx="6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尿素</a:t>
              </a:r>
            </a:p>
          </p:txBody>
        </p:sp>
        <p:sp>
          <p:nvSpPr>
            <p:cNvPr id="93206" name="Text Box 42"/>
            <p:cNvSpPr txBox="1">
              <a:spLocks noChangeArrowheads="1"/>
            </p:cNvSpPr>
            <p:nvPr/>
          </p:nvSpPr>
          <p:spPr bwMode="auto">
            <a:xfrm>
              <a:off x="4452" y="941"/>
              <a:ext cx="72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鸟氨酸循环</a:t>
              </a:r>
            </a:p>
          </p:txBody>
        </p:sp>
      </p:grpSp>
      <p:sp>
        <p:nvSpPr>
          <p:cNvPr id="93197" name="Rectangle 43"/>
          <p:cNvSpPr>
            <a:spLocks noChangeArrowheads="1"/>
          </p:cNvSpPr>
          <p:nvPr/>
        </p:nvSpPr>
        <p:spPr bwMode="auto">
          <a:xfrm>
            <a:off x="3752850" y="1001713"/>
            <a:ext cx="1600200" cy="4191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3198" name="Text Box 44"/>
          <p:cNvSpPr txBox="1">
            <a:spLocks noChangeArrowheads="1"/>
          </p:cNvSpPr>
          <p:nvPr/>
        </p:nvSpPr>
        <p:spPr bwMode="auto">
          <a:xfrm>
            <a:off x="3962400" y="2601913"/>
            <a:ext cx="1219200" cy="584200"/>
          </a:xfrm>
          <a:prstGeom prst="rect">
            <a:avLst/>
          </a:prstGeom>
          <a:solidFill>
            <a:srgbClr val="FFCCFF"/>
          </a:solidFill>
          <a:ln w="2857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血液</a:t>
            </a:r>
          </a:p>
        </p:txBody>
      </p:sp>
      <p:sp>
        <p:nvSpPr>
          <p:cNvPr id="93199" name="Text Box 45"/>
          <p:cNvSpPr txBox="1">
            <a:spLocks noChangeArrowheads="1"/>
          </p:cNvSpPr>
          <p:nvPr/>
        </p:nvSpPr>
        <p:spPr bwMode="auto">
          <a:xfrm>
            <a:off x="6953250" y="2525713"/>
            <a:ext cx="685800" cy="584200"/>
          </a:xfrm>
          <a:prstGeom prst="rect">
            <a:avLst/>
          </a:prstGeom>
          <a:solidFill>
            <a:srgbClr val="FFCCFF"/>
          </a:solidFill>
          <a:ln w="2857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肝</a:t>
            </a:r>
          </a:p>
        </p:txBody>
      </p:sp>
      <p:sp>
        <p:nvSpPr>
          <p:cNvPr id="93200" name="Text Box 46"/>
          <p:cNvSpPr txBox="1">
            <a:spLocks noChangeArrowheads="1"/>
          </p:cNvSpPr>
          <p:nvPr/>
        </p:nvSpPr>
        <p:spPr bwMode="auto">
          <a:xfrm>
            <a:off x="34925" y="2351088"/>
            <a:ext cx="685800" cy="1077912"/>
          </a:xfrm>
          <a:prstGeom prst="rect">
            <a:avLst/>
          </a:prstGeom>
          <a:solidFill>
            <a:srgbClr val="FFCCFF"/>
          </a:solidFill>
          <a:ln w="2857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肌肉</a:t>
            </a:r>
          </a:p>
        </p:txBody>
      </p:sp>
      <p:sp>
        <p:nvSpPr>
          <p:cNvPr id="55" name="灯片编号占位符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85EA9-F809-4221-8DFD-16BB5EE5587D}" type="slidenum">
              <a:rPr lang="en-US" altLang="zh-CN"/>
              <a:pPr>
                <a:defRPr/>
              </a:pPr>
              <a:t>70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53308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1269504" y="1340770"/>
            <a:ext cx="2438400" cy="39604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145680" y="1430267"/>
            <a:ext cx="1295400" cy="1348247"/>
            <a:chOff x="444" y="1479"/>
            <a:chExt cx="816" cy="593"/>
          </a:xfrm>
        </p:grpSpPr>
        <p:sp>
          <p:nvSpPr>
            <p:cNvPr id="93237" name="Text Box 9"/>
            <p:cNvSpPr txBox="1">
              <a:spLocks noChangeArrowheads="1"/>
            </p:cNvSpPr>
            <p:nvPr/>
          </p:nvSpPr>
          <p:spPr bwMode="auto">
            <a:xfrm>
              <a:off x="622" y="1479"/>
              <a:ext cx="596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NH</a:t>
              </a:r>
              <a:r>
                <a:rPr kumimoji="1" lang="en-US" altLang="zh-CN" sz="2800" baseline="-250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3</a:t>
              </a:r>
            </a:p>
            <a:p>
              <a:pPr>
                <a:spcBef>
                  <a:spcPts val="0"/>
                </a:spcBef>
              </a:pPr>
              <a:r>
                <a:rPr kumimoji="1" lang="en-US" altLang="zh-CN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 +</a:t>
              </a:r>
            </a:p>
          </p:txBody>
        </p:sp>
        <p:sp>
          <p:nvSpPr>
            <p:cNvPr id="93239" name="Text Box 11"/>
            <p:cNvSpPr txBox="1">
              <a:spLocks noChangeArrowheads="1"/>
            </p:cNvSpPr>
            <p:nvPr/>
          </p:nvSpPr>
          <p:spPr bwMode="auto">
            <a:xfrm>
              <a:off x="444" y="1842"/>
              <a:ext cx="8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谷氨酸</a:t>
              </a:r>
            </a:p>
          </p:txBody>
        </p:sp>
      </p:grpSp>
      <p:sp>
        <p:nvSpPr>
          <p:cNvPr id="93189" name="Rectangle 22"/>
          <p:cNvSpPr>
            <a:spLocks noChangeArrowheads="1"/>
          </p:cNvSpPr>
          <p:nvPr/>
        </p:nvSpPr>
        <p:spPr bwMode="auto">
          <a:xfrm>
            <a:off x="5292080" y="1340769"/>
            <a:ext cx="2549527" cy="399596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498974" y="4328312"/>
            <a:ext cx="3648075" cy="954088"/>
            <a:chOff x="2068" y="2704"/>
            <a:chExt cx="2298" cy="601"/>
          </a:xfrm>
        </p:grpSpPr>
        <p:sp>
          <p:nvSpPr>
            <p:cNvPr id="93229" name="Line 19"/>
            <p:cNvSpPr>
              <a:spLocks noChangeShapeType="1"/>
            </p:cNvSpPr>
            <p:nvPr/>
          </p:nvSpPr>
          <p:spPr bwMode="auto">
            <a:xfrm>
              <a:off x="2068" y="3031"/>
              <a:ext cx="3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230" name="Text Box 20"/>
            <p:cNvSpPr txBox="1">
              <a:spLocks noChangeArrowheads="1"/>
            </p:cNvSpPr>
            <p:nvPr/>
          </p:nvSpPr>
          <p:spPr bwMode="auto">
            <a:xfrm>
              <a:off x="2417" y="2704"/>
              <a:ext cx="69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谷氨酰胺</a:t>
              </a:r>
            </a:p>
          </p:txBody>
        </p:sp>
        <p:sp>
          <p:nvSpPr>
            <p:cNvPr id="93231" name="Text Box 21"/>
            <p:cNvSpPr txBox="1">
              <a:spLocks noChangeArrowheads="1"/>
            </p:cNvSpPr>
            <p:nvPr/>
          </p:nvSpPr>
          <p:spPr bwMode="auto">
            <a:xfrm>
              <a:off x="3334" y="2872"/>
              <a:ext cx="10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谷氨酰胺</a:t>
              </a:r>
            </a:p>
          </p:txBody>
        </p:sp>
        <p:sp>
          <p:nvSpPr>
            <p:cNvPr id="93232" name="Line 23"/>
            <p:cNvSpPr>
              <a:spLocks noChangeShapeType="1"/>
            </p:cNvSpPr>
            <p:nvPr/>
          </p:nvSpPr>
          <p:spPr bwMode="auto">
            <a:xfrm flipV="1">
              <a:off x="2971" y="3031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93197" name="Rectangle 43"/>
          <p:cNvSpPr>
            <a:spLocks noChangeArrowheads="1"/>
          </p:cNvSpPr>
          <p:nvPr/>
        </p:nvSpPr>
        <p:spPr bwMode="auto">
          <a:xfrm>
            <a:off x="3968874" y="1340768"/>
            <a:ext cx="1095375" cy="39959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3198" name="Text Box 44"/>
          <p:cNvSpPr txBox="1">
            <a:spLocks noChangeArrowheads="1"/>
          </p:cNvSpPr>
          <p:nvPr/>
        </p:nvSpPr>
        <p:spPr bwMode="auto">
          <a:xfrm>
            <a:off x="4178424" y="2312582"/>
            <a:ext cx="681608" cy="1323439"/>
          </a:xfrm>
          <a:prstGeom prst="rect">
            <a:avLst/>
          </a:prstGeom>
          <a:solidFill>
            <a:srgbClr val="FFCCFF"/>
          </a:solidFill>
          <a:ln w="28575">
            <a:solidFill>
              <a:srgbClr val="FF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血</a:t>
            </a:r>
            <a:endParaRPr kumimoji="1" lang="en-US" altLang="zh-CN" sz="3200" dirty="0">
              <a:solidFill>
                <a:srgbClr val="0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液</a:t>
            </a:r>
          </a:p>
        </p:txBody>
      </p:sp>
      <p:sp>
        <p:nvSpPr>
          <p:cNvPr id="93199" name="Text Box 45"/>
          <p:cNvSpPr txBox="1">
            <a:spLocks noChangeArrowheads="1"/>
          </p:cNvSpPr>
          <p:nvPr/>
        </p:nvSpPr>
        <p:spPr bwMode="auto">
          <a:xfrm>
            <a:off x="7976637" y="2435692"/>
            <a:ext cx="999183" cy="1077218"/>
          </a:xfrm>
          <a:prstGeom prst="rect">
            <a:avLst/>
          </a:prstGeom>
          <a:solidFill>
            <a:srgbClr val="FFCCFF"/>
          </a:solidFill>
          <a:ln w="28575">
            <a:solidFill>
              <a:srgbClr val="FF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肝脏肾脏</a:t>
            </a:r>
          </a:p>
        </p:txBody>
      </p:sp>
      <p:sp>
        <p:nvSpPr>
          <p:cNvPr id="93200" name="Text Box 46"/>
          <p:cNvSpPr txBox="1">
            <a:spLocks noChangeArrowheads="1"/>
          </p:cNvSpPr>
          <p:nvPr/>
        </p:nvSpPr>
        <p:spPr bwMode="auto">
          <a:xfrm>
            <a:off x="140717" y="2435692"/>
            <a:ext cx="974899" cy="1077218"/>
          </a:xfrm>
          <a:prstGeom prst="rect">
            <a:avLst/>
          </a:prstGeom>
          <a:solidFill>
            <a:srgbClr val="FFCCFF"/>
          </a:solidFill>
          <a:ln w="28575">
            <a:solidFill>
              <a:srgbClr val="FFCCFF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大脑肌肉</a:t>
            </a:r>
          </a:p>
        </p:txBody>
      </p:sp>
      <p:sp>
        <p:nvSpPr>
          <p:cNvPr id="55" name="灯片编号占位符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85EA9-F809-4221-8DFD-16BB5EE5587D}" type="slidenum">
              <a:rPr lang="en-US" altLang="zh-CN"/>
              <a:pPr>
                <a:defRPr/>
              </a:pPr>
              <a:t>71</a:t>
            </a:fld>
            <a:endParaRPr lang="en-US" altLang="zh-CN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B03D402-6D78-4C22-B2CE-B922FAAEB5A5}"/>
              </a:ext>
            </a:extLst>
          </p:cNvPr>
          <p:cNvGrpSpPr/>
          <p:nvPr/>
        </p:nvGrpSpPr>
        <p:grpSpPr>
          <a:xfrm>
            <a:off x="1187128" y="2833538"/>
            <a:ext cx="2520951" cy="2359364"/>
            <a:chOff x="1187128" y="2833538"/>
            <a:chExt cx="2520951" cy="2359364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1187128" y="2833538"/>
              <a:ext cx="2520951" cy="2359364"/>
              <a:chOff x="521" y="2167"/>
              <a:chExt cx="1588" cy="977"/>
            </a:xfrm>
          </p:grpSpPr>
          <p:sp>
            <p:nvSpPr>
              <p:cNvPr id="93213" name="Arc 12"/>
              <p:cNvSpPr>
                <a:spLocks/>
              </p:cNvSpPr>
              <p:nvPr/>
            </p:nvSpPr>
            <p:spPr bwMode="auto">
              <a:xfrm rot="5400000">
                <a:off x="796" y="2311"/>
                <a:ext cx="378" cy="433"/>
              </a:xfrm>
              <a:custGeom>
                <a:avLst/>
                <a:gdLst>
                  <a:gd name="T0" fmla="*/ 0 w 38422"/>
                  <a:gd name="T1" fmla="*/ 0 h 21600"/>
                  <a:gd name="T2" fmla="*/ 0 w 38422"/>
                  <a:gd name="T3" fmla="*/ 0 h 21600"/>
                  <a:gd name="T4" fmla="*/ 0 w 384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422"/>
                  <a:gd name="T10" fmla="*/ 0 h 21600"/>
                  <a:gd name="T11" fmla="*/ 38422 w 384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22" h="21600" fill="none" extrusionOk="0">
                    <a:moveTo>
                      <a:pt x="0" y="10820"/>
                    </a:moveTo>
                    <a:cubicBezTo>
                      <a:pt x="3855" y="4125"/>
                      <a:pt x="10992" y="-1"/>
                      <a:pt x="18718" y="0"/>
                    </a:cubicBezTo>
                    <a:cubicBezTo>
                      <a:pt x="27223" y="0"/>
                      <a:pt x="34937" y="4991"/>
                      <a:pt x="38422" y="12750"/>
                    </a:cubicBezTo>
                  </a:path>
                  <a:path w="38422" h="21600" stroke="0" extrusionOk="0">
                    <a:moveTo>
                      <a:pt x="0" y="10820"/>
                    </a:moveTo>
                    <a:cubicBezTo>
                      <a:pt x="3855" y="4125"/>
                      <a:pt x="10992" y="-1"/>
                      <a:pt x="18718" y="0"/>
                    </a:cubicBezTo>
                    <a:cubicBezTo>
                      <a:pt x="27223" y="0"/>
                      <a:pt x="34937" y="4991"/>
                      <a:pt x="38422" y="12750"/>
                    </a:cubicBezTo>
                    <a:lnTo>
                      <a:pt x="18718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214" name="Arc 13"/>
              <p:cNvSpPr>
                <a:spLocks/>
              </p:cNvSpPr>
              <p:nvPr/>
            </p:nvSpPr>
            <p:spPr bwMode="auto">
              <a:xfrm rot="-5400000">
                <a:off x="1124" y="2243"/>
                <a:ext cx="691" cy="540"/>
              </a:xfrm>
              <a:custGeom>
                <a:avLst/>
                <a:gdLst>
                  <a:gd name="T0" fmla="*/ 0 w 38899"/>
                  <a:gd name="T1" fmla="*/ 0 h 21600"/>
                  <a:gd name="T2" fmla="*/ 0 w 38899"/>
                  <a:gd name="T3" fmla="*/ 0 h 21600"/>
                  <a:gd name="T4" fmla="*/ 0 w 3889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899"/>
                  <a:gd name="T10" fmla="*/ 0 h 21600"/>
                  <a:gd name="T11" fmla="*/ 38899 w 388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99" h="21600" fill="none" extrusionOk="0">
                    <a:moveTo>
                      <a:pt x="0" y="11450"/>
                    </a:moveTo>
                    <a:cubicBezTo>
                      <a:pt x="3751" y="4403"/>
                      <a:pt x="11083" y="-1"/>
                      <a:pt x="19067" y="0"/>
                    </a:cubicBezTo>
                    <a:cubicBezTo>
                      <a:pt x="27688" y="0"/>
                      <a:pt x="35483" y="5126"/>
                      <a:pt x="38899" y="13041"/>
                    </a:cubicBezTo>
                  </a:path>
                  <a:path w="38899" h="21600" stroke="0" extrusionOk="0">
                    <a:moveTo>
                      <a:pt x="0" y="11450"/>
                    </a:moveTo>
                    <a:cubicBezTo>
                      <a:pt x="3751" y="4403"/>
                      <a:pt x="11083" y="-1"/>
                      <a:pt x="19067" y="0"/>
                    </a:cubicBezTo>
                    <a:cubicBezTo>
                      <a:pt x="27688" y="0"/>
                      <a:pt x="35483" y="5126"/>
                      <a:pt x="38899" y="13041"/>
                    </a:cubicBezTo>
                    <a:lnTo>
                      <a:pt x="19067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215" name="Text Box 14"/>
              <p:cNvSpPr txBox="1">
                <a:spLocks noChangeArrowheads="1"/>
              </p:cNvSpPr>
              <p:nvPr/>
            </p:nvSpPr>
            <p:spPr bwMode="auto">
              <a:xfrm>
                <a:off x="521" y="2526"/>
                <a:ext cx="573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400" dirty="0">
                    <a:latin typeface="Times New Roman" panose="02020603050405020304" pitchFamily="18" charset="0"/>
                    <a:ea typeface="黑体" pitchFamily="49" charset="-122"/>
                    <a:cs typeface="Times New Roman" panose="02020603050405020304" pitchFamily="18" charset="0"/>
                  </a:rPr>
                  <a:t>ADP+ Pi</a:t>
                </a:r>
                <a:endParaRPr kumimoji="1" lang="zh-CN" altLang="en-US" sz="2400" dirty="0">
                  <a:latin typeface="Times New Roman" panose="02020603050405020304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3216" name="Text Box 18"/>
              <p:cNvSpPr txBox="1">
                <a:spLocks noChangeArrowheads="1"/>
              </p:cNvSpPr>
              <p:nvPr/>
            </p:nvSpPr>
            <p:spPr bwMode="auto">
              <a:xfrm>
                <a:off x="975" y="2886"/>
                <a:ext cx="1134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 dirty="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谷氨酰胺</a:t>
                </a:r>
              </a:p>
            </p:txBody>
          </p:sp>
          <p:sp>
            <p:nvSpPr>
              <p:cNvPr id="93217" name="Text Box 36"/>
              <p:cNvSpPr txBox="1">
                <a:spLocks noChangeArrowheads="1"/>
              </p:cNvSpPr>
              <p:nvPr/>
            </p:nvSpPr>
            <p:spPr bwMode="auto">
              <a:xfrm>
                <a:off x="1200" y="2338"/>
                <a:ext cx="887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zh-CN" altLang="en-US" sz="2400" dirty="0">
                    <a:solidFill>
                      <a:srgbClr val="FFFF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谷氨酰胺合成酶</a:t>
                </a:r>
              </a:p>
            </p:txBody>
          </p:sp>
        </p:grpSp>
        <p:sp>
          <p:nvSpPr>
            <p:cNvPr id="56" name="Text Box 14">
              <a:extLst>
                <a:ext uri="{FF2B5EF4-FFF2-40B4-BE49-F238E27FC236}">
                  <a16:creationId xmlns:a16="http://schemas.microsoft.com/office/drawing/2014/main" id="{8CD3BB70-0134-4190-8C54-77178AA66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2960654"/>
              <a:ext cx="771327" cy="46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dirty="0">
                  <a:latin typeface="Times New Roman" panose="02020603050405020304" pitchFamily="18" charset="0"/>
                  <a:ea typeface="黑体" pitchFamily="49" charset="-122"/>
                  <a:cs typeface="Times New Roman" panose="02020603050405020304" pitchFamily="18" charset="0"/>
                </a:rPr>
                <a:t>ATP</a:t>
              </a:r>
              <a:endParaRPr kumimoji="1" lang="zh-CN" altLang="en-US" sz="2400" dirty="0">
                <a:latin typeface="Times New Roman" panose="02020603050405020304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  <p:sp>
        <p:nvSpPr>
          <p:cNvPr id="60" name="Rectangle 2">
            <a:extLst>
              <a:ext uri="{FF2B5EF4-FFF2-40B4-BE49-F238E27FC236}">
                <a16:creationId xmlns:a16="http://schemas.microsoft.com/office/drawing/2014/main" id="{2AB4CA97-2A74-4C26-8621-5F88D1F90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23" y="403573"/>
            <a:ext cx="8137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kern="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（二）谷氨酰胺的运氨作用</a:t>
            </a:r>
            <a:endParaRPr lang="zh-CN" altLang="en-US" sz="2800" kern="0" dirty="0">
              <a:solidFill>
                <a:srgbClr val="FFFF00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164E5E8B-0B95-43D2-93E9-E98398F86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1" y="5589240"/>
            <a:ext cx="5143975" cy="1100466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谷氨酰胺既是氨的</a:t>
            </a:r>
            <a:r>
              <a:rPr lang="zh-CN" altLang="en-US" sz="2800" u="sng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运输形式</a:t>
            </a: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，也是氨的</a:t>
            </a:r>
            <a:r>
              <a:rPr lang="zh-CN" altLang="en-US" sz="2800" u="sng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解毒产物</a:t>
            </a: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及</a:t>
            </a:r>
            <a:r>
              <a:rPr lang="zh-CN" altLang="en-US" sz="2800" u="sng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储存形式</a:t>
            </a: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6F8E6D2-C97F-4A9B-818B-7F175FC42EF7}"/>
              </a:ext>
            </a:extLst>
          </p:cNvPr>
          <p:cNvGrpSpPr/>
          <p:nvPr/>
        </p:nvGrpSpPr>
        <p:grpSpPr>
          <a:xfrm>
            <a:off x="5471469" y="1430267"/>
            <a:ext cx="2335213" cy="3150861"/>
            <a:chOff x="5471469" y="1430267"/>
            <a:chExt cx="2335213" cy="3150861"/>
          </a:xfrm>
        </p:grpSpPr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5471469" y="2311719"/>
              <a:ext cx="2335213" cy="2253152"/>
              <a:chOff x="3833" y="2000"/>
              <a:chExt cx="1471" cy="883"/>
            </a:xfrm>
          </p:grpSpPr>
          <p:sp>
            <p:nvSpPr>
              <p:cNvPr id="93207" name="Arc 24"/>
              <p:cNvSpPr>
                <a:spLocks/>
              </p:cNvSpPr>
              <p:nvPr/>
            </p:nvSpPr>
            <p:spPr bwMode="auto">
              <a:xfrm rot="5400000">
                <a:off x="3899" y="2555"/>
                <a:ext cx="657" cy="0"/>
              </a:xfrm>
              <a:custGeom>
                <a:avLst/>
                <a:gdLst>
                  <a:gd name="T0" fmla="*/ 0 w 38422"/>
                  <a:gd name="T1" fmla="*/ 0 h 21600"/>
                  <a:gd name="T2" fmla="*/ 0 w 38422"/>
                  <a:gd name="T3" fmla="*/ 0 h 21600"/>
                  <a:gd name="T4" fmla="*/ 0 w 384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422"/>
                  <a:gd name="T10" fmla="*/ 0 h 21600"/>
                  <a:gd name="T11" fmla="*/ 38422 w 384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22" h="21600" fill="none" extrusionOk="0">
                    <a:moveTo>
                      <a:pt x="0" y="10820"/>
                    </a:moveTo>
                    <a:cubicBezTo>
                      <a:pt x="3855" y="4125"/>
                      <a:pt x="10992" y="-1"/>
                      <a:pt x="18718" y="0"/>
                    </a:cubicBezTo>
                    <a:cubicBezTo>
                      <a:pt x="27223" y="0"/>
                      <a:pt x="34937" y="4991"/>
                      <a:pt x="38422" y="12750"/>
                    </a:cubicBezTo>
                  </a:path>
                  <a:path w="38422" h="21600" stroke="0" extrusionOk="0">
                    <a:moveTo>
                      <a:pt x="0" y="10820"/>
                    </a:moveTo>
                    <a:cubicBezTo>
                      <a:pt x="3855" y="4125"/>
                      <a:pt x="10992" y="-1"/>
                      <a:pt x="18718" y="0"/>
                    </a:cubicBezTo>
                    <a:cubicBezTo>
                      <a:pt x="27223" y="0"/>
                      <a:pt x="34937" y="4991"/>
                      <a:pt x="38422" y="12750"/>
                    </a:cubicBezTo>
                    <a:lnTo>
                      <a:pt x="18718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208" name="Text Box 25"/>
              <p:cNvSpPr txBox="1">
                <a:spLocks noChangeArrowheads="1"/>
              </p:cNvSpPr>
              <p:nvPr/>
            </p:nvSpPr>
            <p:spPr bwMode="auto">
              <a:xfrm>
                <a:off x="3833" y="2000"/>
                <a:ext cx="81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 dirty="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谷氨酸</a:t>
                </a:r>
              </a:p>
            </p:txBody>
          </p:sp>
          <p:sp>
            <p:nvSpPr>
              <p:cNvPr id="93212" name="Text Box 37"/>
              <p:cNvSpPr txBox="1">
                <a:spLocks noChangeArrowheads="1"/>
              </p:cNvSpPr>
              <p:nvPr/>
            </p:nvSpPr>
            <p:spPr bwMode="auto">
              <a:xfrm>
                <a:off x="4219" y="2454"/>
                <a:ext cx="1085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400" dirty="0">
                    <a:solidFill>
                      <a:srgbClr val="FFFF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谷氨酰胺酶</a:t>
                </a:r>
              </a:p>
            </p:txBody>
          </p:sp>
        </p:grpSp>
        <p:sp>
          <p:nvSpPr>
            <p:cNvPr id="57" name="Text Box 9">
              <a:extLst>
                <a:ext uri="{FF2B5EF4-FFF2-40B4-BE49-F238E27FC236}">
                  <a16:creationId xmlns:a16="http://schemas.microsoft.com/office/drawing/2014/main" id="{F6FDD7DA-1BAB-4772-921C-83914C387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1069" y="1430267"/>
              <a:ext cx="91916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NH</a:t>
              </a:r>
              <a:r>
                <a:rPr kumimoji="1" lang="en-US" altLang="zh-CN" sz="2800" baseline="-250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3</a:t>
              </a:r>
            </a:p>
            <a:p>
              <a:pPr>
                <a:spcBef>
                  <a:spcPts val="0"/>
                </a:spcBef>
              </a:pPr>
              <a:r>
                <a:rPr kumimoji="1" lang="en-US" altLang="zh-CN" sz="28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 +</a:t>
              </a:r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BC13865F-4F26-4731-92C5-0D0BEC737C7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097739" y="3944712"/>
              <a:ext cx="418477" cy="3598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65" name="Text Box 9">
              <a:extLst>
                <a:ext uri="{FF2B5EF4-FFF2-40B4-BE49-F238E27FC236}">
                  <a16:creationId xmlns:a16="http://schemas.microsoft.com/office/drawing/2014/main" id="{78338012-2C5A-4B73-A0D1-C1A6EF75D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3157" y="4119463"/>
              <a:ext cx="9191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H</a:t>
              </a:r>
              <a:r>
                <a:rPr kumimoji="1" lang="en-US" altLang="zh-CN" sz="2400" baseline="-250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</a:t>
              </a:r>
              <a:r>
                <a:rPr kumimoji="1" lang="en-US" altLang="zh-CN" sz="24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O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 animBg="1"/>
      <p:bldP spid="93199" grpId="0" animBg="1"/>
      <p:bldP spid="93200" grpId="0" animBg="1"/>
      <p:bldP spid="6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278688" cy="1828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谷氨酰胺可以提供酰胺基使天冬氨酸转变为天冬酰胺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4710115"/>
            <a:ext cx="8458200" cy="950913"/>
            <a:chOff x="288" y="2967"/>
            <a:chExt cx="5328" cy="599"/>
          </a:xfrm>
        </p:grpSpPr>
        <p:sp>
          <p:nvSpPr>
            <p:cNvPr id="95239" name="Text Box 5"/>
            <p:cNvSpPr txBox="1">
              <a:spLocks noChangeArrowheads="1"/>
            </p:cNvSpPr>
            <p:nvPr/>
          </p:nvSpPr>
          <p:spPr bwMode="auto">
            <a:xfrm>
              <a:off x="288" y="3201"/>
              <a:ext cx="5328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天冬酰胺</a:t>
              </a:r>
              <a:r>
                <a:rPr kumimoji="1" lang="en-US" altLang="zh-CN" sz="32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+ H</a:t>
              </a:r>
              <a:r>
                <a:rPr kumimoji="1" lang="en-US" altLang="zh-CN" sz="3200" baseline="-25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</a:t>
              </a:r>
              <a:r>
                <a:rPr kumimoji="1" lang="en-US" altLang="zh-CN" sz="32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O======== &gt;&gt;</a:t>
              </a:r>
              <a:r>
                <a:rPr kumimoji="1" lang="zh-CN" altLang="en-US" sz="32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天冬氨酸 </a:t>
              </a:r>
              <a:r>
                <a:rPr kumimoji="1" lang="en-US" altLang="zh-CN" sz="32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+ NH</a:t>
              </a:r>
              <a:r>
                <a:rPr kumimoji="1" lang="en-US" altLang="zh-CN" sz="3200" baseline="-25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3</a:t>
              </a:r>
            </a:p>
          </p:txBody>
        </p:sp>
        <p:sp>
          <p:nvSpPr>
            <p:cNvPr id="95240" name="Text Box 6"/>
            <p:cNvSpPr txBox="1">
              <a:spLocks noChangeArrowheads="1"/>
            </p:cNvSpPr>
            <p:nvPr/>
          </p:nvSpPr>
          <p:spPr bwMode="auto">
            <a:xfrm>
              <a:off x="1976" y="2967"/>
              <a:ext cx="1584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dirty="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天冬酰胺酶</a:t>
              </a:r>
            </a:p>
          </p:txBody>
        </p:sp>
      </p:grp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95288" y="3270250"/>
            <a:ext cx="8569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★</a:t>
            </a:r>
            <a:r>
              <a:rPr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第一个用于治疗白血病的酶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              </a:t>
            </a:r>
            <a:r>
              <a:rPr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天冬酰胺酶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276600" y="1916113"/>
            <a:ext cx="5543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非营养必需氨基酸的合成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5A632-4218-42C6-BE05-53B7815F806D}" type="slidenum">
              <a:rPr lang="en-US" altLang="zh-CN"/>
              <a:pPr>
                <a:defRPr/>
              </a:pPr>
              <a:t>72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3" grpId="0"/>
      <p:bldP spid="12186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1557338"/>
            <a:ext cx="8116887" cy="3138487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kumimoji="1" lang="zh-CN" altLang="en-US" u="sng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肝内合成尿素</a:t>
            </a:r>
            <a:r>
              <a:rPr kumimoji="1" lang="en-US" altLang="zh-CN" u="sng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</a:t>
            </a:r>
            <a:r>
              <a:rPr kumimoji="1" lang="zh-CN" altLang="en-US" u="sng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最主要的去路</a:t>
            </a:r>
          </a:p>
          <a:p>
            <a:pPr eaLnBrk="1" hangingPunct="1">
              <a:lnSpc>
                <a:spcPct val="140000"/>
              </a:lnSpc>
            </a:pPr>
            <a:r>
              <a:rPr kumimoji="1"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合成非必需氨基酸及其它含氮化合物</a:t>
            </a:r>
          </a:p>
          <a:p>
            <a:pPr eaLnBrk="1" hangingPunct="1">
              <a:lnSpc>
                <a:spcPct val="140000"/>
              </a:lnSpc>
            </a:pPr>
            <a:r>
              <a:rPr kumimoji="1"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合成谷氨酰胺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627313" y="69215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6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三、氨的代谢去路</a:t>
            </a:r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755650" y="4899025"/>
            <a:ext cx="811688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kumimoji="1" lang="zh-CN" altLang="en-US" sz="32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肾小管泌氨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分泌的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NH</a:t>
            </a:r>
            <a:r>
              <a:rPr kumimoji="1" lang="en-US" altLang="zh-CN" sz="28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在酸性条件下生成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NH</a:t>
            </a:r>
            <a:r>
              <a:rPr kumimoji="1" lang="en-US" altLang="zh-CN" sz="28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kumimoji="1" lang="en-US" altLang="zh-CN" sz="2800" baseline="30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，随尿排出</a:t>
            </a:r>
            <a:endParaRPr kumimoji="1" lang="zh-CN" altLang="en-US" sz="320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239838" y="4038600"/>
            <a:ext cx="6313487" cy="1055688"/>
            <a:chOff x="781" y="2544"/>
            <a:chExt cx="3977" cy="665"/>
          </a:xfrm>
        </p:grpSpPr>
        <p:sp>
          <p:nvSpPr>
            <p:cNvPr id="96263" name="Text Box 22"/>
            <p:cNvSpPr txBox="1">
              <a:spLocks noChangeArrowheads="1"/>
            </p:cNvSpPr>
            <p:nvPr/>
          </p:nvSpPr>
          <p:spPr bwMode="auto">
            <a:xfrm>
              <a:off x="781" y="2684"/>
              <a:ext cx="15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谷氨酸  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+  NH</a:t>
              </a:r>
              <a:r>
                <a:rPr kumimoji="1" lang="en-US" altLang="zh-CN" sz="2800" baseline="-25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3</a:t>
              </a:r>
            </a:p>
          </p:txBody>
        </p:sp>
        <p:sp>
          <p:nvSpPr>
            <p:cNvPr id="96264" name="Text Box 23"/>
            <p:cNvSpPr txBox="1">
              <a:spLocks noChangeArrowheads="1"/>
            </p:cNvSpPr>
            <p:nvPr/>
          </p:nvSpPr>
          <p:spPr bwMode="auto">
            <a:xfrm>
              <a:off x="3652" y="2655"/>
              <a:ext cx="11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谷氨酰胺</a:t>
              </a:r>
            </a:p>
          </p:txBody>
        </p:sp>
        <p:sp>
          <p:nvSpPr>
            <p:cNvPr id="96265" name="Line 24"/>
            <p:cNvSpPr>
              <a:spLocks noChangeShapeType="1"/>
            </p:cNvSpPr>
            <p:nvPr/>
          </p:nvSpPr>
          <p:spPr bwMode="auto">
            <a:xfrm>
              <a:off x="2298" y="2852"/>
              <a:ext cx="1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6266" name="Text Box 25"/>
            <p:cNvSpPr txBox="1">
              <a:spLocks noChangeArrowheads="1"/>
            </p:cNvSpPr>
            <p:nvPr/>
          </p:nvSpPr>
          <p:spPr bwMode="auto">
            <a:xfrm>
              <a:off x="2018" y="2544"/>
              <a:ext cx="16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  </a:t>
              </a:r>
              <a:r>
                <a:rPr kumimoji="1" lang="zh-CN" altLang="en-US" sz="24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谷氨酰胺合成酶</a:t>
              </a:r>
            </a:p>
          </p:txBody>
        </p:sp>
        <p:sp>
          <p:nvSpPr>
            <p:cNvPr id="96267" name="Line 26"/>
            <p:cNvSpPr>
              <a:spLocks noChangeShapeType="1"/>
            </p:cNvSpPr>
            <p:nvPr/>
          </p:nvSpPr>
          <p:spPr bwMode="auto">
            <a:xfrm flipV="1">
              <a:off x="2351" y="2852"/>
              <a:ext cx="21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6268" name="Line 27"/>
            <p:cNvSpPr>
              <a:spLocks noChangeShapeType="1"/>
            </p:cNvSpPr>
            <p:nvPr/>
          </p:nvSpPr>
          <p:spPr bwMode="auto">
            <a:xfrm>
              <a:off x="3190" y="2852"/>
              <a:ext cx="21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6269" name="Text Box 28"/>
            <p:cNvSpPr txBox="1">
              <a:spLocks noChangeArrowheads="1"/>
            </p:cNvSpPr>
            <p:nvPr/>
          </p:nvSpPr>
          <p:spPr bwMode="auto">
            <a:xfrm>
              <a:off x="2183" y="2957"/>
              <a:ext cx="4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ATP</a:t>
              </a:r>
            </a:p>
          </p:txBody>
        </p:sp>
        <p:sp>
          <p:nvSpPr>
            <p:cNvPr id="96270" name="Text Box 29"/>
            <p:cNvSpPr txBox="1">
              <a:spLocks noChangeArrowheads="1"/>
            </p:cNvSpPr>
            <p:nvPr/>
          </p:nvSpPr>
          <p:spPr bwMode="auto">
            <a:xfrm>
              <a:off x="3232" y="2957"/>
              <a:ext cx="6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0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ADP+Pi</a:t>
              </a:r>
            </a:p>
          </p:txBody>
        </p:sp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38F30-099F-46F4-9A84-EA200CB78DEA}" type="slidenum">
              <a:rPr lang="en-US" altLang="zh-CN"/>
              <a:pPr>
                <a:defRPr/>
              </a:pPr>
              <a:t>73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0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0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  <p:bldP spid="15054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（一）尿 素 的 合 成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848600" cy="45370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合成器官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      </a:t>
            </a:r>
            <a:r>
              <a:rPr lang="en-US" altLang="zh-CN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dirty="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肝</a:t>
            </a: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是主要器官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亚细胞部位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      </a:t>
            </a:r>
            <a:r>
              <a:rPr lang="en-US" altLang="zh-CN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dirty="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线粒体及胞质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合成过程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      </a:t>
            </a:r>
            <a:r>
              <a:rPr lang="en-US" altLang="zh-CN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dirty="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鸟氨酸循环（尿素循环）</a:t>
            </a:r>
            <a:endParaRPr lang="zh-CN" altLang="en-US" dirty="0">
              <a:effectLst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01D0-C207-46F8-8D8F-D9A29E8E5A7F}" type="slidenum">
              <a:rPr lang="en-US" altLang="zh-CN"/>
              <a:pPr>
                <a:defRPr/>
              </a:pPr>
              <a:t>74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765175"/>
            <a:ext cx="5867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00"/>
                </a:solidFill>
                <a:effectLst/>
                <a:latin typeface="Times New Roman" pitchFamily="18" charset="0"/>
                <a:ea typeface="黑体" pitchFamily="49" charset="-122"/>
              </a:rPr>
              <a:t>鸟  氨  酸  循  环</a:t>
            </a:r>
            <a:br>
              <a:rPr lang="zh-CN" altLang="en-US" sz="6000" b="1" i="1" dirty="0">
                <a:latin typeface="Times New Roman" pitchFamily="18" charset="0"/>
                <a:ea typeface="黑体" pitchFamily="49" charset="-122"/>
              </a:rPr>
            </a:br>
            <a:r>
              <a:rPr lang="zh-CN" altLang="en-US" sz="4000" dirty="0">
                <a:effectLst/>
                <a:latin typeface="Times New Roman" pitchFamily="18" charset="0"/>
                <a:ea typeface="黑体" pitchFamily="49" charset="-122"/>
              </a:rPr>
              <a:t>（</a:t>
            </a:r>
            <a:r>
              <a:rPr lang="en-US" altLang="zh-CN" sz="4000" dirty="0" err="1">
                <a:effectLst/>
                <a:latin typeface="Times New Roman" pitchFamily="18" charset="0"/>
                <a:ea typeface="黑体" pitchFamily="49" charset="-122"/>
              </a:rPr>
              <a:t>ornithine</a:t>
            </a:r>
            <a:r>
              <a:rPr lang="en-US" altLang="zh-CN" sz="4000" dirty="0">
                <a:effectLst/>
                <a:latin typeface="Times New Roman" pitchFamily="18" charset="0"/>
                <a:ea typeface="黑体" pitchFamily="49" charset="-122"/>
              </a:rPr>
              <a:t> cycle)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0" y="2401888"/>
            <a:ext cx="5073650" cy="34861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>
                <a:effectLst/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</a:rPr>
              <a:t>、氨基甲酰磷酸的合成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>
                <a:effectLst/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</a:rPr>
              <a:t>、瓜氨酸的合成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>
                <a:effectLst/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</a:rPr>
              <a:t>、精氨酸的合成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>
                <a:effectLst/>
                <a:latin typeface="Times New Roman" pitchFamily="18" charset="0"/>
                <a:ea typeface="黑体" pitchFamily="49" charset="-122"/>
              </a:rPr>
              <a:t>4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</a:rPr>
              <a:t>、精氨酸水解生成尿素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9C739-9366-4DE9-9262-BA893FC8ECB9}" type="slidenum">
              <a:rPr lang="en-US" altLang="zh-CN"/>
              <a:pPr>
                <a:defRPr/>
              </a:pPr>
              <a:t>75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153400" cy="76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dirty="0">
                <a:solidFill>
                  <a:srgbClr val="FFFF00"/>
                </a:solidFill>
                <a:ea typeface="黑体" pitchFamily="49" charset="-122"/>
              </a:rPr>
              <a:t>1</a:t>
            </a:r>
            <a:r>
              <a:rPr lang="zh-CN" altLang="en-US" dirty="0">
                <a:solidFill>
                  <a:srgbClr val="FFFF00"/>
                </a:solidFill>
                <a:ea typeface="黑体" pitchFamily="49" charset="-122"/>
              </a:rPr>
              <a:t>、氨基甲酰磷酸的合成 </a:t>
            </a:r>
            <a:r>
              <a:rPr lang="en-US" altLang="zh-CN" dirty="0">
                <a:solidFill>
                  <a:srgbClr val="FFFF00"/>
                </a:solidFill>
                <a:ea typeface="黑体" pitchFamily="49" charset="-122"/>
              </a:rPr>
              <a:t>— </a:t>
            </a:r>
            <a:r>
              <a:rPr lang="zh-CN" altLang="en-US" dirty="0">
                <a:solidFill>
                  <a:srgbClr val="FFFF00"/>
                </a:solidFill>
                <a:ea typeface="黑体" pitchFamily="49" charset="-122"/>
              </a:rPr>
              <a:t>线粒体内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09800" y="2182813"/>
            <a:ext cx="495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200">
                <a:latin typeface="+mn-lt"/>
                <a:ea typeface="黑体" pitchFamily="49" charset="-122"/>
              </a:rPr>
              <a:t>CO</a:t>
            </a:r>
            <a:r>
              <a:rPr kumimoji="1" lang="en-US" altLang="zh-CN" sz="3200" baseline="-25000">
                <a:latin typeface="+mn-lt"/>
                <a:ea typeface="黑体" pitchFamily="49" charset="-122"/>
              </a:rPr>
              <a:t>2</a:t>
            </a:r>
            <a:r>
              <a:rPr kumimoji="1" lang="en-US" altLang="zh-CN" sz="3200">
                <a:latin typeface="+mn-lt"/>
                <a:ea typeface="黑体" pitchFamily="49" charset="-122"/>
              </a:rPr>
              <a:t> + NH</a:t>
            </a:r>
            <a:r>
              <a:rPr kumimoji="1" lang="en-US" altLang="zh-CN" sz="3200" baseline="-25000">
                <a:latin typeface="+mn-lt"/>
                <a:ea typeface="黑体" pitchFamily="49" charset="-122"/>
              </a:rPr>
              <a:t>3</a:t>
            </a:r>
            <a:r>
              <a:rPr kumimoji="1" lang="en-US" altLang="zh-CN" sz="3200">
                <a:latin typeface="+mn-lt"/>
                <a:ea typeface="黑体" pitchFamily="49" charset="-122"/>
              </a:rPr>
              <a:t> + H</a:t>
            </a:r>
            <a:r>
              <a:rPr kumimoji="1" lang="en-US" altLang="zh-CN" sz="3200" baseline="-25000">
                <a:latin typeface="+mn-lt"/>
                <a:ea typeface="黑体" pitchFamily="49" charset="-122"/>
              </a:rPr>
              <a:t>2</a:t>
            </a:r>
            <a:r>
              <a:rPr kumimoji="1" lang="en-US" altLang="zh-CN" sz="3200">
                <a:latin typeface="+mn-lt"/>
                <a:ea typeface="黑体" pitchFamily="49" charset="-122"/>
              </a:rPr>
              <a:t>O + 2ATP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52600" y="4397375"/>
            <a:ext cx="6019800" cy="1289050"/>
            <a:chOff x="1104" y="2820"/>
            <a:chExt cx="3792" cy="812"/>
          </a:xfrm>
        </p:grpSpPr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1104" y="3264"/>
              <a:ext cx="37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H</a:t>
              </a:r>
              <a:r>
                <a:rPr kumimoji="1" lang="en-US" altLang="zh-CN" sz="3200" baseline="-25000">
                  <a:latin typeface="+mn-lt"/>
                  <a:ea typeface="黑体" pitchFamily="49" charset="-122"/>
                </a:rPr>
                <a:t>2</a:t>
              </a:r>
              <a:r>
                <a:rPr kumimoji="1" lang="en-US" altLang="zh-CN" sz="3200">
                  <a:latin typeface="+mn-lt"/>
                  <a:ea typeface="黑体" pitchFamily="49" charset="-122"/>
                </a:rPr>
                <a:t>N—C—O ~ PO</a:t>
              </a:r>
              <a:r>
                <a:rPr kumimoji="1" lang="en-US" altLang="zh-CN" sz="3200" baseline="-25000">
                  <a:latin typeface="+mn-lt"/>
                  <a:ea typeface="黑体" pitchFamily="49" charset="-122"/>
                </a:rPr>
                <a:t>3</a:t>
              </a:r>
              <a:r>
                <a:rPr kumimoji="1" lang="en-US" altLang="zh-CN" sz="3200" baseline="30000">
                  <a:latin typeface="+mn-lt"/>
                  <a:ea typeface="黑体" pitchFamily="49" charset="-122"/>
                </a:rPr>
                <a:t>2-</a:t>
              </a:r>
              <a:r>
                <a:rPr kumimoji="1" lang="en-US" altLang="zh-CN" sz="3200">
                  <a:latin typeface="+mn-lt"/>
                  <a:ea typeface="黑体" pitchFamily="49" charset="-122"/>
                </a:rPr>
                <a:t>+ 2ADP + Pi</a:t>
              </a:r>
            </a:p>
          </p:txBody>
        </p:sp>
        <p:sp>
          <p:nvSpPr>
            <p:cNvPr id="32778" name="Line 8"/>
            <p:cNvSpPr>
              <a:spLocks noChangeShapeType="1"/>
            </p:cNvSpPr>
            <p:nvPr/>
          </p:nvSpPr>
          <p:spPr bwMode="auto">
            <a:xfrm>
              <a:off x="1968" y="31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32779" name="Line 9"/>
            <p:cNvSpPr>
              <a:spLocks noChangeShapeType="1"/>
            </p:cNvSpPr>
            <p:nvPr/>
          </p:nvSpPr>
          <p:spPr bwMode="auto">
            <a:xfrm>
              <a:off x="2016" y="31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32780" name="Text Box 10"/>
            <p:cNvSpPr txBox="1">
              <a:spLocks noChangeArrowheads="1"/>
            </p:cNvSpPr>
            <p:nvPr/>
          </p:nvSpPr>
          <p:spPr bwMode="auto">
            <a:xfrm>
              <a:off x="1824" y="2820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>
                  <a:latin typeface="+mn-lt"/>
                  <a:ea typeface="黑体" pitchFamily="49" charset="-122"/>
                </a:rPr>
                <a:t>O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09650" y="2987675"/>
            <a:ext cx="6457950" cy="1828800"/>
            <a:chOff x="636" y="2187"/>
            <a:chExt cx="4068" cy="1152"/>
          </a:xfrm>
        </p:grpSpPr>
        <p:sp>
          <p:nvSpPr>
            <p:cNvPr id="32774" name="Line 5"/>
            <p:cNvSpPr>
              <a:spLocks noChangeShapeType="1"/>
            </p:cNvSpPr>
            <p:nvPr/>
          </p:nvSpPr>
          <p:spPr bwMode="auto">
            <a:xfrm>
              <a:off x="2928" y="2187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latin typeface="+mn-lt"/>
                <a:ea typeface="黑体" pitchFamily="49" charset="-122"/>
              </a:endParaRPr>
            </a:p>
          </p:txBody>
        </p:sp>
        <p:sp>
          <p:nvSpPr>
            <p:cNvPr id="32775" name="Text Box 11"/>
            <p:cNvSpPr txBox="1">
              <a:spLocks noChangeArrowheads="1"/>
            </p:cNvSpPr>
            <p:nvPr/>
          </p:nvSpPr>
          <p:spPr bwMode="auto">
            <a:xfrm>
              <a:off x="636" y="2373"/>
              <a:ext cx="230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kumimoji="1" lang="zh-CN" altLang="en-US" sz="2800">
                  <a:solidFill>
                    <a:srgbClr val="FFFF00"/>
                  </a:solidFill>
                  <a:latin typeface="+mn-lt"/>
                  <a:ea typeface="黑体" pitchFamily="49" charset="-122"/>
                </a:rPr>
                <a:t>氨基甲酰磷酸合成酶</a:t>
              </a:r>
              <a:r>
                <a:rPr kumimoji="1" lang="en-US" altLang="zh-CN" sz="2800">
                  <a:solidFill>
                    <a:srgbClr val="FFFF00"/>
                  </a:solidFill>
                  <a:latin typeface="+mn-lt"/>
                  <a:ea typeface="黑体" pitchFamily="49" charset="-122"/>
                </a:rPr>
                <a:t>I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kumimoji="1" lang="zh-CN" altLang="en-US" sz="2800">
                  <a:solidFill>
                    <a:srgbClr val="FFFF00"/>
                  </a:solidFill>
                  <a:latin typeface="+mn-lt"/>
                  <a:ea typeface="黑体" pitchFamily="49" charset="-122"/>
                </a:rPr>
                <a:t>（</a:t>
              </a:r>
              <a:r>
                <a:rPr kumimoji="1" lang="en-US" altLang="zh-CN" sz="2800">
                  <a:solidFill>
                    <a:srgbClr val="FFFF00"/>
                  </a:solidFill>
                  <a:latin typeface="+mn-lt"/>
                  <a:ea typeface="黑体" pitchFamily="49" charset="-122"/>
                </a:rPr>
                <a:t>CPS-I</a:t>
              </a:r>
              <a:r>
                <a:rPr kumimoji="1" lang="zh-CN" altLang="en-US" sz="2800">
                  <a:solidFill>
                    <a:srgbClr val="FFFF00"/>
                  </a:solidFill>
                  <a:latin typeface="+mn-lt"/>
                  <a:ea typeface="黑体" pitchFamily="49" charset="-122"/>
                </a:rPr>
                <a:t>）</a:t>
              </a:r>
            </a:p>
          </p:txBody>
        </p:sp>
        <p:sp>
          <p:nvSpPr>
            <p:cNvPr id="32776" name="Text Box 12"/>
            <p:cNvSpPr txBox="1">
              <a:spLocks noChangeArrowheads="1"/>
            </p:cNvSpPr>
            <p:nvPr/>
          </p:nvSpPr>
          <p:spPr bwMode="auto">
            <a:xfrm>
              <a:off x="3024" y="2367"/>
              <a:ext cx="1680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>
                  <a:latin typeface="+mn-lt"/>
                  <a:ea typeface="黑体" pitchFamily="49" charset="-122"/>
                </a:rPr>
                <a:t>N-</a:t>
              </a:r>
              <a:r>
                <a:rPr kumimoji="1" lang="zh-CN" altLang="en-US" sz="2800">
                  <a:latin typeface="+mn-lt"/>
                  <a:ea typeface="黑体" pitchFamily="49" charset="-122"/>
                </a:rPr>
                <a:t>乙酰谷氨酸</a:t>
              </a:r>
            </a:p>
            <a:p>
              <a:pPr>
                <a:spcBef>
                  <a:spcPct val="50000"/>
                </a:spcBef>
                <a:defRPr/>
              </a:pPr>
              <a:r>
                <a:rPr kumimoji="1" lang="en-US" altLang="zh-CN" sz="2800">
                  <a:latin typeface="+mn-lt"/>
                  <a:ea typeface="黑体" pitchFamily="49" charset="-122"/>
                </a:rPr>
                <a:t>Mg</a:t>
              </a:r>
              <a:r>
                <a:rPr kumimoji="1" lang="en-US" altLang="zh-CN" sz="2800" baseline="30000">
                  <a:latin typeface="+mn-lt"/>
                  <a:ea typeface="黑体" pitchFamily="49" charset="-122"/>
                </a:rPr>
                <a:t>2+</a:t>
              </a:r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4A9C2-3F7D-4740-8102-C11CD7E5864F}" type="slidenum">
              <a:rPr lang="en-US" altLang="zh-CN"/>
              <a:pPr>
                <a:defRPr/>
              </a:pPr>
              <a:t>76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77724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、瓜氨酸的合成 </a:t>
            </a:r>
            <a:r>
              <a:rPr lang="en-US" altLang="zh-CN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—— </a:t>
            </a:r>
            <a:r>
              <a:rPr lang="zh-CN" altLang="en-US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线粒体内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04800" y="2822575"/>
            <a:ext cx="4343400" cy="2571750"/>
            <a:chOff x="192" y="1778"/>
            <a:chExt cx="2736" cy="1620"/>
          </a:xfrm>
        </p:grpSpPr>
        <p:grpSp>
          <p:nvGrpSpPr>
            <p:cNvPr id="100376" name="Group 47"/>
            <p:cNvGrpSpPr>
              <a:grpSpLocks/>
            </p:cNvGrpSpPr>
            <p:nvPr/>
          </p:nvGrpSpPr>
          <p:grpSpPr bwMode="auto">
            <a:xfrm>
              <a:off x="192" y="1778"/>
              <a:ext cx="1104" cy="1620"/>
              <a:chOff x="192" y="1920"/>
              <a:chExt cx="1104" cy="1620"/>
            </a:xfrm>
          </p:grpSpPr>
          <p:sp>
            <p:nvSpPr>
              <p:cNvPr id="100386" name="Text Box 4"/>
              <p:cNvSpPr txBox="1">
                <a:spLocks noChangeArrowheads="1"/>
              </p:cNvSpPr>
              <p:nvPr/>
            </p:nvSpPr>
            <p:spPr bwMode="auto">
              <a:xfrm>
                <a:off x="288" y="1920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0387" name="Text Box 5"/>
              <p:cNvSpPr txBox="1">
                <a:spLocks noChangeArrowheads="1"/>
              </p:cNvSpPr>
              <p:nvPr/>
            </p:nvSpPr>
            <p:spPr bwMode="auto">
              <a:xfrm>
                <a:off x="192" y="2328"/>
                <a:ext cx="110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(CH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r>
                  <a:rPr kumimoji="1" lang="en-US" altLang="zh-CN" sz="3200" b="1">
                    <a:latin typeface="Times New Roman" pitchFamily="18" charset="0"/>
                  </a:rPr>
                  <a:t>)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3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00388" name="Text Box 6"/>
              <p:cNvSpPr txBox="1">
                <a:spLocks noChangeArrowheads="1"/>
              </p:cNvSpPr>
              <p:nvPr/>
            </p:nvSpPr>
            <p:spPr bwMode="auto">
              <a:xfrm>
                <a:off x="288" y="2748"/>
                <a:ext cx="100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00389" name="Text Box 7"/>
              <p:cNvSpPr txBox="1">
                <a:spLocks noChangeArrowheads="1"/>
              </p:cNvSpPr>
              <p:nvPr/>
            </p:nvSpPr>
            <p:spPr bwMode="auto">
              <a:xfrm>
                <a:off x="288" y="3175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100390" name="Line 8"/>
              <p:cNvSpPr>
                <a:spLocks noChangeShapeType="1"/>
              </p:cNvSpPr>
              <p:nvPr/>
            </p:nvSpPr>
            <p:spPr bwMode="auto">
              <a:xfrm>
                <a:off x="432" y="222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0391" name="Line 9"/>
              <p:cNvSpPr>
                <a:spLocks noChangeShapeType="1"/>
              </p:cNvSpPr>
              <p:nvPr/>
            </p:nvSpPr>
            <p:spPr bwMode="auto">
              <a:xfrm>
                <a:off x="432" y="26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0392" name="Line 10"/>
              <p:cNvSpPr>
                <a:spLocks noChangeShapeType="1"/>
              </p:cNvSpPr>
              <p:nvPr/>
            </p:nvSpPr>
            <p:spPr bwMode="auto">
              <a:xfrm>
                <a:off x="432" y="304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00377" name="Group 45"/>
            <p:cNvGrpSpPr>
              <a:grpSpLocks/>
            </p:cNvGrpSpPr>
            <p:nvPr/>
          </p:nvGrpSpPr>
          <p:grpSpPr bwMode="auto">
            <a:xfrm>
              <a:off x="1284" y="2414"/>
              <a:ext cx="181" cy="181"/>
              <a:chOff x="1284" y="2556"/>
              <a:chExt cx="181" cy="181"/>
            </a:xfrm>
          </p:grpSpPr>
          <p:sp>
            <p:nvSpPr>
              <p:cNvPr id="100384" name="Line 11"/>
              <p:cNvSpPr>
                <a:spLocks noChangeShapeType="1"/>
              </p:cNvSpPr>
              <p:nvPr/>
            </p:nvSpPr>
            <p:spPr bwMode="auto">
              <a:xfrm>
                <a:off x="1284" y="2640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0385" name="Line 12"/>
              <p:cNvSpPr>
                <a:spLocks noChangeShapeType="1"/>
              </p:cNvSpPr>
              <p:nvPr/>
            </p:nvSpPr>
            <p:spPr bwMode="auto">
              <a:xfrm rot="5400000">
                <a:off x="1289" y="2647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00378" name="Group 48"/>
            <p:cNvGrpSpPr>
              <a:grpSpLocks/>
            </p:cNvGrpSpPr>
            <p:nvPr/>
          </p:nvGrpSpPr>
          <p:grpSpPr bwMode="auto">
            <a:xfrm>
              <a:off x="1608" y="1922"/>
              <a:ext cx="1320" cy="1181"/>
              <a:chOff x="1608" y="2064"/>
              <a:chExt cx="1320" cy="1181"/>
            </a:xfrm>
          </p:grpSpPr>
          <p:sp>
            <p:nvSpPr>
              <p:cNvPr id="100379" name="Text Box 14"/>
              <p:cNvSpPr txBox="1">
                <a:spLocks noChangeArrowheads="1"/>
              </p:cNvSpPr>
              <p:nvPr/>
            </p:nvSpPr>
            <p:spPr bwMode="auto">
              <a:xfrm>
                <a:off x="1692" y="2064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0380" name="Text Box 15"/>
              <p:cNvSpPr txBox="1">
                <a:spLocks noChangeArrowheads="1"/>
              </p:cNvSpPr>
              <p:nvPr/>
            </p:nvSpPr>
            <p:spPr bwMode="auto">
              <a:xfrm>
                <a:off x="1608" y="2472"/>
                <a:ext cx="86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 C</a:t>
                </a:r>
                <a:r>
                  <a:rPr kumimoji="1" lang="zh-CN" altLang="en-US" sz="3200" b="1">
                    <a:latin typeface="Times New Roman" pitchFamily="18" charset="0"/>
                  </a:rPr>
                  <a:t>＝</a:t>
                </a:r>
                <a:r>
                  <a:rPr kumimoji="1" lang="en-US" altLang="zh-CN" sz="3200" b="1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100381" name="Text Box 16"/>
              <p:cNvSpPr txBox="1">
                <a:spLocks noChangeArrowheads="1"/>
              </p:cNvSpPr>
              <p:nvPr/>
            </p:nvSpPr>
            <p:spPr bwMode="auto">
              <a:xfrm>
                <a:off x="1680" y="2880"/>
                <a:ext cx="124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O ~ PO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3</a:t>
                </a:r>
                <a:r>
                  <a:rPr kumimoji="1" lang="en-US" altLang="zh-CN" sz="3200" b="1" baseline="30000">
                    <a:latin typeface="Times New Roman" pitchFamily="18" charset="0"/>
                  </a:rPr>
                  <a:t>2-</a:t>
                </a:r>
              </a:p>
            </p:txBody>
          </p:sp>
          <p:sp>
            <p:nvSpPr>
              <p:cNvPr id="100382" name="Line 17"/>
              <p:cNvSpPr>
                <a:spLocks noChangeShapeType="1"/>
              </p:cNvSpPr>
              <p:nvPr/>
            </p:nvSpPr>
            <p:spPr bwMode="auto">
              <a:xfrm>
                <a:off x="1836" y="236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0383" name="Line 18"/>
              <p:cNvSpPr>
                <a:spLocks noChangeShapeType="1"/>
              </p:cNvSpPr>
              <p:nvPr/>
            </p:nvSpPr>
            <p:spPr bwMode="auto">
              <a:xfrm>
                <a:off x="1836" y="277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7315200" y="2212975"/>
            <a:ext cx="1752600" cy="3886200"/>
            <a:chOff x="4608" y="1394"/>
            <a:chExt cx="1104" cy="2448"/>
          </a:xfrm>
        </p:grpSpPr>
        <p:sp>
          <p:nvSpPr>
            <p:cNvPr id="100364" name="Text Box 29"/>
            <p:cNvSpPr txBox="1">
              <a:spLocks noChangeArrowheads="1"/>
            </p:cNvSpPr>
            <p:nvPr/>
          </p:nvSpPr>
          <p:spPr bwMode="auto">
            <a:xfrm>
              <a:off x="4608" y="2630"/>
              <a:ext cx="11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(CH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r>
                <a:rPr kumimoji="1" lang="en-US" altLang="zh-CN" sz="3200" b="1">
                  <a:latin typeface="Times New Roman" pitchFamily="18" charset="0"/>
                </a:rPr>
                <a:t>)</a:t>
              </a:r>
              <a:r>
                <a:rPr kumimoji="1" lang="en-US" altLang="zh-CN" sz="3200" b="1" baseline="-25000">
                  <a:latin typeface="Times New Roman" pitchFamily="18" charset="0"/>
                </a:rPr>
                <a:t>3</a:t>
              </a:r>
              <a:endParaRPr kumimoji="1" lang="en-US" altLang="zh-CN" sz="3200" b="1">
                <a:latin typeface="Times New Roman" pitchFamily="18" charset="0"/>
              </a:endParaRPr>
            </a:p>
          </p:txBody>
        </p:sp>
        <p:grpSp>
          <p:nvGrpSpPr>
            <p:cNvPr id="100365" name="Group 50"/>
            <p:cNvGrpSpPr>
              <a:grpSpLocks/>
            </p:cNvGrpSpPr>
            <p:nvPr/>
          </p:nvGrpSpPr>
          <p:grpSpPr bwMode="auto">
            <a:xfrm>
              <a:off x="4621" y="1394"/>
              <a:ext cx="1091" cy="2448"/>
              <a:chOff x="4621" y="1536"/>
              <a:chExt cx="1091" cy="2448"/>
            </a:xfrm>
          </p:grpSpPr>
          <p:sp>
            <p:nvSpPr>
              <p:cNvPr id="100366" name="Text Box 28"/>
              <p:cNvSpPr txBox="1">
                <a:spLocks noChangeArrowheads="1"/>
              </p:cNvSpPr>
              <p:nvPr/>
            </p:nvSpPr>
            <p:spPr bwMode="auto">
              <a:xfrm>
                <a:off x="4704" y="2364"/>
                <a:ext cx="56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endParaRPr kumimoji="1" lang="en-US" altLang="zh-CN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100367" name="Text Box 30"/>
              <p:cNvSpPr txBox="1">
                <a:spLocks noChangeArrowheads="1"/>
              </p:cNvSpPr>
              <p:nvPr/>
            </p:nvSpPr>
            <p:spPr bwMode="auto">
              <a:xfrm>
                <a:off x="4704" y="3192"/>
                <a:ext cx="100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00368" name="Text Box 31"/>
              <p:cNvSpPr txBox="1">
                <a:spLocks noChangeArrowheads="1"/>
              </p:cNvSpPr>
              <p:nvPr/>
            </p:nvSpPr>
            <p:spPr bwMode="auto">
              <a:xfrm>
                <a:off x="4704" y="3619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100369" name="Line 32"/>
              <p:cNvSpPr>
                <a:spLocks noChangeShapeType="1"/>
              </p:cNvSpPr>
              <p:nvPr/>
            </p:nvSpPr>
            <p:spPr bwMode="auto">
              <a:xfrm>
                <a:off x="4848" y="266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0370" name="Line 33"/>
              <p:cNvSpPr>
                <a:spLocks noChangeShapeType="1"/>
              </p:cNvSpPr>
              <p:nvPr/>
            </p:nvSpPr>
            <p:spPr bwMode="auto">
              <a:xfrm>
                <a:off x="4848" y="307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0371" name="Line 34"/>
              <p:cNvSpPr>
                <a:spLocks noChangeShapeType="1"/>
              </p:cNvSpPr>
              <p:nvPr/>
            </p:nvSpPr>
            <p:spPr bwMode="auto">
              <a:xfrm>
                <a:off x="4848" y="349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0372" name="Text Box 38"/>
              <p:cNvSpPr txBox="1">
                <a:spLocks noChangeArrowheads="1"/>
              </p:cNvSpPr>
              <p:nvPr/>
            </p:nvSpPr>
            <p:spPr bwMode="auto">
              <a:xfrm>
                <a:off x="4705" y="1536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0373" name="Text Box 39"/>
              <p:cNvSpPr txBox="1">
                <a:spLocks noChangeArrowheads="1"/>
              </p:cNvSpPr>
              <p:nvPr/>
            </p:nvSpPr>
            <p:spPr bwMode="auto">
              <a:xfrm>
                <a:off x="4621" y="1944"/>
                <a:ext cx="86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 C</a:t>
                </a:r>
                <a:r>
                  <a:rPr kumimoji="1" lang="zh-CN" altLang="en-US" sz="3200" b="1">
                    <a:latin typeface="Times New Roman" pitchFamily="18" charset="0"/>
                  </a:rPr>
                  <a:t>＝</a:t>
                </a:r>
                <a:r>
                  <a:rPr kumimoji="1" lang="en-US" altLang="zh-CN" sz="3200" b="1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100374" name="Line 40"/>
              <p:cNvSpPr>
                <a:spLocks noChangeShapeType="1"/>
              </p:cNvSpPr>
              <p:nvPr/>
            </p:nvSpPr>
            <p:spPr bwMode="auto">
              <a:xfrm>
                <a:off x="4849" y="18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0375" name="Line 41"/>
              <p:cNvSpPr>
                <a:spLocks noChangeShapeType="1"/>
              </p:cNvSpPr>
              <p:nvPr/>
            </p:nvSpPr>
            <p:spPr bwMode="auto">
              <a:xfrm>
                <a:off x="4849" y="224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4229100" y="2994025"/>
            <a:ext cx="2933700" cy="2062163"/>
            <a:chOff x="2664" y="2028"/>
            <a:chExt cx="1848" cy="1299"/>
          </a:xfrm>
        </p:grpSpPr>
        <p:sp>
          <p:nvSpPr>
            <p:cNvPr id="100360" name="Line 20"/>
            <p:cNvSpPr>
              <a:spLocks noChangeShapeType="1"/>
            </p:cNvSpPr>
            <p:nvPr/>
          </p:nvSpPr>
          <p:spPr bwMode="auto">
            <a:xfrm>
              <a:off x="2664" y="264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0361" name="Text Box 21"/>
            <p:cNvSpPr txBox="1">
              <a:spLocks noChangeArrowheads="1"/>
            </p:cNvSpPr>
            <p:nvPr/>
          </p:nvSpPr>
          <p:spPr bwMode="auto">
            <a:xfrm>
              <a:off x="2736" y="2028"/>
              <a:ext cx="172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鸟氨酸氨基甲酰转移酶</a:t>
              </a:r>
            </a:p>
          </p:txBody>
        </p:sp>
        <p:sp>
          <p:nvSpPr>
            <p:cNvPr id="100362" name="Line 42"/>
            <p:cNvSpPr>
              <a:spLocks noChangeShapeType="1"/>
            </p:cNvSpPr>
            <p:nvPr/>
          </p:nvSpPr>
          <p:spPr bwMode="auto">
            <a:xfrm>
              <a:off x="3696" y="2640"/>
              <a:ext cx="33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0363" name="Text Box 43"/>
            <p:cNvSpPr txBox="1">
              <a:spLocks noChangeArrowheads="1"/>
            </p:cNvSpPr>
            <p:nvPr/>
          </p:nvSpPr>
          <p:spPr bwMode="auto">
            <a:xfrm>
              <a:off x="3696" y="3000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</a:rPr>
                <a:t>H</a:t>
              </a:r>
              <a:r>
                <a:rPr kumimoji="1" lang="en-US" altLang="zh-CN" sz="2800" b="1" baseline="-25000">
                  <a:latin typeface="Times New Roman" pitchFamily="18" charset="0"/>
                </a:rPr>
                <a:t>3</a:t>
              </a:r>
              <a:r>
                <a:rPr kumimoji="1" lang="en-US" altLang="zh-CN" sz="2800" b="1">
                  <a:latin typeface="Times New Roman" pitchFamily="18" charset="0"/>
                </a:rPr>
                <a:t>PO</a:t>
              </a:r>
              <a:r>
                <a:rPr kumimoji="1" lang="en-US" altLang="zh-CN" sz="2800" b="1" baseline="-25000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49196" name="Rectangle 44"/>
          <p:cNvSpPr>
            <a:spLocks noChangeArrowheads="1"/>
          </p:cNvSpPr>
          <p:nvPr/>
        </p:nvSpPr>
        <p:spPr bwMode="auto">
          <a:xfrm>
            <a:off x="7162800" y="2060575"/>
            <a:ext cx="1600200" cy="1447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2B687-82E3-4025-8D18-E54E0DDF83F2}" type="slidenum">
              <a:rPr lang="en-US" altLang="zh-CN"/>
              <a:pPr>
                <a:defRPr/>
              </a:pPr>
              <a:t>77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9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77724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、精氨酸的合成 </a:t>
            </a:r>
            <a:r>
              <a:rPr lang="en-US" altLang="zh-CN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—— </a:t>
            </a:r>
            <a:r>
              <a:rPr lang="zh-CN" altLang="en-US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胞质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52400" y="1773238"/>
            <a:ext cx="4203700" cy="4019550"/>
            <a:chOff x="96" y="1253"/>
            <a:chExt cx="2648" cy="2532"/>
          </a:xfrm>
        </p:grpSpPr>
        <p:sp>
          <p:nvSpPr>
            <p:cNvPr id="101410" name="Text Box 12"/>
            <p:cNvSpPr txBox="1">
              <a:spLocks noChangeArrowheads="1"/>
            </p:cNvSpPr>
            <p:nvPr/>
          </p:nvSpPr>
          <p:spPr bwMode="auto">
            <a:xfrm>
              <a:off x="121" y="1745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 C</a:t>
              </a:r>
              <a:r>
                <a:rPr kumimoji="1" lang="zh-CN" altLang="en-US" sz="3200" b="1">
                  <a:latin typeface="Times New Roman" pitchFamily="18" charset="0"/>
                </a:rPr>
                <a:t>＝</a:t>
              </a:r>
              <a:r>
                <a:rPr kumimoji="1" lang="en-US" altLang="zh-CN" sz="3200" b="1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101411" name="Group 67"/>
            <p:cNvGrpSpPr>
              <a:grpSpLocks/>
            </p:cNvGrpSpPr>
            <p:nvPr/>
          </p:nvGrpSpPr>
          <p:grpSpPr bwMode="auto">
            <a:xfrm>
              <a:off x="96" y="1253"/>
              <a:ext cx="1116" cy="2532"/>
              <a:chOff x="96" y="1253"/>
              <a:chExt cx="1116" cy="2532"/>
            </a:xfrm>
          </p:grpSpPr>
          <p:sp>
            <p:nvSpPr>
              <p:cNvPr id="101420" name="Text Box 5"/>
              <p:cNvSpPr txBox="1">
                <a:spLocks noChangeArrowheads="1"/>
              </p:cNvSpPr>
              <p:nvPr/>
            </p:nvSpPr>
            <p:spPr bwMode="auto">
              <a:xfrm>
                <a:off x="108" y="2573"/>
                <a:ext cx="110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(CH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r>
                  <a:rPr kumimoji="1" lang="en-US" altLang="zh-CN" sz="3200" b="1">
                    <a:latin typeface="Times New Roman" pitchFamily="18" charset="0"/>
                  </a:rPr>
                  <a:t>)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3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grpSp>
            <p:nvGrpSpPr>
              <p:cNvPr id="101421" name="Group 62"/>
              <p:cNvGrpSpPr>
                <a:grpSpLocks/>
              </p:cNvGrpSpPr>
              <p:nvPr/>
            </p:nvGrpSpPr>
            <p:grpSpPr bwMode="auto">
              <a:xfrm>
                <a:off x="96" y="1253"/>
                <a:ext cx="1116" cy="2532"/>
                <a:chOff x="96" y="1476"/>
                <a:chExt cx="1116" cy="2532"/>
              </a:xfrm>
            </p:grpSpPr>
            <p:sp>
              <p:nvSpPr>
                <p:cNvPr id="101422" name="Rectangle 15"/>
                <p:cNvSpPr>
                  <a:spLocks noChangeArrowheads="1"/>
                </p:cNvSpPr>
                <p:nvPr/>
              </p:nvSpPr>
              <p:spPr bwMode="auto">
                <a:xfrm>
                  <a:off x="96" y="1476"/>
                  <a:ext cx="864" cy="864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01423" name="Group 61"/>
                <p:cNvGrpSpPr>
                  <a:grpSpLocks/>
                </p:cNvGrpSpPr>
                <p:nvPr/>
              </p:nvGrpSpPr>
              <p:grpSpPr bwMode="auto">
                <a:xfrm>
                  <a:off x="204" y="1560"/>
                  <a:ext cx="1008" cy="2448"/>
                  <a:chOff x="204" y="1560"/>
                  <a:chExt cx="1008" cy="2448"/>
                </a:xfrm>
              </p:grpSpPr>
              <p:sp>
                <p:nvSpPr>
                  <p:cNvPr id="10142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4" y="2388"/>
                    <a:ext cx="565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kumimoji="1" lang="en-US" altLang="zh-CN" sz="3200" b="1">
                        <a:latin typeface="Times New Roman" pitchFamily="18" charset="0"/>
                      </a:rPr>
                      <a:t>NH</a:t>
                    </a:r>
                    <a:endParaRPr kumimoji="1" lang="en-US" altLang="zh-CN" sz="32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1425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4" y="3216"/>
                    <a:ext cx="1008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kumimoji="1" lang="en-US" altLang="zh-CN" sz="3200" b="1">
                        <a:latin typeface="Times New Roman" pitchFamily="18" charset="0"/>
                      </a:rPr>
                      <a:t>CHNH</a:t>
                    </a:r>
                    <a:r>
                      <a:rPr kumimoji="1" lang="en-US" altLang="zh-CN" sz="3200" b="1" baseline="-25000">
                        <a:latin typeface="Times New Roman" pitchFamily="18" charset="0"/>
                      </a:rPr>
                      <a:t>2</a:t>
                    </a:r>
                    <a:endParaRPr kumimoji="1" lang="en-US" altLang="zh-CN" sz="32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14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4" y="3643"/>
                    <a:ext cx="960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kumimoji="1" lang="en-US" altLang="zh-CN" sz="3200" b="1">
                        <a:latin typeface="Times New Roman" pitchFamily="18" charset="0"/>
                      </a:rPr>
                      <a:t>COOH</a:t>
                    </a:r>
                  </a:p>
                </p:txBody>
              </p:sp>
              <p:sp>
                <p:nvSpPr>
                  <p:cNvPr id="10142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48" y="2688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42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48" y="30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42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8" y="351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43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" y="1560"/>
                    <a:ext cx="960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kumimoji="1" lang="en-US" altLang="zh-CN" sz="3200" b="1">
                        <a:latin typeface="Times New Roman" pitchFamily="18" charset="0"/>
                      </a:rPr>
                      <a:t>NH</a:t>
                    </a:r>
                    <a:r>
                      <a:rPr kumimoji="1" lang="en-US" altLang="zh-CN" sz="3200" b="1" baseline="-25000">
                        <a:latin typeface="Times New Roman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10143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49" y="1860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43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49" y="2268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1433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960" y="2592"/>
                    <a:ext cx="181" cy="181"/>
                    <a:chOff x="1284" y="2556"/>
                    <a:chExt cx="181" cy="181"/>
                  </a:xfrm>
                </p:grpSpPr>
                <p:sp>
                  <p:nvSpPr>
                    <p:cNvPr id="10143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84" y="2640"/>
                      <a:ext cx="18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1435" name="Line 1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89" y="2647"/>
                      <a:ext cx="18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01412" name="Group 63"/>
            <p:cNvGrpSpPr>
              <a:grpSpLocks/>
            </p:cNvGrpSpPr>
            <p:nvPr/>
          </p:nvGrpSpPr>
          <p:grpSpPr bwMode="auto">
            <a:xfrm>
              <a:off x="1052" y="1665"/>
              <a:ext cx="1692" cy="1620"/>
              <a:chOff x="1152" y="2028"/>
              <a:chExt cx="1692" cy="1620"/>
            </a:xfrm>
          </p:grpSpPr>
          <p:sp>
            <p:nvSpPr>
              <p:cNvPr id="101413" name="Text Box 19"/>
              <p:cNvSpPr txBox="1">
                <a:spLocks noChangeArrowheads="1"/>
              </p:cNvSpPr>
              <p:nvPr/>
            </p:nvSpPr>
            <p:spPr bwMode="auto">
              <a:xfrm>
                <a:off x="1884" y="2028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  <a:endParaRPr kumimoji="1" lang="en-US" altLang="zh-CN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101414" name="Text Box 20"/>
              <p:cNvSpPr txBox="1">
                <a:spLocks noChangeArrowheads="1"/>
              </p:cNvSpPr>
              <p:nvPr/>
            </p:nvSpPr>
            <p:spPr bwMode="auto">
              <a:xfrm>
                <a:off x="1872" y="2856"/>
                <a:ext cx="62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01415" name="Text Box 21"/>
              <p:cNvSpPr txBox="1">
                <a:spLocks noChangeArrowheads="1"/>
              </p:cNvSpPr>
              <p:nvPr/>
            </p:nvSpPr>
            <p:spPr bwMode="auto">
              <a:xfrm>
                <a:off x="1152" y="2436"/>
                <a:ext cx="144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r>
                  <a:rPr kumimoji="1" lang="zh-CN" altLang="en-US" sz="3200" b="1">
                    <a:latin typeface="Times New Roman" pitchFamily="18" charset="0"/>
                  </a:rPr>
                  <a:t>－</a:t>
                </a:r>
                <a:r>
                  <a:rPr kumimoji="1" lang="en-US" altLang="zh-CN" sz="3200" b="1">
                    <a:latin typeface="Times New Roman" pitchFamily="18" charset="0"/>
                  </a:rPr>
                  <a:t>CH</a:t>
                </a:r>
              </a:p>
            </p:txBody>
          </p:sp>
          <p:sp>
            <p:nvSpPr>
              <p:cNvPr id="101416" name="Text Box 22"/>
              <p:cNvSpPr txBox="1">
                <a:spLocks noChangeArrowheads="1"/>
              </p:cNvSpPr>
              <p:nvPr/>
            </p:nvSpPr>
            <p:spPr bwMode="auto">
              <a:xfrm>
                <a:off x="1884" y="3283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101417" name="Line 23"/>
              <p:cNvSpPr>
                <a:spLocks noChangeShapeType="1"/>
              </p:cNvSpPr>
              <p:nvPr/>
            </p:nvSpPr>
            <p:spPr bwMode="auto">
              <a:xfrm>
                <a:off x="2028" y="23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1418" name="Line 24"/>
              <p:cNvSpPr>
                <a:spLocks noChangeShapeType="1"/>
              </p:cNvSpPr>
              <p:nvPr/>
            </p:nvSpPr>
            <p:spPr bwMode="auto">
              <a:xfrm>
                <a:off x="2028" y="27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1419" name="Line 25"/>
              <p:cNvSpPr>
                <a:spLocks noChangeShapeType="1"/>
              </p:cNvSpPr>
              <p:nvPr/>
            </p:nvSpPr>
            <p:spPr bwMode="auto">
              <a:xfrm>
                <a:off x="2028" y="31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6038850" y="1925638"/>
            <a:ext cx="3105150" cy="3962400"/>
            <a:chOff x="3804" y="1572"/>
            <a:chExt cx="1956" cy="2496"/>
          </a:xfrm>
        </p:grpSpPr>
        <p:sp>
          <p:nvSpPr>
            <p:cNvPr id="101392" name="Text Box 27"/>
            <p:cNvSpPr txBox="1">
              <a:spLocks noChangeArrowheads="1"/>
            </p:cNvSpPr>
            <p:nvPr/>
          </p:nvSpPr>
          <p:spPr bwMode="auto">
            <a:xfrm>
              <a:off x="3900" y="2448"/>
              <a:ext cx="5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NH</a:t>
              </a:r>
              <a:endParaRPr kumimoji="1" lang="en-US" altLang="zh-CN" sz="3200" b="1" baseline="-25000">
                <a:latin typeface="Times New Roman" pitchFamily="18" charset="0"/>
              </a:endParaRPr>
            </a:p>
          </p:txBody>
        </p:sp>
        <p:sp>
          <p:nvSpPr>
            <p:cNvPr id="101393" name="Text Box 28"/>
            <p:cNvSpPr txBox="1">
              <a:spLocks noChangeArrowheads="1"/>
            </p:cNvSpPr>
            <p:nvPr/>
          </p:nvSpPr>
          <p:spPr bwMode="auto">
            <a:xfrm>
              <a:off x="3804" y="2856"/>
              <a:ext cx="11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(CH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r>
                <a:rPr kumimoji="1" lang="en-US" altLang="zh-CN" sz="3200" b="1">
                  <a:latin typeface="Times New Roman" pitchFamily="18" charset="0"/>
                </a:rPr>
                <a:t>)</a:t>
              </a:r>
              <a:r>
                <a:rPr kumimoji="1" lang="en-US" altLang="zh-CN" sz="3200" b="1" baseline="-25000">
                  <a:latin typeface="Times New Roman" pitchFamily="18" charset="0"/>
                </a:rPr>
                <a:t>3</a:t>
              </a:r>
              <a:endParaRPr kumimoji="1" lang="en-US" altLang="zh-CN" sz="3200" b="1">
                <a:latin typeface="Times New Roman" pitchFamily="18" charset="0"/>
              </a:endParaRPr>
            </a:p>
          </p:txBody>
        </p:sp>
        <p:sp>
          <p:nvSpPr>
            <p:cNvPr id="101394" name="Text Box 29"/>
            <p:cNvSpPr txBox="1">
              <a:spLocks noChangeArrowheads="1"/>
            </p:cNvSpPr>
            <p:nvPr/>
          </p:nvSpPr>
          <p:spPr bwMode="auto">
            <a:xfrm>
              <a:off x="3900" y="3276"/>
              <a:ext cx="10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CHNH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endParaRPr kumimoji="1" lang="en-US" altLang="zh-CN" sz="3200" b="1">
                <a:latin typeface="Times New Roman" pitchFamily="18" charset="0"/>
              </a:endParaRPr>
            </a:p>
          </p:txBody>
        </p:sp>
        <p:sp>
          <p:nvSpPr>
            <p:cNvPr id="101395" name="Text Box 30"/>
            <p:cNvSpPr txBox="1">
              <a:spLocks noChangeArrowheads="1"/>
            </p:cNvSpPr>
            <p:nvPr/>
          </p:nvSpPr>
          <p:spPr bwMode="auto">
            <a:xfrm>
              <a:off x="3900" y="3703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COOH</a:t>
              </a:r>
            </a:p>
          </p:txBody>
        </p:sp>
        <p:sp>
          <p:nvSpPr>
            <p:cNvPr id="101396" name="Line 31"/>
            <p:cNvSpPr>
              <a:spLocks noChangeShapeType="1"/>
            </p:cNvSpPr>
            <p:nvPr/>
          </p:nvSpPr>
          <p:spPr bwMode="auto">
            <a:xfrm>
              <a:off x="4044" y="274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397" name="Line 32"/>
            <p:cNvSpPr>
              <a:spLocks noChangeShapeType="1"/>
            </p:cNvSpPr>
            <p:nvPr/>
          </p:nvSpPr>
          <p:spPr bwMode="auto">
            <a:xfrm>
              <a:off x="4044" y="31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398" name="Line 33"/>
            <p:cNvSpPr>
              <a:spLocks noChangeShapeType="1"/>
            </p:cNvSpPr>
            <p:nvPr/>
          </p:nvSpPr>
          <p:spPr bwMode="auto">
            <a:xfrm>
              <a:off x="4044" y="357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399" name="Text Box 34"/>
            <p:cNvSpPr txBox="1">
              <a:spLocks noChangeArrowheads="1"/>
            </p:cNvSpPr>
            <p:nvPr/>
          </p:nvSpPr>
          <p:spPr bwMode="auto">
            <a:xfrm>
              <a:off x="3901" y="1620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NH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1400" name="Text Box 35"/>
            <p:cNvSpPr txBox="1">
              <a:spLocks noChangeArrowheads="1"/>
            </p:cNvSpPr>
            <p:nvPr/>
          </p:nvSpPr>
          <p:spPr bwMode="auto">
            <a:xfrm>
              <a:off x="3817" y="2028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 C</a:t>
              </a:r>
              <a:r>
                <a:rPr kumimoji="1" lang="zh-CN" altLang="en-US" sz="3200" b="1">
                  <a:latin typeface="Times New Roman" pitchFamily="18" charset="0"/>
                </a:rPr>
                <a:t>＝</a:t>
              </a:r>
              <a:r>
                <a:rPr kumimoji="1" lang="en-US" altLang="zh-CN" sz="3200" b="1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01401" name="Line 36"/>
            <p:cNvSpPr>
              <a:spLocks noChangeShapeType="1"/>
            </p:cNvSpPr>
            <p:nvPr/>
          </p:nvSpPr>
          <p:spPr bwMode="auto">
            <a:xfrm>
              <a:off x="4045" y="192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402" name="Line 37"/>
            <p:cNvSpPr>
              <a:spLocks noChangeShapeType="1"/>
            </p:cNvSpPr>
            <p:nvPr/>
          </p:nvSpPr>
          <p:spPr bwMode="auto">
            <a:xfrm>
              <a:off x="4045" y="23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403" name="Text Box 45"/>
            <p:cNvSpPr txBox="1">
              <a:spLocks noChangeArrowheads="1"/>
            </p:cNvSpPr>
            <p:nvPr/>
          </p:nvSpPr>
          <p:spPr bwMode="auto">
            <a:xfrm>
              <a:off x="4800" y="1572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COOH</a:t>
              </a:r>
              <a:endParaRPr kumimoji="1" lang="en-US" altLang="zh-CN" sz="3200" b="1" baseline="-25000">
                <a:latin typeface="Times New Roman" pitchFamily="18" charset="0"/>
              </a:endParaRPr>
            </a:p>
          </p:txBody>
        </p:sp>
        <p:sp>
          <p:nvSpPr>
            <p:cNvPr id="101404" name="Text Box 46"/>
            <p:cNvSpPr txBox="1">
              <a:spLocks noChangeArrowheads="1"/>
            </p:cNvSpPr>
            <p:nvPr/>
          </p:nvSpPr>
          <p:spPr bwMode="auto">
            <a:xfrm>
              <a:off x="4788" y="2400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CH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endParaRPr kumimoji="1" lang="en-US" altLang="zh-CN" sz="3200" b="1">
                <a:latin typeface="Times New Roman" pitchFamily="18" charset="0"/>
              </a:endParaRPr>
            </a:p>
          </p:txBody>
        </p:sp>
        <p:sp>
          <p:nvSpPr>
            <p:cNvPr id="101405" name="Text Box 47"/>
            <p:cNvSpPr txBox="1">
              <a:spLocks noChangeArrowheads="1"/>
            </p:cNvSpPr>
            <p:nvPr/>
          </p:nvSpPr>
          <p:spPr bwMode="auto">
            <a:xfrm>
              <a:off x="4080" y="1992"/>
              <a:ext cx="14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       —CH</a:t>
              </a:r>
            </a:p>
          </p:txBody>
        </p:sp>
        <p:sp>
          <p:nvSpPr>
            <p:cNvPr id="101406" name="Text Box 48"/>
            <p:cNvSpPr txBox="1">
              <a:spLocks noChangeArrowheads="1"/>
            </p:cNvSpPr>
            <p:nvPr/>
          </p:nvSpPr>
          <p:spPr bwMode="auto">
            <a:xfrm>
              <a:off x="4800" y="2827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COOH</a:t>
              </a:r>
            </a:p>
          </p:txBody>
        </p:sp>
        <p:sp>
          <p:nvSpPr>
            <p:cNvPr id="101407" name="Line 49"/>
            <p:cNvSpPr>
              <a:spLocks noChangeShapeType="1"/>
            </p:cNvSpPr>
            <p:nvPr/>
          </p:nvSpPr>
          <p:spPr bwMode="auto">
            <a:xfrm>
              <a:off x="4944" y="187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408" name="Line 50"/>
            <p:cNvSpPr>
              <a:spLocks noChangeShapeType="1"/>
            </p:cNvSpPr>
            <p:nvPr/>
          </p:nvSpPr>
          <p:spPr bwMode="auto">
            <a:xfrm>
              <a:off x="4944" y="228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409" name="Line 51"/>
            <p:cNvSpPr>
              <a:spLocks noChangeShapeType="1"/>
            </p:cNvSpPr>
            <p:nvPr/>
          </p:nvSpPr>
          <p:spPr bwMode="auto">
            <a:xfrm>
              <a:off x="4944" y="270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3492500" y="2840038"/>
            <a:ext cx="2819400" cy="2079625"/>
            <a:chOff x="2280" y="2256"/>
            <a:chExt cx="1776" cy="1310"/>
          </a:xfrm>
        </p:grpSpPr>
        <p:sp>
          <p:nvSpPr>
            <p:cNvPr id="101384" name="Line 26"/>
            <p:cNvSpPr>
              <a:spLocks noChangeShapeType="1"/>
            </p:cNvSpPr>
            <p:nvPr/>
          </p:nvSpPr>
          <p:spPr bwMode="auto">
            <a:xfrm>
              <a:off x="2448" y="2844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385" name="Text Box 52"/>
            <p:cNvSpPr txBox="1">
              <a:spLocks noChangeArrowheads="1"/>
            </p:cNvSpPr>
            <p:nvPr/>
          </p:nvSpPr>
          <p:spPr bwMode="auto">
            <a:xfrm>
              <a:off x="2280" y="2256"/>
              <a:ext cx="177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精氨酸代琥珀酸合成酶</a:t>
              </a:r>
            </a:p>
          </p:txBody>
        </p:sp>
        <p:sp>
          <p:nvSpPr>
            <p:cNvPr id="101386" name="Line 54"/>
            <p:cNvSpPr>
              <a:spLocks noChangeShapeType="1"/>
            </p:cNvSpPr>
            <p:nvPr/>
          </p:nvSpPr>
          <p:spPr bwMode="auto">
            <a:xfrm flipH="1">
              <a:off x="2664" y="2832"/>
              <a:ext cx="9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387" name="Text Box 55"/>
            <p:cNvSpPr txBox="1">
              <a:spLocks noChangeArrowheads="1"/>
            </p:cNvSpPr>
            <p:nvPr/>
          </p:nvSpPr>
          <p:spPr bwMode="auto">
            <a:xfrm>
              <a:off x="2412" y="304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</a:rPr>
                <a:t>ATP</a:t>
              </a:r>
            </a:p>
          </p:txBody>
        </p:sp>
        <p:sp>
          <p:nvSpPr>
            <p:cNvPr id="101388" name="Line 56"/>
            <p:cNvSpPr>
              <a:spLocks noChangeShapeType="1"/>
            </p:cNvSpPr>
            <p:nvPr/>
          </p:nvSpPr>
          <p:spPr bwMode="auto">
            <a:xfrm>
              <a:off x="3072" y="2832"/>
              <a:ext cx="9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389" name="Line 57"/>
            <p:cNvSpPr>
              <a:spLocks noChangeShapeType="1"/>
            </p:cNvSpPr>
            <p:nvPr/>
          </p:nvSpPr>
          <p:spPr bwMode="auto">
            <a:xfrm>
              <a:off x="3492" y="2832"/>
              <a:ext cx="9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390" name="Text Box 58"/>
            <p:cNvSpPr txBox="1">
              <a:spLocks noChangeArrowheads="1"/>
            </p:cNvSpPr>
            <p:nvPr/>
          </p:nvSpPr>
          <p:spPr bwMode="auto">
            <a:xfrm>
              <a:off x="2928" y="304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</a:rPr>
                <a:t>H</a:t>
              </a:r>
              <a:r>
                <a:rPr kumimoji="1" lang="en-US" altLang="zh-CN" sz="2400" b="1" baseline="-25000">
                  <a:latin typeface="Times New Roman" pitchFamily="18" charset="0"/>
                </a:rPr>
                <a:t>2</a:t>
              </a:r>
              <a:r>
                <a:rPr kumimoji="1" lang="en-US" altLang="zh-CN" sz="24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01391" name="Text Box 59"/>
            <p:cNvSpPr txBox="1">
              <a:spLocks noChangeArrowheads="1"/>
            </p:cNvSpPr>
            <p:nvPr/>
          </p:nvSpPr>
          <p:spPr bwMode="auto">
            <a:xfrm>
              <a:off x="3312" y="3048"/>
              <a:ext cx="57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</a:rPr>
                <a:t>AMP+PPi</a:t>
              </a:r>
            </a:p>
          </p:txBody>
        </p:sp>
      </p:grpSp>
      <p:sp>
        <p:nvSpPr>
          <p:cNvPr id="50242" name="Rectangle 66"/>
          <p:cNvSpPr>
            <a:spLocks noChangeArrowheads="1"/>
          </p:cNvSpPr>
          <p:nvPr/>
        </p:nvSpPr>
        <p:spPr bwMode="auto">
          <a:xfrm>
            <a:off x="5940425" y="1779588"/>
            <a:ext cx="1655763" cy="15843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灯片编号占位符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29985-CF80-4CCD-8BA1-CD472650D95A}" type="slidenum">
              <a:rPr lang="en-US" altLang="zh-CN"/>
              <a:pPr>
                <a:defRPr/>
              </a:pPr>
              <a:t>78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5250" y="1676400"/>
            <a:ext cx="8134350" cy="3886200"/>
            <a:chOff x="60" y="1056"/>
            <a:chExt cx="5124" cy="2448"/>
          </a:xfrm>
        </p:grpSpPr>
        <p:grpSp>
          <p:nvGrpSpPr>
            <p:cNvPr id="102404" name="Group 29"/>
            <p:cNvGrpSpPr>
              <a:grpSpLocks/>
            </p:cNvGrpSpPr>
            <p:nvPr/>
          </p:nvGrpSpPr>
          <p:grpSpPr bwMode="auto">
            <a:xfrm>
              <a:off x="2160" y="1056"/>
              <a:ext cx="1248" cy="2448"/>
              <a:chOff x="2160" y="1056"/>
              <a:chExt cx="1248" cy="2448"/>
            </a:xfrm>
          </p:grpSpPr>
          <p:sp>
            <p:nvSpPr>
              <p:cNvPr id="102420" name="Text Box 3"/>
              <p:cNvSpPr txBox="1">
                <a:spLocks noChangeArrowheads="1"/>
              </p:cNvSpPr>
              <p:nvPr/>
            </p:nvSpPr>
            <p:spPr bwMode="auto">
              <a:xfrm>
                <a:off x="2352" y="1884"/>
                <a:ext cx="56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endParaRPr kumimoji="1" lang="en-US" altLang="zh-CN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102421" name="Text Box 4"/>
              <p:cNvSpPr txBox="1">
                <a:spLocks noChangeArrowheads="1"/>
              </p:cNvSpPr>
              <p:nvPr/>
            </p:nvSpPr>
            <p:spPr bwMode="auto">
              <a:xfrm>
                <a:off x="2256" y="2292"/>
                <a:ext cx="110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(CH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r>
                  <a:rPr kumimoji="1" lang="en-US" altLang="zh-CN" sz="3200" b="1">
                    <a:latin typeface="Times New Roman" pitchFamily="18" charset="0"/>
                  </a:rPr>
                  <a:t>)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3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02422" name="Text Box 5"/>
              <p:cNvSpPr txBox="1">
                <a:spLocks noChangeArrowheads="1"/>
              </p:cNvSpPr>
              <p:nvPr/>
            </p:nvSpPr>
            <p:spPr bwMode="auto">
              <a:xfrm>
                <a:off x="2352" y="2712"/>
                <a:ext cx="100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02423" name="Text Box 6"/>
              <p:cNvSpPr txBox="1">
                <a:spLocks noChangeArrowheads="1"/>
              </p:cNvSpPr>
              <p:nvPr/>
            </p:nvSpPr>
            <p:spPr bwMode="auto">
              <a:xfrm>
                <a:off x="2352" y="3139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102424" name="Line 7"/>
              <p:cNvSpPr>
                <a:spLocks noChangeShapeType="1"/>
              </p:cNvSpPr>
              <p:nvPr/>
            </p:nvSpPr>
            <p:spPr bwMode="auto">
              <a:xfrm>
                <a:off x="2496" y="218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425" name="Line 8"/>
              <p:cNvSpPr>
                <a:spLocks noChangeShapeType="1"/>
              </p:cNvSpPr>
              <p:nvPr/>
            </p:nvSpPr>
            <p:spPr bwMode="auto">
              <a:xfrm>
                <a:off x="2496" y="259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426" name="Line 9"/>
              <p:cNvSpPr>
                <a:spLocks noChangeShapeType="1"/>
              </p:cNvSpPr>
              <p:nvPr/>
            </p:nvSpPr>
            <p:spPr bwMode="auto">
              <a:xfrm>
                <a:off x="2496" y="301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427" name="Text Box 10"/>
              <p:cNvSpPr txBox="1">
                <a:spLocks noChangeArrowheads="1"/>
              </p:cNvSpPr>
              <p:nvPr/>
            </p:nvSpPr>
            <p:spPr bwMode="auto">
              <a:xfrm>
                <a:off x="2353" y="1056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2428" name="Text Box 11"/>
              <p:cNvSpPr txBox="1">
                <a:spLocks noChangeArrowheads="1"/>
              </p:cNvSpPr>
              <p:nvPr/>
            </p:nvSpPr>
            <p:spPr bwMode="auto">
              <a:xfrm>
                <a:off x="2269" y="1464"/>
                <a:ext cx="104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 C</a:t>
                </a:r>
                <a:r>
                  <a:rPr kumimoji="1" lang="zh-CN" altLang="en-US" sz="3200" b="1">
                    <a:latin typeface="Times New Roman" pitchFamily="18" charset="0"/>
                  </a:rPr>
                  <a:t>＝</a:t>
                </a: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</a:p>
            </p:txBody>
          </p:sp>
          <p:sp>
            <p:nvSpPr>
              <p:cNvPr id="102429" name="Line 12"/>
              <p:cNvSpPr>
                <a:spLocks noChangeShapeType="1"/>
              </p:cNvSpPr>
              <p:nvPr/>
            </p:nvSpPr>
            <p:spPr bwMode="auto">
              <a:xfrm>
                <a:off x="2497" y="13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430" name="Line 13"/>
              <p:cNvSpPr>
                <a:spLocks noChangeShapeType="1"/>
              </p:cNvSpPr>
              <p:nvPr/>
            </p:nvSpPr>
            <p:spPr bwMode="auto">
              <a:xfrm>
                <a:off x="2497" y="176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431" name="Rectangle 22"/>
              <p:cNvSpPr>
                <a:spLocks noChangeArrowheads="1"/>
              </p:cNvSpPr>
              <p:nvPr/>
            </p:nvSpPr>
            <p:spPr bwMode="auto">
              <a:xfrm>
                <a:off x="2160" y="1056"/>
                <a:ext cx="1248" cy="81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405" name="Group 30"/>
            <p:cNvGrpSpPr>
              <a:grpSpLocks/>
            </p:cNvGrpSpPr>
            <p:nvPr/>
          </p:nvGrpSpPr>
          <p:grpSpPr bwMode="auto">
            <a:xfrm>
              <a:off x="4212" y="1452"/>
              <a:ext cx="972" cy="1620"/>
              <a:chOff x="4212" y="1452"/>
              <a:chExt cx="972" cy="1620"/>
            </a:xfrm>
          </p:grpSpPr>
          <p:sp>
            <p:nvSpPr>
              <p:cNvPr id="102412" name="Text Box 14"/>
              <p:cNvSpPr txBox="1">
                <a:spLocks noChangeArrowheads="1"/>
              </p:cNvSpPr>
              <p:nvPr/>
            </p:nvSpPr>
            <p:spPr bwMode="auto">
              <a:xfrm>
                <a:off x="4224" y="1452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  <a:endParaRPr kumimoji="1" lang="en-US" altLang="zh-CN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102413" name="Text Box 15"/>
              <p:cNvSpPr txBox="1">
                <a:spLocks noChangeArrowheads="1"/>
              </p:cNvSpPr>
              <p:nvPr/>
            </p:nvSpPr>
            <p:spPr bwMode="auto">
              <a:xfrm>
                <a:off x="4212" y="2280"/>
                <a:ext cx="62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 dirty="0">
                    <a:latin typeface="Times New Roman" pitchFamily="18" charset="0"/>
                  </a:rPr>
                  <a:t>CH</a:t>
                </a:r>
              </a:p>
            </p:txBody>
          </p:sp>
          <p:sp>
            <p:nvSpPr>
              <p:cNvPr id="102414" name="Text Box 16"/>
              <p:cNvSpPr txBox="1">
                <a:spLocks noChangeArrowheads="1"/>
              </p:cNvSpPr>
              <p:nvPr/>
            </p:nvSpPr>
            <p:spPr bwMode="auto">
              <a:xfrm>
                <a:off x="4212" y="1872"/>
                <a:ext cx="56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</a:t>
                </a:r>
              </a:p>
            </p:txBody>
          </p:sp>
          <p:sp>
            <p:nvSpPr>
              <p:cNvPr id="102415" name="Text Box 17"/>
              <p:cNvSpPr txBox="1">
                <a:spLocks noChangeArrowheads="1"/>
              </p:cNvSpPr>
              <p:nvPr/>
            </p:nvSpPr>
            <p:spPr bwMode="auto">
              <a:xfrm>
                <a:off x="4224" y="2707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102416" name="Line 18"/>
              <p:cNvSpPr>
                <a:spLocks noChangeShapeType="1"/>
              </p:cNvSpPr>
              <p:nvPr/>
            </p:nvSpPr>
            <p:spPr bwMode="auto">
              <a:xfrm>
                <a:off x="4368" y="175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417" name="Line 19"/>
              <p:cNvSpPr>
                <a:spLocks noChangeShapeType="1"/>
              </p:cNvSpPr>
              <p:nvPr/>
            </p:nvSpPr>
            <p:spPr bwMode="auto">
              <a:xfrm>
                <a:off x="4344" y="216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418" name="Line 20"/>
              <p:cNvSpPr>
                <a:spLocks noChangeShapeType="1"/>
              </p:cNvSpPr>
              <p:nvPr/>
            </p:nvSpPr>
            <p:spPr bwMode="auto">
              <a:xfrm>
                <a:off x="4368" y="25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419" name="Line 23"/>
              <p:cNvSpPr>
                <a:spLocks noChangeShapeType="1"/>
              </p:cNvSpPr>
              <p:nvPr/>
            </p:nvSpPr>
            <p:spPr bwMode="auto">
              <a:xfrm>
                <a:off x="4392" y="216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02406" name="Group 24"/>
            <p:cNvGrpSpPr>
              <a:grpSpLocks/>
            </p:cNvGrpSpPr>
            <p:nvPr/>
          </p:nvGrpSpPr>
          <p:grpSpPr bwMode="auto">
            <a:xfrm>
              <a:off x="3600" y="2112"/>
              <a:ext cx="181" cy="181"/>
              <a:chOff x="1284" y="2556"/>
              <a:chExt cx="181" cy="181"/>
            </a:xfrm>
          </p:grpSpPr>
          <p:sp>
            <p:nvSpPr>
              <p:cNvPr id="102410" name="Line 25"/>
              <p:cNvSpPr>
                <a:spLocks noChangeShapeType="1"/>
              </p:cNvSpPr>
              <p:nvPr/>
            </p:nvSpPr>
            <p:spPr bwMode="auto">
              <a:xfrm>
                <a:off x="1284" y="2640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411" name="Line 26"/>
              <p:cNvSpPr>
                <a:spLocks noChangeShapeType="1"/>
              </p:cNvSpPr>
              <p:nvPr/>
            </p:nvSpPr>
            <p:spPr bwMode="auto">
              <a:xfrm rot="5400000">
                <a:off x="1289" y="2647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02407" name="Group 28"/>
            <p:cNvGrpSpPr>
              <a:grpSpLocks/>
            </p:cNvGrpSpPr>
            <p:nvPr/>
          </p:nvGrpSpPr>
          <p:grpSpPr bwMode="auto">
            <a:xfrm>
              <a:off x="60" y="1764"/>
              <a:ext cx="2016" cy="672"/>
              <a:chOff x="60" y="1764"/>
              <a:chExt cx="2016" cy="672"/>
            </a:xfrm>
          </p:grpSpPr>
          <p:sp>
            <p:nvSpPr>
              <p:cNvPr id="102408" name="Line 2"/>
              <p:cNvSpPr>
                <a:spLocks noChangeShapeType="1"/>
              </p:cNvSpPr>
              <p:nvPr/>
            </p:nvSpPr>
            <p:spPr bwMode="auto">
              <a:xfrm>
                <a:off x="60" y="2112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409" name="Text Box 27"/>
              <p:cNvSpPr txBox="1">
                <a:spLocks noChangeArrowheads="1"/>
              </p:cNvSpPr>
              <p:nvPr/>
            </p:nvSpPr>
            <p:spPr bwMode="auto">
              <a:xfrm>
                <a:off x="108" y="1764"/>
                <a:ext cx="192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zh-CN" altLang="en-US" sz="3200">
                    <a:solidFill>
                      <a:srgbClr val="FFFF00"/>
                    </a:solidFill>
                    <a:latin typeface="黑体" pitchFamily="49" charset="-122"/>
                    <a:ea typeface="黑体" pitchFamily="49" charset="-122"/>
                  </a:rPr>
                  <a:t>精氨酸代琥珀酸裂解酶</a:t>
                </a:r>
              </a:p>
            </p:txBody>
          </p:sp>
        </p:grpSp>
      </p:grp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222D4-4B5E-4152-AF5F-109E1F45A578}" type="slidenum">
              <a:rPr lang="en-US" altLang="zh-CN"/>
              <a:pPr>
                <a:defRPr/>
              </a:pPr>
              <a:t>79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785938" y="1071563"/>
            <a:ext cx="552291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36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蛋白质的生理需要量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2000250"/>
            <a:ext cx="785812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FFFF00"/>
              </a:buClr>
              <a:buFont typeface="Times New Roman" pitchFamily="18" charset="0"/>
              <a:buChar char="♥"/>
            </a:pP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最低分解量：</a:t>
            </a:r>
            <a:endParaRPr lang="en-US" altLang="zh-CN" sz="32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53mg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氮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/kg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体重→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20g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蛋白质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体重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60kg)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FFFF00"/>
              </a:buClr>
              <a:buFont typeface="Times New Roman" pitchFamily="18" charset="0"/>
              <a:buChar char="♥"/>
            </a:pP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最低需要量：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0.75 g/kg</a:t>
            </a: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体重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/d→30-50 g/d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FFFF00"/>
              </a:buClr>
              <a:buFont typeface="Times New Roman" pitchFamily="18" charset="0"/>
              <a:buChar char="♥"/>
            </a:pPr>
            <a:r>
              <a:rPr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成人推荐量：</a:t>
            </a:r>
            <a:r>
              <a:rPr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 g/d</a:t>
            </a:r>
            <a:endParaRPr lang="zh-CN" altLang="en-US" sz="32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52BA3-755D-4818-AFEE-03DD2C6B4402}" type="slidenum">
              <a:rPr lang="en-US" altLang="zh-CN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351838" cy="14398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、精氨酸水解生成尿素和鸟氨酸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                       </a:t>
            </a:r>
            <a:r>
              <a:rPr lang="en-US" altLang="zh-CN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在胞质中进行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1000" y="1989138"/>
            <a:ext cx="8362950" cy="3886200"/>
            <a:chOff x="240" y="1389"/>
            <a:chExt cx="5268" cy="2448"/>
          </a:xfrm>
        </p:grpSpPr>
        <p:grpSp>
          <p:nvGrpSpPr>
            <p:cNvPr id="103429" name="Group 39"/>
            <p:cNvGrpSpPr>
              <a:grpSpLocks/>
            </p:cNvGrpSpPr>
            <p:nvPr/>
          </p:nvGrpSpPr>
          <p:grpSpPr bwMode="auto">
            <a:xfrm>
              <a:off x="240" y="1389"/>
              <a:ext cx="1248" cy="2448"/>
              <a:chOff x="240" y="1596"/>
              <a:chExt cx="1248" cy="2448"/>
            </a:xfrm>
          </p:grpSpPr>
          <p:sp>
            <p:nvSpPr>
              <p:cNvPr id="103454" name="Text Box 4"/>
              <p:cNvSpPr txBox="1">
                <a:spLocks noChangeArrowheads="1"/>
              </p:cNvSpPr>
              <p:nvPr/>
            </p:nvSpPr>
            <p:spPr bwMode="auto">
              <a:xfrm>
                <a:off x="432" y="2424"/>
                <a:ext cx="56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endParaRPr kumimoji="1" lang="en-US" altLang="zh-CN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103455" name="Text Box 5"/>
              <p:cNvSpPr txBox="1">
                <a:spLocks noChangeArrowheads="1"/>
              </p:cNvSpPr>
              <p:nvPr/>
            </p:nvSpPr>
            <p:spPr bwMode="auto">
              <a:xfrm>
                <a:off x="336" y="2832"/>
                <a:ext cx="110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(CH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r>
                  <a:rPr kumimoji="1" lang="en-US" altLang="zh-CN" sz="3200" b="1">
                    <a:latin typeface="Times New Roman" pitchFamily="18" charset="0"/>
                  </a:rPr>
                  <a:t>)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3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03456" name="Text Box 6"/>
              <p:cNvSpPr txBox="1">
                <a:spLocks noChangeArrowheads="1"/>
              </p:cNvSpPr>
              <p:nvPr/>
            </p:nvSpPr>
            <p:spPr bwMode="auto">
              <a:xfrm>
                <a:off x="432" y="3252"/>
                <a:ext cx="100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03457" name="Text Box 7"/>
              <p:cNvSpPr txBox="1">
                <a:spLocks noChangeArrowheads="1"/>
              </p:cNvSpPr>
              <p:nvPr/>
            </p:nvSpPr>
            <p:spPr bwMode="auto">
              <a:xfrm>
                <a:off x="432" y="3679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103458" name="Line 8"/>
              <p:cNvSpPr>
                <a:spLocks noChangeShapeType="1"/>
              </p:cNvSpPr>
              <p:nvPr/>
            </p:nvSpPr>
            <p:spPr bwMode="auto">
              <a:xfrm>
                <a:off x="576" y="272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59" name="Line 9"/>
              <p:cNvSpPr>
                <a:spLocks noChangeShapeType="1"/>
              </p:cNvSpPr>
              <p:nvPr/>
            </p:nvSpPr>
            <p:spPr bwMode="auto">
              <a:xfrm>
                <a:off x="576" y="313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60" name="Line 10"/>
              <p:cNvSpPr>
                <a:spLocks noChangeShapeType="1"/>
              </p:cNvSpPr>
              <p:nvPr/>
            </p:nvSpPr>
            <p:spPr bwMode="auto">
              <a:xfrm>
                <a:off x="576" y="355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61" name="Text Box 11"/>
              <p:cNvSpPr txBox="1">
                <a:spLocks noChangeArrowheads="1"/>
              </p:cNvSpPr>
              <p:nvPr/>
            </p:nvSpPr>
            <p:spPr bwMode="auto">
              <a:xfrm>
                <a:off x="433" y="1596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3462" name="Text Box 12"/>
              <p:cNvSpPr txBox="1">
                <a:spLocks noChangeArrowheads="1"/>
              </p:cNvSpPr>
              <p:nvPr/>
            </p:nvSpPr>
            <p:spPr bwMode="auto">
              <a:xfrm>
                <a:off x="349" y="2004"/>
                <a:ext cx="104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 C</a:t>
                </a:r>
                <a:r>
                  <a:rPr kumimoji="1" lang="zh-CN" altLang="en-US" sz="3200" b="1">
                    <a:latin typeface="Times New Roman" pitchFamily="18" charset="0"/>
                  </a:rPr>
                  <a:t>＝</a:t>
                </a: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</a:p>
            </p:txBody>
          </p:sp>
          <p:sp>
            <p:nvSpPr>
              <p:cNvPr id="103463" name="Line 13"/>
              <p:cNvSpPr>
                <a:spLocks noChangeShapeType="1"/>
              </p:cNvSpPr>
              <p:nvPr/>
            </p:nvSpPr>
            <p:spPr bwMode="auto">
              <a:xfrm>
                <a:off x="577" y="189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64" name="Line 14"/>
              <p:cNvSpPr>
                <a:spLocks noChangeShapeType="1"/>
              </p:cNvSpPr>
              <p:nvPr/>
            </p:nvSpPr>
            <p:spPr bwMode="auto">
              <a:xfrm>
                <a:off x="577" y="230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65" name="Rectangle 15"/>
              <p:cNvSpPr>
                <a:spLocks noChangeArrowheads="1"/>
              </p:cNvSpPr>
              <p:nvPr/>
            </p:nvSpPr>
            <p:spPr bwMode="auto">
              <a:xfrm>
                <a:off x="240" y="1596"/>
                <a:ext cx="1248" cy="81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3430" name="Group 43"/>
            <p:cNvGrpSpPr>
              <a:grpSpLocks/>
            </p:cNvGrpSpPr>
            <p:nvPr/>
          </p:nvGrpSpPr>
          <p:grpSpPr bwMode="auto">
            <a:xfrm>
              <a:off x="1344" y="2399"/>
              <a:ext cx="181" cy="181"/>
              <a:chOff x="1344" y="2606"/>
              <a:chExt cx="181" cy="181"/>
            </a:xfrm>
          </p:grpSpPr>
          <p:sp>
            <p:nvSpPr>
              <p:cNvPr id="103452" name="Line 17"/>
              <p:cNvSpPr>
                <a:spLocks noChangeShapeType="1"/>
              </p:cNvSpPr>
              <p:nvPr/>
            </p:nvSpPr>
            <p:spPr bwMode="auto">
              <a:xfrm>
                <a:off x="1344" y="2699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53" name="Line 18"/>
              <p:cNvSpPr>
                <a:spLocks noChangeShapeType="1"/>
              </p:cNvSpPr>
              <p:nvPr/>
            </p:nvSpPr>
            <p:spPr bwMode="auto">
              <a:xfrm rot="5400000">
                <a:off x="1340" y="2697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03431" name="Text Box 19"/>
            <p:cNvSpPr txBox="1">
              <a:spLocks noChangeArrowheads="1"/>
            </p:cNvSpPr>
            <p:nvPr/>
          </p:nvSpPr>
          <p:spPr bwMode="auto">
            <a:xfrm>
              <a:off x="1656" y="2301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r>
                <a:rPr kumimoji="1" lang="en-US" altLang="zh-CN" sz="3200" b="1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103432" name="Group 40"/>
            <p:cNvGrpSpPr>
              <a:grpSpLocks/>
            </p:cNvGrpSpPr>
            <p:nvPr/>
          </p:nvGrpSpPr>
          <p:grpSpPr bwMode="auto">
            <a:xfrm>
              <a:off x="3312" y="1900"/>
              <a:ext cx="864" cy="1205"/>
              <a:chOff x="3312" y="2107"/>
              <a:chExt cx="864" cy="1205"/>
            </a:xfrm>
          </p:grpSpPr>
          <p:sp>
            <p:nvSpPr>
              <p:cNvPr id="103447" name="Text Box 22"/>
              <p:cNvSpPr txBox="1">
                <a:spLocks noChangeArrowheads="1"/>
              </p:cNvSpPr>
              <p:nvPr/>
            </p:nvSpPr>
            <p:spPr bwMode="auto">
              <a:xfrm>
                <a:off x="3396" y="2107"/>
                <a:ext cx="63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3448" name="Text Box 23"/>
              <p:cNvSpPr txBox="1">
                <a:spLocks noChangeArrowheads="1"/>
              </p:cNvSpPr>
              <p:nvPr/>
            </p:nvSpPr>
            <p:spPr bwMode="auto">
              <a:xfrm>
                <a:off x="3312" y="2515"/>
                <a:ext cx="86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 C</a:t>
                </a:r>
                <a:r>
                  <a:rPr kumimoji="1" lang="zh-CN" altLang="en-US" sz="3200" b="1">
                    <a:latin typeface="Times New Roman" pitchFamily="18" charset="0"/>
                  </a:rPr>
                  <a:t>＝</a:t>
                </a:r>
                <a:r>
                  <a:rPr kumimoji="1" lang="en-US" altLang="zh-CN" sz="3200" b="1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103449" name="Line 24"/>
              <p:cNvSpPr>
                <a:spLocks noChangeShapeType="1"/>
              </p:cNvSpPr>
              <p:nvPr/>
            </p:nvSpPr>
            <p:spPr bwMode="auto">
              <a:xfrm>
                <a:off x="3540" y="2407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50" name="Line 26"/>
              <p:cNvSpPr>
                <a:spLocks noChangeShapeType="1"/>
              </p:cNvSpPr>
              <p:nvPr/>
            </p:nvSpPr>
            <p:spPr bwMode="auto">
              <a:xfrm>
                <a:off x="3540" y="2815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51" name="Text Box 27"/>
              <p:cNvSpPr txBox="1">
                <a:spLocks noChangeArrowheads="1"/>
              </p:cNvSpPr>
              <p:nvPr/>
            </p:nvSpPr>
            <p:spPr bwMode="auto">
              <a:xfrm>
                <a:off x="3396" y="2947"/>
                <a:ext cx="63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103433" name="Group 44"/>
            <p:cNvGrpSpPr>
              <a:grpSpLocks/>
            </p:cNvGrpSpPr>
            <p:nvPr/>
          </p:nvGrpSpPr>
          <p:grpSpPr bwMode="auto">
            <a:xfrm>
              <a:off x="2256" y="2166"/>
              <a:ext cx="1104" cy="327"/>
              <a:chOff x="2256" y="2373"/>
              <a:chExt cx="1104" cy="327"/>
            </a:xfrm>
          </p:grpSpPr>
          <p:sp>
            <p:nvSpPr>
              <p:cNvPr id="103445" name="Line 21"/>
              <p:cNvSpPr>
                <a:spLocks noChangeShapeType="1"/>
              </p:cNvSpPr>
              <p:nvPr/>
            </p:nvSpPr>
            <p:spPr bwMode="auto">
              <a:xfrm>
                <a:off x="2256" y="2700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46" name="Text Box 28"/>
              <p:cNvSpPr txBox="1">
                <a:spLocks noChangeArrowheads="1"/>
              </p:cNvSpPr>
              <p:nvPr/>
            </p:nvSpPr>
            <p:spPr bwMode="auto">
              <a:xfrm>
                <a:off x="2256" y="2373"/>
                <a:ext cx="105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>
                    <a:solidFill>
                      <a:srgbClr val="FFFF00"/>
                    </a:solidFill>
                    <a:latin typeface="黑体" pitchFamily="49" charset="-122"/>
                    <a:ea typeface="黑体" pitchFamily="49" charset="-122"/>
                  </a:rPr>
                  <a:t>精氨酸酶</a:t>
                </a:r>
              </a:p>
            </p:txBody>
          </p:sp>
        </p:grpSp>
        <p:grpSp>
          <p:nvGrpSpPr>
            <p:cNvPr id="103434" name="Group 42"/>
            <p:cNvGrpSpPr>
              <a:grpSpLocks/>
            </p:cNvGrpSpPr>
            <p:nvPr/>
          </p:nvGrpSpPr>
          <p:grpSpPr bwMode="auto">
            <a:xfrm>
              <a:off x="4188" y="2388"/>
              <a:ext cx="181" cy="181"/>
              <a:chOff x="4188" y="2595"/>
              <a:chExt cx="181" cy="181"/>
            </a:xfrm>
          </p:grpSpPr>
          <p:sp>
            <p:nvSpPr>
              <p:cNvPr id="103443" name="Line 29"/>
              <p:cNvSpPr>
                <a:spLocks noChangeShapeType="1"/>
              </p:cNvSpPr>
              <p:nvPr/>
            </p:nvSpPr>
            <p:spPr bwMode="auto">
              <a:xfrm>
                <a:off x="4188" y="2688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44" name="Line 30"/>
              <p:cNvSpPr>
                <a:spLocks noChangeShapeType="1"/>
              </p:cNvSpPr>
              <p:nvPr/>
            </p:nvSpPr>
            <p:spPr bwMode="auto">
              <a:xfrm rot="5400000">
                <a:off x="4184" y="2686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103435" name="Group 41"/>
            <p:cNvGrpSpPr>
              <a:grpSpLocks/>
            </p:cNvGrpSpPr>
            <p:nvPr/>
          </p:nvGrpSpPr>
          <p:grpSpPr bwMode="auto">
            <a:xfrm>
              <a:off x="4404" y="1653"/>
              <a:ext cx="1104" cy="1620"/>
              <a:chOff x="4404" y="1860"/>
              <a:chExt cx="1104" cy="1620"/>
            </a:xfrm>
          </p:grpSpPr>
          <p:sp>
            <p:nvSpPr>
              <p:cNvPr id="103436" name="Text Box 31"/>
              <p:cNvSpPr txBox="1">
                <a:spLocks noChangeArrowheads="1"/>
              </p:cNvSpPr>
              <p:nvPr/>
            </p:nvSpPr>
            <p:spPr bwMode="auto">
              <a:xfrm>
                <a:off x="4500" y="1860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3437" name="Text Box 32"/>
              <p:cNvSpPr txBox="1">
                <a:spLocks noChangeArrowheads="1"/>
              </p:cNvSpPr>
              <p:nvPr/>
            </p:nvSpPr>
            <p:spPr bwMode="auto">
              <a:xfrm>
                <a:off x="4404" y="2268"/>
                <a:ext cx="110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(CH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r>
                  <a:rPr kumimoji="1" lang="en-US" altLang="zh-CN" sz="3200" b="1">
                    <a:latin typeface="Times New Roman" pitchFamily="18" charset="0"/>
                  </a:rPr>
                  <a:t>)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3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03438" name="Text Box 33"/>
              <p:cNvSpPr txBox="1">
                <a:spLocks noChangeArrowheads="1"/>
              </p:cNvSpPr>
              <p:nvPr/>
            </p:nvSpPr>
            <p:spPr bwMode="auto">
              <a:xfrm>
                <a:off x="4500" y="2688"/>
                <a:ext cx="100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CHNH</a:t>
                </a:r>
                <a:r>
                  <a:rPr kumimoji="1" lang="en-US" altLang="zh-CN" sz="3200" b="1" baseline="-25000">
                    <a:latin typeface="Times New Roman" pitchFamily="18" charset="0"/>
                  </a:rPr>
                  <a:t>2</a:t>
                </a:r>
                <a:endParaRPr kumimoji="1" lang="en-US" altLang="zh-CN" sz="3200" b="1">
                  <a:latin typeface="Times New Roman" pitchFamily="18" charset="0"/>
                </a:endParaRPr>
              </a:p>
            </p:txBody>
          </p:sp>
          <p:sp>
            <p:nvSpPr>
              <p:cNvPr id="103439" name="Text Box 34"/>
              <p:cNvSpPr txBox="1">
                <a:spLocks noChangeArrowheads="1"/>
              </p:cNvSpPr>
              <p:nvPr/>
            </p:nvSpPr>
            <p:spPr bwMode="auto">
              <a:xfrm>
                <a:off x="4500" y="3115"/>
                <a:ext cx="9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103440" name="Line 35"/>
              <p:cNvSpPr>
                <a:spLocks noChangeShapeType="1"/>
              </p:cNvSpPr>
              <p:nvPr/>
            </p:nvSpPr>
            <p:spPr bwMode="auto">
              <a:xfrm>
                <a:off x="4644" y="216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41" name="Line 36"/>
              <p:cNvSpPr>
                <a:spLocks noChangeShapeType="1"/>
              </p:cNvSpPr>
              <p:nvPr/>
            </p:nvSpPr>
            <p:spPr bwMode="auto">
              <a:xfrm>
                <a:off x="4644" y="256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3442" name="Line 37"/>
              <p:cNvSpPr>
                <a:spLocks noChangeShapeType="1"/>
              </p:cNvSpPr>
              <p:nvPr/>
            </p:nvSpPr>
            <p:spPr bwMode="auto">
              <a:xfrm>
                <a:off x="4644" y="298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6E03C-CFD8-49DF-922C-4C176362155B}" type="slidenum">
              <a:rPr lang="en-US" altLang="zh-CN"/>
              <a:pPr>
                <a:defRPr/>
              </a:pPr>
              <a:t>80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4"/>
          <p:cNvSpPr txBox="1">
            <a:spLocks noChangeArrowheads="1"/>
          </p:cNvSpPr>
          <p:nvPr/>
        </p:nvSpPr>
        <p:spPr bwMode="auto">
          <a:xfrm>
            <a:off x="7812088" y="765175"/>
            <a:ext cx="647700" cy="2554288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鸟氨酸循环</a:t>
            </a:r>
            <a:endParaRPr kumimoji="1" lang="zh-CN" altLang="en-US" sz="24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3686" y="793750"/>
            <a:ext cx="2978814" cy="1490663"/>
            <a:chOff x="322" y="500"/>
            <a:chExt cx="1844" cy="939"/>
          </a:xfrm>
        </p:grpSpPr>
        <p:sp>
          <p:nvSpPr>
            <p:cNvPr id="104495" name="Text Box 6"/>
            <p:cNvSpPr txBox="1">
              <a:spLocks noChangeArrowheads="1"/>
            </p:cNvSpPr>
            <p:nvPr/>
          </p:nvSpPr>
          <p:spPr bwMode="auto">
            <a:xfrm>
              <a:off x="322" y="940"/>
              <a:ext cx="6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b="1" dirty="0">
                  <a:latin typeface="Times New Roman" pitchFamily="18" charset="0"/>
                </a:rPr>
                <a:t>2ADP+Pi</a:t>
              </a:r>
              <a:endParaRPr kumimoji="1" lang="en-US" altLang="zh-CN" sz="2400" dirty="0">
                <a:latin typeface="Times New Roman" pitchFamily="18" charset="0"/>
              </a:endParaRPr>
            </a:p>
          </p:txBody>
        </p:sp>
        <p:grpSp>
          <p:nvGrpSpPr>
            <p:cNvPr id="104496" name="Group 7"/>
            <p:cNvGrpSpPr>
              <a:grpSpLocks/>
            </p:cNvGrpSpPr>
            <p:nvPr/>
          </p:nvGrpSpPr>
          <p:grpSpPr bwMode="auto">
            <a:xfrm>
              <a:off x="431" y="500"/>
              <a:ext cx="1735" cy="939"/>
              <a:chOff x="431" y="500"/>
              <a:chExt cx="1735" cy="939"/>
            </a:xfrm>
          </p:grpSpPr>
          <p:sp>
            <p:nvSpPr>
              <p:cNvPr id="104497" name="Rectangle 8"/>
              <p:cNvSpPr>
                <a:spLocks noChangeArrowheads="1"/>
              </p:cNvSpPr>
              <p:nvPr/>
            </p:nvSpPr>
            <p:spPr bwMode="auto">
              <a:xfrm>
                <a:off x="431" y="500"/>
                <a:ext cx="127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b="1">
                    <a:solidFill>
                      <a:srgbClr val="FFFF00"/>
                    </a:solidFill>
                    <a:latin typeface="Times New Roman" pitchFamily="18" charset="0"/>
                  </a:rPr>
                  <a:t>CO</a:t>
                </a:r>
                <a:r>
                  <a:rPr kumimoji="1" lang="en-US" altLang="zh-CN" sz="2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  <a:r>
                  <a:rPr kumimoji="1" lang="en-US" altLang="zh-CN" sz="2000" b="1" baseline="-25000">
                    <a:latin typeface="Times New Roman" pitchFamily="18" charset="0"/>
                  </a:rPr>
                  <a:t> </a:t>
                </a:r>
                <a:r>
                  <a:rPr kumimoji="1" lang="en-US" altLang="zh-CN" sz="2000" b="1">
                    <a:latin typeface="Times New Roman" pitchFamily="18" charset="0"/>
                  </a:rPr>
                  <a:t>+ </a:t>
                </a:r>
                <a:r>
                  <a:rPr kumimoji="1" lang="en-US" altLang="zh-CN" sz="2000" b="1">
                    <a:solidFill>
                      <a:srgbClr val="FFFF00"/>
                    </a:solidFill>
                    <a:latin typeface="Times New Roman" pitchFamily="18" charset="0"/>
                  </a:rPr>
                  <a:t>NH</a:t>
                </a:r>
                <a:r>
                  <a:rPr kumimoji="1" lang="en-US" altLang="zh-CN" sz="2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3</a:t>
                </a:r>
                <a:r>
                  <a:rPr kumimoji="1" lang="en-US" altLang="zh-CN" sz="2000" b="1" baseline="-25000">
                    <a:solidFill>
                      <a:schemeClr val="bg2"/>
                    </a:solidFill>
                    <a:latin typeface="Times New Roman" pitchFamily="18" charset="0"/>
                  </a:rPr>
                  <a:t> </a:t>
                </a:r>
                <a:r>
                  <a:rPr kumimoji="1" lang="en-US" altLang="zh-CN" sz="2000" b="1">
                    <a:latin typeface="Times New Roman" pitchFamily="18" charset="0"/>
                  </a:rPr>
                  <a:t>+ H</a:t>
                </a:r>
                <a:r>
                  <a:rPr kumimoji="1" lang="en-US" altLang="zh-CN" sz="2000" b="1" baseline="-25000">
                    <a:latin typeface="Times New Roman" pitchFamily="18" charset="0"/>
                  </a:rPr>
                  <a:t>2</a:t>
                </a:r>
                <a:r>
                  <a:rPr kumimoji="1" lang="en-US" altLang="zh-CN" sz="2000" b="1">
                    <a:latin typeface="Times New Roman" pitchFamily="18" charset="0"/>
                  </a:rPr>
                  <a:t>O</a:t>
                </a:r>
                <a:endParaRPr kumimoji="1" lang="en-US" altLang="zh-CN" sz="2400">
                  <a:latin typeface="Times New Roman" pitchFamily="18" charset="0"/>
                </a:endParaRPr>
              </a:p>
            </p:txBody>
          </p:sp>
          <p:sp>
            <p:nvSpPr>
              <p:cNvPr id="104498" name="Text Box 9"/>
              <p:cNvSpPr txBox="1">
                <a:spLocks noChangeArrowheads="1"/>
              </p:cNvSpPr>
              <p:nvPr/>
            </p:nvSpPr>
            <p:spPr bwMode="auto">
              <a:xfrm>
                <a:off x="616" y="1187"/>
                <a:ext cx="106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000" dirty="0">
                    <a:latin typeface="黑体" pitchFamily="49" charset="-122"/>
                    <a:ea typeface="黑体" pitchFamily="49" charset="-122"/>
                  </a:rPr>
                  <a:t>氨基甲酰磷酸</a:t>
                </a:r>
                <a:endParaRPr kumimoji="1" lang="zh-CN" altLang="en-US" sz="2400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04499" name="Line 10"/>
              <p:cNvSpPr>
                <a:spLocks noChangeShapeType="1"/>
              </p:cNvSpPr>
              <p:nvPr/>
            </p:nvSpPr>
            <p:spPr bwMode="auto">
              <a:xfrm>
                <a:off x="1144" y="755"/>
                <a:ext cx="12" cy="4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4500" name="Text Box 11"/>
              <p:cNvSpPr txBox="1">
                <a:spLocks noChangeArrowheads="1"/>
              </p:cNvSpPr>
              <p:nvPr/>
            </p:nvSpPr>
            <p:spPr bwMode="auto">
              <a:xfrm>
                <a:off x="552" y="709"/>
                <a:ext cx="45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b="1">
                    <a:solidFill>
                      <a:srgbClr val="FFFF00"/>
                    </a:solidFill>
                    <a:latin typeface="Times New Roman" pitchFamily="18" charset="0"/>
                  </a:rPr>
                  <a:t>2ATP</a:t>
                </a:r>
                <a:endParaRPr kumimoji="1" lang="en-US" altLang="zh-CN" sz="240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104501" name="AutoShape 12"/>
              <p:cNvCxnSpPr>
                <a:cxnSpLocks noChangeShapeType="1"/>
                <a:stCxn id="104500" idx="3"/>
                <a:endCxn id="104495" idx="3"/>
              </p:cNvCxnSpPr>
              <p:nvPr/>
            </p:nvCxnSpPr>
            <p:spPr bwMode="auto">
              <a:xfrm flipH="1">
                <a:off x="995" y="855"/>
                <a:ext cx="12" cy="201"/>
              </a:xfrm>
              <a:prstGeom prst="curvedConnector3">
                <a:avLst>
                  <a:gd name="adj1" fmla="val -1179262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" name="Text Box 13"/>
              <p:cNvSpPr txBox="1">
                <a:spLocks noChangeArrowheads="1"/>
              </p:cNvSpPr>
              <p:nvPr/>
            </p:nvSpPr>
            <p:spPr bwMode="auto">
              <a:xfrm>
                <a:off x="1171" y="825"/>
                <a:ext cx="995" cy="211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tIns="36000" bIns="36000" anchor="ctr">
                <a:spAutoFit/>
              </a:bodyPr>
              <a:lstStyle/>
              <a:p>
                <a:pPr algn="ctr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dirty="0">
                    <a:solidFill>
                      <a:srgbClr val="002060"/>
                    </a:solidFill>
                    <a:latin typeface="+mn-lt"/>
                    <a:ea typeface="黑体" pitchFamily="49" charset="-122"/>
                  </a:rPr>
                  <a:t>N-</a:t>
                </a:r>
                <a:r>
                  <a:rPr kumimoji="1" lang="zh-CN" altLang="en-US" dirty="0">
                    <a:solidFill>
                      <a:srgbClr val="002060"/>
                    </a:solidFill>
                    <a:latin typeface="+mn-lt"/>
                    <a:ea typeface="黑体" pitchFamily="49" charset="-122"/>
                  </a:rPr>
                  <a:t>乙酰谷氨酸</a:t>
                </a:r>
                <a:endParaRPr kumimoji="1" lang="zh-CN" altLang="en-US" sz="2400" dirty="0">
                  <a:solidFill>
                    <a:srgbClr val="002060"/>
                  </a:solidFill>
                  <a:latin typeface="+mn-lt"/>
                  <a:ea typeface="黑体" pitchFamily="49" charset="-122"/>
                </a:endParaRPr>
              </a:p>
            </p:txBody>
          </p:sp>
        </p:grp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116013" y="1916113"/>
            <a:ext cx="2913084" cy="1169987"/>
            <a:chOff x="748" y="1207"/>
            <a:chExt cx="1651" cy="737"/>
          </a:xfrm>
        </p:grpSpPr>
        <p:sp>
          <p:nvSpPr>
            <p:cNvPr id="104489" name="Text Box 15"/>
            <p:cNvSpPr txBox="1">
              <a:spLocks noChangeArrowheads="1"/>
            </p:cNvSpPr>
            <p:nvPr/>
          </p:nvSpPr>
          <p:spPr bwMode="auto">
            <a:xfrm>
              <a:off x="1972" y="120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000" b="1" dirty="0">
                  <a:latin typeface="Times New Roman" pitchFamily="18" charset="0"/>
                </a:rPr>
                <a:t>Pi</a:t>
              </a:r>
              <a:endParaRPr kumimoji="1" lang="en-US" altLang="zh-CN" sz="2400" dirty="0">
                <a:latin typeface="Times New Roman" pitchFamily="18" charset="0"/>
              </a:endParaRPr>
            </a:p>
          </p:txBody>
        </p:sp>
        <p:grpSp>
          <p:nvGrpSpPr>
            <p:cNvPr id="104490" name="Group 16"/>
            <p:cNvGrpSpPr>
              <a:grpSpLocks/>
            </p:cNvGrpSpPr>
            <p:nvPr/>
          </p:nvGrpSpPr>
          <p:grpSpPr bwMode="auto">
            <a:xfrm>
              <a:off x="748" y="1434"/>
              <a:ext cx="1651" cy="510"/>
              <a:chOff x="748" y="1434"/>
              <a:chExt cx="1651" cy="510"/>
            </a:xfrm>
          </p:grpSpPr>
          <p:sp>
            <p:nvSpPr>
              <p:cNvPr id="104491" name="Text Box 17"/>
              <p:cNvSpPr txBox="1">
                <a:spLocks noChangeArrowheads="1"/>
              </p:cNvSpPr>
              <p:nvPr/>
            </p:nvSpPr>
            <p:spPr bwMode="auto">
              <a:xfrm>
                <a:off x="748" y="1694"/>
                <a:ext cx="5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zh-CN" altLang="en-US" sz="2000" dirty="0">
                    <a:latin typeface="黑体" pitchFamily="49" charset="-122"/>
                    <a:ea typeface="黑体" pitchFamily="49" charset="-122"/>
                  </a:rPr>
                  <a:t>鸟氨酸</a:t>
                </a:r>
                <a:endParaRPr kumimoji="1" lang="zh-CN" altLang="en-US" sz="2400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04492" name="Text Box 18"/>
              <p:cNvSpPr txBox="1">
                <a:spLocks noChangeArrowheads="1"/>
              </p:cNvSpPr>
              <p:nvPr/>
            </p:nvSpPr>
            <p:spPr bwMode="auto">
              <a:xfrm>
                <a:off x="1860" y="1672"/>
                <a:ext cx="53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000" dirty="0">
                    <a:latin typeface="黑体" pitchFamily="49" charset="-122"/>
                    <a:ea typeface="黑体" pitchFamily="49" charset="-122"/>
                  </a:rPr>
                  <a:t>瓜氨酸</a:t>
                </a:r>
                <a:endParaRPr kumimoji="1" lang="zh-CN" altLang="en-US" sz="2400" dirty="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104493" name="AutoShape 19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8" y="972"/>
                <a:ext cx="15" cy="939"/>
              </a:xfrm>
              <a:prstGeom prst="curvedConnector3">
                <a:avLst>
                  <a:gd name="adj1" fmla="val 106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494" name="AutoShape 20"/>
              <p:cNvCxnSpPr>
                <a:cxnSpLocks noChangeShapeType="1"/>
              </p:cNvCxnSpPr>
              <p:nvPr/>
            </p:nvCxnSpPr>
            <p:spPr bwMode="auto">
              <a:xfrm rot="5400000" flipV="1">
                <a:off x="1590" y="1227"/>
                <a:ext cx="1" cy="960"/>
              </a:xfrm>
              <a:prstGeom prst="curvedConnector3">
                <a:avLst>
                  <a:gd name="adj1" fmla="val -10800005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2124075" y="5413375"/>
            <a:ext cx="2879725" cy="828675"/>
            <a:chOff x="1247" y="3474"/>
            <a:chExt cx="1978" cy="523"/>
          </a:xfrm>
        </p:grpSpPr>
        <p:sp>
          <p:nvSpPr>
            <p:cNvPr id="104485" name="Text Box 23"/>
            <p:cNvSpPr txBox="1">
              <a:spLocks noChangeArrowheads="1"/>
            </p:cNvSpPr>
            <p:nvPr/>
          </p:nvSpPr>
          <p:spPr bwMode="auto">
            <a:xfrm>
              <a:off x="1247" y="3508"/>
              <a:ext cx="65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000">
                  <a:latin typeface="黑体" pitchFamily="49" charset="-122"/>
                  <a:ea typeface="黑体" pitchFamily="49" charset="-122"/>
                </a:rPr>
                <a:t>精氨酸</a:t>
              </a:r>
              <a:endParaRPr kumimoji="1" lang="zh-CN" altLang="en-US" sz="240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4486" name="Text Box 24"/>
            <p:cNvSpPr txBox="1">
              <a:spLocks noChangeArrowheads="1"/>
            </p:cNvSpPr>
            <p:nvPr/>
          </p:nvSpPr>
          <p:spPr bwMode="auto">
            <a:xfrm>
              <a:off x="2389" y="3744"/>
              <a:ext cx="83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000" dirty="0">
                  <a:latin typeface="黑体" pitchFamily="49" charset="-122"/>
                  <a:ea typeface="黑体" pitchFamily="49" charset="-122"/>
                </a:rPr>
                <a:t>延胡索酸</a:t>
              </a:r>
              <a:endParaRPr kumimoji="1"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104487" name="AutoShape 25"/>
            <p:cNvCxnSpPr>
              <a:cxnSpLocks noChangeShapeType="1"/>
              <a:endCxn id="104485" idx="3"/>
            </p:cNvCxnSpPr>
            <p:nvPr/>
          </p:nvCxnSpPr>
          <p:spPr bwMode="auto">
            <a:xfrm rot="5400000">
              <a:off x="2214" y="3160"/>
              <a:ext cx="160" cy="788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488" name="AutoShape 26"/>
            <p:cNvCxnSpPr>
              <a:cxnSpLocks noChangeShapeType="1"/>
              <a:endCxn id="104486" idx="0"/>
            </p:cNvCxnSpPr>
            <p:nvPr/>
          </p:nvCxnSpPr>
          <p:spPr bwMode="auto">
            <a:xfrm rot="16200000" flipH="1">
              <a:off x="2613" y="3549"/>
              <a:ext cx="270" cy="11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04472" name="Text Box 29"/>
          <p:cNvSpPr txBox="1">
            <a:spLocks noChangeArrowheads="1"/>
          </p:cNvSpPr>
          <p:nvPr/>
        </p:nvSpPr>
        <p:spPr bwMode="auto">
          <a:xfrm>
            <a:off x="5114925" y="4941888"/>
            <a:ext cx="120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latin typeface="黑体" pitchFamily="49" charset="-122"/>
                <a:ea typeface="黑体" pitchFamily="49" charset="-122"/>
              </a:rPr>
              <a:t>草酰乙酸</a:t>
            </a:r>
            <a:endParaRPr kumimoji="1"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0" name="组合 76"/>
          <p:cNvGrpSpPr>
            <a:grpSpLocks/>
          </p:cNvGrpSpPr>
          <p:nvPr/>
        </p:nvGrpSpPr>
        <p:grpSpPr bwMode="auto">
          <a:xfrm>
            <a:off x="4395788" y="5140325"/>
            <a:ext cx="1925637" cy="1536700"/>
            <a:chOff x="4395549" y="5139606"/>
            <a:chExt cx="1925310" cy="1537419"/>
          </a:xfrm>
        </p:grpSpPr>
        <p:sp>
          <p:nvSpPr>
            <p:cNvPr id="104482" name="Text Box 30"/>
            <p:cNvSpPr txBox="1">
              <a:spLocks noChangeArrowheads="1"/>
            </p:cNvSpPr>
            <p:nvPr/>
          </p:nvSpPr>
          <p:spPr bwMode="auto">
            <a:xfrm>
              <a:off x="5081309" y="6280150"/>
              <a:ext cx="1002859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000" dirty="0">
                  <a:latin typeface="黑体" pitchFamily="49" charset="-122"/>
                  <a:ea typeface="黑体" pitchFamily="49" charset="-122"/>
                </a:rPr>
                <a:t>苹果酸</a:t>
              </a:r>
              <a:endParaRPr kumimoji="1"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104483" name="AutoShape 34"/>
            <p:cNvCxnSpPr>
              <a:cxnSpLocks noChangeShapeType="1"/>
              <a:stCxn id="104486" idx="2"/>
            </p:cNvCxnSpPr>
            <p:nvPr/>
          </p:nvCxnSpPr>
          <p:spPr bwMode="auto">
            <a:xfrm rot="16200000" flipH="1">
              <a:off x="4629793" y="6007072"/>
              <a:ext cx="284027" cy="752516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484" name="AutoShape 35"/>
            <p:cNvCxnSpPr>
              <a:cxnSpLocks noChangeShapeType="1"/>
              <a:stCxn id="104482" idx="3"/>
              <a:endCxn id="104472" idx="3"/>
            </p:cNvCxnSpPr>
            <p:nvPr/>
          </p:nvCxnSpPr>
          <p:spPr bwMode="auto">
            <a:xfrm flipV="1">
              <a:off x="6084168" y="5139606"/>
              <a:ext cx="236691" cy="1338982"/>
            </a:xfrm>
            <a:prstGeom prst="curvedConnector3">
              <a:avLst>
                <a:gd name="adj1" fmla="val 19658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组合 77"/>
          <p:cNvGrpSpPr>
            <a:grpSpLocks/>
          </p:cNvGrpSpPr>
          <p:nvPr/>
        </p:nvGrpSpPr>
        <p:grpSpPr bwMode="auto">
          <a:xfrm>
            <a:off x="6216650" y="3946525"/>
            <a:ext cx="2892425" cy="1538288"/>
            <a:chOff x="6216326" y="3946525"/>
            <a:chExt cx="2892178" cy="1538769"/>
          </a:xfrm>
        </p:grpSpPr>
        <p:sp>
          <p:nvSpPr>
            <p:cNvPr id="104474" name="Text Box 28"/>
            <p:cNvSpPr txBox="1">
              <a:spLocks noChangeArrowheads="1"/>
            </p:cNvSpPr>
            <p:nvPr/>
          </p:nvSpPr>
          <p:spPr bwMode="auto">
            <a:xfrm>
              <a:off x="8157911" y="3946525"/>
              <a:ext cx="95059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000">
                  <a:latin typeface="黑体" pitchFamily="49" charset="-122"/>
                  <a:ea typeface="黑体" pitchFamily="49" charset="-122"/>
                </a:rPr>
                <a:t>氨基酸</a:t>
              </a:r>
              <a:endParaRPr kumimoji="1" lang="zh-CN" altLang="en-US" sz="240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" name="Text Box 31"/>
            <p:cNvSpPr txBox="1">
              <a:spLocks noChangeArrowheads="1"/>
            </p:cNvSpPr>
            <p:nvPr/>
          </p:nvSpPr>
          <p:spPr bwMode="auto">
            <a:xfrm>
              <a:off x="6727457" y="4044981"/>
              <a:ext cx="928609" cy="708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zh-CN" sz="2000" dirty="0">
                  <a:latin typeface="Times New Roman" pitchFamily="18" charset="0"/>
                </a:rPr>
                <a:t>α-</a:t>
              </a:r>
              <a:r>
                <a:rPr kumimoji="1" lang="zh-CN" altLang="en-US" sz="2000" dirty="0">
                  <a:latin typeface="+mn-lt"/>
                  <a:ea typeface="黑体" pitchFamily="49" charset="-122"/>
                </a:rPr>
                <a:t>酮戊</a:t>
              </a:r>
            </a:p>
            <a:p>
              <a:pPr>
                <a:defRPr/>
              </a:pPr>
              <a:r>
                <a:rPr kumimoji="1" lang="zh-CN" altLang="en-US" sz="2000" dirty="0">
                  <a:latin typeface="+mn-lt"/>
                  <a:ea typeface="黑体" pitchFamily="49" charset="-122"/>
                </a:rPr>
                <a:t>   二酸</a:t>
              </a:r>
              <a:endParaRPr kumimoji="1" lang="zh-CN" altLang="en-US" sz="2400" dirty="0">
                <a:latin typeface="+mn-lt"/>
                <a:ea typeface="黑体" pitchFamily="49" charset="-122"/>
              </a:endParaRPr>
            </a:p>
          </p:txBody>
        </p:sp>
        <p:sp>
          <p:nvSpPr>
            <p:cNvPr id="104476" name="Text Box 32"/>
            <p:cNvSpPr txBox="1">
              <a:spLocks noChangeArrowheads="1"/>
            </p:cNvSpPr>
            <p:nvPr/>
          </p:nvSpPr>
          <p:spPr bwMode="auto">
            <a:xfrm>
              <a:off x="6872921" y="4881563"/>
              <a:ext cx="95059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000">
                  <a:latin typeface="黑体" pitchFamily="49" charset="-122"/>
                  <a:ea typeface="黑体" pitchFamily="49" charset="-122"/>
                </a:rPr>
                <a:t>谷氨酸</a:t>
              </a:r>
              <a:endParaRPr kumimoji="1" lang="zh-CN" altLang="en-US" sz="240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4477" name="Rectangle 33"/>
            <p:cNvSpPr>
              <a:spLocks noChangeArrowheads="1"/>
            </p:cNvSpPr>
            <p:nvPr/>
          </p:nvSpPr>
          <p:spPr bwMode="auto">
            <a:xfrm>
              <a:off x="8180045" y="5085184"/>
              <a:ext cx="9284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000">
                  <a:latin typeface="Times New Roman" pitchFamily="18" charset="0"/>
                </a:rPr>
                <a:t>α-</a:t>
              </a:r>
              <a:r>
                <a:rPr kumimoji="1" lang="zh-CN" altLang="en-US" sz="2000">
                  <a:latin typeface="黑体" pitchFamily="49" charset="-122"/>
                  <a:ea typeface="黑体" pitchFamily="49" charset="-122"/>
                </a:rPr>
                <a:t>酮酸</a:t>
              </a:r>
              <a:endParaRPr kumimoji="1" lang="zh-CN" altLang="en-US" sz="240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104478" name="AutoShape 36"/>
            <p:cNvCxnSpPr>
              <a:cxnSpLocks noChangeShapeType="1"/>
            </p:cNvCxnSpPr>
            <p:nvPr/>
          </p:nvCxnSpPr>
          <p:spPr bwMode="auto">
            <a:xfrm flipH="1" flipV="1">
              <a:off x="6216326" y="4473575"/>
              <a:ext cx="76766" cy="627063"/>
            </a:xfrm>
            <a:prstGeom prst="curvedConnector3">
              <a:avLst>
                <a:gd name="adj1" fmla="val -32727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479" name="AutoShape 37"/>
            <p:cNvCxnSpPr>
              <a:cxnSpLocks noChangeShapeType="1"/>
            </p:cNvCxnSpPr>
            <p:nvPr/>
          </p:nvCxnSpPr>
          <p:spPr bwMode="auto">
            <a:xfrm rot="10800000">
              <a:off x="6804249" y="4408488"/>
              <a:ext cx="83299" cy="666750"/>
            </a:xfrm>
            <a:prstGeom prst="curvedConnector3">
              <a:avLst>
                <a:gd name="adj1" fmla="val 40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480" name="AutoShape 38"/>
            <p:cNvCxnSpPr>
              <a:cxnSpLocks noChangeShapeType="1"/>
            </p:cNvCxnSpPr>
            <p:nvPr/>
          </p:nvCxnSpPr>
          <p:spPr bwMode="auto">
            <a:xfrm flipH="1">
              <a:off x="7784594" y="4340225"/>
              <a:ext cx="27766" cy="668338"/>
            </a:xfrm>
            <a:prstGeom prst="curvedConnector3">
              <a:avLst>
                <a:gd name="adj1" fmla="val -90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481" name="AutoShape 39"/>
            <p:cNvCxnSpPr>
              <a:cxnSpLocks noChangeShapeType="1"/>
            </p:cNvCxnSpPr>
            <p:nvPr/>
          </p:nvCxnSpPr>
          <p:spPr bwMode="auto">
            <a:xfrm rot="10800000" flipH="1" flipV="1">
              <a:off x="8316417" y="4340225"/>
              <a:ext cx="39200" cy="838200"/>
            </a:xfrm>
            <a:prstGeom prst="curvedConnector3">
              <a:avLst>
                <a:gd name="adj1" fmla="val -62608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04457" name="Text Box 56"/>
          <p:cNvSpPr txBox="1">
            <a:spLocks noChangeArrowheads="1"/>
          </p:cNvSpPr>
          <p:nvPr/>
        </p:nvSpPr>
        <p:spPr bwMode="auto">
          <a:xfrm>
            <a:off x="3865563" y="758056"/>
            <a:ext cx="1295400" cy="5191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i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线粒体</a:t>
            </a:r>
            <a:endParaRPr kumimoji="1" lang="zh-CN" altLang="en-US" sz="240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4458" name="Text Box 57"/>
          <p:cNvSpPr txBox="1">
            <a:spLocks noChangeArrowheads="1"/>
          </p:cNvSpPr>
          <p:nvPr/>
        </p:nvSpPr>
        <p:spPr bwMode="auto">
          <a:xfrm>
            <a:off x="539750" y="6092825"/>
            <a:ext cx="121285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800" i="1" dirty="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胞 质</a:t>
            </a:r>
            <a:endParaRPr kumimoji="1"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2705100" y="2997200"/>
            <a:ext cx="3597275" cy="2416175"/>
            <a:chOff x="1704" y="1888"/>
            <a:chExt cx="2266" cy="1522"/>
          </a:xfrm>
        </p:grpSpPr>
        <p:sp>
          <p:nvSpPr>
            <p:cNvPr id="5" name="Text Box 43"/>
            <p:cNvSpPr txBox="1">
              <a:spLocks noChangeArrowheads="1"/>
            </p:cNvSpPr>
            <p:nvPr/>
          </p:nvSpPr>
          <p:spPr bwMode="auto">
            <a:xfrm>
              <a:off x="2276" y="2964"/>
              <a:ext cx="76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zh-CN" altLang="en-US" sz="2000" dirty="0">
                  <a:latin typeface="+mn-lt"/>
                  <a:ea typeface="黑体" pitchFamily="49" charset="-122"/>
                </a:rPr>
                <a:t>精氨酸代</a:t>
              </a:r>
            </a:p>
            <a:p>
              <a:pPr algn="ctr">
                <a:defRPr/>
              </a:pPr>
              <a:r>
                <a:rPr kumimoji="1" lang="zh-CN" altLang="en-US" sz="2000" dirty="0">
                  <a:latin typeface="+mn-lt"/>
                  <a:ea typeface="黑体" pitchFamily="49" charset="-122"/>
                </a:rPr>
                <a:t>琥珀酸</a:t>
              </a:r>
              <a:endParaRPr kumimoji="1" lang="zh-CN" altLang="en-US" sz="2400" dirty="0">
                <a:latin typeface="+mn-lt"/>
                <a:ea typeface="黑体" pitchFamily="49" charset="-122"/>
              </a:endParaRPr>
            </a:p>
          </p:txBody>
        </p:sp>
        <p:sp>
          <p:nvSpPr>
            <p:cNvPr id="104468" name="Text Box 45"/>
            <p:cNvSpPr txBox="1">
              <a:spLocks noChangeArrowheads="1"/>
            </p:cNvSpPr>
            <p:nvPr/>
          </p:nvSpPr>
          <p:spPr bwMode="auto">
            <a:xfrm>
              <a:off x="3210" y="2643"/>
              <a:ext cx="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000" dirty="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天冬氨酸</a:t>
              </a:r>
              <a:endParaRPr kumimoji="1" lang="zh-CN" altLang="en-US" sz="24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104469" name="AutoShape 47"/>
            <p:cNvCxnSpPr>
              <a:cxnSpLocks noChangeShapeType="1"/>
            </p:cNvCxnSpPr>
            <p:nvPr/>
          </p:nvCxnSpPr>
          <p:spPr bwMode="auto">
            <a:xfrm rot="10800000" flipV="1">
              <a:off x="2751" y="2787"/>
              <a:ext cx="516" cy="115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4470" name="Text Box 48"/>
            <p:cNvSpPr txBox="1">
              <a:spLocks noChangeArrowheads="1"/>
            </p:cNvSpPr>
            <p:nvPr/>
          </p:nvSpPr>
          <p:spPr bwMode="auto">
            <a:xfrm>
              <a:off x="2061" y="2205"/>
              <a:ext cx="3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solidFill>
                    <a:srgbClr val="FFFF00"/>
                  </a:solidFill>
                  <a:latin typeface="Times New Roman" pitchFamily="18" charset="0"/>
                </a:rPr>
                <a:t>ATP</a:t>
              </a:r>
              <a:endParaRPr kumimoji="1"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04471" name="Text Box 49"/>
            <p:cNvSpPr txBox="1">
              <a:spLocks noChangeArrowheads="1"/>
            </p:cNvSpPr>
            <p:nvPr/>
          </p:nvSpPr>
          <p:spPr bwMode="auto">
            <a:xfrm>
              <a:off x="1704" y="2493"/>
              <a:ext cx="8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</a:rPr>
                <a:t>AMP + PPi</a:t>
              </a:r>
              <a:endParaRPr kumimoji="1" lang="en-US" altLang="zh-CN" sz="2400">
                <a:latin typeface="Times New Roman" pitchFamily="18" charset="0"/>
              </a:endParaRPr>
            </a:p>
          </p:txBody>
        </p:sp>
        <p:cxnSp>
          <p:nvCxnSpPr>
            <p:cNvPr id="6" name="AutoShape 50"/>
            <p:cNvCxnSpPr>
              <a:cxnSpLocks noChangeShapeType="1"/>
            </p:cNvCxnSpPr>
            <p:nvPr/>
          </p:nvCxnSpPr>
          <p:spPr bwMode="auto">
            <a:xfrm>
              <a:off x="2476" y="2342"/>
              <a:ext cx="5" cy="288"/>
            </a:xfrm>
            <a:prstGeom prst="curvedConnector3">
              <a:avLst>
                <a:gd name="adj1" fmla="val 730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4473" name="Freeform 59"/>
            <p:cNvSpPr>
              <a:spLocks/>
            </p:cNvSpPr>
            <p:nvPr/>
          </p:nvSpPr>
          <p:spPr bwMode="auto">
            <a:xfrm>
              <a:off x="2472" y="1888"/>
              <a:ext cx="408" cy="1088"/>
            </a:xfrm>
            <a:custGeom>
              <a:avLst/>
              <a:gdLst>
                <a:gd name="T0" fmla="*/ 0 w 454"/>
                <a:gd name="T1" fmla="*/ 0 h 1134"/>
                <a:gd name="T2" fmla="*/ 240 w 454"/>
                <a:gd name="T3" fmla="*/ 406 h 1134"/>
                <a:gd name="T4" fmla="*/ 160 w 454"/>
                <a:gd name="T5" fmla="*/ 922 h 1134"/>
                <a:gd name="T6" fmla="*/ 0 60000 65536"/>
                <a:gd name="T7" fmla="*/ 0 60000 65536"/>
                <a:gd name="T8" fmla="*/ 0 60000 65536"/>
                <a:gd name="T9" fmla="*/ 0 w 454"/>
                <a:gd name="T10" fmla="*/ 0 h 1134"/>
                <a:gd name="T11" fmla="*/ 454 w 454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" h="1134">
                  <a:moveTo>
                    <a:pt x="0" y="0"/>
                  </a:moveTo>
                  <a:cubicBezTo>
                    <a:pt x="182" y="155"/>
                    <a:pt x="364" y="310"/>
                    <a:pt x="409" y="499"/>
                  </a:cubicBezTo>
                  <a:cubicBezTo>
                    <a:pt x="454" y="688"/>
                    <a:pt x="363" y="911"/>
                    <a:pt x="273" y="113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34925" y="3141663"/>
            <a:ext cx="2089150" cy="2524125"/>
            <a:chOff x="22" y="1979"/>
            <a:chExt cx="1316" cy="1590"/>
          </a:xfrm>
        </p:grpSpPr>
        <p:cxnSp>
          <p:nvCxnSpPr>
            <p:cNvPr id="104463" name="AutoShape 64"/>
            <p:cNvCxnSpPr>
              <a:cxnSpLocks noChangeShapeType="1"/>
            </p:cNvCxnSpPr>
            <p:nvPr/>
          </p:nvCxnSpPr>
          <p:spPr bwMode="auto">
            <a:xfrm rot="-5400000">
              <a:off x="274" y="2317"/>
              <a:ext cx="869" cy="193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4464" name="Text Box 65"/>
            <p:cNvSpPr txBox="1">
              <a:spLocks noChangeArrowheads="1"/>
            </p:cNvSpPr>
            <p:nvPr/>
          </p:nvSpPr>
          <p:spPr bwMode="auto">
            <a:xfrm>
              <a:off x="22" y="3022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尿素</a:t>
              </a:r>
            </a:p>
          </p:txBody>
        </p:sp>
        <p:cxnSp>
          <p:nvCxnSpPr>
            <p:cNvPr id="104465" name="AutoShape 66"/>
            <p:cNvCxnSpPr>
              <a:cxnSpLocks noChangeShapeType="1"/>
            </p:cNvCxnSpPr>
            <p:nvPr/>
          </p:nvCxnSpPr>
          <p:spPr bwMode="auto">
            <a:xfrm rot="10800000">
              <a:off x="612" y="2795"/>
              <a:ext cx="726" cy="774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466" name="Line 67"/>
            <p:cNvSpPr>
              <a:spLocks noChangeShapeType="1"/>
            </p:cNvSpPr>
            <p:nvPr/>
          </p:nvSpPr>
          <p:spPr bwMode="auto">
            <a:xfrm flipH="1" flipV="1">
              <a:off x="521" y="3203"/>
              <a:ext cx="318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" name="灯片编号占位符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FD89E-0301-4E33-8A76-D6A23229E585}" type="slidenum">
              <a:rPr lang="en-US" altLang="zh-CN"/>
              <a:pPr>
                <a:defRPr/>
              </a:pPr>
              <a:t>81</a:t>
            </a:fld>
            <a:endParaRPr lang="en-US" altLang="zh-CN"/>
          </a:p>
        </p:txBody>
      </p:sp>
      <p:sp>
        <p:nvSpPr>
          <p:cNvPr id="8" name="流程图: 终止 7">
            <a:extLst>
              <a:ext uri="{FF2B5EF4-FFF2-40B4-BE49-F238E27FC236}">
                <a16:creationId xmlns:a16="http://schemas.microsoft.com/office/drawing/2014/main" id="{E0F4619F-DACF-42D1-A6E1-899554B9018A}"/>
              </a:ext>
            </a:extLst>
          </p:cNvPr>
          <p:cNvSpPr/>
          <p:nvPr/>
        </p:nvSpPr>
        <p:spPr bwMode="auto">
          <a:xfrm rot="21212224">
            <a:off x="175167" y="461759"/>
            <a:ext cx="5560202" cy="2795613"/>
          </a:xfrm>
          <a:prstGeom prst="flowChartTerminator">
            <a:avLst/>
          </a:prstGeom>
          <a:noFill/>
          <a:ln w="2857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64EF2-B428-4E96-B0E6-951DBFAD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5526360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rgbClr val="000000"/>
                </a:solidFill>
                <a:effectLst/>
              </a:rPr>
              <a:t>The Krebs bicycle</a:t>
            </a:r>
            <a:endParaRPr lang="zh-CN" altLang="en-US" sz="48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2A832D7-C851-4A6B-9D59-B80908F4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A4C4E-933C-4220-8890-4539035055FC}" type="slidenum">
              <a:rPr lang="en-US" altLang="zh-CN" smtClean="0"/>
              <a:pPr>
                <a:defRPr/>
              </a:pPr>
              <a:t>82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9FA521-E314-4BE4-8E28-8E68E66054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04855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487AEF-BA5A-42C0-A872-940339EF75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1128"/>
            <a:ext cx="1872000" cy="12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852994"/>
      </p:ext>
    </p:extLst>
  </p:cSld>
  <p:clrMapOvr>
    <a:masterClrMapping/>
  </p:clrMapOvr>
  <p:transition spd="med">
    <p:zo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ea typeface="黑体" pitchFamily="49" charset="-122"/>
              </a:rPr>
              <a:t>尿素合成的总反应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828800" y="1981200"/>
            <a:ext cx="5410200" cy="3932238"/>
            <a:chOff x="1152" y="1248"/>
            <a:chExt cx="3408" cy="2477"/>
          </a:xfrm>
        </p:grpSpPr>
        <p:sp>
          <p:nvSpPr>
            <p:cNvPr id="105477" name="Text Box 4"/>
            <p:cNvSpPr txBox="1">
              <a:spLocks noChangeArrowheads="1"/>
            </p:cNvSpPr>
            <p:nvPr/>
          </p:nvSpPr>
          <p:spPr bwMode="auto">
            <a:xfrm>
              <a:off x="1200" y="1248"/>
              <a:ext cx="33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2NH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3</a:t>
              </a:r>
              <a:r>
                <a:rPr kumimoji="1" lang="en-US" altLang="zh-CN" sz="3200" b="1">
                  <a:latin typeface="Times New Roman" pitchFamily="18" charset="0"/>
                </a:rPr>
                <a:t> + CO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r>
                <a:rPr kumimoji="1" lang="en-US" altLang="zh-CN" sz="3200" b="1">
                  <a:latin typeface="Times New Roman" pitchFamily="18" charset="0"/>
                </a:rPr>
                <a:t> + 3ATP + 3H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  <a:r>
                <a:rPr kumimoji="1" lang="en-US" altLang="zh-CN" sz="3200" b="1">
                  <a:latin typeface="Times New Roman" pitchFamily="18" charset="0"/>
                </a:rPr>
                <a:t>O </a:t>
              </a:r>
            </a:p>
          </p:txBody>
        </p:sp>
        <p:sp>
          <p:nvSpPr>
            <p:cNvPr id="105478" name="Line 5"/>
            <p:cNvSpPr>
              <a:spLocks noChangeShapeType="1"/>
            </p:cNvSpPr>
            <p:nvPr/>
          </p:nvSpPr>
          <p:spPr bwMode="auto">
            <a:xfrm>
              <a:off x="2832" y="1728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5479" name="Text Box 6"/>
            <p:cNvSpPr txBox="1">
              <a:spLocks noChangeArrowheads="1"/>
            </p:cNvSpPr>
            <p:nvPr/>
          </p:nvSpPr>
          <p:spPr bwMode="auto">
            <a:xfrm>
              <a:off x="1236" y="2520"/>
              <a:ext cx="6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NH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5480" name="Text Box 7"/>
            <p:cNvSpPr txBox="1">
              <a:spLocks noChangeArrowheads="1"/>
            </p:cNvSpPr>
            <p:nvPr/>
          </p:nvSpPr>
          <p:spPr bwMode="auto">
            <a:xfrm>
              <a:off x="1152" y="2928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 C</a:t>
              </a:r>
              <a:r>
                <a:rPr kumimoji="1" lang="zh-CN" altLang="en-US" sz="3200" b="1">
                  <a:latin typeface="Times New Roman" pitchFamily="18" charset="0"/>
                </a:rPr>
                <a:t>＝</a:t>
              </a:r>
              <a:r>
                <a:rPr kumimoji="1" lang="en-US" altLang="zh-CN" sz="32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05481" name="Line 8"/>
            <p:cNvSpPr>
              <a:spLocks noChangeShapeType="1"/>
            </p:cNvSpPr>
            <p:nvPr/>
          </p:nvSpPr>
          <p:spPr bwMode="auto">
            <a:xfrm>
              <a:off x="1380" y="282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5482" name="Line 9"/>
            <p:cNvSpPr>
              <a:spLocks noChangeShapeType="1"/>
            </p:cNvSpPr>
            <p:nvPr/>
          </p:nvSpPr>
          <p:spPr bwMode="auto">
            <a:xfrm>
              <a:off x="1380" y="32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5483" name="Text Box 10"/>
            <p:cNvSpPr txBox="1">
              <a:spLocks noChangeArrowheads="1"/>
            </p:cNvSpPr>
            <p:nvPr/>
          </p:nvSpPr>
          <p:spPr bwMode="auto">
            <a:xfrm>
              <a:off x="1236" y="3360"/>
              <a:ext cx="6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NH</a:t>
              </a:r>
              <a:r>
                <a:rPr kumimoji="1" lang="en-US" altLang="zh-CN" sz="32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5484" name="Text Box 14"/>
            <p:cNvSpPr txBox="1">
              <a:spLocks noChangeArrowheads="1"/>
            </p:cNvSpPr>
            <p:nvPr/>
          </p:nvSpPr>
          <p:spPr bwMode="auto">
            <a:xfrm>
              <a:off x="1872" y="2928"/>
              <a:ext cx="26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itchFamily="18" charset="0"/>
                </a:rPr>
                <a:t> + 2ADP + AMP + 4Pi</a:t>
              </a: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870BC-BA66-432B-AFA5-5335D3CC39EE}" type="slidenum">
              <a:rPr lang="en-US" altLang="zh-CN"/>
              <a:pPr>
                <a:defRPr/>
              </a:pPr>
              <a:t>83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>
                <a:solidFill>
                  <a:srgbClr val="FFFF00"/>
                </a:solidFill>
                <a:ea typeface="黑体" pitchFamily="49" charset="-122"/>
              </a:rPr>
              <a:t>（二）尿素合成的调节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1675" y="1700213"/>
            <a:ext cx="6056313" cy="41767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食物蛋白质的影响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CPS-I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的调节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AGA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是其变构激活剂</a:t>
            </a:r>
          </a:p>
          <a:p>
            <a:pPr lvl="1" eaLnBrk="1" hangingPunct="1">
              <a:lnSpc>
                <a:spcPct val="150000"/>
              </a:lnSpc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精氨酸是</a:t>
            </a:r>
            <a:r>
              <a:rPr lang="en-US" altLang="zh-CN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AGA</a:t>
            </a: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合成酶的激活剂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尿素合成酶系的调节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7E422-BDB3-4643-911C-49D78552D4FC}" type="slidenum">
              <a:rPr lang="en-US" altLang="zh-CN"/>
              <a:pPr>
                <a:defRPr/>
              </a:pPr>
              <a:t>84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" y="485775"/>
            <a:ext cx="7212013" cy="1143000"/>
          </a:xfrm>
        </p:spPr>
        <p:txBody>
          <a:bodyPr/>
          <a:lstStyle/>
          <a:p>
            <a:pPr eaLnBrk="1" hangingPunct="1"/>
            <a:r>
              <a:rPr lang="zh-CN" altLang="en-US" sz="3200">
                <a:solidFill>
                  <a:srgbClr val="FFFF00"/>
                </a:solidFill>
                <a:effectLst/>
                <a:ea typeface="黑体" pitchFamily="49" charset="-122"/>
              </a:rPr>
              <a:t>正常成人肝尿素合成酶系的相对活性</a:t>
            </a:r>
          </a:p>
        </p:txBody>
      </p:sp>
      <p:graphicFrame>
        <p:nvGraphicFramePr>
          <p:cNvPr id="152634" name="Group 58"/>
          <p:cNvGraphicFramePr>
            <a:graphicFrameLocks noGrp="1"/>
          </p:cNvGraphicFramePr>
          <p:nvPr>
            <p:ph type="tbl" idx="1"/>
          </p:nvPr>
        </p:nvGraphicFramePr>
        <p:xfrm>
          <a:off x="457200" y="1557338"/>
          <a:ext cx="6491064" cy="4573589"/>
        </p:xfrm>
        <a:graphic>
          <a:graphicData uri="http://schemas.openxmlformats.org/drawingml/2006/table">
            <a:tbl>
              <a:tblPr/>
              <a:tblGrid>
                <a:gridCol w="382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酶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相对活性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氨基甲酰磷酸合成酶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4.5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鸟氨酸氨基甲酰转移酶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163.0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精氨酸代琥珀酸合成酶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精氨酸代琥珀酸裂解酶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3.3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精氨酸酶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149.0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2635" name="Text Box 59"/>
          <p:cNvSpPr txBox="1">
            <a:spLocks noChangeArrowheads="1"/>
          </p:cNvSpPr>
          <p:nvPr/>
        </p:nvSpPr>
        <p:spPr bwMode="auto">
          <a:xfrm>
            <a:off x="455613" y="3843338"/>
            <a:ext cx="3887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精氨酸代琥珀酸合成酶</a:t>
            </a:r>
          </a:p>
        </p:txBody>
      </p:sp>
      <p:sp>
        <p:nvSpPr>
          <p:cNvPr id="152636" name="Text Box 60"/>
          <p:cNvSpPr txBox="1">
            <a:spLocks noChangeArrowheads="1"/>
          </p:cNvSpPr>
          <p:nvPr/>
        </p:nvSpPr>
        <p:spPr bwMode="auto">
          <a:xfrm>
            <a:off x="452438" y="2357438"/>
            <a:ext cx="4321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氨基甲酰磷酸合成酶</a:t>
            </a:r>
            <a:r>
              <a:rPr lang="en-US" altLang="zh-CN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</a:t>
            </a:r>
          </a:p>
        </p:txBody>
      </p:sp>
      <p:sp>
        <p:nvSpPr>
          <p:cNvPr id="152637" name="AutoShape 61"/>
          <p:cNvSpPr>
            <a:spLocks noChangeArrowheads="1"/>
          </p:cNvSpPr>
          <p:nvPr/>
        </p:nvSpPr>
        <p:spPr bwMode="auto">
          <a:xfrm>
            <a:off x="6372225" y="4962525"/>
            <a:ext cx="2447925" cy="935038"/>
          </a:xfrm>
          <a:prstGeom prst="wedgeRectCallout">
            <a:avLst>
              <a:gd name="adj1" fmla="val -138889"/>
              <a:gd name="adj2" fmla="val -140472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尿素循环启动以后的限速酶</a:t>
            </a:r>
          </a:p>
        </p:txBody>
      </p:sp>
      <p:sp>
        <p:nvSpPr>
          <p:cNvPr id="152638" name="AutoShape 62"/>
          <p:cNvSpPr>
            <a:spLocks noChangeArrowheads="1"/>
          </p:cNvSpPr>
          <p:nvPr/>
        </p:nvSpPr>
        <p:spPr bwMode="auto">
          <a:xfrm>
            <a:off x="6443663" y="2997200"/>
            <a:ext cx="2376487" cy="935038"/>
          </a:xfrm>
          <a:prstGeom prst="wedgeRectCallout">
            <a:avLst>
              <a:gd name="adj1" fmla="val -150060"/>
              <a:gd name="adj2" fmla="val -83884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尿素循环启动的限速酶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F4E11-08BC-465F-9833-B15CFB88581F}" type="slidenum">
              <a:rPr lang="en-US" altLang="zh-CN"/>
              <a:pPr>
                <a:defRPr/>
              </a:pPr>
              <a:t>85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35" grpId="0"/>
      <p:bldP spid="152636" grpId="0"/>
      <p:bldP spid="152637" grpId="0" animBg="1"/>
      <p:bldP spid="15263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3600" dirty="0">
                <a:solidFill>
                  <a:srgbClr val="FFFF00"/>
                </a:solidFill>
                <a:effectLst/>
                <a:ea typeface="黑体" pitchFamily="49" charset="-122"/>
              </a:rPr>
              <a:t>（三）高血氨症和氨中毒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84213" y="2133600"/>
            <a:ext cx="777557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40000"/>
              </a:lnSpc>
              <a:buFontTx/>
              <a:buChar char="•"/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血氨浓度升高称</a:t>
            </a:r>
            <a:r>
              <a:rPr kumimoji="1" lang="zh-CN" altLang="en-US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高血氨症 </a:t>
            </a:r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 hyperammonemia)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，常见于肝功能严重损伤时，尿素合成酶的遗传缺陷也可导致高血氨症。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84213" y="4508500"/>
            <a:ext cx="791686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20000"/>
              </a:lnSpc>
              <a:buFontTx/>
              <a:buChar char="•"/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高血氨症时可引起脑功能障碍，称</a:t>
            </a:r>
            <a:r>
              <a:rPr kumimoji="1" lang="zh-CN" altLang="en-US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氨中毒</a:t>
            </a:r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(ammonia poisoning)</a:t>
            </a:r>
            <a:r>
              <a:rPr kumimoji="1" lang="zh-CN" altLang="en-US" sz="2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99D67-5065-454B-ABF7-BA3FD5B20BDC}" type="slidenum">
              <a:rPr lang="en-US" altLang="zh-CN"/>
              <a:pPr>
                <a:defRPr/>
              </a:pPr>
              <a:t>86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utoUpdateAnimBg="0"/>
      <p:bldP spid="57349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08163" y="3810000"/>
            <a:ext cx="5868987" cy="2590800"/>
            <a:chOff x="1139" y="2400"/>
            <a:chExt cx="3697" cy="1632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562" y="2893"/>
              <a:ext cx="870" cy="44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kumimoji="1" lang="en-US" altLang="zh-CN" sz="3200" dirty="0">
                  <a:latin typeface="+mn-lt"/>
                </a:rPr>
                <a:t>TAC </a:t>
              </a:r>
              <a:r>
                <a:rPr kumimoji="1" lang="en-US" altLang="zh-CN" sz="4000" dirty="0">
                  <a:solidFill>
                    <a:srgbClr val="CC0066"/>
                  </a:solidFill>
                  <a:latin typeface="+mn-lt"/>
                </a:rPr>
                <a:t>↓</a:t>
              </a:r>
            </a:p>
          </p:txBody>
        </p:sp>
        <p:cxnSp>
          <p:nvCxnSpPr>
            <p:cNvPr id="110613" name="AutoShape 3"/>
            <p:cNvCxnSpPr>
              <a:cxnSpLocks noChangeShapeType="1"/>
            </p:cNvCxnSpPr>
            <p:nvPr/>
          </p:nvCxnSpPr>
          <p:spPr bwMode="auto">
            <a:xfrm>
              <a:off x="1139" y="2779"/>
              <a:ext cx="1378" cy="379"/>
            </a:xfrm>
            <a:prstGeom prst="bentConnector3">
              <a:avLst>
                <a:gd name="adj1" fmla="val -745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10614" name="Text Box 4"/>
            <p:cNvSpPr txBox="1">
              <a:spLocks noChangeArrowheads="1"/>
            </p:cNvSpPr>
            <p:nvPr/>
          </p:nvSpPr>
          <p:spPr bwMode="auto">
            <a:xfrm>
              <a:off x="4409" y="2400"/>
              <a:ext cx="427" cy="16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/>
              <a:r>
                <a:rPr kumimoji="1" lang="zh-CN" altLang="en-US" sz="3200">
                  <a:solidFill>
                    <a:schemeClr val="tx2"/>
                  </a:solidFill>
                  <a:latin typeface="黑体" pitchFamily="49" charset="-122"/>
                  <a:ea typeface="黑体" pitchFamily="49" charset="-122"/>
                </a:rPr>
                <a:t>脑供能不足</a:t>
              </a:r>
            </a:p>
          </p:txBody>
        </p:sp>
        <p:sp>
          <p:nvSpPr>
            <p:cNvPr id="110615" name="Line 5"/>
            <p:cNvSpPr>
              <a:spLocks noChangeShapeType="1"/>
            </p:cNvSpPr>
            <p:nvPr/>
          </p:nvSpPr>
          <p:spPr bwMode="auto">
            <a:xfrm>
              <a:off x="3515" y="3158"/>
              <a:ext cx="8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9750" y="2997200"/>
            <a:ext cx="3228975" cy="1352550"/>
            <a:chOff x="340" y="1888"/>
            <a:chExt cx="2034" cy="852"/>
          </a:xfrm>
        </p:grpSpPr>
        <p:sp>
          <p:nvSpPr>
            <p:cNvPr id="110610" name="Rectangle 16"/>
            <p:cNvSpPr>
              <a:spLocks noChangeArrowheads="1"/>
            </p:cNvSpPr>
            <p:nvPr/>
          </p:nvSpPr>
          <p:spPr bwMode="auto">
            <a:xfrm>
              <a:off x="340" y="2294"/>
              <a:ext cx="203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脑内 </a:t>
              </a:r>
              <a:r>
                <a:rPr kumimoji="1" lang="en-US" altLang="zh-CN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α-</a:t>
              </a:r>
              <a:r>
                <a:rPr kumimoji="1" lang="zh-CN" altLang="en-US" sz="280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酮戊二酸</a:t>
              </a:r>
              <a:r>
                <a:rPr kumimoji="1" lang="zh-CN" altLang="en-US" sz="4000">
                  <a:solidFill>
                    <a:srgbClr val="CC0066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↓</a:t>
              </a:r>
            </a:p>
          </p:txBody>
        </p:sp>
        <p:sp>
          <p:nvSpPr>
            <p:cNvPr id="110611" name="Line 17"/>
            <p:cNvSpPr>
              <a:spLocks noChangeShapeType="1"/>
            </p:cNvSpPr>
            <p:nvPr/>
          </p:nvSpPr>
          <p:spPr bwMode="auto">
            <a:xfrm>
              <a:off x="1156" y="1888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10596" name="Rectangle 18"/>
          <p:cNvSpPr>
            <a:spLocks noChangeArrowheads="1"/>
          </p:cNvSpPr>
          <p:nvPr/>
        </p:nvSpPr>
        <p:spPr bwMode="auto">
          <a:xfrm>
            <a:off x="2268538" y="981075"/>
            <a:ext cx="4606925" cy="646113"/>
          </a:xfrm>
          <a:prstGeom prst="rect">
            <a:avLst/>
          </a:prstGeom>
          <a:solidFill>
            <a:srgbClr val="FFCC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sz="36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氨中毒的可能机制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27088" y="1793875"/>
            <a:ext cx="7264400" cy="1203325"/>
            <a:chOff x="521" y="1130"/>
            <a:chExt cx="4576" cy="758"/>
          </a:xfrm>
        </p:grpSpPr>
        <p:grpSp>
          <p:nvGrpSpPr>
            <p:cNvPr id="110599" name="Group 6"/>
            <p:cNvGrpSpPr>
              <a:grpSpLocks/>
            </p:cNvGrpSpPr>
            <p:nvPr/>
          </p:nvGrpSpPr>
          <p:grpSpPr bwMode="auto">
            <a:xfrm>
              <a:off x="521" y="1130"/>
              <a:ext cx="4576" cy="614"/>
              <a:chOff x="249" y="2154"/>
              <a:chExt cx="4441" cy="666"/>
            </a:xfrm>
          </p:grpSpPr>
          <p:sp>
            <p:nvSpPr>
              <p:cNvPr id="110601" name="Rectangle 7"/>
              <p:cNvSpPr>
                <a:spLocks noChangeArrowheads="1"/>
              </p:cNvSpPr>
              <p:nvPr/>
            </p:nvSpPr>
            <p:spPr bwMode="auto">
              <a:xfrm>
                <a:off x="249" y="2465"/>
                <a:ext cx="1316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zh-CN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α-</a:t>
                </a:r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酮戊二酸</a:t>
                </a:r>
              </a:p>
            </p:txBody>
          </p:sp>
          <p:sp>
            <p:nvSpPr>
              <p:cNvPr id="110602" name="Line 8"/>
              <p:cNvSpPr>
                <a:spLocks noChangeShapeType="1"/>
              </p:cNvSpPr>
              <p:nvPr/>
            </p:nvSpPr>
            <p:spPr bwMode="auto">
              <a:xfrm>
                <a:off x="1401" y="2678"/>
                <a:ext cx="7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10603" name="Text Box 9"/>
              <p:cNvSpPr txBox="1">
                <a:spLocks noChangeArrowheads="1"/>
              </p:cNvSpPr>
              <p:nvPr/>
            </p:nvSpPr>
            <p:spPr bwMode="auto">
              <a:xfrm>
                <a:off x="2159" y="2443"/>
                <a:ext cx="774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谷氨酸</a:t>
                </a:r>
              </a:p>
            </p:txBody>
          </p:sp>
          <p:sp>
            <p:nvSpPr>
              <p:cNvPr id="110604" name="Line 10"/>
              <p:cNvSpPr>
                <a:spLocks noChangeShapeType="1"/>
              </p:cNvSpPr>
              <p:nvPr/>
            </p:nvSpPr>
            <p:spPr bwMode="auto">
              <a:xfrm>
                <a:off x="2937" y="2678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10605" name="Text Box 11"/>
              <p:cNvSpPr txBox="1">
                <a:spLocks noChangeArrowheads="1"/>
              </p:cNvSpPr>
              <p:nvPr/>
            </p:nvSpPr>
            <p:spPr bwMode="auto">
              <a:xfrm>
                <a:off x="3695" y="2443"/>
                <a:ext cx="995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谷氨酰胺</a:t>
                </a:r>
              </a:p>
            </p:txBody>
          </p:sp>
          <p:sp>
            <p:nvSpPr>
              <p:cNvPr id="110606" name="Line 12"/>
              <p:cNvSpPr>
                <a:spLocks noChangeShapeType="1"/>
              </p:cNvSpPr>
              <p:nvPr/>
            </p:nvSpPr>
            <p:spPr bwMode="auto">
              <a:xfrm>
                <a:off x="1641" y="2522"/>
                <a:ext cx="192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10607" name="Text Box 13"/>
              <p:cNvSpPr txBox="1">
                <a:spLocks noChangeArrowheads="1"/>
              </p:cNvSpPr>
              <p:nvPr/>
            </p:nvSpPr>
            <p:spPr bwMode="auto">
              <a:xfrm>
                <a:off x="1439" y="2200"/>
                <a:ext cx="516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 b="1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NH</a:t>
                </a:r>
                <a:r>
                  <a:rPr kumimoji="1" lang="en-US" altLang="zh-CN" sz="2800" b="1" baseline="-25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110608" name="Text Box 14"/>
              <p:cNvSpPr txBox="1">
                <a:spLocks noChangeArrowheads="1"/>
              </p:cNvSpPr>
              <p:nvPr/>
            </p:nvSpPr>
            <p:spPr bwMode="auto">
              <a:xfrm>
                <a:off x="2841" y="2154"/>
                <a:ext cx="516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 b="1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NH</a:t>
                </a:r>
                <a:r>
                  <a:rPr kumimoji="1" lang="en-US" altLang="zh-CN" sz="2800" b="1" baseline="-25000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110609" name="Line 15"/>
              <p:cNvSpPr>
                <a:spLocks noChangeShapeType="1"/>
              </p:cNvSpPr>
              <p:nvPr/>
            </p:nvSpPr>
            <p:spPr bwMode="auto">
              <a:xfrm>
                <a:off x="3081" y="2471"/>
                <a:ext cx="288" cy="2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10600" name="AutoShape 19"/>
            <p:cNvSpPr>
              <a:spLocks/>
            </p:cNvSpPr>
            <p:nvPr/>
          </p:nvSpPr>
          <p:spPr bwMode="auto">
            <a:xfrm rot="-5400000">
              <a:off x="2755" y="357"/>
              <a:ext cx="159" cy="2903"/>
            </a:xfrm>
            <a:prstGeom prst="leftBrace">
              <a:avLst>
                <a:gd name="adj1" fmla="val 19179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 b="1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179F-FD9C-4EF6-8F2C-4D7EDA47C4EF}" type="slidenum">
              <a:rPr lang="en-US" altLang="zh-CN"/>
              <a:pPr>
                <a:defRPr/>
              </a:pPr>
              <a:t>87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>
                <a:solidFill>
                  <a:srgbClr val="FFFF00"/>
                </a:solidFill>
                <a:effectLst/>
                <a:ea typeface="黑体" pitchFamily="49" charset="-122"/>
              </a:rPr>
              <a:t>肝昏迷（肝性脑病）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20925"/>
            <a:ext cx="8507413" cy="46370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</a:t>
            </a:r>
            <a:r>
              <a:rPr lang="zh-CN" altLang="en-US" sz="24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期（前驱期）：轻度性格改变和行为失常，如欣快激动或淡漠少语。衣冠不整或随地便溺，可有扑翼样震颤，但脑电图正常。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Ⅱ</a:t>
            </a:r>
            <a:r>
              <a:rPr lang="zh-CN" altLang="en-US" sz="24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期（昏迷前期）：嗜睡和兴奋交替出现。昼睡夜醒、意识错乱、行为异常、定向力和理解力减退。语言和书写发生障碍，有扑翼样震颤、病理反射阳性，脑电图异常。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Ⅲ</a:t>
            </a:r>
            <a:r>
              <a:rPr lang="zh-CN" altLang="en-US" sz="24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期（昏睡期）：终日昏睡，可被唤醒，神志不清、出现幻觉扑翼样震颤及病理反射阳性，脑电图异常。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Ⅳ</a:t>
            </a:r>
            <a:r>
              <a:rPr lang="zh-CN" altLang="en-US" sz="2400" dirty="0"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期（昏迷期）：神志完全丧失，可有或无痛觉反射。扑翼样震颤消失，脑电图明显异常。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250825" y="1052513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</a:t>
            </a:r>
            <a:r>
              <a:rPr lang="zh-CN" altLang="en-US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肝昏迷（</a:t>
            </a:r>
            <a:r>
              <a:rPr lang="en-US" altLang="zh-CN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hepaticcoma</a:t>
            </a:r>
            <a:r>
              <a:rPr lang="zh-CN" altLang="en-US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）是严重肝病引起的、以代谢紊乱为基础的中枢神经系统的综合病征，以意识障碍和昏迷为主要表现。根据精神、神经系统表现和脑电图改变，可分为四期：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DF2C8-101D-4B22-8A8C-9A736324610D}" type="slidenum">
              <a:rPr lang="en-US" altLang="zh-CN"/>
              <a:pPr>
                <a:defRPr/>
              </a:pPr>
              <a:t>88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  <p:bldP spid="17920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548680"/>
            <a:ext cx="4989240" cy="864096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zh-CN" altLang="en-US" sz="3200" dirty="0"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</a:rPr>
              <a:t>高血氨症的治疗原则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28800"/>
            <a:ext cx="7283450" cy="4176712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zh-CN" dirty="0">
                <a:effectLst/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dirty="0">
                <a:effectLst/>
                <a:latin typeface="黑体" pitchFamily="49" charset="-122"/>
                <a:ea typeface="黑体" pitchFamily="49" charset="-122"/>
              </a:rPr>
              <a:t>减少食物蛋白摄入</a:t>
            </a:r>
          </a:p>
          <a:p>
            <a:pPr eaLnBrk="1" hangingPunct="1">
              <a:buSzPct val="75000"/>
            </a:pPr>
            <a:r>
              <a:rPr lang="zh-CN" altLang="en-US" dirty="0">
                <a:effectLst/>
                <a:latin typeface="黑体" pitchFamily="49" charset="-122"/>
                <a:ea typeface="黑体" pitchFamily="49" charset="-122"/>
              </a:rPr>
              <a:t> 使用抗生素抑制肠内的细菌，以减少</a:t>
            </a:r>
            <a:r>
              <a:rPr lang="en-US" altLang="zh-CN" dirty="0">
                <a:effectLst/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baseline="-25000" dirty="0">
                <a:effectLst/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effectLst/>
                <a:latin typeface="黑体" pitchFamily="49" charset="-122"/>
                <a:ea typeface="黑体" pitchFamily="49" charset="-122"/>
              </a:rPr>
              <a:t>的生成</a:t>
            </a:r>
          </a:p>
          <a:p>
            <a:pPr eaLnBrk="1" hangingPunct="1">
              <a:buSzPct val="75000"/>
            </a:pPr>
            <a:r>
              <a:rPr lang="zh-CN" altLang="en-US" dirty="0">
                <a:effectLst/>
                <a:latin typeface="黑体" pitchFamily="49" charset="-122"/>
                <a:ea typeface="黑体" pitchFamily="49" charset="-122"/>
              </a:rPr>
              <a:t> 酸性灌肠降低氨的吸收</a:t>
            </a:r>
          </a:p>
          <a:p>
            <a:pPr eaLnBrk="1" hangingPunct="1">
              <a:buSzPct val="75000"/>
            </a:pPr>
            <a:r>
              <a:rPr lang="zh-CN" altLang="en-US" dirty="0">
                <a:effectLst/>
                <a:latin typeface="黑体" pitchFamily="49" charset="-122"/>
                <a:ea typeface="黑体" pitchFamily="49" charset="-122"/>
              </a:rPr>
              <a:t> 给予精氨酸加快尿素合成</a:t>
            </a:r>
            <a:endParaRPr lang="en-US" altLang="zh-CN" dirty="0">
              <a:effectLst/>
              <a:latin typeface="黑体" pitchFamily="49" charset="-122"/>
              <a:ea typeface="黑体" pitchFamily="49" charset="-122"/>
            </a:endParaRPr>
          </a:p>
          <a:p>
            <a:pPr eaLnBrk="1" hangingPunct="1">
              <a:buSzPct val="75000"/>
            </a:pPr>
            <a:r>
              <a:rPr lang="zh-CN" altLang="en-US" dirty="0">
                <a:effectLst/>
                <a:latin typeface="黑体" pitchFamily="49" charset="-122"/>
                <a:ea typeface="黑体" pitchFamily="49" charset="-122"/>
              </a:rPr>
              <a:t> 给予谷氨酸以结合氨生成谷氨酰胺</a:t>
            </a:r>
          </a:p>
          <a:p>
            <a:pPr eaLnBrk="1" hangingPunct="1">
              <a:buSzPct val="75000"/>
            </a:pPr>
            <a:r>
              <a:rPr lang="zh-CN" altLang="en-US" dirty="0">
                <a:effectLst/>
                <a:latin typeface="黑体" pitchFamily="49" charset="-122"/>
                <a:ea typeface="黑体" pitchFamily="49" charset="-122"/>
              </a:rPr>
              <a:t> 肝脏移植</a:t>
            </a:r>
          </a:p>
          <a:p>
            <a:pPr eaLnBrk="1" hangingPunct="1">
              <a:buSzPct val="75000"/>
            </a:pPr>
            <a:r>
              <a:rPr lang="zh-CN" altLang="en-US" dirty="0">
                <a:effectLst/>
                <a:latin typeface="黑体" pitchFamily="49" charset="-122"/>
                <a:ea typeface="黑体" pitchFamily="49" charset="-122"/>
              </a:rPr>
              <a:t> 基因治疗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46F5F-F597-4C1B-9795-3E812515515C}" type="slidenum">
              <a:rPr lang="en-US" altLang="zh-CN"/>
              <a:pPr>
                <a:defRPr/>
              </a:pPr>
              <a:t>89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9388" y="915020"/>
            <a:ext cx="8704262" cy="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36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二、蛋白质的营养价值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14313" y="1780208"/>
            <a:ext cx="7186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（一）必需氨基酸</a:t>
            </a:r>
            <a:r>
              <a:rPr kumimoji="1"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(essential amino acid)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755650" y="2496170"/>
            <a:ext cx="7623175" cy="194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23900" algn="just">
              <a:lnSpc>
                <a:spcPct val="130000"/>
              </a:lnSpc>
            </a:pP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指体内需要而又不能自身合成，必须由食物供给的氨基酸，共有</a:t>
            </a:r>
            <a:r>
              <a:rPr kumimoji="1" lang="en-US" altLang="zh-CN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种：</a:t>
            </a:r>
            <a:r>
              <a:rPr kumimoji="1" lang="en-US" altLang="zh-CN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Val</a:t>
            </a:r>
            <a:r>
              <a:rPr kumimoji="1" lang="zh-CN" altLang="en-US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en-US" altLang="zh-CN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Ile</a:t>
            </a:r>
            <a:r>
              <a:rPr kumimoji="1" lang="zh-CN" altLang="en-US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Leu</a:t>
            </a:r>
            <a:r>
              <a:rPr kumimoji="1" lang="zh-CN" altLang="en-US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Thr</a:t>
            </a:r>
            <a:r>
              <a:rPr kumimoji="1" lang="zh-CN" altLang="en-US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en-US" altLang="zh-CN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Met</a:t>
            </a:r>
            <a:r>
              <a:rPr kumimoji="1" lang="zh-CN" altLang="en-US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Phe</a:t>
            </a:r>
            <a:r>
              <a:rPr kumimoji="1" lang="zh-CN" altLang="en-US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Trp</a:t>
            </a:r>
            <a:r>
              <a:rPr kumimoji="1" lang="zh-CN" altLang="en-US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en-US" altLang="zh-CN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Lys</a:t>
            </a:r>
            <a:r>
              <a:rPr kumimoji="1" lang="zh-CN" altLang="en-US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kumimoji="1" lang="en-US" altLang="zh-CN" sz="3200" b="1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His</a:t>
            </a:r>
            <a:r>
              <a:rPr kumimoji="1" lang="zh-CN" altLang="en-US" sz="3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97C05-6F2E-48FE-982C-42564128280B}" type="slidenum">
              <a:rPr lang="en-US" altLang="zh-CN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4872062"/>
            <a:ext cx="6048672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口诀：笨蛋来一组，宿舍凄凉</a:t>
            </a: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（苯蛋赖异组，苏色缬亮）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  <p:bldP spid="125957" grpId="0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2916238" y="981075"/>
            <a:ext cx="3440112" cy="641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6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尿素合成小结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87450" y="1906588"/>
            <a:ext cx="72929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1.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器官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:  </a:t>
            </a: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肝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（先</a:t>
            </a: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线粒体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、后</a:t>
            </a: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胞质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）</a:t>
            </a:r>
            <a:endParaRPr kumimoji="1" lang="en-US" altLang="zh-CN" sz="2800" dirty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2.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原料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:  2NH</a:t>
            </a:r>
            <a:r>
              <a:rPr kumimoji="1" lang="en-US" altLang="zh-CN" sz="2800" baseline="-25000" dirty="0">
                <a:latin typeface="Times New Roman" pitchFamily="18" charset="0"/>
                <a:ea typeface="黑体" pitchFamily="49" charset="-122"/>
              </a:rPr>
              <a:t>3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游离氨和天冬氨酸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） 、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CO</a:t>
            </a:r>
            <a:r>
              <a:rPr kumimoji="1" lang="en-US" altLang="zh-CN" sz="2800" baseline="-25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 </a:t>
            </a:r>
            <a:endParaRPr kumimoji="1" lang="zh-CN" altLang="en-US" sz="2800" dirty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3.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过程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:  </a:t>
            </a: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鸟氨酸循环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4.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耗能：</a:t>
            </a: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3 </a:t>
            </a: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个</a:t>
            </a: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ATP</a:t>
            </a: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，</a:t>
            </a: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4 </a:t>
            </a: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个高能磷酸键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5.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排泄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: 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肾             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6. </a:t>
            </a:r>
            <a:r>
              <a:rPr kumimoji="1" lang="zh-CN" altLang="en-US" sz="2800" dirty="0">
                <a:latin typeface="Times New Roman" pitchFamily="18" charset="0"/>
                <a:ea typeface="黑体" pitchFamily="49" charset="-122"/>
              </a:rPr>
              <a:t>意义</a:t>
            </a:r>
            <a:r>
              <a:rPr kumimoji="1" lang="en-US" altLang="zh-CN" sz="2800" dirty="0">
                <a:latin typeface="Times New Roman" pitchFamily="18" charset="0"/>
                <a:ea typeface="黑体" pitchFamily="49" charset="-122"/>
              </a:rPr>
              <a:t>:  </a:t>
            </a: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解毒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C6EA4-1998-490B-A29C-292447F190C2}" type="slidenum">
              <a:rPr lang="en-US" altLang="zh-CN"/>
              <a:pPr>
                <a:defRPr/>
              </a:pPr>
              <a:t>90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836613"/>
            <a:ext cx="3887787" cy="855662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zh-CN" altLang="en-US" sz="4000" dirty="0">
                <a:solidFill>
                  <a:srgbClr val="000000"/>
                </a:solidFill>
                <a:effectLst/>
                <a:ea typeface="黑体" pitchFamily="49" charset="-122"/>
              </a:rPr>
              <a:t>氨的代谢小结</a:t>
            </a:r>
          </a:p>
        </p:txBody>
      </p:sp>
      <p:sp>
        <p:nvSpPr>
          <p:cNvPr id="170050" name="Rectangle 66"/>
          <p:cNvSpPr>
            <a:spLocks noChangeArrowheads="1"/>
          </p:cNvSpPr>
          <p:nvPr/>
        </p:nvSpPr>
        <p:spPr bwMode="auto">
          <a:xfrm>
            <a:off x="3203847" y="3356992"/>
            <a:ext cx="2016000" cy="1150938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 dirty="0">
                <a:solidFill>
                  <a:srgbClr val="000000"/>
                </a:solidFill>
                <a:ea typeface="黑体" pitchFamily="49" charset="-122"/>
              </a:rPr>
              <a:t>血氨</a:t>
            </a:r>
            <a:endParaRPr lang="en-US" altLang="zh-CN" sz="3200" dirty="0">
              <a:solidFill>
                <a:srgbClr val="000000"/>
              </a:solidFill>
              <a:ea typeface="黑体" pitchFamily="49" charset="-122"/>
            </a:endParaRPr>
          </a:p>
          <a:p>
            <a:pPr algn="ctr"/>
            <a:endParaRPr lang="zh-CN" altLang="en-US" sz="3200" dirty="0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755650" y="2205038"/>
            <a:ext cx="2490788" cy="946150"/>
            <a:chOff x="476" y="1389"/>
            <a:chExt cx="1569" cy="596"/>
          </a:xfrm>
        </p:grpSpPr>
        <p:sp>
          <p:nvSpPr>
            <p:cNvPr id="88085" name="AutoShape 67"/>
            <p:cNvSpPr>
              <a:spLocks noChangeArrowheads="1"/>
            </p:cNvSpPr>
            <p:nvPr/>
          </p:nvSpPr>
          <p:spPr bwMode="auto">
            <a:xfrm rot="1532866">
              <a:off x="1274" y="1856"/>
              <a:ext cx="771" cy="92"/>
            </a:xfrm>
            <a:prstGeom prst="rightArrow">
              <a:avLst>
                <a:gd name="adj1" fmla="val 50000"/>
                <a:gd name="adj2" fmla="val 258696"/>
              </a:avLst>
            </a:prstGeom>
            <a:solidFill>
              <a:srgbClr val="21FF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086" name="Text Box 70"/>
            <p:cNvSpPr txBox="1">
              <a:spLocks noChangeArrowheads="1"/>
            </p:cNvSpPr>
            <p:nvPr/>
          </p:nvSpPr>
          <p:spPr bwMode="auto">
            <a:xfrm>
              <a:off x="476" y="1389"/>
              <a:ext cx="95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u="sng">
                  <a:ea typeface="黑体" pitchFamily="49" charset="-122"/>
                </a:rPr>
                <a:t>氨基酸脱氨基</a:t>
              </a:r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323850" y="3716338"/>
            <a:ext cx="2843213" cy="519113"/>
            <a:chOff x="204" y="2341"/>
            <a:chExt cx="1791" cy="327"/>
          </a:xfrm>
        </p:grpSpPr>
        <p:sp>
          <p:nvSpPr>
            <p:cNvPr id="88083" name="AutoShape 68"/>
            <p:cNvSpPr>
              <a:spLocks noChangeArrowheads="1"/>
            </p:cNvSpPr>
            <p:nvPr/>
          </p:nvSpPr>
          <p:spPr bwMode="auto">
            <a:xfrm>
              <a:off x="1247" y="2476"/>
              <a:ext cx="748" cy="92"/>
            </a:xfrm>
            <a:prstGeom prst="rightArrow">
              <a:avLst>
                <a:gd name="adj1" fmla="val 50000"/>
                <a:gd name="adj2" fmla="val 258696"/>
              </a:avLst>
            </a:prstGeom>
            <a:solidFill>
              <a:srgbClr val="21FF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084" name="Text Box 71"/>
            <p:cNvSpPr txBox="1">
              <a:spLocks noChangeArrowheads="1"/>
            </p:cNvSpPr>
            <p:nvPr/>
          </p:nvSpPr>
          <p:spPr bwMode="auto">
            <a:xfrm>
              <a:off x="204" y="2341"/>
              <a:ext cx="12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ea typeface="黑体" pitchFamily="49" charset="-122"/>
                </a:rPr>
                <a:t>肠道吸收</a:t>
              </a: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466725" y="4832354"/>
            <a:ext cx="2706688" cy="715963"/>
            <a:chOff x="294" y="3044"/>
            <a:chExt cx="1705" cy="451"/>
          </a:xfrm>
        </p:grpSpPr>
        <p:sp>
          <p:nvSpPr>
            <p:cNvPr id="88081" name="AutoShape 69"/>
            <p:cNvSpPr>
              <a:spLocks noChangeArrowheads="1"/>
            </p:cNvSpPr>
            <p:nvPr/>
          </p:nvSpPr>
          <p:spPr bwMode="auto">
            <a:xfrm rot="19939308">
              <a:off x="1296" y="3044"/>
              <a:ext cx="703" cy="92"/>
            </a:xfrm>
            <a:prstGeom prst="rightArrow">
              <a:avLst>
                <a:gd name="adj1" fmla="val 50000"/>
                <a:gd name="adj2" fmla="val 258696"/>
              </a:avLst>
            </a:prstGeom>
            <a:solidFill>
              <a:srgbClr val="21FF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082" name="Text Box 72"/>
            <p:cNvSpPr txBox="1">
              <a:spLocks noChangeArrowheads="1"/>
            </p:cNvSpPr>
            <p:nvPr/>
          </p:nvSpPr>
          <p:spPr bwMode="auto">
            <a:xfrm>
              <a:off x="294" y="3168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ea typeface="黑体" pitchFamily="49" charset="-122"/>
                </a:rPr>
                <a:t>肾脏分泌</a:t>
              </a:r>
            </a:p>
          </p:txBody>
        </p: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5255887" y="3738561"/>
            <a:ext cx="3635374" cy="954086"/>
            <a:chOff x="3537" y="2355"/>
            <a:chExt cx="2290" cy="601"/>
          </a:xfrm>
        </p:grpSpPr>
        <p:sp>
          <p:nvSpPr>
            <p:cNvPr id="88079" name="AutoShape 73"/>
            <p:cNvSpPr>
              <a:spLocks noChangeArrowheads="1"/>
            </p:cNvSpPr>
            <p:nvPr/>
          </p:nvSpPr>
          <p:spPr bwMode="auto">
            <a:xfrm>
              <a:off x="3537" y="2477"/>
              <a:ext cx="748" cy="92"/>
            </a:xfrm>
            <a:prstGeom prst="rightArrow">
              <a:avLst>
                <a:gd name="adj1" fmla="val 50000"/>
                <a:gd name="adj2" fmla="val 258696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080" name="Text Box 75"/>
            <p:cNvSpPr txBox="1">
              <a:spLocks noChangeArrowheads="1"/>
            </p:cNvSpPr>
            <p:nvPr/>
          </p:nvSpPr>
          <p:spPr bwMode="auto">
            <a:xfrm>
              <a:off x="3877" y="2355"/>
              <a:ext cx="195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ea typeface="黑体" pitchFamily="49" charset="-122"/>
                </a:rPr>
                <a:t>合成</a:t>
              </a:r>
              <a:r>
                <a:rPr lang="en-US" altLang="zh-CN" sz="2800" dirty="0" err="1">
                  <a:ea typeface="黑体" pitchFamily="49" charset="-122"/>
                </a:rPr>
                <a:t>Gln</a:t>
              </a:r>
              <a:endParaRPr lang="en-US" altLang="zh-CN" sz="2800" dirty="0">
                <a:ea typeface="黑体" pitchFamily="49" charset="-122"/>
              </a:endParaRPr>
            </a:p>
            <a:p>
              <a:pPr algn="ctr">
                <a:spcBef>
                  <a:spcPts val="0"/>
                </a:spcBef>
              </a:pPr>
              <a:r>
                <a:rPr lang="zh-CN" altLang="en-US" sz="2800" dirty="0">
                  <a:ea typeface="黑体" pitchFamily="49" charset="-122"/>
                </a:rPr>
                <a:t>（储存、解毒）</a:t>
              </a:r>
              <a:endParaRPr lang="en-US" altLang="zh-CN" sz="2800" dirty="0">
                <a:ea typeface="黑体" pitchFamily="49" charset="-122"/>
              </a:endParaRPr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5146353" y="2276481"/>
            <a:ext cx="3567113" cy="1011241"/>
            <a:chOff x="3468" y="1434"/>
            <a:chExt cx="2247" cy="637"/>
          </a:xfrm>
        </p:grpSpPr>
        <p:sp>
          <p:nvSpPr>
            <p:cNvPr id="88077" name="Text Box 74"/>
            <p:cNvSpPr txBox="1">
              <a:spLocks noChangeArrowheads="1"/>
            </p:cNvSpPr>
            <p:nvPr/>
          </p:nvSpPr>
          <p:spPr bwMode="auto">
            <a:xfrm>
              <a:off x="4150" y="1434"/>
              <a:ext cx="156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u="sng" dirty="0">
                  <a:ea typeface="黑体" pitchFamily="49" charset="-122"/>
                </a:rPr>
                <a:t>合成尿素  （鸟氨酸循环）</a:t>
              </a:r>
            </a:p>
          </p:txBody>
        </p:sp>
        <p:sp>
          <p:nvSpPr>
            <p:cNvPr id="88078" name="AutoShape 77"/>
            <p:cNvSpPr>
              <a:spLocks noChangeArrowheads="1"/>
            </p:cNvSpPr>
            <p:nvPr/>
          </p:nvSpPr>
          <p:spPr bwMode="auto">
            <a:xfrm rot="19939308">
              <a:off x="3468" y="1979"/>
              <a:ext cx="748" cy="92"/>
            </a:xfrm>
            <a:prstGeom prst="rightArrow">
              <a:avLst>
                <a:gd name="adj1" fmla="val 50000"/>
                <a:gd name="adj2" fmla="val 258696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5211441" y="4724412"/>
            <a:ext cx="3681414" cy="1373192"/>
            <a:chOff x="3509" y="2976"/>
            <a:chExt cx="2319" cy="865"/>
          </a:xfrm>
        </p:grpSpPr>
        <p:sp>
          <p:nvSpPr>
            <p:cNvPr id="88075" name="Text Box 76"/>
            <p:cNvSpPr txBox="1">
              <a:spLocks noChangeArrowheads="1"/>
            </p:cNvSpPr>
            <p:nvPr/>
          </p:nvSpPr>
          <p:spPr bwMode="auto">
            <a:xfrm>
              <a:off x="4104" y="3245"/>
              <a:ext cx="172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ea typeface="黑体" pitchFamily="49" charset="-122"/>
                </a:rPr>
                <a:t>合成非必需</a:t>
              </a:r>
              <a:r>
                <a:rPr lang="en-US" altLang="zh-CN" sz="2800" dirty="0" err="1">
                  <a:ea typeface="黑体" pitchFamily="49" charset="-122"/>
                </a:rPr>
                <a:t>aa</a:t>
              </a:r>
              <a:r>
                <a:rPr lang="zh-CN" altLang="en-US" sz="2800" dirty="0">
                  <a:ea typeface="黑体" pitchFamily="49" charset="-122"/>
                </a:rPr>
                <a:t>及其他含氮化合物</a:t>
              </a:r>
            </a:p>
          </p:txBody>
        </p:sp>
        <p:sp>
          <p:nvSpPr>
            <p:cNvPr id="88076" name="AutoShape 78"/>
            <p:cNvSpPr>
              <a:spLocks noChangeArrowheads="1"/>
            </p:cNvSpPr>
            <p:nvPr/>
          </p:nvSpPr>
          <p:spPr bwMode="auto">
            <a:xfrm rot="1532866">
              <a:off x="3509" y="2976"/>
              <a:ext cx="748" cy="92"/>
            </a:xfrm>
            <a:prstGeom prst="rightArrow">
              <a:avLst>
                <a:gd name="adj1" fmla="val 50000"/>
                <a:gd name="adj2" fmla="val 258696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E7532-9A3F-42B9-87AF-0BF6EEB704EC}" type="slidenum">
              <a:rPr lang="en-US" altLang="zh-CN"/>
              <a:pPr>
                <a:defRPr/>
              </a:pPr>
              <a:t>91</a:t>
            </a:fld>
            <a:endParaRPr lang="en-US" altLang="zh-CN"/>
          </a:p>
        </p:txBody>
      </p:sp>
      <p:sp>
        <p:nvSpPr>
          <p:cNvPr id="24" name="矩形 23"/>
          <p:cNvSpPr/>
          <p:nvPr/>
        </p:nvSpPr>
        <p:spPr>
          <a:xfrm>
            <a:off x="2915816" y="386104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ea typeface="黑体" pitchFamily="49" charset="-122"/>
              </a:rPr>
              <a:t>（</a:t>
            </a:r>
            <a:r>
              <a:rPr lang="en-US" altLang="zh-CN" sz="3200" dirty="0">
                <a:solidFill>
                  <a:srgbClr val="000000"/>
                </a:solidFill>
                <a:ea typeface="黑体" pitchFamily="49" charset="-122"/>
              </a:rPr>
              <a:t>Ala</a:t>
            </a:r>
            <a:r>
              <a:rPr lang="zh-CN" altLang="en-US" sz="3200" dirty="0">
                <a:solidFill>
                  <a:srgbClr val="000000"/>
                </a:solidFill>
                <a:ea typeface="黑体" pitchFamily="49" charset="-122"/>
              </a:rPr>
              <a:t>、</a:t>
            </a:r>
            <a:r>
              <a:rPr lang="en-US" altLang="zh-CN" sz="3200" dirty="0" err="1">
                <a:solidFill>
                  <a:srgbClr val="000000"/>
                </a:solidFill>
                <a:ea typeface="黑体" pitchFamily="49" charset="-122"/>
              </a:rPr>
              <a:t>Gln</a:t>
            </a:r>
            <a:r>
              <a:rPr lang="zh-CN" altLang="en-US" sz="3200" dirty="0">
                <a:solidFill>
                  <a:srgbClr val="000000"/>
                </a:solidFill>
                <a:ea typeface="黑体" pitchFamily="49" charset="-122"/>
              </a:rPr>
              <a:t>）</a:t>
            </a:r>
            <a:endParaRPr lang="zh-CN" alt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50" grpId="0" animBg="1"/>
      <p:bldP spid="2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41438"/>
            <a:ext cx="77724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第四节</a:t>
            </a:r>
            <a:b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</a:br>
            <a: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  </a:t>
            </a:r>
            <a:b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</a:br>
            <a:r>
              <a:rPr lang="zh-CN" altLang="en-US" sz="5400" dirty="0">
                <a:solidFill>
                  <a:srgbClr val="FFFF00"/>
                </a:solidFill>
                <a:effectLst/>
                <a:latin typeface="黑体" pitchFamily="49" charset="-122"/>
                <a:ea typeface="黑体" pitchFamily="49" charset="-122"/>
              </a:rPr>
              <a:t>个别氨基酸的代谢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34975" y="3786188"/>
            <a:ext cx="835183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en-US" sz="3600" dirty="0">
                <a:solidFill>
                  <a:srgbClr val="FFFF00"/>
                </a:solidFill>
              </a:rPr>
              <a:t>Metabolism</a:t>
            </a:r>
            <a:r>
              <a:rPr kumimoji="1" lang="en-US" altLang="zh-CN" sz="3600" dirty="0">
                <a:solidFill>
                  <a:srgbClr val="FFFF00"/>
                </a:solidFill>
              </a:rPr>
              <a:t> of Individual</a:t>
            </a:r>
            <a:r>
              <a:rPr lang="en-US" altLang="zh-CN" sz="3600" dirty="0">
                <a:solidFill>
                  <a:srgbClr val="FFFF00"/>
                </a:solidFill>
              </a:rPr>
              <a:t> </a:t>
            </a:r>
            <a:r>
              <a:rPr kumimoji="1" lang="en-US" altLang="zh-CN" sz="3600" dirty="0">
                <a:solidFill>
                  <a:srgbClr val="FFFF00"/>
                </a:solidFill>
              </a:rPr>
              <a:t>Amino Acids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C982E-E10E-44AD-84CA-F4F9EFC38355}" type="slidenum">
              <a:rPr lang="en-US" altLang="zh-CN"/>
              <a:pPr>
                <a:defRPr/>
              </a:pPr>
              <a:t>92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25" y="1195388"/>
            <a:ext cx="5600700" cy="5257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3600">
                <a:solidFill>
                  <a:srgbClr val="FFFF00"/>
                </a:solidFill>
                <a:effectLst/>
                <a:ea typeface="黑体" pitchFamily="49" charset="-122"/>
              </a:rPr>
              <a:t>氨基酸的脱羧基作用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>
                <a:solidFill>
                  <a:srgbClr val="FFFF00"/>
                </a:solidFill>
                <a:effectLst/>
                <a:ea typeface="黑体" pitchFamily="49" charset="-122"/>
              </a:rPr>
              <a:t>一碳单位的代谢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>
                <a:effectLst/>
                <a:ea typeface="黑体" pitchFamily="49" charset="-122"/>
              </a:rPr>
              <a:t>含硫氨基酸的代谢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>
                <a:effectLst/>
                <a:ea typeface="黑体" pitchFamily="49" charset="-122"/>
              </a:rPr>
              <a:t>芳香族氨基酸的代谢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>
                <a:effectLst/>
                <a:ea typeface="黑体" pitchFamily="49" charset="-122"/>
              </a:rPr>
              <a:t>支链氨基酸的代谢</a:t>
            </a:r>
          </a:p>
        </p:txBody>
      </p:sp>
      <p:sp>
        <p:nvSpPr>
          <p:cNvPr id="115715" name="AutoShape 4"/>
          <p:cNvSpPr>
            <a:spLocks/>
          </p:cNvSpPr>
          <p:nvPr/>
        </p:nvSpPr>
        <p:spPr bwMode="auto">
          <a:xfrm>
            <a:off x="6040438" y="19431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16" name="Text Box 5"/>
          <p:cNvSpPr txBox="1">
            <a:spLocks noChangeArrowheads="1"/>
          </p:cNvSpPr>
          <p:nvPr/>
        </p:nvSpPr>
        <p:spPr bwMode="auto">
          <a:xfrm>
            <a:off x="6343600" y="1714500"/>
            <a:ext cx="1828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概念     载体     生理功用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B074D-BE52-43D3-B919-A2C6D972812D}" type="slidenum">
              <a:rPr lang="en-US" altLang="zh-CN"/>
              <a:pPr>
                <a:defRPr/>
              </a:pPr>
              <a:t>93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00"/>
                </a:solidFill>
                <a:effectLst/>
                <a:ea typeface="黑体" pitchFamily="49" charset="-122"/>
              </a:rPr>
              <a:t>一、氨基酸的脱羧基作用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09550" y="2146300"/>
            <a:ext cx="4903788" cy="1341438"/>
            <a:chOff x="132" y="2942"/>
            <a:chExt cx="3089" cy="845"/>
          </a:xfrm>
        </p:grpSpPr>
        <p:sp>
          <p:nvSpPr>
            <p:cNvPr id="116756" name="Rectangle 5"/>
            <p:cNvSpPr>
              <a:spLocks noChangeArrowheads="1"/>
            </p:cNvSpPr>
            <p:nvPr/>
          </p:nvSpPr>
          <p:spPr bwMode="auto">
            <a:xfrm>
              <a:off x="2263" y="3081"/>
              <a:ext cx="9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</a:rPr>
                <a:t>RCH</a:t>
              </a:r>
              <a:r>
                <a:rPr kumimoji="1" lang="en-US" altLang="zh-CN" sz="2400" b="1" baseline="-25000">
                  <a:latin typeface="Times New Roman" pitchFamily="18" charset="0"/>
                </a:rPr>
                <a:t>2</a:t>
              </a:r>
              <a:r>
                <a:rPr kumimoji="1" lang="en-US" altLang="zh-CN" sz="2400" b="1">
                  <a:latin typeface="Times New Roman" pitchFamily="18" charset="0"/>
                </a:rPr>
                <a:t>NH</a:t>
              </a:r>
              <a:r>
                <a:rPr kumimoji="1" lang="en-US" altLang="zh-CN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6757" name="Rectangle 6"/>
            <p:cNvSpPr>
              <a:spLocks noChangeArrowheads="1"/>
            </p:cNvSpPr>
            <p:nvPr/>
          </p:nvSpPr>
          <p:spPr bwMode="auto">
            <a:xfrm>
              <a:off x="132" y="2942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</a:rPr>
                <a:t>RCHNH</a:t>
              </a:r>
              <a:r>
                <a:rPr kumimoji="1" lang="en-US" altLang="zh-CN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6758" name="Line 7"/>
            <p:cNvSpPr>
              <a:spLocks noChangeShapeType="1"/>
            </p:cNvSpPr>
            <p:nvPr/>
          </p:nvSpPr>
          <p:spPr bwMode="auto">
            <a:xfrm>
              <a:off x="388" y="318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16759" name="Rectangle 8"/>
            <p:cNvSpPr>
              <a:spLocks noChangeArrowheads="1"/>
            </p:cNvSpPr>
            <p:nvPr/>
          </p:nvSpPr>
          <p:spPr bwMode="auto">
            <a:xfrm>
              <a:off x="271" y="3260"/>
              <a:ext cx="7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</a:rPr>
                <a:t>COOH</a:t>
              </a:r>
            </a:p>
          </p:txBody>
        </p:sp>
        <p:sp>
          <p:nvSpPr>
            <p:cNvPr id="116760" name="Line 9"/>
            <p:cNvSpPr>
              <a:spLocks noChangeShapeType="1"/>
            </p:cNvSpPr>
            <p:nvPr/>
          </p:nvSpPr>
          <p:spPr bwMode="auto">
            <a:xfrm>
              <a:off x="1049" y="3215"/>
              <a:ext cx="12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16761" name="Rectangle 11"/>
            <p:cNvSpPr>
              <a:spLocks noChangeArrowheads="1"/>
            </p:cNvSpPr>
            <p:nvPr/>
          </p:nvSpPr>
          <p:spPr bwMode="auto">
            <a:xfrm>
              <a:off x="2472" y="3299"/>
              <a:ext cx="46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zh-CN" sz="3200" b="1">
                  <a:latin typeface="Times New Roman" pitchFamily="18" charset="0"/>
                </a:rPr>
                <a:t>+</a:t>
              </a:r>
              <a:r>
                <a:rPr kumimoji="1" lang="en-US" altLang="zh-CN" sz="2400" b="1">
                  <a:latin typeface="Times New Roman" pitchFamily="18" charset="0"/>
                </a:rPr>
                <a:t> CO</a:t>
              </a:r>
              <a:r>
                <a:rPr kumimoji="1" lang="en-US" altLang="zh-CN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6762" name="Text Box 12"/>
            <p:cNvSpPr txBox="1">
              <a:spLocks noChangeArrowheads="1"/>
            </p:cNvSpPr>
            <p:nvPr/>
          </p:nvSpPr>
          <p:spPr bwMode="auto">
            <a:xfrm>
              <a:off x="1025" y="2947"/>
              <a:ext cx="1345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氨基酸脱羧酶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66FF66"/>
                  </a:solidFill>
                  <a:latin typeface="黑体" pitchFamily="49" charset="-122"/>
                  <a:ea typeface="黑体" pitchFamily="49" charset="-122"/>
                </a:rPr>
                <a:t>(</a:t>
              </a:r>
              <a:r>
                <a:rPr kumimoji="1" lang="zh-CN" altLang="en-US" sz="2400" b="1">
                  <a:solidFill>
                    <a:srgbClr val="66FF66"/>
                  </a:solidFill>
                  <a:latin typeface="黑体" pitchFamily="49" charset="-122"/>
                  <a:ea typeface="黑体" pitchFamily="49" charset="-122"/>
                </a:rPr>
                <a:t>磷酸吡哆醛</a:t>
              </a:r>
              <a:r>
                <a:rPr kumimoji="1" lang="en-US" altLang="zh-CN" sz="2400" b="1">
                  <a:solidFill>
                    <a:srgbClr val="66FF66"/>
                  </a:solidFill>
                  <a:latin typeface="黑体" pitchFamily="49" charset="-122"/>
                  <a:ea typeface="黑体" pitchFamily="49" charset="-122"/>
                </a:rPr>
                <a:t>)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176838" y="2128838"/>
            <a:ext cx="3571875" cy="690562"/>
            <a:chOff x="3261" y="2931"/>
            <a:chExt cx="2250" cy="435"/>
          </a:xfrm>
        </p:grpSpPr>
        <p:sp>
          <p:nvSpPr>
            <p:cNvPr id="116753" name="Line 13"/>
            <p:cNvSpPr>
              <a:spLocks noChangeShapeType="1"/>
            </p:cNvSpPr>
            <p:nvPr/>
          </p:nvSpPr>
          <p:spPr bwMode="auto">
            <a:xfrm>
              <a:off x="3261" y="3230"/>
              <a:ext cx="9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6754" name="Text Box 14"/>
            <p:cNvSpPr txBox="1">
              <a:spLocks noChangeArrowheads="1"/>
            </p:cNvSpPr>
            <p:nvPr/>
          </p:nvSpPr>
          <p:spPr bwMode="auto">
            <a:xfrm>
              <a:off x="4214" y="3078"/>
              <a:ext cx="1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黑体" pitchFamily="49" charset="-122"/>
                </a:rPr>
                <a:t>RCHO +  NH</a:t>
              </a:r>
              <a:r>
                <a:rPr kumimoji="1" lang="en-US" altLang="zh-CN" sz="2400" b="1" baseline="-25000">
                  <a:latin typeface="Times New Roman" pitchFamily="18" charset="0"/>
                  <a:ea typeface="黑体" pitchFamily="49" charset="-122"/>
                </a:rPr>
                <a:t>3</a:t>
              </a:r>
            </a:p>
          </p:txBody>
        </p:sp>
        <p:sp>
          <p:nvSpPr>
            <p:cNvPr id="116755" name="Text Box 15"/>
            <p:cNvSpPr txBox="1">
              <a:spLocks noChangeArrowheads="1"/>
            </p:cNvSpPr>
            <p:nvPr/>
          </p:nvSpPr>
          <p:spPr bwMode="auto">
            <a:xfrm>
              <a:off x="3261" y="2931"/>
              <a:ext cx="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胺氧化酶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608763" y="2792413"/>
            <a:ext cx="1419225" cy="1281112"/>
            <a:chOff x="4163" y="3349"/>
            <a:chExt cx="894" cy="807"/>
          </a:xfrm>
        </p:grpSpPr>
        <p:sp>
          <p:nvSpPr>
            <p:cNvPr id="116750" name="Line 16"/>
            <p:cNvSpPr>
              <a:spLocks noChangeShapeType="1"/>
            </p:cNvSpPr>
            <p:nvPr/>
          </p:nvSpPr>
          <p:spPr bwMode="auto">
            <a:xfrm>
              <a:off x="4578" y="3349"/>
              <a:ext cx="0" cy="53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6751" name="Text Box 17"/>
            <p:cNvSpPr txBox="1">
              <a:spLocks noChangeArrowheads="1"/>
            </p:cNvSpPr>
            <p:nvPr/>
          </p:nvSpPr>
          <p:spPr bwMode="auto">
            <a:xfrm>
              <a:off x="4163" y="3868"/>
              <a:ext cx="8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  <a:ea typeface="黑体" pitchFamily="49" charset="-122"/>
                </a:rPr>
                <a:t>RCOOH</a:t>
              </a:r>
            </a:p>
          </p:txBody>
        </p:sp>
        <p:sp>
          <p:nvSpPr>
            <p:cNvPr id="116752" name="Text Box 18"/>
            <p:cNvSpPr txBox="1">
              <a:spLocks noChangeArrowheads="1"/>
            </p:cNvSpPr>
            <p:nvPr/>
          </p:nvSpPr>
          <p:spPr bwMode="auto">
            <a:xfrm>
              <a:off x="4574" y="34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</a:rPr>
                <a:t>[O]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341813" y="3362325"/>
            <a:ext cx="2317750" cy="711200"/>
            <a:chOff x="2735" y="3708"/>
            <a:chExt cx="1460" cy="448"/>
          </a:xfrm>
        </p:grpSpPr>
        <p:sp>
          <p:nvSpPr>
            <p:cNvPr id="116747" name="Line 19"/>
            <p:cNvSpPr>
              <a:spLocks noChangeShapeType="1"/>
            </p:cNvSpPr>
            <p:nvPr/>
          </p:nvSpPr>
          <p:spPr bwMode="auto">
            <a:xfrm flipH="1">
              <a:off x="3696" y="4020"/>
              <a:ext cx="499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6748" name="Rectangle 21"/>
            <p:cNvSpPr>
              <a:spLocks noChangeArrowheads="1"/>
            </p:cNvSpPr>
            <p:nvPr/>
          </p:nvSpPr>
          <p:spPr bwMode="auto">
            <a:xfrm>
              <a:off x="2735" y="3868"/>
              <a:ext cx="10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itchFamily="18" charset="0"/>
                  <a:ea typeface="黑体" pitchFamily="49" charset="-122"/>
                </a:rPr>
                <a:t>CO</a:t>
              </a:r>
              <a:r>
                <a:rPr kumimoji="1" lang="en-US" altLang="zh-CN" sz="2400" b="1" baseline="-25000">
                  <a:latin typeface="Times New Roman" pitchFamily="18" charset="0"/>
                  <a:ea typeface="黑体" pitchFamily="49" charset="-122"/>
                </a:rPr>
                <a:t>2 </a:t>
              </a:r>
              <a:r>
                <a:rPr kumimoji="1" lang="en-US" altLang="zh-CN" sz="2400" b="1">
                  <a:latin typeface="Times New Roman" pitchFamily="18" charset="0"/>
                  <a:ea typeface="黑体" pitchFamily="49" charset="-122"/>
                </a:rPr>
                <a:t>+H</a:t>
              </a:r>
              <a:r>
                <a:rPr kumimoji="1" lang="en-US" altLang="zh-CN" sz="2400" b="1" baseline="-25000">
                  <a:latin typeface="Times New Roman" pitchFamily="18" charset="0"/>
                  <a:ea typeface="黑体" pitchFamily="49" charset="-122"/>
                </a:rPr>
                <a:t>2</a:t>
              </a:r>
              <a:r>
                <a:rPr kumimoji="1" lang="en-US" altLang="zh-CN" sz="2400" b="1">
                  <a:latin typeface="Times New Roman" pitchFamily="18" charset="0"/>
                  <a:ea typeface="黑体" pitchFamily="49" charset="-122"/>
                </a:rPr>
                <a:t>O</a:t>
              </a:r>
              <a:r>
                <a:rPr kumimoji="1" lang="en-US" altLang="zh-CN" b="1">
                  <a:latin typeface="Times New Roman" pitchFamily="18" charset="0"/>
                  <a:ea typeface="黑体" pitchFamily="49" charset="-122"/>
                </a:rPr>
                <a:t> </a:t>
              </a:r>
            </a:p>
          </p:txBody>
        </p:sp>
        <p:sp>
          <p:nvSpPr>
            <p:cNvPr id="116749" name="Text Box 22"/>
            <p:cNvSpPr txBox="1">
              <a:spLocks noChangeArrowheads="1"/>
            </p:cNvSpPr>
            <p:nvPr/>
          </p:nvSpPr>
          <p:spPr bwMode="auto">
            <a:xfrm>
              <a:off x="3763" y="370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</a:rPr>
                <a:t>[O]</a:t>
              </a:r>
            </a:p>
          </p:txBody>
        </p:sp>
      </p:grpSp>
      <p:sp>
        <p:nvSpPr>
          <p:cNvPr id="304151" name="Line 23"/>
          <p:cNvSpPr>
            <a:spLocks noChangeShapeType="1"/>
          </p:cNvSpPr>
          <p:nvPr/>
        </p:nvSpPr>
        <p:spPr bwMode="auto">
          <a:xfrm>
            <a:off x="7885113" y="3857625"/>
            <a:ext cx="503237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04152" name="Text Box 24"/>
          <p:cNvSpPr txBox="1">
            <a:spLocks noChangeArrowheads="1"/>
          </p:cNvSpPr>
          <p:nvPr/>
        </p:nvSpPr>
        <p:spPr bwMode="auto">
          <a:xfrm>
            <a:off x="8388350" y="3619500"/>
            <a:ext cx="5762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尿</a:t>
            </a:r>
          </a:p>
        </p:txBody>
      </p:sp>
      <p:sp>
        <p:nvSpPr>
          <p:cNvPr id="304157" name="Rectangle 29"/>
          <p:cNvSpPr>
            <a:spLocks noChangeArrowheads="1"/>
          </p:cNvSpPr>
          <p:nvPr/>
        </p:nvSpPr>
        <p:spPr bwMode="auto">
          <a:xfrm>
            <a:off x="684213" y="4652963"/>
            <a:ext cx="78597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v"/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胺氧化酶将胺氧化成醛类，再进一步将醛氧化成羧酸，从而避免胺类在体内蓄积</a:t>
            </a: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D2F17-0691-4C85-80CD-A5FBA2A2E71E}" type="slidenum">
              <a:rPr lang="en-US" altLang="zh-CN"/>
              <a:pPr>
                <a:defRPr/>
              </a:pPr>
              <a:t>94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51" grpId="0" animBg="1"/>
      <p:bldP spid="304152" grpId="0"/>
      <p:bldP spid="304157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9638"/>
            <a:ext cx="8497888" cy="14398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zh-CN" altLang="en-US" dirty="0">
                <a:solidFill>
                  <a:srgbClr val="FFFF00"/>
                </a:solidFill>
                <a:ea typeface="黑体" pitchFamily="49" charset="-122"/>
                <a:sym typeface="Symbol" pitchFamily="18" charset="2"/>
              </a:rPr>
              <a:t>（一）</a:t>
            </a:r>
            <a:r>
              <a:rPr lang="en-US" altLang="zh-CN" dirty="0">
                <a:solidFill>
                  <a:srgbClr val="FFFF00"/>
                </a:solidFill>
                <a:ea typeface="黑体" pitchFamily="49" charset="-122"/>
                <a:sym typeface="Symbol" pitchFamily="18" charset="2"/>
              </a:rPr>
              <a:t>-</a:t>
            </a:r>
            <a:r>
              <a:rPr lang="zh-CN" altLang="en-US" dirty="0">
                <a:solidFill>
                  <a:srgbClr val="FFFF00"/>
                </a:solidFill>
                <a:ea typeface="黑体" pitchFamily="49" charset="-122"/>
                <a:sym typeface="Symbol" pitchFamily="18" charset="2"/>
              </a:rPr>
              <a:t>氨基丁酸</a:t>
            </a:r>
            <a:r>
              <a:rPr kumimoji="1" lang="en-US" altLang="zh-CN" sz="2800" dirty="0">
                <a:solidFill>
                  <a:srgbClr val="FFFF00"/>
                </a:solidFill>
                <a:effectLst/>
                <a:ea typeface="黑体" pitchFamily="49" charset="-122"/>
              </a:rPr>
              <a:t>(γ-</a:t>
            </a:r>
            <a:r>
              <a:rPr kumimoji="1" lang="en-US" altLang="zh-CN" sz="2800" dirty="0" err="1">
                <a:solidFill>
                  <a:srgbClr val="FFFF00"/>
                </a:solidFill>
                <a:effectLst/>
                <a:ea typeface="黑体" pitchFamily="49" charset="-122"/>
              </a:rPr>
              <a:t>aminobutyric</a:t>
            </a:r>
            <a:r>
              <a:rPr kumimoji="1" lang="en-US" altLang="zh-CN" sz="2800" dirty="0">
                <a:solidFill>
                  <a:srgbClr val="FFFF00"/>
                </a:solidFill>
                <a:effectLst/>
                <a:ea typeface="黑体" pitchFamily="49" charset="-122"/>
              </a:rPr>
              <a:t> acid, GABA)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altLang="zh-CN" dirty="0">
                <a:solidFill>
                  <a:srgbClr val="FFFF00"/>
                </a:solidFill>
                <a:ea typeface="黑体" pitchFamily="49" charset="-122"/>
                <a:sym typeface="Symbol" pitchFamily="18" charset="2"/>
              </a:rPr>
              <a:t>                                —— </a:t>
            </a:r>
            <a:r>
              <a:rPr lang="zh-CN" altLang="en-US" dirty="0">
                <a:solidFill>
                  <a:srgbClr val="FFFF00"/>
                </a:solidFill>
                <a:ea typeface="黑体" pitchFamily="49" charset="-122"/>
                <a:sym typeface="Symbol" pitchFamily="18" charset="2"/>
              </a:rPr>
              <a:t>抑制性神经递质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62000" y="2651125"/>
            <a:ext cx="7510463" cy="2938463"/>
            <a:chOff x="480" y="1670"/>
            <a:chExt cx="4731" cy="1851"/>
          </a:xfrm>
        </p:grpSpPr>
        <p:graphicFrame>
          <p:nvGraphicFramePr>
            <p:cNvPr id="3074" name="Object 0"/>
            <p:cNvGraphicFramePr>
              <a:graphicFrameLocks noChangeAspect="1"/>
            </p:cNvGraphicFramePr>
            <p:nvPr/>
          </p:nvGraphicFramePr>
          <p:xfrm>
            <a:off x="480" y="1670"/>
            <a:ext cx="1301" cy="1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ISIS/Draw Sketch" r:id="rId3" imgW="5114925" imgH="7162800" progId="">
                    <p:embed/>
                  </p:oleObj>
                </mc:Choice>
                <mc:Fallback>
                  <p:oleObj name="ISIS/Draw Sketch" r:id="rId3" imgW="5114925" imgH="7162800" progId="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670"/>
                          <a:ext cx="1301" cy="1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"/>
            <p:cNvGraphicFramePr>
              <a:graphicFrameLocks noChangeAspect="1"/>
            </p:cNvGraphicFramePr>
            <p:nvPr/>
          </p:nvGraphicFramePr>
          <p:xfrm>
            <a:off x="4128" y="1755"/>
            <a:ext cx="1083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ISIS/Draw Sketch" r:id="rId5" imgW="4295775" imgH="6600825" progId="">
                    <p:embed/>
                  </p:oleObj>
                </mc:Choice>
                <mc:Fallback>
                  <p:oleObj name="ISIS/Draw Sketch" r:id="rId5" imgW="4295775" imgH="6600825" progId="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755"/>
                          <a:ext cx="1083" cy="1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9" name="Line 8"/>
            <p:cNvSpPr>
              <a:spLocks noChangeShapeType="1"/>
            </p:cNvSpPr>
            <p:nvPr/>
          </p:nvSpPr>
          <p:spPr bwMode="auto">
            <a:xfrm>
              <a:off x="1920" y="2582"/>
              <a:ext cx="21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80" name="Line 9"/>
            <p:cNvSpPr>
              <a:spLocks noChangeShapeType="1"/>
            </p:cNvSpPr>
            <p:nvPr/>
          </p:nvSpPr>
          <p:spPr bwMode="auto">
            <a:xfrm>
              <a:off x="2492" y="2582"/>
              <a:ext cx="33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6" name="Text Box 10"/>
            <p:cNvSpPr txBox="1">
              <a:spLocks noChangeArrowheads="1"/>
            </p:cNvSpPr>
            <p:nvPr/>
          </p:nvSpPr>
          <p:spPr bwMode="auto">
            <a:xfrm>
              <a:off x="2736" y="2850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sz="3200" b="1" dirty="0">
                  <a:latin typeface="+mn-lt"/>
                  <a:ea typeface="Arial Unicode MS" pitchFamily="34" charset="-122"/>
                </a:rPr>
                <a:t>CO</a:t>
              </a:r>
              <a:r>
                <a:rPr kumimoji="1" lang="en-US" altLang="zh-CN" sz="3200" b="1" baseline="-25000" dirty="0">
                  <a:latin typeface="+mn-lt"/>
                  <a:ea typeface="Arial Unicode MS" pitchFamily="34" charset="-122"/>
                </a:rPr>
                <a:t>2</a:t>
              </a:r>
            </a:p>
          </p:txBody>
        </p:sp>
        <p:sp>
          <p:nvSpPr>
            <p:cNvPr id="3082" name="Text Box 11"/>
            <p:cNvSpPr txBox="1">
              <a:spLocks noChangeArrowheads="1"/>
            </p:cNvSpPr>
            <p:nvPr/>
          </p:nvSpPr>
          <p:spPr bwMode="auto">
            <a:xfrm>
              <a:off x="2112" y="2250"/>
              <a:ext cx="17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L-</a:t>
              </a:r>
              <a:r>
                <a:rPr kumimoji="1" lang="zh-CN" altLang="en-US" sz="2800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谷氨酸脱羧酶</a:t>
              </a:r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3D1E2-50F0-482E-9354-96192FF8AAA4}" type="slidenum">
              <a:rPr lang="en-US" altLang="zh-CN"/>
              <a:pPr>
                <a:defRPr/>
              </a:pPr>
              <a:t>95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026"/>
          <p:cNvSpPr txBox="1">
            <a:spLocks noChangeArrowheads="1"/>
          </p:cNvSpPr>
          <p:nvPr/>
        </p:nvSpPr>
        <p:spPr bwMode="auto">
          <a:xfrm>
            <a:off x="304800" y="366713"/>
            <a:ext cx="86106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kumimoji="1" lang="zh-CN" altLang="en-US" sz="3200" dirty="0">
                <a:solidFill>
                  <a:srgbClr val="FFFF00"/>
                </a:solidFill>
                <a:latin typeface="+mn-lt"/>
                <a:ea typeface="黑体" pitchFamily="49" charset="-122"/>
                <a:sym typeface="Symbol" pitchFamily="18" charset="2"/>
              </a:rPr>
              <a:t>（二）组胺</a:t>
            </a:r>
            <a:r>
              <a:rPr kumimoji="1" lang="en-US" altLang="zh-CN" sz="3200" dirty="0">
                <a:solidFill>
                  <a:srgbClr val="FFFF00"/>
                </a:solidFill>
                <a:latin typeface="+mn-lt"/>
                <a:ea typeface="黑体" pitchFamily="49" charset="-122"/>
              </a:rPr>
              <a:t>(</a:t>
            </a:r>
            <a:r>
              <a:rPr kumimoji="1" lang="en-US" altLang="zh-CN" sz="3200" dirty="0" err="1">
                <a:solidFill>
                  <a:srgbClr val="FFFF00"/>
                </a:solidFill>
                <a:latin typeface="+mn-lt"/>
                <a:ea typeface="黑体" pitchFamily="49" charset="-122"/>
              </a:rPr>
              <a:t>taurine</a:t>
            </a:r>
            <a:r>
              <a:rPr kumimoji="1" lang="en-US" altLang="zh-CN" sz="3200" dirty="0">
                <a:solidFill>
                  <a:srgbClr val="FFFF00"/>
                </a:solidFill>
                <a:latin typeface="+mn-lt"/>
                <a:ea typeface="黑体" pitchFamily="49" charset="-122"/>
              </a:rPr>
              <a:t>)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kumimoji="1" lang="en-US" altLang="zh-CN" sz="3200" dirty="0">
                <a:solidFill>
                  <a:srgbClr val="FFFF00"/>
                </a:solidFill>
                <a:latin typeface="+mn-lt"/>
                <a:ea typeface="黑体" pitchFamily="49" charset="-122"/>
              </a:rPr>
              <a:t>                         </a:t>
            </a:r>
            <a:r>
              <a:rPr kumimoji="1" lang="en-US" altLang="zh-CN" sz="3200" dirty="0">
                <a:solidFill>
                  <a:srgbClr val="FFFF00"/>
                </a:solidFill>
                <a:latin typeface="+mn-lt"/>
                <a:ea typeface="黑体" pitchFamily="49" charset="-122"/>
                <a:sym typeface="Symbol" pitchFamily="18" charset="2"/>
              </a:rPr>
              <a:t>——</a:t>
            </a:r>
            <a:r>
              <a:rPr kumimoji="1" lang="zh-CN" altLang="en-US" sz="3200" dirty="0">
                <a:solidFill>
                  <a:srgbClr val="FFFF00"/>
                </a:solidFill>
                <a:latin typeface="+mn-lt"/>
                <a:ea typeface="黑体" pitchFamily="49" charset="-122"/>
                <a:sym typeface="Symbol" pitchFamily="18" charset="2"/>
              </a:rPr>
              <a:t>血管舒张剂，刺激胃液分泌</a:t>
            </a:r>
          </a:p>
        </p:txBody>
      </p:sp>
      <p:grpSp>
        <p:nvGrpSpPr>
          <p:cNvPr id="2" name="Group 1038"/>
          <p:cNvGrpSpPr>
            <a:grpSpLocks/>
          </p:cNvGrpSpPr>
          <p:nvPr/>
        </p:nvGrpSpPr>
        <p:grpSpPr bwMode="auto">
          <a:xfrm>
            <a:off x="2671763" y="1638300"/>
            <a:ext cx="4948237" cy="5043488"/>
            <a:chOff x="1683" y="1032"/>
            <a:chExt cx="3117" cy="3177"/>
          </a:xfrm>
        </p:grpSpPr>
        <p:graphicFrame>
          <p:nvGraphicFramePr>
            <p:cNvPr id="4098" name="Object 1031"/>
            <p:cNvGraphicFramePr>
              <a:graphicFrameLocks noChangeAspect="1"/>
            </p:cNvGraphicFramePr>
            <p:nvPr/>
          </p:nvGraphicFramePr>
          <p:xfrm>
            <a:off x="1683" y="1032"/>
            <a:ext cx="2516" cy="1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2" name="ISIS/Draw Sketch" r:id="rId3" imgW="12496800" imgH="6276975" progId="">
                    <p:embed/>
                  </p:oleObj>
                </mc:Choice>
                <mc:Fallback>
                  <p:oleObj name="ISIS/Draw Sketch" r:id="rId3" imgW="12496800" imgH="6276975" progId="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3" y="1032"/>
                          <a:ext cx="2516" cy="1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1032"/>
            <p:cNvGraphicFramePr>
              <a:graphicFrameLocks noChangeAspect="1"/>
            </p:cNvGraphicFramePr>
            <p:nvPr/>
          </p:nvGraphicFramePr>
          <p:xfrm>
            <a:off x="1775" y="2944"/>
            <a:ext cx="2330" cy="1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name="ISIS/Draw Sketch" r:id="rId5" imgW="11544300" imgH="6276975" progId="">
                    <p:embed/>
                  </p:oleObj>
                </mc:Choice>
                <mc:Fallback>
                  <p:oleObj name="ISIS/Draw Sketch" r:id="rId5" imgW="11544300" imgH="6276975" progId="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5" y="2944"/>
                          <a:ext cx="2330" cy="1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3" name="Group 1037"/>
            <p:cNvGrpSpPr>
              <a:grpSpLocks/>
            </p:cNvGrpSpPr>
            <p:nvPr/>
          </p:nvGrpSpPr>
          <p:grpSpPr bwMode="auto">
            <a:xfrm>
              <a:off x="2400" y="1867"/>
              <a:ext cx="2400" cy="1200"/>
              <a:chOff x="2400" y="1776"/>
              <a:chExt cx="2400" cy="1200"/>
            </a:xfrm>
          </p:grpSpPr>
          <p:sp>
            <p:nvSpPr>
              <p:cNvPr id="4104" name="Line 1033"/>
              <p:cNvSpPr>
                <a:spLocks noChangeShapeType="1"/>
              </p:cNvSpPr>
              <p:nvPr/>
            </p:nvSpPr>
            <p:spPr bwMode="auto">
              <a:xfrm>
                <a:off x="2976" y="1776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105" name="Text Box 1034"/>
              <p:cNvSpPr txBox="1">
                <a:spLocks noChangeArrowheads="1"/>
              </p:cNvSpPr>
              <p:nvPr/>
            </p:nvSpPr>
            <p:spPr bwMode="auto">
              <a:xfrm>
                <a:off x="3024" y="2160"/>
                <a:ext cx="177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>
                    <a:solidFill>
                      <a:srgbClr val="FFFF00"/>
                    </a:solidFill>
                    <a:latin typeface="黑体" pitchFamily="49" charset="-122"/>
                    <a:ea typeface="黑体" pitchFamily="49" charset="-122"/>
                  </a:rPr>
                  <a:t>组氨酸脱羧酶</a:t>
                </a:r>
              </a:p>
            </p:txBody>
          </p:sp>
          <p:sp>
            <p:nvSpPr>
              <p:cNvPr id="4106" name="Line 1035"/>
              <p:cNvSpPr>
                <a:spLocks noChangeShapeType="1"/>
              </p:cNvSpPr>
              <p:nvPr/>
            </p:nvSpPr>
            <p:spPr bwMode="auto">
              <a:xfrm flipH="1">
                <a:off x="2784" y="2060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107" name="Text Box 1036"/>
              <p:cNvSpPr txBox="1">
                <a:spLocks noChangeArrowheads="1"/>
              </p:cNvSpPr>
              <p:nvPr/>
            </p:nvSpPr>
            <p:spPr bwMode="auto">
              <a:xfrm>
                <a:off x="2400" y="2380"/>
                <a:ext cx="6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CO</a:t>
                </a:r>
                <a:r>
                  <a:rPr kumimoji="1" lang="en-US" altLang="zh-CN" sz="2800" b="1" baseline="-250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2</a:t>
                </a:r>
              </a:p>
            </p:txBody>
          </p:sp>
        </p:grp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5802B-F783-4C34-98B8-F71A0108D3C4}" type="slidenum">
              <a:rPr lang="en-US" altLang="zh-CN"/>
              <a:pPr>
                <a:defRPr/>
              </a:pPr>
              <a:t>96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295275"/>
            <a:ext cx="8610600" cy="14049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CN" altLang="en-US" dirty="0">
                <a:solidFill>
                  <a:srgbClr val="FFFF00"/>
                </a:solidFill>
                <a:ea typeface="黑体" pitchFamily="49" charset="-122"/>
              </a:rPr>
              <a:t>（三）</a:t>
            </a:r>
            <a:r>
              <a:rPr lang="en-US" altLang="zh-CN" dirty="0">
                <a:solidFill>
                  <a:srgbClr val="FFFF00"/>
                </a:solidFill>
                <a:ea typeface="黑体" pitchFamily="49" charset="-122"/>
              </a:rPr>
              <a:t>5-</a:t>
            </a:r>
            <a:r>
              <a:rPr lang="zh-CN" altLang="en-US" dirty="0">
                <a:solidFill>
                  <a:srgbClr val="FFFF00"/>
                </a:solidFill>
                <a:ea typeface="黑体" pitchFamily="49" charset="-122"/>
              </a:rPr>
              <a:t>羟色胺</a:t>
            </a:r>
            <a:r>
              <a:rPr lang="en-US" altLang="zh-CN" dirty="0">
                <a:solidFill>
                  <a:srgbClr val="FFFF00"/>
                </a:solidFill>
                <a:ea typeface="黑体" pitchFamily="49" charset="-122"/>
              </a:rPr>
              <a:t>(5-hydroxytryptamine, 5-HT)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CN" dirty="0">
                <a:solidFill>
                  <a:srgbClr val="FFFF00"/>
                </a:solidFill>
                <a:ea typeface="黑体" pitchFamily="49" charset="-122"/>
              </a:rPr>
              <a:t>                   ——</a:t>
            </a:r>
            <a:r>
              <a:rPr lang="zh-CN" altLang="en-US" dirty="0">
                <a:solidFill>
                  <a:srgbClr val="FFFF00"/>
                </a:solidFill>
                <a:ea typeface="黑体" pitchFamily="49" charset="-122"/>
              </a:rPr>
              <a:t>脑内神经递质，外周收缩血管</a:t>
            </a:r>
          </a:p>
        </p:txBody>
      </p:sp>
      <p:graphicFrame>
        <p:nvGraphicFramePr>
          <p:cNvPr id="181248" name="Object 0"/>
          <p:cNvGraphicFramePr>
            <a:graphicFrameLocks noChangeAspect="1"/>
          </p:cNvGraphicFramePr>
          <p:nvPr/>
        </p:nvGraphicFramePr>
        <p:xfrm>
          <a:off x="1985963" y="5289550"/>
          <a:ext cx="4186237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ISIS/Draw Sketch" r:id="rId4" imgW="17421225" imgH="6219825" progId="">
                  <p:embed/>
                </p:oleObj>
              </mc:Choice>
              <mc:Fallback>
                <p:oleObj name="ISIS/Draw Sketch" r:id="rId4" imgW="17421225" imgH="6219825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5289550"/>
                        <a:ext cx="4186237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70050" y="1717675"/>
            <a:ext cx="6650038" cy="3582988"/>
            <a:chOff x="1052" y="1082"/>
            <a:chExt cx="4189" cy="2257"/>
          </a:xfrm>
        </p:grpSpPr>
        <p:graphicFrame>
          <p:nvGraphicFramePr>
            <p:cNvPr id="5123" name="Object 1"/>
            <p:cNvGraphicFramePr>
              <a:graphicFrameLocks noChangeAspect="1"/>
            </p:cNvGraphicFramePr>
            <p:nvPr/>
          </p:nvGraphicFramePr>
          <p:xfrm>
            <a:off x="1429" y="1082"/>
            <a:ext cx="2448" cy="1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4" name="ISIS/Draw Sketch" r:id="rId6" imgW="15859125" imgH="7591425" progId="">
                    <p:embed/>
                  </p:oleObj>
                </mc:Choice>
                <mc:Fallback>
                  <p:oleObj name="ISIS/Draw Sketch" r:id="rId6" imgW="15859125" imgH="7591425" progId="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1082"/>
                          <a:ext cx="2448" cy="1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2"/>
            <p:cNvGraphicFramePr>
              <a:graphicFrameLocks noChangeAspect="1"/>
            </p:cNvGraphicFramePr>
            <p:nvPr/>
          </p:nvGraphicFramePr>
          <p:xfrm>
            <a:off x="1052" y="2194"/>
            <a:ext cx="2775" cy="1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5" name="ISIS/Draw Sketch" r:id="rId8" imgW="18373725" imgH="7591425" progId="">
                    <p:embed/>
                  </p:oleObj>
                </mc:Choice>
                <mc:Fallback>
                  <p:oleObj name="ISIS/Draw Sketch" r:id="rId8" imgW="18373725" imgH="7591425" progId="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2" y="2194"/>
                          <a:ext cx="2775" cy="1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31" name="Group 16"/>
            <p:cNvGrpSpPr>
              <a:grpSpLocks/>
            </p:cNvGrpSpPr>
            <p:nvPr/>
          </p:nvGrpSpPr>
          <p:grpSpPr bwMode="auto">
            <a:xfrm>
              <a:off x="3504" y="1709"/>
              <a:ext cx="1737" cy="632"/>
              <a:chOff x="3504" y="1248"/>
              <a:chExt cx="1737" cy="864"/>
            </a:xfrm>
          </p:grpSpPr>
          <p:sp>
            <p:nvSpPr>
              <p:cNvPr id="5132" name="Line 9"/>
              <p:cNvSpPr>
                <a:spLocks noChangeShapeType="1"/>
              </p:cNvSpPr>
              <p:nvPr/>
            </p:nvSpPr>
            <p:spPr bwMode="auto">
              <a:xfrm>
                <a:off x="3504" y="1248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133" name="Text Box 13"/>
              <p:cNvSpPr txBox="1">
                <a:spLocks noChangeArrowheads="1"/>
              </p:cNvSpPr>
              <p:nvPr/>
            </p:nvSpPr>
            <p:spPr bwMode="auto">
              <a:xfrm>
                <a:off x="3513" y="1479"/>
                <a:ext cx="1728" cy="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>
                    <a:solidFill>
                      <a:srgbClr val="FFFF00"/>
                    </a:solidFill>
                    <a:latin typeface="黑体" pitchFamily="49" charset="-122"/>
                    <a:ea typeface="黑体" pitchFamily="49" charset="-122"/>
                  </a:rPr>
                  <a:t>色氨酸羟化酶</a:t>
                </a:r>
              </a:p>
            </p:txBody>
          </p:sp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562600" y="4508500"/>
            <a:ext cx="3111500" cy="901700"/>
            <a:chOff x="3504" y="2544"/>
            <a:chExt cx="1960" cy="864"/>
          </a:xfrm>
        </p:grpSpPr>
        <p:sp>
          <p:nvSpPr>
            <p:cNvPr id="5129" name="Line 10"/>
            <p:cNvSpPr>
              <a:spLocks noChangeShapeType="1"/>
            </p:cNvSpPr>
            <p:nvPr/>
          </p:nvSpPr>
          <p:spPr bwMode="auto">
            <a:xfrm>
              <a:off x="3504" y="254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30" name="Text Box 14"/>
            <p:cNvSpPr txBox="1">
              <a:spLocks noChangeArrowheads="1"/>
            </p:cNvSpPr>
            <p:nvPr/>
          </p:nvSpPr>
          <p:spPr bwMode="auto">
            <a:xfrm>
              <a:off x="3544" y="2771"/>
              <a:ext cx="1920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FFFF00"/>
                  </a:solidFill>
                  <a:latin typeface="Times New Roman" pitchFamily="18" charset="0"/>
                </a:rPr>
                <a:t>5-</a:t>
              </a:r>
              <a:r>
                <a:rPr kumimoji="1"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羟色氨酸脱羧酶</a:t>
              </a:r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EC604-DB7B-473C-9170-39E0B523C397}" type="slidenum">
              <a:rPr lang="en-US" altLang="zh-CN"/>
              <a:pPr>
                <a:defRPr/>
              </a:pPr>
              <a:t>97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79550" y="404813"/>
            <a:ext cx="6515100" cy="6240462"/>
            <a:chOff x="932" y="255"/>
            <a:chExt cx="4104" cy="3931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251" y="255"/>
            <a:ext cx="2637" cy="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7" name="ISIS/Draw Sketch" r:id="rId3" imgW="17421225" imgH="6219825" progId="">
                    <p:embed/>
                  </p:oleObj>
                </mc:Choice>
                <mc:Fallback>
                  <p:oleObj name="ISIS/Draw Sketch" r:id="rId3" imgW="17421225" imgH="6219825" progId="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1" y="255"/>
                          <a:ext cx="2637" cy="9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3"/>
            <p:cNvGraphicFramePr>
              <a:graphicFrameLocks noChangeAspect="1"/>
            </p:cNvGraphicFramePr>
            <p:nvPr/>
          </p:nvGraphicFramePr>
          <p:xfrm>
            <a:off x="1238" y="1582"/>
            <a:ext cx="3158" cy="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8" name="ISIS/Draw Sketch" r:id="rId5" imgW="20850225" imgH="6219825" progId="">
                    <p:embed/>
                  </p:oleObj>
                </mc:Choice>
                <mc:Fallback>
                  <p:oleObj name="ISIS/Draw Sketch" r:id="rId5" imgW="20850225" imgH="6219825" progId="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8" y="1582"/>
                          <a:ext cx="3158" cy="9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932" y="2931"/>
            <a:ext cx="3459" cy="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9" name="ISIS/Draw Sketch" r:id="rId7" imgW="22869525" imgH="6219825" progId="">
                    <p:embed/>
                  </p:oleObj>
                </mc:Choice>
                <mc:Fallback>
                  <p:oleObj name="ISIS/Draw Sketch" r:id="rId7" imgW="22869525" imgH="6219825" progId="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2" y="2931"/>
                          <a:ext cx="3459" cy="9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1" name="Line 9"/>
            <p:cNvSpPr>
              <a:spLocks noChangeShapeType="1"/>
            </p:cNvSpPr>
            <p:nvPr/>
          </p:nvSpPr>
          <p:spPr bwMode="auto">
            <a:xfrm>
              <a:off x="2442" y="1207"/>
              <a:ext cx="0" cy="54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152" name="Line 10"/>
            <p:cNvSpPr>
              <a:spLocks noChangeShapeType="1"/>
            </p:cNvSpPr>
            <p:nvPr/>
          </p:nvSpPr>
          <p:spPr bwMode="auto">
            <a:xfrm>
              <a:off x="2442" y="2525"/>
              <a:ext cx="0" cy="54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153" name="Text Box 11"/>
            <p:cNvSpPr txBox="1">
              <a:spLocks noChangeArrowheads="1"/>
            </p:cNvSpPr>
            <p:nvPr/>
          </p:nvSpPr>
          <p:spPr bwMode="auto">
            <a:xfrm>
              <a:off x="2426" y="1250"/>
              <a:ext cx="907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乙酰化</a:t>
              </a:r>
            </a:p>
          </p:txBody>
        </p:sp>
        <p:sp>
          <p:nvSpPr>
            <p:cNvPr id="6154" name="Text Box 12"/>
            <p:cNvSpPr txBox="1">
              <a:spLocks noChangeArrowheads="1"/>
            </p:cNvSpPr>
            <p:nvPr/>
          </p:nvSpPr>
          <p:spPr bwMode="auto">
            <a:xfrm>
              <a:off x="2426" y="2580"/>
              <a:ext cx="907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甲基化</a:t>
              </a:r>
            </a:p>
          </p:txBody>
        </p:sp>
        <p:sp>
          <p:nvSpPr>
            <p:cNvPr id="4106" name="Text Box 13"/>
            <p:cNvSpPr txBox="1">
              <a:spLocks noChangeArrowheads="1"/>
            </p:cNvSpPr>
            <p:nvPr/>
          </p:nvSpPr>
          <p:spPr bwMode="auto">
            <a:xfrm>
              <a:off x="2814" y="3590"/>
              <a:ext cx="2222" cy="59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800" dirty="0">
                  <a:latin typeface="+mn-lt"/>
                  <a:ea typeface="黑体" pitchFamily="49" charset="-122"/>
                </a:rPr>
                <a:t>N-</a:t>
              </a:r>
              <a:r>
                <a:rPr lang="zh-CN" altLang="en-US" sz="2800" dirty="0">
                  <a:latin typeface="+mn-lt"/>
                  <a:ea typeface="黑体" pitchFamily="49" charset="-122"/>
                </a:rPr>
                <a:t>乙酰</a:t>
              </a:r>
              <a:r>
                <a:rPr lang="en-US" altLang="zh-CN" sz="2800" dirty="0">
                  <a:latin typeface="+mn-lt"/>
                  <a:ea typeface="黑体" pitchFamily="49" charset="-122"/>
                </a:rPr>
                <a:t>-5-</a:t>
              </a:r>
              <a:r>
                <a:rPr lang="zh-CN" altLang="en-US" sz="2800" dirty="0">
                  <a:latin typeface="+mn-lt"/>
                  <a:ea typeface="黑体" pitchFamily="49" charset="-122"/>
                </a:rPr>
                <a:t>甲氧基色胺（褪黑激素）</a:t>
              </a:r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8D9A7-CE99-4B0D-B0FC-9D91AF2B1EB9}" type="slidenum">
              <a:rPr lang="en-US" altLang="zh-CN"/>
              <a:pPr>
                <a:defRPr/>
              </a:pPr>
              <a:t>98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026"/>
          <p:cNvSpPr txBox="1">
            <a:spLocks noChangeArrowheads="1"/>
          </p:cNvSpPr>
          <p:nvPr/>
        </p:nvSpPr>
        <p:spPr bwMode="auto">
          <a:xfrm>
            <a:off x="328613" y="801688"/>
            <a:ext cx="84582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kumimoji="1" lang="zh-CN" altLang="en-US" sz="3200">
                <a:solidFill>
                  <a:srgbClr val="FFFF00"/>
                </a:solidFill>
                <a:latin typeface="+mn-lt"/>
                <a:ea typeface="黑体" pitchFamily="49" charset="-122"/>
              </a:rPr>
              <a:t>（四）多胺 </a:t>
            </a:r>
            <a:r>
              <a:rPr kumimoji="1" lang="en-US" altLang="zh-CN" sz="3200">
                <a:solidFill>
                  <a:srgbClr val="FFFF00"/>
                </a:solidFill>
                <a:latin typeface="+mn-lt"/>
                <a:ea typeface="黑体" pitchFamily="49" charset="-122"/>
              </a:rPr>
              <a:t>(polyamines)</a:t>
            </a:r>
          </a:p>
        </p:txBody>
      </p:sp>
      <p:sp>
        <p:nvSpPr>
          <p:cNvPr id="115744" name="Text Box 1056"/>
          <p:cNvSpPr txBox="1">
            <a:spLocks noChangeArrowheads="1"/>
          </p:cNvSpPr>
          <p:nvPr/>
        </p:nvSpPr>
        <p:spPr bwMode="auto">
          <a:xfrm>
            <a:off x="971600" y="3429000"/>
            <a:ext cx="76406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lnSpc>
                <a:spcPct val="120000"/>
              </a:lnSpc>
              <a:buFontTx/>
              <a:buChar char="•"/>
              <a:defRPr/>
            </a:pPr>
            <a:r>
              <a:rPr kumimoji="1" lang="en-US" altLang="zh-CN" sz="3200">
                <a:latin typeface="+mn-lt"/>
                <a:ea typeface="黑体" pitchFamily="49" charset="-122"/>
              </a:rPr>
              <a:t> </a:t>
            </a:r>
            <a:r>
              <a:rPr kumimoji="1" lang="zh-CN" altLang="en-US" sz="3200">
                <a:latin typeface="+mn-lt"/>
                <a:ea typeface="黑体" pitchFamily="49" charset="-122"/>
              </a:rPr>
              <a:t>作用：</a:t>
            </a:r>
          </a:p>
          <a:p>
            <a:pPr marL="174625" indent="-174625" algn="just">
              <a:lnSpc>
                <a:spcPct val="120000"/>
              </a:lnSpc>
              <a:defRPr/>
            </a:pPr>
            <a:r>
              <a:rPr kumimoji="1" lang="zh-CN" altLang="en-US" sz="3200">
                <a:latin typeface="+mn-lt"/>
                <a:ea typeface="黑体" pitchFamily="49" charset="-122"/>
              </a:rPr>
              <a:t>            </a:t>
            </a:r>
            <a:r>
              <a:rPr kumimoji="1" lang="zh-CN" altLang="en-US" sz="2800">
                <a:latin typeface="+mn-lt"/>
                <a:ea typeface="黑体" pitchFamily="49" charset="-122"/>
              </a:rPr>
              <a:t>精胺和精脒是调节细胞生长的重要物质</a:t>
            </a:r>
          </a:p>
        </p:txBody>
      </p:sp>
      <p:sp>
        <p:nvSpPr>
          <p:cNvPr id="115746" name="Text Box 1058"/>
          <p:cNvSpPr txBox="1">
            <a:spLocks noChangeArrowheads="1"/>
          </p:cNvSpPr>
          <p:nvPr/>
        </p:nvSpPr>
        <p:spPr bwMode="auto">
          <a:xfrm>
            <a:off x="977950" y="1635125"/>
            <a:ext cx="561657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lnSpc>
                <a:spcPct val="120000"/>
              </a:lnSpc>
              <a:buFontTx/>
              <a:buChar char="•"/>
              <a:defRPr/>
            </a:pPr>
            <a:r>
              <a:rPr kumimoji="1" lang="en-US" altLang="zh-CN" sz="3200" dirty="0">
                <a:latin typeface="+mn-lt"/>
                <a:ea typeface="黑体" pitchFamily="49" charset="-122"/>
              </a:rPr>
              <a:t> </a:t>
            </a:r>
            <a:r>
              <a:rPr kumimoji="1" lang="zh-CN" altLang="en-US" sz="3200" dirty="0">
                <a:latin typeface="+mn-lt"/>
                <a:ea typeface="黑体" pitchFamily="49" charset="-122"/>
              </a:rPr>
              <a:t>种类：腐胺（</a:t>
            </a:r>
            <a:r>
              <a:rPr kumimoji="1" lang="en-US" altLang="zh-CN" sz="3200" dirty="0" err="1">
                <a:latin typeface="+mn-lt"/>
                <a:ea typeface="黑体" pitchFamily="49" charset="-122"/>
              </a:rPr>
              <a:t>putrescine</a:t>
            </a:r>
            <a:r>
              <a:rPr kumimoji="1" lang="zh-CN" altLang="en-US" sz="3200" dirty="0">
                <a:latin typeface="+mn-lt"/>
                <a:ea typeface="黑体" pitchFamily="49" charset="-122"/>
              </a:rPr>
              <a:t>）</a:t>
            </a:r>
          </a:p>
          <a:p>
            <a:pPr marL="174625" indent="-174625" algn="just">
              <a:lnSpc>
                <a:spcPct val="120000"/>
              </a:lnSpc>
              <a:defRPr/>
            </a:pPr>
            <a:r>
              <a:rPr kumimoji="1" lang="zh-CN" altLang="en-US" sz="3200" dirty="0">
                <a:latin typeface="+mn-lt"/>
                <a:ea typeface="黑体" pitchFamily="49" charset="-122"/>
              </a:rPr>
              <a:t>             精胺（</a:t>
            </a:r>
            <a:r>
              <a:rPr kumimoji="1" lang="en-US" altLang="zh-CN" sz="3200" dirty="0" err="1">
                <a:latin typeface="+mn-lt"/>
                <a:ea typeface="黑体" pitchFamily="49" charset="-122"/>
              </a:rPr>
              <a:t>spermine</a:t>
            </a:r>
            <a:r>
              <a:rPr kumimoji="1" lang="zh-CN" altLang="en-US" sz="3200" dirty="0">
                <a:latin typeface="+mn-lt"/>
                <a:ea typeface="黑体" pitchFamily="49" charset="-122"/>
              </a:rPr>
              <a:t>）</a:t>
            </a:r>
          </a:p>
          <a:p>
            <a:pPr marL="174625" indent="-174625" algn="just">
              <a:lnSpc>
                <a:spcPct val="120000"/>
              </a:lnSpc>
              <a:defRPr/>
            </a:pPr>
            <a:r>
              <a:rPr kumimoji="1" lang="zh-CN" altLang="en-US" sz="3200" dirty="0">
                <a:latin typeface="+mn-lt"/>
                <a:ea typeface="黑体" pitchFamily="49" charset="-122"/>
              </a:rPr>
              <a:t>             精脒（</a:t>
            </a:r>
            <a:r>
              <a:rPr kumimoji="1" lang="en-US" altLang="zh-CN" sz="3200" dirty="0" err="1">
                <a:latin typeface="+mn-lt"/>
                <a:ea typeface="黑体" pitchFamily="49" charset="-122"/>
              </a:rPr>
              <a:t>spermidine</a:t>
            </a:r>
            <a:r>
              <a:rPr kumimoji="1" lang="zh-CN" altLang="en-US" sz="3200" dirty="0">
                <a:latin typeface="+mn-lt"/>
                <a:ea typeface="黑体" pitchFamily="49" charset="-122"/>
              </a:rPr>
              <a:t>）</a:t>
            </a:r>
          </a:p>
        </p:txBody>
      </p:sp>
      <p:sp>
        <p:nvSpPr>
          <p:cNvPr id="115747" name="Text Box 1059"/>
          <p:cNvSpPr txBox="1">
            <a:spLocks noChangeArrowheads="1"/>
          </p:cNvSpPr>
          <p:nvPr/>
        </p:nvSpPr>
        <p:spPr bwMode="auto">
          <a:xfrm>
            <a:off x="971600" y="4984750"/>
            <a:ext cx="627221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lnSpc>
                <a:spcPct val="120000"/>
              </a:lnSpc>
              <a:buFontTx/>
              <a:buChar char="•"/>
              <a:defRPr/>
            </a:pPr>
            <a:r>
              <a:rPr kumimoji="1" lang="zh-CN" altLang="en-US" sz="3200">
                <a:latin typeface="+mn-lt"/>
                <a:ea typeface="黑体" pitchFamily="49" charset="-122"/>
              </a:rPr>
              <a:t>生成过程：限速酶</a:t>
            </a:r>
            <a:r>
              <a:rPr kumimoji="1" lang="zh-CN" altLang="en-US" sz="3200">
                <a:solidFill>
                  <a:srgbClr val="FFFF00"/>
                </a:solidFill>
                <a:latin typeface="+mn-lt"/>
                <a:ea typeface="黑体" pitchFamily="49" charset="-122"/>
              </a:rPr>
              <a:t>鸟氨酸脱羧酶</a:t>
            </a:r>
            <a:endParaRPr kumimoji="1" lang="zh-CN" altLang="en-US" sz="3200">
              <a:latin typeface="+mn-lt"/>
              <a:ea typeface="黑体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67C4D-961C-44B1-A0AC-740319A16BE4}" type="slidenum">
              <a:rPr lang="en-US" altLang="zh-CN"/>
              <a:pPr>
                <a:defRPr/>
              </a:pPr>
              <a:t>99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44" grpId="0" autoUpdateAnimBg="0"/>
      <p:bldP spid="115746" grpId="0" autoUpdateAnimBg="0"/>
      <p:bldP spid="115747" grpId="0" autoUpdateAnimBg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7785</TotalTime>
  <Words>7661</Words>
  <Application>Microsoft Office PowerPoint</Application>
  <PresentationFormat>全屏显示(4:3)</PresentationFormat>
  <Paragraphs>1538</Paragraphs>
  <Slides>129</Slides>
  <Notes>28</Notes>
  <HiddenSlides>6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129</vt:i4>
      </vt:variant>
    </vt:vector>
  </HeadingPairs>
  <TitlesOfParts>
    <vt:vector size="145" baseType="lpstr">
      <vt:lpstr>Arial Unicode MS</vt:lpstr>
      <vt:lpstr>仿宋</vt:lpstr>
      <vt:lpstr>黑体</vt:lpstr>
      <vt:lpstr>华文楷体</vt:lpstr>
      <vt:lpstr>楷体_GB2312</vt:lpstr>
      <vt:lpstr>Arial</vt:lpstr>
      <vt:lpstr>Arial</vt:lpstr>
      <vt:lpstr>Rockwell</vt:lpstr>
      <vt:lpstr>Symbol</vt:lpstr>
      <vt:lpstr>Times New Roman</vt:lpstr>
      <vt:lpstr>Verdana</vt:lpstr>
      <vt:lpstr>Wingdings</vt:lpstr>
      <vt:lpstr>Beam</vt:lpstr>
      <vt:lpstr>默认设计模板</vt:lpstr>
      <vt:lpstr>ISIS/Draw Sketch</vt:lpstr>
      <vt:lpstr>CS ChemDraw Drawing</vt:lpstr>
      <vt:lpstr>第八章  氨基酸代谢</vt:lpstr>
      <vt:lpstr>PowerPoint 演示文稿</vt:lpstr>
      <vt:lpstr>PowerPoint 演示文稿</vt:lpstr>
      <vt:lpstr>PowerPoint 演示文稿</vt:lpstr>
      <vt:lpstr>第一节  蛋白质的营养价值与消化、吸收</vt:lpstr>
      <vt:lpstr>一、氮平衡</vt:lpstr>
      <vt:lpstr>PowerPoint 演示文稿</vt:lpstr>
      <vt:lpstr>PowerPoint 演示文稿</vt:lpstr>
      <vt:lpstr>PowerPoint 演示文稿</vt:lpstr>
      <vt:lpstr>生物价（Biological Value，BV）</vt:lpstr>
      <vt:lpstr>某些食物的生物价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不同种类蛋白水解酶的作用</vt:lpstr>
      <vt:lpstr>蛋白水解酶作用的专一性</vt:lpstr>
      <vt:lpstr>（二）氨基酸的吸收</vt:lpstr>
      <vt:lpstr>PowerPoint 演示文稿</vt:lpstr>
      <vt:lpstr>PowerPoint 演示文稿</vt:lpstr>
      <vt:lpstr>四、蛋白质的腐败作用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第二节   氨基酸的一般代谢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三、氨基酸的脱氨基作用</vt:lpstr>
      <vt:lpstr>（一）转氨基作用(transamination)</vt:lpstr>
      <vt:lpstr>转氨酶(transaminase)</vt:lpstr>
      <vt:lpstr>PowerPoint 演示文稿</vt:lpstr>
      <vt:lpstr>PowerPoint 演示文稿</vt:lpstr>
      <vt:lpstr>正常成人各组织中GOT及GPT活性</vt:lpstr>
      <vt:lpstr>转氨基作用的机制</vt:lpstr>
      <vt:lpstr>PowerPoint 演示文稿</vt:lpstr>
      <vt:lpstr>PowerPoint 演示文稿</vt:lpstr>
      <vt:lpstr>（二）L-谷氨酸氧化脱氨基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 转氨基偶联嘌呤核苷酸循环（肌肉组织、大脑）</vt:lpstr>
      <vt:lpstr>四、a-酮酸的代谢</vt:lpstr>
      <vt:lpstr>脱掉氨基后的-酮酸可转变成：</vt:lpstr>
      <vt:lpstr>PowerPoint 演示文稿</vt:lpstr>
      <vt:lpstr>PowerPoint 演示文稿</vt:lpstr>
      <vt:lpstr>第三节    氨的代谢</vt:lpstr>
      <vt:lpstr>PowerPoint 演示文稿</vt:lpstr>
      <vt:lpstr>一、体内氨的来源</vt:lpstr>
      <vt:lpstr>PowerPoint 演示文稿</vt:lpstr>
      <vt:lpstr>二、氨的转运</vt:lpstr>
      <vt:lpstr>PowerPoint 演示文稿</vt:lpstr>
      <vt:lpstr>丙氨酸-葡萄糖循环</vt:lpstr>
      <vt:lpstr>PowerPoint 演示文稿</vt:lpstr>
      <vt:lpstr>PowerPoint 演示文稿</vt:lpstr>
      <vt:lpstr>PowerPoint 演示文稿</vt:lpstr>
      <vt:lpstr>（一）尿 素 的 合 成</vt:lpstr>
      <vt:lpstr>鸟  氨  酸  循  环 （ornithine cycle)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Krebs bicycle</vt:lpstr>
      <vt:lpstr>尿素合成的总反应</vt:lpstr>
      <vt:lpstr>（二）尿素合成的调节</vt:lpstr>
      <vt:lpstr>正常成人肝尿素合成酶系的相对活性</vt:lpstr>
      <vt:lpstr>（三）高血氨症和氨中毒</vt:lpstr>
      <vt:lpstr>PowerPoint 演示文稿</vt:lpstr>
      <vt:lpstr>肝昏迷（肝性脑病）</vt:lpstr>
      <vt:lpstr>高血氨症的治疗原则</vt:lpstr>
      <vt:lpstr>PowerPoint 演示文稿</vt:lpstr>
      <vt:lpstr>氨的代谢小结</vt:lpstr>
      <vt:lpstr>第四节    个别氨基酸的代谢</vt:lpstr>
      <vt:lpstr>PowerPoint 演示文稿</vt:lpstr>
      <vt:lpstr>一、氨基酸的脱羧基作用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二、一碳单位的代谢</vt:lpstr>
      <vt:lpstr>PowerPoint 演示文稿</vt:lpstr>
      <vt:lpstr>PowerPoint 演示文稿</vt:lpstr>
      <vt:lpstr>PowerPoint 演示文稿</vt:lpstr>
      <vt:lpstr>PowerPoint 演示文稿</vt:lpstr>
      <vt:lpstr>（三）一碳单位的功能</vt:lpstr>
      <vt:lpstr>三、含硫氨基酸的代谢</vt:lpstr>
      <vt:lpstr>（一）甲硫氨酸的代谢</vt:lpstr>
      <vt:lpstr>PowerPoint 演示文稿</vt:lpstr>
      <vt:lpstr>PowerPoint 演示文稿</vt:lpstr>
      <vt:lpstr>PowerPoint 演示文稿</vt:lpstr>
      <vt:lpstr>2. 肌酸的合成</vt:lpstr>
      <vt:lpstr>（二）半胱氨酸与胱氨酸的代谢</vt:lpstr>
      <vt:lpstr>PowerPoint 演示文稿</vt:lpstr>
      <vt:lpstr>PowerPoint 演示文稿</vt:lpstr>
      <vt:lpstr>PowerPoint 演示文稿</vt:lpstr>
      <vt:lpstr>四、芳香族氨基酸的代谢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（二）色氨酸的代谢</vt:lpstr>
      <vt:lpstr>五  、支链氨基酸的代谢</vt:lpstr>
      <vt:lpstr>PowerPoint 演示文稿</vt:lpstr>
      <vt:lpstr>PowerPoint 演示文稿</vt:lpstr>
      <vt:lpstr>PowerPoint 演示文稿</vt:lpstr>
    </vt:vector>
  </TitlesOfParts>
  <Company>Imb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氨  基  酸  代  谢</dc:title>
  <dc:creator>gzorient</dc:creator>
  <cp:lastModifiedBy>ZHU LINA</cp:lastModifiedBy>
  <cp:revision>192</cp:revision>
  <dcterms:created xsi:type="dcterms:W3CDTF">2000-10-30T14:07:18Z</dcterms:created>
  <dcterms:modified xsi:type="dcterms:W3CDTF">2021-10-19T08:48:24Z</dcterms:modified>
</cp:coreProperties>
</file>