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85"/>
  </p:notesMasterIdLst>
  <p:sldIdLst>
    <p:sldId id="256" r:id="rId2"/>
    <p:sldId id="382" r:id="rId3"/>
    <p:sldId id="383" r:id="rId4"/>
    <p:sldId id="261" r:id="rId5"/>
    <p:sldId id="325" r:id="rId6"/>
    <p:sldId id="386" r:id="rId7"/>
    <p:sldId id="384" r:id="rId8"/>
    <p:sldId id="326" r:id="rId9"/>
    <p:sldId id="327" r:id="rId10"/>
    <p:sldId id="328" r:id="rId11"/>
    <p:sldId id="388" r:id="rId12"/>
    <p:sldId id="329" r:id="rId13"/>
    <p:sldId id="262" r:id="rId14"/>
    <p:sldId id="263" r:id="rId15"/>
    <p:sldId id="258" r:id="rId16"/>
    <p:sldId id="353" r:id="rId17"/>
    <p:sldId id="264" r:id="rId18"/>
    <p:sldId id="330" r:id="rId19"/>
    <p:sldId id="266" r:id="rId20"/>
    <p:sldId id="269" r:id="rId21"/>
    <p:sldId id="267" r:id="rId22"/>
    <p:sldId id="268" r:id="rId23"/>
    <p:sldId id="280" r:id="rId24"/>
    <p:sldId id="305" r:id="rId25"/>
    <p:sldId id="331" r:id="rId26"/>
    <p:sldId id="332" r:id="rId27"/>
    <p:sldId id="271" r:id="rId28"/>
    <p:sldId id="272" r:id="rId29"/>
    <p:sldId id="317" r:id="rId30"/>
    <p:sldId id="359" r:id="rId31"/>
    <p:sldId id="273" r:id="rId32"/>
    <p:sldId id="281" r:id="rId33"/>
    <p:sldId id="274" r:id="rId34"/>
    <p:sldId id="287" r:id="rId35"/>
    <p:sldId id="358" r:id="rId36"/>
    <p:sldId id="282" r:id="rId37"/>
    <p:sldId id="336" r:id="rId38"/>
    <p:sldId id="337" r:id="rId39"/>
    <p:sldId id="338" r:id="rId40"/>
    <p:sldId id="339" r:id="rId41"/>
    <p:sldId id="340" r:id="rId42"/>
    <p:sldId id="285" r:id="rId43"/>
    <p:sldId id="289" r:id="rId44"/>
    <p:sldId id="342" r:id="rId45"/>
    <p:sldId id="362" r:id="rId46"/>
    <p:sldId id="286" r:id="rId47"/>
    <p:sldId id="307" r:id="rId48"/>
    <p:sldId id="291" r:id="rId49"/>
    <p:sldId id="292" r:id="rId50"/>
    <p:sldId id="354" r:id="rId51"/>
    <p:sldId id="293" r:id="rId52"/>
    <p:sldId id="310" r:id="rId53"/>
    <p:sldId id="311" r:id="rId54"/>
    <p:sldId id="312" r:id="rId55"/>
    <p:sldId id="294" r:id="rId56"/>
    <p:sldId id="295" r:id="rId57"/>
    <p:sldId id="313" r:id="rId58"/>
    <p:sldId id="296" r:id="rId59"/>
    <p:sldId id="297" r:id="rId60"/>
    <p:sldId id="316" r:id="rId61"/>
    <p:sldId id="349" r:id="rId62"/>
    <p:sldId id="350" r:id="rId63"/>
    <p:sldId id="351" r:id="rId64"/>
    <p:sldId id="364" r:id="rId65"/>
    <p:sldId id="365" r:id="rId66"/>
    <p:sldId id="366" r:id="rId67"/>
    <p:sldId id="367" r:id="rId68"/>
    <p:sldId id="368" r:id="rId69"/>
    <p:sldId id="369" r:id="rId70"/>
    <p:sldId id="387" r:id="rId71"/>
    <p:sldId id="371" r:id="rId72"/>
    <p:sldId id="372" r:id="rId73"/>
    <p:sldId id="373" r:id="rId74"/>
    <p:sldId id="374" r:id="rId75"/>
    <p:sldId id="375" r:id="rId76"/>
    <p:sldId id="376" r:id="rId77"/>
    <p:sldId id="379" r:id="rId78"/>
    <p:sldId id="378" r:id="rId79"/>
    <p:sldId id="377" r:id="rId80"/>
    <p:sldId id="356" r:id="rId81"/>
    <p:sldId id="357" r:id="rId82"/>
    <p:sldId id="381" r:id="rId83"/>
    <p:sldId id="363" r:id="rId84"/>
  </p:sldIdLst>
  <p:sldSz cx="9144000" cy="6858000" type="screen4x3"/>
  <p:notesSz cx="6858000" cy="9144000"/>
  <p:defaultTextStyle>
    <a:defPPr>
      <a:defRPr lang="zh-CN"/>
    </a:defPPr>
    <a:lvl1pPr algn="l" rtl="0" fontAlgn="base">
      <a:spcBef>
        <a:spcPct val="0"/>
      </a:spcBef>
      <a:spcAft>
        <a:spcPct val="0"/>
      </a:spcAft>
      <a:defRPr kumimoji="1" sz="3200" b="1" kern="1200">
        <a:solidFill>
          <a:schemeClr val="tx1"/>
        </a:solidFill>
        <a:latin typeface="Times New Roman" pitchFamily="18" charset="0"/>
        <a:ea typeface="楷体_GB2312" pitchFamily="49" charset="-122"/>
        <a:cs typeface="+mn-cs"/>
      </a:defRPr>
    </a:lvl1pPr>
    <a:lvl2pPr marL="457200" algn="l" rtl="0" fontAlgn="base">
      <a:spcBef>
        <a:spcPct val="0"/>
      </a:spcBef>
      <a:spcAft>
        <a:spcPct val="0"/>
      </a:spcAft>
      <a:defRPr kumimoji="1" sz="3200" b="1" kern="1200">
        <a:solidFill>
          <a:schemeClr val="tx1"/>
        </a:solidFill>
        <a:latin typeface="Times New Roman" pitchFamily="18" charset="0"/>
        <a:ea typeface="楷体_GB2312" pitchFamily="49" charset="-122"/>
        <a:cs typeface="+mn-cs"/>
      </a:defRPr>
    </a:lvl2pPr>
    <a:lvl3pPr marL="914400" algn="l" rtl="0" fontAlgn="base">
      <a:spcBef>
        <a:spcPct val="0"/>
      </a:spcBef>
      <a:spcAft>
        <a:spcPct val="0"/>
      </a:spcAft>
      <a:defRPr kumimoji="1" sz="3200" b="1" kern="1200">
        <a:solidFill>
          <a:schemeClr val="tx1"/>
        </a:solidFill>
        <a:latin typeface="Times New Roman" pitchFamily="18" charset="0"/>
        <a:ea typeface="楷体_GB2312" pitchFamily="49" charset="-122"/>
        <a:cs typeface="+mn-cs"/>
      </a:defRPr>
    </a:lvl3pPr>
    <a:lvl4pPr marL="1371600" algn="l" rtl="0" fontAlgn="base">
      <a:spcBef>
        <a:spcPct val="0"/>
      </a:spcBef>
      <a:spcAft>
        <a:spcPct val="0"/>
      </a:spcAft>
      <a:defRPr kumimoji="1" sz="3200" b="1" kern="1200">
        <a:solidFill>
          <a:schemeClr val="tx1"/>
        </a:solidFill>
        <a:latin typeface="Times New Roman" pitchFamily="18" charset="0"/>
        <a:ea typeface="楷体_GB2312" pitchFamily="49" charset="-122"/>
        <a:cs typeface="+mn-cs"/>
      </a:defRPr>
    </a:lvl4pPr>
    <a:lvl5pPr marL="1828800" algn="l" rtl="0" fontAlgn="base">
      <a:spcBef>
        <a:spcPct val="0"/>
      </a:spcBef>
      <a:spcAft>
        <a:spcPct val="0"/>
      </a:spcAft>
      <a:defRPr kumimoji="1" sz="3200" b="1" kern="1200">
        <a:solidFill>
          <a:schemeClr val="tx1"/>
        </a:solidFill>
        <a:latin typeface="Times New Roman" pitchFamily="18" charset="0"/>
        <a:ea typeface="楷体_GB2312" pitchFamily="49" charset="-122"/>
        <a:cs typeface="+mn-cs"/>
      </a:defRPr>
    </a:lvl5pPr>
    <a:lvl6pPr marL="2286000" algn="l" defTabSz="914400" rtl="0" eaLnBrk="1" latinLnBrk="0" hangingPunct="1">
      <a:defRPr kumimoji="1" sz="3200" b="1" kern="1200">
        <a:solidFill>
          <a:schemeClr val="tx1"/>
        </a:solidFill>
        <a:latin typeface="Times New Roman" pitchFamily="18" charset="0"/>
        <a:ea typeface="楷体_GB2312" pitchFamily="49" charset="-122"/>
        <a:cs typeface="+mn-cs"/>
      </a:defRPr>
    </a:lvl6pPr>
    <a:lvl7pPr marL="2743200" algn="l" defTabSz="914400" rtl="0" eaLnBrk="1" latinLnBrk="0" hangingPunct="1">
      <a:defRPr kumimoji="1" sz="3200" b="1" kern="1200">
        <a:solidFill>
          <a:schemeClr val="tx1"/>
        </a:solidFill>
        <a:latin typeface="Times New Roman" pitchFamily="18" charset="0"/>
        <a:ea typeface="楷体_GB2312" pitchFamily="49" charset="-122"/>
        <a:cs typeface="+mn-cs"/>
      </a:defRPr>
    </a:lvl7pPr>
    <a:lvl8pPr marL="3200400" algn="l" defTabSz="914400" rtl="0" eaLnBrk="1" latinLnBrk="0" hangingPunct="1">
      <a:defRPr kumimoji="1" sz="3200" b="1" kern="1200">
        <a:solidFill>
          <a:schemeClr val="tx1"/>
        </a:solidFill>
        <a:latin typeface="Times New Roman" pitchFamily="18" charset="0"/>
        <a:ea typeface="楷体_GB2312" pitchFamily="49" charset="-122"/>
        <a:cs typeface="+mn-cs"/>
      </a:defRPr>
    </a:lvl8pPr>
    <a:lvl9pPr marL="3657600" algn="l" defTabSz="914400" rtl="0" eaLnBrk="1" latinLnBrk="0" hangingPunct="1">
      <a:defRPr kumimoji="1" sz="3200" b="1" kern="1200">
        <a:solidFill>
          <a:schemeClr val="tx1"/>
        </a:solidFill>
        <a:latin typeface="Times New Roman" pitchFamily="18" charset="0"/>
        <a:ea typeface="楷体_GB2312"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0"/>
    <a:srgbClr val="FFB7FF"/>
    <a:srgbClr val="FF99FF"/>
    <a:srgbClr val="99FF33"/>
    <a:srgbClr val="FEFA5E"/>
    <a:srgbClr val="FA413C"/>
    <a:srgbClr val="CCFF33"/>
    <a:srgbClr val="E0F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3" autoAdjust="0"/>
    <p:restoredTop sz="92746" autoAdjust="0"/>
  </p:normalViewPr>
  <p:slideViewPr>
    <p:cSldViewPr>
      <p:cViewPr varScale="1">
        <p:scale>
          <a:sx n="62" d="100"/>
          <a:sy n="62" d="100"/>
        </p:scale>
        <p:origin x="140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3FCB2-2B9F-4CF1-9F7B-9A503527FC7A}" type="doc">
      <dgm:prSet loTypeId="urn:microsoft.com/office/officeart/2005/8/layout/hList6" loCatId="list" qsTypeId="urn:microsoft.com/office/officeart/2005/8/quickstyle/3d5" qsCatId="3D" csTypeId="urn:microsoft.com/office/officeart/2005/8/colors/accent2_2" csCatId="accent2" phldr="1"/>
      <dgm:spPr/>
      <dgm:t>
        <a:bodyPr/>
        <a:lstStyle/>
        <a:p>
          <a:endParaRPr lang="zh-CN" altLang="en-US"/>
        </a:p>
      </dgm:t>
    </dgm:pt>
    <dgm:pt modelId="{E03F4783-0C79-475D-A653-AF82596C22FA}">
      <dgm:prSet custT="1"/>
      <dgm:spPr/>
      <dgm:t>
        <a:bodyPr/>
        <a:lstStyle/>
        <a:p>
          <a:r>
            <a:rPr kumimoji="1" lang="zh-CN" altLang="en-US" sz="3200" b="0">
              <a:solidFill>
                <a:srgbClr val="080800"/>
              </a:solidFill>
              <a:latin typeface="黑体" panose="02010609060101010101" pitchFamily="49" charset="-122"/>
              <a:ea typeface="黑体" panose="02010609060101010101" pitchFamily="49" charset="-122"/>
            </a:rPr>
            <a:t>核苷酸代谢概述</a:t>
          </a:r>
          <a:endParaRPr lang="zh-CN" altLang="en-US" sz="3200" dirty="0">
            <a:solidFill>
              <a:srgbClr val="080800"/>
            </a:solidFill>
            <a:latin typeface="黑体" panose="02010609060101010101" pitchFamily="49" charset="-122"/>
            <a:ea typeface="黑体" panose="02010609060101010101" pitchFamily="49" charset="-122"/>
          </a:endParaRPr>
        </a:p>
      </dgm:t>
    </dgm:pt>
    <dgm:pt modelId="{DD16B07B-B948-4732-AFE5-D8C26F987E82}" type="parTrans" cxnId="{AB6EA586-E2E8-4CBD-9E64-B0A11656A722}">
      <dgm:prSet/>
      <dgm:spPr/>
      <dgm:t>
        <a:bodyPr/>
        <a:lstStyle/>
        <a:p>
          <a:endParaRPr lang="zh-CN" altLang="en-US" sz="2400">
            <a:solidFill>
              <a:srgbClr val="080800"/>
            </a:solidFill>
            <a:latin typeface="黑体" panose="02010609060101010101" pitchFamily="49" charset="-122"/>
            <a:ea typeface="黑体" panose="02010609060101010101" pitchFamily="49" charset="-122"/>
          </a:endParaRPr>
        </a:p>
      </dgm:t>
    </dgm:pt>
    <dgm:pt modelId="{6D464FBB-B1FA-44BE-8713-4B9D83915A08}" type="sibTrans" cxnId="{AB6EA586-E2E8-4CBD-9E64-B0A11656A722}">
      <dgm:prSet/>
      <dgm:spPr/>
      <dgm:t>
        <a:bodyPr/>
        <a:lstStyle/>
        <a:p>
          <a:endParaRPr lang="zh-CN" altLang="en-US" sz="2400">
            <a:solidFill>
              <a:srgbClr val="080800"/>
            </a:solidFill>
            <a:latin typeface="黑体" panose="02010609060101010101" pitchFamily="49" charset="-122"/>
            <a:ea typeface="黑体" panose="02010609060101010101" pitchFamily="49" charset="-122"/>
          </a:endParaRPr>
        </a:p>
      </dgm:t>
    </dgm:pt>
    <dgm:pt modelId="{C6647A89-3ECC-4ED1-BB6A-70873C6B3A5B}">
      <dgm:prSet custT="1"/>
      <dgm:spPr/>
      <dgm:t>
        <a:bodyPr/>
        <a:lstStyle/>
        <a:p>
          <a:r>
            <a:rPr kumimoji="1" lang="zh-CN" altLang="en-US" sz="3200" b="0">
              <a:solidFill>
                <a:srgbClr val="080800"/>
              </a:solidFill>
              <a:latin typeface="黑体" panose="02010609060101010101" pitchFamily="49" charset="-122"/>
              <a:ea typeface="黑体" panose="02010609060101010101" pitchFamily="49" charset="-122"/>
            </a:rPr>
            <a:t>嘌呤核苷酸代谢</a:t>
          </a:r>
          <a:endParaRPr lang="zh-CN" altLang="en-US" sz="3200" dirty="0">
            <a:solidFill>
              <a:srgbClr val="080800"/>
            </a:solidFill>
            <a:latin typeface="黑体" panose="02010609060101010101" pitchFamily="49" charset="-122"/>
            <a:ea typeface="黑体" panose="02010609060101010101" pitchFamily="49" charset="-122"/>
          </a:endParaRPr>
        </a:p>
      </dgm:t>
    </dgm:pt>
    <dgm:pt modelId="{AD519EA8-247E-4EB5-9AD1-4AF45BFCEEDE}" type="parTrans" cxnId="{82DC4819-4C40-4B56-866B-8CB3894883B6}">
      <dgm:prSet/>
      <dgm:spPr/>
      <dgm:t>
        <a:bodyPr/>
        <a:lstStyle/>
        <a:p>
          <a:endParaRPr lang="zh-CN" altLang="en-US" sz="2400">
            <a:solidFill>
              <a:srgbClr val="080800"/>
            </a:solidFill>
            <a:latin typeface="黑体" panose="02010609060101010101" pitchFamily="49" charset="-122"/>
            <a:ea typeface="黑体" panose="02010609060101010101" pitchFamily="49" charset="-122"/>
          </a:endParaRPr>
        </a:p>
      </dgm:t>
    </dgm:pt>
    <dgm:pt modelId="{D60420DA-3AC4-49D2-9AB9-F2D724BCA0B6}" type="sibTrans" cxnId="{82DC4819-4C40-4B56-866B-8CB3894883B6}">
      <dgm:prSet/>
      <dgm:spPr/>
      <dgm:t>
        <a:bodyPr/>
        <a:lstStyle/>
        <a:p>
          <a:endParaRPr lang="zh-CN" altLang="en-US" sz="2400">
            <a:solidFill>
              <a:srgbClr val="080800"/>
            </a:solidFill>
            <a:latin typeface="黑体" panose="02010609060101010101" pitchFamily="49" charset="-122"/>
            <a:ea typeface="黑体" panose="02010609060101010101" pitchFamily="49" charset="-122"/>
          </a:endParaRPr>
        </a:p>
      </dgm:t>
    </dgm:pt>
    <dgm:pt modelId="{4F3D21EF-D3AA-4871-8F29-00B28985200F}">
      <dgm:prSet custT="1"/>
      <dgm:spPr/>
      <dgm:t>
        <a:bodyPr/>
        <a:lstStyle/>
        <a:p>
          <a:r>
            <a:rPr kumimoji="1" lang="zh-CN" altLang="en-US" sz="3200" b="0" dirty="0">
              <a:solidFill>
                <a:srgbClr val="080800"/>
              </a:solidFill>
              <a:latin typeface="黑体" panose="02010609060101010101" pitchFamily="49" charset="-122"/>
              <a:ea typeface="黑体" panose="02010609060101010101" pitchFamily="49" charset="-122"/>
            </a:rPr>
            <a:t>嘧啶核苷酸代谢</a:t>
          </a:r>
          <a:endParaRPr lang="zh-CN" altLang="en-US" sz="3200" dirty="0">
            <a:solidFill>
              <a:srgbClr val="080800"/>
            </a:solidFill>
            <a:latin typeface="黑体" panose="02010609060101010101" pitchFamily="49" charset="-122"/>
            <a:ea typeface="黑体" panose="02010609060101010101" pitchFamily="49" charset="-122"/>
          </a:endParaRPr>
        </a:p>
      </dgm:t>
    </dgm:pt>
    <dgm:pt modelId="{43B7E1D0-EB3A-4AC7-ABC8-24AB1EA9C144}" type="parTrans" cxnId="{2937161A-539A-42D5-9598-CECFDDE5BD1C}">
      <dgm:prSet/>
      <dgm:spPr/>
      <dgm:t>
        <a:bodyPr/>
        <a:lstStyle/>
        <a:p>
          <a:endParaRPr lang="zh-CN" altLang="en-US" sz="2400">
            <a:solidFill>
              <a:srgbClr val="080800"/>
            </a:solidFill>
            <a:latin typeface="黑体" panose="02010609060101010101" pitchFamily="49" charset="-122"/>
            <a:ea typeface="黑体" panose="02010609060101010101" pitchFamily="49" charset="-122"/>
          </a:endParaRPr>
        </a:p>
      </dgm:t>
    </dgm:pt>
    <dgm:pt modelId="{F285295C-6A95-4F1F-AA1D-B19ADDA59B5A}" type="sibTrans" cxnId="{2937161A-539A-42D5-9598-CECFDDE5BD1C}">
      <dgm:prSet/>
      <dgm:spPr/>
      <dgm:t>
        <a:bodyPr/>
        <a:lstStyle/>
        <a:p>
          <a:endParaRPr lang="zh-CN" altLang="en-US" sz="2400">
            <a:solidFill>
              <a:srgbClr val="080800"/>
            </a:solidFill>
            <a:latin typeface="黑体" panose="02010609060101010101" pitchFamily="49" charset="-122"/>
            <a:ea typeface="黑体" panose="02010609060101010101" pitchFamily="49" charset="-122"/>
          </a:endParaRPr>
        </a:p>
      </dgm:t>
    </dgm:pt>
    <dgm:pt modelId="{3328B236-C9C2-42CF-B3BC-510F434F9A9D}" type="pres">
      <dgm:prSet presAssocID="{E003FCB2-2B9F-4CF1-9F7B-9A503527FC7A}" presName="Name0" presStyleCnt="0">
        <dgm:presLayoutVars>
          <dgm:dir/>
          <dgm:resizeHandles val="exact"/>
        </dgm:presLayoutVars>
      </dgm:prSet>
      <dgm:spPr/>
    </dgm:pt>
    <dgm:pt modelId="{2525A32E-6097-4107-8302-8303AE04BFBE}" type="pres">
      <dgm:prSet presAssocID="{E03F4783-0C79-475D-A653-AF82596C22FA}" presName="node" presStyleLbl="node1" presStyleIdx="0" presStyleCnt="3">
        <dgm:presLayoutVars>
          <dgm:bulletEnabled val="1"/>
        </dgm:presLayoutVars>
      </dgm:prSet>
      <dgm:spPr/>
    </dgm:pt>
    <dgm:pt modelId="{D78ABAF2-D0B6-4146-8CE9-3781BF547E7D}" type="pres">
      <dgm:prSet presAssocID="{6D464FBB-B1FA-44BE-8713-4B9D83915A08}" presName="sibTrans" presStyleCnt="0"/>
      <dgm:spPr/>
    </dgm:pt>
    <dgm:pt modelId="{CDD16D1A-5D05-4B3C-9B4B-E7C2E61306E8}" type="pres">
      <dgm:prSet presAssocID="{C6647A89-3ECC-4ED1-BB6A-70873C6B3A5B}" presName="node" presStyleLbl="node1" presStyleIdx="1" presStyleCnt="3">
        <dgm:presLayoutVars>
          <dgm:bulletEnabled val="1"/>
        </dgm:presLayoutVars>
      </dgm:prSet>
      <dgm:spPr/>
    </dgm:pt>
    <dgm:pt modelId="{39F24F08-6953-41B7-B026-F5EB7BD74B52}" type="pres">
      <dgm:prSet presAssocID="{D60420DA-3AC4-49D2-9AB9-F2D724BCA0B6}" presName="sibTrans" presStyleCnt="0"/>
      <dgm:spPr/>
    </dgm:pt>
    <dgm:pt modelId="{F3BC0FA8-31EC-48EB-A858-B0801C163069}" type="pres">
      <dgm:prSet presAssocID="{4F3D21EF-D3AA-4871-8F29-00B28985200F}" presName="node" presStyleLbl="node1" presStyleIdx="2" presStyleCnt="3">
        <dgm:presLayoutVars>
          <dgm:bulletEnabled val="1"/>
        </dgm:presLayoutVars>
      </dgm:prSet>
      <dgm:spPr/>
    </dgm:pt>
  </dgm:ptLst>
  <dgm:cxnLst>
    <dgm:cxn modelId="{82DC4819-4C40-4B56-866B-8CB3894883B6}" srcId="{E003FCB2-2B9F-4CF1-9F7B-9A503527FC7A}" destId="{C6647A89-3ECC-4ED1-BB6A-70873C6B3A5B}" srcOrd="1" destOrd="0" parTransId="{AD519EA8-247E-4EB5-9AD1-4AF45BFCEEDE}" sibTransId="{D60420DA-3AC4-49D2-9AB9-F2D724BCA0B6}"/>
    <dgm:cxn modelId="{2937161A-539A-42D5-9598-CECFDDE5BD1C}" srcId="{E003FCB2-2B9F-4CF1-9F7B-9A503527FC7A}" destId="{4F3D21EF-D3AA-4871-8F29-00B28985200F}" srcOrd="2" destOrd="0" parTransId="{43B7E1D0-EB3A-4AC7-ABC8-24AB1EA9C144}" sibTransId="{F285295C-6A95-4F1F-AA1D-B19ADDA59B5A}"/>
    <dgm:cxn modelId="{83B01522-7F93-42AF-9701-D56177654207}" type="presOf" srcId="{C6647A89-3ECC-4ED1-BB6A-70873C6B3A5B}" destId="{CDD16D1A-5D05-4B3C-9B4B-E7C2E61306E8}" srcOrd="0" destOrd="0" presId="urn:microsoft.com/office/officeart/2005/8/layout/hList6"/>
    <dgm:cxn modelId="{A1FD4950-DF37-461A-A0CB-95DB9ABDD1D0}" type="presOf" srcId="{E003FCB2-2B9F-4CF1-9F7B-9A503527FC7A}" destId="{3328B236-C9C2-42CF-B3BC-510F434F9A9D}" srcOrd="0" destOrd="0" presId="urn:microsoft.com/office/officeart/2005/8/layout/hList6"/>
    <dgm:cxn modelId="{4C56077E-470D-41B8-A4C1-E93ACCAFA301}" type="presOf" srcId="{4F3D21EF-D3AA-4871-8F29-00B28985200F}" destId="{F3BC0FA8-31EC-48EB-A858-B0801C163069}" srcOrd="0" destOrd="0" presId="urn:microsoft.com/office/officeart/2005/8/layout/hList6"/>
    <dgm:cxn modelId="{AB6EA586-E2E8-4CBD-9E64-B0A11656A722}" srcId="{E003FCB2-2B9F-4CF1-9F7B-9A503527FC7A}" destId="{E03F4783-0C79-475D-A653-AF82596C22FA}" srcOrd="0" destOrd="0" parTransId="{DD16B07B-B948-4732-AFE5-D8C26F987E82}" sibTransId="{6D464FBB-B1FA-44BE-8713-4B9D83915A08}"/>
    <dgm:cxn modelId="{4750BFB8-500B-4B81-84B0-574A077F750E}" type="presOf" srcId="{E03F4783-0C79-475D-A653-AF82596C22FA}" destId="{2525A32E-6097-4107-8302-8303AE04BFBE}" srcOrd="0" destOrd="0" presId="urn:microsoft.com/office/officeart/2005/8/layout/hList6"/>
    <dgm:cxn modelId="{0D042910-232F-45B0-8766-DA3A596D730B}" type="presParOf" srcId="{3328B236-C9C2-42CF-B3BC-510F434F9A9D}" destId="{2525A32E-6097-4107-8302-8303AE04BFBE}" srcOrd="0" destOrd="0" presId="urn:microsoft.com/office/officeart/2005/8/layout/hList6"/>
    <dgm:cxn modelId="{48F259B8-4B46-4237-BA9F-6A2208FAAE14}" type="presParOf" srcId="{3328B236-C9C2-42CF-B3BC-510F434F9A9D}" destId="{D78ABAF2-D0B6-4146-8CE9-3781BF547E7D}" srcOrd="1" destOrd="0" presId="urn:microsoft.com/office/officeart/2005/8/layout/hList6"/>
    <dgm:cxn modelId="{879369F1-F160-4519-B493-05F39AD7A6C0}" type="presParOf" srcId="{3328B236-C9C2-42CF-B3BC-510F434F9A9D}" destId="{CDD16D1A-5D05-4B3C-9B4B-E7C2E61306E8}" srcOrd="2" destOrd="0" presId="urn:microsoft.com/office/officeart/2005/8/layout/hList6"/>
    <dgm:cxn modelId="{BA8435D4-EAF0-4F65-987F-BF7F4FAC6973}" type="presParOf" srcId="{3328B236-C9C2-42CF-B3BC-510F434F9A9D}" destId="{39F24F08-6953-41B7-B026-F5EB7BD74B52}" srcOrd="3" destOrd="0" presId="urn:microsoft.com/office/officeart/2005/8/layout/hList6"/>
    <dgm:cxn modelId="{1B9AA00D-F91D-482A-B1EC-C3FDD12690B9}" type="presParOf" srcId="{3328B236-C9C2-42CF-B3BC-510F434F9A9D}" destId="{F3BC0FA8-31EC-48EB-A858-B0801C163069}"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5A32E-6097-4107-8302-8303AE04BFBE}">
      <dsp:nvSpPr>
        <dsp:cNvPr id="0" name=""/>
        <dsp:cNvSpPr/>
      </dsp:nvSpPr>
      <dsp:spPr>
        <a:xfrm rot="16200000">
          <a:off x="-507949" y="508943"/>
          <a:ext cx="3600400" cy="2582513"/>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kumimoji="1" lang="zh-CN" altLang="en-US" sz="3200" b="0" kern="1200">
              <a:solidFill>
                <a:srgbClr val="080800"/>
              </a:solidFill>
              <a:latin typeface="黑体" panose="02010609060101010101" pitchFamily="49" charset="-122"/>
              <a:ea typeface="黑体" panose="02010609060101010101" pitchFamily="49" charset="-122"/>
            </a:rPr>
            <a:t>核苷酸代谢概述</a:t>
          </a:r>
          <a:endParaRPr lang="zh-CN" altLang="en-US" sz="3200" kern="1200" dirty="0">
            <a:solidFill>
              <a:srgbClr val="080800"/>
            </a:solidFill>
            <a:latin typeface="黑体" panose="02010609060101010101" pitchFamily="49" charset="-122"/>
            <a:ea typeface="黑体" panose="02010609060101010101" pitchFamily="49" charset="-122"/>
          </a:endParaRPr>
        </a:p>
      </dsp:txBody>
      <dsp:txXfrm rot="5400000">
        <a:off x="995" y="720079"/>
        <a:ext cx="2582513" cy="2160240"/>
      </dsp:txXfrm>
    </dsp:sp>
    <dsp:sp modelId="{CDD16D1A-5D05-4B3C-9B4B-E7C2E61306E8}">
      <dsp:nvSpPr>
        <dsp:cNvPr id="0" name=""/>
        <dsp:cNvSpPr/>
      </dsp:nvSpPr>
      <dsp:spPr>
        <a:xfrm rot="16200000">
          <a:off x="2268252" y="508943"/>
          <a:ext cx="3600400" cy="2582513"/>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kumimoji="1" lang="zh-CN" altLang="en-US" sz="3200" b="0" kern="1200">
              <a:solidFill>
                <a:srgbClr val="080800"/>
              </a:solidFill>
              <a:latin typeface="黑体" panose="02010609060101010101" pitchFamily="49" charset="-122"/>
              <a:ea typeface="黑体" panose="02010609060101010101" pitchFamily="49" charset="-122"/>
            </a:rPr>
            <a:t>嘌呤核苷酸代谢</a:t>
          </a:r>
          <a:endParaRPr lang="zh-CN" altLang="en-US" sz="3200" kern="1200" dirty="0">
            <a:solidFill>
              <a:srgbClr val="080800"/>
            </a:solidFill>
            <a:latin typeface="黑体" panose="02010609060101010101" pitchFamily="49" charset="-122"/>
            <a:ea typeface="黑体" panose="02010609060101010101" pitchFamily="49" charset="-122"/>
          </a:endParaRPr>
        </a:p>
      </dsp:txBody>
      <dsp:txXfrm rot="5400000">
        <a:off x="2777196" y="720079"/>
        <a:ext cx="2582513" cy="2160240"/>
      </dsp:txXfrm>
    </dsp:sp>
    <dsp:sp modelId="{F3BC0FA8-31EC-48EB-A858-B0801C163069}">
      <dsp:nvSpPr>
        <dsp:cNvPr id="0" name=""/>
        <dsp:cNvSpPr/>
      </dsp:nvSpPr>
      <dsp:spPr>
        <a:xfrm rot="16200000">
          <a:off x="5044453" y="508943"/>
          <a:ext cx="3600400" cy="2582513"/>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a:lnSpc>
              <a:spcPct val="90000"/>
            </a:lnSpc>
            <a:spcBef>
              <a:spcPct val="0"/>
            </a:spcBef>
            <a:spcAft>
              <a:spcPct val="35000"/>
            </a:spcAft>
            <a:buNone/>
          </a:pPr>
          <a:r>
            <a:rPr kumimoji="1" lang="zh-CN" altLang="en-US" sz="3200" b="0" kern="1200" dirty="0">
              <a:solidFill>
                <a:srgbClr val="080800"/>
              </a:solidFill>
              <a:latin typeface="黑体" panose="02010609060101010101" pitchFamily="49" charset="-122"/>
              <a:ea typeface="黑体" panose="02010609060101010101" pitchFamily="49" charset="-122"/>
            </a:rPr>
            <a:t>嘧啶核苷酸代谢</a:t>
          </a:r>
          <a:endParaRPr lang="zh-CN" altLang="en-US" sz="3200" kern="1200" dirty="0">
            <a:solidFill>
              <a:srgbClr val="080800"/>
            </a:solidFill>
            <a:latin typeface="黑体" panose="02010609060101010101" pitchFamily="49" charset="-122"/>
            <a:ea typeface="黑体" panose="02010609060101010101" pitchFamily="49" charset="-122"/>
          </a:endParaRPr>
        </a:p>
      </dsp:txBody>
      <dsp:txXfrm rot="5400000">
        <a:off x="5553397" y="720079"/>
        <a:ext cx="2582513" cy="216024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 Id="rId9"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9"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50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450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B8D064-24BC-42E3-9A40-23935503A11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AC7F6291-A112-4143-9ADE-48210D4ADB8F}" type="slidenum">
              <a:rPr lang="en-US" altLang="zh-CN" smtClean="0"/>
              <a:pPr/>
              <a:t>4</a:t>
            </a:fld>
            <a:endParaRPr lang="en-US" altLang="zh-CN"/>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zh-CN" altLang="zh-CN">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87920C95-DC56-4A21-9367-210CC599E3A8}" type="slidenum">
              <a:rPr lang="en-US" altLang="zh-CN" smtClean="0"/>
              <a:pPr/>
              <a:t>28</a:t>
            </a:fld>
            <a:endParaRPr lang="en-US" altLang="zh-CN"/>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zh-CN" altLang="zh-CN">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4F2BD28D-253D-46C7-B642-D1F8D89A6086}" type="slidenum">
              <a:rPr lang="en-US" altLang="zh-CN" smtClean="0"/>
              <a:pPr/>
              <a:t>29</a:t>
            </a:fld>
            <a:endParaRPr lang="en-US" altLang="zh-CN"/>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altLang="zh-CN" dirty="0" err="1">
                <a:solidFill>
                  <a:srgbClr val="000000"/>
                </a:solidFill>
                <a:latin typeface="Arial" charset="0"/>
                <a:ea typeface="宋体" charset="-122"/>
                <a:cs typeface="Arial" charset="0"/>
              </a:rPr>
              <a:t>Lesch-Nyhan</a:t>
            </a:r>
            <a:r>
              <a:rPr lang="en-US" altLang="zh-CN" dirty="0">
                <a:solidFill>
                  <a:srgbClr val="000000"/>
                </a:solidFill>
                <a:latin typeface="Arial" charset="0"/>
                <a:ea typeface="宋体" charset="-122"/>
                <a:cs typeface="Arial" charset="0"/>
              </a:rPr>
              <a:t> syndrome is a genetic disorder associated with 3 major clinical elements. These elements include overproduction of uric acid, neurological disability, and behavioral problems. The overproduction of uric acid is associated with hyperuricemia. If left untreated, it can produce nephrolithiasis with renal failure, gouty arthritis, and solid subcutaneous deposits known as tophi. The neurological disability encompasses a spectrum of extrapyramidal signs, including dystonia, choreoathetosis, and occasionally </a:t>
            </a:r>
            <a:r>
              <a:rPr lang="en-US" altLang="zh-CN" dirty="0" err="1">
                <a:solidFill>
                  <a:srgbClr val="000000"/>
                </a:solidFill>
                <a:latin typeface="Arial" charset="0"/>
                <a:ea typeface="宋体" charset="-122"/>
                <a:cs typeface="Arial" charset="0"/>
              </a:rPr>
              <a:t>ballismus</a:t>
            </a:r>
            <a:r>
              <a:rPr lang="en-US" altLang="zh-CN" dirty="0">
                <a:solidFill>
                  <a:srgbClr val="000000"/>
                </a:solidFill>
                <a:latin typeface="Arial" charset="0"/>
                <a:ea typeface="宋体" charset="-122"/>
                <a:cs typeface="Arial" charset="0"/>
              </a:rPr>
              <a:t>. Some patients also develop pyramidal signs, such as spasticity and hyperreflexia. The behavioral problems include cognitive dysfunction and aggressive and impulsive behaviors. Nearly all patients also develop persistent and severe self-injurious behavior. </a:t>
            </a:r>
          </a:p>
          <a:p>
            <a:pPr eaLnBrk="1" hangingPunct="1"/>
            <a:endParaRPr lang="en-US" altLang="zh-CN" dirty="0">
              <a:ea typeface="宋体" charset="-122"/>
            </a:endParaRPr>
          </a:p>
          <a:p>
            <a:pPr eaLnBrk="1" hangingPunct="1"/>
            <a:endParaRPr lang="en-US" altLang="zh-CN" dirty="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p:spPr>
        <p:txBody>
          <a:bodyPr/>
          <a:lstStyle/>
          <a:p>
            <a:fld id="{3B4E5502-5578-4A72-9874-42FEA18FAD18}" type="slidenum">
              <a:rPr lang="en-US" altLang="zh-CN" smtClean="0"/>
              <a:pPr/>
              <a:t>40</a:t>
            </a:fld>
            <a:endParaRPr lang="en-US" altLang="zh-CN"/>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zh-CN" altLang="zh-CN">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D8D64A51-7692-4E3A-A606-E626E18929D1}" type="slidenum">
              <a:rPr lang="en-US" altLang="zh-CN" smtClean="0"/>
              <a:pPr/>
              <a:t>41</a:t>
            </a:fld>
            <a:endParaRPr lang="en-US" altLang="zh-CN"/>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r>
              <a:rPr lang="zh-CN" altLang="en-US" b="1">
                <a:solidFill>
                  <a:srgbClr val="800080"/>
                </a:solidFill>
                <a:ea typeface="宋体" charset="-122"/>
              </a:rPr>
              <a:t>不同种类生物嘌呤核苷酸的分解代谢产物不同</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正常血尿酸含量男性为</a:t>
            </a:r>
            <a:r>
              <a:rPr lang="en-US" altLang="zh-CN" dirty="0"/>
              <a:t>210~416 </a:t>
            </a:r>
            <a:r>
              <a:rPr kumimoji="1" lang="en-US" altLang="zh-CN" sz="1200" b="0" i="0" kern="1200" dirty="0" err="1">
                <a:solidFill>
                  <a:schemeClr val="tx1"/>
                </a:solidFill>
                <a:effectLst/>
                <a:latin typeface="Times New Roman" pitchFamily="18" charset="0"/>
                <a:ea typeface="宋体" pitchFamily="2" charset="-122"/>
                <a:cs typeface="+mn-cs"/>
              </a:rPr>
              <a:t>umol</a:t>
            </a:r>
            <a:r>
              <a:rPr kumimoji="1" lang="en-US" altLang="zh-CN" sz="1200" b="0" i="0" kern="1200" dirty="0">
                <a:solidFill>
                  <a:schemeClr val="tx1"/>
                </a:solidFill>
                <a:effectLst/>
                <a:latin typeface="Times New Roman" pitchFamily="18" charset="0"/>
                <a:ea typeface="宋体" pitchFamily="2" charset="-122"/>
                <a:cs typeface="+mn-cs"/>
              </a:rPr>
              <a:t>/L</a:t>
            </a:r>
            <a:r>
              <a:rPr lang="en-US" altLang="zh-CN" dirty="0"/>
              <a:t>;</a:t>
            </a:r>
            <a:r>
              <a:rPr lang="zh-CN" altLang="en-US" dirty="0"/>
              <a:t>女 性为</a:t>
            </a:r>
            <a:r>
              <a:rPr lang="en-US" altLang="zh-CN" dirty="0"/>
              <a:t>150〜357 </a:t>
            </a:r>
            <a:r>
              <a:rPr kumimoji="1" lang="en-US" altLang="zh-CN" sz="1200" b="0" i="0" kern="1200" dirty="0" err="1">
                <a:solidFill>
                  <a:schemeClr val="tx1"/>
                </a:solidFill>
                <a:effectLst/>
                <a:latin typeface="Times New Roman" pitchFamily="18" charset="0"/>
                <a:ea typeface="宋体" pitchFamily="2" charset="-122"/>
                <a:cs typeface="+mn-cs"/>
              </a:rPr>
              <a:t>umol</a:t>
            </a:r>
            <a:r>
              <a:rPr kumimoji="1" lang="en-US" altLang="zh-CN" sz="1200" b="0" i="0" kern="1200" dirty="0">
                <a:solidFill>
                  <a:schemeClr val="tx1"/>
                </a:solidFill>
                <a:effectLst/>
                <a:latin typeface="Times New Roman" pitchFamily="18" charset="0"/>
                <a:ea typeface="宋体" pitchFamily="2" charset="-122"/>
                <a:cs typeface="+mn-cs"/>
              </a:rPr>
              <a:t>/L</a:t>
            </a:r>
            <a:r>
              <a:rPr lang="zh-CN" altLang="en-US" dirty="0"/>
              <a:t>，</a:t>
            </a:r>
          </a:p>
        </p:txBody>
      </p:sp>
      <p:sp>
        <p:nvSpPr>
          <p:cNvPr id="4" name="灯片编号占位符 3"/>
          <p:cNvSpPr>
            <a:spLocks noGrp="1"/>
          </p:cNvSpPr>
          <p:nvPr>
            <p:ph type="sldNum" sz="quarter" idx="5"/>
          </p:nvPr>
        </p:nvSpPr>
        <p:spPr/>
        <p:txBody>
          <a:bodyPr/>
          <a:lstStyle/>
          <a:p>
            <a:pPr>
              <a:defRPr/>
            </a:pPr>
            <a:fld id="{98B8D064-24BC-42E3-9A40-23935503A114}" type="slidenum">
              <a:rPr lang="en-US" altLang="zh-CN" smtClean="0"/>
              <a:pPr>
                <a:defRPr/>
              </a:pPr>
              <a:t>42</a:t>
            </a:fld>
            <a:endParaRPr lang="en-US" altLang="zh-CN"/>
          </a:p>
        </p:txBody>
      </p:sp>
    </p:spTree>
    <p:extLst>
      <p:ext uri="{BB962C8B-B14F-4D97-AF65-F5344CB8AC3E}">
        <p14:creationId xmlns:p14="http://schemas.microsoft.com/office/powerpoint/2010/main" val="286214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D8B4E2C8-3534-4988-9403-7BD22A1DCA37}" type="slidenum">
              <a:rPr lang="en-US" altLang="zh-CN" smtClean="0"/>
              <a:pPr/>
              <a:t>44</a:t>
            </a:fld>
            <a:endParaRPr lang="en-US" altLang="zh-CN"/>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r>
              <a:rPr lang="zh-CN" altLang="en-US" b="1">
                <a:ea typeface="宋体" charset="-122"/>
              </a:rPr>
              <a:t>该病发病有家族遗传倾向，可能涉及</a:t>
            </a:r>
            <a:r>
              <a:rPr lang="en-US" altLang="zh-CN" b="1">
                <a:ea typeface="宋体" charset="-122"/>
              </a:rPr>
              <a:t>HGPRT</a:t>
            </a:r>
            <a:r>
              <a:rPr lang="zh-CN" altLang="en-US" b="1">
                <a:ea typeface="宋体" charset="-122"/>
              </a:rPr>
              <a:t>、</a:t>
            </a:r>
            <a:r>
              <a:rPr lang="en-US" altLang="zh-CN" b="1">
                <a:ea typeface="宋体" charset="-122"/>
              </a:rPr>
              <a:t>PRPP</a:t>
            </a:r>
            <a:r>
              <a:rPr lang="zh-CN" altLang="en-US" b="1">
                <a:ea typeface="宋体" charset="-122"/>
              </a:rPr>
              <a:t>激酶、谷氨酰胺</a:t>
            </a:r>
            <a:r>
              <a:rPr lang="en-US" altLang="zh-CN" b="1">
                <a:ea typeface="宋体" charset="-122"/>
              </a:rPr>
              <a:t>PRPP</a:t>
            </a:r>
            <a:r>
              <a:rPr lang="zh-CN" altLang="en-US" b="1">
                <a:ea typeface="宋体" charset="-122"/>
              </a:rPr>
              <a:t>酰胺基转移酶</a:t>
            </a:r>
            <a:r>
              <a:rPr lang="en-US" altLang="zh-CN" b="1">
                <a:ea typeface="宋体" charset="-122"/>
              </a:rPr>
              <a:t>(GPAT)</a:t>
            </a:r>
            <a:r>
              <a:rPr lang="zh-CN" altLang="en-US" b="1">
                <a:ea typeface="宋体" charset="-122"/>
              </a:rPr>
              <a:t>、葡糖</a:t>
            </a:r>
            <a:r>
              <a:rPr lang="en-US" altLang="zh-CN" b="1">
                <a:ea typeface="宋体" charset="-122"/>
              </a:rPr>
              <a:t>-6-</a:t>
            </a:r>
            <a:r>
              <a:rPr lang="zh-CN" altLang="en-US" b="1">
                <a:ea typeface="宋体" charset="-122"/>
              </a:rPr>
              <a:t>磷酸酶</a:t>
            </a:r>
            <a:r>
              <a:rPr lang="en-US" altLang="zh-CN" b="1">
                <a:ea typeface="宋体" charset="-122"/>
              </a:rPr>
              <a:t>(G6PC)</a:t>
            </a:r>
            <a:r>
              <a:rPr lang="zh-CN" altLang="en-US" b="1">
                <a:ea typeface="宋体" charset="-122"/>
              </a:rPr>
              <a:t>、黄嘌呤脱氢酶</a:t>
            </a:r>
            <a:r>
              <a:rPr lang="en-US" altLang="zh-CN" b="1">
                <a:ea typeface="宋体" charset="-122"/>
              </a:rPr>
              <a:t>(XDH)</a:t>
            </a:r>
            <a:r>
              <a:rPr lang="zh-CN" altLang="en-US" b="1">
                <a:ea typeface="宋体" charset="-122"/>
              </a:rPr>
              <a:t>。</a:t>
            </a:r>
            <a:endParaRPr lang="zh-CN" altLang="en-US">
              <a:ea typeface="宋体" charset="-122"/>
            </a:endParaRPr>
          </a:p>
          <a:p>
            <a:pPr eaLnBrk="1" hangingPunct="1"/>
            <a:r>
              <a:rPr lang="zh-CN" altLang="en-US">
                <a:ea typeface="宋体" charset="-122"/>
              </a:rPr>
              <a:t>痛风症多见于成年男性，其发病机理尚未阐明。 </a:t>
            </a:r>
          </a:p>
          <a:p>
            <a:pPr eaLnBrk="1" hangingPunct="1"/>
            <a:r>
              <a:rPr lang="zh-CN" altLang="en-US" b="1">
                <a:ea typeface="宋体" charset="-122"/>
              </a:rPr>
              <a:t>食物控制的三大原则 </a:t>
            </a:r>
            <a:r>
              <a:rPr lang="en-US" altLang="zh-CN" b="1">
                <a:ea typeface="宋体" charset="-122"/>
              </a:rPr>
              <a:t>1. </a:t>
            </a:r>
            <a:r>
              <a:rPr lang="zh-CN" altLang="en-US" b="1">
                <a:ea typeface="宋体" charset="-122"/>
              </a:rPr>
              <a:t>不喝酒 </a:t>
            </a:r>
            <a:r>
              <a:rPr lang="en-US" altLang="zh-CN" b="1">
                <a:ea typeface="宋体" charset="-122"/>
              </a:rPr>
              <a:t>2. </a:t>
            </a:r>
            <a:r>
              <a:rPr lang="zh-CN" altLang="en-US" b="1">
                <a:ea typeface="宋体" charset="-122"/>
              </a:rPr>
              <a:t>不吃内脏 </a:t>
            </a:r>
            <a:r>
              <a:rPr lang="en-US" altLang="zh-CN" b="1">
                <a:ea typeface="宋体" charset="-122"/>
              </a:rPr>
              <a:t>3. </a:t>
            </a:r>
            <a:r>
              <a:rPr lang="zh-CN" altLang="en-US" b="1">
                <a:ea typeface="宋体" charset="-122"/>
              </a:rPr>
              <a:t>少吃海产，并且喝充足的水分。</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幻灯片图像占位符 1"/>
          <p:cNvSpPr>
            <a:spLocks noGrp="1" noRot="1" noChangeAspect="1"/>
          </p:cNvSpPr>
          <p:nvPr>
            <p:ph type="sldImg"/>
          </p:nvPr>
        </p:nvSpPr>
        <p:spPr>
          <a:ln/>
        </p:spPr>
      </p:sp>
      <p:sp>
        <p:nvSpPr>
          <p:cNvPr id="113666" name="备注占位符 2"/>
          <p:cNvSpPr>
            <a:spLocks noGrp="1"/>
          </p:cNvSpPr>
          <p:nvPr>
            <p:ph type="body" idx="1"/>
          </p:nvPr>
        </p:nvSpPr>
        <p:spPr>
          <a:noFill/>
          <a:ln/>
        </p:spPr>
        <p:txBody>
          <a:bodyPr/>
          <a:lstStyle/>
          <a:p>
            <a:r>
              <a:rPr lang="en-US" altLang="zh-CN">
                <a:solidFill>
                  <a:srgbClr val="080800"/>
                </a:solidFill>
                <a:ea typeface="黑体" pitchFamily="2" charset="-122"/>
              </a:rPr>
              <a:t>AGA</a:t>
            </a:r>
            <a:r>
              <a:rPr lang="zh-CN" altLang="en-US">
                <a:solidFill>
                  <a:srgbClr val="080800"/>
                </a:solidFill>
                <a:ea typeface="黑体" pitchFamily="2" charset="-122"/>
              </a:rPr>
              <a:t>：</a:t>
            </a:r>
            <a:r>
              <a:rPr lang="en-US" altLang="zh-CN">
                <a:solidFill>
                  <a:srgbClr val="080800"/>
                </a:solidFill>
                <a:ea typeface="黑体" pitchFamily="2" charset="-122"/>
              </a:rPr>
              <a:t>N-</a:t>
            </a:r>
            <a:r>
              <a:rPr lang="zh-CN" altLang="en-US">
                <a:solidFill>
                  <a:srgbClr val="080800"/>
                </a:solidFill>
                <a:ea typeface="黑体" pitchFamily="2" charset="-122"/>
              </a:rPr>
              <a:t>乙酰谷氨酸</a:t>
            </a:r>
            <a:endParaRPr lang="zh-CN" altLang="en-US">
              <a:ea typeface="宋体" charset="-122"/>
            </a:endParaRPr>
          </a:p>
        </p:txBody>
      </p:sp>
      <p:sp>
        <p:nvSpPr>
          <p:cNvPr id="113667" name="灯片编号占位符 3"/>
          <p:cNvSpPr>
            <a:spLocks noGrp="1"/>
          </p:cNvSpPr>
          <p:nvPr>
            <p:ph type="sldNum" sz="quarter" idx="5"/>
          </p:nvPr>
        </p:nvSpPr>
        <p:spPr>
          <a:noFill/>
        </p:spPr>
        <p:txBody>
          <a:bodyPr/>
          <a:lstStyle/>
          <a:p>
            <a:fld id="{F2258F12-5018-41AC-89DA-3A5D28B8A5BF}" type="slidenum">
              <a:rPr lang="en-US" altLang="zh-CN" smtClean="0"/>
              <a:pPr/>
              <a:t>58</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DEAA2BB8-7880-4FF3-9730-FA5C5DFFC0CD}" type="slidenum">
              <a:rPr lang="en-US" altLang="zh-CN" smtClean="0"/>
              <a:pPr/>
              <a:t>63</a:t>
            </a:fld>
            <a:endParaRPr lang="en-US" altLang="zh-CN"/>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r>
              <a:rPr lang="en-US" altLang="zh-CN" sz="2400" b="1">
                <a:solidFill>
                  <a:srgbClr val="0000FF"/>
                </a:solidFill>
                <a:latin typeface="Tahoma" pitchFamily="34" charset="0"/>
                <a:ea typeface="黑体" pitchFamily="2" charset="-122"/>
              </a:rPr>
              <a:t>CO</a:t>
            </a:r>
            <a:r>
              <a:rPr lang="en-US" altLang="zh-CN" sz="2400" b="1" baseline="-25000">
                <a:solidFill>
                  <a:srgbClr val="0000FF"/>
                </a:solidFill>
                <a:latin typeface="Tahoma" pitchFamily="34" charset="0"/>
                <a:ea typeface="黑体" pitchFamily="2" charset="-122"/>
              </a:rPr>
              <a:t>2 </a:t>
            </a:r>
            <a:r>
              <a:rPr lang="zh-CN" altLang="en-US" sz="2400" b="1">
                <a:solidFill>
                  <a:srgbClr val="0000FF"/>
                </a:solidFill>
                <a:latin typeface="Tahoma" pitchFamily="34" charset="0"/>
                <a:ea typeface="黑体" pitchFamily="2" charset="-122"/>
              </a:rPr>
              <a:t>、</a:t>
            </a:r>
            <a:r>
              <a:rPr lang="en-US" altLang="zh-CN" sz="2400" b="1">
                <a:solidFill>
                  <a:srgbClr val="0000FF"/>
                </a:solidFill>
                <a:latin typeface="Tahoma" pitchFamily="34" charset="0"/>
                <a:ea typeface="黑体" pitchFamily="2" charset="-122"/>
              </a:rPr>
              <a:t>NH</a:t>
            </a:r>
            <a:r>
              <a:rPr lang="en-US" altLang="zh-CN" sz="2400" b="1" baseline="-25000">
                <a:solidFill>
                  <a:srgbClr val="0000FF"/>
                </a:solidFill>
                <a:latin typeface="Tahoma" pitchFamily="34" charset="0"/>
                <a:ea typeface="黑体" pitchFamily="2" charset="-122"/>
              </a:rPr>
              <a:t>3 </a:t>
            </a:r>
            <a:r>
              <a:rPr lang="zh-CN" altLang="en-US" sz="2000" b="1">
                <a:solidFill>
                  <a:srgbClr val="008000"/>
                </a:solidFill>
                <a:latin typeface="Tahoma" pitchFamily="34" charset="0"/>
                <a:ea typeface="黑体" pitchFamily="2" charset="-122"/>
              </a:rPr>
              <a:t>、</a:t>
            </a:r>
            <a:r>
              <a:rPr lang="zh-CN" altLang="en-US" sz="2400" b="1" baseline="-25000">
                <a:solidFill>
                  <a:srgbClr val="0000FF"/>
                </a:solidFill>
                <a:latin typeface="Tahoma" pitchFamily="34" charset="0"/>
                <a:ea typeface="黑体" pitchFamily="2" charset="-122"/>
              </a:rPr>
              <a:t> </a:t>
            </a:r>
            <a:r>
              <a:rPr lang="en-US" altLang="zh-CN" sz="2000" b="1">
                <a:solidFill>
                  <a:srgbClr val="008000"/>
                </a:solidFill>
                <a:latin typeface="Tahoma" pitchFamily="34" charset="0"/>
                <a:ea typeface="黑体" pitchFamily="2" charset="-122"/>
              </a:rPr>
              <a:t>β-</a:t>
            </a:r>
            <a:r>
              <a:rPr lang="zh-CN" altLang="en-US" sz="2000" b="1">
                <a:solidFill>
                  <a:srgbClr val="008000"/>
                </a:solidFill>
                <a:latin typeface="Tahoma" pitchFamily="34" charset="0"/>
                <a:ea typeface="黑体" pitchFamily="2" charset="-122"/>
              </a:rPr>
              <a:t>氨基酸均易溶于水，可随尿排出或进一步分解。</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0E9BD96A-5A12-4076-AE3E-71ABD608F482}" type="slidenum">
              <a:rPr lang="en-US" altLang="zh-CN" smtClean="0"/>
              <a:pPr/>
              <a:t>65</a:t>
            </a:fld>
            <a:endParaRPr lang="en-US" altLang="zh-CN"/>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lnSpc>
                <a:spcPct val="120000"/>
              </a:lnSpc>
            </a:pPr>
            <a:r>
              <a:rPr lang="zh-CN" altLang="en-US" b="1">
                <a:latin typeface="楷体_GB2312" pitchFamily="49" charset="-122"/>
                <a:ea typeface="楷体_GB2312" pitchFamily="49" charset="-122"/>
              </a:rPr>
              <a:t>抗代谢物</a:t>
            </a:r>
            <a:r>
              <a:rPr lang="en-US" altLang="zh-CN" b="1">
                <a:latin typeface="楷体_GB2312" pitchFamily="49" charset="-122"/>
                <a:ea typeface="楷体_GB2312" pitchFamily="49" charset="-122"/>
              </a:rPr>
              <a:t>: </a:t>
            </a:r>
            <a:r>
              <a:rPr lang="zh-CN" altLang="en-US" b="1">
                <a:ea typeface="楷体_GB2312" pitchFamily="49" charset="-122"/>
              </a:rPr>
              <a:t>在化学结构上与正常代谢物</a:t>
            </a:r>
            <a:r>
              <a:rPr lang="zh-CN" altLang="en-US" b="1">
                <a:solidFill>
                  <a:srgbClr val="FA413C"/>
                </a:solidFill>
                <a:ea typeface="楷体_GB2312" pitchFamily="49" charset="-122"/>
              </a:rPr>
              <a:t>结构相似</a:t>
            </a:r>
            <a:r>
              <a:rPr lang="zh-CN" altLang="en-US" b="1">
                <a:ea typeface="楷体_GB2312" pitchFamily="49" charset="-122"/>
              </a:rPr>
              <a:t>，具有竞争性拮抗正常代谢的物质</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6986AD96-BD32-406D-BE01-F14B05EBBF72}" type="slidenum">
              <a:rPr lang="en-US" altLang="zh-CN" smtClean="0"/>
              <a:pPr/>
              <a:t>68</a:t>
            </a:fld>
            <a:endParaRPr lang="en-US" altLang="zh-CN"/>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pPr eaLnBrk="1" hangingPunct="1">
              <a:lnSpc>
                <a:spcPct val="120000"/>
              </a:lnSpc>
              <a:spcBef>
                <a:spcPct val="20000"/>
              </a:spcBef>
            </a:pPr>
            <a:r>
              <a:rPr lang="zh-CN" altLang="en-US" b="1">
                <a:ea typeface="宋体" charset="-122"/>
              </a:rPr>
              <a:t>抑制</a:t>
            </a:r>
            <a:r>
              <a:rPr lang="zh-CN" altLang="en-US" b="1">
                <a:solidFill>
                  <a:srgbClr val="CC0000"/>
                </a:solidFill>
                <a:ea typeface="宋体" charset="-122"/>
              </a:rPr>
              <a:t>谷氨酰胺</a:t>
            </a:r>
            <a:r>
              <a:rPr lang="zh-CN" altLang="en-US" b="1">
                <a:ea typeface="宋体" charset="-122"/>
              </a:rPr>
              <a:t>参与的反应</a:t>
            </a:r>
          </a:p>
          <a:p>
            <a:pPr eaLnBrk="1" hangingPunct="1"/>
            <a:endParaRPr lang="en-US" altLang="zh-CN">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C55CEF7C-13FD-4D98-B7FA-239318FAA569}" type="slidenum">
              <a:rPr lang="en-US" altLang="zh-CN" smtClean="0"/>
              <a:pPr/>
              <a:t>5</a:t>
            </a:fld>
            <a:endParaRPr lang="en-US" altLang="zh-CN"/>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eaLnBrk="1" hangingPunct="1"/>
            <a:endParaRPr lang="zh-CN" altLang="en-US">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E77AC0E3-E16D-4213-AE02-03860084A4BD}" type="slidenum">
              <a:rPr lang="en-US" altLang="zh-CN" smtClean="0"/>
              <a:pPr/>
              <a:t>69</a:t>
            </a:fld>
            <a:endParaRPr lang="en-US" altLang="zh-CN"/>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pPr eaLnBrk="1" hangingPunct="1"/>
            <a:r>
              <a:rPr lang="en-US" altLang="zh-CN">
                <a:ea typeface="宋体" charset="-122"/>
              </a:rPr>
              <a:t>C2</a:t>
            </a:r>
            <a:r>
              <a:rPr lang="zh-CN" altLang="en-US">
                <a:ea typeface="宋体" charset="-122"/>
              </a:rPr>
              <a:t>、</a:t>
            </a:r>
            <a:r>
              <a:rPr lang="en-US" altLang="zh-CN">
                <a:ea typeface="宋体" charset="-122"/>
              </a:rPr>
              <a:t>C8</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BE8157A1-2A83-4983-8796-F2712ED19228}" type="slidenum">
              <a:rPr lang="en-US" altLang="zh-CN" smtClean="0"/>
              <a:pPr/>
              <a:t>71</a:t>
            </a:fld>
            <a:endParaRPr lang="en-US" altLang="zh-CN"/>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eaLnBrk="1" hangingPunct="1">
              <a:lnSpc>
                <a:spcPct val="120000"/>
              </a:lnSpc>
            </a:pPr>
            <a:r>
              <a:rPr lang="zh-CN" altLang="en-US" b="1">
                <a:latin typeface="楷体_GB2312" pitchFamily="49" charset="-122"/>
                <a:ea typeface="楷体_GB2312" pitchFamily="49" charset="-122"/>
              </a:rPr>
              <a:t>抗代谢物</a:t>
            </a:r>
            <a:r>
              <a:rPr lang="en-US" altLang="zh-CN" b="1">
                <a:latin typeface="楷体_GB2312" pitchFamily="49" charset="-122"/>
                <a:ea typeface="楷体_GB2312" pitchFamily="49" charset="-122"/>
              </a:rPr>
              <a:t>: </a:t>
            </a:r>
            <a:r>
              <a:rPr lang="zh-CN" altLang="en-US" b="1">
                <a:ea typeface="楷体_GB2312" pitchFamily="49" charset="-122"/>
              </a:rPr>
              <a:t>在化学结构上与正常代谢物</a:t>
            </a:r>
            <a:r>
              <a:rPr lang="zh-CN" altLang="en-US" b="1">
                <a:solidFill>
                  <a:srgbClr val="FA413C"/>
                </a:solidFill>
                <a:ea typeface="楷体_GB2312" pitchFamily="49" charset="-122"/>
              </a:rPr>
              <a:t>结构相似</a:t>
            </a:r>
            <a:r>
              <a:rPr lang="zh-CN" altLang="en-US" b="1">
                <a:ea typeface="楷体_GB2312" pitchFamily="49" charset="-122"/>
              </a:rPr>
              <a:t>，具有竞争性拮抗正常代谢的物质</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FAB3A11B-DDEA-4081-A7D8-04033D68477D}" type="slidenum">
              <a:rPr lang="en-US" altLang="zh-CN" smtClean="0"/>
              <a:pPr/>
              <a:t>79</a:t>
            </a:fld>
            <a:endParaRPr lang="en-US" altLang="zh-CN"/>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pPr algn="just" eaLnBrk="1" hangingPunct="1">
              <a:lnSpc>
                <a:spcPct val="120000"/>
              </a:lnSpc>
              <a:spcBef>
                <a:spcPct val="0"/>
              </a:spcBef>
            </a:pPr>
            <a:r>
              <a:rPr lang="zh-CN" altLang="en-US" sz="2800" b="1" dirty="0">
                <a:latin typeface="华文楷体"/>
                <a:ea typeface="华文楷体"/>
                <a:cs typeface="华文楷体"/>
              </a:rPr>
              <a:t>分子靶向治疗的靶点是针对肿瘤细胞的恶性表型分子，作用于促进肿瘤生长、存活的特异性细胞受体、信号传导等通道，新生血管形成和细胞周期的调节，实现抑制肿瘤细胞生长或促进凋亡的抗肿瘤作用。与传统细胞毒化疗不同，肿瘤分子靶向治疗具有特异性抗肿瘤作用，并且毒性明显减少，开创了肿瘤化疗的新领域。</a:t>
            </a:r>
            <a:endParaRPr lang="en-US" altLang="zh-CN" sz="2800" b="1" dirty="0">
              <a:latin typeface="华文楷体"/>
              <a:ea typeface="华文楷体"/>
              <a:cs typeface="华文楷体"/>
            </a:endParaRPr>
          </a:p>
          <a:p>
            <a:pPr eaLnBrk="1" hangingPunct="1"/>
            <a:r>
              <a:rPr lang="zh-CN" altLang="en-US" dirty="0">
                <a:ea typeface="宋体" charset="-122"/>
              </a:rPr>
              <a:t>免疫疗法：免疫基因，</a:t>
            </a:r>
            <a:r>
              <a:rPr lang="en-US" altLang="zh-CN" dirty="0">
                <a:ea typeface="宋体" charset="-122"/>
              </a:rPr>
              <a:t>CAR-T</a:t>
            </a:r>
            <a:r>
              <a:rPr lang="zh-CN" altLang="en-US" dirty="0">
                <a:ea typeface="宋体" charset="-122"/>
              </a:rPr>
              <a:t>，抑制负免疫调节</a:t>
            </a:r>
            <a:r>
              <a:rPr lang="en-US" altLang="zh-CN" dirty="0">
                <a:ea typeface="宋体" charset="-122"/>
              </a:rPr>
              <a:t>(for their discovery of cancer therapy by inhibition of negative immune regulation——2018</a:t>
            </a:r>
            <a:r>
              <a:rPr lang="zh-CN" altLang="en-US" dirty="0">
                <a:ea typeface="宋体" charset="-122"/>
              </a:rPr>
              <a:t>诺贝尔生理学或医学奖）</a:t>
            </a:r>
            <a:endParaRPr lang="en-US" altLang="zh-CN" dirty="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幻灯片图像占位符 1"/>
          <p:cNvSpPr>
            <a:spLocks noGrp="1" noRot="1" noChangeAspect="1"/>
          </p:cNvSpPr>
          <p:nvPr>
            <p:ph type="sldImg"/>
          </p:nvPr>
        </p:nvSpPr>
        <p:spPr>
          <a:ln/>
        </p:spPr>
      </p:sp>
      <p:sp>
        <p:nvSpPr>
          <p:cNvPr id="152578" name="备注占位符 2"/>
          <p:cNvSpPr>
            <a:spLocks noGrp="1"/>
          </p:cNvSpPr>
          <p:nvPr>
            <p:ph type="body" idx="1"/>
          </p:nvPr>
        </p:nvSpPr>
        <p:spPr>
          <a:noFill/>
          <a:ln/>
        </p:spPr>
        <p:txBody>
          <a:bodyPr/>
          <a:lstStyle/>
          <a:p>
            <a:endParaRPr lang="zh-CN" altLang="en-US">
              <a:ea typeface="宋体" charset="-122"/>
            </a:endParaRPr>
          </a:p>
        </p:txBody>
      </p:sp>
      <p:sp>
        <p:nvSpPr>
          <p:cNvPr id="152579" name="灯片编号占位符 3"/>
          <p:cNvSpPr>
            <a:spLocks noGrp="1"/>
          </p:cNvSpPr>
          <p:nvPr>
            <p:ph type="sldNum" sz="quarter" idx="5"/>
          </p:nvPr>
        </p:nvSpPr>
        <p:spPr>
          <a:noFill/>
        </p:spPr>
        <p:txBody>
          <a:bodyPr/>
          <a:lstStyle/>
          <a:p>
            <a:fld id="{EDF2BA01-EC85-4B72-B1E6-0BA1CA4C5765}" type="slidenum">
              <a:rPr lang="en-US" altLang="zh-CN" smtClean="0"/>
              <a:pPr/>
              <a:t>82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12BBA3D5-00C8-483B-95D7-AD4AD44F4CED}" type="slidenum">
              <a:rPr lang="en-US" altLang="zh-CN" sz="1200"/>
              <a:pPr algn="r"/>
              <a:t>6</a:t>
            </a:fld>
            <a:endParaRPr lang="en-US" altLang="zh-CN" sz="120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zh-CN" altLang="en-US">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2F4663F5-2E0C-4407-9A60-D09B3425BADE}" type="slidenum">
              <a:rPr lang="en-US" altLang="zh-CN" smtClean="0"/>
              <a:pPr/>
              <a:t>7</a:t>
            </a:fld>
            <a:endParaRPr lang="en-US" altLang="zh-CN"/>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zh-CN" altLang="en-US">
                <a:solidFill>
                  <a:srgbClr val="3333CC"/>
                </a:solidFill>
                <a:ea typeface="宋体" charset="-122"/>
              </a:rPr>
              <a:t>进入磷酸戊糖途径</a:t>
            </a:r>
            <a:r>
              <a:rPr lang="zh-CN" altLang="en-US">
                <a:solidFill>
                  <a:srgbClr val="FF0000"/>
                </a:solidFill>
                <a:ea typeface="宋体" charset="-122"/>
              </a:rPr>
              <a:t>或</a:t>
            </a:r>
            <a:r>
              <a:rPr lang="zh-CN" altLang="en-US">
                <a:solidFill>
                  <a:srgbClr val="3333CC"/>
                </a:solidFill>
                <a:ea typeface="宋体" charset="-122"/>
              </a:rPr>
              <a:t>重新合成核酸</a:t>
            </a:r>
          </a:p>
          <a:p>
            <a:pPr eaLnBrk="1" hangingPunct="1"/>
            <a:r>
              <a:rPr lang="zh-CN" altLang="en-US">
                <a:ea typeface="宋体" charset="-122"/>
              </a:rPr>
              <a:t>产生的戊糖被吸收参加体内的戊糖代谢；</a:t>
            </a:r>
            <a:r>
              <a:rPr lang="zh-CN" altLang="en-US" b="1">
                <a:ea typeface="宋体" charset="-122"/>
              </a:rPr>
              <a:t>嘌呤和嘧啶碱主要被分解排出体外</a:t>
            </a:r>
            <a:r>
              <a:rPr lang="zh-CN" altLang="en-US">
                <a:ea typeface="宋体" charset="-122"/>
              </a:rPr>
              <a:t>。食物来源的嘌呤和嘧啶很少被机体利用。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46C16959-BF7D-469C-BD7C-9A94D545538C}" type="slidenum">
              <a:rPr lang="en-US" altLang="zh-CN" smtClean="0"/>
              <a:pPr/>
              <a:t>9</a:t>
            </a:fld>
            <a:endParaRPr lang="en-US" altLang="zh-CN"/>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r>
              <a:rPr lang="zh-CN" altLang="en-US">
                <a:ea typeface="宋体" charset="-122"/>
              </a:rPr>
              <a:t>主要介绍合成代谢</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5A2582EF-FA41-42F4-A011-6CC2BBFFF92A}" type="slidenum">
              <a:rPr lang="en-US" altLang="zh-CN" smtClean="0"/>
              <a:pPr/>
              <a:t>10</a:t>
            </a:fld>
            <a:endParaRPr lang="en-US" altLang="zh-CN"/>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r>
              <a:rPr lang="zh-CN" altLang="en-US" b="1">
                <a:solidFill>
                  <a:srgbClr val="CC00CC"/>
                </a:solidFill>
                <a:ea typeface="宋体" charset="-122"/>
              </a:rPr>
              <a:t>肝</a:t>
            </a:r>
            <a:r>
              <a:rPr lang="zh-CN" altLang="en-US" b="1">
                <a:ea typeface="宋体" charset="-122"/>
              </a:rPr>
              <a:t>是体内</a:t>
            </a:r>
            <a:r>
              <a:rPr lang="zh-CN" altLang="en-US" b="1">
                <a:solidFill>
                  <a:srgbClr val="003399"/>
                </a:solidFill>
                <a:ea typeface="宋体" charset="-122"/>
              </a:rPr>
              <a:t>从头合成嘌呤</a:t>
            </a:r>
            <a:r>
              <a:rPr lang="zh-CN" altLang="en-US" b="1">
                <a:ea typeface="宋体" charset="-122"/>
              </a:rPr>
              <a:t>核苷酸的主要器官，其次是</a:t>
            </a:r>
            <a:r>
              <a:rPr lang="zh-CN" altLang="en-US" b="1">
                <a:solidFill>
                  <a:srgbClr val="CC00CC"/>
                </a:solidFill>
                <a:ea typeface="宋体" charset="-122"/>
              </a:rPr>
              <a:t>小肠</a:t>
            </a:r>
            <a:r>
              <a:rPr lang="zh-CN" altLang="en-US" b="1">
                <a:ea typeface="宋体" charset="-122"/>
              </a:rPr>
              <a:t>和</a:t>
            </a:r>
            <a:r>
              <a:rPr lang="zh-CN" altLang="en-US" b="1">
                <a:solidFill>
                  <a:srgbClr val="CC00CC"/>
                </a:solidFill>
                <a:ea typeface="宋体" charset="-122"/>
              </a:rPr>
              <a:t>胸腺</a:t>
            </a:r>
            <a:r>
              <a:rPr lang="zh-CN" altLang="en-US" b="1">
                <a:ea typeface="宋体" charset="-122"/>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98B8D064-24BC-42E3-9A40-23935503A114}" type="slidenum">
              <a:rPr lang="en-US" altLang="zh-CN" smtClean="0"/>
              <a:pPr>
                <a:defRPr/>
              </a:pPr>
              <a:t>11</a:t>
            </a:fld>
            <a:endParaRPr lang="en-US" altLang="zh-CN"/>
          </a:p>
        </p:txBody>
      </p:sp>
    </p:spTree>
    <p:extLst>
      <p:ext uri="{BB962C8B-B14F-4D97-AF65-F5344CB8AC3E}">
        <p14:creationId xmlns:p14="http://schemas.microsoft.com/office/powerpoint/2010/main" val="3352415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CA1155C3-BC7F-4C1C-A174-8C11ADED30D1}" type="slidenum">
              <a:rPr lang="en-US" altLang="zh-CN" smtClean="0"/>
              <a:pPr/>
              <a:t>12</a:t>
            </a:fld>
            <a:endParaRPr lang="en-US" altLang="zh-CN"/>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zh-CN" altLang="en-US" b="1">
                <a:ea typeface="华文楷体"/>
                <a:cs typeface="华文楷体"/>
              </a:rPr>
              <a:t>核酸的分解代谢产物核苷酸、核苷、碱基、戊糖和磷酸既可以参加合成代谢，也可以进一步分解。</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BF1C3D18-1D1F-40F7-AA23-A6DE84A57326}" type="slidenum">
              <a:rPr lang="en-US" altLang="zh-CN" smtClean="0"/>
              <a:pPr/>
              <a:t>27</a:t>
            </a:fld>
            <a:endParaRPr lang="en-US" altLang="zh-CN"/>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zh-CN" altLang="zh-CN">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zh-CN" altLang="zh-CN" sz="2400" b="0">
              <a:ea typeface="宋体" pitchFamily="2" charset="-122"/>
            </a:endParaRPr>
          </a:p>
        </p:txBody>
      </p:sp>
      <p:pic>
        <p:nvPicPr>
          <p:cNvPr id="5" name="Picture 3" descr="ANABNR2"/>
          <p:cNvPicPr>
            <a:picLocks noChangeAspect="1" noChangeArrowheads="1"/>
          </p:cNvPicPr>
          <p:nvPr/>
        </p:nvPicPr>
        <p:blipFill>
          <a:blip r:embed="rId2"/>
          <a:srcRect l="-900" t="-1314" r="-2" b="-36961"/>
          <a:stretch>
            <a:fillRect/>
          </a:stretch>
        </p:blipFill>
        <p:spPr bwMode="auto">
          <a:xfrm>
            <a:off x="533400" y="3200400"/>
            <a:ext cx="8458200" cy="1158875"/>
          </a:xfrm>
          <a:prstGeom prst="rect">
            <a:avLst/>
          </a:prstGeom>
          <a:noFill/>
          <a:ln w="9525">
            <a:noFill/>
            <a:miter lim="800000"/>
            <a:headEnd/>
            <a:tailEnd/>
          </a:ln>
        </p:spPr>
      </p:pic>
      <p:sp>
        <p:nvSpPr>
          <p:cNvPr id="6" name="Rectangle 4"/>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zh-CN" altLang="zh-CN" sz="2400" b="0">
              <a:ea typeface="宋体" pitchFamily="2" charset="-122"/>
            </a:endParaRPr>
          </a:p>
        </p:txBody>
      </p:sp>
      <p:sp>
        <p:nvSpPr>
          <p:cNvPr id="7173" name="Rectangle 5"/>
          <p:cNvSpPr>
            <a:spLocks noGrp="1" noChangeArrowheads="1"/>
          </p:cNvSpPr>
          <p:nvPr>
            <p:ph type="ctrTitle"/>
          </p:nvPr>
        </p:nvSpPr>
        <p:spPr>
          <a:xfrm>
            <a:off x="1143000" y="1981200"/>
            <a:ext cx="7772400" cy="1143000"/>
          </a:xfrm>
        </p:spPr>
        <p:txBody>
          <a:bodyPr/>
          <a:lstStyle>
            <a:lvl1pPr>
              <a:defRPr/>
            </a:lvl1pPr>
          </a:lstStyle>
          <a:p>
            <a:r>
              <a:rPr lang="zh-CN" altLang="en-US"/>
              <a:t>单击此处编辑母版标题样式</a:t>
            </a:r>
          </a:p>
        </p:txBody>
      </p:sp>
      <p:sp>
        <p:nvSpPr>
          <p:cNvPr id="7174"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zh-CN" altLang="en-US"/>
              <a:t>单击此处编辑母版副标题样式</a:t>
            </a:r>
          </a:p>
        </p:txBody>
      </p:sp>
      <p:sp>
        <p:nvSpPr>
          <p:cNvPr id="7" name="Rectangle 7"/>
          <p:cNvSpPr>
            <a:spLocks noGrp="1" noChangeArrowheads="1"/>
          </p:cNvSpPr>
          <p:nvPr>
            <p:ph type="dt" sz="half" idx="10"/>
          </p:nvPr>
        </p:nvSpPr>
        <p:spPr>
          <a:xfrm>
            <a:off x="685800" y="6324600"/>
            <a:ext cx="1905000" cy="457200"/>
          </a:xfrm>
        </p:spPr>
        <p:txBody>
          <a:bodyPr/>
          <a:lstStyle>
            <a:lvl1pPr>
              <a:defRPr/>
            </a:lvl1pPr>
          </a:lstStyle>
          <a:p>
            <a:pPr>
              <a:defRPr/>
            </a:pPr>
            <a:endParaRPr lang="en-US" altLang="zh-CN"/>
          </a:p>
        </p:txBody>
      </p:sp>
      <p:sp>
        <p:nvSpPr>
          <p:cNvPr id="8" name="Rectangle 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ltLang="zh-CN"/>
          </a:p>
        </p:txBody>
      </p:sp>
      <p:sp>
        <p:nvSpPr>
          <p:cNvPr id="9" name="Rectangle 9"/>
          <p:cNvSpPr>
            <a:spLocks noGrp="1" noChangeArrowheads="1"/>
          </p:cNvSpPr>
          <p:nvPr>
            <p:ph type="sldNum" sz="quarter" idx="12"/>
          </p:nvPr>
        </p:nvSpPr>
        <p:spPr>
          <a:xfrm>
            <a:off x="6553200" y="6324600"/>
            <a:ext cx="1905000" cy="457200"/>
          </a:xfrm>
        </p:spPr>
        <p:txBody>
          <a:bodyPr/>
          <a:lstStyle>
            <a:lvl1pPr>
              <a:defRPr sz="1400"/>
            </a:lvl1pPr>
          </a:lstStyle>
          <a:p>
            <a:pPr>
              <a:defRPr/>
            </a:pPr>
            <a:fld id="{EDCC8FB0-521D-4443-9F8D-F6684B775835}" type="slidenum">
              <a:rPr lang="en-US" altLang="zh-CN"/>
              <a:pPr>
                <a:defRPr/>
              </a:pPr>
              <a:t>‹#›</a:t>
            </a:fld>
            <a:endParaRPr lang="en-US" altLang="zh-CN"/>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dt" sz="half" idx="10"/>
          </p:nvPr>
        </p:nvSpPr>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23A8E4F7-C412-4CE5-B102-241895E9CFC7}" type="slidenum">
              <a:rPr lang="en-US" altLang="zh-CN"/>
              <a:pPr>
                <a:defRPr/>
              </a:pPr>
              <a:t>‹#›</a:t>
            </a:fld>
            <a:endParaRPr lang="en-US" altLang="zh-CN" sz="1400"/>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96100" y="838200"/>
            <a:ext cx="1943100" cy="53784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066800" y="838200"/>
            <a:ext cx="5676900" cy="53784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dt" sz="half" idx="10"/>
          </p:nvPr>
        </p:nvSpPr>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C9A31F1E-B047-452F-B58B-352254CA5E1C}" type="slidenum">
              <a:rPr lang="en-US" altLang="zh-CN"/>
              <a:pPr>
                <a:defRPr/>
              </a:pPr>
              <a:t>‹#›</a:t>
            </a:fld>
            <a:endParaRPr lang="en-US" altLang="zh-CN" sz="1400"/>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66800" y="838200"/>
            <a:ext cx="7772400" cy="53784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7"/>
          <p:cNvSpPr>
            <a:spLocks noGrp="1" noChangeArrowheads="1"/>
          </p:cNvSpPr>
          <p:nvPr>
            <p:ph type="dt" sz="half" idx="10"/>
          </p:nvPr>
        </p:nvSpPr>
        <p:spPr/>
        <p:txBody>
          <a:bodyPr/>
          <a:lstStyle>
            <a:lvl1pPr>
              <a:defRPr/>
            </a:lvl1pPr>
          </a:lstStyle>
          <a:p>
            <a:pPr>
              <a:defRPr/>
            </a:pPr>
            <a:endParaRPr lang="en-US" altLang="zh-CN"/>
          </a:p>
        </p:txBody>
      </p:sp>
      <p:sp>
        <p:nvSpPr>
          <p:cNvPr id="4" name="Rectangle 8"/>
          <p:cNvSpPr>
            <a:spLocks noGrp="1" noChangeArrowheads="1"/>
          </p:cNvSpPr>
          <p:nvPr>
            <p:ph type="ftr" sz="quarter" idx="11"/>
          </p:nvPr>
        </p:nvSpPr>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0AD546B3-182E-4201-9F51-5268066D001D}" type="slidenum">
              <a:rPr lang="en-US" altLang="zh-CN"/>
              <a:pPr>
                <a:defRPr/>
              </a:pPr>
              <a:t>‹#›</a:t>
            </a:fld>
            <a:endParaRPr lang="en-US" altLang="zh-CN" sz="1400"/>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066800" y="8382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066800" y="210185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29200" y="210185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dt" sz="half" idx="10"/>
          </p:nvPr>
        </p:nvSpPr>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C40FBBA7-1DEB-4EA9-8515-5BC047904DEC}" type="slidenum">
              <a:rPr lang="en-US" altLang="zh-CN"/>
              <a:pPr>
                <a:defRPr/>
              </a:pPr>
              <a:t>‹#›</a:t>
            </a:fld>
            <a:endParaRPr lang="en-US" altLang="zh-CN" sz="1400"/>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066800" y="838200"/>
            <a:ext cx="77724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066800" y="2101850"/>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029200" y="2101850"/>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029200" y="4235450"/>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7"/>
          <p:cNvSpPr>
            <a:spLocks noGrp="1" noChangeArrowheads="1"/>
          </p:cNvSpPr>
          <p:nvPr>
            <p:ph type="dt" sz="half" idx="10"/>
          </p:nvPr>
        </p:nvSpPr>
        <p:spPr/>
        <p:txBody>
          <a:bodyPr/>
          <a:lstStyle>
            <a:lvl1pPr>
              <a:defRPr/>
            </a:lvl1pPr>
          </a:lstStyle>
          <a:p>
            <a:pPr>
              <a:defRPr/>
            </a:pPr>
            <a:endParaRPr lang="en-US" altLang="zh-CN"/>
          </a:p>
        </p:txBody>
      </p:sp>
      <p:sp>
        <p:nvSpPr>
          <p:cNvPr id="7" name="Rectangle 8"/>
          <p:cNvSpPr>
            <a:spLocks noGrp="1" noChangeArrowheads="1"/>
          </p:cNvSpPr>
          <p:nvPr>
            <p:ph type="ftr" sz="quarter" idx="11"/>
          </p:nvPr>
        </p:nvSpPr>
        <p:spPr/>
        <p:txBody>
          <a:bodyPr/>
          <a:lstStyle>
            <a:lvl1pPr>
              <a:defRPr/>
            </a:lvl1pPr>
          </a:lstStyle>
          <a:p>
            <a:pPr>
              <a:defRPr/>
            </a:pPr>
            <a:endParaRPr lang="en-US" altLang="zh-CN"/>
          </a:p>
        </p:txBody>
      </p:sp>
      <p:sp>
        <p:nvSpPr>
          <p:cNvPr id="8" name="Rectangle 11"/>
          <p:cNvSpPr>
            <a:spLocks noGrp="1" noChangeArrowheads="1"/>
          </p:cNvSpPr>
          <p:nvPr>
            <p:ph type="sldNum" sz="quarter" idx="12"/>
          </p:nvPr>
        </p:nvSpPr>
        <p:spPr/>
        <p:txBody>
          <a:bodyPr/>
          <a:lstStyle>
            <a:lvl1pPr>
              <a:defRPr/>
            </a:lvl1pPr>
          </a:lstStyle>
          <a:p>
            <a:pPr>
              <a:defRPr/>
            </a:pPr>
            <a:fld id="{503996B7-5E75-4A74-B2A7-9AB8999EBF62}" type="slidenum">
              <a:rPr lang="en-US" altLang="zh-CN"/>
              <a:pPr>
                <a:defRPr/>
              </a:pPr>
              <a:t>‹#›</a:t>
            </a:fld>
            <a:endParaRPr lang="en-US" altLang="zh-CN" sz="1400"/>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7"/>
          <p:cNvSpPr>
            <a:spLocks noGrp="1" noChangeArrowheads="1"/>
          </p:cNvSpPr>
          <p:nvPr>
            <p:ph type="dt" sz="half" idx="10"/>
          </p:nvPr>
        </p:nvSpPr>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a:xfrm>
            <a:off x="1588" y="6400800"/>
            <a:ext cx="914400" cy="457200"/>
          </a:xfrm>
        </p:spPr>
        <p:txBody>
          <a:bodyPr/>
          <a:lstStyle>
            <a:lvl1pPr algn="l">
              <a:defRPr sz="1800" b="1" smtClean="0">
                <a:solidFill>
                  <a:srgbClr val="080800"/>
                </a:solidFill>
              </a:defRPr>
            </a:lvl1pPr>
          </a:lstStyle>
          <a:p>
            <a:pPr>
              <a:defRPr/>
            </a:pPr>
            <a:fld id="{22BFD0E4-5431-4C9A-88A3-B7AE6405F483}" type="slidenum">
              <a:rPr lang="en-US" altLang="zh-CN"/>
              <a:pPr>
                <a:defRPr/>
              </a:pPr>
              <a:t>‹#›</a:t>
            </a:fld>
            <a:endParaRPr lang="en-US" altLang="zh-CN" sz="1100"/>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7"/>
          <p:cNvSpPr>
            <a:spLocks noGrp="1" noChangeArrowheads="1"/>
          </p:cNvSpPr>
          <p:nvPr>
            <p:ph type="dt" sz="half" idx="10"/>
          </p:nvPr>
        </p:nvSpPr>
        <p:spPr/>
        <p:txBody>
          <a:bodyPr/>
          <a:lstStyle>
            <a:lvl1pPr>
              <a:defRPr/>
            </a:lvl1pPr>
          </a:lstStyle>
          <a:p>
            <a:pPr>
              <a:defRPr/>
            </a:pPr>
            <a:endParaRPr lang="en-US" altLang="zh-CN"/>
          </a:p>
        </p:txBody>
      </p:sp>
      <p:sp>
        <p:nvSpPr>
          <p:cNvPr id="5" name="Rectangle 8"/>
          <p:cNvSpPr>
            <a:spLocks noGrp="1" noChangeArrowheads="1"/>
          </p:cNvSpPr>
          <p:nvPr>
            <p:ph type="ftr" sz="quarter" idx="11"/>
          </p:nvPr>
        </p:nvSpPr>
        <p:spPr/>
        <p:txBody>
          <a:bodyPr/>
          <a:lstStyle>
            <a:lvl1pPr>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a:defRPr/>
            </a:lvl1pPr>
          </a:lstStyle>
          <a:p>
            <a:pPr>
              <a:defRPr/>
            </a:pPr>
            <a:fld id="{D47C5D69-5CB0-4CCC-9BE4-6EF26E3FC942}" type="slidenum">
              <a:rPr lang="en-US" altLang="zh-CN"/>
              <a:pPr>
                <a:defRPr/>
              </a:pPr>
              <a:t>‹#›</a:t>
            </a:fld>
            <a:endParaRPr lang="en-US" altLang="zh-CN" sz="1400"/>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7"/>
          <p:cNvSpPr>
            <a:spLocks noGrp="1" noChangeArrowheads="1"/>
          </p:cNvSpPr>
          <p:nvPr>
            <p:ph type="dt" sz="half" idx="10"/>
          </p:nvPr>
        </p:nvSpPr>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59A9281A-8BDA-44CB-A512-024F06F94C4F}" type="slidenum">
              <a:rPr lang="en-US" altLang="zh-CN"/>
              <a:pPr>
                <a:defRPr/>
              </a:pPr>
              <a:t>‹#›</a:t>
            </a:fld>
            <a:endParaRPr lang="en-US" altLang="zh-CN" sz="1400"/>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7"/>
          <p:cNvSpPr>
            <a:spLocks noGrp="1" noChangeArrowheads="1"/>
          </p:cNvSpPr>
          <p:nvPr>
            <p:ph type="dt" sz="half" idx="10"/>
          </p:nvPr>
        </p:nvSpPr>
        <p:spPr/>
        <p:txBody>
          <a:bodyPr/>
          <a:lstStyle>
            <a:lvl1pPr>
              <a:defRPr/>
            </a:lvl1pPr>
          </a:lstStyle>
          <a:p>
            <a:pPr>
              <a:defRPr/>
            </a:pPr>
            <a:endParaRPr lang="en-US" altLang="zh-CN"/>
          </a:p>
        </p:txBody>
      </p:sp>
      <p:sp>
        <p:nvSpPr>
          <p:cNvPr id="8" name="Rectangle 8"/>
          <p:cNvSpPr>
            <a:spLocks noGrp="1" noChangeArrowheads="1"/>
          </p:cNvSpPr>
          <p:nvPr>
            <p:ph type="ftr" sz="quarter" idx="11"/>
          </p:nvPr>
        </p:nvSpPr>
        <p:spPr/>
        <p:txBody>
          <a:bodyPr/>
          <a:lstStyle>
            <a:lvl1pPr>
              <a:defRPr/>
            </a:lvl1pPr>
          </a:lstStyle>
          <a:p>
            <a:pPr>
              <a:defRPr/>
            </a:pPr>
            <a:endParaRPr lang="en-US" altLang="zh-CN"/>
          </a:p>
        </p:txBody>
      </p:sp>
      <p:sp>
        <p:nvSpPr>
          <p:cNvPr id="9" name="Rectangle 11"/>
          <p:cNvSpPr>
            <a:spLocks noGrp="1" noChangeArrowheads="1"/>
          </p:cNvSpPr>
          <p:nvPr>
            <p:ph type="sldNum" sz="quarter" idx="12"/>
          </p:nvPr>
        </p:nvSpPr>
        <p:spPr/>
        <p:txBody>
          <a:bodyPr/>
          <a:lstStyle>
            <a:lvl1pPr>
              <a:defRPr/>
            </a:lvl1pPr>
          </a:lstStyle>
          <a:p>
            <a:pPr>
              <a:defRPr/>
            </a:pPr>
            <a:fld id="{8612F727-9254-4F8D-83B1-F43F23106BBC}" type="slidenum">
              <a:rPr lang="en-US" altLang="zh-CN"/>
              <a:pPr>
                <a:defRPr/>
              </a:pPr>
              <a:t>‹#›</a:t>
            </a:fld>
            <a:endParaRPr lang="en-US" altLang="zh-CN" sz="1400"/>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7"/>
          <p:cNvSpPr>
            <a:spLocks noGrp="1" noChangeArrowheads="1"/>
          </p:cNvSpPr>
          <p:nvPr>
            <p:ph type="dt" sz="half" idx="10"/>
          </p:nvPr>
        </p:nvSpPr>
        <p:spPr/>
        <p:txBody>
          <a:bodyPr/>
          <a:lstStyle>
            <a:lvl1pPr>
              <a:defRPr/>
            </a:lvl1pPr>
          </a:lstStyle>
          <a:p>
            <a:pPr>
              <a:defRPr/>
            </a:pPr>
            <a:endParaRPr lang="en-US" altLang="zh-CN"/>
          </a:p>
        </p:txBody>
      </p:sp>
      <p:sp>
        <p:nvSpPr>
          <p:cNvPr id="4" name="Rectangle 8"/>
          <p:cNvSpPr>
            <a:spLocks noGrp="1" noChangeArrowheads="1"/>
          </p:cNvSpPr>
          <p:nvPr>
            <p:ph type="ftr" sz="quarter" idx="11"/>
          </p:nvPr>
        </p:nvSpPr>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D2BA39E0-0C24-46E3-BCA5-A2A66169CE2D}" type="slidenum">
              <a:rPr lang="en-US" altLang="zh-CN"/>
              <a:pPr>
                <a:defRPr/>
              </a:pPr>
              <a:t>‹#›</a:t>
            </a:fld>
            <a:endParaRPr lang="en-US" altLang="zh-CN" sz="1400"/>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ltLang="zh-CN"/>
          </a:p>
        </p:txBody>
      </p:sp>
      <p:sp>
        <p:nvSpPr>
          <p:cNvPr id="3" name="Rectangle 8"/>
          <p:cNvSpPr>
            <a:spLocks noGrp="1" noChangeArrowheads="1"/>
          </p:cNvSpPr>
          <p:nvPr>
            <p:ph type="ftr" sz="quarter" idx="11"/>
          </p:nvPr>
        </p:nvSpPr>
        <p:spPr/>
        <p:txBody>
          <a:bodyPr/>
          <a:lstStyle>
            <a:lvl1pPr>
              <a:defRPr/>
            </a:lvl1pPr>
          </a:lstStyle>
          <a:p>
            <a:pPr>
              <a:defRPr/>
            </a:pPr>
            <a:endParaRPr lang="en-US" altLang="zh-CN"/>
          </a:p>
        </p:txBody>
      </p:sp>
      <p:sp>
        <p:nvSpPr>
          <p:cNvPr id="4" name="Rectangle 11"/>
          <p:cNvSpPr>
            <a:spLocks noGrp="1" noChangeArrowheads="1"/>
          </p:cNvSpPr>
          <p:nvPr>
            <p:ph type="sldNum" sz="quarter" idx="12"/>
          </p:nvPr>
        </p:nvSpPr>
        <p:spPr/>
        <p:txBody>
          <a:bodyPr/>
          <a:lstStyle>
            <a:lvl1pPr>
              <a:defRPr/>
            </a:lvl1pPr>
          </a:lstStyle>
          <a:p>
            <a:pPr>
              <a:defRPr/>
            </a:pPr>
            <a:fld id="{4C2B6AB9-1E9B-4DBE-A38B-84B9E5BCDDA5}" type="slidenum">
              <a:rPr lang="en-US" altLang="zh-CN"/>
              <a:pPr>
                <a:defRPr/>
              </a:pPr>
              <a:t>‹#›</a:t>
            </a:fld>
            <a:endParaRPr lang="en-US" altLang="zh-CN" sz="1400"/>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dt" sz="half" idx="10"/>
          </p:nvPr>
        </p:nvSpPr>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618D7E79-398A-4E5A-96D0-5CE1AD584096}" type="slidenum">
              <a:rPr lang="en-US" altLang="zh-CN"/>
              <a:pPr>
                <a:defRPr/>
              </a:pPr>
              <a:t>‹#›</a:t>
            </a:fld>
            <a:endParaRPr lang="en-US" altLang="zh-CN" sz="1400"/>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7"/>
          <p:cNvSpPr>
            <a:spLocks noGrp="1" noChangeArrowheads="1"/>
          </p:cNvSpPr>
          <p:nvPr>
            <p:ph type="dt" sz="half" idx="10"/>
          </p:nvPr>
        </p:nvSpPr>
        <p:spPr/>
        <p:txBody>
          <a:bodyPr/>
          <a:lstStyle>
            <a:lvl1pPr>
              <a:defRPr/>
            </a:lvl1pPr>
          </a:lstStyle>
          <a:p>
            <a:pPr>
              <a:defRPr/>
            </a:pPr>
            <a:endParaRPr lang="en-US" altLang="zh-CN"/>
          </a:p>
        </p:txBody>
      </p:sp>
      <p:sp>
        <p:nvSpPr>
          <p:cNvPr id="6" name="Rectangle 8"/>
          <p:cNvSpPr>
            <a:spLocks noGrp="1" noChangeArrowheads="1"/>
          </p:cNvSpPr>
          <p:nvPr>
            <p:ph type="ftr" sz="quarter" idx="11"/>
          </p:nvPr>
        </p:nvSpPr>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422CCDD5-F9FA-4929-9F62-AAF1E59F02C0}" type="slidenum">
              <a:rPr lang="en-US" altLang="zh-CN"/>
              <a:pPr>
                <a:defRPr/>
              </a:pPr>
              <a:t>‹#›</a:t>
            </a:fld>
            <a:endParaRPr lang="en-US" altLang="zh-CN" sz="1400"/>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zh-CN" altLang="zh-CN" sz="2400" b="0">
              <a:ea typeface="宋体" pitchFamily="2" charset="-122"/>
            </a:endParaRPr>
          </a:p>
        </p:txBody>
      </p:sp>
      <p:sp>
        <p:nvSpPr>
          <p:cNvPr id="6147" name="Rectangle 3"/>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zh-CN" altLang="zh-CN" sz="2400" b="0">
              <a:ea typeface="宋体" pitchFamily="2" charset="-122"/>
            </a:endParaRPr>
          </a:p>
        </p:txBody>
      </p:sp>
      <p:sp>
        <p:nvSpPr>
          <p:cNvPr id="6148" name="Rectangle 4" descr="Stationery"/>
          <p:cNvSpPr>
            <a:spLocks noChangeArrowheads="1"/>
          </p:cNvSpPr>
          <p:nvPr/>
        </p:nvSpPr>
        <p:spPr bwMode="auto">
          <a:xfrm>
            <a:off x="457200" y="0"/>
            <a:ext cx="1219200" cy="762000"/>
          </a:xfrm>
          <a:prstGeom prst="rect">
            <a:avLst/>
          </a:prstGeom>
          <a:blipFill dpi="0" rotWithShape="0">
            <a:blip r:embed="rId16" cstate="print"/>
            <a:srcRect/>
            <a:tile tx="0" ty="0" sx="100000" sy="100000" flip="none" algn="tl"/>
          </a:blipFill>
          <a:ln w="9525">
            <a:noFill/>
            <a:miter lim="800000"/>
            <a:headEnd/>
            <a:tailEnd/>
          </a:ln>
          <a:effectLst/>
        </p:spPr>
        <p:txBody>
          <a:bodyPr wrap="none" anchor="ctr"/>
          <a:lstStyle/>
          <a:p>
            <a:pPr algn="ctr">
              <a:defRPr/>
            </a:pPr>
            <a:endParaRPr lang="zh-CN" altLang="zh-CN" sz="2400" b="0">
              <a:ea typeface="宋体" pitchFamily="2" charset="-122"/>
            </a:endParaRPr>
          </a:p>
        </p:txBody>
      </p:sp>
      <p:sp>
        <p:nvSpPr>
          <p:cNvPr id="6149" name="Rectangle 5" descr="Stationery"/>
          <p:cNvSpPr>
            <a:spLocks noChangeArrowheads="1"/>
          </p:cNvSpPr>
          <p:nvPr/>
        </p:nvSpPr>
        <p:spPr bwMode="auto">
          <a:xfrm>
            <a:off x="0" y="0"/>
            <a:ext cx="457200" cy="6858000"/>
          </a:xfrm>
          <a:prstGeom prst="rect">
            <a:avLst/>
          </a:prstGeom>
          <a:blipFill dpi="0" rotWithShape="0">
            <a:blip r:embed="rId16" cstate="print"/>
            <a:srcRect/>
            <a:tile tx="0" ty="0" sx="100000" sy="100000" flip="none" algn="tl"/>
          </a:blipFill>
          <a:ln w="9525">
            <a:noFill/>
            <a:miter lim="800000"/>
            <a:headEnd/>
            <a:tailEnd/>
          </a:ln>
          <a:effectLst/>
        </p:spPr>
        <p:txBody>
          <a:bodyPr wrap="none" anchor="ctr"/>
          <a:lstStyle/>
          <a:p>
            <a:pPr algn="ctr">
              <a:defRPr/>
            </a:pPr>
            <a:endParaRPr lang="zh-CN" altLang="zh-CN" sz="2400" b="0">
              <a:ea typeface="宋体" pitchFamily="2" charset="-122"/>
            </a:endParaRPr>
          </a:p>
        </p:txBody>
      </p:sp>
      <p:sp>
        <p:nvSpPr>
          <p:cNvPr id="21510"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6151" name="Rectangle 7"/>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solidFill>
                  <a:schemeClr val="tx2"/>
                </a:solidFill>
                <a:ea typeface="+mn-ea"/>
              </a:defRPr>
            </a:lvl1pPr>
          </a:lstStyle>
          <a:p>
            <a:pPr>
              <a:defRPr/>
            </a:pPr>
            <a:endParaRPr lang="en-US" altLang="zh-CN"/>
          </a:p>
        </p:txBody>
      </p:sp>
      <p:sp>
        <p:nvSpPr>
          <p:cNvPr id="6152" name="Rectangle 8"/>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solidFill>
                  <a:schemeClr val="tx2"/>
                </a:solidFill>
                <a:ea typeface="+mn-ea"/>
              </a:defRPr>
            </a:lvl1pPr>
          </a:lstStyle>
          <a:p>
            <a:pPr>
              <a:defRPr/>
            </a:pPr>
            <a:endParaRPr lang="en-US" altLang="zh-CN"/>
          </a:p>
        </p:txBody>
      </p:sp>
      <p:pic>
        <p:nvPicPr>
          <p:cNvPr id="21513" name="Picture 9" descr="anabnr2"/>
          <p:cNvPicPr>
            <a:picLocks noChangeAspect="1" noChangeArrowheads="1"/>
          </p:cNvPicPr>
          <p:nvPr/>
        </p:nvPicPr>
        <p:blipFill>
          <a:blip r:embed="rId17"/>
          <a:srcRect/>
          <a:stretch>
            <a:fillRect/>
          </a:stretch>
        </p:blipFill>
        <p:spPr bwMode="auto">
          <a:xfrm>
            <a:off x="1228725" y="0"/>
            <a:ext cx="7915275" cy="754063"/>
          </a:xfrm>
          <a:prstGeom prst="rect">
            <a:avLst/>
          </a:prstGeom>
          <a:noFill/>
          <a:ln w="9525">
            <a:noFill/>
            <a:miter lim="800000"/>
            <a:headEnd/>
            <a:tailEnd/>
          </a:ln>
        </p:spPr>
      </p:pic>
      <p:sp>
        <p:nvSpPr>
          <p:cNvPr id="6154" name="Rectangle 10"/>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zh-CN" altLang="zh-CN" sz="2400" b="0">
              <a:ea typeface="宋体" pitchFamily="2" charset="-122"/>
            </a:endParaRPr>
          </a:p>
        </p:txBody>
      </p:sp>
      <p:sp>
        <p:nvSpPr>
          <p:cNvPr id="6155" name="Rectangle 11"/>
          <p:cNvSpPr>
            <a:spLocks noGrp="1" noChangeArrowheads="1"/>
          </p:cNvSpPr>
          <p:nvPr>
            <p:ph type="sldNum" sz="quarter" idx="4"/>
          </p:nvPr>
        </p:nvSpPr>
        <p:spPr bwMode="auto">
          <a:xfrm>
            <a:off x="4763"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kumimoji="0" sz="1800" b="1" smtClean="0">
                <a:solidFill>
                  <a:srgbClr val="080800"/>
                </a:solidFill>
                <a:ea typeface="+mn-ea"/>
              </a:defRPr>
            </a:lvl1pPr>
          </a:lstStyle>
          <a:p>
            <a:pPr>
              <a:defRPr/>
            </a:pPr>
            <a:fld id="{C08FDDA8-1B69-4D90-84E8-FED737490D8B}" type="slidenum">
              <a:rPr lang="en-US" altLang="zh-CN"/>
              <a:pPr>
                <a:defRPr/>
              </a:pPr>
              <a:t>‹#›</a:t>
            </a:fld>
            <a:endParaRPr lang="en-US" altLang="zh-CN" sz="1100"/>
          </a:p>
        </p:txBody>
      </p:sp>
      <p:sp>
        <p:nvSpPr>
          <p:cNvPr id="21516"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ransition spd="med">
    <p:zoom/>
  </p:transition>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l"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l"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l"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l"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l"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a:solidFill>
            <a:schemeClr val="tx1"/>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emf"/><Relationship Id="rId4" Type="http://schemas.openxmlformats.org/officeDocument/2006/relationships/image" Target="../media/image22.emf"/></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7.bin"/><Relationship Id="rId4" Type="http://schemas.openxmlformats.org/officeDocument/2006/relationships/image" Target="../media/image29.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31.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32.wmf"/></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42.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43.emf"/><Relationship Id="rId4" Type="http://schemas.openxmlformats.org/officeDocument/2006/relationships/oleObject" Target="../embeddings/oleObject1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44.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46.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19.bin"/><Relationship Id="rId18" Type="http://schemas.openxmlformats.org/officeDocument/2006/relationships/oleObject" Target="../embeddings/oleObject22.bin"/><Relationship Id="rId3" Type="http://schemas.openxmlformats.org/officeDocument/2006/relationships/oleObject" Target="../embeddings/oleObject14.bin"/><Relationship Id="rId21" Type="http://schemas.openxmlformats.org/officeDocument/2006/relationships/image" Target="../media/image56.wmf"/><Relationship Id="rId7" Type="http://schemas.openxmlformats.org/officeDocument/2006/relationships/oleObject" Target="../embeddings/oleObject16.bin"/><Relationship Id="rId12" Type="http://schemas.openxmlformats.org/officeDocument/2006/relationships/image" Target="../media/image52.wmf"/><Relationship Id="rId17" Type="http://schemas.openxmlformats.org/officeDocument/2006/relationships/image" Target="../media/image54.wmf"/><Relationship Id="rId2" Type="http://schemas.openxmlformats.org/officeDocument/2006/relationships/slideLayout" Target="../slideLayouts/slideLayout14.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12.vml"/><Relationship Id="rId6" Type="http://schemas.openxmlformats.org/officeDocument/2006/relationships/image" Target="../media/image49.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image" Target="../media/image53.wmf"/><Relationship Id="rId10" Type="http://schemas.openxmlformats.org/officeDocument/2006/relationships/image" Target="../media/image51.wmf"/><Relationship Id="rId19" Type="http://schemas.openxmlformats.org/officeDocument/2006/relationships/image" Target="../media/image55.wmf"/><Relationship Id="rId4" Type="http://schemas.openxmlformats.org/officeDocument/2006/relationships/image" Target="../media/image48.wmf"/><Relationship Id="rId9" Type="http://schemas.openxmlformats.org/officeDocument/2006/relationships/oleObject" Target="../embeddings/oleObject17.bin"/><Relationship Id="rId14" Type="http://schemas.openxmlformats.org/officeDocument/2006/relationships/oleObject" Target="../embeddings/oleObject20.bin"/></Relationships>
</file>

<file path=ppt/slides/_rels/slide81.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29.bin"/><Relationship Id="rId18" Type="http://schemas.openxmlformats.org/officeDocument/2006/relationships/image" Target="../media/image64.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61.wmf"/><Relationship Id="rId17" Type="http://schemas.openxmlformats.org/officeDocument/2006/relationships/oleObject" Target="../embeddings/oleObject31.bin"/><Relationship Id="rId2" Type="http://schemas.openxmlformats.org/officeDocument/2006/relationships/slideLayout" Target="../slideLayouts/slideLayout14.xml"/><Relationship Id="rId16" Type="http://schemas.openxmlformats.org/officeDocument/2006/relationships/image" Target="../media/image63.wmf"/><Relationship Id="rId20" Type="http://schemas.openxmlformats.org/officeDocument/2006/relationships/image" Target="../media/image65.wmf"/><Relationship Id="rId1" Type="http://schemas.openxmlformats.org/officeDocument/2006/relationships/vmlDrawing" Target="../drawings/vmlDrawing13.vml"/><Relationship Id="rId6" Type="http://schemas.openxmlformats.org/officeDocument/2006/relationships/image" Target="../media/image58.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60.wmf"/><Relationship Id="rId19" Type="http://schemas.openxmlformats.org/officeDocument/2006/relationships/oleObject" Target="../embeddings/oleObject32.bin"/><Relationship Id="rId4" Type="http://schemas.openxmlformats.org/officeDocument/2006/relationships/image" Target="../media/image57.wmf"/><Relationship Id="rId9" Type="http://schemas.openxmlformats.org/officeDocument/2006/relationships/oleObject" Target="../embeddings/oleObject27.bin"/><Relationship Id="rId14" Type="http://schemas.openxmlformats.org/officeDocument/2006/relationships/image" Target="../media/image62.w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685800" y="1608138"/>
            <a:ext cx="8001000" cy="2401887"/>
          </a:xfrm>
          <a:prstGeom prst="rect">
            <a:avLst/>
          </a:prstGeom>
          <a:noFill/>
          <a:ln w="9525">
            <a:noFill/>
            <a:miter lim="800000"/>
            <a:headEnd/>
            <a:tailEnd/>
          </a:ln>
        </p:spPr>
        <p:txBody>
          <a:bodyPr>
            <a:spAutoFit/>
          </a:bodyPr>
          <a:lstStyle/>
          <a:p>
            <a:pPr algn="ctr">
              <a:spcBef>
                <a:spcPct val="50000"/>
              </a:spcBef>
            </a:pPr>
            <a:r>
              <a:rPr lang="zh-CN" altLang="en-US" sz="6000" b="0">
                <a:solidFill>
                  <a:schemeClr val="tx2"/>
                </a:solidFill>
                <a:latin typeface="黑体" pitchFamily="2" charset="-122"/>
                <a:ea typeface="黑体" pitchFamily="2" charset="-122"/>
              </a:rPr>
              <a:t>第九章</a:t>
            </a:r>
            <a:endParaRPr lang="en-US" altLang="zh-CN" sz="6000" b="0">
              <a:solidFill>
                <a:schemeClr val="tx2"/>
              </a:solidFill>
              <a:latin typeface="黑体" pitchFamily="2" charset="-122"/>
              <a:ea typeface="黑体" pitchFamily="2" charset="-122"/>
            </a:endParaRPr>
          </a:p>
          <a:p>
            <a:pPr algn="ctr">
              <a:spcBef>
                <a:spcPct val="50000"/>
              </a:spcBef>
            </a:pPr>
            <a:r>
              <a:rPr lang="zh-CN" altLang="en-US" sz="6000" b="0">
                <a:solidFill>
                  <a:schemeClr val="tx2"/>
                </a:solidFill>
                <a:latin typeface="黑体" pitchFamily="2" charset="-122"/>
                <a:ea typeface="黑体" pitchFamily="2" charset="-122"/>
              </a:rPr>
              <a:t>核苷酸代谢</a:t>
            </a:r>
            <a:endParaRPr lang="zh-CN" altLang="en-US" b="0">
              <a:solidFill>
                <a:schemeClr val="tx2"/>
              </a:solidFill>
              <a:latin typeface="黑体" pitchFamily="2" charset="-122"/>
              <a:ea typeface="黑体" pitchFamily="2" charset="-122"/>
            </a:endParaRPr>
          </a:p>
        </p:txBody>
      </p:sp>
      <p:sp>
        <p:nvSpPr>
          <p:cNvPr id="17410" name="Text Box 7"/>
          <p:cNvSpPr txBox="1">
            <a:spLocks noChangeArrowheads="1"/>
          </p:cNvSpPr>
          <p:nvPr/>
        </p:nvSpPr>
        <p:spPr bwMode="auto">
          <a:xfrm>
            <a:off x="4067944" y="5514975"/>
            <a:ext cx="4895850" cy="1298575"/>
          </a:xfrm>
          <a:prstGeom prst="rect">
            <a:avLst/>
          </a:prstGeom>
          <a:noFill/>
          <a:ln w="9525">
            <a:noFill/>
            <a:miter lim="800000"/>
            <a:headEnd/>
            <a:tailEnd/>
          </a:ln>
        </p:spPr>
        <p:txBody>
          <a:bodyPr>
            <a:spAutoFit/>
          </a:bodyPr>
          <a:lstStyle/>
          <a:p>
            <a:pPr algn="dist">
              <a:lnSpc>
                <a:spcPct val="60000"/>
              </a:lnSpc>
              <a:spcBef>
                <a:spcPct val="50000"/>
              </a:spcBef>
            </a:pPr>
            <a:r>
              <a:rPr lang="zh-CN" altLang="en-US" sz="2800" dirty="0">
                <a:solidFill>
                  <a:srgbClr val="080800"/>
                </a:solidFill>
                <a:latin typeface="仿宋"/>
                <a:ea typeface="仿宋"/>
                <a:cs typeface="仿宋"/>
              </a:rPr>
              <a:t>朱利娜 </a:t>
            </a:r>
            <a:r>
              <a:rPr lang="en-US" altLang="zh-CN" sz="2800" dirty="0">
                <a:solidFill>
                  <a:srgbClr val="080800"/>
                </a:solidFill>
                <a:latin typeface="仿宋"/>
                <a:ea typeface="仿宋"/>
                <a:cs typeface="仿宋"/>
              </a:rPr>
              <a:t>zlnzln126@126.com</a:t>
            </a:r>
          </a:p>
          <a:p>
            <a:pPr algn="dist">
              <a:lnSpc>
                <a:spcPct val="60000"/>
              </a:lnSpc>
              <a:spcBef>
                <a:spcPct val="50000"/>
              </a:spcBef>
            </a:pPr>
            <a:r>
              <a:rPr lang="zh-CN" altLang="en-US" sz="2800" dirty="0">
                <a:solidFill>
                  <a:srgbClr val="080800"/>
                </a:solidFill>
                <a:latin typeface="仿宋"/>
                <a:ea typeface="仿宋"/>
                <a:cs typeface="仿宋"/>
              </a:rPr>
              <a:t>生物化学与分子生物学教研室</a:t>
            </a:r>
          </a:p>
          <a:p>
            <a:pPr algn="dist">
              <a:lnSpc>
                <a:spcPct val="60000"/>
              </a:lnSpc>
              <a:spcBef>
                <a:spcPct val="50000"/>
              </a:spcBef>
            </a:pPr>
            <a:r>
              <a:rPr lang="zh-CN" altLang="en-US" sz="2800" dirty="0">
                <a:solidFill>
                  <a:srgbClr val="080800"/>
                </a:solidFill>
                <a:latin typeface="仿宋"/>
                <a:ea typeface="仿宋"/>
                <a:cs typeface="仿宋"/>
              </a:rPr>
              <a:t>南方医科大学基础医学院</a:t>
            </a:r>
          </a:p>
        </p:txBody>
      </p:sp>
      <p:sp>
        <p:nvSpPr>
          <p:cNvPr id="17411" name="Text Box 8"/>
          <p:cNvSpPr txBox="1">
            <a:spLocks noChangeArrowheads="1"/>
          </p:cNvSpPr>
          <p:nvPr/>
        </p:nvSpPr>
        <p:spPr bwMode="auto">
          <a:xfrm>
            <a:off x="1403350" y="3956050"/>
            <a:ext cx="6840538" cy="768350"/>
          </a:xfrm>
          <a:prstGeom prst="rect">
            <a:avLst/>
          </a:prstGeom>
          <a:noFill/>
          <a:ln w="9525">
            <a:noFill/>
            <a:miter lim="800000"/>
            <a:headEnd/>
            <a:tailEnd/>
          </a:ln>
        </p:spPr>
        <p:txBody>
          <a:bodyPr>
            <a:spAutoFit/>
          </a:bodyPr>
          <a:lstStyle/>
          <a:p>
            <a:pPr algn="ctr">
              <a:spcBef>
                <a:spcPct val="50000"/>
              </a:spcBef>
            </a:pPr>
            <a:r>
              <a:rPr lang="en-US" altLang="zh-CN" sz="4400" b="0">
                <a:solidFill>
                  <a:schemeClr val="tx2"/>
                </a:solidFill>
                <a:latin typeface="Arial" charset="0"/>
              </a:rPr>
              <a:t>Metabolism of Nucleotides</a:t>
            </a:r>
          </a:p>
        </p:txBody>
      </p:sp>
      <p:pic>
        <p:nvPicPr>
          <p:cNvPr id="17412" name="Picture 1027" descr="校徽"/>
          <p:cNvPicPr>
            <a:picLocks noChangeAspect="1" noChangeArrowheads="1"/>
          </p:cNvPicPr>
          <p:nvPr/>
        </p:nvPicPr>
        <p:blipFill>
          <a:blip r:embed="rId2"/>
          <a:srcRect/>
          <a:stretch>
            <a:fillRect/>
          </a:stretch>
        </p:blipFill>
        <p:spPr bwMode="auto">
          <a:xfrm>
            <a:off x="252413" y="44450"/>
            <a:ext cx="701675" cy="833438"/>
          </a:xfrm>
          <a:prstGeom prst="rect">
            <a:avLst/>
          </a:prstGeom>
          <a:noFill/>
          <a:ln w="9525">
            <a:noFill/>
            <a:miter lim="800000"/>
            <a:headEnd/>
            <a:tailEnd/>
          </a:ln>
        </p:spPr>
      </p:pic>
      <p:pic>
        <p:nvPicPr>
          <p:cNvPr id="17413" name="Picture 1028" descr="南方医科大学（红色立体）"/>
          <p:cNvPicPr>
            <a:picLocks noChangeAspect="1" noChangeArrowheads="1"/>
          </p:cNvPicPr>
          <p:nvPr/>
        </p:nvPicPr>
        <p:blipFill>
          <a:blip r:embed="rId3"/>
          <a:srcRect/>
          <a:stretch>
            <a:fillRect/>
          </a:stretch>
        </p:blipFill>
        <p:spPr bwMode="auto">
          <a:xfrm>
            <a:off x="1116013" y="188913"/>
            <a:ext cx="3527425" cy="792162"/>
          </a:xfrm>
          <a:prstGeom prst="rect">
            <a:avLst/>
          </a:prstGeom>
          <a:noFill/>
          <a:ln w="9525">
            <a:noFill/>
            <a:miter lim="800000"/>
            <a:headEnd/>
            <a:tailEnd/>
          </a:ln>
        </p:spPr>
      </p:pic>
    </p:spTree>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Rectangle 2" descr="Rectangle: Click to edit Master text styles&#10;Second level&#10;Third level&#10;Fourth level&#10;Fifth level"/>
          <p:cNvSpPr>
            <a:spLocks noGrp="1" noChangeArrowheads="1"/>
          </p:cNvSpPr>
          <p:nvPr>
            <p:ph type="body" idx="1"/>
          </p:nvPr>
        </p:nvSpPr>
        <p:spPr>
          <a:xfrm>
            <a:off x="827088" y="1844675"/>
            <a:ext cx="7772400" cy="4132263"/>
          </a:xfrm>
        </p:spPr>
        <p:txBody>
          <a:bodyPr/>
          <a:lstStyle/>
          <a:p>
            <a:pPr eaLnBrk="1" hangingPunct="1">
              <a:lnSpc>
                <a:spcPct val="120000"/>
              </a:lnSpc>
            </a:pPr>
            <a:r>
              <a:rPr lang="zh-CN" altLang="en-US" sz="2800" dirty="0">
                <a:solidFill>
                  <a:schemeClr val="tx2"/>
                </a:solidFill>
                <a:latin typeface="黑体" pitchFamily="2" charset="-122"/>
                <a:ea typeface="黑体" pitchFamily="2" charset="-122"/>
              </a:rPr>
              <a:t>从头合成途径：</a:t>
            </a:r>
            <a:r>
              <a:rPr lang="zh-CN" altLang="en-US" sz="2800" dirty="0">
                <a:solidFill>
                  <a:srgbClr val="080800"/>
                </a:solidFill>
                <a:latin typeface="黑体" pitchFamily="2" charset="-122"/>
                <a:ea typeface="黑体" pitchFamily="2" charset="-122"/>
              </a:rPr>
              <a:t>利用</a:t>
            </a:r>
            <a:r>
              <a:rPr lang="zh-CN" altLang="en-US" sz="2800" dirty="0">
                <a:solidFill>
                  <a:srgbClr val="FA413C"/>
                </a:solidFill>
                <a:latin typeface="黑体" pitchFamily="2" charset="-122"/>
                <a:ea typeface="黑体" pitchFamily="2" charset="-122"/>
              </a:rPr>
              <a:t>磷酸核糖、氨基酸、一碳单位和</a:t>
            </a:r>
            <a:r>
              <a:rPr lang="en-US" altLang="zh-CN" sz="2800" dirty="0">
                <a:solidFill>
                  <a:srgbClr val="FA413C"/>
                </a:solidFill>
                <a:ea typeface="黑体" pitchFamily="2" charset="-122"/>
              </a:rPr>
              <a:t>CO</a:t>
            </a:r>
            <a:r>
              <a:rPr lang="en-US" altLang="zh-CN" sz="2800" baseline="-25000" dirty="0">
                <a:solidFill>
                  <a:srgbClr val="FA413C"/>
                </a:solidFill>
                <a:ea typeface="黑体" pitchFamily="2" charset="-122"/>
              </a:rPr>
              <a:t>2</a:t>
            </a:r>
            <a:r>
              <a:rPr lang="zh-CN" altLang="en-US" sz="2800" dirty="0">
                <a:solidFill>
                  <a:srgbClr val="FA413C"/>
                </a:solidFill>
                <a:latin typeface="黑体" pitchFamily="2" charset="-122"/>
                <a:ea typeface="黑体" pitchFamily="2" charset="-122"/>
              </a:rPr>
              <a:t>等简单物质</a:t>
            </a:r>
            <a:r>
              <a:rPr lang="zh-CN" altLang="en-US" sz="2800" dirty="0">
                <a:solidFill>
                  <a:srgbClr val="080800"/>
                </a:solidFill>
                <a:latin typeface="黑体" pitchFamily="2" charset="-122"/>
                <a:ea typeface="黑体" pitchFamily="2" charset="-122"/>
              </a:rPr>
              <a:t>为原料，经过一系列酶促反应，合成核苷酸的途径。这是主要合成途径，主要在</a:t>
            </a:r>
            <a:r>
              <a:rPr lang="zh-CN" altLang="en-US" sz="2800" dirty="0">
                <a:solidFill>
                  <a:srgbClr val="FA413C"/>
                </a:solidFill>
                <a:latin typeface="黑体" pitchFamily="2" charset="-122"/>
                <a:ea typeface="黑体" pitchFamily="2" charset="-122"/>
              </a:rPr>
              <a:t>肝脏</a:t>
            </a:r>
            <a:r>
              <a:rPr lang="zh-CN" altLang="en-US" sz="2800" dirty="0">
                <a:solidFill>
                  <a:srgbClr val="080800"/>
                </a:solidFill>
                <a:latin typeface="黑体" pitchFamily="2" charset="-122"/>
                <a:ea typeface="黑体" pitchFamily="2" charset="-122"/>
              </a:rPr>
              <a:t>进行。</a:t>
            </a:r>
          </a:p>
          <a:p>
            <a:pPr eaLnBrk="1" hangingPunct="1">
              <a:lnSpc>
                <a:spcPct val="120000"/>
              </a:lnSpc>
              <a:spcBef>
                <a:spcPct val="70000"/>
              </a:spcBef>
            </a:pPr>
            <a:r>
              <a:rPr lang="zh-CN" altLang="en-US" sz="2800" dirty="0">
                <a:solidFill>
                  <a:schemeClr val="tx2"/>
                </a:solidFill>
                <a:latin typeface="黑体" pitchFamily="2" charset="-122"/>
                <a:ea typeface="黑体" pitchFamily="2" charset="-122"/>
              </a:rPr>
              <a:t>补救合成途径：</a:t>
            </a:r>
            <a:r>
              <a:rPr lang="zh-CN" altLang="en-US" sz="2800" dirty="0">
                <a:solidFill>
                  <a:srgbClr val="080800"/>
                </a:solidFill>
                <a:latin typeface="黑体" pitchFamily="2" charset="-122"/>
                <a:ea typeface="黑体" pitchFamily="2" charset="-122"/>
              </a:rPr>
              <a:t>利用游离的</a:t>
            </a:r>
            <a:r>
              <a:rPr lang="zh-CN" altLang="en-US" sz="2800" dirty="0">
                <a:solidFill>
                  <a:srgbClr val="FA413C"/>
                </a:solidFill>
                <a:latin typeface="黑体" pitchFamily="2" charset="-122"/>
                <a:ea typeface="黑体" pitchFamily="2" charset="-122"/>
              </a:rPr>
              <a:t>碱基或核苷</a:t>
            </a:r>
            <a:r>
              <a:rPr lang="zh-CN" altLang="en-US" sz="2800" dirty="0">
                <a:solidFill>
                  <a:srgbClr val="080800"/>
                </a:solidFill>
                <a:latin typeface="黑体" pitchFamily="2" charset="-122"/>
                <a:ea typeface="黑体" pitchFamily="2" charset="-122"/>
              </a:rPr>
              <a:t>，经过简单的反应过程，合成核苷酸的途径。</a:t>
            </a:r>
            <a:r>
              <a:rPr lang="zh-CN" altLang="en-US" sz="2800" dirty="0">
                <a:solidFill>
                  <a:srgbClr val="FA413C"/>
                </a:solidFill>
                <a:latin typeface="黑体" pitchFamily="2" charset="-122"/>
                <a:ea typeface="黑体" pitchFamily="2" charset="-122"/>
              </a:rPr>
              <a:t>脑、骨髓</a:t>
            </a:r>
            <a:r>
              <a:rPr lang="zh-CN" altLang="en-US" sz="2800" dirty="0">
                <a:solidFill>
                  <a:srgbClr val="080800"/>
                </a:solidFill>
                <a:latin typeface="黑体" pitchFamily="2" charset="-122"/>
                <a:ea typeface="黑体" pitchFamily="2" charset="-122"/>
              </a:rPr>
              <a:t>等只能进行此途径</a:t>
            </a:r>
            <a:r>
              <a:rPr lang="zh-CN" altLang="en-US" sz="2800" dirty="0">
                <a:latin typeface="黑体" pitchFamily="2" charset="-122"/>
                <a:ea typeface="黑体" pitchFamily="2" charset="-122"/>
              </a:rPr>
              <a:t>。</a:t>
            </a:r>
          </a:p>
        </p:txBody>
      </p:sp>
      <p:sp>
        <p:nvSpPr>
          <p:cNvPr id="43010" name="Rectangle 3"/>
          <p:cNvSpPr>
            <a:spLocks noChangeArrowheads="1"/>
          </p:cNvSpPr>
          <p:nvPr/>
        </p:nvSpPr>
        <p:spPr bwMode="auto">
          <a:xfrm>
            <a:off x="900113" y="908050"/>
            <a:ext cx="2520950" cy="641350"/>
          </a:xfrm>
          <a:prstGeom prst="rect">
            <a:avLst/>
          </a:prstGeom>
          <a:solidFill>
            <a:srgbClr val="FFB7FF"/>
          </a:solidFill>
          <a:ln w="38100">
            <a:noFill/>
            <a:miter lim="800000"/>
            <a:headEnd/>
            <a:tailEnd/>
          </a:ln>
        </p:spPr>
        <p:txBody>
          <a:bodyPr>
            <a:spAutoFit/>
          </a:bodyPr>
          <a:lstStyle/>
          <a:p>
            <a:pPr algn="ctr"/>
            <a:r>
              <a:rPr lang="zh-CN" altLang="en-US" sz="3600" b="0">
                <a:solidFill>
                  <a:srgbClr val="080800"/>
                </a:solidFill>
                <a:latin typeface="黑体" pitchFamily="2" charset="-122"/>
                <a:ea typeface="黑体" pitchFamily="2" charset="-122"/>
              </a:rPr>
              <a:t>合成代谢</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blinds(horizontal)">
                                      <p:cBhvr>
                                        <p:cTn id="7" dur="1000"/>
                                        <p:tgtEl>
                                          <p:spTgt spid="103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426">
                                            <p:txEl>
                                              <p:pRg st="1" end="1"/>
                                            </p:txEl>
                                          </p:spTgt>
                                        </p:tgtEl>
                                        <p:attrNameLst>
                                          <p:attrName>style.visibility</p:attrName>
                                        </p:attrNameLst>
                                      </p:cBhvr>
                                      <p:to>
                                        <p:strVal val="visible"/>
                                      </p:to>
                                    </p:set>
                                    <p:animEffect transition="in" filter="checkerboard(across)">
                                      <p:cBhvr>
                                        <p:cTn id="12" dur="1000"/>
                                        <p:tgtEl>
                                          <p:spTgt spid="1034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2411413" y="473075"/>
            <a:ext cx="4537075" cy="579438"/>
          </a:xfrm>
          <a:prstGeom prst="rect">
            <a:avLst/>
          </a:prstGeom>
          <a:solidFill>
            <a:srgbClr val="FFB7FF"/>
          </a:solidFill>
          <a:ln w="38100">
            <a:noFill/>
            <a:miter lim="800000"/>
            <a:headEnd/>
            <a:tailEnd/>
          </a:ln>
        </p:spPr>
        <p:txBody>
          <a:bodyPr>
            <a:spAutoFit/>
          </a:bodyPr>
          <a:lstStyle/>
          <a:p>
            <a:pPr algn="ctr"/>
            <a:r>
              <a:rPr kumimoji="0" lang="zh-CN" altLang="en-US" b="0">
                <a:solidFill>
                  <a:srgbClr val="080800"/>
                </a:solidFill>
                <a:latin typeface="Arial" charset="0"/>
                <a:ea typeface="黑体" pitchFamily="2" charset="-122"/>
              </a:rPr>
              <a:t>核苷酸的从头合成概况</a:t>
            </a:r>
          </a:p>
        </p:txBody>
      </p:sp>
      <p:sp>
        <p:nvSpPr>
          <p:cNvPr id="29699" name="Rectangle 3"/>
          <p:cNvSpPr>
            <a:spLocks noChangeArrowheads="1"/>
          </p:cNvSpPr>
          <p:nvPr/>
        </p:nvSpPr>
        <p:spPr bwMode="auto">
          <a:xfrm>
            <a:off x="3578225" y="1254125"/>
            <a:ext cx="1930400" cy="519113"/>
          </a:xfrm>
          <a:prstGeom prst="rect">
            <a:avLst/>
          </a:prstGeom>
          <a:noFill/>
          <a:ln w="38100">
            <a:noFill/>
            <a:miter lim="800000"/>
            <a:headEnd/>
            <a:tailEnd/>
          </a:ln>
        </p:spPr>
        <p:txBody>
          <a:bodyPr wrap="none">
            <a:spAutoFit/>
          </a:bodyPr>
          <a:lstStyle/>
          <a:p>
            <a:r>
              <a:rPr kumimoji="0" lang="en-US" altLang="zh-CN" sz="2800" b="0">
                <a:solidFill>
                  <a:srgbClr val="080800"/>
                </a:solidFill>
                <a:latin typeface="Arial" charset="0"/>
                <a:ea typeface="黑体" pitchFamily="2" charset="-122"/>
              </a:rPr>
              <a:t>5-</a:t>
            </a:r>
            <a:r>
              <a:rPr kumimoji="0" lang="zh-CN" altLang="en-US" sz="2800" b="0">
                <a:solidFill>
                  <a:srgbClr val="080800"/>
                </a:solidFill>
                <a:latin typeface="Arial" charset="0"/>
                <a:ea typeface="黑体" pitchFamily="2" charset="-122"/>
              </a:rPr>
              <a:t>磷酸核糖</a:t>
            </a:r>
          </a:p>
        </p:txBody>
      </p:sp>
      <p:grpSp>
        <p:nvGrpSpPr>
          <p:cNvPr id="47" name="组合 46"/>
          <p:cNvGrpSpPr>
            <a:grpSpLocks/>
          </p:cNvGrpSpPr>
          <p:nvPr/>
        </p:nvGrpSpPr>
        <p:grpSpPr bwMode="auto">
          <a:xfrm>
            <a:off x="4067175" y="1773238"/>
            <a:ext cx="1150938" cy="879475"/>
            <a:chOff x="3995738" y="1757363"/>
            <a:chExt cx="1150937" cy="879475"/>
          </a:xfrm>
        </p:grpSpPr>
        <p:sp>
          <p:nvSpPr>
            <p:cNvPr id="45117" name="Rectangle 4"/>
            <p:cNvSpPr>
              <a:spLocks noChangeArrowheads="1"/>
            </p:cNvSpPr>
            <p:nvPr/>
          </p:nvSpPr>
          <p:spPr bwMode="auto">
            <a:xfrm>
              <a:off x="3995738" y="2117725"/>
              <a:ext cx="1150937" cy="519113"/>
            </a:xfrm>
            <a:prstGeom prst="rect">
              <a:avLst/>
            </a:prstGeom>
            <a:noFill/>
            <a:ln w="38100">
              <a:noFill/>
              <a:miter lim="800000"/>
              <a:headEnd/>
              <a:tailEnd/>
            </a:ln>
          </p:spPr>
          <p:txBody>
            <a:bodyPr wrap="none">
              <a:spAutoFit/>
            </a:bodyPr>
            <a:lstStyle/>
            <a:p>
              <a:r>
                <a:rPr kumimoji="0" lang="en-US" altLang="zh-CN" sz="2800" b="0">
                  <a:solidFill>
                    <a:srgbClr val="080800"/>
                  </a:solidFill>
                  <a:latin typeface="Arial" charset="0"/>
                  <a:ea typeface="黑体" pitchFamily="2" charset="-122"/>
                </a:rPr>
                <a:t>PRPP</a:t>
              </a:r>
            </a:p>
          </p:txBody>
        </p:sp>
        <p:sp>
          <p:nvSpPr>
            <p:cNvPr id="45118" name="Line 25"/>
            <p:cNvSpPr>
              <a:spLocks noChangeShapeType="1"/>
            </p:cNvSpPr>
            <p:nvPr/>
          </p:nvSpPr>
          <p:spPr bwMode="auto">
            <a:xfrm flipH="1">
              <a:off x="4572000" y="1757363"/>
              <a:ext cx="0" cy="415925"/>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58" name="组合 57"/>
          <p:cNvGrpSpPr>
            <a:grpSpLocks/>
          </p:cNvGrpSpPr>
          <p:nvPr/>
        </p:nvGrpSpPr>
        <p:grpSpPr bwMode="auto">
          <a:xfrm>
            <a:off x="5437188" y="2030413"/>
            <a:ext cx="2327275" cy="1474787"/>
            <a:chOff x="5437188" y="2030413"/>
            <a:chExt cx="2327275" cy="1474787"/>
          </a:xfrm>
        </p:grpSpPr>
        <p:sp>
          <p:nvSpPr>
            <p:cNvPr id="45114" name="Rectangle 6"/>
            <p:cNvSpPr>
              <a:spLocks noChangeArrowheads="1"/>
            </p:cNvSpPr>
            <p:nvPr/>
          </p:nvSpPr>
          <p:spPr bwMode="auto">
            <a:xfrm>
              <a:off x="5684838" y="2030413"/>
              <a:ext cx="1817687" cy="519112"/>
            </a:xfrm>
            <a:prstGeom prst="rect">
              <a:avLst/>
            </a:prstGeom>
            <a:noFill/>
            <a:ln w="38100">
              <a:noFill/>
              <a:miter lim="800000"/>
              <a:headEnd/>
              <a:tailEnd/>
            </a:ln>
          </p:spPr>
          <p:txBody>
            <a:bodyPr wrap="none">
              <a:spAutoFit/>
            </a:bodyPr>
            <a:lstStyle/>
            <a:p>
              <a:r>
                <a:rPr kumimoji="0" lang="en-US" altLang="zh-CN" sz="2800" b="0">
                  <a:solidFill>
                    <a:srgbClr val="080800"/>
                  </a:solidFill>
                  <a:latin typeface="Arial" charset="0"/>
                  <a:ea typeface="黑体" pitchFamily="2" charset="-122"/>
                </a:rPr>
                <a:t>CO</a:t>
              </a:r>
              <a:r>
                <a:rPr kumimoji="0" lang="en-US" altLang="zh-CN" sz="2800" b="0" baseline="-25000">
                  <a:solidFill>
                    <a:srgbClr val="080800"/>
                  </a:solidFill>
                  <a:latin typeface="Arial" charset="0"/>
                  <a:ea typeface="黑体" pitchFamily="2" charset="-122"/>
                </a:rPr>
                <a:t>2 </a:t>
              </a:r>
              <a:r>
                <a:rPr kumimoji="0" lang="en-US" altLang="zh-CN" sz="2800" b="0">
                  <a:solidFill>
                    <a:srgbClr val="080800"/>
                  </a:solidFill>
                  <a:latin typeface="Arial" charset="0"/>
                  <a:ea typeface="黑体" pitchFamily="2" charset="-122"/>
                </a:rPr>
                <a:t>+ Gln</a:t>
              </a:r>
            </a:p>
          </p:txBody>
        </p:sp>
        <p:sp>
          <p:nvSpPr>
            <p:cNvPr id="45115" name="Rectangle 7"/>
            <p:cNvSpPr>
              <a:spLocks noChangeArrowheads="1"/>
            </p:cNvSpPr>
            <p:nvPr/>
          </p:nvSpPr>
          <p:spPr bwMode="auto">
            <a:xfrm>
              <a:off x="5437188" y="2986088"/>
              <a:ext cx="2327275" cy="519112"/>
            </a:xfrm>
            <a:prstGeom prst="rect">
              <a:avLst/>
            </a:prstGeom>
            <a:noFill/>
            <a:ln w="38100">
              <a:noFill/>
              <a:miter lim="800000"/>
              <a:headEnd/>
              <a:tailEnd/>
            </a:ln>
          </p:spPr>
          <p:txBody>
            <a:bodyPr wrap="none">
              <a:spAutoFit/>
            </a:bodyPr>
            <a:lstStyle/>
            <a:p>
              <a:r>
                <a:rPr kumimoji="0" lang="zh-CN" altLang="en-US" sz="2800" b="0">
                  <a:solidFill>
                    <a:srgbClr val="080800"/>
                  </a:solidFill>
                  <a:latin typeface="Arial" charset="0"/>
                  <a:ea typeface="黑体" pitchFamily="2" charset="-122"/>
                </a:rPr>
                <a:t>氨基甲酰磷酸</a:t>
              </a:r>
            </a:p>
          </p:txBody>
        </p:sp>
        <p:sp>
          <p:nvSpPr>
            <p:cNvPr id="45116" name="Line 26"/>
            <p:cNvSpPr>
              <a:spLocks noChangeShapeType="1"/>
            </p:cNvSpPr>
            <p:nvPr/>
          </p:nvSpPr>
          <p:spPr bwMode="auto">
            <a:xfrm>
              <a:off x="6588125" y="2620963"/>
              <a:ext cx="11113" cy="43180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59" name="组合 58"/>
          <p:cNvGrpSpPr>
            <a:grpSpLocks/>
          </p:cNvGrpSpPr>
          <p:nvPr/>
        </p:nvGrpSpPr>
        <p:grpSpPr bwMode="auto">
          <a:xfrm>
            <a:off x="6049963" y="3505200"/>
            <a:ext cx="1595587" cy="1060450"/>
            <a:chOff x="6049963" y="3505200"/>
            <a:chExt cx="1595587" cy="1060450"/>
          </a:xfrm>
        </p:grpSpPr>
        <p:sp>
          <p:nvSpPr>
            <p:cNvPr id="45110" name="Rectangle 5"/>
            <p:cNvSpPr>
              <a:spLocks noChangeArrowheads="1"/>
            </p:cNvSpPr>
            <p:nvPr/>
          </p:nvSpPr>
          <p:spPr bwMode="auto">
            <a:xfrm>
              <a:off x="6842125" y="3505200"/>
              <a:ext cx="803425" cy="523220"/>
            </a:xfrm>
            <a:prstGeom prst="rect">
              <a:avLst/>
            </a:prstGeom>
            <a:noFill/>
            <a:ln w="38100">
              <a:noFill/>
              <a:miter lim="800000"/>
              <a:headEnd/>
              <a:tailEnd/>
            </a:ln>
          </p:spPr>
          <p:txBody>
            <a:bodyPr wrap="none">
              <a:spAutoFit/>
            </a:bodyPr>
            <a:lstStyle/>
            <a:p>
              <a:r>
                <a:rPr kumimoji="0" lang="en-US" altLang="zh-CN" sz="2800" b="0">
                  <a:solidFill>
                    <a:srgbClr val="080800"/>
                  </a:solidFill>
                  <a:latin typeface="Arial" charset="0"/>
                  <a:ea typeface="黑体" pitchFamily="2" charset="-122"/>
                </a:rPr>
                <a:t>Asp</a:t>
              </a:r>
            </a:p>
          </p:txBody>
        </p:sp>
        <p:sp>
          <p:nvSpPr>
            <p:cNvPr id="45111" name="Rectangle 8"/>
            <p:cNvSpPr>
              <a:spLocks noChangeArrowheads="1"/>
            </p:cNvSpPr>
            <p:nvPr/>
          </p:nvSpPr>
          <p:spPr bwMode="auto">
            <a:xfrm>
              <a:off x="6049963" y="4046538"/>
              <a:ext cx="1255712" cy="519112"/>
            </a:xfrm>
            <a:prstGeom prst="rect">
              <a:avLst/>
            </a:prstGeom>
            <a:noFill/>
            <a:ln w="38100">
              <a:noFill/>
              <a:miter lim="800000"/>
              <a:headEnd/>
              <a:tailEnd/>
            </a:ln>
          </p:spPr>
          <p:txBody>
            <a:bodyPr wrap="none">
              <a:spAutoFit/>
            </a:bodyPr>
            <a:lstStyle/>
            <a:p>
              <a:r>
                <a:rPr kumimoji="0" lang="zh-CN" altLang="en-US" sz="2800" b="0">
                  <a:solidFill>
                    <a:srgbClr val="080800"/>
                  </a:solidFill>
                  <a:latin typeface="Arial" charset="0"/>
                  <a:ea typeface="黑体" pitchFamily="2" charset="-122"/>
                </a:rPr>
                <a:t>乳清酸</a:t>
              </a:r>
            </a:p>
          </p:txBody>
        </p:sp>
        <p:sp>
          <p:nvSpPr>
            <p:cNvPr id="45112" name="Line 27"/>
            <p:cNvSpPr>
              <a:spLocks noChangeShapeType="1"/>
            </p:cNvSpPr>
            <p:nvPr/>
          </p:nvSpPr>
          <p:spPr bwMode="auto">
            <a:xfrm flipH="1">
              <a:off x="6613525" y="3559175"/>
              <a:ext cx="0" cy="519113"/>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sp>
          <p:nvSpPr>
            <p:cNvPr id="45113" name="Freeform 28"/>
            <p:cNvSpPr>
              <a:spLocks/>
            </p:cNvSpPr>
            <p:nvPr/>
          </p:nvSpPr>
          <p:spPr bwMode="auto">
            <a:xfrm rot="21181136">
              <a:off x="6589713" y="3543807"/>
              <a:ext cx="323850" cy="584775"/>
            </a:xfrm>
            <a:custGeom>
              <a:avLst/>
              <a:gdLst>
                <a:gd name="T0" fmla="*/ 2147483647 w 181"/>
                <a:gd name="T1" fmla="*/ 2147483647 h 54"/>
                <a:gd name="T2" fmla="*/ 2147483647 w 181"/>
                <a:gd name="T3" fmla="*/ 2147483647 h 54"/>
                <a:gd name="T4" fmla="*/ 0 w 181"/>
                <a:gd name="T5" fmla="*/ 2147483647 h 54"/>
                <a:gd name="T6" fmla="*/ 0 60000 65536"/>
                <a:gd name="T7" fmla="*/ 0 60000 65536"/>
                <a:gd name="T8" fmla="*/ 0 60000 65536"/>
                <a:gd name="T9" fmla="*/ 0 w 181"/>
                <a:gd name="T10" fmla="*/ 0 h 54"/>
                <a:gd name="T11" fmla="*/ 181 w 181"/>
                <a:gd name="T12" fmla="*/ 54 h 54"/>
              </a:gdLst>
              <a:ahLst/>
              <a:cxnLst>
                <a:cxn ang="T6">
                  <a:pos x="T0" y="T1"/>
                </a:cxn>
                <a:cxn ang="T7">
                  <a:pos x="T2" y="T3"/>
                </a:cxn>
                <a:cxn ang="T8">
                  <a:pos x="T4" y="T5"/>
                </a:cxn>
              </a:cxnLst>
              <a:rect l="T9" t="T10" r="T11" b="T12"/>
              <a:pathLst>
                <a:path w="181" h="54">
                  <a:moveTo>
                    <a:pt x="181" y="8"/>
                  </a:moveTo>
                  <a:cubicBezTo>
                    <a:pt x="150" y="4"/>
                    <a:pt x="120" y="0"/>
                    <a:pt x="90" y="8"/>
                  </a:cubicBezTo>
                  <a:cubicBezTo>
                    <a:pt x="60" y="16"/>
                    <a:pt x="15" y="46"/>
                    <a:pt x="0" y="54"/>
                  </a:cubicBezTo>
                </a:path>
              </a:pathLst>
            </a:custGeom>
            <a:noFill/>
            <a:ln w="38100" cap="flat" cmpd="sng">
              <a:solidFill>
                <a:schemeClr val="tx1"/>
              </a:solidFill>
              <a:prstDash val="solid"/>
              <a:round/>
              <a:headEnd type="none" w="med" len="med"/>
              <a:tailEnd type="none" w="med" len="med"/>
            </a:ln>
          </p:spPr>
          <p:txBody>
            <a:bodyPr>
              <a:spAutoFit/>
            </a:bodyPr>
            <a:lstStyle/>
            <a:p>
              <a:endParaRPr lang="zh-CN" altLang="en-US" b="0"/>
            </a:p>
          </p:txBody>
        </p:sp>
      </p:grpSp>
      <p:grpSp>
        <p:nvGrpSpPr>
          <p:cNvPr id="60" name="组合 59"/>
          <p:cNvGrpSpPr>
            <a:grpSpLocks/>
          </p:cNvGrpSpPr>
          <p:nvPr/>
        </p:nvGrpSpPr>
        <p:grpSpPr bwMode="auto">
          <a:xfrm>
            <a:off x="4787900" y="2549525"/>
            <a:ext cx="1695450" cy="3040063"/>
            <a:chOff x="4787900" y="2549525"/>
            <a:chExt cx="1695450" cy="3040063"/>
          </a:xfrm>
        </p:grpSpPr>
        <p:sp>
          <p:nvSpPr>
            <p:cNvPr id="45107" name="Rectangle 9"/>
            <p:cNvSpPr>
              <a:spLocks noChangeArrowheads="1"/>
            </p:cNvSpPr>
            <p:nvPr/>
          </p:nvSpPr>
          <p:spPr bwMode="auto">
            <a:xfrm>
              <a:off x="5508625" y="5070475"/>
              <a:ext cx="974725" cy="519113"/>
            </a:xfrm>
            <a:prstGeom prst="rect">
              <a:avLst/>
            </a:prstGeom>
            <a:noFill/>
            <a:ln w="38100">
              <a:noFill/>
              <a:miter lim="800000"/>
              <a:headEnd/>
              <a:tailEnd/>
            </a:ln>
          </p:spPr>
          <p:txBody>
            <a:bodyPr wrap="none">
              <a:spAutoFit/>
            </a:bodyPr>
            <a:lstStyle/>
            <a:p>
              <a:r>
                <a:rPr kumimoji="0" lang="en-US" altLang="zh-CN" sz="2800" b="0">
                  <a:solidFill>
                    <a:srgbClr val="E70D22"/>
                  </a:solidFill>
                  <a:latin typeface="Arial" charset="0"/>
                  <a:ea typeface="黑体" pitchFamily="2" charset="-122"/>
                </a:rPr>
                <a:t>UMP</a:t>
              </a:r>
            </a:p>
          </p:txBody>
        </p:sp>
        <p:sp>
          <p:nvSpPr>
            <p:cNvPr id="45108" name="Line 29"/>
            <p:cNvSpPr>
              <a:spLocks noChangeShapeType="1"/>
            </p:cNvSpPr>
            <p:nvPr/>
          </p:nvSpPr>
          <p:spPr bwMode="auto">
            <a:xfrm>
              <a:off x="4787900" y="2549525"/>
              <a:ext cx="1152525" cy="252095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sp>
          <p:nvSpPr>
            <p:cNvPr id="45109" name="Freeform 30"/>
            <p:cNvSpPr>
              <a:spLocks/>
            </p:cNvSpPr>
            <p:nvPr/>
          </p:nvSpPr>
          <p:spPr bwMode="auto">
            <a:xfrm rot="20941749">
              <a:off x="5724525" y="4200238"/>
              <a:ext cx="422275" cy="584775"/>
            </a:xfrm>
            <a:custGeom>
              <a:avLst/>
              <a:gdLst>
                <a:gd name="T0" fmla="*/ 2147483647 w 181"/>
                <a:gd name="T1" fmla="*/ 2147483647 h 54"/>
                <a:gd name="T2" fmla="*/ 2147483647 w 181"/>
                <a:gd name="T3" fmla="*/ 2147483647 h 54"/>
                <a:gd name="T4" fmla="*/ 0 w 181"/>
                <a:gd name="T5" fmla="*/ 2147483647 h 54"/>
                <a:gd name="T6" fmla="*/ 0 60000 65536"/>
                <a:gd name="T7" fmla="*/ 0 60000 65536"/>
                <a:gd name="T8" fmla="*/ 0 60000 65536"/>
                <a:gd name="T9" fmla="*/ 0 w 181"/>
                <a:gd name="T10" fmla="*/ 0 h 54"/>
                <a:gd name="T11" fmla="*/ 181 w 181"/>
                <a:gd name="T12" fmla="*/ 54 h 54"/>
              </a:gdLst>
              <a:ahLst/>
              <a:cxnLst>
                <a:cxn ang="T6">
                  <a:pos x="T0" y="T1"/>
                </a:cxn>
                <a:cxn ang="T7">
                  <a:pos x="T2" y="T3"/>
                </a:cxn>
                <a:cxn ang="T8">
                  <a:pos x="T4" y="T5"/>
                </a:cxn>
              </a:cxnLst>
              <a:rect l="T9" t="T10" r="T11" b="T12"/>
              <a:pathLst>
                <a:path w="181" h="54">
                  <a:moveTo>
                    <a:pt x="181" y="8"/>
                  </a:moveTo>
                  <a:cubicBezTo>
                    <a:pt x="150" y="4"/>
                    <a:pt x="120" y="0"/>
                    <a:pt x="90" y="8"/>
                  </a:cubicBezTo>
                  <a:cubicBezTo>
                    <a:pt x="60" y="16"/>
                    <a:pt x="15" y="46"/>
                    <a:pt x="0" y="54"/>
                  </a:cubicBezTo>
                </a:path>
              </a:pathLst>
            </a:custGeom>
            <a:noFill/>
            <a:ln w="38100" cap="flat" cmpd="sng">
              <a:solidFill>
                <a:schemeClr val="tx1"/>
              </a:solidFill>
              <a:prstDash val="solid"/>
              <a:round/>
              <a:headEnd type="none" w="med" len="med"/>
              <a:tailEnd type="arrow" w="med" len="med"/>
            </a:ln>
          </p:spPr>
          <p:txBody>
            <a:bodyPr>
              <a:spAutoFit/>
            </a:bodyPr>
            <a:lstStyle/>
            <a:p>
              <a:endParaRPr lang="zh-CN" altLang="en-US" b="0"/>
            </a:p>
          </p:txBody>
        </p:sp>
      </p:grpSp>
      <p:grpSp>
        <p:nvGrpSpPr>
          <p:cNvPr id="63" name="组合 62"/>
          <p:cNvGrpSpPr>
            <a:grpSpLocks/>
          </p:cNvGrpSpPr>
          <p:nvPr/>
        </p:nvGrpSpPr>
        <p:grpSpPr bwMode="auto">
          <a:xfrm>
            <a:off x="6516688" y="4997450"/>
            <a:ext cx="1800225" cy="519113"/>
            <a:chOff x="6516688" y="4997450"/>
            <a:chExt cx="1800225" cy="519113"/>
          </a:xfrm>
        </p:grpSpPr>
        <p:sp>
          <p:nvSpPr>
            <p:cNvPr id="45105" name="Rectangle 10"/>
            <p:cNvSpPr>
              <a:spLocks noChangeArrowheads="1"/>
            </p:cNvSpPr>
            <p:nvPr/>
          </p:nvSpPr>
          <p:spPr bwMode="auto">
            <a:xfrm>
              <a:off x="7164388" y="4997450"/>
              <a:ext cx="1152525" cy="519113"/>
            </a:xfrm>
            <a:prstGeom prst="rect">
              <a:avLst/>
            </a:prstGeom>
            <a:noFill/>
            <a:ln w="38100">
              <a:noFill/>
              <a:miter lim="800000"/>
              <a:headEnd/>
              <a:tailEnd/>
            </a:ln>
          </p:spPr>
          <p:txBody>
            <a:bodyPr wrap="none">
              <a:spAutoFit/>
            </a:bodyPr>
            <a:lstStyle/>
            <a:p>
              <a:r>
                <a:rPr kumimoji="0" lang="en-US" altLang="zh-CN" sz="2800" b="0">
                  <a:solidFill>
                    <a:srgbClr val="0000FF"/>
                  </a:solidFill>
                  <a:latin typeface="Arial" charset="0"/>
                  <a:ea typeface="黑体" pitchFamily="2" charset="-122"/>
                </a:rPr>
                <a:t>dTMP</a:t>
              </a:r>
            </a:p>
          </p:txBody>
        </p:sp>
        <p:sp>
          <p:nvSpPr>
            <p:cNvPr id="45106" name="Line 31"/>
            <p:cNvSpPr>
              <a:spLocks noChangeShapeType="1"/>
            </p:cNvSpPr>
            <p:nvPr/>
          </p:nvSpPr>
          <p:spPr bwMode="auto">
            <a:xfrm>
              <a:off x="6516688" y="5286375"/>
              <a:ext cx="576262"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61" name="组合 60"/>
          <p:cNvGrpSpPr>
            <a:grpSpLocks/>
          </p:cNvGrpSpPr>
          <p:nvPr/>
        </p:nvGrpSpPr>
        <p:grpSpPr bwMode="auto">
          <a:xfrm>
            <a:off x="6013450" y="5573713"/>
            <a:ext cx="895350" cy="966787"/>
            <a:chOff x="6013450" y="5573713"/>
            <a:chExt cx="895350" cy="966787"/>
          </a:xfrm>
        </p:grpSpPr>
        <p:sp>
          <p:nvSpPr>
            <p:cNvPr id="45103" name="Rectangle 11"/>
            <p:cNvSpPr>
              <a:spLocks noChangeArrowheads="1"/>
            </p:cNvSpPr>
            <p:nvPr/>
          </p:nvSpPr>
          <p:spPr bwMode="auto">
            <a:xfrm>
              <a:off x="6013450" y="6021388"/>
              <a:ext cx="895350" cy="519112"/>
            </a:xfrm>
            <a:prstGeom prst="rect">
              <a:avLst/>
            </a:prstGeom>
            <a:noFill/>
            <a:ln w="38100">
              <a:noFill/>
              <a:miter lim="800000"/>
              <a:headEnd/>
              <a:tailEnd/>
            </a:ln>
          </p:spPr>
          <p:txBody>
            <a:bodyPr wrap="none">
              <a:spAutoFit/>
            </a:bodyPr>
            <a:lstStyle/>
            <a:p>
              <a:r>
                <a:rPr kumimoji="0" lang="en-US" altLang="zh-CN" sz="2800" b="0">
                  <a:solidFill>
                    <a:srgbClr val="0000FF"/>
                  </a:solidFill>
                  <a:latin typeface="Arial" charset="0"/>
                  <a:ea typeface="黑体" pitchFamily="2" charset="-122"/>
                </a:rPr>
                <a:t>UTP</a:t>
              </a:r>
            </a:p>
          </p:txBody>
        </p:sp>
        <p:sp>
          <p:nvSpPr>
            <p:cNvPr id="45104" name="Line 32"/>
            <p:cNvSpPr>
              <a:spLocks noChangeShapeType="1"/>
            </p:cNvSpPr>
            <p:nvPr/>
          </p:nvSpPr>
          <p:spPr bwMode="auto">
            <a:xfrm>
              <a:off x="6157913" y="5573713"/>
              <a:ext cx="214312" cy="43180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62" name="组合 61"/>
          <p:cNvGrpSpPr>
            <a:grpSpLocks/>
          </p:cNvGrpSpPr>
          <p:nvPr/>
        </p:nvGrpSpPr>
        <p:grpSpPr bwMode="auto">
          <a:xfrm>
            <a:off x="6948488" y="6005513"/>
            <a:ext cx="1471612" cy="519112"/>
            <a:chOff x="6948488" y="6005513"/>
            <a:chExt cx="1471612" cy="519112"/>
          </a:xfrm>
        </p:grpSpPr>
        <p:sp>
          <p:nvSpPr>
            <p:cNvPr id="45101" name="Rectangle 12"/>
            <p:cNvSpPr>
              <a:spLocks noChangeArrowheads="1"/>
            </p:cNvSpPr>
            <p:nvPr/>
          </p:nvSpPr>
          <p:spPr bwMode="auto">
            <a:xfrm>
              <a:off x="7524750" y="6005513"/>
              <a:ext cx="895350" cy="519112"/>
            </a:xfrm>
            <a:prstGeom prst="rect">
              <a:avLst/>
            </a:prstGeom>
            <a:noFill/>
            <a:ln w="38100">
              <a:noFill/>
              <a:miter lim="800000"/>
              <a:headEnd/>
              <a:tailEnd/>
            </a:ln>
          </p:spPr>
          <p:txBody>
            <a:bodyPr wrap="none">
              <a:spAutoFit/>
            </a:bodyPr>
            <a:lstStyle/>
            <a:p>
              <a:r>
                <a:rPr kumimoji="0" lang="en-US" altLang="zh-CN" sz="2800" b="0">
                  <a:solidFill>
                    <a:srgbClr val="0000FF"/>
                  </a:solidFill>
                  <a:latin typeface="Arial" charset="0"/>
                  <a:ea typeface="黑体" pitchFamily="2" charset="-122"/>
                </a:rPr>
                <a:t>CTP</a:t>
              </a:r>
            </a:p>
          </p:txBody>
        </p:sp>
        <p:sp>
          <p:nvSpPr>
            <p:cNvPr id="45102" name="Line 33"/>
            <p:cNvSpPr>
              <a:spLocks noChangeShapeType="1"/>
            </p:cNvSpPr>
            <p:nvPr/>
          </p:nvSpPr>
          <p:spPr bwMode="auto">
            <a:xfrm>
              <a:off x="6948488" y="6292850"/>
              <a:ext cx="576262"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55" name="组合 54"/>
          <p:cNvGrpSpPr>
            <a:grpSpLocks/>
          </p:cNvGrpSpPr>
          <p:nvPr/>
        </p:nvGrpSpPr>
        <p:grpSpPr bwMode="auto">
          <a:xfrm>
            <a:off x="2555875" y="2549525"/>
            <a:ext cx="1873250" cy="3313113"/>
            <a:chOff x="2555875" y="2549525"/>
            <a:chExt cx="1873250" cy="3313113"/>
          </a:xfrm>
        </p:grpSpPr>
        <p:sp>
          <p:nvSpPr>
            <p:cNvPr id="45099" name="Rectangle 17"/>
            <p:cNvSpPr>
              <a:spLocks noChangeArrowheads="1"/>
            </p:cNvSpPr>
            <p:nvPr/>
          </p:nvSpPr>
          <p:spPr bwMode="auto">
            <a:xfrm>
              <a:off x="2555875" y="5343525"/>
              <a:ext cx="815975" cy="519113"/>
            </a:xfrm>
            <a:prstGeom prst="rect">
              <a:avLst/>
            </a:prstGeom>
            <a:noFill/>
            <a:ln w="38100">
              <a:noFill/>
              <a:miter lim="800000"/>
              <a:headEnd/>
              <a:tailEnd/>
            </a:ln>
          </p:spPr>
          <p:txBody>
            <a:bodyPr wrap="none">
              <a:spAutoFit/>
            </a:bodyPr>
            <a:lstStyle/>
            <a:p>
              <a:r>
                <a:rPr kumimoji="0" lang="en-US" altLang="zh-CN" sz="2800" b="0" dirty="0">
                  <a:solidFill>
                    <a:srgbClr val="E70D22"/>
                  </a:solidFill>
                  <a:latin typeface="Arial" charset="0"/>
                  <a:ea typeface="黑体" pitchFamily="2" charset="-122"/>
                </a:rPr>
                <a:t>IMP</a:t>
              </a:r>
            </a:p>
          </p:txBody>
        </p:sp>
        <p:sp>
          <p:nvSpPr>
            <p:cNvPr id="45100" name="Line 34"/>
            <p:cNvSpPr>
              <a:spLocks noChangeShapeType="1"/>
            </p:cNvSpPr>
            <p:nvPr/>
          </p:nvSpPr>
          <p:spPr bwMode="auto">
            <a:xfrm flipH="1">
              <a:off x="2987675" y="2549525"/>
              <a:ext cx="1441450" cy="2808288"/>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48" name="组合 47"/>
          <p:cNvGrpSpPr>
            <a:grpSpLocks/>
          </p:cNvGrpSpPr>
          <p:nvPr/>
        </p:nvGrpSpPr>
        <p:grpSpPr bwMode="auto">
          <a:xfrm>
            <a:off x="3043940" y="2405063"/>
            <a:ext cx="1169285" cy="461665"/>
            <a:chOff x="3043940" y="2405063"/>
            <a:chExt cx="1169285" cy="461665"/>
          </a:xfrm>
        </p:grpSpPr>
        <p:sp>
          <p:nvSpPr>
            <p:cNvPr id="45097" name="Rectangle 20"/>
            <p:cNvSpPr>
              <a:spLocks noChangeArrowheads="1"/>
            </p:cNvSpPr>
            <p:nvPr/>
          </p:nvSpPr>
          <p:spPr bwMode="auto">
            <a:xfrm>
              <a:off x="3043940" y="2405063"/>
              <a:ext cx="663964"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Gln</a:t>
              </a:r>
            </a:p>
          </p:txBody>
        </p:sp>
        <p:sp>
          <p:nvSpPr>
            <p:cNvPr id="45098" name="Line 35"/>
            <p:cNvSpPr>
              <a:spLocks noChangeShapeType="1"/>
            </p:cNvSpPr>
            <p:nvPr/>
          </p:nvSpPr>
          <p:spPr bwMode="auto">
            <a:xfrm>
              <a:off x="3708400" y="2692400"/>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49" name="组合 48"/>
          <p:cNvGrpSpPr>
            <a:grpSpLocks/>
          </p:cNvGrpSpPr>
          <p:nvPr/>
        </p:nvGrpSpPr>
        <p:grpSpPr bwMode="auto">
          <a:xfrm>
            <a:off x="2845549" y="2822575"/>
            <a:ext cx="1151776" cy="461665"/>
            <a:chOff x="2845549" y="2822575"/>
            <a:chExt cx="1151776" cy="461665"/>
          </a:xfrm>
        </p:grpSpPr>
        <p:sp>
          <p:nvSpPr>
            <p:cNvPr id="45095" name="Rectangle 19"/>
            <p:cNvSpPr>
              <a:spLocks noChangeArrowheads="1"/>
            </p:cNvSpPr>
            <p:nvPr/>
          </p:nvSpPr>
          <p:spPr bwMode="auto">
            <a:xfrm>
              <a:off x="2845549" y="2822575"/>
              <a:ext cx="646331" cy="461665"/>
            </a:xfrm>
            <a:prstGeom prst="rect">
              <a:avLst/>
            </a:prstGeom>
            <a:noFill/>
            <a:ln w="38100">
              <a:noFill/>
              <a:miter lim="800000"/>
              <a:headEnd/>
              <a:tailEnd/>
            </a:ln>
          </p:spPr>
          <p:txBody>
            <a:bodyPr wrap="none">
              <a:spAutoFit/>
            </a:bodyPr>
            <a:lstStyle/>
            <a:p>
              <a:r>
                <a:rPr kumimoji="0" lang="en-US" altLang="zh-CN" sz="2400" b="0" dirty="0" err="1">
                  <a:solidFill>
                    <a:srgbClr val="080800"/>
                  </a:solidFill>
                  <a:latin typeface="Arial" charset="0"/>
                  <a:ea typeface="黑体" pitchFamily="2" charset="-122"/>
                </a:rPr>
                <a:t>Gly</a:t>
              </a:r>
              <a:endParaRPr kumimoji="0" lang="en-US" altLang="zh-CN" sz="2400" b="0" dirty="0">
                <a:solidFill>
                  <a:srgbClr val="080800"/>
                </a:solidFill>
                <a:latin typeface="Arial" charset="0"/>
                <a:ea typeface="黑体" pitchFamily="2" charset="-122"/>
              </a:endParaRPr>
            </a:p>
          </p:txBody>
        </p:sp>
        <p:sp>
          <p:nvSpPr>
            <p:cNvPr id="45096" name="Line 36"/>
            <p:cNvSpPr>
              <a:spLocks noChangeShapeType="1"/>
            </p:cNvSpPr>
            <p:nvPr/>
          </p:nvSpPr>
          <p:spPr bwMode="auto">
            <a:xfrm>
              <a:off x="3492500" y="3052763"/>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50" name="组合 49"/>
          <p:cNvGrpSpPr>
            <a:grpSpLocks/>
          </p:cNvGrpSpPr>
          <p:nvPr/>
        </p:nvGrpSpPr>
        <p:grpSpPr bwMode="auto">
          <a:xfrm>
            <a:off x="1932092" y="3144748"/>
            <a:ext cx="1920771" cy="461665"/>
            <a:chOff x="1932092" y="3144748"/>
            <a:chExt cx="1920771" cy="461665"/>
          </a:xfrm>
        </p:grpSpPr>
        <p:sp>
          <p:nvSpPr>
            <p:cNvPr id="45093" name="Rectangle 21"/>
            <p:cNvSpPr>
              <a:spLocks noChangeArrowheads="1"/>
            </p:cNvSpPr>
            <p:nvPr/>
          </p:nvSpPr>
          <p:spPr bwMode="auto">
            <a:xfrm>
              <a:off x="1932092" y="3144748"/>
              <a:ext cx="1415772" cy="461665"/>
            </a:xfrm>
            <a:prstGeom prst="rect">
              <a:avLst/>
            </a:prstGeom>
            <a:noFill/>
            <a:ln w="38100">
              <a:noFill/>
              <a:miter lim="800000"/>
              <a:headEnd/>
              <a:tailEnd/>
            </a:ln>
          </p:spPr>
          <p:txBody>
            <a:bodyPr wrap="none">
              <a:spAutoFit/>
            </a:bodyPr>
            <a:lstStyle/>
            <a:p>
              <a:r>
                <a:rPr lang="zh-CN" altLang="en-US" sz="2400" b="0" dirty="0">
                  <a:solidFill>
                    <a:srgbClr val="080800"/>
                  </a:solidFill>
                  <a:latin typeface="Arial" charset="0"/>
                  <a:ea typeface="黑体" pitchFamily="2" charset="-122"/>
                </a:rPr>
                <a:t>一碳单位</a:t>
              </a:r>
            </a:p>
          </p:txBody>
        </p:sp>
        <p:sp>
          <p:nvSpPr>
            <p:cNvPr id="45094" name="Line 37"/>
            <p:cNvSpPr>
              <a:spLocks noChangeShapeType="1"/>
            </p:cNvSpPr>
            <p:nvPr/>
          </p:nvSpPr>
          <p:spPr bwMode="auto">
            <a:xfrm>
              <a:off x="3348038" y="3413125"/>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54" name="组合 53"/>
          <p:cNvGrpSpPr>
            <a:grpSpLocks/>
          </p:cNvGrpSpPr>
          <p:nvPr/>
        </p:nvGrpSpPr>
        <p:grpSpPr bwMode="auto">
          <a:xfrm>
            <a:off x="1161637" y="4748213"/>
            <a:ext cx="1899063" cy="461665"/>
            <a:chOff x="1161637" y="4748213"/>
            <a:chExt cx="1899063" cy="461665"/>
          </a:xfrm>
        </p:grpSpPr>
        <p:sp>
          <p:nvSpPr>
            <p:cNvPr id="45091" name="Rectangle 22"/>
            <p:cNvSpPr>
              <a:spLocks noChangeArrowheads="1"/>
            </p:cNvSpPr>
            <p:nvPr/>
          </p:nvSpPr>
          <p:spPr bwMode="auto">
            <a:xfrm>
              <a:off x="1161637" y="4748213"/>
              <a:ext cx="1466147" cy="461665"/>
            </a:xfrm>
            <a:prstGeom prst="rect">
              <a:avLst/>
            </a:prstGeom>
            <a:noFill/>
            <a:ln w="38100">
              <a:noFill/>
              <a:miter lim="800000"/>
              <a:headEnd/>
              <a:tailEnd/>
            </a:ln>
          </p:spPr>
          <p:txBody>
            <a:bodyPr wrap="square">
              <a:spAutoFit/>
            </a:bodyPr>
            <a:lstStyle/>
            <a:p>
              <a:r>
                <a:rPr lang="zh-CN" altLang="en-US" sz="2400" b="0" dirty="0">
                  <a:solidFill>
                    <a:srgbClr val="080800"/>
                  </a:solidFill>
                  <a:latin typeface="Arial" charset="0"/>
                  <a:ea typeface="黑体" pitchFamily="2" charset="-122"/>
                </a:rPr>
                <a:t>一碳单位</a:t>
              </a:r>
            </a:p>
          </p:txBody>
        </p:sp>
        <p:sp>
          <p:nvSpPr>
            <p:cNvPr id="45092" name="Line 38"/>
            <p:cNvSpPr>
              <a:spLocks noChangeShapeType="1"/>
            </p:cNvSpPr>
            <p:nvPr/>
          </p:nvSpPr>
          <p:spPr bwMode="auto">
            <a:xfrm>
              <a:off x="2555875" y="5011738"/>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51" name="组合 50"/>
          <p:cNvGrpSpPr>
            <a:grpSpLocks/>
          </p:cNvGrpSpPr>
          <p:nvPr/>
        </p:nvGrpSpPr>
        <p:grpSpPr bwMode="auto">
          <a:xfrm>
            <a:off x="2539884" y="3516972"/>
            <a:ext cx="1168516" cy="461665"/>
            <a:chOff x="2539884" y="3516972"/>
            <a:chExt cx="1168516" cy="461665"/>
          </a:xfrm>
        </p:grpSpPr>
        <p:sp>
          <p:nvSpPr>
            <p:cNvPr id="45089" name="Rectangle 18"/>
            <p:cNvSpPr>
              <a:spLocks noChangeArrowheads="1"/>
            </p:cNvSpPr>
            <p:nvPr/>
          </p:nvSpPr>
          <p:spPr bwMode="auto">
            <a:xfrm>
              <a:off x="2539884" y="3516972"/>
              <a:ext cx="663964"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Gln</a:t>
              </a:r>
            </a:p>
          </p:txBody>
        </p:sp>
        <p:sp>
          <p:nvSpPr>
            <p:cNvPr id="45090" name="Line 39"/>
            <p:cNvSpPr>
              <a:spLocks noChangeShapeType="1"/>
            </p:cNvSpPr>
            <p:nvPr/>
          </p:nvSpPr>
          <p:spPr bwMode="auto">
            <a:xfrm>
              <a:off x="3203575" y="3773488"/>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52" name="组合 51"/>
          <p:cNvGrpSpPr>
            <a:grpSpLocks/>
          </p:cNvGrpSpPr>
          <p:nvPr/>
        </p:nvGrpSpPr>
        <p:grpSpPr bwMode="auto">
          <a:xfrm>
            <a:off x="2269857" y="3901896"/>
            <a:ext cx="1222643" cy="461665"/>
            <a:chOff x="2269857" y="3901896"/>
            <a:chExt cx="1222643" cy="461665"/>
          </a:xfrm>
        </p:grpSpPr>
        <p:sp>
          <p:nvSpPr>
            <p:cNvPr id="45087" name="Rectangle 23"/>
            <p:cNvSpPr>
              <a:spLocks noChangeArrowheads="1"/>
            </p:cNvSpPr>
            <p:nvPr/>
          </p:nvSpPr>
          <p:spPr bwMode="auto">
            <a:xfrm>
              <a:off x="2269857" y="3901896"/>
              <a:ext cx="760144"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CO</a:t>
              </a:r>
              <a:r>
                <a:rPr kumimoji="0" lang="en-US" altLang="zh-CN" sz="2400" b="0" baseline="-25000" dirty="0">
                  <a:solidFill>
                    <a:srgbClr val="080800"/>
                  </a:solidFill>
                  <a:latin typeface="Arial" charset="0"/>
                  <a:ea typeface="黑体" pitchFamily="2" charset="-122"/>
                </a:rPr>
                <a:t>2</a:t>
              </a:r>
              <a:endParaRPr kumimoji="0" lang="en-US" altLang="zh-CN" sz="2400" b="0" dirty="0">
                <a:solidFill>
                  <a:srgbClr val="080800"/>
                </a:solidFill>
                <a:latin typeface="Arial" charset="0"/>
                <a:ea typeface="黑体" pitchFamily="2" charset="-122"/>
              </a:endParaRPr>
            </a:p>
          </p:txBody>
        </p:sp>
        <p:sp>
          <p:nvSpPr>
            <p:cNvPr id="45088" name="Line 40"/>
            <p:cNvSpPr>
              <a:spLocks noChangeShapeType="1"/>
            </p:cNvSpPr>
            <p:nvPr/>
          </p:nvSpPr>
          <p:spPr bwMode="auto">
            <a:xfrm>
              <a:off x="2987675" y="4148138"/>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53" name="组合 52"/>
          <p:cNvGrpSpPr>
            <a:grpSpLocks/>
          </p:cNvGrpSpPr>
          <p:nvPr/>
        </p:nvGrpSpPr>
        <p:grpSpPr bwMode="auto">
          <a:xfrm>
            <a:off x="2072559" y="4302874"/>
            <a:ext cx="1204041" cy="461665"/>
            <a:chOff x="2072559" y="4302874"/>
            <a:chExt cx="1204041" cy="461665"/>
          </a:xfrm>
        </p:grpSpPr>
        <p:sp>
          <p:nvSpPr>
            <p:cNvPr id="45085" name="Rectangle 24"/>
            <p:cNvSpPr>
              <a:spLocks noChangeArrowheads="1"/>
            </p:cNvSpPr>
            <p:nvPr/>
          </p:nvSpPr>
          <p:spPr bwMode="auto">
            <a:xfrm>
              <a:off x="2072559" y="4302874"/>
              <a:ext cx="715260"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Asp</a:t>
              </a:r>
            </a:p>
          </p:txBody>
        </p:sp>
        <p:sp>
          <p:nvSpPr>
            <p:cNvPr id="45086" name="Line 41"/>
            <p:cNvSpPr>
              <a:spLocks noChangeShapeType="1"/>
            </p:cNvSpPr>
            <p:nvPr/>
          </p:nvSpPr>
          <p:spPr bwMode="auto">
            <a:xfrm>
              <a:off x="2771775" y="4579938"/>
              <a:ext cx="504825"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sz="2800" b="0"/>
            </a:p>
          </p:txBody>
        </p:sp>
      </p:grpSp>
      <p:grpSp>
        <p:nvGrpSpPr>
          <p:cNvPr id="56" name="组合 55"/>
          <p:cNvGrpSpPr>
            <a:grpSpLocks/>
          </p:cNvGrpSpPr>
          <p:nvPr/>
        </p:nvGrpSpPr>
        <p:grpSpPr bwMode="auto">
          <a:xfrm>
            <a:off x="611560" y="5589240"/>
            <a:ext cx="2016223" cy="1224310"/>
            <a:chOff x="611560" y="5589240"/>
            <a:chExt cx="2016223" cy="1224310"/>
          </a:xfrm>
        </p:grpSpPr>
        <p:sp>
          <p:nvSpPr>
            <p:cNvPr id="45081" name="Rectangle 13"/>
            <p:cNvSpPr>
              <a:spLocks noChangeArrowheads="1"/>
            </p:cNvSpPr>
            <p:nvPr/>
          </p:nvSpPr>
          <p:spPr bwMode="auto">
            <a:xfrm>
              <a:off x="611560" y="6294438"/>
              <a:ext cx="914400" cy="519112"/>
            </a:xfrm>
            <a:prstGeom prst="rect">
              <a:avLst/>
            </a:prstGeom>
            <a:noFill/>
            <a:ln w="38100">
              <a:noFill/>
              <a:miter lim="800000"/>
              <a:headEnd/>
              <a:tailEnd/>
            </a:ln>
          </p:spPr>
          <p:txBody>
            <a:bodyPr wrap="none">
              <a:spAutoFit/>
            </a:bodyPr>
            <a:lstStyle/>
            <a:p>
              <a:r>
                <a:rPr kumimoji="0" lang="en-US" altLang="zh-CN" sz="2800" b="0" dirty="0">
                  <a:solidFill>
                    <a:srgbClr val="0000FF"/>
                  </a:solidFill>
                  <a:latin typeface="Arial" charset="0"/>
                  <a:ea typeface="黑体" pitchFamily="2" charset="-122"/>
                </a:rPr>
                <a:t>GTP</a:t>
              </a:r>
            </a:p>
          </p:txBody>
        </p:sp>
        <p:sp>
          <p:nvSpPr>
            <p:cNvPr id="45082" name="Rectangle 16"/>
            <p:cNvSpPr>
              <a:spLocks noChangeArrowheads="1"/>
            </p:cNvSpPr>
            <p:nvPr/>
          </p:nvSpPr>
          <p:spPr bwMode="auto">
            <a:xfrm>
              <a:off x="1417985" y="5790208"/>
              <a:ext cx="993775" cy="519112"/>
            </a:xfrm>
            <a:prstGeom prst="rect">
              <a:avLst/>
            </a:prstGeom>
            <a:noFill/>
            <a:ln w="38100">
              <a:noFill/>
              <a:miter lim="800000"/>
              <a:headEnd/>
              <a:tailEnd/>
            </a:ln>
          </p:spPr>
          <p:txBody>
            <a:bodyPr wrap="none">
              <a:spAutoFit/>
            </a:bodyPr>
            <a:lstStyle/>
            <a:p>
              <a:r>
                <a:rPr kumimoji="0" lang="en-US" altLang="zh-CN" sz="2800" b="0" dirty="0">
                  <a:solidFill>
                    <a:srgbClr val="080800"/>
                  </a:solidFill>
                  <a:latin typeface="Arial" charset="0"/>
                  <a:ea typeface="黑体" pitchFamily="2" charset="-122"/>
                </a:rPr>
                <a:t>GMP</a:t>
              </a:r>
            </a:p>
          </p:txBody>
        </p:sp>
        <p:sp>
          <p:nvSpPr>
            <p:cNvPr id="45083" name="Line 43"/>
            <p:cNvSpPr>
              <a:spLocks noChangeShapeType="1"/>
            </p:cNvSpPr>
            <p:nvPr/>
          </p:nvSpPr>
          <p:spPr bwMode="auto">
            <a:xfrm flipH="1">
              <a:off x="2195512" y="5589240"/>
              <a:ext cx="432271" cy="273398"/>
            </a:xfrm>
            <a:prstGeom prst="line">
              <a:avLst/>
            </a:prstGeom>
            <a:noFill/>
            <a:ln w="38100">
              <a:solidFill>
                <a:schemeClr val="tx1"/>
              </a:solidFill>
              <a:miter lim="800000"/>
              <a:headEnd/>
              <a:tailEnd type="arrow" w="med" len="med"/>
            </a:ln>
          </p:spPr>
          <p:txBody>
            <a:bodyPr wrap="square" lIns="90000" tIns="46800" rIns="90000" bIns="46800">
              <a:spAutoFit/>
            </a:bodyPr>
            <a:lstStyle/>
            <a:p>
              <a:endParaRPr lang="zh-CN" altLang="en-US" b="0"/>
            </a:p>
          </p:txBody>
        </p:sp>
        <p:sp>
          <p:nvSpPr>
            <p:cNvPr id="45084" name="Line 44"/>
            <p:cNvSpPr>
              <a:spLocks noChangeShapeType="1"/>
            </p:cNvSpPr>
            <p:nvPr/>
          </p:nvSpPr>
          <p:spPr bwMode="auto">
            <a:xfrm flipH="1">
              <a:off x="1475334" y="6221413"/>
              <a:ext cx="287338" cy="231923"/>
            </a:xfrm>
            <a:prstGeom prst="line">
              <a:avLst/>
            </a:prstGeom>
            <a:noFill/>
            <a:ln w="38100">
              <a:solidFill>
                <a:schemeClr val="tx1"/>
              </a:solidFill>
              <a:miter lim="800000"/>
              <a:headEnd/>
              <a:tailEnd type="arrow" w="med" len="med"/>
            </a:ln>
          </p:spPr>
          <p:txBody>
            <a:bodyPr wrap="square" lIns="90000" tIns="46800" rIns="90000" bIns="46800">
              <a:spAutoFit/>
            </a:bodyPr>
            <a:lstStyle/>
            <a:p>
              <a:endParaRPr lang="zh-CN" altLang="en-US" b="0"/>
            </a:p>
          </p:txBody>
        </p:sp>
      </p:grpSp>
      <p:grpSp>
        <p:nvGrpSpPr>
          <p:cNvPr id="57" name="组合 56"/>
          <p:cNvGrpSpPr>
            <a:grpSpLocks/>
          </p:cNvGrpSpPr>
          <p:nvPr/>
        </p:nvGrpSpPr>
        <p:grpSpPr bwMode="auto">
          <a:xfrm>
            <a:off x="3275856" y="5625272"/>
            <a:ext cx="1647387" cy="1176511"/>
            <a:chOff x="3275856" y="5625272"/>
            <a:chExt cx="1647387" cy="1176511"/>
          </a:xfrm>
        </p:grpSpPr>
        <p:sp>
          <p:nvSpPr>
            <p:cNvPr id="45077" name="Rectangle 14"/>
            <p:cNvSpPr>
              <a:spLocks noChangeArrowheads="1"/>
            </p:cNvSpPr>
            <p:nvPr/>
          </p:nvSpPr>
          <p:spPr bwMode="auto">
            <a:xfrm>
              <a:off x="4067944" y="6278563"/>
              <a:ext cx="855299" cy="523220"/>
            </a:xfrm>
            <a:prstGeom prst="rect">
              <a:avLst/>
            </a:prstGeom>
            <a:noFill/>
            <a:ln w="38100">
              <a:noFill/>
              <a:miter lim="800000"/>
              <a:headEnd/>
              <a:tailEnd/>
            </a:ln>
          </p:spPr>
          <p:txBody>
            <a:bodyPr wrap="none">
              <a:spAutoFit/>
            </a:bodyPr>
            <a:lstStyle/>
            <a:p>
              <a:r>
                <a:rPr kumimoji="0" lang="en-US" altLang="zh-CN" sz="2800" b="0" dirty="0">
                  <a:solidFill>
                    <a:srgbClr val="0000FF"/>
                  </a:solidFill>
                  <a:latin typeface="Arial" charset="0"/>
                  <a:ea typeface="黑体" pitchFamily="2" charset="-122"/>
                </a:rPr>
                <a:t>ATP</a:t>
              </a:r>
            </a:p>
          </p:txBody>
        </p:sp>
        <p:sp>
          <p:nvSpPr>
            <p:cNvPr id="45078" name="Rectangle 15"/>
            <p:cNvSpPr>
              <a:spLocks noChangeArrowheads="1"/>
            </p:cNvSpPr>
            <p:nvPr/>
          </p:nvSpPr>
          <p:spPr bwMode="auto">
            <a:xfrm>
              <a:off x="3348664" y="5780023"/>
              <a:ext cx="974725" cy="519113"/>
            </a:xfrm>
            <a:prstGeom prst="rect">
              <a:avLst/>
            </a:prstGeom>
            <a:noFill/>
            <a:ln w="38100">
              <a:noFill/>
              <a:miter lim="800000"/>
              <a:headEnd/>
              <a:tailEnd/>
            </a:ln>
          </p:spPr>
          <p:txBody>
            <a:bodyPr wrap="none">
              <a:spAutoFit/>
            </a:bodyPr>
            <a:lstStyle/>
            <a:p>
              <a:r>
                <a:rPr kumimoji="0" lang="en-US" altLang="zh-CN" sz="2800" b="0" dirty="0">
                  <a:solidFill>
                    <a:srgbClr val="080800"/>
                  </a:solidFill>
                  <a:latin typeface="Arial" charset="0"/>
                  <a:ea typeface="黑体" pitchFamily="2" charset="-122"/>
                </a:rPr>
                <a:t>AMP</a:t>
              </a:r>
            </a:p>
          </p:txBody>
        </p:sp>
        <p:sp>
          <p:nvSpPr>
            <p:cNvPr id="45079" name="Line 42"/>
            <p:cNvSpPr>
              <a:spLocks noChangeShapeType="1"/>
            </p:cNvSpPr>
            <p:nvPr/>
          </p:nvSpPr>
          <p:spPr bwMode="auto">
            <a:xfrm>
              <a:off x="3275856" y="5625272"/>
              <a:ext cx="288925" cy="25200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sp>
          <p:nvSpPr>
            <p:cNvPr id="45080" name="Line 45"/>
            <p:cNvSpPr>
              <a:spLocks noChangeShapeType="1"/>
            </p:cNvSpPr>
            <p:nvPr/>
          </p:nvSpPr>
          <p:spPr bwMode="auto">
            <a:xfrm>
              <a:off x="3872648" y="6217880"/>
              <a:ext cx="287338" cy="25200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64" name="组合 63">
            <a:extLst>
              <a:ext uri="{FF2B5EF4-FFF2-40B4-BE49-F238E27FC236}">
                <a16:creationId xmlns:a16="http://schemas.microsoft.com/office/drawing/2014/main" id="{38962167-0EE4-4994-BC6C-5E185D4B0372}"/>
              </a:ext>
            </a:extLst>
          </p:cNvPr>
          <p:cNvGrpSpPr>
            <a:grpSpLocks/>
          </p:cNvGrpSpPr>
          <p:nvPr/>
        </p:nvGrpSpPr>
        <p:grpSpPr bwMode="auto">
          <a:xfrm>
            <a:off x="1315748" y="5395059"/>
            <a:ext cx="1023956" cy="461665"/>
            <a:chOff x="3188378" y="2446070"/>
            <a:chExt cx="1023956" cy="461665"/>
          </a:xfrm>
        </p:grpSpPr>
        <p:sp>
          <p:nvSpPr>
            <p:cNvPr id="65" name="Rectangle 20">
              <a:extLst>
                <a:ext uri="{FF2B5EF4-FFF2-40B4-BE49-F238E27FC236}">
                  <a16:creationId xmlns:a16="http://schemas.microsoft.com/office/drawing/2014/main" id="{52660BAD-9A79-491A-AF5B-3E4A6EA16D8A}"/>
                </a:ext>
              </a:extLst>
            </p:cNvPr>
            <p:cNvSpPr>
              <a:spLocks noChangeArrowheads="1"/>
            </p:cNvSpPr>
            <p:nvPr/>
          </p:nvSpPr>
          <p:spPr bwMode="auto">
            <a:xfrm>
              <a:off x="3188378" y="2446070"/>
              <a:ext cx="663964"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Gln</a:t>
              </a:r>
            </a:p>
          </p:txBody>
        </p:sp>
        <p:sp>
          <p:nvSpPr>
            <p:cNvPr id="66" name="Line 35">
              <a:extLst>
                <a:ext uri="{FF2B5EF4-FFF2-40B4-BE49-F238E27FC236}">
                  <a16:creationId xmlns:a16="http://schemas.microsoft.com/office/drawing/2014/main" id="{D1839F43-39C5-474C-B99C-34B2BDE03AC8}"/>
                </a:ext>
              </a:extLst>
            </p:cNvPr>
            <p:cNvSpPr>
              <a:spLocks noChangeShapeType="1"/>
            </p:cNvSpPr>
            <p:nvPr/>
          </p:nvSpPr>
          <p:spPr bwMode="auto">
            <a:xfrm>
              <a:off x="3780334" y="2691621"/>
              <a:ext cx="432000"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67" name="组合 66">
            <a:extLst>
              <a:ext uri="{FF2B5EF4-FFF2-40B4-BE49-F238E27FC236}">
                <a16:creationId xmlns:a16="http://schemas.microsoft.com/office/drawing/2014/main" id="{1E309C85-D71D-4493-BB26-15BBB98C83AF}"/>
              </a:ext>
            </a:extLst>
          </p:cNvPr>
          <p:cNvGrpSpPr>
            <a:grpSpLocks/>
          </p:cNvGrpSpPr>
          <p:nvPr/>
        </p:nvGrpSpPr>
        <p:grpSpPr bwMode="auto">
          <a:xfrm>
            <a:off x="3461058" y="5436334"/>
            <a:ext cx="1166793" cy="461665"/>
            <a:chOff x="2771775" y="4343970"/>
            <a:chExt cx="1166793" cy="461665"/>
          </a:xfrm>
        </p:grpSpPr>
        <p:sp>
          <p:nvSpPr>
            <p:cNvPr id="68" name="Rectangle 24">
              <a:extLst>
                <a:ext uri="{FF2B5EF4-FFF2-40B4-BE49-F238E27FC236}">
                  <a16:creationId xmlns:a16="http://schemas.microsoft.com/office/drawing/2014/main" id="{2AE35437-0728-4B0F-9DF4-4C1D8C09C265}"/>
                </a:ext>
              </a:extLst>
            </p:cNvPr>
            <p:cNvSpPr>
              <a:spLocks noChangeArrowheads="1"/>
            </p:cNvSpPr>
            <p:nvPr/>
          </p:nvSpPr>
          <p:spPr bwMode="auto">
            <a:xfrm>
              <a:off x="3223308" y="4343970"/>
              <a:ext cx="715260"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Asp</a:t>
              </a:r>
            </a:p>
          </p:txBody>
        </p:sp>
        <p:sp>
          <p:nvSpPr>
            <p:cNvPr id="69" name="Line 41">
              <a:extLst>
                <a:ext uri="{FF2B5EF4-FFF2-40B4-BE49-F238E27FC236}">
                  <a16:creationId xmlns:a16="http://schemas.microsoft.com/office/drawing/2014/main" id="{E8130CA4-E870-4CF7-90D4-52F86B3A07D5}"/>
                </a:ext>
              </a:extLst>
            </p:cNvPr>
            <p:cNvSpPr>
              <a:spLocks noChangeShapeType="1"/>
            </p:cNvSpPr>
            <p:nvPr/>
          </p:nvSpPr>
          <p:spPr bwMode="auto">
            <a:xfrm>
              <a:off x="2771775" y="4579938"/>
              <a:ext cx="504825" cy="0"/>
            </a:xfrm>
            <a:prstGeom prst="line">
              <a:avLst/>
            </a:prstGeom>
            <a:noFill/>
            <a:ln w="38100">
              <a:solidFill>
                <a:schemeClr val="tx1"/>
              </a:solidFill>
              <a:miter lim="800000"/>
              <a:headEnd type="arrow" w="med" len="med"/>
              <a:tailEnd type="none" w="med" len="med"/>
            </a:ln>
          </p:spPr>
          <p:txBody>
            <a:bodyPr lIns="90000" tIns="46800" rIns="90000" bIns="46800">
              <a:spAutoFit/>
            </a:bodyPr>
            <a:lstStyle/>
            <a:p>
              <a:endParaRPr lang="zh-CN" altLang="en-US" b="0"/>
            </a:p>
          </p:txBody>
        </p:sp>
      </p:grpSp>
      <p:grpSp>
        <p:nvGrpSpPr>
          <p:cNvPr id="70" name="组合 69">
            <a:extLst>
              <a:ext uri="{FF2B5EF4-FFF2-40B4-BE49-F238E27FC236}">
                <a16:creationId xmlns:a16="http://schemas.microsoft.com/office/drawing/2014/main" id="{DC095B0D-4F53-4F62-A1E4-75653909C5B2}"/>
              </a:ext>
            </a:extLst>
          </p:cNvPr>
          <p:cNvGrpSpPr>
            <a:grpSpLocks/>
          </p:cNvGrpSpPr>
          <p:nvPr/>
        </p:nvGrpSpPr>
        <p:grpSpPr bwMode="auto">
          <a:xfrm>
            <a:off x="6860412" y="5547459"/>
            <a:ext cx="663964" cy="761821"/>
            <a:chOff x="3188378" y="2446070"/>
            <a:chExt cx="663964" cy="761821"/>
          </a:xfrm>
        </p:grpSpPr>
        <p:sp>
          <p:nvSpPr>
            <p:cNvPr id="71" name="Rectangle 20">
              <a:extLst>
                <a:ext uri="{FF2B5EF4-FFF2-40B4-BE49-F238E27FC236}">
                  <a16:creationId xmlns:a16="http://schemas.microsoft.com/office/drawing/2014/main" id="{DCF54980-F8F1-41EB-8EBA-069A2871068B}"/>
                </a:ext>
              </a:extLst>
            </p:cNvPr>
            <p:cNvSpPr>
              <a:spLocks noChangeArrowheads="1"/>
            </p:cNvSpPr>
            <p:nvPr/>
          </p:nvSpPr>
          <p:spPr bwMode="auto">
            <a:xfrm>
              <a:off x="3188378" y="2446070"/>
              <a:ext cx="663964" cy="461665"/>
            </a:xfrm>
            <a:prstGeom prst="rect">
              <a:avLst/>
            </a:prstGeom>
            <a:noFill/>
            <a:ln w="38100">
              <a:noFill/>
              <a:miter lim="800000"/>
              <a:headEnd/>
              <a:tailEnd/>
            </a:ln>
          </p:spPr>
          <p:txBody>
            <a:bodyPr wrap="none">
              <a:spAutoFit/>
            </a:bodyPr>
            <a:lstStyle/>
            <a:p>
              <a:r>
                <a:rPr kumimoji="0" lang="en-US" altLang="zh-CN" sz="2400" b="0" dirty="0">
                  <a:solidFill>
                    <a:srgbClr val="080800"/>
                  </a:solidFill>
                  <a:latin typeface="Arial" charset="0"/>
                  <a:ea typeface="黑体" pitchFamily="2" charset="-122"/>
                </a:rPr>
                <a:t>Gln</a:t>
              </a:r>
            </a:p>
          </p:txBody>
        </p:sp>
        <p:sp>
          <p:nvSpPr>
            <p:cNvPr id="72" name="Line 35">
              <a:extLst>
                <a:ext uri="{FF2B5EF4-FFF2-40B4-BE49-F238E27FC236}">
                  <a16:creationId xmlns:a16="http://schemas.microsoft.com/office/drawing/2014/main" id="{64422416-389F-41C6-8EAF-5E2B8D04A782}"/>
                </a:ext>
              </a:extLst>
            </p:cNvPr>
            <p:cNvSpPr>
              <a:spLocks noChangeShapeType="1"/>
            </p:cNvSpPr>
            <p:nvPr/>
          </p:nvSpPr>
          <p:spPr bwMode="auto">
            <a:xfrm rot="5400000">
              <a:off x="3312254" y="3027891"/>
              <a:ext cx="360000"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grpSp>
        <p:nvGrpSpPr>
          <p:cNvPr id="2" name="组合 1">
            <a:extLst>
              <a:ext uri="{FF2B5EF4-FFF2-40B4-BE49-F238E27FC236}">
                <a16:creationId xmlns:a16="http://schemas.microsoft.com/office/drawing/2014/main" id="{9DB1FC70-20E9-46E3-9910-70AD110E5AD6}"/>
              </a:ext>
            </a:extLst>
          </p:cNvPr>
          <p:cNvGrpSpPr/>
          <p:nvPr/>
        </p:nvGrpSpPr>
        <p:grpSpPr>
          <a:xfrm>
            <a:off x="6057186" y="4592697"/>
            <a:ext cx="1415772" cy="703383"/>
            <a:chOff x="6057186" y="4592697"/>
            <a:chExt cx="1415772" cy="703383"/>
          </a:xfrm>
        </p:grpSpPr>
        <p:sp>
          <p:nvSpPr>
            <p:cNvPr id="73" name="Rectangle 21">
              <a:extLst>
                <a:ext uri="{FF2B5EF4-FFF2-40B4-BE49-F238E27FC236}">
                  <a16:creationId xmlns:a16="http://schemas.microsoft.com/office/drawing/2014/main" id="{36FB22D6-6445-4EB8-A359-BA494048982C}"/>
                </a:ext>
              </a:extLst>
            </p:cNvPr>
            <p:cNvSpPr>
              <a:spLocks noChangeArrowheads="1"/>
            </p:cNvSpPr>
            <p:nvPr/>
          </p:nvSpPr>
          <p:spPr bwMode="auto">
            <a:xfrm>
              <a:off x="6057186" y="4592697"/>
              <a:ext cx="1415772" cy="461665"/>
            </a:xfrm>
            <a:prstGeom prst="rect">
              <a:avLst/>
            </a:prstGeom>
            <a:noFill/>
            <a:ln w="38100">
              <a:noFill/>
              <a:miter lim="800000"/>
              <a:headEnd/>
              <a:tailEnd/>
            </a:ln>
          </p:spPr>
          <p:txBody>
            <a:bodyPr wrap="none">
              <a:spAutoFit/>
            </a:bodyPr>
            <a:lstStyle/>
            <a:p>
              <a:r>
                <a:rPr lang="zh-CN" altLang="en-US" sz="2400" b="0" dirty="0">
                  <a:solidFill>
                    <a:srgbClr val="080800"/>
                  </a:solidFill>
                  <a:latin typeface="Arial" charset="0"/>
                  <a:ea typeface="黑体" pitchFamily="2" charset="-122"/>
                </a:rPr>
                <a:t>一碳单位</a:t>
              </a:r>
            </a:p>
          </p:txBody>
        </p:sp>
        <p:sp>
          <p:nvSpPr>
            <p:cNvPr id="74" name="Line 35">
              <a:extLst>
                <a:ext uri="{FF2B5EF4-FFF2-40B4-BE49-F238E27FC236}">
                  <a16:creationId xmlns:a16="http://schemas.microsoft.com/office/drawing/2014/main" id="{45FBF735-0651-4D64-8ABF-4E2A78AD02E3}"/>
                </a:ext>
              </a:extLst>
            </p:cNvPr>
            <p:cNvSpPr>
              <a:spLocks noChangeShapeType="1"/>
            </p:cNvSpPr>
            <p:nvPr/>
          </p:nvSpPr>
          <p:spPr bwMode="auto">
            <a:xfrm rot="5400000">
              <a:off x="6601062" y="5134080"/>
              <a:ext cx="324000"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b="0"/>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dissolve">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up)">
                                      <p:cBhvr>
                                        <p:cTn id="12" dur="1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1000"/>
                                        <p:tgtEl>
                                          <p:spTgt spid="5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wipe(left)">
                                      <p:cBhvr>
                                        <p:cTn id="21" dur="500"/>
                                        <p:tgtEl>
                                          <p:spTgt spid="48"/>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left)">
                                      <p:cBhvr>
                                        <p:cTn id="25" dur="500"/>
                                        <p:tgtEl>
                                          <p:spTgt spid="49"/>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left)">
                                      <p:cBhvr>
                                        <p:cTn id="41" dur="500"/>
                                        <p:tgtEl>
                                          <p:spTgt spid="5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left)">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wipe(up)">
                                      <p:cBhvr>
                                        <p:cTn id="50" dur="1000"/>
                                        <p:tgtEl>
                                          <p:spTgt spid="56"/>
                                        </p:tgtEl>
                                      </p:cBhvr>
                                    </p:animEffect>
                                  </p:childTnLst>
                                </p:cTn>
                              </p:par>
                              <p:par>
                                <p:cTn id="51" presetID="22" presetClass="entr" presetSubtype="1"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up)">
                                      <p:cBhvr>
                                        <p:cTn id="53" dur="10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left)">
                                      <p:cBhvr>
                                        <p:cTn id="58" dur="500"/>
                                        <p:tgtEl>
                                          <p:spTgt spid="64"/>
                                        </p:tgtEl>
                                      </p:cBhvr>
                                    </p:animEffect>
                                  </p:childTnLst>
                                </p:cTn>
                              </p:par>
                              <p:par>
                                <p:cTn id="59" presetID="22" presetClass="entr" presetSubtype="2"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wipe(right)">
                                      <p:cBhvr>
                                        <p:cTn id="61" dur="500"/>
                                        <p:tgtEl>
                                          <p:spTgt spid="6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wipe(up)">
                                      <p:cBhvr>
                                        <p:cTn id="66" dur="1000"/>
                                        <p:tgtEl>
                                          <p:spTgt spid="5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up)">
                                      <p:cBhvr>
                                        <p:cTn id="71" dur="1000"/>
                                        <p:tgtEl>
                                          <p:spTgt spid="5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up)">
                                      <p:cBhvr>
                                        <p:cTn id="76" dur="1000"/>
                                        <p:tgtEl>
                                          <p:spTgt spid="6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up)">
                                      <p:cBhvr>
                                        <p:cTn id="81" dur="500"/>
                                        <p:tgtEl>
                                          <p:spTgt spid="61"/>
                                        </p:tgtEl>
                                      </p:cBhvr>
                                    </p:animEffect>
                                  </p:childTnLst>
                                </p:cTn>
                              </p:par>
                            </p:childTnLst>
                          </p:cTn>
                        </p:par>
                        <p:par>
                          <p:cTn id="82" fill="hold">
                            <p:stCondLst>
                              <p:cond delay="500"/>
                            </p:stCondLst>
                            <p:childTnLst>
                              <p:par>
                                <p:cTn id="83" presetID="22" presetClass="entr" presetSubtype="8" fill="hold" nodeType="afterEffect">
                                  <p:stCondLst>
                                    <p:cond delay="50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1500"/>
                            </p:stCondLst>
                            <p:childTnLst>
                              <p:par>
                                <p:cTn id="87" presetID="22" presetClass="entr" presetSubtype="1" fill="hold"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wipe(up)">
                                      <p:cBhvr>
                                        <p:cTn id="89" dur="500"/>
                                        <p:tgtEl>
                                          <p:spTgt spid="7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left)">
                                      <p:cBhvr>
                                        <p:cTn id="94" dur="500"/>
                                        <p:tgtEl>
                                          <p:spTgt spid="63"/>
                                        </p:tgtEl>
                                      </p:cBhvr>
                                    </p:animEffect>
                                  </p:childTnLst>
                                </p:cTn>
                              </p:par>
                            </p:childTnLst>
                          </p:cTn>
                        </p:par>
                        <p:par>
                          <p:cTn id="95" fill="hold">
                            <p:stCondLst>
                              <p:cond delay="500"/>
                            </p:stCondLst>
                            <p:childTnLst>
                              <p:par>
                                <p:cTn id="96" presetID="22" presetClass="entr" presetSubtype="1"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wipe(up)">
                                      <p:cBhvr>
                                        <p:cTn id="9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8" name="AutoShape 16"/>
          <p:cNvSpPr>
            <a:spLocks noChangeArrowheads="1"/>
          </p:cNvSpPr>
          <p:nvPr/>
        </p:nvSpPr>
        <p:spPr bwMode="auto">
          <a:xfrm>
            <a:off x="5651500" y="4289425"/>
            <a:ext cx="1295400" cy="304800"/>
          </a:xfrm>
          <a:prstGeom prst="rightArrow">
            <a:avLst>
              <a:gd name="adj1" fmla="val 50000"/>
              <a:gd name="adj2" fmla="val 106250"/>
            </a:avLst>
          </a:prstGeom>
          <a:solidFill>
            <a:srgbClr val="009900"/>
          </a:solidFill>
          <a:ln w="9525">
            <a:solidFill>
              <a:schemeClr val="folHlink"/>
            </a:solidFill>
            <a:miter lim="800000"/>
            <a:headEnd/>
            <a:tailEnd/>
          </a:ln>
        </p:spPr>
        <p:txBody>
          <a:bodyPr wrap="none" anchor="ctr"/>
          <a:lstStyle/>
          <a:p>
            <a:endParaRPr lang="zh-CN" altLang="en-US" b="0"/>
          </a:p>
        </p:txBody>
      </p:sp>
      <p:sp>
        <p:nvSpPr>
          <p:cNvPr id="105489" name="Text Box 17"/>
          <p:cNvSpPr txBox="1">
            <a:spLocks noChangeArrowheads="1"/>
          </p:cNvSpPr>
          <p:nvPr/>
        </p:nvSpPr>
        <p:spPr bwMode="auto">
          <a:xfrm>
            <a:off x="6659563" y="4230688"/>
            <a:ext cx="1655762" cy="482600"/>
          </a:xfrm>
          <a:prstGeom prst="rect">
            <a:avLst/>
          </a:prstGeom>
          <a:noFill/>
          <a:ln w="9525">
            <a:noFill/>
            <a:miter lim="800000"/>
            <a:headEnd/>
            <a:tailEnd/>
          </a:ln>
        </p:spPr>
        <p:txBody>
          <a:bodyPr>
            <a:spAutoFit/>
          </a:bodyPr>
          <a:lstStyle/>
          <a:p>
            <a:pPr algn="ctr">
              <a:lnSpc>
                <a:spcPct val="80000"/>
              </a:lnSpc>
              <a:spcBef>
                <a:spcPct val="50000"/>
              </a:spcBef>
            </a:pPr>
            <a:r>
              <a:rPr lang="zh-CN" altLang="en-US" b="0" dirty="0">
                <a:solidFill>
                  <a:srgbClr val="080800"/>
                </a:solidFill>
                <a:ea typeface="黑体" pitchFamily="2" charset="-122"/>
              </a:rPr>
              <a:t>分 解</a:t>
            </a:r>
          </a:p>
        </p:txBody>
      </p:sp>
      <p:sp>
        <p:nvSpPr>
          <p:cNvPr id="105490" name="Rectangle 18"/>
          <p:cNvSpPr>
            <a:spLocks noChangeArrowheads="1"/>
          </p:cNvSpPr>
          <p:nvPr/>
        </p:nvSpPr>
        <p:spPr bwMode="auto">
          <a:xfrm>
            <a:off x="6804025" y="5226050"/>
            <a:ext cx="2232025" cy="579438"/>
          </a:xfrm>
          <a:prstGeom prst="rect">
            <a:avLst/>
          </a:prstGeom>
          <a:noFill/>
          <a:ln w="9525">
            <a:noFill/>
            <a:miter lim="800000"/>
            <a:headEnd/>
            <a:tailEnd/>
          </a:ln>
        </p:spPr>
        <p:txBody>
          <a:bodyPr>
            <a:spAutoFit/>
          </a:bodyPr>
          <a:lstStyle/>
          <a:p>
            <a:r>
              <a:rPr lang="zh-CN" altLang="en-US" b="0">
                <a:solidFill>
                  <a:srgbClr val="080800"/>
                </a:solidFill>
                <a:ea typeface="黑体" pitchFamily="2" charset="-122"/>
              </a:rPr>
              <a:t>补救合成</a:t>
            </a:r>
          </a:p>
        </p:txBody>
      </p:sp>
      <p:grpSp>
        <p:nvGrpSpPr>
          <p:cNvPr id="2" name="Group 26"/>
          <p:cNvGrpSpPr>
            <a:grpSpLocks/>
          </p:cNvGrpSpPr>
          <p:nvPr/>
        </p:nvGrpSpPr>
        <p:grpSpPr bwMode="auto">
          <a:xfrm>
            <a:off x="1763713" y="1336675"/>
            <a:ext cx="4565650" cy="4252913"/>
            <a:chOff x="1111" y="842"/>
            <a:chExt cx="2876" cy="2679"/>
          </a:xfrm>
        </p:grpSpPr>
        <p:sp>
          <p:nvSpPr>
            <p:cNvPr id="46091" name="Text Box 2"/>
            <p:cNvSpPr txBox="1">
              <a:spLocks noChangeArrowheads="1"/>
            </p:cNvSpPr>
            <p:nvPr/>
          </p:nvSpPr>
          <p:spPr bwMode="auto">
            <a:xfrm>
              <a:off x="2018" y="842"/>
              <a:ext cx="912" cy="365"/>
            </a:xfrm>
            <a:prstGeom prst="rect">
              <a:avLst/>
            </a:prstGeom>
            <a:noFill/>
            <a:ln w="9525">
              <a:noFill/>
              <a:miter lim="800000"/>
              <a:headEnd/>
              <a:tailEnd/>
            </a:ln>
          </p:spPr>
          <p:txBody>
            <a:bodyPr>
              <a:spAutoFit/>
            </a:bodyPr>
            <a:lstStyle/>
            <a:p>
              <a:pPr>
                <a:spcBef>
                  <a:spcPct val="50000"/>
                </a:spcBef>
              </a:pPr>
              <a:r>
                <a:rPr lang="zh-CN" altLang="en-US" b="0">
                  <a:solidFill>
                    <a:schemeClr val="tx2"/>
                  </a:solidFill>
                  <a:ea typeface="黑体" pitchFamily="2" charset="-122"/>
                </a:rPr>
                <a:t>核苷酸</a:t>
              </a:r>
            </a:p>
          </p:txBody>
        </p:sp>
        <p:sp>
          <p:nvSpPr>
            <p:cNvPr id="46092" name="Line 3"/>
            <p:cNvSpPr>
              <a:spLocks noChangeShapeType="1"/>
            </p:cNvSpPr>
            <p:nvPr/>
          </p:nvSpPr>
          <p:spPr bwMode="auto">
            <a:xfrm>
              <a:off x="2472" y="1205"/>
              <a:ext cx="0" cy="384"/>
            </a:xfrm>
            <a:prstGeom prst="line">
              <a:avLst/>
            </a:prstGeom>
            <a:noFill/>
            <a:ln w="38100">
              <a:solidFill>
                <a:schemeClr val="tx1"/>
              </a:solidFill>
              <a:miter lim="800000"/>
              <a:headEnd/>
              <a:tailEnd type="triangle" w="med" len="med"/>
            </a:ln>
          </p:spPr>
          <p:txBody>
            <a:bodyPr wrap="none"/>
            <a:lstStyle/>
            <a:p>
              <a:endParaRPr lang="zh-CN" altLang="en-US"/>
            </a:p>
          </p:txBody>
        </p:sp>
        <p:sp>
          <p:nvSpPr>
            <p:cNvPr id="46093" name="Text Box 4"/>
            <p:cNvSpPr txBox="1">
              <a:spLocks noChangeArrowheads="1"/>
            </p:cNvSpPr>
            <p:nvPr/>
          </p:nvSpPr>
          <p:spPr bwMode="auto">
            <a:xfrm>
              <a:off x="2154" y="1568"/>
              <a:ext cx="672" cy="365"/>
            </a:xfrm>
            <a:prstGeom prst="rect">
              <a:avLst/>
            </a:prstGeom>
            <a:noFill/>
            <a:ln w="9525">
              <a:noFill/>
              <a:miter lim="800000"/>
              <a:headEnd/>
              <a:tailEnd/>
            </a:ln>
          </p:spPr>
          <p:txBody>
            <a:bodyPr>
              <a:spAutoFit/>
            </a:bodyPr>
            <a:lstStyle/>
            <a:p>
              <a:pPr>
                <a:spcBef>
                  <a:spcPct val="50000"/>
                </a:spcBef>
              </a:pPr>
              <a:r>
                <a:rPr lang="zh-CN" altLang="en-US" b="0">
                  <a:solidFill>
                    <a:schemeClr val="tx2"/>
                  </a:solidFill>
                  <a:ea typeface="黑体" pitchFamily="2" charset="-122"/>
                </a:rPr>
                <a:t>核苷</a:t>
              </a:r>
            </a:p>
          </p:txBody>
        </p:sp>
        <p:grpSp>
          <p:nvGrpSpPr>
            <p:cNvPr id="46094" name="Group 5"/>
            <p:cNvGrpSpPr>
              <a:grpSpLocks/>
            </p:cNvGrpSpPr>
            <p:nvPr/>
          </p:nvGrpSpPr>
          <p:grpSpPr bwMode="auto">
            <a:xfrm>
              <a:off x="1818" y="1885"/>
              <a:ext cx="1344" cy="762"/>
              <a:chOff x="1632" y="2134"/>
              <a:chExt cx="1344" cy="762"/>
            </a:xfrm>
          </p:grpSpPr>
          <p:sp>
            <p:nvSpPr>
              <p:cNvPr id="46101" name="Line 6"/>
              <p:cNvSpPr>
                <a:spLocks noChangeShapeType="1"/>
              </p:cNvSpPr>
              <p:nvPr/>
            </p:nvSpPr>
            <p:spPr bwMode="auto">
              <a:xfrm flipH="1">
                <a:off x="2291" y="2134"/>
                <a:ext cx="0" cy="506"/>
              </a:xfrm>
              <a:prstGeom prst="line">
                <a:avLst/>
              </a:prstGeom>
              <a:noFill/>
              <a:ln w="38100">
                <a:solidFill>
                  <a:schemeClr val="tx1"/>
                </a:solidFill>
                <a:miter lim="800000"/>
                <a:headEnd/>
                <a:tailEnd/>
              </a:ln>
            </p:spPr>
            <p:txBody>
              <a:bodyPr wrap="none"/>
              <a:lstStyle/>
              <a:p>
                <a:endParaRPr lang="zh-CN" altLang="en-US"/>
              </a:p>
            </p:txBody>
          </p:sp>
          <p:grpSp>
            <p:nvGrpSpPr>
              <p:cNvPr id="46102" name="Group 7"/>
              <p:cNvGrpSpPr>
                <a:grpSpLocks/>
              </p:cNvGrpSpPr>
              <p:nvPr/>
            </p:nvGrpSpPr>
            <p:grpSpPr bwMode="auto">
              <a:xfrm>
                <a:off x="1632" y="2643"/>
                <a:ext cx="1344" cy="253"/>
                <a:chOff x="2352" y="2483"/>
                <a:chExt cx="1344" cy="253"/>
              </a:xfrm>
            </p:grpSpPr>
            <p:sp>
              <p:nvSpPr>
                <p:cNvPr id="46103" name="Line 8"/>
                <p:cNvSpPr>
                  <a:spLocks noChangeShapeType="1"/>
                </p:cNvSpPr>
                <p:nvPr/>
              </p:nvSpPr>
              <p:spPr bwMode="auto">
                <a:xfrm>
                  <a:off x="3024" y="2496"/>
                  <a:ext cx="672" cy="0"/>
                </a:xfrm>
                <a:prstGeom prst="line">
                  <a:avLst/>
                </a:prstGeom>
                <a:noFill/>
                <a:ln w="38100">
                  <a:solidFill>
                    <a:schemeClr val="tx1"/>
                  </a:solidFill>
                  <a:miter lim="800000"/>
                  <a:headEnd/>
                  <a:tailEnd/>
                </a:ln>
              </p:spPr>
              <p:txBody>
                <a:bodyPr wrap="none"/>
                <a:lstStyle/>
                <a:p>
                  <a:endParaRPr lang="zh-CN" altLang="en-US"/>
                </a:p>
              </p:txBody>
            </p:sp>
            <p:sp>
              <p:nvSpPr>
                <p:cNvPr id="46104" name="Line 9"/>
                <p:cNvSpPr>
                  <a:spLocks noChangeShapeType="1"/>
                </p:cNvSpPr>
                <p:nvPr/>
              </p:nvSpPr>
              <p:spPr bwMode="auto">
                <a:xfrm>
                  <a:off x="2352" y="2496"/>
                  <a:ext cx="672" cy="0"/>
                </a:xfrm>
                <a:prstGeom prst="line">
                  <a:avLst/>
                </a:prstGeom>
                <a:noFill/>
                <a:ln w="38100">
                  <a:solidFill>
                    <a:schemeClr val="tx1"/>
                  </a:solidFill>
                  <a:miter lim="800000"/>
                  <a:headEnd/>
                  <a:tailEnd/>
                </a:ln>
              </p:spPr>
              <p:txBody>
                <a:bodyPr wrap="none"/>
                <a:lstStyle/>
                <a:p>
                  <a:endParaRPr lang="zh-CN" altLang="en-US"/>
                </a:p>
              </p:txBody>
            </p:sp>
            <p:sp>
              <p:nvSpPr>
                <p:cNvPr id="46105" name="Line 10"/>
                <p:cNvSpPr>
                  <a:spLocks noChangeShapeType="1"/>
                </p:cNvSpPr>
                <p:nvPr/>
              </p:nvSpPr>
              <p:spPr bwMode="auto">
                <a:xfrm>
                  <a:off x="2365" y="2496"/>
                  <a:ext cx="0" cy="24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46106" name="Line 11"/>
                <p:cNvSpPr>
                  <a:spLocks noChangeShapeType="1"/>
                </p:cNvSpPr>
                <p:nvPr/>
              </p:nvSpPr>
              <p:spPr bwMode="auto">
                <a:xfrm>
                  <a:off x="3674" y="2483"/>
                  <a:ext cx="0" cy="240"/>
                </a:xfrm>
                <a:prstGeom prst="line">
                  <a:avLst/>
                </a:prstGeom>
                <a:noFill/>
                <a:ln w="38100">
                  <a:solidFill>
                    <a:schemeClr val="tx1"/>
                  </a:solidFill>
                  <a:miter lim="800000"/>
                  <a:headEnd/>
                  <a:tailEnd type="triangle" w="med" len="med"/>
                </a:ln>
              </p:spPr>
              <p:txBody>
                <a:bodyPr wrap="none"/>
                <a:lstStyle/>
                <a:p>
                  <a:endParaRPr lang="zh-CN" altLang="en-US"/>
                </a:p>
              </p:txBody>
            </p:sp>
          </p:grpSp>
        </p:grpSp>
        <p:sp>
          <p:nvSpPr>
            <p:cNvPr id="46095" name="Text Box 12"/>
            <p:cNvSpPr txBox="1">
              <a:spLocks noChangeArrowheads="1"/>
            </p:cNvSpPr>
            <p:nvPr/>
          </p:nvSpPr>
          <p:spPr bwMode="auto">
            <a:xfrm>
              <a:off x="1111" y="2657"/>
              <a:ext cx="1392" cy="365"/>
            </a:xfrm>
            <a:prstGeom prst="rect">
              <a:avLst/>
            </a:prstGeom>
            <a:noFill/>
            <a:ln w="9525">
              <a:noFill/>
              <a:miter lim="800000"/>
              <a:headEnd/>
              <a:tailEnd/>
            </a:ln>
          </p:spPr>
          <p:txBody>
            <a:bodyPr>
              <a:spAutoFit/>
            </a:bodyPr>
            <a:lstStyle/>
            <a:p>
              <a:pPr algn="ctr">
                <a:spcBef>
                  <a:spcPct val="50000"/>
                </a:spcBef>
              </a:pPr>
              <a:r>
                <a:rPr lang="en-US" altLang="zh-CN" b="0">
                  <a:solidFill>
                    <a:schemeClr val="tx2"/>
                  </a:solidFill>
                  <a:ea typeface="黑体" pitchFamily="2" charset="-122"/>
                </a:rPr>
                <a:t>R-1-P</a:t>
              </a:r>
            </a:p>
          </p:txBody>
        </p:sp>
        <p:sp>
          <p:nvSpPr>
            <p:cNvPr id="46096" name="Text Box 13"/>
            <p:cNvSpPr txBox="1">
              <a:spLocks noChangeArrowheads="1"/>
            </p:cNvSpPr>
            <p:nvPr/>
          </p:nvSpPr>
          <p:spPr bwMode="auto">
            <a:xfrm>
              <a:off x="2835" y="2611"/>
              <a:ext cx="672" cy="365"/>
            </a:xfrm>
            <a:prstGeom prst="rect">
              <a:avLst/>
            </a:prstGeom>
            <a:noFill/>
            <a:ln w="9525">
              <a:noFill/>
              <a:miter lim="800000"/>
              <a:headEnd/>
              <a:tailEnd/>
            </a:ln>
          </p:spPr>
          <p:txBody>
            <a:bodyPr>
              <a:spAutoFit/>
            </a:bodyPr>
            <a:lstStyle/>
            <a:p>
              <a:pPr>
                <a:spcBef>
                  <a:spcPct val="50000"/>
                </a:spcBef>
              </a:pPr>
              <a:r>
                <a:rPr lang="zh-CN" altLang="en-US" b="0">
                  <a:solidFill>
                    <a:schemeClr val="tx2"/>
                  </a:solidFill>
                  <a:ea typeface="黑体" pitchFamily="2" charset="-122"/>
                </a:rPr>
                <a:t>碱基</a:t>
              </a:r>
            </a:p>
          </p:txBody>
        </p:sp>
        <p:sp>
          <p:nvSpPr>
            <p:cNvPr id="46097" name="Text Box 14"/>
            <p:cNvSpPr txBox="1">
              <a:spLocks noChangeArrowheads="1"/>
            </p:cNvSpPr>
            <p:nvPr/>
          </p:nvSpPr>
          <p:spPr bwMode="auto">
            <a:xfrm>
              <a:off x="2472" y="1205"/>
              <a:ext cx="1056"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ea typeface="黑体" pitchFamily="2" charset="-122"/>
                </a:rPr>
                <a:t>核苷酸酶</a:t>
              </a:r>
            </a:p>
          </p:txBody>
        </p:sp>
        <p:sp>
          <p:nvSpPr>
            <p:cNvPr id="46098" name="Text Box 15"/>
            <p:cNvSpPr txBox="1">
              <a:spLocks noChangeArrowheads="1"/>
            </p:cNvSpPr>
            <p:nvPr/>
          </p:nvSpPr>
          <p:spPr bwMode="auto">
            <a:xfrm>
              <a:off x="2445" y="2003"/>
              <a:ext cx="1542" cy="251"/>
            </a:xfrm>
            <a:prstGeom prst="rect">
              <a:avLst/>
            </a:prstGeom>
            <a:noFill/>
            <a:ln w="9525">
              <a:noFill/>
              <a:miter lim="800000"/>
              <a:headEnd/>
              <a:tailEnd/>
            </a:ln>
          </p:spPr>
          <p:txBody>
            <a:bodyPr>
              <a:spAutoFit/>
            </a:bodyPr>
            <a:lstStyle/>
            <a:p>
              <a:pPr algn="ctr">
                <a:lnSpc>
                  <a:spcPct val="70000"/>
                </a:lnSpc>
                <a:spcBef>
                  <a:spcPct val="50000"/>
                </a:spcBef>
              </a:pPr>
              <a:r>
                <a:rPr lang="zh-CN" altLang="en-US" sz="2800" b="0">
                  <a:solidFill>
                    <a:srgbClr val="FA413C"/>
                  </a:solidFill>
                  <a:ea typeface="黑体" pitchFamily="2" charset="-122"/>
                </a:rPr>
                <a:t>核苷磷酸化酶</a:t>
              </a:r>
            </a:p>
          </p:txBody>
        </p:sp>
        <p:sp>
          <p:nvSpPr>
            <p:cNvPr id="46099" name="Rectangle 19"/>
            <p:cNvSpPr>
              <a:spLocks noChangeArrowheads="1"/>
            </p:cNvSpPr>
            <p:nvPr/>
          </p:nvSpPr>
          <p:spPr bwMode="auto">
            <a:xfrm>
              <a:off x="1445" y="3156"/>
              <a:ext cx="755" cy="365"/>
            </a:xfrm>
            <a:prstGeom prst="rect">
              <a:avLst/>
            </a:prstGeom>
            <a:noFill/>
            <a:ln w="9525">
              <a:noFill/>
              <a:miter lim="800000"/>
              <a:headEnd/>
              <a:tailEnd/>
            </a:ln>
          </p:spPr>
          <p:txBody>
            <a:bodyPr wrap="none">
              <a:spAutoFit/>
            </a:bodyPr>
            <a:lstStyle/>
            <a:p>
              <a:r>
                <a:rPr lang="en-US" altLang="zh-CN" b="0">
                  <a:solidFill>
                    <a:srgbClr val="080800"/>
                  </a:solidFill>
                  <a:ea typeface="黑体" pitchFamily="2" charset="-122"/>
                </a:rPr>
                <a:t>R-5-P</a:t>
              </a:r>
            </a:p>
          </p:txBody>
        </p:sp>
        <p:sp>
          <p:nvSpPr>
            <p:cNvPr id="46100" name="Line 20"/>
            <p:cNvSpPr>
              <a:spLocks noChangeShapeType="1"/>
            </p:cNvSpPr>
            <p:nvPr/>
          </p:nvSpPr>
          <p:spPr bwMode="auto">
            <a:xfrm>
              <a:off x="1791" y="2974"/>
              <a:ext cx="0" cy="227"/>
            </a:xfrm>
            <a:prstGeom prst="line">
              <a:avLst/>
            </a:prstGeom>
            <a:noFill/>
            <a:ln w="28575">
              <a:solidFill>
                <a:schemeClr val="tx1"/>
              </a:solidFill>
              <a:miter lim="800000"/>
              <a:headEnd/>
              <a:tailEnd type="triangle" w="med" len="med"/>
            </a:ln>
          </p:spPr>
          <p:txBody>
            <a:bodyPr wrap="none"/>
            <a:lstStyle/>
            <a:p>
              <a:endParaRPr lang="zh-CN" altLang="en-US"/>
            </a:p>
          </p:txBody>
        </p:sp>
      </p:grpSp>
      <p:sp>
        <p:nvSpPr>
          <p:cNvPr id="105493" name="Line 21"/>
          <p:cNvSpPr>
            <a:spLocks noChangeShapeType="1"/>
          </p:cNvSpPr>
          <p:nvPr/>
        </p:nvSpPr>
        <p:spPr bwMode="auto">
          <a:xfrm>
            <a:off x="2843213" y="5513388"/>
            <a:ext cx="0" cy="360362"/>
          </a:xfrm>
          <a:prstGeom prst="line">
            <a:avLst/>
          </a:prstGeom>
          <a:noFill/>
          <a:ln w="28575">
            <a:solidFill>
              <a:schemeClr val="tx1"/>
            </a:solidFill>
            <a:miter lim="800000"/>
            <a:headEnd/>
            <a:tailEnd type="triangle" w="med" len="med"/>
          </a:ln>
        </p:spPr>
        <p:txBody>
          <a:bodyPr wrap="none"/>
          <a:lstStyle/>
          <a:p>
            <a:endParaRPr lang="zh-CN" altLang="en-US"/>
          </a:p>
        </p:txBody>
      </p:sp>
      <p:sp>
        <p:nvSpPr>
          <p:cNvPr id="105494" name="Text Box 22"/>
          <p:cNvSpPr txBox="1">
            <a:spLocks noChangeArrowheads="1"/>
          </p:cNvSpPr>
          <p:nvPr/>
        </p:nvSpPr>
        <p:spPr bwMode="auto">
          <a:xfrm>
            <a:off x="1692275" y="5802313"/>
            <a:ext cx="2735263" cy="579437"/>
          </a:xfrm>
          <a:prstGeom prst="rect">
            <a:avLst/>
          </a:prstGeom>
          <a:noFill/>
          <a:ln w="9525">
            <a:noFill/>
            <a:miter lim="800000"/>
            <a:headEnd/>
            <a:tailEnd/>
          </a:ln>
        </p:spPr>
        <p:txBody>
          <a:bodyPr>
            <a:spAutoFit/>
          </a:bodyPr>
          <a:lstStyle/>
          <a:p>
            <a:pPr>
              <a:spcBef>
                <a:spcPct val="50000"/>
              </a:spcBef>
            </a:pPr>
            <a:r>
              <a:rPr lang="zh-CN" altLang="en-US" b="0">
                <a:solidFill>
                  <a:srgbClr val="080800"/>
                </a:solidFill>
                <a:ea typeface="黑体" pitchFamily="2" charset="-122"/>
              </a:rPr>
              <a:t>磷酸戊糖途径</a:t>
            </a:r>
          </a:p>
        </p:txBody>
      </p:sp>
      <p:sp>
        <p:nvSpPr>
          <p:cNvPr id="105495" name="Line 23"/>
          <p:cNvSpPr>
            <a:spLocks noChangeShapeType="1"/>
          </p:cNvSpPr>
          <p:nvPr/>
        </p:nvSpPr>
        <p:spPr bwMode="auto">
          <a:xfrm>
            <a:off x="5076825" y="4773613"/>
            <a:ext cx="1727200" cy="719137"/>
          </a:xfrm>
          <a:prstGeom prst="line">
            <a:avLst/>
          </a:prstGeom>
          <a:noFill/>
          <a:ln w="38100">
            <a:solidFill>
              <a:schemeClr val="tx1"/>
            </a:solidFill>
            <a:miter lim="800000"/>
            <a:headEnd/>
            <a:tailEnd type="triangle" w="med" len="med"/>
          </a:ln>
        </p:spPr>
        <p:txBody>
          <a:bodyPr wrap="none"/>
          <a:lstStyle/>
          <a:p>
            <a:endParaRPr lang="zh-CN" altLang="en-US"/>
          </a:p>
        </p:txBody>
      </p:sp>
      <p:sp>
        <p:nvSpPr>
          <p:cNvPr id="46088" name="Rectangle 24"/>
          <p:cNvSpPr>
            <a:spLocks noChangeArrowheads="1"/>
          </p:cNvSpPr>
          <p:nvPr/>
        </p:nvSpPr>
        <p:spPr bwMode="auto">
          <a:xfrm>
            <a:off x="468313" y="771525"/>
            <a:ext cx="2520950" cy="641350"/>
          </a:xfrm>
          <a:prstGeom prst="rect">
            <a:avLst/>
          </a:prstGeom>
          <a:solidFill>
            <a:srgbClr val="FFB7FF"/>
          </a:solidFill>
          <a:ln w="38100">
            <a:noFill/>
            <a:miter lim="800000"/>
            <a:headEnd/>
            <a:tailEnd/>
          </a:ln>
        </p:spPr>
        <p:txBody>
          <a:bodyPr>
            <a:spAutoFit/>
          </a:bodyPr>
          <a:lstStyle/>
          <a:p>
            <a:pPr algn="ctr"/>
            <a:r>
              <a:rPr lang="zh-CN" altLang="en-US" sz="3600" b="0">
                <a:solidFill>
                  <a:srgbClr val="080800"/>
                </a:solidFill>
                <a:latin typeface="Tahoma" pitchFamily="34" charset="0"/>
                <a:ea typeface="黑体" pitchFamily="2" charset="-122"/>
              </a:rPr>
              <a:t>分解代谢</a:t>
            </a:r>
          </a:p>
        </p:txBody>
      </p:sp>
      <p:sp>
        <p:nvSpPr>
          <p:cNvPr id="105497" name="Line 25"/>
          <p:cNvSpPr>
            <a:spLocks noChangeShapeType="1"/>
          </p:cNvSpPr>
          <p:nvPr/>
        </p:nvSpPr>
        <p:spPr bwMode="auto">
          <a:xfrm flipV="1">
            <a:off x="3478213" y="5010150"/>
            <a:ext cx="2173287" cy="285750"/>
          </a:xfrm>
          <a:prstGeom prst="line">
            <a:avLst/>
          </a:prstGeom>
          <a:noFill/>
          <a:ln w="38100">
            <a:solidFill>
              <a:schemeClr val="tx1"/>
            </a:solidFill>
            <a:round/>
            <a:headEnd/>
            <a:tailEnd/>
          </a:ln>
        </p:spPr>
        <p:txBody>
          <a:bodyPr>
            <a:spAutoFit/>
          </a:bodyPr>
          <a:lstStyle/>
          <a:p>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5488"/>
                                        </p:tgtEl>
                                        <p:attrNameLst>
                                          <p:attrName>style.visibility</p:attrName>
                                        </p:attrNameLst>
                                      </p:cBhvr>
                                      <p:to>
                                        <p:strVal val="visible"/>
                                      </p:to>
                                    </p:set>
                                    <p:animEffect transition="in" filter="wipe(left)">
                                      <p:cBhvr>
                                        <p:cTn id="12" dur="500"/>
                                        <p:tgtEl>
                                          <p:spTgt spid="105488"/>
                                        </p:tgtEl>
                                      </p:cBhvr>
                                    </p:animEffect>
                                  </p:childTnLst>
                                </p:cTn>
                              </p:par>
                            </p:childTnLst>
                          </p:cTn>
                        </p:par>
                        <p:par>
                          <p:cTn id="13" fill="hold">
                            <p:stCondLst>
                              <p:cond delay="500"/>
                            </p:stCondLst>
                            <p:childTnLst>
                              <p:par>
                                <p:cTn id="14" presetID="9" presetClass="entr" presetSubtype="0" fill="hold" grpId="0" nodeType="afterEffect">
                                  <p:stCondLst>
                                    <p:cond delay="1000"/>
                                  </p:stCondLst>
                                  <p:childTnLst>
                                    <p:set>
                                      <p:cBhvr>
                                        <p:cTn id="15" dur="1" fill="hold">
                                          <p:stCondLst>
                                            <p:cond delay="0"/>
                                          </p:stCondLst>
                                        </p:cTn>
                                        <p:tgtEl>
                                          <p:spTgt spid="105489"/>
                                        </p:tgtEl>
                                        <p:attrNameLst>
                                          <p:attrName>style.visibility</p:attrName>
                                        </p:attrNameLst>
                                      </p:cBhvr>
                                      <p:to>
                                        <p:strVal val="visible"/>
                                      </p:to>
                                    </p:set>
                                    <p:animEffect transition="in" filter="dissolve">
                                      <p:cBhvr>
                                        <p:cTn id="16" dur="500"/>
                                        <p:tgtEl>
                                          <p:spTgt spid="105489"/>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105493"/>
                                        </p:tgtEl>
                                        <p:attrNameLst>
                                          <p:attrName>style.visibility</p:attrName>
                                        </p:attrNameLst>
                                      </p:cBhvr>
                                      <p:to>
                                        <p:strVal val="visible"/>
                                      </p:to>
                                    </p:set>
                                    <p:animEffect transition="in" filter="wipe(up)">
                                      <p:cBhvr>
                                        <p:cTn id="20" dur="500"/>
                                        <p:tgtEl>
                                          <p:spTgt spid="105493"/>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05494"/>
                                        </p:tgtEl>
                                        <p:attrNameLst>
                                          <p:attrName>style.visibility</p:attrName>
                                        </p:attrNameLst>
                                      </p:cBhvr>
                                      <p:to>
                                        <p:strVal val="visible"/>
                                      </p:to>
                                    </p:set>
                                    <p:animEffect transition="in" filter="wipe(up)">
                                      <p:cBhvr>
                                        <p:cTn id="24" dur="500"/>
                                        <p:tgtEl>
                                          <p:spTgt spid="105494"/>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05495"/>
                                        </p:tgtEl>
                                        <p:attrNameLst>
                                          <p:attrName>style.visibility</p:attrName>
                                        </p:attrNameLst>
                                      </p:cBhvr>
                                      <p:to>
                                        <p:strVal val="visible"/>
                                      </p:to>
                                    </p:set>
                                    <p:animEffect transition="in" filter="wedge">
                                      <p:cBhvr>
                                        <p:cTn id="29" dur="500"/>
                                        <p:tgtEl>
                                          <p:spTgt spid="10549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5497"/>
                                        </p:tgtEl>
                                        <p:attrNameLst>
                                          <p:attrName>style.visibility</p:attrName>
                                        </p:attrNameLst>
                                      </p:cBhvr>
                                      <p:to>
                                        <p:strVal val="visible"/>
                                      </p:to>
                                    </p:set>
                                    <p:animEffect transition="in" filter="wipe(left)">
                                      <p:cBhvr>
                                        <p:cTn id="32" dur="500"/>
                                        <p:tgtEl>
                                          <p:spTgt spid="105497"/>
                                        </p:tgtEl>
                                      </p:cBhvr>
                                    </p:animEffect>
                                  </p:childTnLst>
                                </p:cTn>
                              </p:par>
                            </p:childTnLst>
                          </p:cTn>
                        </p:par>
                        <p:par>
                          <p:cTn id="33" fill="hold">
                            <p:stCondLst>
                              <p:cond delay="500"/>
                            </p:stCondLst>
                            <p:childTnLst>
                              <p:par>
                                <p:cTn id="34" presetID="20" presetClass="entr" presetSubtype="0" fill="hold" grpId="0" nodeType="afterEffect">
                                  <p:stCondLst>
                                    <p:cond delay="0"/>
                                  </p:stCondLst>
                                  <p:childTnLst>
                                    <p:set>
                                      <p:cBhvr>
                                        <p:cTn id="35" dur="1" fill="hold">
                                          <p:stCondLst>
                                            <p:cond delay="0"/>
                                          </p:stCondLst>
                                        </p:cTn>
                                        <p:tgtEl>
                                          <p:spTgt spid="105490"/>
                                        </p:tgtEl>
                                        <p:attrNameLst>
                                          <p:attrName>style.visibility</p:attrName>
                                        </p:attrNameLst>
                                      </p:cBhvr>
                                      <p:to>
                                        <p:strVal val="visible"/>
                                      </p:to>
                                    </p:set>
                                    <p:animEffect transition="in" filter="wedge">
                                      <p:cBhvr>
                                        <p:cTn id="36" dur="500"/>
                                        <p:tgtEl>
                                          <p:spTgt spid="105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8" grpId="0" animBg="1"/>
      <p:bldP spid="105489" grpId="0" autoUpdateAnimBg="0"/>
      <p:bldP spid="105490" grpId="0"/>
      <p:bldP spid="105493" grpId="0" animBg="1"/>
      <p:bldP spid="105494" grpId="0"/>
      <p:bldP spid="105495" grpId="0" animBg="1"/>
      <p:bldP spid="1054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684213" y="1196975"/>
            <a:ext cx="7772400" cy="2735263"/>
          </a:xfrm>
        </p:spPr>
        <p:txBody>
          <a:bodyPr/>
          <a:lstStyle/>
          <a:p>
            <a:pPr algn="ctr" eaLnBrk="1" hangingPunct="1">
              <a:lnSpc>
                <a:spcPct val="170000"/>
              </a:lnSpc>
            </a:pPr>
            <a:r>
              <a:rPr lang="zh-CN" altLang="en-US" sz="5400" dirty="0">
                <a:ea typeface="黑体" pitchFamily="2" charset="-122"/>
              </a:rPr>
              <a:t>第二节</a:t>
            </a:r>
            <a:br>
              <a:rPr lang="zh-CN" altLang="en-US" sz="5400" dirty="0">
                <a:ea typeface="黑体" pitchFamily="2" charset="-122"/>
              </a:rPr>
            </a:br>
            <a:r>
              <a:rPr lang="zh-CN" altLang="en-US" sz="5400" dirty="0">
                <a:ea typeface="黑体" pitchFamily="2" charset="-122"/>
              </a:rPr>
              <a:t>嘌呤核苷酸代谢</a:t>
            </a:r>
          </a:p>
        </p:txBody>
      </p:sp>
      <p:sp>
        <p:nvSpPr>
          <p:cNvPr id="48130" name="Text Box 4"/>
          <p:cNvSpPr txBox="1">
            <a:spLocks noChangeArrowheads="1"/>
          </p:cNvSpPr>
          <p:nvPr/>
        </p:nvSpPr>
        <p:spPr bwMode="auto">
          <a:xfrm>
            <a:off x="1331913" y="4005263"/>
            <a:ext cx="6911975" cy="579437"/>
          </a:xfrm>
          <a:prstGeom prst="rect">
            <a:avLst/>
          </a:prstGeom>
          <a:noFill/>
          <a:ln w="38100">
            <a:noFill/>
            <a:miter lim="800000"/>
            <a:headEnd/>
            <a:tailEnd/>
          </a:ln>
        </p:spPr>
        <p:txBody>
          <a:bodyPr>
            <a:spAutoFit/>
          </a:bodyPr>
          <a:lstStyle/>
          <a:p>
            <a:r>
              <a:rPr lang="en-US" altLang="zh-CN">
                <a:solidFill>
                  <a:schemeClr val="tx2"/>
                </a:solidFill>
                <a:latin typeface="Arial" charset="0"/>
                <a:ea typeface="宋体" charset="-122"/>
              </a:rPr>
              <a:t>Metabolism of Purine Nucleotides</a:t>
            </a:r>
          </a:p>
        </p:txBody>
      </p:sp>
    </p:spTree>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body" idx="1"/>
          </p:nvPr>
        </p:nvSpPr>
        <p:spPr>
          <a:xfrm>
            <a:off x="1828800" y="762000"/>
            <a:ext cx="6705600" cy="5715000"/>
          </a:xfrm>
        </p:spPr>
        <p:txBody>
          <a:bodyPr/>
          <a:lstStyle/>
          <a:p>
            <a:pPr eaLnBrk="1" hangingPunct="1">
              <a:lnSpc>
                <a:spcPct val="130000"/>
              </a:lnSpc>
            </a:pPr>
            <a:r>
              <a:rPr lang="zh-CN" altLang="en-US" sz="3600" dirty="0">
                <a:solidFill>
                  <a:srgbClr val="FA413C"/>
                </a:solidFill>
                <a:ea typeface="黑体" pitchFamily="2" charset="-122"/>
              </a:rPr>
              <a:t>合成代谢</a:t>
            </a:r>
          </a:p>
          <a:p>
            <a:pPr lvl="1" eaLnBrk="1" hangingPunct="1">
              <a:lnSpc>
                <a:spcPct val="130000"/>
              </a:lnSpc>
            </a:pPr>
            <a:r>
              <a:rPr lang="zh-CN" altLang="en-US" sz="3200" dirty="0">
                <a:solidFill>
                  <a:srgbClr val="080800"/>
                </a:solidFill>
                <a:ea typeface="黑体" pitchFamily="2" charset="-122"/>
              </a:rPr>
              <a:t>从头合成：</a:t>
            </a:r>
            <a:r>
              <a:rPr lang="zh-CN" altLang="en-US" sz="3200" dirty="0">
                <a:solidFill>
                  <a:srgbClr val="FA413C"/>
                </a:solidFill>
                <a:ea typeface="黑体" pitchFamily="2" charset="-122"/>
              </a:rPr>
              <a:t>原料</a:t>
            </a:r>
          </a:p>
          <a:p>
            <a:pPr lvl="1" eaLnBrk="1" hangingPunct="1">
              <a:lnSpc>
                <a:spcPct val="130000"/>
              </a:lnSpc>
            </a:pPr>
            <a:r>
              <a:rPr lang="zh-CN" altLang="en-US" sz="3200" dirty="0">
                <a:solidFill>
                  <a:srgbClr val="080800"/>
                </a:solidFill>
                <a:ea typeface="黑体" pitchFamily="2" charset="-122"/>
              </a:rPr>
              <a:t>补救合成</a:t>
            </a:r>
          </a:p>
          <a:p>
            <a:pPr lvl="1" eaLnBrk="1" hangingPunct="1">
              <a:lnSpc>
                <a:spcPct val="130000"/>
              </a:lnSpc>
            </a:pPr>
            <a:r>
              <a:rPr lang="zh-CN" altLang="en-US" sz="3200" dirty="0">
                <a:solidFill>
                  <a:srgbClr val="080800"/>
                </a:solidFill>
                <a:ea typeface="黑体" pitchFamily="2" charset="-122"/>
              </a:rPr>
              <a:t>嘌呤核苷酸的相互转变</a:t>
            </a:r>
          </a:p>
          <a:p>
            <a:pPr lvl="1" eaLnBrk="1" hangingPunct="1">
              <a:lnSpc>
                <a:spcPct val="130000"/>
              </a:lnSpc>
            </a:pPr>
            <a:r>
              <a:rPr lang="zh-CN" altLang="en-US" sz="3200" dirty="0">
                <a:solidFill>
                  <a:srgbClr val="FA413C"/>
                </a:solidFill>
                <a:ea typeface="黑体" pitchFamily="2" charset="-122"/>
              </a:rPr>
              <a:t>脱氧（核糖）核苷酸的生成</a:t>
            </a:r>
          </a:p>
          <a:p>
            <a:pPr lvl="1" eaLnBrk="1" hangingPunct="1">
              <a:lnSpc>
                <a:spcPct val="130000"/>
              </a:lnSpc>
            </a:pPr>
            <a:r>
              <a:rPr lang="zh-CN" altLang="en-US" sz="3200" dirty="0">
                <a:solidFill>
                  <a:srgbClr val="FA413C"/>
                </a:solidFill>
                <a:ea typeface="黑体" pitchFamily="2" charset="-122"/>
              </a:rPr>
              <a:t>嘌呤核苷酸的抗代谢物</a:t>
            </a:r>
          </a:p>
          <a:p>
            <a:pPr eaLnBrk="1" hangingPunct="1">
              <a:lnSpc>
                <a:spcPct val="130000"/>
              </a:lnSpc>
            </a:pPr>
            <a:r>
              <a:rPr lang="zh-CN" altLang="en-US" sz="3600" dirty="0">
                <a:solidFill>
                  <a:srgbClr val="080800"/>
                </a:solidFill>
                <a:ea typeface="黑体" pitchFamily="2" charset="-122"/>
              </a:rPr>
              <a:t>分解代谢：</a:t>
            </a:r>
            <a:r>
              <a:rPr lang="zh-CN" altLang="en-US" sz="3600" dirty="0">
                <a:solidFill>
                  <a:srgbClr val="FA413C"/>
                </a:solidFill>
                <a:ea typeface="黑体" pitchFamily="2" charset="-122"/>
              </a:rPr>
              <a:t>产物</a:t>
            </a:r>
          </a:p>
        </p:txBody>
      </p:sp>
    </p:spTree>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11188" y="269875"/>
            <a:ext cx="7772400" cy="1143000"/>
          </a:xfrm>
        </p:spPr>
        <p:txBody>
          <a:bodyPr/>
          <a:lstStyle/>
          <a:p>
            <a:pPr algn="ctr" eaLnBrk="1" hangingPunct="1"/>
            <a:r>
              <a:rPr lang="zh-CN" altLang="en-US" sz="3600">
                <a:ea typeface="黑体" pitchFamily="2" charset="-122"/>
              </a:rPr>
              <a:t>一、嘌呤核苷酸的合成代谢</a:t>
            </a:r>
          </a:p>
        </p:txBody>
      </p:sp>
      <p:sp>
        <p:nvSpPr>
          <p:cNvPr id="8195" name="Rectangle 3"/>
          <p:cNvSpPr>
            <a:spLocks noGrp="1" noChangeArrowheads="1"/>
          </p:cNvSpPr>
          <p:nvPr>
            <p:ph type="body" idx="1"/>
          </p:nvPr>
        </p:nvSpPr>
        <p:spPr>
          <a:xfrm>
            <a:off x="179388" y="1557338"/>
            <a:ext cx="8305800" cy="649287"/>
          </a:xfrm>
        </p:spPr>
        <p:txBody>
          <a:bodyPr/>
          <a:lstStyle/>
          <a:p>
            <a:pPr eaLnBrk="1" hangingPunct="1">
              <a:buFont typeface="Wingdings" pitchFamily="2" charset="2"/>
              <a:buNone/>
            </a:pPr>
            <a:r>
              <a:rPr lang="zh-CN" altLang="en-US">
                <a:solidFill>
                  <a:srgbClr val="080800"/>
                </a:solidFill>
                <a:ea typeface="黑体" pitchFamily="2" charset="-122"/>
              </a:rPr>
              <a:t>（一）从头合成（</a:t>
            </a:r>
            <a:r>
              <a:rPr lang="en-US" altLang="zh-CN">
                <a:solidFill>
                  <a:srgbClr val="080800"/>
                </a:solidFill>
                <a:ea typeface="黑体" pitchFamily="2" charset="-122"/>
              </a:rPr>
              <a:t>de novo synthesis</a:t>
            </a:r>
            <a:r>
              <a:rPr lang="zh-CN" altLang="en-US">
                <a:solidFill>
                  <a:srgbClr val="080800"/>
                </a:solidFill>
                <a:ea typeface="黑体" pitchFamily="2" charset="-122"/>
              </a:rPr>
              <a:t>）</a:t>
            </a:r>
          </a:p>
        </p:txBody>
      </p:sp>
      <p:sp>
        <p:nvSpPr>
          <p:cNvPr id="8243" name="Rectangle 51"/>
          <p:cNvSpPr>
            <a:spLocks noChangeArrowheads="1"/>
          </p:cNvSpPr>
          <p:nvPr/>
        </p:nvSpPr>
        <p:spPr bwMode="auto">
          <a:xfrm>
            <a:off x="684213" y="4652963"/>
            <a:ext cx="8040687" cy="1828800"/>
          </a:xfrm>
          <a:prstGeom prst="rect">
            <a:avLst/>
          </a:prstGeom>
          <a:noFill/>
          <a:ln w="9525">
            <a:noFill/>
            <a:miter lim="800000"/>
            <a:headEnd/>
            <a:tailEnd/>
          </a:ln>
        </p:spPr>
        <p:txBody>
          <a:bodyPr/>
          <a:lstStyle/>
          <a:p>
            <a:pPr marL="457200" indent="-457200">
              <a:spcBef>
                <a:spcPct val="20000"/>
              </a:spcBef>
              <a:buClr>
                <a:srgbClr val="A50021"/>
              </a:buClr>
              <a:buSzPct val="75000"/>
              <a:buFont typeface="Wingdings" pitchFamily="2" charset="2"/>
              <a:buNone/>
              <a:defRPr/>
            </a:pPr>
            <a:r>
              <a:rPr lang="en-US" altLang="zh-CN" sz="2800" b="0" dirty="0">
                <a:solidFill>
                  <a:srgbClr val="080800"/>
                </a:solidFill>
                <a:latin typeface="+mn-lt"/>
                <a:ea typeface="黑体" pitchFamily="49" charset="-122"/>
              </a:rPr>
              <a:t>      2. </a:t>
            </a:r>
            <a:r>
              <a:rPr lang="zh-CN" altLang="en-US" sz="2800" b="0" dirty="0">
                <a:solidFill>
                  <a:srgbClr val="080800"/>
                </a:solidFill>
                <a:latin typeface="+mn-lt"/>
                <a:ea typeface="黑体" pitchFamily="49" charset="-122"/>
              </a:rPr>
              <a:t>合成原料</a:t>
            </a:r>
          </a:p>
          <a:p>
            <a:pPr marL="457200" indent="-457200">
              <a:spcBef>
                <a:spcPct val="20000"/>
              </a:spcBef>
              <a:buClr>
                <a:srgbClr val="A50021"/>
              </a:buClr>
              <a:buSzPct val="75000"/>
              <a:buFont typeface="Wingdings" pitchFamily="2" charset="2"/>
              <a:buNone/>
              <a:defRPr/>
            </a:pPr>
            <a:r>
              <a:rPr lang="zh-CN" altLang="en-US" sz="2800" b="0" dirty="0">
                <a:solidFill>
                  <a:srgbClr val="080800"/>
                </a:solidFill>
                <a:latin typeface="+mn-lt"/>
                <a:ea typeface="黑体" pitchFamily="49" charset="-122"/>
              </a:rPr>
              <a:t>                  天冬氨酸、谷氨酰胺、甘氨酸、</a:t>
            </a:r>
          </a:p>
          <a:p>
            <a:pPr marL="1027113" lvl="1" indent="-455613">
              <a:spcBef>
                <a:spcPct val="20000"/>
              </a:spcBef>
              <a:buClr>
                <a:schemeClr val="accent2"/>
              </a:buClr>
              <a:buSzPct val="75000"/>
              <a:buFont typeface="Wingdings" pitchFamily="2" charset="2"/>
              <a:buNone/>
              <a:defRPr/>
            </a:pPr>
            <a:r>
              <a:rPr lang="zh-CN" altLang="en-US" sz="2800" b="0" dirty="0">
                <a:solidFill>
                  <a:srgbClr val="080800"/>
                </a:solidFill>
                <a:latin typeface="+mn-lt"/>
                <a:ea typeface="黑体" pitchFamily="49" charset="-122"/>
              </a:rPr>
              <a:t>            一碳单位、</a:t>
            </a:r>
            <a:r>
              <a:rPr lang="en-US" altLang="zh-CN" sz="2800" b="0" dirty="0">
                <a:solidFill>
                  <a:srgbClr val="080800"/>
                </a:solidFill>
                <a:latin typeface="+mn-lt"/>
                <a:ea typeface="黑体" pitchFamily="49" charset="-122"/>
              </a:rPr>
              <a:t>CO</a:t>
            </a:r>
            <a:r>
              <a:rPr lang="en-US" altLang="zh-CN" sz="2800" b="0" baseline="-25000" dirty="0">
                <a:solidFill>
                  <a:srgbClr val="080800"/>
                </a:solidFill>
                <a:latin typeface="+mn-lt"/>
                <a:ea typeface="黑体" pitchFamily="49" charset="-122"/>
              </a:rPr>
              <a:t>2</a:t>
            </a:r>
            <a:r>
              <a:rPr lang="zh-CN" altLang="en-US" sz="2800" b="0" dirty="0">
                <a:solidFill>
                  <a:srgbClr val="080800"/>
                </a:solidFill>
                <a:latin typeface="+mn-lt"/>
                <a:ea typeface="黑体" pitchFamily="49" charset="-122"/>
              </a:rPr>
              <a:t>，</a:t>
            </a:r>
            <a:r>
              <a:rPr lang="en-US" altLang="zh-CN" sz="2800" b="0" dirty="0">
                <a:solidFill>
                  <a:srgbClr val="080800"/>
                </a:solidFill>
                <a:latin typeface="+mn-lt"/>
                <a:ea typeface="黑体" pitchFamily="49" charset="-122"/>
              </a:rPr>
              <a:t>5-</a:t>
            </a:r>
            <a:r>
              <a:rPr lang="zh-CN" altLang="en-US" sz="2800" b="0" dirty="0">
                <a:solidFill>
                  <a:srgbClr val="080800"/>
                </a:solidFill>
                <a:latin typeface="+mn-lt"/>
                <a:ea typeface="黑体" pitchFamily="49" charset="-122"/>
              </a:rPr>
              <a:t>磷酸核糖</a:t>
            </a:r>
          </a:p>
        </p:txBody>
      </p:sp>
      <p:sp>
        <p:nvSpPr>
          <p:cNvPr id="8244" name="Text Box 52"/>
          <p:cNvSpPr txBox="1">
            <a:spLocks noChangeArrowheads="1"/>
          </p:cNvSpPr>
          <p:nvPr/>
        </p:nvSpPr>
        <p:spPr bwMode="auto">
          <a:xfrm>
            <a:off x="1846263" y="2851150"/>
            <a:ext cx="5567362" cy="527050"/>
          </a:xfrm>
          <a:prstGeom prst="rect">
            <a:avLst/>
          </a:prstGeom>
          <a:noFill/>
          <a:ln w="9525">
            <a:noFill/>
            <a:miter lim="800000"/>
            <a:headEnd/>
            <a:tailEnd/>
          </a:ln>
        </p:spPr>
        <p:txBody>
          <a:bodyPr>
            <a:spAutoFit/>
          </a:bodyPr>
          <a:lstStyle/>
          <a:p>
            <a:pPr indent="622300" algn="just" defTabSz="990600">
              <a:lnSpc>
                <a:spcPct val="110000"/>
              </a:lnSpc>
              <a:defRPr/>
            </a:pPr>
            <a:r>
              <a:rPr lang="en-US" altLang="zh-CN" sz="2800" b="0" dirty="0">
                <a:solidFill>
                  <a:srgbClr val="CC00CC"/>
                </a:solidFill>
                <a:latin typeface="+mn-lt"/>
                <a:ea typeface="黑体" pitchFamily="49" charset="-122"/>
              </a:rPr>
              <a:t> </a:t>
            </a:r>
            <a:r>
              <a:rPr lang="zh-CN" altLang="en-US" sz="2800" b="0" dirty="0">
                <a:solidFill>
                  <a:srgbClr val="0000FF"/>
                </a:solidFill>
                <a:latin typeface="+mn-lt"/>
                <a:ea typeface="黑体" pitchFamily="49" charset="-122"/>
              </a:rPr>
              <a:t>肝</a:t>
            </a:r>
            <a:r>
              <a:rPr lang="zh-CN" altLang="en-US" sz="2800" b="0" dirty="0">
                <a:solidFill>
                  <a:srgbClr val="080800"/>
                </a:solidFill>
                <a:latin typeface="+mn-lt"/>
                <a:ea typeface="黑体" pitchFamily="49" charset="-122"/>
              </a:rPr>
              <a:t>、小肠和胸腺的细胞质</a:t>
            </a:r>
          </a:p>
        </p:txBody>
      </p:sp>
      <p:sp>
        <p:nvSpPr>
          <p:cNvPr id="8245" name="Rectangle 53"/>
          <p:cNvSpPr>
            <a:spLocks noChangeArrowheads="1"/>
          </p:cNvSpPr>
          <p:nvPr/>
        </p:nvSpPr>
        <p:spPr bwMode="auto">
          <a:xfrm>
            <a:off x="684213" y="2276475"/>
            <a:ext cx="4183062" cy="523875"/>
          </a:xfrm>
          <a:prstGeom prst="rect">
            <a:avLst/>
          </a:prstGeom>
          <a:noFill/>
          <a:ln w="38100">
            <a:noFill/>
            <a:miter lim="800000"/>
            <a:headEnd/>
            <a:tailEnd/>
          </a:ln>
        </p:spPr>
        <p:txBody>
          <a:bodyPr>
            <a:spAutoFit/>
          </a:bodyPr>
          <a:lstStyle/>
          <a:p>
            <a:pPr>
              <a:defRPr/>
            </a:pPr>
            <a:r>
              <a:rPr lang="en-US" altLang="zh-CN" sz="2800" b="0" dirty="0">
                <a:solidFill>
                  <a:srgbClr val="080800"/>
                </a:solidFill>
                <a:latin typeface="+mn-lt"/>
                <a:ea typeface="黑体" pitchFamily="49" charset="-122"/>
              </a:rPr>
              <a:t>      1. </a:t>
            </a:r>
            <a:r>
              <a:rPr lang="zh-CN" altLang="en-US" sz="2800" b="0" dirty="0">
                <a:solidFill>
                  <a:srgbClr val="080800"/>
                </a:solidFill>
                <a:latin typeface="+mn-lt"/>
                <a:ea typeface="黑体" pitchFamily="49" charset="-122"/>
              </a:rPr>
              <a:t>合成部位</a:t>
            </a:r>
          </a:p>
        </p:txBody>
      </p:sp>
      <p:sp>
        <p:nvSpPr>
          <p:cNvPr id="8246" name="Text Box 54"/>
          <p:cNvSpPr txBox="1">
            <a:spLocks noChangeArrowheads="1"/>
          </p:cNvSpPr>
          <p:nvPr/>
        </p:nvSpPr>
        <p:spPr bwMode="auto">
          <a:xfrm>
            <a:off x="1917700" y="3427413"/>
            <a:ext cx="5894388" cy="1039812"/>
          </a:xfrm>
          <a:prstGeom prst="rect">
            <a:avLst/>
          </a:prstGeom>
          <a:solidFill>
            <a:srgbClr val="FEFA5E"/>
          </a:solidFill>
          <a:ln w="9525">
            <a:noFill/>
            <a:miter lim="800000"/>
            <a:headEnd/>
            <a:tailEnd/>
          </a:ln>
        </p:spPr>
        <p:txBody>
          <a:bodyPr>
            <a:spAutoFit/>
          </a:bodyPr>
          <a:lstStyle/>
          <a:p>
            <a:pPr indent="622300" algn="just" defTabSz="990600">
              <a:lnSpc>
                <a:spcPct val="110000"/>
              </a:lnSpc>
              <a:defRPr/>
            </a:pPr>
            <a:r>
              <a:rPr lang="zh-CN" altLang="en-US" sz="2800" b="0" dirty="0">
                <a:solidFill>
                  <a:srgbClr val="080800"/>
                </a:solidFill>
                <a:latin typeface="+mn-lt"/>
                <a:ea typeface="黑体" pitchFamily="49" charset="-122"/>
              </a:rPr>
              <a:t>并不是所有细胞都具有从头合成嘌呤核苷酸的能力</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245"/>
                                        </p:tgtEl>
                                        <p:attrNameLst>
                                          <p:attrName>style.visibility</p:attrName>
                                        </p:attrNameLst>
                                      </p:cBhvr>
                                      <p:to>
                                        <p:strVal val="visible"/>
                                      </p:to>
                                    </p:set>
                                    <p:animEffect transition="in" filter="wipe(down)">
                                      <p:cBhvr>
                                        <p:cTn id="12" dur="500"/>
                                        <p:tgtEl>
                                          <p:spTgt spid="8245"/>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8244"/>
                                        </p:tgtEl>
                                        <p:attrNameLst>
                                          <p:attrName>style.visibility</p:attrName>
                                        </p:attrNameLst>
                                      </p:cBhvr>
                                      <p:to>
                                        <p:strVal val="visible"/>
                                      </p:to>
                                    </p:set>
                                    <p:animEffect transition="in" filter="blinds(horizontal)">
                                      <p:cBhvr>
                                        <p:cTn id="16" dur="500"/>
                                        <p:tgtEl>
                                          <p:spTgt spid="824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8246"/>
                                        </p:tgtEl>
                                        <p:attrNameLst>
                                          <p:attrName>style.visibility</p:attrName>
                                        </p:attrNameLst>
                                      </p:cBhvr>
                                      <p:to>
                                        <p:strVal val="visible"/>
                                      </p:to>
                                    </p:set>
                                    <p:animEffect transition="in" filter="blinds(horizontal)">
                                      <p:cBhvr>
                                        <p:cTn id="21" dur="500"/>
                                        <p:tgtEl>
                                          <p:spTgt spid="824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243">
                                            <p:txEl>
                                              <p:pRg st="0" end="0"/>
                                            </p:txEl>
                                          </p:spTgt>
                                        </p:tgtEl>
                                        <p:attrNameLst>
                                          <p:attrName>style.visibility</p:attrName>
                                        </p:attrNameLst>
                                      </p:cBhvr>
                                      <p:to>
                                        <p:strVal val="visible"/>
                                      </p:to>
                                    </p:set>
                                    <p:animEffect transition="in" filter="dissolve">
                                      <p:cBhvr>
                                        <p:cTn id="26" dur="500"/>
                                        <p:tgtEl>
                                          <p:spTgt spid="8243">
                                            <p:txEl>
                                              <p:pRg st="0" end="0"/>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8243">
                                            <p:txEl>
                                              <p:pRg st="1" end="1"/>
                                            </p:txEl>
                                          </p:spTgt>
                                        </p:tgtEl>
                                        <p:attrNameLst>
                                          <p:attrName>style.visibility</p:attrName>
                                        </p:attrNameLst>
                                      </p:cBhvr>
                                      <p:to>
                                        <p:strVal val="visible"/>
                                      </p:to>
                                    </p:set>
                                    <p:animEffect transition="in" filter="dissolve">
                                      <p:cBhvr>
                                        <p:cTn id="30" dur="500"/>
                                        <p:tgtEl>
                                          <p:spTgt spid="8243">
                                            <p:txEl>
                                              <p:pRg st="1" end="1"/>
                                            </p:txEl>
                                          </p:spTgt>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8243">
                                            <p:txEl>
                                              <p:pRg st="2" end="2"/>
                                            </p:txEl>
                                          </p:spTgt>
                                        </p:tgtEl>
                                        <p:attrNameLst>
                                          <p:attrName>style.visibility</p:attrName>
                                        </p:attrNameLst>
                                      </p:cBhvr>
                                      <p:to>
                                        <p:strVal val="visible"/>
                                      </p:to>
                                    </p:set>
                                    <p:animEffect transition="in" filter="dissolve">
                                      <p:cBhvr>
                                        <p:cTn id="34" dur="500"/>
                                        <p:tgtEl>
                                          <p:spTgt spid="8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243" grpId="0" build="p" autoUpdateAnimBg="0"/>
      <p:bldP spid="8244" grpId="0" autoUpdateAnimBg="0"/>
      <p:bldP spid="8245" grpId="0"/>
      <p:bldP spid="8246"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403350" y="2387600"/>
            <a:ext cx="1728788" cy="792163"/>
            <a:chOff x="83" y="2208"/>
            <a:chExt cx="997" cy="384"/>
          </a:xfrm>
        </p:grpSpPr>
        <p:sp>
          <p:nvSpPr>
            <p:cNvPr id="142356" name="Text Box 20"/>
            <p:cNvSpPr txBox="1">
              <a:spLocks noChangeArrowheads="1"/>
            </p:cNvSpPr>
            <p:nvPr/>
          </p:nvSpPr>
          <p:spPr bwMode="auto">
            <a:xfrm>
              <a:off x="83" y="2208"/>
              <a:ext cx="997" cy="254"/>
            </a:xfrm>
            <a:prstGeom prst="rect">
              <a:avLst/>
            </a:prstGeom>
            <a:noFill/>
            <a:ln w="9525">
              <a:noFill/>
              <a:miter lim="800000"/>
              <a:headEnd/>
              <a:tailEnd/>
            </a:ln>
            <a:effectLst/>
          </p:spPr>
          <p:txBody>
            <a:bodyPr>
              <a:spAutoFit/>
            </a:bodyPr>
            <a:lstStyle/>
            <a:p>
              <a:pPr>
                <a:spcBef>
                  <a:spcPct val="50000"/>
                </a:spcBef>
                <a:defRPr/>
              </a:pPr>
              <a:r>
                <a:rPr lang="zh-CN" altLang="en-US" sz="2800" b="0" dirty="0">
                  <a:solidFill>
                    <a:srgbClr val="080800"/>
                  </a:solidFill>
                  <a:ea typeface="黑体" pitchFamily="2" charset="-122"/>
                </a:rPr>
                <a:t>天冬氨酸</a:t>
              </a:r>
              <a:endParaRPr lang="zh-CN" altLang="en-US" sz="2400" b="0" dirty="0">
                <a:solidFill>
                  <a:srgbClr val="080800"/>
                </a:solidFill>
                <a:ea typeface="宋体" pitchFamily="2" charset="-122"/>
              </a:endParaRPr>
            </a:p>
          </p:txBody>
        </p:sp>
        <p:sp>
          <p:nvSpPr>
            <p:cNvPr id="51223" name="Line 21"/>
            <p:cNvSpPr>
              <a:spLocks noChangeShapeType="1"/>
            </p:cNvSpPr>
            <p:nvPr/>
          </p:nvSpPr>
          <p:spPr bwMode="auto">
            <a:xfrm>
              <a:off x="720" y="2448"/>
              <a:ext cx="192" cy="144"/>
            </a:xfrm>
            <a:prstGeom prst="line">
              <a:avLst/>
            </a:prstGeom>
            <a:noFill/>
            <a:ln w="38100">
              <a:solidFill>
                <a:srgbClr val="FA413C"/>
              </a:solidFill>
              <a:round/>
              <a:headEnd/>
              <a:tailEnd type="triangle" w="med" len="med"/>
            </a:ln>
          </p:spPr>
          <p:txBody>
            <a:bodyPr wrap="none" anchor="ctr"/>
            <a:lstStyle/>
            <a:p>
              <a:endParaRPr lang="zh-CN" altLang="en-US"/>
            </a:p>
          </p:txBody>
        </p:sp>
      </p:grpSp>
      <p:grpSp>
        <p:nvGrpSpPr>
          <p:cNvPr id="3" name="Group 22"/>
          <p:cNvGrpSpPr>
            <a:grpSpLocks/>
          </p:cNvGrpSpPr>
          <p:nvPr/>
        </p:nvGrpSpPr>
        <p:grpSpPr bwMode="auto">
          <a:xfrm>
            <a:off x="3635375" y="5084763"/>
            <a:ext cx="1655763" cy="884237"/>
            <a:chOff x="1640" y="3552"/>
            <a:chExt cx="1011" cy="469"/>
          </a:xfrm>
        </p:grpSpPr>
        <p:sp>
          <p:nvSpPr>
            <p:cNvPr id="51219" name="Text Box 23"/>
            <p:cNvSpPr txBox="1">
              <a:spLocks noChangeArrowheads="1"/>
            </p:cNvSpPr>
            <p:nvPr/>
          </p:nvSpPr>
          <p:spPr bwMode="auto">
            <a:xfrm>
              <a:off x="1640" y="3744"/>
              <a:ext cx="1011" cy="277"/>
            </a:xfrm>
            <a:prstGeom prst="rect">
              <a:avLst/>
            </a:prstGeom>
            <a:noFill/>
            <a:ln w="9525">
              <a:noFill/>
              <a:miter lim="800000"/>
              <a:headEnd/>
              <a:tailEnd/>
            </a:ln>
          </p:spPr>
          <p:txBody>
            <a:bodyPr>
              <a:spAutoFit/>
            </a:bodyPr>
            <a:lstStyle/>
            <a:p>
              <a:pPr>
                <a:spcBef>
                  <a:spcPct val="50000"/>
                </a:spcBef>
              </a:pPr>
              <a:r>
                <a:rPr lang="zh-CN" altLang="en-US" sz="2800" b="0">
                  <a:solidFill>
                    <a:srgbClr val="080800"/>
                  </a:solidFill>
                  <a:ea typeface="黑体" pitchFamily="2" charset="-122"/>
                </a:rPr>
                <a:t>谷氨酰胺</a:t>
              </a:r>
              <a:endParaRPr lang="zh-CN" altLang="en-US" sz="2800" b="0">
                <a:solidFill>
                  <a:srgbClr val="080800"/>
                </a:solidFill>
                <a:ea typeface="宋体" charset="-122"/>
              </a:endParaRPr>
            </a:p>
          </p:txBody>
        </p:sp>
        <p:sp>
          <p:nvSpPr>
            <p:cNvPr id="51220" name="Line 24"/>
            <p:cNvSpPr>
              <a:spLocks noChangeShapeType="1"/>
            </p:cNvSpPr>
            <p:nvPr/>
          </p:nvSpPr>
          <p:spPr bwMode="auto">
            <a:xfrm flipH="1" flipV="1">
              <a:off x="1728" y="3600"/>
              <a:ext cx="288" cy="144"/>
            </a:xfrm>
            <a:prstGeom prst="line">
              <a:avLst/>
            </a:prstGeom>
            <a:noFill/>
            <a:ln w="38100">
              <a:solidFill>
                <a:srgbClr val="FA413C"/>
              </a:solidFill>
              <a:round/>
              <a:headEnd/>
              <a:tailEnd type="triangle" w="med" len="med"/>
            </a:ln>
          </p:spPr>
          <p:txBody>
            <a:bodyPr wrap="none" anchor="ctr"/>
            <a:lstStyle/>
            <a:p>
              <a:endParaRPr lang="zh-CN" altLang="en-US"/>
            </a:p>
          </p:txBody>
        </p:sp>
        <p:sp>
          <p:nvSpPr>
            <p:cNvPr id="51221" name="Line 25"/>
            <p:cNvSpPr>
              <a:spLocks noChangeShapeType="1"/>
            </p:cNvSpPr>
            <p:nvPr/>
          </p:nvSpPr>
          <p:spPr bwMode="auto">
            <a:xfrm flipV="1">
              <a:off x="2256" y="3552"/>
              <a:ext cx="336" cy="192"/>
            </a:xfrm>
            <a:prstGeom prst="line">
              <a:avLst/>
            </a:prstGeom>
            <a:noFill/>
            <a:ln w="38100">
              <a:solidFill>
                <a:srgbClr val="FA413C"/>
              </a:solidFill>
              <a:round/>
              <a:headEnd/>
              <a:tailEnd type="triangle" w="med" len="med"/>
            </a:ln>
          </p:spPr>
          <p:txBody>
            <a:bodyPr wrap="none" anchor="ctr"/>
            <a:lstStyle/>
            <a:p>
              <a:endParaRPr lang="zh-CN" altLang="en-US"/>
            </a:p>
          </p:txBody>
        </p:sp>
      </p:grpSp>
      <p:grpSp>
        <p:nvGrpSpPr>
          <p:cNvPr id="4" name="Group 46"/>
          <p:cNvGrpSpPr>
            <a:grpSpLocks/>
          </p:cNvGrpSpPr>
          <p:nvPr/>
        </p:nvGrpSpPr>
        <p:grpSpPr bwMode="auto">
          <a:xfrm>
            <a:off x="539750" y="4051300"/>
            <a:ext cx="2160588" cy="523875"/>
            <a:chOff x="204" y="2632"/>
            <a:chExt cx="1361" cy="330"/>
          </a:xfrm>
        </p:grpSpPr>
        <p:sp>
          <p:nvSpPr>
            <p:cNvPr id="51217" name="Text Box 32"/>
            <p:cNvSpPr txBox="1">
              <a:spLocks noChangeArrowheads="1"/>
            </p:cNvSpPr>
            <p:nvPr/>
          </p:nvSpPr>
          <p:spPr bwMode="auto">
            <a:xfrm>
              <a:off x="204" y="2632"/>
              <a:ext cx="1043" cy="330"/>
            </a:xfrm>
            <a:prstGeom prst="rect">
              <a:avLst/>
            </a:prstGeom>
            <a:noFill/>
            <a:ln w="9525">
              <a:noFill/>
              <a:miter lim="800000"/>
              <a:headEnd/>
              <a:tailEnd/>
            </a:ln>
          </p:spPr>
          <p:txBody>
            <a:bodyPr>
              <a:spAutoFit/>
            </a:bodyPr>
            <a:lstStyle/>
            <a:p>
              <a:pPr>
                <a:spcBef>
                  <a:spcPct val="50000"/>
                </a:spcBef>
              </a:pPr>
              <a:r>
                <a:rPr lang="zh-CN" altLang="en-US" sz="2800" b="0">
                  <a:solidFill>
                    <a:srgbClr val="080800"/>
                  </a:solidFill>
                  <a:ea typeface="黑体" pitchFamily="2" charset="-122"/>
                </a:rPr>
                <a:t>一碳单位</a:t>
              </a:r>
            </a:p>
          </p:txBody>
        </p:sp>
        <p:sp>
          <p:nvSpPr>
            <p:cNvPr id="51218" name="Line 33"/>
            <p:cNvSpPr>
              <a:spLocks noChangeShapeType="1"/>
            </p:cNvSpPr>
            <p:nvPr/>
          </p:nvSpPr>
          <p:spPr bwMode="auto">
            <a:xfrm>
              <a:off x="1218" y="2792"/>
              <a:ext cx="347" cy="0"/>
            </a:xfrm>
            <a:prstGeom prst="line">
              <a:avLst/>
            </a:prstGeom>
            <a:noFill/>
            <a:ln w="38100">
              <a:solidFill>
                <a:srgbClr val="FA413C"/>
              </a:solidFill>
              <a:round/>
              <a:headEnd/>
              <a:tailEnd type="triangle" w="med" len="med"/>
            </a:ln>
          </p:spPr>
          <p:txBody>
            <a:bodyPr wrap="none" anchor="ctr"/>
            <a:lstStyle/>
            <a:p>
              <a:endParaRPr lang="zh-CN" altLang="en-US"/>
            </a:p>
          </p:txBody>
        </p:sp>
      </p:grpSp>
      <p:grpSp>
        <p:nvGrpSpPr>
          <p:cNvPr id="5" name="Group 47"/>
          <p:cNvGrpSpPr>
            <a:grpSpLocks/>
          </p:cNvGrpSpPr>
          <p:nvPr/>
        </p:nvGrpSpPr>
        <p:grpSpPr bwMode="auto">
          <a:xfrm>
            <a:off x="6227763" y="3589338"/>
            <a:ext cx="2232025" cy="523875"/>
            <a:chOff x="4008" y="2425"/>
            <a:chExt cx="1182" cy="330"/>
          </a:xfrm>
        </p:grpSpPr>
        <p:sp>
          <p:nvSpPr>
            <p:cNvPr id="51215" name="Text Box 35"/>
            <p:cNvSpPr txBox="1">
              <a:spLocks noChangeArrowheads="1"/>
            </p:cNvSpPr>
            <p:nvPr/>
          </p:nvSpPr>
          <p:spPr bwMode="auto">
            <a:xfrm>
              <a:off x="4302" y="2425"/>
              <a:ext cx="888" cy="330"/>
            </a:xfrm>
            <a:prstGeom prst="rect">
              <a:avLst/>
            </a:prstGeom>
            <a:noFill/>
            <a:ln w="9525">
              <a:noFill/>
              <a:miter lim="800000"/>
              <a:headEnd/>
              <a:tailEnd/>
            </a:ln>
          </p:spPr>
          <p:txBody>
            <a:bodyPr>
              <a:spAutoFit/>
            </a:bodyPr>
            <a:lstStyle/>
            <a:p>
              <a:pPr>
                <a:spcBef>
                  <a:spcPct val="50000"/>
                </a:spcBef>
              </a:pPr>
              <a:r>
                <a:rPr lang="zh-CN" altLang="en-US" sz="2800" b="0">
                  <a:solidFill>
                    <a:srgbClr val="080800"/>
                  </a:solidFill>
                  <a:ea typeface="黑体" pitchFamily="2" charset="-122"/>
                </a:rPr>
                <a:t>一碳单位</a:t>
              </a:r>
            </a:p>
          </p:txBody>
        </p:sp>
        <p:sp>
          <p:nvSpPr>
            <p:cNvPr id="51216" name="Line 36"/>
            <p:cNvSpPr>
              <a:spLocks noChangeShapeType="1"/>
            </p:cNvSpPr>
            <p:nvPr/>
          </p:nvSpPr>
          <p:spPr bwMode="auto">
            <a:xfrm flipH="1">
              <a:off x="4008" y="2575"/>
              <a:ext cx="302" cy="0"/>
            </a:xfrm>
            <a:prstGeom prst="line">
              <a:avLst/>
            </a:prstGeom>
            <a:noFill/>
            <a:ln w="38100">
              <a:solidFill>
                <a:srgbClr val="FA413C"/>
              </a:solidFill>
              <a:round/>
              <a:headEnd/>
              <a:tailEnd type="triangle" w="med" len="med"/>
            </a:ln>
          </p:spPr>
          <p:txBody>
            <a:bodyPr wrap="none" anchor="ctr"/>
            <a:lstStyle/>
            <a:p>
              <a:endParaRPr lang="zh-CN" altLang="en-US"/>
            </a:p>
          </p:txBody>
        </p:sp>
      </p:grpSp>
      <p:grpSp>
        <p:nvGrpSpPr>
          <p:cNvPr id="6" name="Group 48"/>
          <p:cNvGrpSpPr>
            <a:grpSpLocks/>
          </p:cNvGrpSpPr>
          <p:nvPr/>
        </p:nvGrpSpPr>
        <p:grpSpPr bwMode="auto">
          <a:xfrm>
            <a:off x="3740150" y="1773238"/>
            <a:ext cx="1112838" cy="863600"/>
            <a:chOff x="3762" y="754"/>
            <a:chExt cx="701" cy="544"/>
          </a:xfrm>
        </p:grpSpPr>
        <p:sp>
          <p:nvSpPr>
            <p:cNvPr id="51213" name="Line 38"/>
            <p:cNvSpPr>
              <a:spLocks noChangeShapeType="1"/>
            </p:cNvSpPr>
            <p:nvPr/>
          </p:nvSpPr>
          <p:spPr bwMode="auto">
            <a:xfrm flipH="1">
              <a:off x="3787" y="1071"/>
              <a:ext cx="182" cy="227"/>
            </a:xfrm>
            <a:prstGeom prst="line">
              <a:avLst/>
            </a:prstGeom>
            <a:noFill/>
            <a:ln w="38100">
              <a:solidFill>
                <a:srgbClr val="FA413C"/>
              </a:solidFill>
              <a:round/>
              <a:headEnd/>
              <a:tailEnd type="triangle" w="med" len="med"/>
            </a:ln>
          </p:spPr>
          <p:txBody>
            <a:bodyPr wrap="none"/>
            <a:lstStyle/>
            <a:p>
              <a:endParaRPr lang="zh-CN" altLang="en-US"/>
            </a:p>
          </p:txBody>
        </p:sp>
        <p:sp>
          <p:nvSpPr>
            <p:cNvPr id="51214" name="Text Box 39"/>
            <p:cNvSpPr txBox="1">
              <a:spLocks noChangeArrowheads="1"/>
            </p:cNvSpPr>
            <p:nvPr/>
          </p:nvSpPr>
          <p:spPr bwMode="auto">
            <a:xfrm>
              <a:off x="3762" y="754"/>
              <a:ext cx="701" cy="365"/>
            </a:xfrm>
            <a:prstGeom prst="rect">
              <a:avLst/>
            </a:prstGeom>
            <a:noFill/>
            <a:ln w="9525">
              <a:noFill/>
              <a:miter lim="800000"/>
              <a:headEnd/>
              <a:tailEnd/>
            </a:ln>
          </p:spPr>
          <p:txBody>
            <a:bodyPr>
              <a:spAutoFit/>
            </a:bodyPr>
            <a:lstStyle/>
            <a:p>
              <a:pPr>
                <a:spcBef>
                  <a:spcPct val="50000"/>
                </a:spcBef>
              </a:pPr>
              <a:r>
                <a:rPr lang="en-US" altLang="zh-CN" b="0">
                  <a:latin typeface="Arial" charset="0"/>
                  <a:ea typeface="宋体" charset="-122"/>
                  <a:cs typeface="Arial" charset="0"/>
                </a:rPr>
                <a:t> </a:t>
              </a:r>
              <a:r>
                <a:rPr lang="en-US" altLang="zh-CN" b="0">
                  <a:solidFill>
                    <a:srgbClr val="080800"/>
                  </a:solidFill>
                  <a:latin typeface="Arial" charset="0"/>
                  <a:ea typeface="宋体" charset="-122"/>
                  <a:cs typeface="Arial" charset="0"/>
                </a:rPr>
                <a:t>CO</a:t>
              </a:r>
              <a:r>
                <a:rPr lang="en-US" altLang="zh-CN" b="0" baseline="-25000">
                  <a:solidFill>
                    <a:srgbClr val="080800"/>
                  </a:solidFill>
                  <a:latin typeface="Arial" charset="0"/>
                  <a:ea typeface="宋体" charset="-122"/>
                  <a:cs typeface="Arial" charset="0"/>
                </a:rPr>
                <a:t>2</a:t>
              </a:r>
            </a:p>
          </p:txBody>
        </p:sp>
      </p:grpSp>
      <p:sp>
        <p:nvSpPr>
          <p:cNvPr id="142376" name="Text Box 40"/>
          <p:cNvSpPr txBox="1">
            <a:spLocks noChangeArrowheads="1"/>
          </p:cNvSpPr>
          <p:nvPr/>
        </p:nvSpPr>
        <p:spPr bwMode="auto">
          <a:xfrm>
            <a:off x="6838950" y="4514850"/>
            <a:ext cx="2197100" cy="2227263"/>
          </a:xfrm>
          <a:prstGeom prst="rect">
            <a:avLst/>
          </a:prstGeom>
          <a:solidFill>
            <a:schemeClr val="bg1"/>
          </a:solidFill>
          <a:ln w="9525">
            <a:noFill/>
            <a:miter lim="800000"/>
            <a:headEnd/>
            <a:tailEnd/>
          </a:ln>
        </p:spPr>
        <p:txBody>
          <a:bodyPr>
            <a:spAutoFit/>
          </a:bodyPr>
          <a:lstStyle/>
          <a:p>
            <a:r>
              <a:rPr lang="zh-CN" altLang="en-US" sz="2800" b="0">
                <a:solidFill>
                  <a:srgbClr val="FF0000"/>
                </a:solidFill>
                <a:latin typeface="Arial" charset="0"/>
                <a:ea typeface="黑体" pitchFamily="2" charset="-122"/>
              </a:rPr>
              <a:t>甘氨当中站</a:t>
            </a:r>
            <a:r>
              <a:rPr lang="en-US" altLang="zh-CN" sz="2800" b="0">
                <a:solidFill>
                  <a:srgbClr val="FF0000"/>
                </a:solidFill>
                <a:latin typeface="Arial" charset="0"/>
                <a:ea typeface="黑体" pitchFamily="2" charset="-122"/>
              </a:rPr>
              <a:t>, </a:t>
            </a:r>
            <a:r>
              <a:rPr lang="zh-CN" altLang="en-US" sz="2800" b="0">
                <a:solidFill>
                  <a:srgbClr val="FF0000"/>
                </a:solidFill>
                <a:latin typeface="Arial" charset="0"/>
                <a:ea typeface="黑体" pitchFamily="2" charset="-122"/>
              </a:rPr>
              <a:t>谷氮坐两边</a:t>
            </a:r>
            <a:r>
              <a:rPr lang="en-US" altLang="zh-CN" sz="2800" b="0">
                <a:solidFill>
                  <a:srgbClr val="FF0000"/>
                </a:solidFill>
                <a:latin typeface="Arial" charset="0"/>
                <a:ea typeface="黑体" pitchFamily="2" charset="-122"/>
              </a:rPr>
              <a:t>,</a:t>
            </a:r>
          </a:p>
          <a:p>
            <a:r>
              <a:rPr lang="zh-CN" altLang="en-US" sz="2800" b="0">
                <a:solidFill>
                  <a:srgbClr val="FF0000"/>
                </a:solidFill>
                <a:latin typeface="Arial" charset="0"/>
                <a:ea typeface="黑体" pitchFamily="2" charset="-122"/>
              </a:rPr>
              <a:t>左上天冬氨</a:t>
            </a:r>
            <a:r>
              <a:rPr lang="en-US" altLang="zh-CN" sz="2800" b="0">
                <a:solidFill>
                  <a:srgbClr val="FF0000"/>
                </a:solidFill>
                <a:latin typeface="Arial" charset="0"/>
                <a:ea typeface="黑体" pitchFamily="2" charset="-122"/>
              </a:rPr>
              <a:t>, </a:t>
            </a:r>
            <a:r>
              <a:rPr lang="zh-CN" altLang="en-US" sz="2800" b="0">
                <a:solidFill>
                  <a:srgbClr val="FF0000"/>
                </a:solidFill>
                <a:latin typeface="Arial" charset="0"/>
                <a:ea typeface="黑体" pitchFamily="2" charset="-122"/>
              </a:rPr>
              <a:t>头顶</a:t>
            </a:r>
            <a:r>
              <a:rPr lang="en-US" altLang="zh-CN" sz="2800" b="0">
                <a:solidFill>
                  <a:srgbClr val="FF0000"/>
                </a:solidFill>
                <a:latin typeface="Arial" charset="0"/>
                <a:ea typeface="黑体" pitchFamily="2" charset="-122"/>
              </a:rPr>
              <a:t>CO</a:t>
            </a:r>
            <a:r>
              <a:rPr lang="en-US" altLang="zh-CN" sz="2800" b="0" baseline="-25000">
                <a:solidFill>
                  <a:srgbClr val="FF0000"/>
                </a:solidFill>
                <a:latin typeface="Arial" charset="0"/>
                <a:ea typeface="黑体" pitchFamily="2" charset="-122"/>
              </a:rPr>
              <a:t>2</a:t>
            </a:r>
          </a:p>
          <a:p>
            <a:r>
              <a:rPr lang="zh-CN" altLang="en-US" sz="2800" b="0">
                <a:solidFill>
                  <a:srgbClr val="FF0000"/>
                </a:solidFill>
                <a:latin typeface="Arial" charset="0"/>
                <a:ea typeface="黑体" pitchFamily="2" charset="-122"/>
              </a:rPr>
              <a:t>还有俩一碳</a:t>
            </a:r>
          </a:p>
        </p:txBody>
      </p:sp>
      <p:pic>
        <p:nvPicPr>
          <p:cNvPr id="51207" name="Picture 43" descr="10-嘌呤元素来源"/>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43213" y="2420938"/>
            <a:ext cx="3241675" cy="2693987"/>
          </a:xfrm>
          <a:prstGeom prst="rect">
            <a:avLst/>
          </a:prstGeom>
          <a:noFill/>
          <a:ln w="9525">
            <a:noFill/>
            <a:miter lim="800000"/>
            <a:headEnd/>
            <a:tailEnd/>
          </a:ln>
        </p:spPr>
      </p:pic>
      <p:sp>
        <p:nvSpPr>
          <p:cNvPr id="51208" name="Text Box 44"/>
          <p:cNvSpPr txBox="1">
            <a:spLocks noChangeArrowheads="1"/>
          </p:cNvSpPr>
          <p:nvPr/>
        </p:nvSpPr>
        <p:spPr bwMode="auto">
          <a:xfrm>
            <a:off x="746125" y="1052513"/>
            <a:ext cx="4833938" cy="579437"/>
          </a:xfrm>
          <a:prstGeom prst="rect">
            <a:avLst/>
          </a:prstGeom>
          <a:noFill/>
          <a:ln w="38100">
            <a:noFill/>
            <a:miter lim="800000"/>
            <a:headEnd/>
            <a:tailEnd/>
          </a:ln>
        </p:spPr>
        <p:txBody>
          <a:bodyPr>
            <a:spAutoFit/>
          </a:bodyPr>
          <a:lstStyle/>
          <a:p>
            <a:pPr marL="174625" indent="-174625">
              <a:buFontTx/>
              <a:buChar char="•"/>
            </a:pPr>
            <a:r>
              <a:rPr lang="zh-CN" altLang="en-US" b="0">
                <a:solidFill>
                  <a:srgbClr val="E70D22"/>
                </a:solidFill>
                <a:latin typeface="Arial" charset="0"/>
                <a:ea typeface="黑体" pitchFamily="2" charset="-122"/>
              </a:rPr>
              <a:t>嘌呤碱合成的元素来源</a:t>
            </a:r>
          </a:p>
        </p:txBody>
      </p:sp>
      <p:grpSp>
        <p:nvGrpSpPr>
          <p:cNvPr id="7" name="Group 50"/>
          <p:cNvGrpSpPr>
            <a:grpSpLocks/>
          </p:cNvGrpSpPr>
          <p:nvPr/>
        </p:nvGrpSpPr>
        <p:grpSpPr bwMode="auto">
          <a:xfrm>
            <a:off x="5241925" y="2133600"/>
            <a:ext cx="1706563" cy="725488"/>
            <a:chOff x="3302" y="1480"/>
            <a:chExt cx="1075" cy="457"/>
          </a:xfrm>
        </p:grpSpPr>
        <p:sp>
          <p:nvSpPr>
            <p:cNvPr id="51211" name="Text Box 26"/>
            <p:cNvSpPr txBox="1">
              <a:spLocks noChangeArrowheads="1"/>
            </p:cNvSpPr>
            <p:nvPr/>
          </p:nvSpPr>
          <p:spPr bwMode="auto">
            <a:xfrm>
              <a:off x="3560" y="1480"/>
              <a:ext cx="817" cy="330"/>
            </a:xfrm>
            <a:prstGeom prst="rect">
              <a:avLst/>
            </a:prstGeom>
            <a:noFill/>
            <a:ln w="9525">
              <a:noFill/>
              <a:miter lim="800000"/>
              <a:headEnd/>
              <a:tailEnd/>
            </a:ln>
          </p:spPr>
          <p:txBody>
            <a:bodyPr>
              <a:spAutoFit/>
            </a:bodyPr>
            <a:lstStyle/>
            <a:p>
              <a:pPr>
                <a:spcBef>
                  <a:spcPct val="50000"/>
                </a:spcBef>
              </a:pPr>
              <a:r>
                <a:rPr lang="zh-CN" altLang="en-US" sz="2800" b="0">
                  <a:solidFill>
                    <a:srgbClr val="080800"/>
                  </a:solidFill>
                  <a:ea typeface="黑体" pitchFamily="2" charset="-122"/>
                </a:rPr>
                <a:t>甘氨酸</a:t>
              </a:r>
            </a:p>
          </p:txBody>
        </p:sp>
        <p:sp>
          <p:nvSpPr>
            <p:cNvPr id="51212" name="Line 49"/>
            <p:cNvSpPr>
              <a:spLocks noChangeShapeType="1"/>
            </p:cNvSpPr>
            <p:nvPr/>
          </p:nvSpPr>
          <p:spPr bwMode="auto">
            <a:xfrm flipV="1">
              <a:off x="3302" y="1710"/>
              <a:ext cx="318" cy="227"/>
            </a:xfrm>
            <a:prstGeom prst="line">
              <a:avLst/>
            </a:prstGeom>
            <a:noFill/>
            <a:ln w="38100">
              <a:solidFill>
                <a:srgbClr val="FA413C"/>
              </a:solidFill>
              <a:miter lim="800000"/>
              <a:headEnd type="triangle" w="med" len="med"/>
              <a:tailEnd/>
            </a:ln>
          </p:spPr>
          <p:txBody>
            <a:bodyPr wrap="none"/>
            <a:lstStyle/>
            <a:p>
              <a:endParaRPr lang="zh-CN" altLang="en-US"/>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par>
                                <p:cTn id="25" presetID="22" presetClass="entr" presetSubtype="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2376"/>
                                        </p:tgtEl>
                                        <p:attrNameLst>
                                          <p:attrName>style.visibility</p:attrName>
                                        </p:attrNameLst>
                                      </p:cBhvr>
                                      <p:to>
                                        <p:strVal val="visible"/>
                                      </p:to>
                                    </p:set>
                                    <p:animEffect transition="in" filter="wipe(up)">
                                      <p:cBhvr>
                                        <p:cTn id="32" dur="5000"/>
                                        <p:tgtEl>
                                          <p:spTgt spid="142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a:xfrm>
            <a:off x="533400" y="1341438"/>
            <a:ext cx="8305800" cy="3505200"/>
          </a:xfrm>
        </p:spPr>
        <p:txBody>
          <a:bodyPr/>
          <a:lstStyle/>
          <a:p>
            <a:pPr eaLnBrk="1" hangingPunct="1">
              <a:lnSpc>
                <a:spcPct val="150000"/>
              </a:lnSpc>
              <a:buFont typeface="Wingdings" pitchFamily="2" charset="2"/>
              <a:buNone/>
            </a:pPr>
            <a:r>
              <a:rPr lang="en-US" altLang="zh-CN">
                <a:solidFill>
                  <a:srgbClr val="080800"/>
                </a:solidFill>
                <a:ea typeface="黑体" pitchFamily="2" charset="-122"/>
              </a:rPr>
              <a:t>   3. </a:t>
            </a:r>
            <a:r>
              <a:rPr lang="zh-CN" altLang="en-US">
                <a:solidFill>
                  <a:srgbClr val="080800"/>
                </a:solidFill>
                <a:ea typeface="黑体" pitchFamily="2" charset="-122"/>
              </a:rPr>
              <a:t>合成过程：两个阶段</a:t>
            </a:r>
          </a:p>
          <a:p>
            <a:pPr eaLnBrk="1" hangingPunct="1">
              <a:lnSpc>
                <a:spcPct val="150000"/>
              </a:lnSpc>
              <a:buFont typeface="Wingdings" pitchFamily="2" charset="2"/>
              <a:buNone/>
            </a:pPr>
            <a:r>
              <a:rPr lang="zh-CN" altLang="en-US">
                <a:solidFill>
                  <a:srgbClr val="080800"/>
                </a:solidFill>
                <a:ea typeface="黑体" pitchFamily="2" charset="-122"/>
              </a:rPr>
              <a:t>       </a:t>
            </a:r>
            <a:r>
              <a:rPr lang="zh-CN" altLang="en-US">
                <a:solidFill>
                  <a:schemeClr val="tx2"/>
                </a:solidFill>
                <a:ea typeface="黑体" pitchFamily="2" charset="-122"/>
              </a:rPr>
              <a:t>第一阶段：次黄嘌呤核苷酸</a:t>
            </a:r>
            <a:r>
              <a:rPr lang="en-US" altLang="zh-CN">
                <a:solidFill>
                  <a:schemeClr val="tx2"/>
                </a:solidFill>
                <a:ea typeface="黑体" pitchFamily="2" charset="-122"/>
              </a:rPr>
              <a:t>(IMP)</a:t>
            </a:r>
            <a:r>
              <a:rPr lang="zh-CN" altLang="en-US">
                <a:solidFill>
                  <a:schemeClr val="tx2"/>
                </a:solidFill>
                <a:ea typeface="黑体" pitchFamily="2" charset="-122"/>
              </a:rPr>
              <a:t>的合成</a:t>
            </a:r>
          </a:p>
          <a:p>
            <a:pPr eaLnBrk="1" hangingPunct="1">
              <a:lnSpc>
                <a:spcPct val="150000"/>
              </a:lnSpc>
              <a:buFont typeface="Wingdings" pitchFamily="2" charset="2"/>
              <a:buNone/>
            </a:pPr>
            <a:r>
              <a:rPr lang="zh-CN" altLang="en-US">
                <a:solidFill>
                  <a:schemeClr val="tx2"/>
                </a:solidFill>
                <a:ea typeface="黑体" pitchFamily="2" charset="-122"/>
              </a:rPr>
              <a:t>       第二阶段：腺嘌呤核苷酸</a:t>
            </a:r>
            <a:r>
              <a:rPr lang="en-US" altLang="zh-CN">
                <a:solidFill>
                  <a:schemeClr val="tx2"/>
                </a:solidFill>
                <a:ea typeface="黑体" pitchFamily="2" charset="-122"/>
              </a:rPr>
              <a:t>(AMP)</a:t>
            </a:r>
            <a:r>
              <a:rPr lang="zh-CN" altLang="en-US">
                <a:solidFill>
                  <a:schemeClr val="tx2"/>
                </a:solidFill>
                <a:ea typeface="黑体" pitchFamily="2" charset="-122"/>
              </a:rPr>
              <a:t>与</a:t>
            </a:r>
          </a:p>
          <a:p>
            <a:pPr eaLnBrk="1" hangingPunct="1">
              <a:lnSpc>
                <a:spcPct val="150000"/>
              </a:lnSpc>
              <a:buFont typeface="Wingdings" pitchFamily="2" charset="2"/>
              <a:buNone/>
            </a:pPr>
            <a:r>
              <a:rPr lang="zh-CN" altLang="en-US">
                <a:solidFill>
                  <a:schemeClr val="tx2"/>
                </a:solidFill>
                <a:ea typeface="黑体" pitchFamily="2" charset="-122"/>
              </a:rPr>
              <a:t>                           鸟嘌呤核苷酸</a:t>
            </a:r>
            <a:r>
              <a:rPr lang="en-US" altLang="zh-CN">
                <a:solidFill>
                  <a:schemeClr val="tx2"/>
                </a:solidFill>
                <a:ea typeface="黑体" pitchFamily="2" charset="-122"/>
              </a:rPr>
              <a:t>(GMP)</a:t>
            </a:r>
            <a:r>
              <a:rPr lang="zh-CN" altLang="en-US">
                <a:solidFill>
                  <a:schemeClr val="tx2"/>
                </a:solidFill>
                <a:ea typeface="黑体" pitchFamily="2" charset="-122"/>
              </a:rPr>
              <a:t>的生成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wipe(left)">
                                      <p:cBhvr>
                                        <p:cTn id="12" dur="500"/>
                                        <p:tgtEl>
                                          <p:spTgt spid="10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wipe(left)">
                                      <p:cBhvr>
                                        <p:cTn id="17" dur="500"/>
                                        <p:tgtEl>
                                          <p:spTgt spid="1027">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IMP生成"/>
          <p:cNvPicPr>
            <a:picLocks noGrp="1" noChangeAspect="1" noChangeArrowheads="1"/>
          </p:cNvPicPr>
          <p:nvPr>
            <p:ph/>
          </p:nvPr>
        </p:nvPicPr>
        <p:blipFill>
          <a:blip r:embed="rId2">
            <a:clrChange>
              <a:clrFrom>
                <a:srgbClr val="FFFFFF"/>
              </a:clrFrom>
              <a:clrTo>
                <a:srgbClr val="FFFFFF">
                  <a:alpha val="0"/>
                </a:srgbClr>
              </a:clrTo>
            </a:clrChange>
          </a:blip>
          <a:srcRect/>
          <a:stretch>
            <a:fillRect/>
          </a:stretch>
        </p:blipFill>
        <p:spPr>
          <a:xfrm>
            <a:off x="468313" y="0"/>
            <a:ext cx="7200900" cy="6858000"/>
          </a:xfrm>
          <a:solidFill>
            <a:schemeClr val="bg1"/>
          </a:solidFill>
        </p:spPr>
      </p:pic>
      <p:sp>
        <p:nvSpPr>
          <p:cNvPr id="55298" name="Text Box 3"/>
          <p:cNvSpPr txBox="1">
            <a:spLocks noChangeArrowheads="1"/>
          </p:cNvSpPr>
          <p:nvPr/>
        </p:nvSpPr>
        <p:spPr bwMode="auto">
          <a:xfrm>
            <a:off x="5219700" y="401638"/>
            <a:ext cx="3660775" cy="579437"/>
          </a:xfrm>
          <a:prstGeom prst="rect">
            <a:avLst/>
          </a:prstGeom>
          <a:solidFill>
            <a:srgbClr val="FEFA5E"/>
          </a:solidFill>
          <a:ln w="38100">
            <a:noFill/>
            <a:miter lim="800000"/>
            <a:headEnd/>
            <a:tailEnd/>
          </a:ln>
        </p:spPr>
        <p:txBody>
          <a:bodyPr>
            <a:spAutoFit/>
          </a:bodyPr>
          <a:lstStyle/>
          <a:p>
            <a:pPr algn="ctr"/>
            <a:r>
              <a:rPr lang="en-US" altLang="zh-CN" b="0">
                <a:solidFill>
                  <a:srgbClr val="080800"/>
                </a:solidFill>
                <a:ea typeface="黑体" pitchFamily="2" charset="-122"/>
              </a:rPr>
              <a:t>IMP</a:t>
            </a:r>
            <a:r>
              <a:rPr lang="zh-CN" altLang="en-US" b="0">
                <a:solidFill>
                  <a:srgbClr val="080800"/>
                </a:solidFill>
                <a:ea typeface="黑体" pitchFamily="2" charset="-122"/>
              </a:rPr>
              <a:t>的合成过程</a:t>
            </a:r>
          </a:p>
        </p:txBody>
      </p:sp>
      <p:pic>
        <p:nvPicPr>
          <p:cNvPr id="55300" name="Picture 2" descr="IMP生成"/>
          <p:cNvPicPr>
            <a:picLocks noChangeAspect="1" noChangeArrowheads="1"/>
          </p:cNvPicPr>
          <p:nvPr/>
        </p:nvPicPr>
        <p:blipFill>
          <a:blip r:embed="rId2">
            <a:clrChange>
              <a:clrFrom>
                <a:srgbClr val="FFFFFF"/>
              </a:clrFrom>
              <a:clrTo>
                <a:srgbClr val="FFFFFF">
                  <a:alpha val="0"/>
                </a:srgbClr>
              </a:clrTo>
            </a:clrChange>
          </a:blip>
          <a:srcRect l="21001" t="79279" r="62917" b="17908"/>
          <a:stretch>
            <a:fillRect/>
          </a:stretch>
        </p:blipFill>
        <p:spPr bwMode="auto">
          <a:xfrm>
            <a:off x="2987675" y="1773238"/>
            <a:ext cx="1368425" cy="227012"/>
          </a:xfrm>
          <a:prstGeom prst="rect">
            <a:avLst/>
          </a:prstGeom>
          <a:solidFill>
            <a:schemeClr val="bg1"/>
          </a:solidFill>
          <a:ln w="9525">
            <a:noFill/>
            <a:miter lim="800000"/>
            <a:headEnd/>
            <a:tailEnd/>
          </a:ln>
        </p:spPr>
      </p:pic>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a:xfrm>
            <a:off x="2051050" y="620713"/>
            <a:ext cx="4968875" cy="711200"/>
          </a:xfrm>
          <a:solidFill>
            <a:srgbClr val="FEFA5E"/>
          </a:solidFill>
        </p:spPr>
        <p:txBody>
          <a:bodyPr/>
          <a:lstStyle/>
          <a:p>
            <a:pPr algn="ctr" eaLnBrk="1" hangingPunct="1"/>
            <a:r>
              <a:rPr lang="en-US" altLang="zh-CN" sz="3600">
                <a:solidFill>
                  <a:srgbClr val="080800"/>
                </a:solidFill>
                <a:ea typeface="黑体" pitchFamily="2" charset="-122"/>
              </a:rPr>
              <a:t>AMP</a:t>
            </a:r>
            <a:r>
              <a:rPr lang="zh-CN" altLang="en-US" sz="3600">
                <a:solidFill>
                  <a:srgbClr val="080800"/>
                </a:solidFill>
                <a:ea typeface="黑体" pitchFamily="2" charset="-122"/>
              </a:rPr>
              <a:t>与</a:t>
            </a:r>
            <a:r>
              <a:rPr lang="en-US" altLang="zh-CN" sz="3600">
                <a:solidFill>
                  <a:srgbClr val="080800"/>
                </a:solidFill>
                <a:ea typeface="黑体" pitchFamily="2" charset="-122"/>
              </a:rPr>
              <a:t>GMP</a:t>
            </a:r>
            <a:r>
              <a:rPr lang="zh-CN" altLang="en-US" sz="3600">
                <a:solidFill>
                  <a:srgbClr val="080800"/>
                </a:solidFill>
                <a:ea typeface="黑体" pitchFamily="2" charset="-122"/>
              </a:rPr>
              <a:t>的生成</a:t>
            </a:r>
          </a:p>
        </p:txBody>
      </p:sp>
      <p:graphicFrame>
        <p:nvGraphicFramePr>
          <p:cNvPr id="16414" name="Object 8"/>
          <p:cNvGraphicFramePr>
            <a:graphicFrameLocks noGrp="1" noChangeAspect="1"/>
          </p:cNvGraphicFramePr>
          <p:nvPr>
            <p:ph idx="1"/>
          </p:nvPr>
        </p:nvGraphicFramePr>
        <p:xfrm>
          <a:off x="217488" y="1582738"/>
          <a:ext cx="8675687" cy="5230812"/>
        </p:xfrm>
        <a:graphic>
          <a:graphicData uri="http://schemas.openxmlformats.org/presentationml/2006/ole">
            <mc:AlternateContent xmlns:mc="http://schemas.openxmlformats.org/markup-compatibility/2006">
              <mc:Choice xmlns:v="urn:schemas-microsoft-com:vml" Requires="v">
                <p:oleObj spid="_x0000_s4111" name="CS ChemDraw Drawing" r:id="rId3" imgW="17154525" imgH="10344150" progId="">
                  <p:embed/>
                </p:oleObj>
              </mc:Choice>
              <mc:Fallback>
                <p:oleObj name="CS ChemDraw Drawing" r:id="rId3" imgW="17154525" imgH="10344150"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1582738"/>
                        <a:ext cx="8675687" cy="523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16" name="Rectangle 32"/>
          <p:cNvSpPr>
            <a:spLocks noChangeArrowheads="1"/>
          </p:cNvSpPr>
          <p:nvPr/>
        </p:nvSpPr>
        <p:spPr bwMode="auto">
          <a:xfrm>
            <a:off x="34925" y="5373688"/>
            <a:ext cx="2879725" cy="719137"/>
          </a:xfrm>
          <a:prstGeom prst="rect">
            <a:avLst/>
          </a:prstGeom>
          <a:solidFill>
            <a:srgbClr val="FF99FF"/>
          </a:solidFill>
          <a:ln w="9525">
            <a:solidFill>
              <a:srgbClr val="FF99FF"/>
            </a:solidFill>
            <a:miter lim="800000"/>
            <a:headEnd/>
            <a:tailEnd/>
          </a:ln>
        </p:spPr>
        <p:txBody>
          <a:bodyPr wrap="none" anchor="ctr"/>
          <a:lstStyle/>
          <a:p>
            <a:pPr algn="ctr"/>
            <a:r>
              <a:rPr lang="zh-CN" altLang="en-US" sz="2400" b="0">
                <a:solidFill>
                  <a:srgbClr val="080800"/>
                </a:solidFill>
                <a:ea typeface="黑体" pitchFamily="2" charset="-122"/>
              </a:rPr>
              <a:t>重要的中间产物，</a:t>
            </a:r>
          </a:p>
          <a:p>
            <a:pPr algn="ctr"/>
            <a:r>
              <a:rPr lang="en-US" altLang="zh-CN" sz="2400" b="0">
                <a:solidFill>
                  <a:srgbClr val="080800"/>
                </a:solidFill>
                <a:ea typeface="黑体" pitchFamily="2" charset="-122"/>
              </a:rPr>
              <a:t>AMP</a:t>
            </a:r>
            <a:r>
              <a:rPr lang="zh-CN" altLang="en-US" sz="2400" b="0">
                <a:solidFill>
                  <a:srgbClr val="080800"/>
                </a:solidFill>
                <a:ea typeface="黑体" pitchFamily="2" charset="-122"/>
              </a:rPr>
              <a:t>和</a:t>
            </a:r>
            <a:r>
              <a:rPr lang="en-US" altLang="zh-CN" sz="2400" b="0">
                <a:solidFill>
                  <a:srgbClr val="080800"/>
                </a:solidFill>
                <a:ea typeface="黑体" pitchFamily="2" charset="-122"/>
              </a:rPr>
              <a:t>GMP</a:t>
            </a:r>
            <a:r>
              <a:rPr lang="zh-CN" altLang="en-US" sz="2400" b="0">
                <a:solidFill>
                  <a:srgbClr val="080800"/>
                </a:solidFill>
                <a:ea typeface="黑体" pitchFamily="2" charset="-122"/>
              </a:rPr>
              <a:t>的前体</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6414"/>
                                        </p:tgtEl>
                                        <p:attrNameLst>
                                          <p:attrName>style.visibility</p:attrName>
                                        </p:attrNameLst>
                                      </p:cBhvr>
                                      <p:to>
                                        <p:strVal val="visible"/>
                                      </p:to>
                                    </p:set>
                                    <p:animEffect transition="in" filter="strips(downRight)">
                                      <p:cBhvr>
                                        <p:cTn id="7" dur="2000"/>
                                        <p:tgtEl>
                                          <p:spTgt spid="164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416"/>
                                        </p:tgtEl>
                                        <p:attrNameLst>
                                          <p:attrName>style.visibility</p:attrName>
                                        </p:attrNameLst>
                                      </p:cBhvr>
                                      <p:to>
                                        <p:strVal val="visible"/>
                                      </p:to>
                                    </p:set>
                                    <p:animEffect transition="in" filter="slide(fromBottom)">
                                      <p:cBhvr>
                                        <p:cTn id="12" dur="5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755650" y="764704"/>
            <a:ext cx="7772400" cy="1143000"/>
          </a:xfrm>
        </p:spPr>
        <p:txBody>
          <a:bodyPr/>
          <a:lstStyle/>
          <a:p>
            <a:pPr algn="ctr"/>
            <a:r>
              <a:rPr lang="zh-CN" altLang="en-US" dirty="0">
                <a:latin typeface="黑体" pitchFamily="2" charset="-122"/>
                <a:ea typeface="黑体" pitchFamily="2" charset="-122"/>
              </a:rPr>
              <a:t>内容提纲</a:t>
            </a:r>
          </a:p>
        </p:txBody>
      </p:sp>
      <p:graphicFrame>
        <p:nvGraphicFramePr>
          <p:cNvPr id="2" name="图示 1">
            <a:extLst>
              <a:ext uri="{FF2B5EF4-FFF2-40B4-BE49-F238E27FC236}">
                <a16:creationId xmlns:a16="http://schemas.microsoft.com/office/drawing/2014/main" id="{4F963E58-D567-4E62-BC0D-328975F25F32}"/>
              </a:ext>
            </a:extLst>
          </p:cNvPr>
          <p:cNvGraphicFramePr/>
          <p:nvPr>
            <p:extLst>
              <p:ext uri="{D42A27DB-BD31-4B8C-83A1-F6EECF244321}">
                <p14:modId xmlns:p14="http://schemas.microsoft.com/office/powerpoint/2010/main" val="3051560000"/>
              </p:ext>
            </p:extLst>
          </p:nvPr>
        </p:nvGraphicFramePr>
        <p:xfrm>
          <a:off x="683568" y="2276872"/>
          <a:ext cx="81369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graphicEl>
                                              <a:dgm id="{2525A32E-6097-4107-8302-8303AE04BFBE}"/>
                                            </p:graphicEl>
                                          </p:spTgt>
                                        </p:tgtEl>
                                        <p:attrNameLst>
                                          <p:attrName>style.visibility</p:attrName>
                                        </p:attrNameLst>
                                      </p:cBhvr>
                                      <p:to>
                                        <p:strVal val="visible"/>
                                      </p:to>
                                    </p:set>
                                    <p:animEffect transition="in" filter="wipe(left)">
                                      <p:cBhvr>
                                        <p:cTn id="7" dur="500"/>
                                        <p:tgtEl>
                                          <p:spTgt spid="2">
                                            <p:graphicEl>
                                              <a:dgm id="{2525A32E-6097-4107-8302-8303AE04BFBE}"/>
                                            </p:graphicEl>
                                          </p:spTgt>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graphicEl>
                                              <a:dgm id="{CDD16D1A-5D05-4B3C-9B4B-E7C2E61306E8}"/>
                                            </p:graphicEl>
                                          </p:spTgt>
                                        </p:tgtEl>
                                        <p:attrNameLst>
                                          <p:attrName>style.visibility</p:attrName>
                                        </p:attrNameLst>
                                      </p:cBhvr>
                                      <p:to>
                                        <p:strVal val="visible"/>
                                      </p:to>
                                    </p:set>
                                    <p:animEffect transition="in" filter="wipe(left)">
                                      <p:cBhvr>
                                        <p:cTn id="11" dur="500"/>
                                        <p:tgtEl>
                                          <p:spTgt spid="2">
                                            <p:graphicEl>
                                              <a:dgm id="{CDD16D1A-5D05-4B3C-9B4B-E7C2E61306E8}"/>
                                            </p:graphicEl>
                                          </p:spTgt>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graphicEl>
                                              <a:dgm id="{F3BC0FA8-31EC-48EB-A858-B0801C163069}"/>
                                            </p:graphicEl>
                                          </p:spTgt>
                                        </p:tgtEl>
                                        <p:attrNameLst>
                                          <p:attrName>style.visibility</p:attrName>
                                        </p:attrNameLst>
                                      </p:cBhvr>
                                      <p:to>
                                        <p:strVal val="visible"/>
                                      </p:to>
                                    </p:set>
                                    <p:animEffect transition="in" filter="wipe(left)">
                                      <p:cBhvr>
                                        <p:cTn id="15" dur="500"/>
                                        <p:tgtEl>
                                          <p:spTgt spid="2">
                                            <p:graphicEl>
                                              <a:dgm id="{F3BC0FA8-31EC-48EB-A858-B0801C1630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2514600" y="1974850"/>
            <a:ext cx="1371600" cy="641350"/>
          </a:xfrm>
          <a:prstGeom prst="rect">
            <a:avLst/>
          </a:prstGeom>
          <a:noFill/>
          <a:ln w="9525">
            <a:noFill/>
            <a:miter lim="800000"/>
            <a:headEnd/>
            <a:tailEnd/>
          </a:ln>
        </p:spPr>
        <p:txBody>
          <a:bodyPr>
            <a:spAutoFit/>
          </a:bodyPr>
          <a:lstStyle/>
          <a:p>
            <a:pPr>
              <a:spcBef>
                <a:spcPct val="50000"/>
              </a:spcBef>
            </a:pPr>
            <a:r>
              <a:rPr lang="en-US" altLang="zh-CN" sz="3600" b="0">
                <a:solidFill>
                  <a:srgbClr val="080800"/>
                </a:solidFill>
                <a:ea typeface="宋体" charset="-122"/>
              </a:rPr>
              <a:t>AMP</a:t>
            </a:r>
          </a:p>
        </p:txBody>
      </p:sp>
      <p:grpSp>
        <p:nvGrpSpPr>
          <p:cNvPr id="2" name="Group 30"/>
          <p:cNvGrpSpPr>
            <a:grpSpLocks/>
          </p:cNvGrpSpPr>
          <p:nvPr/>
        </p:nvGrpSpPr>
        <p:grpSpPr bwMode="auto">
          <a:xfrm>
            <a:off x="1254125" y="2508250"/>
            <a:ext cx="3432175" cy="3584575"/>
            <a:chOff x="790" y="1344"/>
            <a:chExt cx="2162" cy="2258"/>
          </a:xfrm>
        </p:grpSpPr>
        <p:sp>
          <p:nvSpPr>
            <p:cNvPr id="58387" name="Line 4"/>
            <p:cNvSpPr>
              <a:spLocks noChangeShapeType="1"/>
            </p:cNvSpPr>
            <p:nvPr/>
          </p:nvSpPr>
          <p:spPr bwMode="auto">
            <a:xfrm>
              <a:off x="1968" y="1344"/>
              <a:ext cx="0" cy="816"/>
            </a:xfrm>
            <a:prstGeom prst="line">
              <a:avLst/>
            </a:prstGeom>
            <a:noFill/>
            <a:ln w="38100">
              <a:solidFill>
                <a:schemeClr val="tx1"/>
              </a:solidFill>
              <a:miter lim="800000"/>
              <a:headEnd/>
              <a:tailEnd type="triangle" w="med" len="med"/>
            </a:ln>
          </p:spPr>
          <p:txBody>
            <a:bodyPr wrap="none"/>
            <a:lstStyle/>
            <a:p>
              <a:endParaRPr lang="zh-CN" altLang="en-US"/>
            </a:p>
          </p:txBody>
        </p:sp>
        <p:sp>
          <p:nvSpPr>
            <p:cNvPr id="58388" name="Text Box 5"/>
            <p:cNvSpPr txBox="1">
              <a:spLocks noChangeArrowheads="1"/>
            </p:cNvSpPr>
            <p:nvPr/>
          </p:nvSpPr>
          <p:spPr bwMode="auto">
            <a:xfrm>
              <a:off x="1645" y="2092"/>
              <a:ext cx="768" cy="404"/>
            </a:xfrm>
            <a:prstGeom prst="rect">
              <a:avLst/>
            </a:prstGeom>
            <a:noFill/>
            <a:ln w="9525">
              <a:noFill/>
              <a:miter lim="800000"/>
              <a:headEnd/>
              <a:tailEnd/>
            </a:ln>
          </p:spPr>
          <p:txBody>
            <a:bodyPr>
              <a:spAutoFit/>
            </a:bodyPr>
            <a:lstStyle/>
            <a:p>
              <a:pPr>
                <a:spcBef>
                  <a:spcPct val="50000"/>
                </a:spcBef>
              </a:pPr>
              <a:r>
                <a:rPr lang="en-US" altLang="zh-CN" sz="3600" b="0">
                  <a:solidFill>
                    <a:srgbClr val="080800"/>
                  </a:solidFill>
                  <a:ea typeface="宋体" charset="-122"/>
                </a:rPr>
                <a:t>ADP</a:t>
              </a:r>
            </a:p>
          </p:txBody>
        </p:sp>
        <p:sp>
          <p:nvSpPr>
            <p:cNvPr id="58389" name="Text Box 6"/>
            <p:cNvSpPr txBox="1">
              <a:spLocks noChangeArrowheads="1"/>
            </p:cNvSpPr>
            <p:nvPr/>
          </p:nvSpPr>
          <p:spPr bwMode="auto">
            <a:xfrm>
              <a:off x="1614" y="3198"/>
              <a:ext cx="864" cy="404"/>
            </a:xfrm>
            <a:prstGeom prst="rect">
              <a:avLst/>
            </a:prstGeom>
            <a:noFill/>
            <a:ln w="9525">
              <a:noFill/>
              <a:miter lim="800000"/>
              <a:headEnd/>
              <a:tailEnd/>
            </a:ln>
          </p:spPr>
          <p:txBody>
            <a:bodyPr>
              <a:spAutoFit/>
            </a:bodyPr>
            <a:lstStyle/>
            <a:p>
              <a:pPr>
                <a:spcBef>
                  <a:spcPct val="50000"/>
                </a:spcBef>
              </a:pPr>
              <a:r>
                <a:rPr lang="en-US" altLang="zh-CN" sz="3600" b="0">
                  <a:solidFill>
                    <a:srgbClr val="080800"/>
                  </a:solidFill>
                  <a:ea typeface="宋体" charset="-122"/>
                </a:rPr>
                <a:t>ATP</a:t>
              </a:r>
            </a:p>
          </p:txBody>
        </p:sp>
        <p:sp>
          <p:nvSpPr>
            <p:cNvPr id="58390" name="Line 7"/>
            <p:cNvSpPr>
              <a:spLocks noChangeShapeType="1"/>
            </p:cNvSpPr>
            <p:nvPr/>
          </p:nvSpPr>
          <p:spPr bwMode="auto">
            <a:xfrm>
              <a:off x="1968" y="2444"/>
              <a:ext cx="0" cy="816"/>
            </a:xfrm>
            <a:prstGeom prst="line">
              <a:avLst/>
            </a:prstGeom>
            <a:noFill/>
            <a:ln w="38100">
              <a:solidFill>
                <a:schemeClr val="tx1"/>
              </a:solidFill>
              <a:miter lim="800000"/>
              <a:headEnd/>
              <a:tailEnd type="triangle" w="med" len="med"/>
            </a:ln>
          </p:spPr>
          <p:txBody>
            <a:bodyPr wrap="none"/>
            <a:lstStyle/>
            <a:p>
              <a:endParaRPr lang="zh-CN" altLang="en-US"/>
            </a:p>
          </p:txBody>
        </p:sp>
        <p:sp>
          <p:nvSpPr>
            <p:cNvPr id="58391" name="Text Box 12"/>
            <p:cNvSpPr txBox="1">
              <a:spLocks noChangeArrowheads="1"/>
            </p:cNvSpPr>
            <p:nvPr/>
          </p:nvSpPr>
          <p:spPr bwMode="auto">
            <a:xfrm>
              <a:off x="1968" y="1536"/>
              <a:ext cx="576"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latin typeface="黑体" pitchFamily="2" charset="-122"/>
                  <a:ea typeface="黑体" pitchFamily="2" charset="-122"/>
                </a:rPr>
                <a:t>激酶</a:t>
              </a:r>
            </a:p>
          </p:txBody>
        </p:sp>
        <p:sp>
          <p:nvSpPr>
            <p:cNvPr id="58392" name="Text Box 13"/>
            <p:cNvSpPr txBox="1">
              <a:spLocks noChangeArrowheads="1"/>
            </p:cNvSpPr>
            <p:nvPr/>
          </p:nvSpPr>
          <p:spPr bwMode="auto">
            <a:xfrm>
              <a:off x="1228" y="2523"/>
              <a:ext cx="1724" cy="596"/>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latin typeface="黑体" pitchFamily="2" charset="-122"/>
                  <a:ea typeface="黑体" pitchFamily="2" charset="-122"/>
                </a:rPr>
                <a:t>底物水平磷酸化或氧化磷酸化</a:t>
              </a:r>
            </a:p>
          </p:txBody>
        </p:sp>
        <p:sp>
          <p:nvSpPr>
            <p:cNvPr id="58393" name="Freeform 16"/>
            <p:cNvSpPr>
              <a:spLocks/>
            </p:cNvSpPr>
            <p:nvPr/>
          </p:nvSpPr>
          <p:spPr bwMode="auto">
            <a:xfrm>
              <a:off x="1322" y="1584"/>
              <a:ext cx="624" cy="384"/>
            </a:xfrm>
            <a:custGeom>
              <a:avLst/>
              <a:gdLst>
                <a:gd name="T0" fmla="*/ 0 w 480"/>
                <a:gd name="T1" fmla="*/ 0 h 576"/>
                <a:gd name="T2" fmla="*/ 2315 w 480"/>
                <a:gd name="T3" fmla="*/ 25 h 576"/>
                <a:gd name="T4" fmla="*/ 0 w 480"/>
                <a:gd name="T5" fmla="*/ 51 h 576"/>
                <a:gd name="T6" fmla="*/ 0 60000 65536"/>
                <a:gd name="T7" fmla="*/ 0 60000 65536"/>
                <a:gd name="T8" fmla="*/ 0 60000 65536"/>
                <a:gd name="T9" fmla="*/ 0 w 480"/>
                <a:gd name="T10" fmla="*/ 0 h 576"/>
                <a:gd name="T11" fmla="*/ 480 w 480"/>
                <a:gd name="T12" fmla="*/ 576 h 576"/>
              </a:gdLst>
              <a:ahLst/>
              <a:cxnLst>
                <a:cxn ang="T6">
                  <a:pos x="T0" y="T1"/>
                </a:cxn>
                <a:cxn ang="T7">
                  <a:pos x="T2" y="T3"/>
                </a:cxn>
                <a:cxn ang="T8">
                  <a:pos x="T4" y="T5"/>
                </a:cxn>
              </a:cxnLst>
              <a:rect l="T9" t="T10" r="T11" b="T12"/>
              <a:pathLst>
                <a:path w="480" h="576">
                  <a:moveTo>
                    <a:pt x="0" y="0"/>
                  </a:moveTo>
                  <a:cubicBezTo>
                    <a:pt x="240" y="96"/>
                    <a:pt x="480" y="192"/>
                    <a:pt x="480" y="288"/>
                  </a:cubicBezTo>
                  <a:cubicBezTo>
                    <a:pt x="480" y="384"/>
                    <a:pt x="240" y="480"/>
                    <a:pt x="0" y="576"/>
                  </a:cubicBezTo>
                </a:path>
              </a:pathLst>
            </a:custGeom>
            <a:noFill/>
            <a:ln w="38100" cap="flat" cmpd="sng">
              <a:solidFill>
                <a:schemeClr val="tx1"/>
              </a:solidFill>
              <a:prstDash val="solid"/>
              <a:miter lim="800000"/>
              <a:headEnd type="none" w="med" len="med"/>
              <a:tailEnd type="triangle" w="med" len="med"/>
            </a:ln>
          </p:spPr>
          <p:txBody>
            <a:bodyPr wrap="none"/>
            <a:lstStyle/>
            <a:p>
              <a:endParaRPr lang="zh-CN" altLang="en-US"/>
            </a:p>
          </p:txBody>
        </p:sp>
        <p:sp>
          <p:nvSpPr>
            <p:cNvPr id="58394" name="Text Box 17"/>
            <p:cNvSpPr txBox="1">
              <a:spLocks noChangeArrowheads="1"/>
            </p:cNvSpPr>
            <p:nvPr/>
          </p:nvSpPr>
          <p:spPr bwMode="auto">
            <a:xfrm>
              <a:off x="806" y="1427"/>
              <a:ext cx="720" cy="327"/>
            </a:xfrm>
            <a:prstGeom prst="rect">
              <a:avLst/>
            </a:prstGeom>
            <a:noFill/>
            <a:ln w="9525">
              <a:noFill/>
              <a:miter lim="800000"/>
              <a:headEnd/>
              <a:tailEnd/>
            </a:ln>
          </p:spPr>
          <p:txBody>
            <a:bodyPr>
              <a:spAutoFit/>
            </a:bodyPr>
            <a:lstStyle/>
            <a:p>
              <a:pPr>
                <a:spcBef>
                  <a:spcPct val="50000"/>
                </a:spcBef>
              </a:pPr>
              <a:r>
                <a:rPr lang="en-US" altLang="zh-CN" sz="2800" b="0">
                  <a:solidFill>
                    <a:schemeClr val="tx2"/>
                  </a:solidFill>
                  <a:ea typeface="宋体" charset="-122"/>
                </a:rPr>
                <a:t>ATP</a:t>
              </a:r>
            </a:p>
          </p:txBody>
        </p:sp>
        <p:sp>
          <p:nvSpPr>
            <p:cNvPr id="58395" name="Text Box 18"/>
            <p:cNvSpPr txBox="1">
              <a:spLocks noChangeArrowheads="1"/>
            </p:cNvSpPr>
            <p:nvPr/>
          </p:nvSpPr>
          <p:spPr bwMode="auto">
            <a:xfrm>
              <a:off x="790" y="1807"/>
              <a:ext cx="624" cy="327"/>
            </a:xfrm>
            <a:prstGeom prst="rect">
              <a:avLst/>
            </a:prstGeom>
            <a:noFill/>
            <a:ln w="9525">
              <a:noFill/>
              <a:miter lim="800000"/>
              <a:headEnd/>
              <a:tailEnd/>
            </a:ln>
          </p:spPr>
          <p:txBody>
            <a:bodyPr>
              <a:spAutoFit/>
            </a:bodyPr>
            <a:lstStyle/>
            <a:p>
              <a:pPr>
                <a:spcBef>
                  <a:spcPct val="50000"/>
                </a:spcBef>
              </a:pPr>
              <a:r>
                <a:rPr lang="en-US" altLang="zh-CN" sz="2800" b="0">
                  <a:solidFill>
                    <a:schemeClr val="tx2"/>
                  </a:solidFill>
                  <a:ea typeface="宋体" charset="-122"/>
                </a:rPr>
                <a:t>ADP</a:t>
              </a:r>
            </a:p>
          </p:txBody>
        </p:sp>
      </p:grpSp>
      <p:grpSp>
        <p:nvGrpSpPr>
          <p:cNvPr id="3" name="Group 28"/>
          <p:cNvGrpSpPr>
            <a:grpSpLocks/>
          </p:cNvGrpSpPr>
          <p:nvPr/>
        </p:nvGrpSpPr>
        <p:grpSpPr bwMode="auto">
          <a:xfrm>
            <a:off x="5486400" y="1974850"/>
            <a:ext cx="3032125" cy="4117975"/>
            <a:chOff x="3456" y="960"/>
            <a:chExt cx="1910" cy="2594"/>
          </a:xfrm>
        </p:grpSpPr>
        <p:sp>
          <p:nvSpPr>
            <p:cNvPr id="58374" name="Text Box 3"/>
            <p:cNvSpPr txBox="1">
              <a:spLocks noChangeArrowheads="1"/>
            </p:cNvSpPr>
            <p:nvPr/>
          </p:nvSpPr>
          <p:spPr bwMode="auto">
            <a:xfrm>
              <a:off x="3648" y="960"/>
              <a:ext cx="864" cy="404"/>
            </a:xfrm>
            <a:prstGeom prst="rect">
              <a:avLst/>
            </a:prstGeom>
            <a:noFill/>
            <a:ln w="9525">
              <a:noFill/>
              <a:miter lim="800000"/>
              <a:headEnd/>
              <a:tailEnd/>
            </a:ln>
          </p:spPr>
          <p:txBody>
            <a:bodyPr>
              <a:spAutoFit/>
            </a:bodyPr>
            <a:lstStyle/>
            <a:p>
              <a:pPr>
                <a:spcBef>
                  <a:spcPct val="50000"/>
                </a:spcBef>
              </a:pPr>
              <a:r>
                <a:rPr lang="en-US" altLang="zh-CN" sz="3600" b="0">
                  <a:solidFill>
                    <a:srgbClr val="080800"/>
                  </a:solidFill>
                  <a:ea typeface="宋体" charset="-122"/>
                </a:rPr>
                <a:t>GMP</a:t>
              </a:r>
            </a:p>
          </p:txBody>
        </p:sp>
        <p:sp>
          <p:nvSpPr>
            <p:cNvPr id="58375" name="Line 8"/>
            <p:cNvSpPr>
              <a:spLocks noChangeShapeType="1"/>
            </p:cNvSpPr>
            <p:nvPr/>
          </p:nvSpPr>
          <p:spPr bwMode="auto">
            <a:xfrm>
              <a:off x="4050" y="1296"/>
              <a:ext cx="0" cy="816"/>
            </a:xfrm>
            <a:prstGeom prst="line">
              <a:avLst/>
            </a:prstGeom>
            <a:noFill/>
            <a:ln w="38100">
              <a:solidFill>
                <a:schemeClr val="tx1"/>
              </a:solidFill>
              <a:miter lim="800000"/>
              <a:headEnd/>
              <a:tailEnd type="triangle" w="med" len="med"/>
            </a:ln>
          </p:spPr>
          <p:txBody>
            <a:bodyPr wrap="none"/>
            <a:lstStyle/>
            <a:p>
              <a:endParaRPr lang="zh-CN" altLang="en-US"/>
            </a:p>
          </p:txBody>
        </p:sp>
        <p:sp>
          <p:nvSpPr>
            <p:cNvPr id="58376" name="Text Box 9"/>
            <p:cNvSpPr txBox="1">
              <a:spLocks noChangeArrowheads="1"/>
            </p:cNvSpPr>
            <p:nvPr/>
          </p:nvSpPr>
          <p:spPr bwMode="auto">
            <a:xfrm>
              <a:off x="3688" y="2044"/>
              <a:ext cx="768" cy="404"/>
            </a:xfrm>
            <a:prstGeom prst="rect">
              <a:avLst/>
            </a:prstGeom>
            <a:noFill/>
            <a:ln w="9525">
              <a:noFill/>
              <a:miter lim="800000"/>
              <a:headEnd/>
              <a:tailEnd/>
            </a:ln>
          </p:spPr>
          <p:txBody>
            <a:bodyPr>
              <a:spAutoFit/>
            </a:bodyPr>
            <a:lstStyle/>
            <a:p>
              <a:pPr>
                <a:spcBef>
                  <a:spcPct val="50000"/>
                </a:spcBef>
              </a:pPr>
              <a:r>
                <a:rPr lang="en-US" altLang="zh-CN" sz="3600" b="0">
                  <a:solidFill>
                    <a:srgbClr val="080800"/>
                  </a:solidFill>
                  <a:ea typeface="宋体" charset="-122"/>
                </a:rPr>
                <a:t>GDP</a:t>
              </a:r>
            </a:p>
          </p:txBody>
        </p:sp>
        <p:sp>
          <p:nvSpPr>
            <p:cNvPr id="58377" name="Text Box 10"/>
            <p:cNvSpPr txBox="1">
              <a:spLocks noChangeArrowheads="1"/>
            </p:cNvSpPr>
            <p:nvPr/>
          </p:nvSpPr>
          <p:spPr bwMode="auto">
            <a:xfrm>
              <a:off x="3670" y="3150"/>
              <a:ext cx="864" cy="404"/>
            </a:xfrm>
            <a:prstGeom prst="rect">
              <a:avLst/>
            </a:prstGeom>
            <a:noFill/>
            <a:ln w="9525">
              <a:noFill/>
              <a:miter lim="800000"/>
              <a:headEnd/>
              <a:tailEnd/>
            </a:ln>
          </p:spPr>
          <p:txBody>
            <a:bodyPr>
              <a:spAutoFit/>
            </a:bodyPr>
            <a:lstStyle/>
            <a:p>
              <a:pPr>
                <a:spcBef>
                  <a:spcPct val="50000"/>
                </a:spcBef>
              </a:pPr>
              <a:r>
                <a:rPr lang="en-US" altLang="zh-CN" sz="3600" b="0">
                  <a:solidFill>
                    <a:srgbClr val="080800"/>
                  </a:solidFill>
                  <a:ea typeface="宋体" charset="-122"/>
                </a:rPr>
                <a:t>GTP</a:t>
              </a:r>
            </a:p>
          </p:txBody>
        </p:sp>
        <p:sp>
          <p:nvSpPr>
            <p:cNvPr id="58378" name="Line 11"/>
            <p:cNvSpPr>
              <a:spLocks noChangeShapeType="1"/>
            </p:cNvSpPr>
            <p:nvPr/>
          </p:nvSpPr>
          <p:spPr bwMode="auto">
            <a:xfrm>
              <a:off x="4050" y="2396"/>
              <a:ext cx="0" cy="816"/>
            </a:xfrm>
            <a:prstGeom prst="line">
              <a:avLst/>
            </a:prstGeom>
            <a:noFill/>
            <a:ln w="38100">
              <a:solidFill>
                <a:schemeClr val="tx1"/>
              </a:solidFill>
              <a:miter lim="800000"/>
              <a:headEnd/>
              <a:tailEnd type="triangle" w="med" len="med"/>
            </a:ln>
          </p:spPr>
          <p:txBody>
            <a:bodyPr wrap="none"/>
            <a:lstStyle/>
            <a:p>
              <a:endParaRPr lang="zh-CN" altLang="en-US"/>
            </a:p>
          </p:txBody>
        </p:sp>
        <p:sp>
          <p:nvSpPr>
            <p:cNvPr id="58379" name="Text Box 14"/>
            <p:cNvSpPr txBox="1">
              <a:spLocks noChangeArrowheads="1"/>
            </p:cNvSpPr>
            <p:nvPr/>
          </p:nvSpPr>
          <p:spPr bwMode="auto">
            <a:xfrm>
              <a:off x="3456" y="2592"/>
              <a:ext cx="576"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latin typeface="黑体" pitchFamily="2" charset="-122"/>
                  <a:ea typeface="黑体" pitchFamily="2" charset="-122"/>
                </a:rPr>
                <a:t>激酶</a:t>
              </a:r>
            </a:p>
          </p:txBody>
        </p:sp>
        <p:sp>
          <p:nvSpPr>
            <p:cNvPr id="58380" name="Text Box 15"/>
            <p:cNvSpPr txBox="1">
              <a:spLocks noChangeArrowheads="1"/>
            </p:cNvSpPr>
            <p:nvPr/>
          </p:nvSpPr>
          <p:spPr bwMode="auto">
            <a:xfrm>
              <a:off x="3456" y="1488"/>
              <a:ext cx="576"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latin typeface="黑体" pitchFamily="2" charset="-122"/>
                  <a:ea typeface="黑体" pitchFamily="2" charset="-122"/>
                </a:rPr>
                <a:t>激酶</a:t>
              </a:r>
            </a:p>
          </p:txBody>
        </p:sp>
        <p:sp>
          <p:nvSpPr>
            <p:cNvPr id="58381" name="Freeform 22"/>
            <p:cNvSpPr>
              <a:spLocks/>
            </p:cNvSpPr>
            <p:nvPr/>
          </p:nvSpPr>
          <p:spPr bwMode="auto">
            <a:xfrm rot="10800000">
              <a:off x="4045" y="1536"/>
              <a:ext cx="624" cy="384"/>
            </a:xfrm>
            <a:custGeom>
              <a:avLst/>
              <a:gdLst>
                <a:gd name="T0" fmla="*/ 0 w 480"/>
                <a:gd name="T1" fmla="*/ 0 h 576"/>
                <a:gd name="T2" fmla="*/ 2315 w 480"/>
                <a:gd name="T3" fmla="*/ 25 h 576"/>
                <a:gd name="T4" fmla="*/ 0 w 480"/>
                <a:gd name="T5" fmla="*/ 51 h 576"/>
                <a:gd name="T6" fmla="*/ 0 60000 65536"/>
                <a:gd name="T7" fmla="*/ 0 60000 65536"/>
                <a:gd name="T8" fmla="*/ 0 60000 65536"/>
                <a:gd name="T9" fmla="*/ 0 w 480"/>
                <a:gd name="T10" fmla="*/ 0 h 576"/>
                <a:gd name="T11" fmla="*/ 480 w 480"/>
                <a:gd name="T12" fmla="*/ 576 h 576"/>
              </a:gdLst>
              <a:ahLst/>
              <a:cxnLst>
                <a:cxn ang="T6">
                  <a:pos x="T0" y="T1"/>
                </a:cxn>
                <a:cxn ang="T7">
                  <a:pos x="T2" y="T3"/>
                </a:cxn>
                <a:cxn ang="T8">
                  <a:pos x="T4" y="T5"/>
                </a:cxn>
              </a:cxnLst>
              <a:rect l="T9" t="T10" r="T11" b="T12"/>
              <a:pathLst>
                <a:path w="480" h="576">
                  <a:moveTo>
                    <a:pt x="0" y="0"/>
                  </a:moveTo>
                  <a:cubicBezTo>
                    <a:pt x="240" y="96"/>
                    <a:pt x="480" y="192"/>
                    <a:pt x="480" y="288"/>
                  </a:cubicBezTo>
                  <a:cubicBezTo>
                    <a:pt x="480" y="384"/>
                    <a:pt x="240" y="480"/>
                    <a:pt x="0" y="576"/>
                  </a:cubicBezTo>
                </a:path>
              </a:pathLst>
            </a:custGeom>
            <a:noFill/>
            <a:ln w="38100" cap="flat" cmpd="sng">
              <a:solidFill>
                <a:schemeClr val="tx1"/>
              </a:solidFill>
              <a:prstDash val="solid"/>
              <a:miter lim="800000"/>
              <a:headEnd type="none" w="med" len="med"/>
              <a:tailEnd type="triangle" w="med" len="med"/>
            </a:ln>
          </p:spPr>
          <p:txBody>
            <a:bodyPr wrap="none"/>
            <a:lstStyle/>
            <a:p>
              <a:endParaRPr lang="zh-CN" altLang="en-US"/>
            </a:p>
          </p:txBody>
        </p:sp>
        <p:sp>
          <p:nvSpPr>
            <p:cNvPr id="58382" name="Text Box 23"/>
            <p:cNvSpPr txBox="1">
              <a:spLocks noChangeArrowheads="1"/>
            </p:cNvSpPr>
            <p:nvPr/>
          </p:nvSpPr>
          <p:spPr bwMode="auto">
            <a:xfrm>
              <a:off x="4642" y="1366"/>
              <a:ext cx="720" cy="327"/>
            </a:xfrm>
            <a:prstGeom prst="rect">
              <a:avLst/>
            </a:prstGeom>
            <a:noFill/>
            <a:ln w="9525">
              <a:noFill/>
              <a:miter lim="800000"/>
              <a:headEnd/>
              <a:tailEnd/>
            </a:ln>
          </p:spPr>
          <p:txBody>
            <a:bodyPr>
              <a:spAutoFit/>
            </a:bodyPr>
            <a:lstStyle/>
            <a:p>
              <a:pPr>
                <a:spcBef>
                  <a:spcPct val="50000"/>
                </a:spcBef>
              </a:pPr>
              <a:r>
                <a:rPr lang="en-US" altLang="zh-CN" sz="2800" b="0">
                  <a:solidFill>
                    <a:schemeClr val="tx2"/>
                  </a:solidFill>
                  <a:ea typeface="宋体" charset="-122"/>
                </a:rPr>
                <a:t>ATP</a:t>
              </a:r>
            </a:p>
          </p:txBody>
        </p:sp>
        <p:sp>
          <p:nvSpPr>
            <p:cNvPr id="58383" name="Text Box 24"/>
            <p:cNvSpPr txBox="1">
              <a:spLocks noChangeArrowheads="1"/>
            </p:cNvSpPr>
            <p:nvPr/>
          </p:nvSpPr>
          <p:spPr bwMode="auto">
            <a:xfrm>
              <a:off x="4626" y="1746"/>
              <a:ext cx="624" cy="327"/>
            </a:xfrm>
            <a:prstGeom prst="rect">
              <a:avLst/>
            </a:prstGeom>
            <a:noFill/>
            <a:ln w="9525">
              <a:noFill/>
              <a:miter lim="800000"/>
              <a:headEnd/>
              <a:tailEnd/>
            </a:ln>
          </p:spPr>
          <p:txBody>
            <a:bodyPr>
              <a:spAutoFit/>
            </a:bodyPr>
            <a:lstStyle/>
            <a:p>
              <a:pPr>
                <a:spcBef>
                  <a:spcPct val="50000"/>
                </a:spcBef>
              </a:pPr>
              <a:r>
                <a:rPr lang="en-US" altLang="zh-CN" sz="2800" b="0">
                  <a:solidFill>
                    <a:schemeClr val="tx2"/>
                  </a:solidFill>
                  <a:ea typeface="宋体" charset="-122"/>
                </a:rPr>
                <a:t>ADP</a:t>
              </a:r>
            </a:p>
          </p:txBody>
        </p:sp>
        <p:sp>
          <p:nvSpPr>
            <p:cNvPr id="58384" name="Freeform 25"/>
            <p:cNvSpPr>
              <a:spLocks/>
            </p:cNvSpPr>
            <p:nvPr/>
          </p:nvSpPr>
          <p:spPr bwMode="auto">
            <a:xfrm rot="10800000">
              <a:off x="4045" y="2570"/>
              <a:ext cx="624" cy="384"/>
            </a:xfrm>
            <a:custGeom>
              <a:avLst/>
              <a:gdLst>
                <a:gd name="T0" fmla="*/ 0 w 480"/>
                <a:gd name="T1" fmla="*/ 0 h 576"/>
                <a:gd name="T2" fmla="*/ 2315 w 480"/>
                <a:gd name="T3" fmla="*/ 25 h 576"/>
                <a:gd name="T4" fmla="*/ 0 w 480"/>
                <a:gd name="T5" fmla="*/ 51 h 576"/>
                <a:gd name="T6" fmla="*/ 0 60000 65536"/>
                <a:gd name="T7" fmla="*/ 0 60000 65536"/>
                <a:gd name="T8" fmla="*/ 0 60000 65536"/>
                <a:gd name="T9" fmla="*/ 0 w 480"/>
                <a:gd name="T10" fmla="*/ 0 h 576"/>
                <a:gd name="T11" fmla="*/ 480 w 480"/>
                <a:gd name="T12" fmla="*/ 576 h 576"/>
              </a:gdLst>
              <a:ahLst/>
              <a:cxnLst>
                <a:cxn ang="T6">
                  <a:pos x="T0" y="T1"/>
                </a:cxn>
                <a:cxn ang="T7">
                  <a:pos x="T2" y="T3"/>
                </a:cxn>
                <a:cxn ang="T8">
                  <a:pos x="T4" y="T5"/>
                </a:cxn>
              </a:cxnLst>
              <a:rect l="T9" t="T10" r="T11" b="T12"/>
              <a:pathLst>
                <a:path w="480" h="576">
                  <a:moveTo>
                    <a:pt x="0" y="0"/>
                  </a:moveTo>
                  <a:cubicBezTo>
                    <a:pt x="240" y="96"/>
                    <a:pt x="480" y="192"/>
                    <a:pt x="480" y="288"/>
                  </a:cubicBezTo>
                  <a:cubicBezTo>
                    <a:pt x="480" y="384"/>
                    <a:pt x="240" y="480"/>
                    <a:pt x="0" y="576"/>
                  </a:cubicBezTo>
                </a:path>
              </a:pathLst>
            </a:custGeom>
            <a:noFill/>
            <a:ln w="38100" cap="flat" cmpd="sng">
              <a:solidFill>
                <a:schemeClr val="tx1"/>
              </a:solidFill>
              <a:prstDash val="solid"/>
              <a:miter lim="800000"/>
              <a:headEnd type="triangle" w="med" len="med"/>
              <a:tailEnd type="none" w="med" len="med"/>
            </a:ln>
          </p:spPr>
          <p:txBody>
            <a:bodyPr wrap="none"/>
            <a:lstStyle/>
            <a:p>
              <a:endParaRPr lang="zh-CN" altLang="en-US"/>
            </a:p>
          </p:txBody>
        </p:sp>
        <p:sp>
          <p:nvSpPr>
            <p:cNvPr id="58385" name="Text Box 26"/>
            <p:cNvSpPr txBox="1">
              <a:spLocks noChangeArrowheads="1"/>
            </p:cNvSpPr>
            <p:nvPr/>
          </p:nvSpPr>
          <p:spPr bwMode="auto">
            <a:xfrm>
              <a:off x="4646" y="2400"/>
              <a:ext cx="720" cy="327"/>
            </a:xfrm>
            <a:prstGeom prst="rect">
              <a:avLst/>
            </a:prstGeom>
            <a:noFill/>
            <a:ln w="9525">
              <a:noFill/>
              <a:miter lim="800000"/>
              <a:headEnd/>
              <a:tailEnd/>
            </a:ln>
          </p:spPr>
          <p:txBody>
            <a:bodyPr>
              <a:spAutoFit/>
            </a:bodyPr>
            <a:lstStyle/>
            <a:p>
              <a:pPr>
                <a:spcBef>
                  <a:spcPct val="50000"/>
                </a:spcBef>
              </a:pPr>
              <a:r>
                <a:rPr lang="en-US" altLang="zh-CN" sz="2800" b="0">
                  <a:solidFill>
                    <a:schemeClr val="tx2"/>
                  </a:solidFill>
                  <a:ea typeface="宋体" charset="-122"/>
                </a:rPr>
                <a:t>ATP</a:t>
              </a:r>
            </a:p>
          </p:txBody>
        </p:sp>
        <p:sp>
          <p:nvSpPr>
            <p:cNvPr id="58386" name="Text Box 27"/>
            <p:cNvSpPr txBox="1">
              <a:spLocks noChangeArrowheads="1"/>
            </p:cNvSpPr>
            <p:nvPr/>
          </p:nvSpPr>
          <p:spPr bwMode="auto">
            <a:xfrm>
              <a:off x="4630" y="2780"/>
              <a:ext cx="624" cy="327"/>
            </a:xfrm>
            <a:prstGeom prst="rect">
              <a:avLst/>
            </a:prstGeom>
            <a:noFill/>
            <a:ln w="9525">
              <a:noFill/>
              <a:miter lim="800000"/>
              <a:headEnd/>
              <a:tailEnd/>
            </a:ln>
          </p:spPr>
          <p:txBody>
            <a:bodyPr>
              <a:spAutoFit/>
            </a:bodyPr>
            <a:lstStyle/>
            <a:p>
              <a:pPr>
                <a:spcBef>
                  <a:spcPct val="50000"/>
                </a:spcBef>
              </a:pPr>
              <a:r>
                <a:rPr lang="en-US" altLang="zh-CN" sz="2800" b="0">
                  <a:solidFill>
                    <a:schemeClr val="tx2"/>
                  </a:solidFill>
                  <a:ea typeface="宋体" charset="-122"/>
                </a:rPr>
                <a:t>ADP</a:t>
              </a:r>
            </a:p>
          </p:txBody>
        </p:sp>
      </p:grpSp>
      <p:sp>
        <p:nvSpPr>
          <p:cNvPr id="58372" name="Rectangle 31"/>
          <p:cNvSpPr>
            <a:spLocks noChangeArrowheads="1"/>
          </p:cNvSpPr>
          <p:nvPr/>
        </p:nvSpPr>
        <p:spPr bwMode="auto">
          <a:xfrm>
            <a:off x="2051050" y="773113"/>
            <a:ext cx="4968875" cy="711200"/>
          </a:xfrm>
          <a:prstGeom prst="rect">
            <a:avLst/>
          </a:prstGeom>
          <a:solidFill>
            <a:srgbClr val="FEFA5E"/>
          </a:solidFill>
          <a:ln w="9525">
            <a:noFill/>
            <a:miter lim="800000"/>
            <a:headEnd/>
            <a:tailEnd/>
          </a:ln>
        </p:spPr>
        <p:txBody>
          <a:bodyPr anchor="b"/>
          <a:lstStyle/>
          <a:p>
            <a:pPr algn="ctr"/>
            <a:r>
              <a:rPr lang="en-US" altLang="zh-CN" sz="3600" b="0">
                <a:solidFill>
                  <a:srgbClr val="080800"/>
                </a:solidFill>
                <a:ea typeface="黑体" pitchFamily="2" charset="-122"/>
              </a:rPr>
              <a:t>ATP</a:t>
            </a:r>
            <a:r>
              <a:rPr lang="zh-CN" altLang="en-US" sz="3600" b="0">
                <a:solidFill>
                  <a:srgbClr val="080800"/>
                </a:solidFill>
                <a:ea typeface="黑体" pitchFamily="2" charset="-122"/>
              </a:rPr>
              <a:t>与</a:t>
            </a:r>
            <a:r>
              <a:rPr lang="en-US" altLang="zh-CN" sz="3600" b="0">
                <a:solidFill>
                  <a:srgbClr val="080800"/>
                </a:solidFill>
                <a:ea typeface="黑体" pitchFamily="2" charset="-122"/>
              </a:rPr>
              <a:t>GTP</a:t>
            </a:r>
            <a:r>
              <a:rPr lang="zh-CN" altLang="en-US" sz="3600" b="0">
                <a:solidFill>
                  <a:srgbClr val="080800"/>
                </a:solidFill>
                <a:ea typeface="黑体" pitchFamily="2" charset="-122"/>
              </a:rPr>
              <a:t>的生成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755650" y="1125538"/>
            <a:ext cx="7200900" cy="4895850"/>
          </a:xfrm>
        </p:spPr>
        <p:txBody>
          <a:bodyPr/>
          <a:lstStyle/>
          <a:p>
            <a:pPr eaLnBrk="1" hangingPunct="1">
              <a:lnSpc>
                <a:spcPct val="120000"/>
              </a:lnSpc>
              <a:buFont typeface="Wingdings" pitchFamily="2" charset="2"/>
              <a:buNone/>
            </a:pPr>
            <a:r>
              <a:rPr lang="en-US" altLang="zh-CN">
                <a:solidFill>
                  <a:srgbClr val="080800"/>
                </a:solidFill>
                <a:ea typeface="黑体" pitchFamily="2" charset="-122"/>
              </a:rPr>
              <a:t>  4. </a:t>
            </a:r>
            <a:r>
              <a:rPr lang="zh-CN" altLang="en-US">
                <a:solidFill>
                  <a:srgbClr val="080800"/>
                </a:solidFill>
                <a:ea typeface="黑体" pitchFamily="2" charset="-122"/>
              </a:rPr>
              <a:t>合成特点：</a:t>
            </a:r>
          </a:p>
          <a:p>
            <a:pPr lvl="1" eaLnBrk="1" hangingPunct="1">
              <a:lnSpc>
                <a:spcPct val="120000"/>
              </a:lnSpc>
              <a:buClr>
                <a:schemeClr val="tx2"/>
              </a:buClr>
              <a:buSzPct val="55000"/>
              <a:buFont typeface="Wingdings" pitchFamily="2" charset="2"/>
              <a:buChar char="u"/>
            </a:pPr>
            <a:r>
              <a:rPr lang="zh-CN" altLang="en-US">
                <a:solidFill>
                  <a:schemeClr val="tx2"/>
                </a:solidFill>
                <a:ea typeface="黑体" pitchFamily="2" charset="-122"/>
              </a:rPr>
              <a:t>在磷酸核糖分子上逐步合成，</a:t>
            </a:r>
            <a:r>
              <a:rPr lang="en-US" altLang="zh-CN">
                <a:solidFill>
                  <a:schemeClr val="tx2"/>
                </a:solidFill>
                <a:ea typeface="黑体" pitchFamily="2" charset="-122"/>
              </a:rPr>
              <a:t>PRPP</a:t>
            </a:r>
            <a:r>
              <a:rPr lang="zh-CN" altLang="en-US">
                <a:solidFill>
                  <a:schemeClr val="tx2"/>
                </a:solidFill>
                <a:ea typeface="黑体" pitchFamily="2" charset="-122"/>
              </a:rPr>
              <a:t>是</a:t>
            </a:r>
            <a:r>
              <a:rPr lang="en-US" altLang="zh-CN">
                <a:solidFill>
                  <a:schemeClr val="tx2"/>
                </a:solidFill>
                <a:ea typeface="黑体" pitchFamily="2" charset="-122"/>
              </a:rPr>
              <a:t>5-</a:t>
            </a:r>
            <a:r>
              <a:rPr lang="zh-CN" altLang="en-US">
                <a:solidFill>
                  <a:schemeClr val="tx2"/>
                </a:solidFill>
                <a:ea typeface="黑体" pitchFamily="2" charset="-122"/>
              </a:rPr>
              <a:t>磷酸核糖的活性供体</a:t>
            </a:r>
          </a:p>
          <a:p>
            <a:pPr lvl="1" eaLnBrk="1" hangingPunct="1">
              <a:lnSpc>
                <a:spcPct val="120000"/>
              </a:lnSpc>
              <a:buClr>
                <a:schemeClr val="tx2"/>
              </a:buClr>
              <a:buSzPct val="55000"/>
              <a:buFont typeface="Wingdings" pitchFamily="2" charset="2"/>
              <a:buChar char="u"/>
            </a:pPr>
            <a:r>
              <a:rPr lang="zh-CN" altLang="en-US">
                <a:solidFill>
                  <a:schemeClr val="tx2"/>
                </a:solidFill>
                <a:ea typeface="黑体" pitchFamily="2" charset="-122"/>
              </a:rPr>
              <a:t>先合成 </a:t>
            </a:r>
            <a:r>
              <a:rPr lang="en-US" altLang="zh-CN">
                <a:solidFill>
                  <a:schemeClr val="tx2"/>
                </a:solidFill>
                <a:ea typeface="黑体" pitchFamily="2" charset="-122"/>
              </a:rPr>
              <a:t>IMP</a:t>
            </a:r>
            <a:r>
              <a:rPr lang="zh-CN" altLang="en-US">
                <a:solidFill>
                  <a:schemeClr val="tx2"/>
                </a:solidFill>
                <a:ea typeface="黑体" pitchFamily="2" charset="-122"/>
              </a:rPr>
              <a:t>，再转变成 </a:t>
            </a:r>
            <a:r>
              <a:rPr lang="en-US" altLang="zh-CN">
                <a:solidFill>
                  <a:schemeClr val="tx2"/>
                </a:solidFill>
                <a:ea typeface="黑体" pitchFamily="2" charset="-122"/>
              </a:rPr>
              <a:t>AMP</a:t>
            </a:r>
            <a:r>
              <a:rPr lang="zh-CN" altLang="en-US">
                <a:solidFill>
                  <a:schemeClr val="tx2"/>
                </a:solidFill>
                <a:ea typeface="黑体" pitchFamily="2" charset="-122"/>
              </a:rPr>
              <a:t>或</a:t>
            </a:r>
            <a:r>
              <a:rPr lang="en-US" altLang="zh-CN">
                <a:solidFill>
                  <a:schemeClr val="tx2"/>
                </a:solidFill>
                <a:ea typeface="黑体" pitchFamily="2" charset="-122"/>
              </a:rPr>
              <a:t>GMP</a:t>
            </a:r>
            <a:endParaRPr lang="zh-CN" altLang="en-US">
              <a:solidFill>
                <a:schemeClr val="tx2"/>
              </a:solidFill>
              <a:ea typeface="黑体" pitchFamily="2" charset="-122"/>
            </a:endParaRPr>
          </a:p>
          <a:p>
            <a:pPr lvl="1" eaLnBrk="1" hangingPunct="1">
              <a:lnSpc>
                <a:spcPct val="120000"/>
              </a:lnSpc>
              <a:buClr>
                <a:schemeClr val="tx2"/>
              </a:buClr>
              <a:buSzPct val="55000"/>
              <a:buFont typeface="Wingdings" pitchFamily="2" charset="2"/>
              <a:buChar char="u"/>
            </a:pPr>
            <a:r>
              <a:rPr lang="zh-CN" altLang="en-US">
                <a:solidFill>
                  <a:schemeClr val="tx2"/>
                </a:solidFill>
                <a:ea typeface="黑体" pitchFamily="2" charset="-122"/>
              </a:rPr>
              <a:t>消耗能量</a:t>
            </a:r>
          </a:p>
        </p:txBody>
      </p:sp>
      <p:sp>
        <p:nvSpPr>
          <p:cNvPr id="18438" name="Rectangle 6"/>
          <p:cNvSpPr>
            <a:spLocks noChangeArrowheads="1"/>
          </p:cNvSpPr>
          <p:nvPr/>
        </p:nvSpPr>
        <p:spPr bwMode="auto">
          <a:xfrm>
            <a:off x="2484438" y="4797425"/>
            <a:ext cx="6264275" cy="1303818"/>
          </a:xfrm>
          <a:prstGeom prst="rect">
            <a:avLst/>
          </a:prstGeom>
          <a:noFill/>
          <a:ln w="9525">
            <a:noFill/>
            <a:miter lim="800000"/>
            <a:headEnd/>
            <a:tailEnd/>
          </a:ln>
        </p:spPr>
        <p:txBody>
          <a:bodyPr>
            <a:spAutoFit/>
          </a:bodyPr>
          <a:lstStyle/>
          <a:p>
            <a:pPr lvl="1">
              <a:lnSpc>
                <a:spcPct val="130000"/>
              </a:lnSpc>
              <a:defRPr/>
            </a:pPr>
            <a:r>
              <a:rPr lang="zh-CN" altLang="en-US" b="0" dirty="0">
                <a:solidFill>
                  <a:srgbClr val="FA413C"/>
                </a:solidFill>
                <a:latin typeface="+mn-lt"/>
                <a:ea typeface="黑体" pitchFamily="49" charset="-122"/>
              </a:rPr>
              <a:t>合成</a:t>
            </a:r>
            <a:r>
              <a:rPr lang="en-US" altLang="zh-CN" b="0" dirty="0">
                <a:solidFill>
                  <a:srgbClr val="FA413C"/>
                </a:solidFill>
                <a:latin typeface="+mn-lt"/>
                <a:ea typeface="黑体" pitchFamily="49" charset="-122"/>
              </a:rPr>
              <a:t>IMP</a:t>
            </a:r>
            <a:r>
              <a:rPr lang="zh-CN" altLang="en-US" b="0" dirty="0">
                <a:solidFill>
                  <a:srgbClr val="FA413C"/>
                </a:solidFill>
                <a:latin typeface="+mn-lt"/>
                <a:ea typeface="黑体" pitchFamily="49" charset="-122"/>
              </a:rPr>
              <a:t>需  ？个</a:t>
            </a:r>
            <a:r>
              <a:rPr lang="en-US" altLang="zh-CN" b="0" dirty="0">
                <a:solidFill>
                  <a:srgbClr val="FA413C"/>
                </a:solidFill>
                <a:latin typeface="+mn-lt"/>
                <a:ea typeface="黑体" pitchFamily="49" charset="-122"/>
              </a:rPr>
              <a:t>ATP</a:t>
            </a:r>
          </a:p>
          <a:p>
            <a:pPr lvl="1">
              <a:lnSpc>
                <a:spcPct val="130000"/>
              </a:lnSpc>
              <a:defRPr/>
            </a:pPr>
            <a:r>
              <a:rPr lang="zh-CN" altLang="en-US" b="0" dirty="0">
                <a:solidFill>
                  <a:srgbClr val="FA413C"/>
                </a:solidFill>
                <a:latin typeface="+mn-lt"/>
                <a:ea typeface="黑体" pitchFamily="49" charset="-122"/>
              </a:rPr>
              <a:t>合成</a:t>
            </a:r>
            <a:r>
              <a:rPr lang="en-US" altLang="zh-CN" b="0" dirty="0">
                <a:solidFill>
                  <a:srgbClr val="FA413C"/>
                </a:solidFill>
                <a:latin typeface="+mn-lt"/>
                <a:ea typeface="黑体" pitchFamily="49" charset="-122"/>
              </a:rPr>
              <a:t>AMP</a:t>
            </a:r>
            <a:r>
              <a:rPr lang="zh-CN" altLang="en-US" b="0" dirty="0">
                <a:solidFill>
                  <a:srgbClr val="FA413C"/>
                </a:solidFill>
                <a:latin typeface="+mn-lt"/>
                <a:ea typeface="黑体" pitchFamily="49" charset="-122"/>
              </a:rPr>
              <a:t>或</a:t>
            </a:r>
            <a:r>
              <a:rPr lang="en-US" altLang="zh-CN" b="0" dirty="0">
                <a:solidFill>
                  <a:srgbClr val="FA413C"/>
                </a:solidFill>
                <a:latin typeface="+mn-lt"/>
                <a:ea typeface="黑体" pitchFamily="49" charset="-122"/>
              </a:rPr>
              <a:t>GMP</a:t>
            </a:r>
            <a:r>
              <a:rPr lang="zh-CN" altLang="en-US" b="0" dirty="0">
                <a:solidFill>
                  <a:srgbClr val="FA413C"/>
                </a:solidFill>
                <a:latin typeface="+mn-lt"/>
                <a:ea typeface="黑体" pitchFamily="49" charset="-122"/>
              </a:rPr>
              <a:t>需  ？个</a:t>
            </a:r>
            <a:r>
              <a:rPr lang="en-US" altLang="zh-CN" b="0" dirty="0">
                <a:solidFill>
                  <a:srgbClr val="FA413C"/>
                </a:solidFill>
                <a:latin typeface="+mn-lt"/>
                <a:ea typeface="黑体" pitchFamily="49" charset="-122"/>
              </a:rPr>
              <a:t>ATP</a:t>
            </a:r>
          </a:p>
        </p:txBody>
      </p:sp>
      <p:sp>
        <p:nvSpPr>
          <p:cNvPr id="18440" name="Text Box 8"/>
          <p:cNvSpPr txBox="1">
            <a:spLocks noChangeArrowheads="1"/>
          </p:cNvSpPr>
          <p:nvPr/>
        </p:nvSpPr>
        <p:spPr bwMode="auto">
          <a:xfrm>
            <a:off x="1547813" y="4868863"/>
            <a:ext cx="1511300" cy="579437"/>
          </a:xfrm>
          <a:prstGeom prst="rect">
            <a:avLst/>
          </a:prstGeom>
          <a:noFill/>
          <a:ln w="9525">
            <a:noFill/>
            <a:miter lim="800000"/>
            <a:headEnd/>
            <a:tailEnd/>
          </a:ln>
        </p:spPr>
        <p:txBody>
          <a:bodyPr>
            <a:spAutoFit/>
          </a:bodyPr>
          <a:lstStyle/>
          <a:p>
            <a:pPr>
              <a:spcBef>
                <a:spcPct val="50000"/>
              </a:spcBef>
            </a:pPr>
            <a:r>
              <a:rPr lang="zh-CN" altLang="en-US" b="0" dirty="0">
                <a:solidFill>
                  <a:srgbClr val="080800"/>
                </a:solidFill>
                <a:ea typeface="黑体" pitchFamily="2" charset="-122"/>
              </a:rPr>
              <a:t>提问：</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dissolv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dissolve">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dissolve">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dissolve">
                                      <p:cBhvr>
                                        <p:cTn id="22" dur="500"/>
                                        <p:tgtEl>
                                          <p:spTgt spid="184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40"/>
                                        </p:tgtEl>
                                        <p:attrNameLst>
                                          <p:attrName>style.visibility</p:attrName>
                                        </p:attrNameLst>
                                      </p:cBhvr>
                                      <p:to>
                                        <p:strVal val="visible"/>
                                      </p:to>
                                    </p:set>
                                    <p:animEffect transition="in" filter="dissolve">
                                      <p:cBhvr>
                                        <p:cTn id="27" dur="500"/>
                                        <p:tgtEl>
                                          <p:spTgt spid="18440"/>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randombar(horizontal)">
                                      <p:cBhvr>
                                        <p:cTn id="31"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8" grpId="0"/>
      <p:bldP spid="184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498475" y="1412875"/>
            <a:ext cx="8610600" cy="4537075"/>
          </a:xfrm>
        </p:spPr>
        <p:txBody>
          <a:bodyPr/>
          <a:lstStyle/>
          <a:p>
            <a:pPr eaLnBrk="1" hangingPunct="1">
              <a:lnSpc>
                <a:spcPct val="120000"/>
              </a:lnSpc>
              <a:buFont typeface="Wingdings" pitchFamily="2" charset="2"/>
              <a:buNone/>
            </a:pPr>
            <a:r>
              <a:rPr lang="en-US" altLang="zh-CN" sz="2800">
                <a:solidFill>
                  <a:srgbClr val="080800"/>
                </a:solidFill>
                <a:ea typeface="黑体" pitchFamily="2" charset="-122"/>
              </a:rPr>
              <a:t>   5.  </a:t>
            </a:r>
            <a:r>
              <a:rPr lang="zh-CN" altLang="en-US" sz="2800">
                <a:solidFill>
                  <a:srgbClr val="080800"/>
                </a:solidFill>
                <a:ea typeface="黑体" pitchFamily="2" charset="-122"/>
              </a:rPr>
              <a:t>从头合成的调节：</a:t>
            </a:r>
            <a:r>
              <a:rPr lang="zh-CN" altLang="en-US" sz="2800" u="sng">
                <a:solidFill>
                  <a:srgbClr val="080800"/>
                </a:solidFill>
                <a:ea typeface="黑体" pitchFamily="2" charset="-122"/>
              </a:rPr>
              <a:t>反馈调节；交叉调节</a:t>
            </a:r>
          </a:p>
          <a:p>
            <a:pPr lvl="1" eaLnBrk="1" hangingPunct="1">
              <a:lnSpc>
                <a:spcPct val="120000"/>
              </a:lnSpc>
              <a:buClr>
                <a:srgbClr val="FA413C"/>
              </a:buClr>
              <a:buSzPct val="70000"/>
              <a:buFont typeface="Wingdings" pitchFamily="2" charset="2"/>
              <a:buChar char="v"/>
            </a:pPr>
            <a:r>
              <a:rPr lang="zh-CN" altLang="en-US">
                <a:solidFill>
                  <a:srgbClr val="080800"/>
                </a:solidFill>
                <a:ea typeface="黑体" pitchFamily="2" charset="-122"/>
              </a:rPr>
              <a:t>关键酶：</a:t>
            </a:r>
            <a:r>
              <a:rPr lang="en-US" altLang="zh-CN" u="sng">
                <a:solidFill>
                  <a:srgbClr val="080800"/>
                </a:solidFill>
                <a:ea typeface="黑体" pitchFamily="2" charset="-122"/>
              </a:rPr>
              <a:t>PRPP</a:t>
            </a:r>
            <a:r>
              <a:rPr lang="zh-CN" altLang="en-US" u="sng">
                <a:solidFill>
                  <a:srgbClr val="080800"/>
                </a:solidFill>
                <a:ea typeface="黑体" pitchFamily="2" charset="-122"/>
              </a:rPr>
              <a:t>合成酶</a:t>
            </a:r>
            <a:r>
              <a:rPr lang="zh-CN" altLang="en-US">
                <a:solidFill>
                  <a:srgbClr val="080800"/>
                </a:solidFill>
                <a:ea typeface="黑体" pitchFamily="2" charset="-122"/>
              </a:rPr>
              <a:t>、</a:t>
            </a:r>
            <a:r>
              <a:rPr lang="en-US" altLang="zh-CN" u="sng">
                <a:solidFill>
                  <a:srgbClr val="080800"/>
                </a:solidFill>
                <a:ea typeface="黑体" pitchFamily="2" charset="-122"/>
              </a:rPr>
              <a:t>PRPP</a:t>
            </a:r>
            <a:r>
              <a:rPr lang="zh-CN" altLang="en-US" u="sng">
                <a:solidFill>
                  <a:srgbClr val="080800"/>
                </a:solidFill>
                <a:ea typeface="黑体" pitchFamily="2" charset="-122"/>
              </a:rPr>
              <a:t>酰胺转移酶</a:t>
            </a:r>
          </a:p>
          <a:p>
            <a:pPr lvl="1" eaLnBrk="1" hangingPunct="1">
              <a:lnSpc>
                <a:spcPct val="120000"/>
              </a:lnSpc>
              <a:buClr>
                <a:srgbClr val="FA413C"/>
              </a:buClr>
              <a:buSzPct val="70000"/>
              <a:buFont typeface="Wingdings" pitchFamily="2" charset="2"/>
              <a:buChar char="v"/>
            </a:pPr>
            <a:r>
              <a:rPr lang="zh-CN" altLang="en-US">
                <a:solidFill>
                  <a:srgbClr val="080800"/>
                </a:solidFill>
                <a:ea typeface="黑体" pitchFamily="2" charset="-122"/>
              </a:rPr>
              <a:t>调节剂：</a:t>
            </a:r>
            <a:r>
              <a:rPr lang="en-US" altLang="zh-CN">
                <a:solidFill>
                  <a:srgbClr val="080800"/>
                </a:solidFill>
                <a:ea typeface="黑体" pitchFamily="2" charset="-122"/>
              </a:rPr>
              <a:t>IMP</a:t>
            </a:r>
            <a:r>
              <a:rPr lang="zh-CN" altLang="en-US">
                <a:solidFill>
                  <a:srgbClr val="080800"/>
                </a:solidFill>
                <a:ea typeface="黑体" pitchFamily="2" charset="-122"/>
              </a:rPr>
              <a:t>、</a:t>
            </a:r>
            <a:r>
              <a:rPr lang="en-US" altLang="zh-CN">
                <a:solidFill>
                  <a:srgbClr val="080800"/>
                </a:solidFill>
                <a:ea typeface="黑体" pitchFamily="2" charset="-122"/>
              </a:rPr>
              <a:t>AMP</a:t>
            </a:r>
            <a:r>
              <a:rPr lang="zh-CN" altLang="en-US">
                <a:solidFill>
                  <a:srgbClr val="080800"/>
                </a:solidFill>
                <a:ea typeface="黑体" pitchFamily="2" charset="-122"/>
              </a:rPr>
              <a:t>、</a:t>
            </a:r>
            <a:r>
              <a:rPr lang="en-US" altLang="zh-CN">
                <a:solidFill>
                  <a:srgbClr val="080800"/>
                </a:solidFill>
                <a:ea typeface="黑体" pitchFamily="2" charset="-122"/>
              </a:rPr>
              <a:t>GMP</a:t>
            </a:r>
            <a:r>
              <a:rPr lang="zh-CN" altLang="en-US">
                <a:solidFill>
                  <a:srgbClr val="080800"/>
                </a:solidFill>
                <a:ea typeface="黑体" pitchFamily="2" charset="-122"/>
              </a:rPr>
              <a:t>等产物</a:t>
            </a:r>
          </a:p>
          <a:p>
            <a:pPr lvl="1" eaLnBrk="1" hangingPunct="1">
              <a:lnSpc>
                <a:spcPct val="120000"/>
              </a:lnSpc>
              <a:buClr>
                <a:srgbClr val="FA413C"/>
              </a:buClr>
              <a:buSzPct val="70000"/>
              <a:buFont typeface="Wingdings" pitchFamily="2" charset="2"/>
              <a:buNone/>
            </a:pPr>
            <a:r>
              <a:rPr lang="zh-CN" altLang="en-US">
                <a:solidFill>
                  <a:srgbClr val="080800"/>
                </a:solidFill>
                <a:ea typeface="黑体" pitchFamily="2" charset="-122"/>
              </a:rPr>
              <a:t>                      </a:t>
            </a:r>
            <a:r>
              <a:rPr lang="en-US" altLang="zh-CN">
                <a:solidFill>
                  <a:srgbClr val="080800"/>
                </a:solidFill>
                <a:ea typeface="黑体" pitchFamily="2" charset="-122"/>
              </a:rPr>
              <a:t>R-5-P</a:t>
            </a:r>
            <a:r>
              <a:rPr lang="zh-CN" altLang="en-US">
                <a:solidFill>
                  <a:srgbClr val="080800"/>
                </a:solidFill>
                <a:ea typeface="黑体" pitchFamily="2" charset="-122"/>
              </a:rPr>
              <a:t>、</a:t>
            </a:r>
            <a:r>
              <a:rPr lang="en-US" altLang="zh-CN">
                <a:solidFill>
                  <a:srgbClr val="080800"/>
                </a:solidFill>
                <a:ea typeface="黑体" pitchFamily="2" charset="-122"/>
              </a:rPr>
              <a:t>ATP</a:t>
            </a:r>
            <a:r>
              <a:rPr lang="zh-CN" altLang="en-US">
                <a:solidFill>
                  <a:srgbClr val="080800"/>
                </a:solidFill>
                <a:ea typeface="黑体" pitchFamily="2" charset="-122"/>
              </a:rPr>
              <a:t>、</a:t>
            </a:r>
            <a:r>
              <a:rPr lang="en-US" altLang="zh-CN">
                <a:solidFill>
                  <a:srgbClr val="080800"/>
                </a:solidFill>
                <a:ea typeface="黑体" pitchFamily="2" charset="-122"/>
              </a:rPr>
              <a:t>PRPP</a:t>
            </a:r>
            <a:r>
              <a:rPr lang="zh-CN" altLang="en-US">
                <a:solidFill>
                  <a:srgbClr val="080800"/>
                </a:solidFill>
                <a:ea typeface="黑体" pitchFamily="2" charset="-122"/>
              </a:rPr>
              <a:t>等底物</a:t>
            </a:r>
          </a:p>
          <a:p>
            <a:pPr lvl="1" eaLnBrk="1" hangingPunct="1">
              <a:lnSpc>
                <a:spcPct val="120000"/>
              </a:lnSpc>
              <a:buClr>
                <a:srgbClr val="FA413C"/>
              </a:buClr>
              <a:buSzPct val="70000"/>
              <a:buFont typeface="Wingdings" pitchFamily="2" charset="2"/>
              <a:buChar char="v"/>
            </a:pPr>
            <a:r>
              <a:rPr lang="zh-CN" altLang="en-US">
                <a:solidFill>
                  <a:srgbClr val="080800"/>
                </a:solidFill>
                <a:ea typeface="黑体" pitchFamily="2" charset="-122"/>
              </a:rPr>
              <a:t>意义：满足机体需要，又不至于浪费，节省</a:t>
            </a:r>
          </a:p>
          <a:p>
            <a:pPr lvl="1" eaLnBrk="1" hangingPunct="1">
              <a:lnSpc>
                <a:spcPct val="120000"/>
              </a:lnSpc>
              <a:buClr>
                <a:srgbClr val="FA413C"/>
              </a:buClr>
              <a:buSzPct val="70000"/>
              <a:buFont typeface="Wingdings" pitchFamily="2" charset="2"/>
              <a:buNone/>
            </a:pPr>
            <a:r>
              <a:rPr lang="zh-CN" altLang="en-US">
                <a:solidFill>
                  <a:srgbClr val="080800"/>
                </a:solidFill>
                <a:ea typeface="黑体" pitchFamily="2" charset="-122"/>
              </a:rPr>
              <a:t>                 营养物及能量消耗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wipe(left)">
                                      <p:cBhvr>
                                        <p:cTn id="21" dur="500"/>
                                        <p:tgtEl>
                                          <p:spTgt spid="1945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459">
                                            <p:txEl>
                                              <p:pRg st="4" end="4"/>
                                            </p:txEl>
                                          </p:spTgt>
                                        </p:tgtEl>
                                        <p:attrNameLst>
                                          <p:attrName>style.visibility</p:attrName>
                                        </p:attrNameLst>
                                      </p:cBhvr>
                                      <p:to>
                                        <p:strVal val="visible"/>
                                      </p:to>
                                    </p:set>
                                    <p:animEffect transition="in" filter="wipe(left)">
                                      <p:cBhvr>
                                        <p:cTn id="26" dur="500"/>
                                        <p:tgtEl>
                                          <p:spTgt spid="19459">
                                            <p:txEl>
                                              <p:pRg st="4" end="4"/>
                                            </p:txEl>
                                          </p:spTgt>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9459">
                                            <p:txEl>
                                              <p:pRg st="5" end="5"/>
                                            </p:txEl>
                                          </p:spTgt>
                                        </p:tgtEl>
                                        <p:attrNameLst>
                                          <p:attrName>style.visibility</p:attrName>
                                        </p:attrNameLst>
                                      </p:cBhvr>
                                      <p:to>
                                        <p:strVal val="visible"/>
                                      </p:to>
                                    </p:set>
                                    <p:animEffect transition="in" filter="wipe(left)">
                                      <p:cBhvr>
                                        <p:cTn id="30"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1066800" y="762000"/>
            <a:ext cx="7772400" cy="1143000"/>
          </a:xfrm>
        </p:spPr>
        <p:txBody>
          <a:bodyPr/>
          <a:lstStyle/>
          <a:p>
            <a:pPr algn="ctr" eaLnBrk="1" hangingPunct="1"/>
            <a:r>
              <a:rPr lang="en-US" altLang="zh-CN" sz="4000">
                <a:latin typeface="Arial" charset="0"/>
                <a:ea typeface="黑体" pitchFamily="2" charset="-122"/>
                <a:cs typeface="Arial" charset="0"/>
              </a:rPr>
              <a:t>PRPP</a:t>
            </a:r>
            <a:r>
              <a:rPr lang="zh-CN" altLang="en-US" sz="4000">
                <a:latin typeface="Arial" charset="0"/>
                <a:ea typeface="黑体" pitchFamily="2" charset="-122"/>
                <a:cs typeface="Arial" charset="0"/>
              </a:rPr>
              <a:t>酰胺转移酶的调节</a:t>
            </a:r>
          </a:p>
        </p:txBody>
      </p:sp>
      <p:grpSp>
        <p:nvGrpSpPr>
          <p:cNvPr id="61442" name="Group 6"/>
          <p:cNvGrpSpPr>
            <a:grpSpLocks/>
          </p:cNvGrpSpPr>
          <p:nvPr/>
        </p:nvGrpSpPr>
        <p:grpSpPr bwMode="auto">
          <a:xfrm>
            <a:off x="457200" y="2514600"/>
            <a:ext cx="8458200" cy="3505200"/>
            <a:chOff x="144" y="1632"/>
            <a:chExt cx="5328" cy="2208"/>
          </a:xfrm>
        </p:grpSpPr>
        <p:pic>
          <p:nvPicPr>
            <p:cNvPr id="61444" name="Picture 4"/>
            <p:cNvPicPr>
              <a:picLocks noChangeAspect="1" noChangeArrowheads="1"/>
            </p:cNvPicPr>
            <p:nvPr/>
          </p:nvPicPr>
          <p:blipFill>
            <a:blip r:embed="rId2"/>
            <a:srcRect l="2632" t="12477" b="5533"/>
            <a:stretch>
              <a:fillRect/>
            </a:stretch>
          </p:blipFill>
          <p:spPr bwMode="auto">
            <a:xfrm>
              <a:off x="144" y="1632"/>
              <a:ext cx="5328" cy="2208"/>
            </a:xfrm>
            <a:prstGeom prst="rect">
              <a:avLst/>
            </a:prstGeom>
            <a:noFill/>
            <a:ln w="9525">
              <a:noFill/>
              <a:miter lim="800000"/>
              <a:headEnd/>
              <a:tailEnd/>
            </a:ln>
          </p:spPr>
        </p:pic>
        <p:sp>
          <p:nvSpPr>
            <p:cNvPr id="61445" name="Text Box 5"/>
            <p:cNvSpPr txBox="1">
              <a:spLocks noChangeArrowheads="1"/>
            </p:cNvSpPr>
            <p:nvPr/>
          </p:nvSpPr>
          <p:spPr bwMode="auto">
            <a:xfrm>
              <a:off x="1186" y="3512"/>
              <a:ext cx="820" cy="288"/>
            </a:xfrm>
            <a:prstGeom prst="rect">
              <a:avLst/>
            </a:prstGeom>
            <a:solidFill>
              <a:srgbClr val="FCFBFA"/>
            </a:solidFill>
            <a:ln w="9525">
              <a:noFill/>
              <a:miter lim="800000"/>
              <a:headEnd/>
              <a:tailEnd/>
            </a:ln>
          </p:spPr>
          <p:txBody>
            <a:bodyPr>
              <a:spAutoFit/>
            </a:bodyPr>
            <a:lstStyle/>
            <a:p>
              <a:pPr>
                <a:spcBef>
                  <a:spcPct val="50000"/>
                </a:spcBef>
              </a:pPr>
              <a:endParaRPr lang="zh-CN" altLang="zh-CN" sz="2400" b="0">
                <a:ea typeface="宋体" charset="-122"/>
              </a:endParaRPr>
            </a:p>
          </p:txBody>
        </p:sp>
      </p:grpSp>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3"/>
          <p:cNvGrpSpPr>
            <a:grpSpLocks/>
          </p:cNvGrpSpPr>
          <p:nvPr/>
        </p:nvGrpSpPr>
        <p:grpSpPr bwMode="auto">
          <a:xfrm>
            <a:off x="106363" y="3379788"/>
            <a:ext cx="819150" cy="930275"/>
            <a:chOff x="0" y="1113"/>
            <a:chExt cx="516" cy="586"/>
          </a:xfrm>
        </p:grpSpPr>
        <p:sp>
          <p:nvSpPr>
            <p:cNvPr id="62521" name="Text Box 4"/>
            <p:cNvSpPr txBox="1">
              <a:spLocks noChangeArrowheads="1"/>
            </p:cNvSpPr>
            <p:nvPr/>
          </p:nvSpPr>
          <p:spPr bwMode="auto">
            <a:xfrm>
              <a:off x="0" y="1113"/>
              <a:ext cx="516" cy="250"/>
            </a:xfrm>
            <a:prstGeom prst="rect">
              <a:avLst/>
            </a:prstGeom>
            <a:noFill/>
            <a:ln w="9525">
              <a:noFill/>
              <a:miter lim="800000"/>
              <a:headEnd/>
              <a:tailEnd/>
            </a:ln>
          </p:spPr>
          <p:txBody>
            <a:bodyPr wrap="none">
              <a:spAutoFit/>
            </a:bodyPr>
            <a:lstStyle/>
            <a:p>
              <a:r>
                <a:rPr lang="en-US" altLang="zh-CN" sz="2000"/>
                <a:t>R-5-P</a:t>
              </a:r>
            </a:p>
          </p:txBody>
        </p:sp>
        <p:sp>
          <p:nvSpPr>
            <p:cNvPr id="62522" name="Text Box 5"/>
            <p:cNvSpPr txBox="1">
              <a:spLocks noChangeArrowheads="1"/>
            </p:cNvSpPr>
            <p:nvPr/>
          </p:nvSpPr>
          <p:spPr bwMode="auto">
            <a:xfrm>
              <a:off x="0" y="1449"/>
              <a:ext cx="437" cy="250"/>
            </a:xfrm>
            <a:prstGeom prst="rect">
              <a:avLst/>
            </a:prstGeom>
            <a:noFill/>
            <a:ln w="9525">
              <a:noFill/>
              <a:miter lim="800000"/>
              <a:headEnd/>
              <a:tailEnd/>
            </a:ln>
          </p:spPr>
          <p:txBody>
            <a:bodyPr wrap="none">
              <a:spAutoFit/>
            </a:bodyPr>
            <a:lstStyle/>
            <a:p>
              <a:r>
                <a:rPr lang="en-US" altLang="zh-CN" sz="2000"/>
                <a:t>ATP</a:t>
              </a:r>
            </a:p>
          </p:txBody>
        </p:sp>
      </p:grpSp>
      <p:sp>
        <p:nvSpPr>
          <p:cNvPr id="62466" name="AutoShape 6"/>
          <p:cNvSpPr>
            <a:spLocks/>
          </p:cNvSpPr>
          <p:nvPr/>
        </p:nvSpPr>
        <p:spPr bwMode="auto">
          <a:xfrm>
            <a:off x="808038" y="3594100"/>
            <a:ext cx="76200" cy="533400"/>
          </a:xfrm>
          <a:prstGeom prst="rightBrace">
            <a:avLst>
              <a:gd name="adj1" fmla="val 58333"/>
              <a:gd name="adj2" fmla="val 50000"/>
            </a:avLst>
          </a:prstGeom>
          <a:noFill/>
          <a:ln w="9525">
            <a:solidFill>
              <a:schemeClr val="tx1"/>
            </a:solidFill>
            <a:miter lim="800000"/>
            <a:headEnd/>
            <a:tailEnd/>
          </a:ln>
        </p:spPr>
        <p:txBody>
          <a:bodyPr wrap="none" anchor="ctr"/>
          <a:lstStyle/>
          <a:p>
            <a:endParaRPr lang="zh-CN" altLang="en-US"/>
          </a:p>
        </p:txBody>
      </p:sp>
      <p:grpSp>
        <p:nvGrpSpPr>
          <p:cNvPr id="62467" name="Group 7"/>
          <p:cNvGrpSpPr>
            <a:grpSpLocks/>
          </p:cNvGrpSpPr>
          <p:nvPr/>
        </p:nvGrpSpPr>
        <p:grpSpPr bwMode="auto">
          <a:xfrm>
            <a:off x="884238" y="3494088"/>
            <a:ext cx="1527175" cy="404812"/>
            <a:chOff x="490" y="1185"/>
            <a:chExt cx="919" cy="255"/>
          </a:xfrm>
        </p:grpSpPr>
        <p:sp>
          <p:nvSpPr>
            <p:cNvPr id="62519" name="Text Box 8"/>
            <p:cNvSpPr txBox="1">
              <a:spLocks noChangeArrowheads="1"/>
            </p:cNvSpPr>
            <p:nvPr/>
          </p:nvSpPr>
          <p:spPr bwMode="auto">
            <a:xfrm>
              <a:off x="490" y="1185"/>
              <a:ext cx="919" cy="231"/>
            </a:xfrm>
            <a:prstGeom prst="rect">
              <a:avLst/>
            </a:prstGeom>
            <a:noFill/>
            <a:ln w="9525">
              <a:noFill/>
              <a:miter lim="800000"/>
              <a:headEnd/>
              <a:tailEnd/>
            </a:ln>
          </p:spPr>
          <p:txBody>
            <a:bodyPr>
              <a:spAutoFit/>
            </a:bodyPr>
            <a:lstStyle/>
            <a:p>
              <a:r>
                <a:rPr lang="en-US" altLang="zh-CN" sz="1800" b="0">
                  <a:solidFill>
                    <a:srgbClr val="FF0000"/>
                  </a:solidFill>
                  <a:latin typeface="黑体" pitchFamily="2" charset="-122"/>
                  <a:ea typeface="黑体" pitchFamily="2" charset="-122"/>
                </a:rPr>
                <a:t>PRPP</a:t>
              </a:r>
              <a:r>
                <a:rPr lang="zh-CN" altLang="en-US" sz="1800" b="0">
                  <a:solidFill>
                    <a:srgbClr val="FF0000"/>
                  </a:solidFill>
                  <a:latin typeface="黑体" pitchFamily="2" charset="-122"/>
                  <a:ea typeface="黑体" pitchFamily="2" charset="-122"/>
                </a:rPr>
                <a:t>合成酶</a:t>
              </a:r>
            </a:p>
          </p:txBody>
        </p:sp>
        <p:sp>
          <p:nvSpPr>
            <p:cNvPr id="62520" name="Line 9"/>
            <p:cNvSpPr>
              <a:spLocks noChangeShapeType="1"/>
            </p:cNvSpPr>
            <p:nvPr/>
          </p:nvSpPr>
          <p:spPr bwMode="auto">
            <a:xfrm>
              <a:off x="490" y="1440"/>
              <a:ext cx="821" cy="0"/>
            </a:xfrm>
            <a:prstGeom prst="line">
              <a:avLst/>
            </a:prstGeom>
            <a:noFill/>
            <a:ln w="9525">
              <a:solidFill>
                <a:schemeClr val="tx1"/>
              </a:solidFill>
              <a:miter lim="800000"/>
              <a:headEnd/>
              <a:tailEnd type="triangle" w="med" len="med"/>
            </a:ln>
          </p:spPr>
          <p:txBody>
            <a:bodyPr wrap="none"/>
            <a:lstStyle/>
            <a:p>
              <a:endParaRPr lang="zh-CN" altLang="en-US"/>
            </a:p>
          </p:txBody>
        </p:sp>
      </p:grpSp>
      <p:sp>
        <p:nvSpPr>
          <p:cNvPr id="62468" name="Text Box 10"/>
          <p:cNvSpPr txBox="1">
            <a:spLocks noChangeArrowheads="1"/>
          </p:cNvSpPr>
          <p:nvPr/>
        </p:nvSpPr>
        <p:spPr bwMode="auto">
          <a:xfrm>
            <a:off x="2103438" y="3678238"/>
            <a:ext cx="835025" cy="396875"/>
          </a:xfrm>
          <a:prstGeom prst="rect">
            <a:avLst/>
          </a:prstGeom>
          <a:noFill/>
          <a:ln w="9525">
            <a:noFill/>
            <a:miter lim="800000"/>
            <a:headEnd/>
            <a:tailEnd/>
          </a:ln>
        </p:spPr>
        <p:txBody>
          <a:bodyPr wrap="none">
            <a:spAutoFit/>
          </a:bodyPr>
          <a:lstStyle/>
          <a:p>
            <a:r>
              <a:rPr lang="en-US" altLang="zh-CN" sz="2000"/>
              <a:t>PRPP</a:t>
            </a:r>
          </a:p>
        </p:txBody>
      </p:sp>
      <p:grpSp>
        <p:nvGrpSpPr>
          <p:cNvPr id="62469" name="Group 11"/>
          <p:cNvGrpSpPr>
            <a:grpSpLocks/>
          </p:cNvGrpSpPr>
          <p:nvPr/>
        </p:nvGrpSpPr>
        <p:grpSpPr bwMode="auto">
          <a:xfrm>
            <a:off x="2713038" y="3517900"/>
            <a:ext cx="1427162" cy="381000"/>
            <a:chOff x="1642" y="1200"/>
            <a:chExt cx="841" cy="240"/>
          </a:xfrm>
        </p:grpSpPr>
        <p:sp>
          <p:nvSpPr>
            <p:cNvPr id="62517" name="Text Box 12"/>
            <p:cNvSpPr txBox="1">
              <a:spLocks noChangeArrowheads="1"/>
            </p:cNvSpPr>
            <p:nvPr/>
          </p:nvSpPr>
          <p:spPr bwMode="auto">
            <a:xfrm>
              <a:off x="1642" y="1200"/>
              <a:ext cx="841" cy="231"/>
            </a:xfrm>
            <a:prstGeom prst="rect">
              <a:avLst/>
            </a:prstGeom>
            <a:noFill/>
            <a:ln w="9525">
              <a:noFill/>
              <a:miter lim="800000"/>
              <a:headEnd/>
              <a:tailEnd/>
            </a:ln>
          </p:spPr>
          <p:txBody>
            <a:bodyPr>
              <a:spAutoFit/>
            </a:bodyPr>
            <a:lstStyle/>
            <a:p>
              <a:r>
                <a:rPr lang="zh-CN" altLang="en-US" sz="1800" b="0">
                  <a:solidFill>
                    <a:srgbClr val="FF0000"/>
                  </a:solidFill>
                  <a:latin typeface="黑体" pitchFamily="2" charset="-122"/>
                  <a:ea typeface="黑体" pitchFamily="2" charset="-122"/>
                </a:rPr>
                <a:t>酰胺转移酶</a:t>
              </a:r>
            </a:p>
          </p:txBody>
        </p:sp>
        <p:sp>
          <p:nvSpPr>
            <p:cNvPr id="62518" name="Line 13"/>
            <p:cNvSpPr>
              <a:spLocks noChangeShapeType="1"/>
            </p:cNvSpPr>
            <p:nvPr/>
          </p:nvSpPr>
          <p:spPr bwMode="auto">
            <a:xfrm>
              <a:off x="1690" y="1440"/>
              <a:ext cx="725" cy="0"/>
            </a:xfrm>
            <a:prstGeom prst="line">
              <a:avLst/>
            </a:prstGeom>
            <a:noFill/>
            <a:ln w="9525">
              <a:solidFill>
                <a:schemeClr val="tx1"/>
              </a:solidFill>
              <a:miter lim="800000"/>
              <a:headEnd/>
              <a:tailEnd type="triangle" w="med" len="med"/>
            </a:ln>
          </p:spPr>
          <p:txBody>
            <a:bodyPr wrap="none"/>
            <a:lstStyle/>
            <a:p>
              <a:endParaRPr lang="zh-CN" altLang="en-US"/>
            </a:p>
          </p:txBody>
        </p:sp>
      </p:grpSp>
      <p:sp>
        <p:nvSpPr>
          <p:cNvPr id="62470" name="Text Box 14"/>
          <p:cNvSpPr txBox="1">
            <a:spLocks noChangeArrowheads="1"/>
          </p:cNvSpPr>
          <p:nvPr/>
        </p:nvSpPr>
        <p:spPr bwMode="auto">
          <a:xfrm>
            <a:off x="3856038" y="3678238"/>
            <a:ext cx="708025" cy="396875"/>
          </a:xfrm>
          <a:prstGeom prst="rect">
            <a:avLst/>
          </a:prstGeom>
          <a:noFill/>
          <a:ln w="9525">
            <a:noFill/>
            <a:miter lim="800000"/>
            <a:headEnd/>
            <a:tailEnd/>
          </a:ln>
        </p:spPr>
        <p:txBody>
          <a:bodyPr wrap="none">
            <a:spAutoFit/>
          </a:bodyPr>
          <a:lstStyle/>
          <a:p>
            <a:r>
              <a:rPr lang="en-US" altLang="zh-CN" sz="2000"/>
              <a:t>PRA</a:t>
            </a:r>
          </a:p>
        </p:txBody>
      </p:sp>
      <p:grpSp>
        <p:nvGrpSpPr>
          <p:cNvPr id="62471" name="Group 15"/>
          <p:cNvGrpSpPr>
            <a:grpSpLocks/>
          </p:cNvGrpSpPr>
          <p:nvPr/>
        </p:nvGrpSpPr>
        <p:grpSpPr bwMode="auto">
          <a:xfrm>
            <a:off x="4465638" y="3684588"/>
            <a:ext cx="1119187" cy="396875"/>
            <a:chOff x="2746" y="1305"/>
            <a:chExt cx="705" cy="250"/>
          </a:xfrm>
        </p:grpSpPr>
        <p:sp>
          <p:nvSpPr>
            <p:cNvPr id="62514" name="Line 16"/>
            <p:cNvSpPr>
              <a:spLocks noChangeShapeType="1"/>
            </p:cNvSpPr>
            <p:nvPr/>
          </p:nvSpPr>
          <p:spPr bwMode="auto">
            <a:xfrm>
              <a:off x="2746" y="1440"/>
              <a:ext cx="144"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15" name="Line 17"/>
            <p:cNvSpPr>
              <a:spLocks noChangeShapeType="1"/>
            </p:cNvSpPr>
            <p:nvPr/>
          </p:nvSpPr>
          <p:spPr bwMode="auto">
            <a:xfrm>
              <a:off x="2938" y="1440"/>
              <a:ext cx="144"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16" name="Text Box 18"/>
            <p:cNvSpPr txBox="1">
              <a:spLocks noChangeArrowheads="1"/>
            </p:cNvSpPr>
            <p:nvPr/>
          </p:nvSpPr>
          <p:spPr bwMode="auto">
            <a:xfrm>
              <a:off x="3024" y="1305"/>
              <a:ext cx="427" cy="250"/>
            </a:xfrm>
            <a:prstGeom prst="rect">
              <a:avLst/>
            </a:prstGeom>
            <a:noFill/>
            <a:ln w="9525">
              <a:noFill/>
              <a:miter lim="800000"/>
              <a:headEnd/>
              <a:tailEnd/>
            </a:ln>
          </p:spPr>
          <p:txBody>
            <a:bodyPr wrap="none">
              <a:spAutoFit/>
            </a:bodyPr>
            <a:lstStyle/>
            <a:p>
              <a:r>
                <a:rPr lang="en-US" altLang="zh-CN" sz="2000"/>
                <a:t>IMP</a:t>
              </a:r>
            </a:p>
          </p:txBody>
        </p:sp>
      </p:grpSp>
      <p:sp>
        <p:nvSpPr>
          <p:cNvPr id="62472" name="Line 19"/>
          <p:cNvSpPr>
            <a:spLocks noChangeShapeType="1"/>
          </p:cNvSpPr>
          <p:nvPr/>
        </p:nvSpPr>
        <p:spPr bwMode="auto">
          <a:xfrm flipV="1">
            <a:off x="5456238" y="3670300"/>
            <a:ext cx="304800" cy="152400"/>
          </a:xfrm>
          <a:prstGeom prst="line">
            <a:avLst/>
          </a:prstGeom>
          <a:noFill/>
          <a:ln w="9525">
            <a:solidFill>
              <a:schemeClr val="tx1"/>
            </a:solidFill>
            <a:miter lim="800000"/>
            <a:headEnd/>
            <a:tailEnd type="triangle" w="med" len="med"/>
          </a:ln>
        </p:spPr>
        <p:txBody>
          <a:bodyPr wrap="none"/>
          <a:lstStyle/>
          <a:p>
            <a:endParaRPr lang="zh-CN" altLang="en-US"/>
          </a:p>
        </p:txBody>
      </p:sp>
      <p:grpSp>
        <p:nvGrpSpPr>
          <p:cNvPr id="62473" name="Group 20"/>
          <p:cNvGrpSpPr>
            <a:grpSpLocks/>
          </p:cNvGrpSpPr>
          <p:nvPr/>
        </p:nvGrpSpPr>
        <p:grpSpPr bwMode="auto">
          <a:xfrm>
            <a:off x="5684838" y="3238500"/>
            <a:ext cx="3448050" cy="641350"/>
            <a:chOff x="3514" y="1024"/>
            <a:chExt cx="2138" cy="404"/>
          </a:xfrm>
        </p:grpSpPr>
        <p:sp>
          <p:nvSpPr>
            <p:cNvPr id="62507" name="Text Box 21"/>
            <p:cNvSpPr txBox="1">
              <a:spLocks noChangeArrowheads="1"/>
            </p:cNvSpPr>
            <p:nvPr/>
          </p:nvSpPr>
          <p:spPr bwMode="auto">
            <a:xfrm>
              <a:off x="3514" y="1024"/>
              <a:ext cx="696" cy="404"/>
            </a:xfrm>
            <a:prstGeom prst="rect">
              <a:avLst/>
            </a:prstGeom>
            <a:noFill/>
            <a:ln w="9525">
              <a:noFill/>
              <a:miter lim="800000"/>
              <a:headEnd/>
              <a:tailEnd/>
            </a:ln>
          </p:spPr>
          <p:txBody>
            <a:bodyPr>
              <a:spAutoFit/>
            </a:bodyPr>
            <a:lstStyle/>
            <a:p>
              <a:pPr algn="ctr"/>
              <a:r>
                <a:rPr lang="zh-CN" altLang="en-US" sz="1800" b="0">
                  <a:latin typeface="黑体" pitchFamily="2" charset="-122"/>
                  <a:ea typeface="黑体" pitchFamily="2" charset="-122"/>
                </a:rPr>
                <a:t>腺苷酸代</a:t>
              </a:r>
            </a:p>
            <a:p>
              <a:pPr algn="ctr"/>
              <a:r>
                <a:rPr lang="zh-CN" altLang="en-US" sz="1800" b="0">
                  <a:latin typeface="黑体" pitchFamily="2" charset="-122"/>
                  <a:ea typeface="黑体" pitchFamily="2" charset="-122"/>
                </a:rPr>
                <a:t>琥珀酸</a:t>
              </a:r>
            </a:p>
          </p:txBody>
        </p:sp>
        <p:sp>
          <p:nvSpPr>
            <p:cNvPr id="62508" name="Line 22"/>
            <p:cNvSpPr>
              <a:spLocks noChangeShapeType="1"/>
            </p:cNvSpPr>
            <p:nvPr/>
          </p:nvSpPr>
          <p:spPr bwMode="auto">
            <a:xfrm>
              <a:off x="4080" y="1248"/>
              <a:ext cx="240"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09" name="Text Box 23"/>
            <p:cNvSpPr txBox="1">
              <a:spLocks noChangeArrowheads="1"/>
            </p:cNvSpPr>
            <p:nvPr/>
          </p:nvSpPr>
          <p:spPr bwMode="auto">
            <a:xfrm>
              <a:off x="4272" y="1109"/>
              <a:ext cx="473" cy="250"/>
            </a:xfrm>
            <a:prstGeom prst="rect">
              <a:avLst/>
            </a:prstGeom>
            <a:noFill/>
            <a:ln w="9525">
              <a:noFill/>
              <a:miter lim="800000"/>
              <a:headEnd/>
              <a:tailEnd/>
            </a:ln>
          </p:spPr>
          <p:txBody>
            <a:bodyPr wrap="none">
              <a:spAutoFit/>
            </a:bodyPr>
            <a:lstStyle/>
            <a:p>
              <a:r>
                <a:rPr lang="en-US" altLang="zh-CN" sz="2000"/>
                <a:t>AMP</a:t>
              </a:r>
            </a:p>
          </p:txBody>
        </p:sp>
        <p:sp>
          <p:nvSpPr>
            <p:cNvPr id="62510" name="Line 24"/>
            <p:cNvSpPr>
              <a:spLocks noChangeShapeType="1"/>
            </p:cNvSpPr>
            <p:nvPr/>
          </p:nvSpPr>
          <p:spPr bwMode="auto">
            <a:xfrm>
              <a:off x="4618" y="1244"/>
              <a:ext cx="192"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11" name="Text Box 25"/>
            <p:cNvSpPr txBox="1">
              <a:spLocks noChangeArrowheads="1"/>
            </p:cNvSpPr>
            <p:nvPr/>
          </p:nvSpPr>
          <p:spPr bwMode="auto">
            <a:xfrm>
              <a:off x="4752" y="1109"/>
              <a:ext cx="439" cy="250"/>
            </a:xfrm>
            <a:prstGeom prst="rect">
              <a:avLst/>
            </a:prstGeom>
            <a:noFill/>
            <a:ln w="9525">
              <a:noFill/>
              <a:miter lim="800000"/>
              <a:headEnd/>
              <a:tailEnd/>
            </a:ln>
          </p:spPr>
          <p:txBody>
            <a:bodyPr wrap="none">
              <a:spAutoFit/>
            </a:bodyPr>
            <a:lstStyle/>
            <a:p>
              <a:r>
                <a:rPr lang="en-US" altLang="zh-CN" sz="2000"/>
                <a:t>ADP</a:t>
              </a:r>
            </a:p>
          </p:txBody>
        </p:sp>
        <p:sp>
          <p:nvSpPr>
            <p:cNvPr id="62512" name="Line 26"/>
            <p:cNvSpPr>
              <a:spLocks noChangeShapeType="1"/>
            </p:cNvSpPr>
            <p:nvPr/>
          </p:nvSpPr>
          <p:spPr bwMode="auto">
            <a:xfrm>
              <a:off x="5136" y="1244"/>
              <a:ext cx="144"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13" name="Text Box 27"/>
            <p:cNvSpPr txBox="1">
              <a:spLocks noChangeArrowheads="1"/>
            </p:cNvSpPr>
            <p:nvPr/>
          </p:nvSpPr>
          <p:spPr bwMode="auto">
            <a:xfrm>
              <a:off x="5222" y="1113"/>
              <a:ext cx="430" cy="250"/>
            </a:xfrm>
            <a:prstGeom prst="rect">
              <a:avLst/>
            </a:prstGeom>
            <a:noFill/>
            <a:ln w="9525">
              <a:noFill/>
              <a:miter lim="800000"/>
              <a:headEnd/>
              <a:tailEnd/>
            </a:ln>
          </p:spPr>
          <p:txBody>
            <a:bodyPr wrap="none">
              <a:spAutoFit/>
            </a:bodyPr>
            <a:lstStyle/>
            <a:p>
              <a:r>
                <a:rPr lang="en-US" altLang="zh-CN" sz="2000"/>
                <a:t>ATP</a:t>
              </a:r>
            </a:p>
          </p:txBody>
        </p:sp>
      </p:grpSp>
      <p:grpSp>
        <p:nvGrpSpPr>
          <p:cNvPr id="62474" name="Group 28"/>
          <p:cNvGrpSpPr>
            <a:grpSpLocks/>
          </p:cNvGrpSpPr>
          <p:nvPr/>
        </p:nvGrpSpPr>
        <p:grpSpPr bwMode="auto">
          <a:xfrm>
            <a:off x="5440363" y="3983038"/>
            <a:ext cx="3562350" cy="403225"/>
            <a:chOff x="3360" y="1493"/>
            <a:chExt cx="2244" cy="254"/>
          </a:xfrm>
        </p:grpSpPr>
        <p:sp>
          <p:nvSpPr>
            <p:cNvPr id="62499" name="Line 29"/>
            <p:cNvSpPr>
              <a:spLocks noChangeShapeType="1"/>
            </p:cNvSpPr>
            <p:nvPr/>
          </p:nvSpPr>
          <p:spPr bwMode="auto">
            <a:xfrm>
              <a:off x="3360" y="1536"/>
              <a:ext cx="192" cy="96"/>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00" name="Text Box 30"/>
            <p:cNvSpPr txBox="1">
              <a:spLocks noChangeArrowheads="1"/>
            </p:cNvSpPr>
            <p:nvPr/>
          </p:nvSpPr>
          <p:spPr bwMode="auto">
            <a:xfrm>
              <a:off x="3494" y="1497"/>
              <a:ext cx="481" cy="250"/>
            </a:xfrm>
            <a:prstGeom prst="rect">
              <a:avLst/>
            </a:prstGeom>
            <a:noFill/>
            <a:ln w="9525">
              <a:noFill/>
              <a:miter lim="800000"/>
              <a:headEnd/>
              <a:tailEnd/>
            </a:ln>
          </p:spPr>
          <p:txBody>
            <a:bodyPr wrap="none">
              <a:spAutoFit/>
            </a:bodyPr>
            <a:lstStyle/>
            <a:p>
              <a:r>
                <a:rPr lang="en-US" altLang="zh-CN" sz="2000"/>
                <a:t>XMP</a:t>
              </a:r>
            </a:p>
          </p:txBody>
        </p:sp>
        <p:sp>
          <p:nvSpPr>
            <p:cNvPr id="62501" name="Line 31"/>
            <p:cNvSpPr>
              <a:spLocks noChangeShapeType="1"/>
            </p:cNvSpPr>
            <p:nvPr/>
          </p:nvSpPr>
          <p:spPr bwMode="auto">
            <a:xfrm>
              <a:off x="3936" y="1632"/>
              <a:ext cx="336"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02" name="Text Box 32"/>
            <p:cNvSpPr txBox="1">
              <a:spLocks noChangeArrowheads="1"/>
            </p:cNvSpPr>
            <p:nvPr/>
          </p:nvSpPr>
          <p:spPr bwMode="auto">
            <a:xfrm>
              <a:off x="4224" y="1493"/>
              <a:ext cx="489" cy="250"/>
            </a:xfrm>
            <a:prstGeom prst="rect">
              <a:avLst/>
            </a:prstGeom>
            <a:noFill/>
            <a:ln w="9525">
              <a:noFill/>
              <a:miter lim="800000"/>
              <a:headEnd/>
              <a:tailEnd/>
            </a:ln>
          </p:spPr>
          <p:txBody>
            <a:bodyPr wrap="none">
              <a:spAutoFit/>
            </a:bodyPr>
            <a:lstStyle/>
            <a:p>
              <a:r>
                <a:rPr lang="en-US" altLang="zh-CN" sz="2000"/>
                <a:t>GMP</a:t>
              </a:r>
            </a:p>
          </p:txBody>
        </p:sp>
        <p:sp>
          <p:nvSpPr>
            <p:cNvPr id="62503" name="Line 33"/>
            <p:cNvSpPr>
              <a:spLocks noChangeShapeType="1"/>
            </p:cNvSpPr>
            <p:nvPr/>
          </p:nvSpPr>
          <p:spPr bwMode="auto">
            <a:xfrm>
              <a:off x="4608" y="1632"/>
              <a:ext cx="186"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04" name="Text Box 34"/>
            <p:cNvSpPr txBox="1">
              <a:spLocks noChangeArrowheads="1"/>
            </p:cNvSpPr>
            <p:nvPr/>
          </p:nvSpPr>
          <p:spPr bwMode="auto">
            <a:xfrm>
              <a:off x="4742" y="1497"/>
              <a:ext cx="454" cy="250"/>
            </a:xfrm>
            <a:prstGeom prst="rect">
              <a:avLst/>
            </a:prstGeom>
            <a:noFill/>
            <a:ln w="9525">
              <a:noFill/>
              <a:miter lim="800000"/>
              <a:headEnd/>
              <a:tailEnd/>
            </a:ln>
          </p:spPr>
          <p:txBody>
            <a:bodyPr wrap="none">
              <a:spAutoFit/>
            </a:bodyPr>
            <a:lstStyle/>
            <a:p>
              <a:r>
                <a:rPr lang="en-US" altLang="zh-CN" sz="2000"/>
                <a:t>GDP</a:t>
              </a:r>
            </a:p>
          </p:txBody>
        </p:sp>
        <p:sp>
          <p:nvSpPr>
            <p:cNvPr id="62505" name="Line 35"/>
            <p:cNvSpPr>
              <a:spLocks noChangeShapeType="1"/>
            </p:cNvSpPr>
            <p:nvPr/>
          </p:nvSpPr>
          <p:spPr bwMode="auto">
            <a:xfrm>
              <a:off x="5088" y="1632"/>
              <a:ext cx="144"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2506" name="Text Box 36"/>
            <p:cNvSpPr txBox="1">
              <a:spLocks noChangeArrowheads="1"/>
            </p:cNvSpPr>
            <p:nvPr/>
          </p:nvSpPr>
          <p:spPr bwMode="auto">
            <a:xfrm>
              <a:off x="5159" y="1493"/>
              <a:ext cx="445" cy="250"/>
            </a:xfrm>
            <a:prstGeom prst="rect">
              <a:avLst/>
            </a:prstGeom>
            <a:noFill/>
            <a:ln w="9525">
              <a:noFill/>
              <a:miter lim="800000"/>
              <a:headEnd/>
              <a:tailEnd/>
            </a:ln>
          </p:spPr>
          <p:txBody>
            <a:bodyPr wrap="none">
              <a:spAutoFit/>
            </a:bodyPr>
            <a:lstStyle/>
            <a:p>
              <a:r>
                <a:rPr lang="en-US" altLang="zh-CN" sz="2000"/>
                <a:t>GTP</a:t>
              </a:r>
            </a:p>
          </p:txBody>
        </p:sp>
      </p:grpSp>
      <p:grpSp>
        <p:nvGrpSpPr>
          <p:cNvPr id="8" name="Group 37"/>
          <p:cNvGrpSpPr>
            <a:grpSpLocks/>
          </p:cNvGrpSpPr>
          <p:nvPr/>
        </p:nvGrpSpPr>
        <p:grpSpPr bwMode="auto">
          <a:xfrm>
            <a:off x="334963" y="2593975"/>
            <a:ext cx="2873375" cy="1076325"/>
            <a:chOff x="144" y="618"/>
            <a:chExt cx="1810" cy="678"/>
          </a:xfrm>
        </p:grpSpPr>
        <p:cxnSp>
          <p:nvCxnSpPr>
            <p:cNvPr id="62495" name="AutoShape 38"/>
            <p:cNvCxnSpPr>
              <a:cxnSpLocks noChangeShapeType="1"/>
            </p:cNvCxnSpPr>
            <p:nvPr/>
          </p:nvCxnSpPr>
          <p:spPr bwMode="auto">
            <a:xfrm rot="5400000" flipV="1">
              <a:off x="499" y="797"/>
              <a:ext cx="12" cy="722"/>
            </a:xfrm>
            <a:prstGeom prst="curvedConnector3">
              <a:avLst>
                <a:gd name="adj1" fmla="val -1983338"/>
              </a:avLst>
            </a:prstGeom>
            <a:noFill/>
            <a:ln w="38100" cap="rnd">
              <a:solidFill>
                <a:srgbClr val="FF0000"/>
              </a:solidFill>
              <a:prstDash val="sysDot"/>
              <a:miter lim="800000"/>
              <a:headEnd/>
              <a:tailEnd type="triangle" w="med" len="med"/>
            </a:ln>
          </p:spPr>
        </p:cxnSp>
        <p:cxnSp>
          <p:nvCxnSpPr>
            <p:cNvPr id="62496" name="AutoShape 39"/>
            <p:cNvCxnSpPr>
              <a:cxnSpLocks noChangeShapeType="1"/>
            </p:cNvCxnSpPr>
            <p:nvPr/>
          </p:nvCxnSpPr>
          <p:spPr bwMode="auto">
            <a:xfrm rot="-5400000">
              <a:off x="1625" y="967"/>
              <a:ext cx="96" cy="562"/>
            </a:xfrm>
            <a:prstGeom prst="curvedConnector3">
              <a:avLst>
                <a:gd name="adj1" fmla="val 250000"/>
              </a:avLst>
            </a:prstGeom>
            <a:noFill/>
            <a:ln w="38100" cap="rnd">
              <a:solidFill>
                <a:srgbClr val="FF0000"/>
              </a:solidFill>
              <a:prstDash val="sysDot"/>
              <a:miter lim="800000"/>
              <a:headEnd/>
              <a:tailEnd type="triangle" w="med" len="med"/>
            </a:ln>
          </p:spPr>
        </p:cxnSp>
        <p:sp>
          <p:nvSpPr>
            <p:cNvPr id="62497" name="Text Box 40"/>
            <p:cNvSpPr txBox="1">
              <a:spLocks noChangeArrowheads="1"/>
            </p:cNvSpPr>
            <p:nvPr/>
          </p:nvSpPr>
          <p:spPr bwMode="auto">
            <a:xfrm>
              <a:off x="1344" y="902"/>
              <a:ext cx="244" cy="327"/>
            </a:xfrm>
            <a:prstGeom prst="rect">
              <a:avLst/>
            </a:prstGeom>
            <a:noFill/>
            <a:ln w="9525">
              <a:noFill/>
              <a:miter lim="800000"/>
              <a:headEnd/>
              <a:tailEnd/>
            </a:ln>
          </p:spPr>
          <p:txBody>
            <a:bodyPr wrap="none">
              <a:spAutoFit/>
            </a:bodyPr>
            <a:lstStyle/>
            <a:p>
              <a:r>
                <a:rPr lang="en-US" altLang="zh-CN" sz="2800">
                  <a:solidFill>
                    <a:srgbClr val="E70D22"/>
                  </a:solidFill>
                </a:rPr>
                <a:t>+</a:t>
              </a:r>
            </a:p>
          </p:txBody>
        </p:sp>
        <p:sp>
          <p:nvSpPr>
            <p:cNvPr id="62498" name="Text Box 41"/>
            <p:cNvSpPr txBox="1">
              <a:spLocks noChangeArrowheads="1"/>
            </p:cNvSpPr>
            <p:nvPr/>
          </p:nvSpPr>
          <p:spPr bwMode="auto">
            <a:xfrm>
              <a:off x="326" y="618"/>
              <a:ext cx="244" cy="327"/>
            </a:xfrm>
            <a:prstGeom prst="rect">
              <a:avLst/>
            </a:prstGeom>
            <a:noFill/>
            <a:ln w="9525">
              <a:noFill/>
              <a:miter lim="800000"/>
              <a:headEnd/>
              <a:tailEnd/>
            </a:ln>
          </p:spPr>
          <p:txBody>
            <a:bodyPr wrap="none">
              <a:spAutoFit/>
            </a:bodyPr>
            <a:lstStyle/>
            <a:p>
              <a:r>
                <a:rPr lang="en-US" altLang="zh-CN" sz="2800">
                  <a:solidFill>
                    <a:srgbClr val="E70D22"/>
                  </a:solidFill>
                </a:rPr>
                <a:t>+</a:t>
              </a:r>
            </a:p>
          </p:txBody>
        </p:sp>
      </p:grpSp>
      <p:grpSp>
        <p:nvGrpSpPr>
          <p:cNvPr id="9" name="Group 42"/>
          <p:cNvGrpSpPr>
            <a:grpSpLocks/>
          </p:cNvGrpSpPr>
          <p:nvPr/>
        </p:nvGrpSpPr>
        <p:grpSpPr bwMode="auto">
          <a:xfrm>
            <a:off x="1554163" y="2187575"/>
            <a:ext cx="6421437" cy="2465388"/>
            <a:chOff x="912" y="424"/>
            <a:chExt cx="4045" cy="1399"/>
          </a:xfrm>
        </p:grpSpPr>
        <p:cxnSp>
          <p:nvCxnSpPr>
            <p:cNvPr id="62482" name="AutoShape 43"/>
            <p:cNvCxnSpPr>
              <a:cxnSpLocks noChangeShapeType="1"/>
            </p:cNvCxnSpPr>
            <p:nvPr/>
          </p:nvCxnSpPr>
          <p:spPr bwMode="auto">
            <a:xfrm rot="16200000" flipV="1">
              <a:off x="3097" y="394"/>
              <a:ext cx="307" cy="2381"/>
            </a:xfrm>
            <a:prstGeom prst="curvedConnector3">
              <a:avLst>
                <a:gd name="adj1" fmla="val -14333"/>
              </a:avLst>
            </a:prstGeom>
            <a:noFill/>
            <a:ln w="38100" cap="rnd">
              <a:solidFill>
                <a:schemeClr val="tx1"/>
              </a:solidFill>
              <a:prstDash val="sysDot"/>
              <a:miter lim="800000"/>
              <a:headEnd/>
              <a:tailEnd type="triangle" w="med" len="med"/>
            </a:ln>
          </p:spPr>
        </p:cxnSp>
        <p:cxnSp>
          <p:nvCxnSpPr>
            <p:cNvPr id="62483" name="AutoShape 44"/>
            <p:cNvCxnSpPr>
              <a:cxnSpLocks noChangeShapeType="1"/>
            </p:cNvCxnSpPr>
            <p:nvPr/>
          </p:nvCxnSpPr>
          <p:spPr bwMode="auto">
            <a:xfrm rot="16200000" flipV="1">
              <a:off x="2768" y="-442"/>
              <a:ext cx="343" cy="4025"/>
            </a:xfrm>
            <a:prstGeom prst="curvedConnector3">
              <a:avLst>
                <a:gd name="adj1" fmla="val -114579"/>
              </a:avLst>
            </a:prstGeom>
            <a:noFill/>
            <a:ln w="38100" cap="rnd">
              <a:solidFill>
                <a:schemeClr val="tx1"/>
              </a:solidFill>
              <a:prstDash val="sysDot"/>
              <a:miter lim="800000"/>
              <a:headEnd/>
              <a:tailEnd type="triangle" w="med" len="med"/>
            </a:ln>
          </p:spPr>
        </p:cxnSp>
        <p:cxnSp>
          <p:nvCxnSpPr>
            <p:cNvPr id="62484" name="AutoShape 45"/>
            <p:cNvCxnSpPr>
              <a:cxnSpLocks noChangeShapeType="1"/>
            </p:cNvCxnSpPr>
            <p:nvPr/>
          </p:nvCxnSpPr>
          <p:spPr bwMode="auto">
            <a:xfrm rot="-5400000" flipH="1" flipV="1">
              <a:off x="2910" y="-879"/>
              <a:ext cx="64" cy="4030"/>
            </a:xfrm>
            <a:prstGeom prst="curvedConnector3">
              <a:avLst>
                <a:gd name="adj1" fmla="val -807815"/>
              </a:avLst>
            </a:prstGeom>
            <a:noFill/>
            <a:ln w="38100" cap="rnd">
              <a:solidFill>
                <a:schemeClr val="tx1"/>
              </a:solidFill>
              <a:prstDash val="sysDot"/>
              <a:miter lim="800000"/>
              <a:headEnd/>
              <a:tailEnd type="triangle" w="med" len="med"/>
            </a:ln>
          </p:spPr>
        </p:cxnSp>
        <p:cxnSp>
          <p:nvCxnSpPr>
            <p:cNvPr id="62485" name="AutoShape 46"/>
            <p:cNvCxnSpPr>
              <a:cxnSpLocks noChangeShapeType="1"/>
            </p:cNvCxnSpPr>
            <p:nvPr/>
          </p:nvCxnSpPr>
          <p:spPr bwMode="auto">
            <a:xfrm rot="-5400000" flipH="1" flipV="1">
              <a:off x="3224" y="-60"/>
              <a:ext cx="96" cy="2424"/>
            </a:xfrm>
            <a:prstGeom prst="curvedConnector3">
              <a:avLst>
                <a:gd name="adj1" fmla="val -256255"/>
              </a:avLst>
            </a:prstGeom>
            <a:noFill/>
            <a:ln w="38100" cap="rnd">
              <a:solidFill>
                <a:schemeClr val="tx1"/>
              </a:solidFill>
              <a:prstDash val="sysDot"/>
              <a:miter lim="800000"/>
              <a:headEnd/>
              <a:tailEnd type="triangle" w="med" len="med"/>
            </a:ln>
          </p:spPr>
        </p:cxnSp>
        <p:cxnSp>
          <p:nvCxnSpPr>
            <p:cNvPr id="62486" name="AutoShape 47"/>
            <p:cNvCxnSpPr>
              <a:cxnSpLocks noChangeShapeType="1"/>
            </p:cNvCxnSpPr>
            <p:nvPr/>
          </p:nvCxnSpPr>
          <p:spPr bwMode="auto">
            <a:xfrm rot="-5400000" flipH="1" flipV="1">
              <a:off x="2674" y="-643"/>
              <a:ext cx="64" cy="3557"/>
            </a:xfrm>
            <a:prstGeom prst="curvedConnector3">
              <a:avLst>
                <a:gd name="adj1" fmla="val -767190"/>
              </a:avLst>
            </a:prstGeom>
            <a:noFill/>
            <a:ln w="38100" cap="rnd">
              <a:solidFill>
                <a:schemeClr val="tx1"/>
              </a:solidFill>
              <a:prstDash val="sysDot"/>
              <a:miter lim="800000"/>
              <a:headEnd/>
              <a:tailEnd type="triangle" w="med" len="med"/>
            </a:ln>
          </p:spPr>
        </p:cxnSp>
        <p:cxnSp>
          <p:nvCxnSpPr>
            <p:cNvPr id="62487" name="AutoShape 48"/>
            <p:cNvCxnSpPr>
              <a:cxnSpLocks noChangeShapeType="1"/>
            </p:cNvCxnSpPr>
            <p:nvPr/>
          </p:nvCxnSpPr>
          <p:spPr bwMode="auto">
            <a:xfrm rot="5400000" flipH="1">
              <a:off x="2088" y="72"/>
              <a:ext cx="132" cy="2291"/>
            </a:xfrm>
            <a:prstGeom prst="curvedConnector3">
              <a:avLst>
                <a:gd name="adj1" fmla="val 368935"/>
              </a:avLst>
            </a:prstGeom>
            <a:noFill/>
            <a:ln w="38100" cap="rnd">
              <a:solidFill>
                <a:schemeClr val="tx1"/>
              </a:solidFill>
              <a:prstDash val="sysDot"/>
              <a:miter lim="800000"/>
              <a:headEnd/>
              <a:tailEnd type="triangle" w="med" len="med"/>
            </a:ln>
          </p:spPr>
        </p:cxnSp>
        <p:cxnSp>
          <p:nvCxnSpPr>
            <p:cNvPr id="62488" name="AutoShape 49"/>
            <p:cNvCxnSpPr>
              <a:cxnSpLocks noChangeShapeType="1"/>
            </p:cNvCxnSpPr>
            <p:nvPr/>
          </p:nvCxnSpPr>
          <p:spPr bwMode="auto">
            <a:xfrm rot="16200000" flipV="1">
              <a:off x="2579" y="912"/>
              <a:ext cx="119" cy="1158"/>
            </a:xfrm>
            <a:prstGeom prst="curvedConnector3">
              <a:avLst>
                <a:gd name="adj1" fmla="val -111769"/>
              </a:avLst>
            </a:prstGeom>
            <a:noFill/>
            <a:ln w="38100" cap="rnd">
              <a:solidFill>
                <a:schemeClr val="tx1"/>
              </a:solidFill>
              <a:prstDash val="sysDot"/>
              <a:miter lim="800000"/>
              <a:headEnd/>
              <a:tailEnd type="triangle" w="med" len="med"/>
            </a:ln>
          </p:spPr>
        </p:cxnSp>
        <p:cxnSp>
          <p:nvCxnSpPr>
            <p:cNvPr id="62489" name="AutoShape 50"/>
            <p:cNvCxnSpPr>
              <a:cxnSpLocks noChangeShapeType="1"/>
            </p:cNvCxnSpPr>
            <p:nvPr/>
          </p:nvCxnSpPr>
          <p:spPr bwMode="auto">
            <a:xfrm rot="16200000" flipV="1">
              <a:off x="2499" y="-147"/>
              <a:ext cx="339" cy="3514"/>
            </a:xfrm>
            <a:prstGeom prst="curvedConnector3">
              <a:avLst>
                <a:gd name="adj1" fmla="val -81713"/>
              </a:avLst>
            </a:prstGeom>
            <a:noFill/>
            <a:ln w="38100" cap="rnd">
              <a:solidFill>
                <a:schemeClr val="tx1"/>
              </a:solidFill>
              <a:prstDash val="sysDot"/>
              <a:miter lim="800000"/>
              <a:headEnd/>
              <a:tailEnd type="triangle" w="med" len="med"/>
            </a:ln>
          </p:spPr>
        </p:cxnSp>
        <p:sp>
          <p:nvSpPr>
            <p:cNvPr id="62490" name="Text Box 51"/>
            <p:cNvSpPr txBox="1">
              <a:spLocks noChangeArrowheads="1"/>
            </p:cNvSpPr>
            <p:nvPr/>
          </p:nvSpPr>
          <p:spPr bwMode="auto">
            <a:xfrm>
              <a:off x="1536" y="424"/>
              <a:ext cx="228" cy="294"/>
            </a:xfrm>
            <a:prstGeom prst="rect">
              <a:avLst/>
            </a:prstGeom>
            <a:noFill/>
            <a:ln w="9525">
              <a:noFill/>
              <a:miter lim="800000"/>
              <a:headEnd/>
              <a:tailEnd/>
            </a:ln>
          </p:spPr>
          <p:txBody>
            <a:bodyPr wrap="none">
              <a:spAutoFit/>
            </a:bodyPr>
            <a:lstStyle/>
            <a:p>
              <a:r>
                <a:rPr lang="en-US" altLang="zh-CN" sz="2800">
                  <a:solidFill>
                    <a:srgbClr val="080800"/>
                  </a:solidFill>
                </a:rPr>
                <a:t>_</a:t>
              </a:r>
            </a:p>
          </p:txBody>
        </p:sp>
        <p:sp>
          <p:nvSpPr>
            <p:cNvPr id="62491" name="Text Box 52"/>
            <p:cNvSpPr txBox="1">
              <a:spLocks noChangeArrowheads="1"/>
            </p:cNvSpPr>
            <p:nvPr/>
          </p:nvSpPr>
          <p:spPr bwMode="auto">
            <a:xfrm>
              <a:off x="1824" y="527"/>
              <a:ext cx="228" cy="295"/>
            </a:xfrm>
            <a:prstGeom prst="rect">
              <a:avLst/>
            </a:prstGeom>
            <a:noFill/>
            <a:ln w="9525">
              <a:noFill/>
              <a:miter lim="800000"/>
              <a:headEnd/>
              <a:tailEnd/>
            </a:ln>
          </p:spPr>
          <p:txBody>
            <a:bodyPr>
              <a:spAutoFit/>
            </a:bodyPr>
            <a:lstStyle/>
            <a:p>
              <a:r>
                <a:rPr lang="en-US" altLang="zh-CN" sz="2800">
                  <a:solidFill>
                    <a:srgbClr val="080800"/>
                  </a:solidFill>
                </a:rPr>
                <a:t>_</a:t>
              </a:r>
            </a:p>
          </p:txBody>
        </p:sp>
        <p:sp>
          <p:nvSpPr>
            <p:cNvPr id="62492" name="Text Box 53"/>
            <p:cNvSpPr txBox="1">
              <a:spLocks noChangeArrowheads="1"/>
            </p:cNvSpPr>
            <p:nvPr/>
          </p:nvSpPr>
          <p:spPr bwMode="auto">
            <a:xfrm>
              <a:off x="2976" y="600"/>
              <a:ext cx="212" cy="259"/>
            </a:xfrm>
            <a:prstGeom prst="rect">
              <a:avLst/>
            </a:prstGeom>
            <a:noFill/>
            <a:ln w="9525">
              <a:noFill/>
              <a:miter lim="800000"/>
              <a:headEnd/>
              <a:tailEnd/>
            </a:ln>
          </p:spPr>
          <p:txBody>
            <a:bodyPr wrap="none">
              <a:spAutoFit/>
            </a:bodyPr>
            <a:lstStyle/>
            <a:p>
              <a:r>
                <a:rPr lang="en-US" altLang="zh-CN" sz="2400">
                  <a:solidFill>
                    <a:srgbClr val="080800"/>
                  </a:solidFill>
                </a:rPr>
                <a:t>_</a:t>
              </a:r>
            </a:p>
          </p:txBody>
        </p:sp>
        <p:sp>
          <p:nvSpPr>
            <p:cNvPr id="62493" name="Text Box 54"/>
            <p:cNvSpPr txBox="1">
              <a:spLocks noChangeArrowheads="1"/>
            </p:cNvSpPr>
            <p:nvPr/>
          </p:nvSpPr>
          <p:spPr bwMode="auto">
            <a:xfrm>
              <a:off x="1488" y="1528"/>
              <a:ext cx="228" cy="295"/>
            </a:xfrm>
            <a:prstGeom prst="rect">
              <a:avLst/>
            </a:prstGeom>
            <a:noFill/>
            <a:ln w="9525">
              <a:noFill/>
              <a:miter lim="800000"/>
              <a:headEnd/>
              <a:tailEnd/>
            </a:ln>
          </p:spPr>
          <p:txBody>
            <a:bodyPr wrap="none">
              <a:spAutoFit/>
            </a:bodyPr>
            <a:lstStyle/>
            <a:p>
              <a:r>
                <a:rPr lang="en-US" altLang="zh-CN" sz="2800">
                  <a:solidFill>
                    <a:srgbClr val="080800"/>
                  </a:solidFill>
                </a:rPr>
                <a:t>_</a:t>
              </a:r>
            </a:p>
          </p:txBody>
        </p:sp>
        <p:sp>
          <p:nvSpPr>
            <p:cNvPr id="62494" name="Text Box 55"/>
            <p:cNvSpPr txBox="1">
              <a:spLocks noChangeArrowheads="1"/>
            </p:cNvSpPr>
            <p:nvPr/>
          </p:nvSpPr>
          <p:spPr bwMode="auto">
            <a:xfrm>
              <a:off x="2256" y="1336"/>
              <a:ext cx="228" cy="294"/>
            </a:xfrm>
            <a:prstGeom prst="rect">
              <a:avLst/>
            </a:prstGeom>
            <a:noFill/>
            <a:ln w="9525">
              <a:noFill/>
              <a:miter lim="800000"/>
              <a:headEnd/>
              <a:tailEnd/>
            </a:ln>
          </p:spPr>
          <p:txBody>
            <a:bodyPr wrap="none">
              <a:spAutoFit/>
            </a:bodyPr>
            <a:lstStyle/>
            <a:p>
              <a:r>
                <a:rPr lang="en-US" altLang="zh-CN" sz="2800">
                  <a:solidFill>
                    <a:srgbClr val="080800"/>
                  </a:solidFill>
                </a:rPr>
                <a:t>_</a:t>
              </a:r>
            </a:p>
          </p:txBody>
        </p:sp>
      </p:grpSp>
      <p:sp>
        <p:nvSpPr>
          <p:cNvPr id="62477" name="Text Box 87"/>
          <p:cNvSpPr txBox="1">
            <a:spLocks noChangeArrowheads="1"/>
          </p:cNvSpPr>
          <p:nvPr/>
        </p:nvSpPr>
        <p:spPr bwMode="auto">
          <a:xfrm>
            <a:off x="468313" y="1120775"/>
            <a:ext cx="2447925" cy="579438"/>
          </a:xfrm>
          <a:prstGeom prst="rect">
            <a:avLst/>
          </a:prstGeom>
          <a:noFill/>
          <a:ln w="9525">
            <a:noFill/>
            <a:miter lim="800000"/>
            <a:headEnd/>
            <a:tailEnd/>
          </a:ln>
        </p:spPr>
        <p:txBody>
          <a:bodyPr>
            <a:spAutoFit/>
          </a:bodyPr>
          <a:lstStyle/>
          <a:p>
            <a:pPr>
              <a:buClr>
                <a:srgbClr val="FA413C"/>
              </a:buClr>
              <a:buFont typeface="Wingdings" pitchFamily="2" charset="2"/>
              <a:buChar char="Ø"/>
            </a:pPr>
            <a:r>
              <a:rPr lang="en-US" altLang="zh-CN" b="0">
                <a:solidFill>
                  <a:srgbClr val="080800"/>
                </a:solidFill>
                <a:latin typeface="黑体" pitchFamily="2" charset="-122"/>
                <a:ea typeface="黑体" pitchFamily="2" charset="-122"/>
              </a:rPr>
              <a:t> </a:t>
            </a:r>
            <a:r>
              <a:rPr lang="zh-CN" altLang="en-US" b="0">
                <a:solidFill>
                  <a:srgbClr val="080800"/>
                </a:solidFill>
                <a:latin typeface="黑体" pitchFamily="2" charset="-122"/>
                <a:ea typeface="黑体" pitchFamily="2" charset="-122"/>
              </a:rPr>
              <a:t>反馈调节</a:t>
            </a:r>
          </a:p>
        </p:txBody>
      </p:sp>
      <p:grpSp>
        <p:nvGrpSpPr>
          <p:cNvPr id="10" name="Group 100"/>
          <p:cNvGrpSpPr>
            <a:grpSpLocks/>
          </p:cNvGrpSpPr>
          <p:nvPr/>
        </p:nvGrpSpPr>
        <p:grpSpPr bwMode="auto">
          <a:xfrm>
            <a:off x="539750" y="3989388"/>
            <a:ext cx="863600" cy="735012"/>
            <a:chOff x="340" y="2069"/>
            <a:chExt cx="544" cy="463"/>
          </a:xfrm>
        </p:grpSpPr>
        <p:sp>
          <p:nvSpPr>
            <p:cNvPr id="62480" name="Text Box 97"/>
            <p:cNvSpPr txBox="1">
              <a:spLocks noChangeArrowheads="1"/>
            </p:cNvSpPr>
            <p:nvPr/>
          </p:nvSpPr>
          <p:spPr bwMode="auto">
            <a:xfrm>
              <a:off x="497" y="2205"/>
              <a:ext cx="244" cy="327"/>
            </a:xfrm>
            <a:prstGeom prst="rect">
              <a:avLst/>
            </a:prstGeom>
            <a:noFill/>
            <a:ln w="9525">
              <a:noFill/>
              <a:miter lim="800000"/>
              <a:headEnd/>
              <a:tailEnd/>
            </a:ln>
          </p:spPr>
          <p:txBody>
            <a:bodyPr wrap="none">
              <a:spAutoFit/>
            </a:bodyPr>
            <a:lstStyle/>
            <a:p>
              <a:r>
                <a:rPr lang="en-US" altLang="zh-CN" sz="2800">
                  <a:solidFill>
                    <a:srgbClr val="E70D22"/>
                  </a:solidFill>
                </a:rPr>
                <a:t>+</a:t>
              </a:r>
            </a:p>
          </p:txBody>
        </p:sp>
        <p:sp>
          <p:nvSpPr>
            <p:cNvPr id="62481" name="Freeform 99"/>
            <p:cNvSpPr>
              <a:spLocks/>
            </p:cNvSpPr>
            <p:nvPr/>
          </p:nvSpPr>
          <p:spPr bwMode="auto">
            <a:xfrm>
              <a:off x="340" y="2069"/>
              <a:ext cx="544" cy="212"/>
            </a:xfrm>
            <a:custGeom>
              <a:avLst/>
              <a:gdLst>
                <a:gd name="T0" fmla="*/ 0 w 544"/>
                <a:gd name="T1" fmla="*/ 182 h 212"/>
                <a:gd name="T2" fmla="*/ 317 w 544"/>
                <a:gd name="T3" fmla="*/ 182 h 212"/>
                <a:gd name="T4" fmla="*/ 544 w 544"/>
                <a:gd name="T5" fmla="*/ 0 h 212"/>
                <a:gd name="T6" fmla="*/ 0 60000 65536"/>
                <a:gd name="T7" fmla="*/ 0 60000 65536"/>
                <a:gd name="T8" fmla="*/ 0 60000 65536"/>
                <a:gd name="T9" fmla="*/ 0 w 544"/>
                <a:gd name="T10" fmla="*/ 0 h 212"/>
                <a:gd name="T11" fmla="*/ 544 w 544"/>
                <a:gd name="T12" fmla="*/ 212 h 212"/>
              </a:gdLst>
              <a:ahLst/>
              <a:cxnLst>
                <a:cxn ang="T6">
                  <a:pos x="T0" y="T1"/>
                </a:cxn>
                <a:cxn ang="T7">
                  <a:pos x="T2" y="T3"/>
                </a:cxn>
                <a:cxn ang="T8">
                  <a:pos x="T4" y="T5"/>
                </a:cxn>
              </a:cxnLst>
              <a:rect l="T9" t="T10" r="T11" b="T12"/>
              <a:pathLst>
                <a:path w="544" h="212">
                  <a:moveTo>
                    <a:pt x="0" y="182"/>
                  </a:moveTo>
                  <a:cubicBezTo>
                    <a:pt x="113" y="197"/>
                    <a:pt x="226" y="212"/>
                    <a:pt x="317" y="182"/>
                  </a:cubicBezTo>
                  <a:cubicBezTo>
                    <a:pt x="408" y="152"/>
                    <a:pt x="476" y="76"/>
                    <a:pt x="544" y="0"/>
                  </a:cubicBezTo>
                </a:path>
              </a:pathLst>
            </a:custGeom>
            <a:noFill/>
            <a:ln w="38100" cap="flat" cmpd="sng">
              <a:solidFill>
                <a:srgbClr val="FA413C"/>
              </a:solidFill>
              <a:prstDash val="sysDot"/>
              <a:miter lim="800000"/>
              <a:headEnd type="none" w="med" len="med"/>
              <a:tailEnd type="triangle" w="med" len="med"/>
            </a:ln>
          </p:spPr>
          <p:txBody>
            <a:bodyPr wrap="none"/>
            <a:lstStyle/>
            <a:p>
              <a:endParaRPr lang="zh-CN" altLang="en-US"/>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89" name="Group 2"/>
          <p:cNvGrpSpPr>
            <a:grpSpLocks/>
          </p:cNvGrpSpPr>
          <p:nvPr/>
        </p:nvGrpSpPr>
        <p:grpSpPr bwMode="auto">
          <a:xfrm>
            <a:off x="1866900" y="2182813"/>
            <a:ext cx="5800725" cy="1395412"/>
            <a:chOff x="480" y="2592"/>
            <a:chExt cx="3553" cy="879"/>
          </a:xfrm>
        </p:grpSpPr>
        <p:sp>
          <p:nvSpPr>
            <p:cNvPr id="63505" name="Text Box 3"/>
            <p:cNvSpPr txBox="1">
              <a:spLocks noChangeArrowheads="1"/>
            </p:cNvSpPr>
            <p:nvPr/>
          </p:nvSpPr>
          <p:spPr bwMode="auto">
            <a:xfrm>
              <a:off x="480" y="2891"/>
              <a:ext cx="427" cy="250"/>
            </a:xfrm>
            <a:prstGeom prst="rect">
              <a:avLst/>
            </a:prstGeom>
            <a:noFill/>
            <a:ln w="9525">
              <a:noFill/>
              <a:miter lim="800000"/>
              <a:headEnd/>
              <a:tailEnd/>
            </a:ln>
          </p:spPr>
          <p:txBody>
            <a:bodyPr>
              <a:spAutoFit/>
            </a:bodyPr>
            <a:lstStyle/>
            <a:p>
              <a:r>
                <a:rPr lang="en-US" altLang="zh-CN" sz="2000"/>
                <a:t>IMP</a:t>
              </a:r>
            </a:p>
          </p:txBody>
        </p:sp>
        <p:sp>
          <p:nvSpPr>
            <p:cNvPr id="63506" name="Line 4"/>
            <p:cNvSpPr>
              <a:spLocks noChangeShapeType="1"/>
            </p:cNvSpPr>
            <p:nvPr/>
          </p:nvSpPr>
          <p:spPr bwMode="auto">
            <a:xfrm flipV="1">
              <a:off x="826" y="2828"/>
              <a:ext cx="432" cy="144"/>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07" name="Text Box 5"/>
            <p:cNvSpPr txBox="1">
              <a:spLocks noChangeArrowheads="1"/>
            </p:cNvSpPr>
            <p:nvPr/>
          </p:nvSpPr>
          <p:spPr bwMode="auto">
            <a:xfrm>
              <a:off x="1248" y="2592"/>
              <a:ext cx="677" cy="404"/>
            </a:xfrm>
            <a:prstGeom prst="rect">
              <a:avLst/>
            </a:prstGeom>
            <a:noFill/>
            <a:ln w="9525">
              <a:noFill/>
              <a:miter lim="800000"/>
              <a:headEnd/>
              <a:tailEnd/>
            </a:ln>
          </p:spPr>
          <p:txBody>
            <a:bodyPr wrap="none">
              <a:spAutoFit/>
            </a:bodyPr>
            <a:lstStyle/>
            <a:p>
              <a:pPr algn="ctr"/>
              <a:r>
                <a:rPr lang="zh-CN" altLang="en-US" sz="1800" b="0">
                  <a:latin typeface="黑体" pitchFamily="2" charset="-122"/>
                  <a:ea typeface="黑体" pitchFamily="2" charset="-122"/>
                </a:rPr>
                <a:t>腺苷酸代</a:t>
              </a:r>
            </a:p>
            <a:p>
              <a:pPr algn="ctr"/>
              <a:r>
                <a:rPr lang="zh-CN" altLang="en-US" sz="1800" b="0">
                  <a:latin typeface="黑体" pitchFamily="2" charset="-122"/>
                  <a:ea typeface="黑体" pitchFamily="2" charset="-122"/>
                </a:rPr>
                <a:t>琥珀酸</a:t>
              </a:r>
            </a:p>
          </p:txBody>
        </p:sp>
        <p:sp>
          <p:nvSpPr>
            <p:cNvPr id="63508" name="Text Box 6"/>
            <p:cNvSpPr txBox="1">
              <a:spLocks noChangeArrowheads="1"/>
            </p:cNvSpPr>
            <p:nvPr/>
          </p:nvSpPr>
          <p:spPr bwMode="auto">
            <a:xfrm>
              <a:off x="1296" y="3125"/>
              <a:ext cx="467" cy="250"/>
            </a:xfrm>
            <a:prstGeom prst="rect">
              <a:avLst/>
            </a:prstGeom>
            <a:noFill/>
            <a:ln w="9525">
              <a:noFill/>
              <a:miter lim="800000"/>
              <a:headEnd/>
              <a:tailEnd/>
            </a:ln>
          </p:spPr>
          <p:txBody>
            <a:bodyPr wrap="none">
              <a:spAutoFit/>
            </a:bodyPr>
            <a:lstStyle/>
            <a:p>
              <a:r>
                <a:rPr lang="en-US" altLang="zh-CN" sz="2000"/>
                <a:t>XMP</a:t>
              </a:r>
            </a:p>
          </p:txBody>
        </p:sp>
        <p:sp>
          <p:nvSpPr>
            <p:cNvPr id="63509" name="Line 7"/>
            <p:cNvSpPr>
              <a:spLocks noChangeShapeType="1"/>
            </p:cNvSpPr>
            <p:nvPr/>
          </p:nvSpPr>
          <p:spPr bwMode="auto">
            <a:xfrm>
              <a:off x="768" y="3072"/>
              <a:ext cx="480" cy="192"/>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10" name="Line 8"/>
            <p:cNvSpPr>
              <a:spLocks noChangeShapeType="1"/>
            </p:cNvSpPr>
            <p:nvPr/>
          </p:nvSpPr>
          <p:spPr bwMode="auto">
            <a:xfrm>
              <a:off x="1968" y="2784"/>
              <a:ext cx="354"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11" name="Text Box 9"/>
            <p:cNvSpPr txBox="1">
              <a:spLocks noChangeArrowheads="1"/>
            </p:cNvSpPr>
            <p:nvPr/>
          </p:nvSpPr>
          <p:spPr bwMode="auto">
            <a:xfrm>
              <a:off x="2256" y="2645"/>
              <a:ext cx="468" cy="250"/>
            </a:xfrm>
            <a:prstGeom prst="rect">
              <a:avLst/>
            </a:prstGeom>
            <a:noFill/>
            <a:ln w="9525">
              <a:noFill/>
              <a:miter lim="800000"/>
              <a:headEnd/>
              <a:tailEnd/>
            </a:ln>
          </p:spPr>
          <p:txBody>
            <a:bodyPr wrap="none">
              <a:spAutoFit/>
            </a:bodyPr>
            <a:lstStyle/>
            <a:p>
              <a:r>
                <a:rPr lang="en-US" altLang="zh-CN" sz="2000"/>
                <a:t>AMP</a:t>
              </a:r>
            </a:p>
          </p:txBody>
        </p:sp>
        <p:sp>
          <p:nvSpPr>
            <p:cNvPr id="63512" name="Line 10"/>
            <p:cNvSpPr>
              <a:spLocks noChangeShapeType="1"/>
            </p:cNvSpPr>
            <p:nvPr/>
          </p:nvSpPr>
          <p:spPr bwMode="auto">
            <a:xfrm>
              <a:off x="2640" y="2784"/>
              <a:ext cx="351"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13" name="Text Box 11"/>
            <p:cNvSpPr txBox="1">
              <a:spLocks noChangeArrowheads="1"/>
            </p:cNvSpPr>
            <p:nvPr/>
          </p:nvSpPr>
          <p:spPr bwMode="auto">
            <a:xfrm>
              <a:off x="2928" y="2645"/>
              <a:ext cx="434" cy="250"/>
            </a:xfrm>
            <a:prstGeom prst="rect">
              <a:avLst/>
            </a:prstGeom>
            <a:noFill/>
            <a:ln w="9525">
              <a:noFill/>
              <a:miter lim="800000"/>
              <a:headEnd/>
              <a:tailEnd/>
            </a:ln>
          </p:spPr>
          <p:txBody>
            <a:bodyPr wrap="none">
              <a:spAutoFit/>
            </a:bodyPr>
            <a:lstStyle/>
            <a:p>
              <a:r>
                <a:rPr lang="en-US" altLang="zh-CN" sz="2000"/>
                <a:t>ADP</a:t>
              </a:r>
            </a:p>
          </p:txBody>
        </p:sp>
        <p:sp>
          <p:nvSpPr>
            <p:cNvPr id="63514" name="Line 12"/>
            <p:cNvSpPr>
              <a:spLocks noChangeShapeType="1"/>
            </p:cNvSpPr>
            <p:nvPr/>
          </p:nvSpPr>
          <p:spPr bwMode="auto">
            <a:xfrm>
              <a:off x="3264" y="2784"/>
              <a:ext cx="349"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15" name="Text Box 13"/>
            <p:cNvSpPr txBox="1">
              <a:spLocks noChangeArrowheads="1"/>
            </p:cNvSpPr>
            <p:nvPr/>
          </p:nvSpPr>
          <p:spPr bwMode="auto">
            <a:xfrm>
              <a:off x="3600" y="2645"/>
              <a:ext cx="425" cy="250"/>
            </a:xfrm>
            <a:prstGeom prst="rect">
              <a:avLst/>
            </a:prstGeom>
            <a:noFill/>
            <a:ln w="9525">
              <a:noFill/>
              <a:miter lim="800000"/>
              <a:headEnd/>
              <a:tailEnd/>
            </a:ln>
          </p:spPr>
          <p:txBody>
            <a:bodyPr wrap="none">
              <a:spAutoFit/>
            </a:bodyPr>
            <a:lstStyle/>
            <a:p>
              <a:r>
                <a:rPr lang="en-US" altLang="zh-CN" sz="2000"/>
                <a:t>ATP</a:t>
              </a:r>
            </a:p>
          </p:txBody>
        </p:sp>
        <p:sp>
          <p:nvSpPr>
            <p:cNvPr id="63516" name="Line 14"/>
            <p:cNvSpPr>
              <a:spLocks noChangeShapeType="1"/>
            </p:cNvSpPr>
            <p:nvPr/>
          </p:nvSpPr>
          <p:spPr bwMode="auto">
            <a:xfrm>
              <a:off x="1728" y="3216"/>
              <a:ext cx="598"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17" name="Text Box 15"/>
            <p:cNvSpPr txBox="1">
              <a:spLocks noChangeArrowheads="1"/>
            </p:cNvSpPr>
            <p:nvPr/>
          </p:nvSpPr>
          <p:spPr bwMode="auto">
            <a:xfrm>
              <a:off x="2281" y="3077"/>
              <a:ext cx="475" cy="250"/>
            </a:xfrm>
            <a:prstGeom prst="rect">
              <a:avLst/>
            </a:prstGeom>
            <a:noFill/>
            <a:ln w="9525">
              <a:noFill/>
              <a:miter lim="800000"/>
              <a:headEnd/>
              <a:tailEnd/>
            </a:ln>
          </p:spPr>
          <p:txBody>
            <a:bodyPr wrap="none">
              <a:spAutoFit/>
            </a:bodyPr>
            <a:lstStyle/>
            <a:p>
              <a:r>
                <a:rPr lang="en-US" altLang="zh-CN" sz="2000"/>
                <a:t>GMP</a:t>
              </a:r>
            </a:p>
          </p:txBody>
        </p:sp>
        <p:sp>
          <p:nvSpPr>
            <p:cNvPr id="63518" name="Line 16"/>
            <p:cNvSpPr>
              <a:spLocks noChangeShapeType="1"/>
            </p:cNvSpPr>
            <p:nvPr/>
          </p:nvSpPr>
          <p:spPr bwMode="auto">
            <a:xfrm>
              <a:off x="2640" y="3216"/>
              <a:ext cx="345"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19" name="Text Box 17"/>
            <p:cNvSpPr txBox="1">
              <a:spLocks noChangeArrowheads="1"/>
            </p:cNvSpPr>
            <p:nvPr/>
          </p:nvSpPr>
          <p:spPr bwMode="auto">
            <a:xfrm>
              <a:off x="2928" y="3077"/>
              <a:ext cx="442" cy="250"/>
            </a:xfrm>
            <a:prstGeom prst="rect">
              <a:avLst/>
            </a:prstGeom>
            <a:noFill/>
            <a:ln w="9525">
              <a:noFill/>
              <a:miter lim="800000"/>
              <a:headEnd/>
              <a:tailEnd/>
            </a:ln>
          </p:spPr>
          <p:txBody>
            <a:bodyPr wrap="none">
              <a:spAutoFit/>
            </a:bodyPr>
            <a:lstStyle/>
            <a:p>
              <a:r>
                <a:rPr lang="en-US" altLang="zh-CN" sz="2000"/>
                <a:t>GDP</a:t>
              </a:r>
            </a:p>
          </p:txBody>
        </p:sp>
        <p:sp>
          <p:nvSpPr>
            <p:cNvPr id="63520" name="Line 18"/>
            <p:cNvSpPr>
              <a:spLocks noChangeShapeType="1"/>
            </p:cNvSpPr>
            <p:nvPr/>
          </p:nvSpPr>
          <p:spPr bwMode="auto">
            <a:xfrm>
              <a:off x="3264" y="3216"/>
              <a:ext cx="349" cy="0"/>
            </a:xfrm>
            <a:prstGeom prst="line">
              <a:avLst/>
            </a:prstGeom>
            <a:noFill/>
            <a:ln w="9525">
              <a:solidFill>
                <a:schemeClr val="tx1"/>
              </a:solidFill>
              <a:miter lim="800000"/>
              <a:headEnd/>
              <a:tailEnd type="triangle" w="med" len="med"/>
            </a:ln>
          </p:spPr>
          <p:txBody>
            <a:bodyPr wrap="none"/>
            <a:lstStyle/>
            <a:p>
              <a:endParaRPr lang="zh-CN" altLang="en-US"/>
            </a:p>
          </p:txBody>
        </p:sp>
        <p:sp>
          <p:nvSpPr>
            <p:cNvPr id="63521" name="Text Box 19"/>
            <p:cNvSpPr txBox="1">
              <a:spLocks noChangeArrowheads="1"/>
            </p:cNvSpPr>
            <p:nvPr/>
          </p:nvSpPr>
          <p:spPr bwMode="auto">
            <a:xfrm>
              <a:off x="3600" y="3077"/>
              <a:ext cx="433" cy="250"/>
            </a:xfrm>
            <a:prstGeom prst="rect">
              <a:avLst/>
            </a:prstGeom>
            <a:noFill/>
            <a:ln w="9525">
              <a:noFill/>
              <a:miter lim="800000"/>
              <a:headEnd/>
              <a:tailEnd/>
            </a:ln>
          </p:spPr>
          <p:txBody>
            <a:bodyPr wrap="none">
              <a:spAutoFit/>
            </a:bodyPr>
            <a:lstStyle/>
            <a:p>
              <a:r>
                <a:rPr lang="en-US" altLang="zh-CN" sz="2000"/>
                <a:t>GTP</a:t>
              </a:r>
            </a:p>
          </p:txBody>
        </p:sp>
        <p:sp>
          <p:nvSpPr>
            <p:cNvPr id="63522" name="Text Box 20"/>
            <p:cNvSpPr txBox="1">
              <a:spLocks noChangeArrowheads="1"/>
            </p:cNvSpPr>
            <p:nvPr/>
          </p:nvSpPr>
          <p:spPr bwMode="auto">
            <a:xfrm>
              <a:off x="1776" y="3221"/>
              <a:ext cx="425" cy="250"/>
            </a:xfrm>
            <a:prstGeom prst="rect">
              <a:avLst/>
            </a:prstGeom>
            <a:noFill/>
            <a:ln w="9525">
              <a:noFill/>
              <a:miter lim="800000"/>
              <a:headEnd/>
              <a:tailEnd/>
            </a:ln>
          </p:spPr>
          <p:txBody>
            <a:bodyPr wrap="none">
              <a:spAutoFit/>
            </a:bodyPr>
            <a:lstStyle/>
            <a:p>
              <a:r>
                <a:rPr lang="en-US" altLang="zh-CN" sz="2000"/>
                <a:t>ATP</a:t>
              </a:r>
            </a:p>
          </p:txBody>
        </p:sp>
      </p:grpSp>
      <p:sp>
        <p:nvSpPr>
          <p:cNvPr id="63490" name="Text Box 21"/>
          <p:cNvSpPr txBox="1">
            <a:spLocks noChangeArrowheads="1"/>
          </p:cNvSpPr>
          <p:nvPr/>
        </p:nvSpPr>
        <p:spPr bwMode="auto">
          <a:xfrm>
            <a:off x="2636838" y="2647950"/>
            <a:ext cx="706437" cy="396875"/>
          </a:xfrm>
          <a:prstGeom prst="rect">
            <a:avLst/>
          </a:prstGeom>
          <a:noFill/>
          <a:ln w="9525">
            <a:noFill/>
            <a:miter lim="800000"/>
            <a:headEnd/>
            <a:tailEnd/>
          </a:ln>
        </p:spPr>
        <p:txBody>
          <a:bodyPr wrap="none">
            <a:spAutoFit/>
          </a:bodyPr>
          <a:lstStyle/>
          <a:p>
            <a:r>
              <a:rPr lang="en-US" altLang="zh-CN" sz="2000"/>
              <a:t>GTP</a:t>
            </a:r>
          </a:p>
        </p:txBody>
      </p:sp>
      <p:grpSp>
        <p:nvGrpSpPr>
          <p:cNvPr id="3" name="Group 22"/>
          <p:cNvGrpSpPr>
            <a:grpSpLocks/>
          </p:cNvGrpSpPr>
          <p:nvPr/>
        </p:nvGrpSpPr>
        <p:grpSpPr bwMode="auto">
          <a:xfrm>
            <a:off x="2941638" y="1296988"/>
            <a:ext cx="2273300" cy="2492375"/>
            <a:chOff x="1056" y="2152"/>
            <a:chExt cx="1432" cy="1455"/>
          </a:xfrm>
        </p:grpSpPr>
        <p:cxnSp>
          <p:nvCxnSpPr>
            <p:cNvPr id="63501" name="AutoShape 23"/>
            <p:cNvCxnSpPr>
              <a:cxnSpLocks noChangeShapeType="1"/>
            </p:cNvCxnSpPr>
            <p:nvPr/>
          </p:nvCxnSpPr>
          <p:spPr bwMode="auto">
            <a:xfrm rot="-5400000" flipH="1" flipV="1">
              <a:off x="1637" y="2059"/>
              <a:ext cx="240" cy="1402"/>
            </a:xfrm>
            <a:prstGeom prst="curvedConnector3">
              <a:avLst>
                <a:gd name="adj1" fmla="val -84588"/>
              </a:avLst>
            </a:prstGeom>
            <a:noFill/>
            <a:ln w="38100" cap="rnd">
              <a:solidFill>
                <a:schemeClr val="tx1"/>
              </a:solidFill>
              <a:prstDash val="sysDot"/>
              <a:miter lim="800000"/>
              <a:headEnd/>
              <a:tailEnd type="triangle" w="med" len="med"/>
            </a:ln>
          </p:spPr>
        </p:cxnSp>
        <p:cxnSp>
          <p:nvCxnSpPr>
            <p:cNvPr id="63502" name="AutoShape 24"/>
            <p:cNvCxnSpPr>
              <a:cxnSpLocks noChangeShapeType="1"/>
            </p:cNvCxnSpPr>
            <p:nvPr/>
          </p:nvCxnSpPr>
          <p:spPr bwMode="auto">
            <a:xfrm rot="16200000" flipV="1">
              <a:off x="1700" y="2572"/>
              <a:ext cx="144" cy="1432"/>
            </a:xfrm>
            <a:prstGeom prst="curvedConnector3">
              <a:avLst>
                <a:gd name="adj1" fmla="val -197917"/>
              </a:avLst>
            </a:prstGeom>
            <a:noFill/>
            <a:ln w="38100" cap="rnd">
              <a:solidFill>
                <a:schemeClr val="tx1"/>
              </a:solidFill>
              <a:prstDash val="sysDot"/>
              <a:miter lim="800000"/>
              <a:headEnd/>
              <a:tailEnd type="triangle" w="med" len="med"/>
            </a:ln>
          </p:spPr>
        </p:cxnSp>
        <p:sp>
          <p:nvSpPr>
            <p:cNvPr id="63503" name="Text Box 25"/>
            <p:cNvSpPr txBox="1">
              <a:spLocks noChangeArrowheads="1"/>
            </p:cNvSpPr>
            <p:nvPr/>
          </p:nvSpPr>
          <p:spPr bwMode="auto">
            <a:xfrm>
              <a:off x="1440" y="2152"/>
              <a:ext cx="228" cy="303"/>
            </a:xfrm>
            <a:prstGeom prst="rect">
              <a:avLst/>
            </a:prstGeom>
            <a:noFill/>
            <a:ln w="9525">
              <a:noFill/>
              <a:miter lim="800000"/>
              <a:headEnd/>
              <a:tailEnd/>
            </a:ln>
          </p:spPr>
          <p:txBody>
            <a:bodyPr wrap="none">
              <a:spAutoFit/>
            </a:bodyPr>
            <a:lstStyle/>
            <a:p>
              <a:r>
                <a:rPr lang="en-US" altLang="zh-CN" sz="2800">
                  <a:solidFill>
                    <a:srgbClr val="080800"/>
                  </a:solidFill>
                </a:rPr>
                <a:t>_</a:t>
              </a:r>
            </a:p>
          </p:txBody>
        </p:sp>
        <p:sp>
          <p:nvSpPr>
            <p:cNvPr id="63504" name="Text Box 26"/>
            <p:cNvSpPr txBox="1">
              <a:spLocks noChangeArrowheads="1"/>
            </p:cNvSpPr>
            <p:nvPr/>
          </p:nvSpPr>
          <p:spPr bwMode="auto">
            <a:xfrm>
              <a:off x="1632" y="3304"/>
              <a:ext cx="228" cy="303"/>
            </a:xfrm>
            <a:prstGeom prst="rect">
              <a:avLst/>
            </a:prstGeom>
            <a:noFill/>
            <a:ln w="9525">
              <a:noFill/>
              <a:miter lim="800000"/>
              <a:headEnd/>
              <a:tailEnd/>
            </a:ln>
          </p:spPr>
          <p:txBody>
            <a:bodyPr wrap="none">
              <a:spAutoFit/>
            </a:bodyPr>
            <a:lstStyle/>
            <a:p>
              <a:r>
                <a:rPr lang="en-US" altLang="zh-CN" sz="2800">
                  <a:solidFill>
                    <a:srgbClr val="080800"/>
                  </a:solidFill>
                </a:rPr>
                <a:t>_</a:t>
              </a:r>
            </a:p>
          </p:txBody>
        </p:sp>
      </p:grpSp>
      <p:grpSp>
        <p:nvGrpSpPr>
          <p:cNvPr id="4" name="Group 27"/>
          <p:cNvGrpSpPr>
            <a:grpSpLocks/>
          </p:cNvGrpSpPr>
          <p:nvPr/>
        </p:nvGrpSpPr>
        <p:grpSpPr bwMode="auto">
          <a:xfrm>
            <a:off x="3246438" y="2522538"/>
            <a:ext cx="4022725" cy="457200"/>
            <a:chOff x="1248" y="2806"/>
            <a:chExt cx="2534" cy="288"/>
          </a:xfrm>
        </p:grpSpPr>
        <p:cxnSp>
          <p:nvCxnSpPr>
            <p:cNvPr id="63499" name="AutoShape 28"/>
            <p:cNvCxnSpPr>
              <a:cxnSpLocks noChangeShapeType="1"/>
            </p:cNvCxnSpPr>
            <p:nvPr/>
          </p:nvCxnSpPr>
          <p:spPr bwMode="auto">
            <a:xfrm rot="5400000" flipH="1">
              <a:off x="2481" y="1791"/>
              <a:ext cx="67" cy="2534"/>
            </a:xfrm>
            <a:prstGeom prst="curvedConnector2">
              <a:avLst/>
            </a:prstGeom>
            <a:noFill/>
            <a:ln w="38100" cap="rnd">
              <a:solidFill>
                <a:srgbClr val="FF0000"/>
              </a:solidFill>
              <a:prstDash val="sysDot"/>
              <a:miter lim="800000"/>
              <a:headEnd/>
              <a:tailEnd type="triangle" w="med" len="med"/>
            </a:ln>
          </p:spPr>
        </p:cxnSp>
        <p:sp>
          <p:nvSpPr>
            <p:cNvPr id="63500" name="Text Box 29"/>
            <p:cNvSpPr txBox="1">
              <a:spLocks noChangeArrowheads="1"/>
            </p:cNvSpPr>
            <p:nvPr/>
          </p:nvSpPr>
          <p:spPr bwMode="auto">
            <a:xfrm>
              <a:off x="1728" y="2806"/>
              <a:ext cx="225" cy="288"/>
            </a:xfrm>
            <a:prstGeom prst="rect">
              <a:avLst/>
            </a:prstGeom>
            <a:noFill/>
            <a:ln w="9525">
              <a:noFill/>
              <a:miter lim="800000"/>
              <a:headEnd/>
              <a:tailEnd/>
            </a:ln>
          </p:spPr>
          <p:txBody>
            <a:bodyPr wrap="none">
              <a:spAutoFit/>
            </a:bodyPr>
            <a:lstStyle/>
            <a:p>
              <a:r>
                <a:rPr lang="en-US" altLang="zh-CN" sz="2400">
                  <a:solidFill>
                    <a:srgbClr val="C10B1C"/>
                  </a:solidFill>
                </a:rPr>
                <a:t>+</a:t>
              </a:r>
            </a:p>
          </p:txBody>
        </p:sp>
      </p:grpSp>
      <p:grpSp>
        <p:nvGrpSpPr>
          <p:cNvPr id="5" name="Group 30"/>
          <p:cNvGrpSpPr>
            <a:grpSpLocks/>
          </p:cNvGrpSpPr>
          <p:nvPr/>
        </p:nvGrpSpPr>
        <p:grpSpPr bwMode="auto">
          <a:xfrm>
            <a:off x="4397375" y="2655888"/>
            <a:ext cx="2895600" cy="639762"/>
            <a:chOff x="1973" y="2890"/>
            <a:chExt cx="1824" cy="403"/>
          </a:xfrm>
        </p:grpSpPr>
        <p:cxnSp>
          <p:nvCxnSpPr>
            <p:cNvPr id="63497" name="AutoShape 31"/>
            <p:cNvCxnSpPr>
              <a:cxnSpLocks noChangeShapeType="1"/>
            </p:cNvCxnSpPr>
            <p:nvPr/>
          </p:nvCxnSpPr>
          <p:spPr bwMode="auto">
            <a:xfrm rot="5400000">
              <a:off x="2722" y="2141"/>
              <a:ext cx="326" cy="1824"/>
            </a:xfrm>
            <a:prstGeom prst="curvedConnector3">
              <a:avLst>
                <a:gd name="adj1" fmla="val 50000"/>
              </a:avLst>
            </a:prstGeom>
            <a:noFill/>
            <a:ln w="38100" cap="rnd">
              <a:solidFill>
                <a:srgbClr val="FF0000"/>
              </a:solidFill>
              <a:prstDash val="sysDot"/>
              <a:miter lim="800000"/>
              <a:headEnd/>
              <a:tailEnd type="triangle" w="med" len="med"/>
            </a:ln>
          </p:spPr>
        </p:cxnSp>
        <p:sp>
          <p:nvSpPr>
            <p:cNvPr id="63498" name="Text Box 32"/>
            <p:cNvSpPr txBox="1">
              <a:spLocks noChangeArrowheads="1"/>
            </p:cNvSpPr>
            <p:nvPr/>
          </p:nvSpPr>
          <p:spPr bwMode="auto">
            <a:xfrm>
              <a:off x="2112" y="2966"/>
              <a:ext cx="244" cy="327"/>
            </a:xfrm>
            <a:prstGeom prst="rect">
              <a:avLst/>
            </a:prstGeom>
            <a:noFill/>
            <a:ln w="9525">
              <a:noFill/>
              <a:miter lim="800000"/>
              <a:headEnd/>
              <a:tailEnd/>
            </a:ln>
          </p:spPr>
          <p:txBody>
            <a:bodyPr wrap="none">
              <a:spAutoFit/>
            </a:bodyPr>
            <a:lstStyle/>
            <a:p>
              <a:r>
                <a:rPr lang="en-US" altLang="zh-CN" sz="2800">
                  <a:solidFill>
                    <a:srgbClr val="C10B1C"/>
                  </a:solidFill>
                </a:rPr>
                <a:t>+</a:t>
              </a:r>
            </a:p>
          </p:txBody>
        </p:sp>
      </p:grpSp>
      <p:sp>
        <p:nvSpPr>
          <p:cNvPr id="108577" name="Rectangle 33"/>
          <p:cNvSpPr>
            <a:spLocks noChangeArrowheads="1"/>
          </p:cNvSpPr>
          <p:nvPr/>
        </p:nvSpPr>
        <p:spPr bwMode="auto">
          <a:xfrm>
            <a:off x="1260475" y="4149725"/>
            <a:ext cx="7056438" cy="2012950"/>
          </a:xfrm>
          <a:prstGeom prst="rect">
            <a:avLst/>
          </a:prstGeom>
          <a:noFill/>
          <a:ln w="9525">
            <a:noFill/>
            <a:miter lim="800000"/>
            <a:headEnd/>
            <a:tailEnd/>
          </a:ln>
        </p:spPr>
        <p:txBody>
          <a:bodyPr>
            <a:spAutoFit/>
          </a:bodyPr>
          <a:lstStyle/>
          <a:p>
            <a:pPr lvl="1">
              <a:lnSpc>
                <a:spcPct val="130000"/>
              </a:lnSpc>
              <a:buClr>
                <a:srgbClr val="FA413C"/>
              </a:buClr>
              <a:buFont typeface="Wingdings" pitchFamily="2" charset="2"/>
              <a:buChar char="ü"/>
              <a:defRPr/>
            </a:pPr>
            <a:r>
              <a:rPr lang="en-US" altLang="zh-CN" b="0" dirty="0">
                <a:solidFill>
                  <a:schemeClr val="tx2"/>
                </a:solidFill>
                <a:latin typeface="+mn-lt"/>
                <a:ea typeface="黑体" pitchFamily="49" charset="-122"/>
              </a:rPr>
              <a:t> GTP</a:t>
            </a:r>
            <a:r>
              <a:rPr lang="zh-CN" altLang="en-US" b="0" dirty="0">
                <a:solidFill>
                  <a:schemeClr val="tx2"/>
                </a:solidFill>
                <a:latin typeface="+mn-lt"/>
                <a:ea typeface="黑体" pitchFamily="49" charset="-122"/>
              </a:rPr>
              <a:t>可以促进</a:t>
            </a:r>
            <a:r>
              <a:rPr lang="en-US" altLang="zh-CN" b="0" dirty="0">
                <a:solidFill>
                  <a:schemeClr val="tx2"/>
                </a:solidFill>
                <a:latin typeface="+mn-lt"/>
                <a:ea typeface="黑体" pitchFamily="49" charset="-122"/>
              </a:rPr>
              <a:t>AMP</a:t>
            </a:r>
            <a:r>
              <a:rPr lang="zh-CN" altLang="en-US" b="0" dirty="0">
                <a:solidFill>
                  <a:schemeClr val="tx2"/>
                </a:solidFill>
                <a:latin typeface="+mn-lt"/>
                <a:ea typeface="黑体" pitchFamily="49" charset="-122"/>
              </a:rPr>
              <a:t>的生成</a:t>
            </a:r>
          </a:p>
          <a:p>
            <a:pPr lvl="1">
              <a:lnSpc>
                <a:spcPct val="130000"/>
              </a:lnSpc>
              <a:buClr>
                <a:srgbClr val="FA413C"/>
              </a:buClr>
              <a:buFont typeface="Wingdings" pitchFamily="2" charset="2"/>
              <a:buChar char="ü"/>
              <a:defRPr/>
            </a:pPr>
            <a:r>
              <a:rPr lang="zh-CN" altLang="en-US" b="0" dirty="0">
                <a:solidFill>
                  <a:schemeClr val="tx2"/>
                </a:solidFill>
                <a:latin typeface="+mn-lt"/>
                <a:ea typeface="黑体" pitchFamily="49" charset="-122"/>
              </a:rPr>
              <a:t> </a:t>
            </a:r>
            <a:r>
              <a:rPr lang="en-US" altLang="zh-CN" b="0" dirty="0">
                <a:solidFill>
                  <a:schemeClr val="tx2"/>
                </a:solidFill>
                <a:latin typeface="+mn-lt"/>
                <a:ea typeface="黑体" pitchFamily="49" charset="-122"/>
              </a:rPr>
              <a:t>ATP</a:t>
            </a:r>
            <a:r>
              <a:rPr lang="zh-CN" altLang="en-US" b="0" dirty="0">
                <a:solidFill>
                  <a:schemeClr val="tx2"/>
                </a:solidFill>
                <a:latin typeface="+mn-lt"/>
                <a:ea typeface="黑体" pitchFamily="49" charset="-122"/>
              </a:rPr>
              <a:t>可以促进</a:t>
            </a:r>
            <a:r>
              <a:rPr lang="en-US" altLang="zh-CN" b="0" dirty="0">
                <a:solidFill>
                  <a:schemeClr val="tx2"/>
                </a:solidFill>
                <a:latin typeface="+mn-lt"/>
                <a:ea typeface="黑体" pitchFamily="49" charset="-122"/>
              </a:rPr>
              <a:t>GMP</a:t>
            </a:r>
            <a:r>
              <a:rPr lang="zh-CN" altLang="en-US" b="0" dirty="0">
                <a:solidFill>
                  <a:schemeClr val="tx2"/>
                </a:solidFill>
                <a:latin typeface="+mn-lt"/>
                <a:ea typeface="黑体" pitchFamily="49" charset="-122"/>
              </a:rPr>
              <a:t>的生成</a:t>
            </a:r>
          </a:p>
          <a:p>
            <a:pPr lvl="1">
              <a:lnSpc>
                <a:spcPct val="130000"/>
              </a:lnSpc>
              <a:buClr>
                <a:srgbClr val="FA413C"/>
              </a:buClr>
              <a:buFont typeface="Wingdings" pitchFamily="2" charset="2"/>
              <a:buNone/>
              <a:defRPr/>
            </a:pPr>
            <a:r>
              <a:rPr lang="zh-CN" altLang="en-US" b="0" dirty="0">
                <a:solidFill>
                  <a:schemeClr val="tx2"/>
                </a:solidFill>
                <a:latin typeface="+mn-lt"/>
                <a:ea typeface="黑体" pitchFamily="49" charset="-122"/>
              </a:rPr>
              <a:t>意义：维持</a:t>
            </a:r>
            <a:r>
              <a:rPr lang="en-US" altLang="zh-CN" b="0" dirty="0">
                <a:solidFill>
                  <a:schemeClr val="tx2"/>
                </a:solidFill>
                <a:latin typeface="+mn-lt"/>
                <a:ea typeface="黑体" pitchFamily="49" charset="-122"/>
              </a:rPr>
              <a:t>ATP</a:t>
            </a:r>
            <a:r>
              <a:rPr lang="zh-CN" altLang="en-US" b="0" dirty="0">
                <a:solidFill>
                  <a:schemeClr val="tx2"/>
                </a:solidFill>
                <a:latin typeface="+mn-lt"/>
                <a:ea typeface="黑体" pitchFamily="49" charset="-122"/>
              </a:rPr>
              <a:t>与</a:t>
            </a:r>
            <a:r>
              <a:rPr lang="en-US" altLang="zh-CN" b="0" dirty="0">
                <a:solidFill>
                  <a:schemeClr val="tx2"/>
                </a:solidFill>
                <a:latin typeface="+mn-lt"/>
                <a:ea typeface="黑体" pitchFamily="49" charset="-122"/>
              </a:rPr>
              <a:t>GTP</a:t>
            </a:r>
            <a:r>
              <a:rPr lang="zh-CN" altLang="en-US" b="0" dirty="0">
                <a:solidFill>
                  <a:schemeClr val="tx2"/>
                </a:solidFill>
                <a:latin typeface="+mn-lt"/>
                <a:ea typeface="黑体" pitchFamily="49" charset="-122"/>
              </a:rPr>
              <a:t>浓度的平衡</a:t>
            </a:r>
          </a:p>
        </p:txBody>
      </p:sp>
      <p:sp>
        <p:nvSpPr>
          <p:cNvPr id="63495" name="Rectangle 34"/>
          <p:cNvSpPr>
            <a:spLocks noChangeArrowheads="1"/>
          </p:cNvSpPr>
          <p:nvPr/>
        </p:nvSpPr>
        <p:spPr bwMode="auto">
          <a:xfrm>
            <a:off x="107950" y="974725"/>
            <a:ext cx="8137525" cy="665163"/>
          </a:xfrm>
          <a:prstGeom prst="rect">
            <a:avLst/>
          </a:prstGeom>
          <a:noFill/>
          <a:ln w="9525">
            <a:noFill/>
            <a:miter lim="800000"/>
            <a:headEnd/>
            <a:tailEnd/>
          </a:ln>
        </p:spPr>
        <p:txBody>
          <a:bodyPr>
            <a:spAutoFit/>
          </a:bodyPr>
          <a:lstStyle/>
          <a:p>
            <a:pPr lvl="1">
              <a:lnSpc>
                <a:spcPct val="130000"/>
              </a:lnSpc>
              <a:buClr>
                <a:srgbClr val="FA413C"/>
              </a:buClr>
              <a:buFont typeface="Wingdings" pitchFamily="2" charset="2"/>
              <a:buChar char="Ø"/>
            </a:pPr>
            <a:r>
              <a:rPr lang="en-US" altLang="zh-CN" b="0">
                <a:solidFill>
                  <a:srgbClr val="080800"/>
                </a:solidFill>
              </a:rPr>
              <a:t> </a:t>
            </a:r>
            <a:r>
              <a:rPr lang="zh-CN" altLang="en-US" b="0">
                <a:solidFill>
                  <a:srgbClr val="080800"/>
                </a:solidFill>
                <a:ea typeface="黑体" pitchFamily="2" charset="-122"/>
              </a:rPr>
              <a:t>交叉调节</a:t>
            </a:r>
            <a:r>
              <a:rPr lang="zh-CN" altLang="en-US" b="0">
                <a:solidFill>
                  <a:srgbClr val="080800"/>
                </a:solidFill>
              </a:rPr>
              <a: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8577">
                                            <p:txEl>
                                              <p:pRg st="0" end="0"/>
                                            </p:txEl>
                                          </p:spTgt>
                                        </p:tgtEl>
                                        <p:attrNameLst>
                                          <p:attrName>style.visibility</p:attrName>
                                        </p:attrNameLst>
                                      </p:cBhvr>
                                      <p:to>
                                        <p:strVal val="visible"/>
                                      </p:to>
                                    </p:set>
                                    <p:animEffect transition="in" filter="blinds(horizontal)">
                                      <p:cBhvr>
                                        <p:cTn id="21" dur="1000"/>
                                        <p:tgtEl>
                                          <p:spTgt spid="108577">
                                            <p:txEl>
                                              <p:pRg st="0" end="0"/>
                                            </p:txEl>
                                          </p:spTgt>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108577">
                                            <p:txEl>
                                              <p:pRg st="1" end="1"/>
                                            </p:txEl>
                                          </p:spTgt>
                                        </p:tgtEl>
                                        <p:attrNameLst>
                                          <p:attrName>style.visibility</p:attrName>
                                        </p:attrNameLst>
                                      </p:cBhvr>
                                      <p:to>
                                        <p:strVal val="visible"/>
                                      </p:to>
                                    </p:set>
                                    <p:animEffect transition="in" filter="blinds(horizontal)">
                                      <p:cBhvr>
                                        <p:cTn id="25" dur="1000"/>
                                        <p:tgtEl>
                                          <p:spTgt spid="108577">
                                            <p:txEl>
                                              <p:pRg st="1" end="1"/>
                                            </p:txEl>
                                          </p:spTgt>
                                        </p:tgtEl>
                                      </p:cBhvr>
                                    </p:animEffect>
                                  </p:childTnLst>
                                </p:cTn>
                              </p:par>
                            </p:childTnLst>
                          </p:cTn>
                        </p:par>
                        <p:par>
                          <p:cTn id="26" fill="hold">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08577">
                                            <p:txEl>
                                              <p:pRg st="2" end="2"/>
                                            </p:txEl>
                                          </p:spTgt>
                                        </p:tgtEl>
                                        <p:attrNameLst>
                                          <p:attrName>style.visibility</p:attrName>
                                        </p:attrNameLst>
                                      </p:cBhvr>
                                      <p:to>
                                        <p:strVal val="visible"/>
                                      </p:to>
                                    </p:set>
                                    <p:animEffect transition="in" filter="blinds(horizontal)">
                                      <p:cBhvr>
                                        <p:cTn id="29" dur="1000"/>
                                        <p:tgtEl>
                                          <p:spTgt spid="1085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7088" y="919163"/>
            <a:ext cx="7772400" cy="638175"/>
          </a:xfrm>
        </p:spPr>
        <p:txBody>
          <a:bodyPr/>
          <a:lstStyle/>
          <a:p>
            <a:pPr algn="ctr" eaLnBrk="1" hangingPunct="1">
              <a:defRPr/>
            </a:pPr>
            <a:r>
              <a:rPr lang="zh-CN" altLang="en-US" sz="3200" dirty="0">
                <a:solidFill>
                  <a:srgbClr val="080800"/>
                </a:solidFill>
                <a:latin typeface="+mn-lt"/>
                <a:ea typeface="黑体" pitchFamily="49" charset="-122"/>
              </a:rPr>
              <a:t>（二）补救合成途径（</a:t>
            </a:r>
            <a:r>
              <a:rPr lang="en-US" altLang="zh-CN" sz="3200" dirty="0">
                <a:solidFill>
                  <a:srgbClr val="080800"/>
                </a:solidFill>
                <a:latin typeface="+mn-lt"/>
                <a:ea typeface="黑体" pitchFamily="49" charset="-122"/>
              </a:rPr>
              <a:t>salvage pathway</a:t>
            </a:r>
            <a:r>
              <a:rPr lang="zh-CN" altLang="en-US" sz="3200" dirty="0">
                <a:solidFill>
                  <a:srgbClr val="080800"/>
                </a:solidFill>
                <a:latin typeface="+mn-lt"/>
                <a:ea typeface="黑体" pitchFamily="49" charset="-122"/>
              </a:rPr>
              <a:t>）</a:t>
            </a:r>
            <a:endParaRPr lang="zh-CN" altLang="en-US" sz="3200" dirty="0">
              <a:latin typeface="+mn-lt"/>
              <a:ea typeface="黑体" pitchFamily="49" charset="-122"/>
            </a:endParaRPr>
          </a:p>
        </p:txBody>
      </p:sp>
      <p:sp>
        <p:nvSpPr>
          <p:cNvPr id="109572" name="Text Box 4"/>
          <p:cNvSpPr txBox="1">
            <a:spLocks noChangeArrowheads="1"/>
          </p:cNvSpPr>
          <p:nvPr/>
        </p:nvSpPr>
        <p:spPr bwMode="auto">
          <a:xfrm>
            <a:off x="971550" y="1628775"/>
            <a:ext cx="7853363" cy="4333875"/>
          </a:xfrm>
          <a:prstGeom prst="rect">
            <a:avLst/>
          </a:prstGeom>
          <a:noFill/>
          <a:ln w="9525">
            <a:noFill/>
            <a:miter lim="800000"/>
            <a:headEnd/>
            <a:tailEnd/>
          </a:ln>
        </p:spPr>
        <p:txBody>
          <a:bodyPr>
            <a:spAutoFit/>
          </a:bodyPr>
          <a:lstStyle/>
          <a:p>
            <a:pPr>
              <a:lnSpc>
                <a:spcPct val="130000"/>
              </a:lnSpc>
              <a:defRPr/>
            </a:pPr>
            <a:r>
              <a:rPr lang="zh-CN" altLang="en-US" b="0" dirty="0">
                <a:solidFill>
                  <a:schemeClr val="tx2"/>
                </a:solidFill>
                <a:latin typeface="+mn-lt"/>
                <a:ea typeface="黑体" pitchFamily="49" charset="-122"/>
              </a:rPr>
              <a:t>合成部位</a:t>
            </a:r>
            <a:r>
              <a:rPr lang="en-US" altLang="zh-CN" b="0" dirty="0">
                <a:solidFill>
                  <a:schemeClr val="tx2"/>
                </a:solidFill>
                <a:latin typeface="+mn-lt"/>
                <a:ea typeface="黑体" pitchFamily="49" charset="-122"/>
              </a:rPr>
              <a:t>:</a:t>
            </a:r>
            <a:r>
              <a:rPr lang="en-US" altLang="zh-CN" b="0" dirty="0">
                <a:solidFill>
                  <a:srgbClr val="FFFF00"/>
                </a:solidFill>
                <a:latin typeface="+mn-lt"/>
                <a:ea typeface="黑体" pitchFamily="49" charset="-122"/>
              </a:rPr>
              <a:t> </a:t>
            </a:r>
            <a:r>
              <a:rPr lang="zh-CN" altLang="en-US" sz="2800" b="0" dirty="0">
                <a:solidFill>
                  <a:srgbClr val="FA413C"/>
                </a:solidFill>
                <a:latin typeface="+mn-lt"/>
                <a:ea typeface="黑体" pitchFamily="49" charset="-122"/>
              </a:rPr>
              <a:t>脑、骨髓</a:t>
            </a:r>
            <a:r>
              <a:rPr lang="zh-CN" altLang="en-US" sz="2800" b="0" dirty="0">
                <a:solidFill>
                  <a:srgbClr val="080800"/>
                </a:solidFill>
                <a:latin typeface="+mn-lt"/>
                <a:ea typeface="黑体" pitchFamily="49" charset="-122"/>
              </a:rPr>
              <a:t>为主</a:t>
            </a:r>
            <a:endParaRPr lang="en-US" altLang="zh-CN" b="0" dirty="0">
              <a:solidFill>
                <a:srgbClr val="080800"/>
              </a:solidFill>
              <a:latin typeface="+mn-lt"/>
              <a:ea typeface="黑体" pitchFamily="49" charset="-122"/>
            </a:endParaRPr>
          </a:p>
          <a:p>
            <a:pPr>
              <a:lnSpc>
                <a:spcPct val="130000"/>
              </a:lnSpc>
              <a:defRPr/>
            </a:pPr>
            <a:r>
              <a:rPr lang="zh-CN" altLang="en-US" b="0" dirty="0">
                <a:solidFill>
                  <a:schemeClr val="tx2"/>
                </a:solidFill>
                <a:latin typeface="+mn-lt"/>
                <a:ea typeface="黑体" pitchFamily="49" charset="-122"/>
              </a:rPr>
              <a:t>合成特点</a:t>
            </a:r>
            <a:r>
              <a:rPr lang="en-US" altLang="zh-CN" b="0" dirty="0">
                <a:solidFill>
                  <a:schemeClr val="tx2"/>
                </a:solidFill>
                <a:latin typeface="+mn-lt"/>
                <a:ea typeface="黑体" pitchFamily="49" charset="-122"/>
              </a:rPr>
              <a:t>:</a:t>
            </a:r>
            <a:r>
              <a:rPr lang="en-US" altLang="zh-CN" b="0" dirty="0">
                <a:solidFill>
                  <a:srgbClr val="FFFF00"/>
                </a:solidFill>
                <a:latin typeface="+mn-lt"/>
                <a:ea typeface="黑体" pitchFamily="49" charset="-122"/>
              </a:rPr>
              <a:t> </a:t>
            </a:r>
            <a:r>
              <a:rPr lang="zh-CN" altLang="en-US" sz="2800" b="0" dirty="0">
                <a:solidFill>
                  <a:srgbClr val="080800"/>
                </a:solidFill>
                <a:latin typeface="+mn-lt"/>
                <a:ea typeface="黑体" pitchFamily="49" charset="-122"/>
              </a:rPr>
              <a:t>过程简单，耗能少。利用现成的碱基</a:t>
            </a:r>
          </a:p>
          <a:p>
            <a:pPr>
              <a:lnSpc>
                <a:spcPct val="130000"/>
              </a:lnSpc>
              <a:defRPr/>
            </a:pPr>
            <a:r>
              <a:rPr lang="zh-CN" altLang="en-US" sz="2800" b="0" dirty="0">
                <a:solidFill>
                  <a:srgbClr val="080800"/>
                </a:solidFill>
                <a:latin typeface="+mn-lt"/>
                <a:ea typeface="黑体" pitchFamily="49" charset="-122"/>
              </a:rPr>
              <a:t>                     或核苷合成核苷酸</a:t>
            </a:r>
            <a:r>
              <a:rPr lang="zh-CN" altLang="en-US" sz="2800" b="0" dirty="0">
                <a:latin typeface="+mn-lt"/>
                <a:ea typeface="黑体" pitchFamily="49" charset="-122"/>
              </a:rPr>
              <a:t>。</a:t>
            </a:r>
            <a:endParaRPr lang="zh-CN" altLang="en-US" b="0" dirty="0">
              <a:latin typeface="+mn-lt"/>
              <a:ea typeface="黑体" pitchFamily="49" charset="-122"/>
            </a:endParaRPr>
          </a:p>
          <a:p>
            <a:pPr>
              <a:lnSpc>
                <a:spcPct val="130000"/>
              </a:lnSpc>
              <a:defRPr/>
            </a:pPr>
            <a:r>
              <a:rPr lang="zh-CN" altLang="en-US" b="0" dirty="0">
                <a:solidFill>
                  <a:schemeClr val="tx2"/>
                </a:solidFill>
                <a:latin typeface="+mn-lt"/>
                <a:ea typeface="黑体" pitchFamily="49" charset="-122"/>
              </a:rPr>
              <a:t>特异性酶</a:t>
            </a:r>
            <a:r>
              <a:rPr lang="en-US" altLang="zh-CN" b="0" dirty="0">
                <a:solidFill>
                  <a:schemeClr val="tx2"/>
                </a:solidFill>
                <a:latin typeface="+mn-lt"/>
                <a:ea typeface="黑体" pitchFamily="49" charset="-122"/>
              </a:rPr>
              <a:t>:</a:t>
            </a:r>
            <a:r>
              <a:rPr lang="en-US" altLang="zh-CN" b="0" dirty="0">
                <a:solidFill>
                  <a:srgbClr val="FFFF00"/>
                </a:solidFill>
                <a:latin typeface="+mn-lt"/>
                <a:ea typeface="黑体" pitchFamily="49" charset="-122"/>
              </a:rPr>
              <a:t> </a:t>
            </a:r>
          </a:p>
          <a:p>
            <a:pPr>
              <a:lnSpc>
                <a:spcPct val="130000"/>
              </a:lnSpc>
              <a:defRPr/>
            </a:pPr>
            <a:r>
              <a:rPr lang="en-US" altLang="zh-CN" b="0" dirty="0">
                <a:solidFill>
                  <a:srgbClr val="FFFF00"/>
                </a:solidFill>
                <a:latin typeface="+mn-lt"/>
                <a:ea typeface="黑体" pitchFamily="49" charset="-122"/>
              </a:rPr>
              <a:t>       </a:t>
            </a:r>
            <a:r>
              <a:rPr lang="zh-CN" altLang="en-US" sz="2800" b="0" dirty="0">
                <a:solidFill>
                  <a:srgbClr val="080800"/>
                </a:solidFill>
                <a:latin typeface="+mn-lt"/>
                <a:ea typeface="黑体" pitchFamily="49" charset="-122"/>
              </a:rPr>
              <a:t>腺嘌呤磷酸核糖转移酶</a:t>
            </a:r>
            <a:r>
              <a:rPr lang="en-US" altLang="zh-CN" sz="2800" b="0" dirty="0">
                <a:latin typeface="+mn-lt"/>
                <a:ea typeface="黑体" pitchFamily="49" charset="-122"/>
              </a:rPr>
              <a:t>(</a:t>
            </a:r>
            <a:r>
              <a:rPr lang="en-US" altLang="zh-CN" sz="2800" b="0" dirty="0">
                <a:solidFill>
                  <a:srgbClr val="FA413C"/>
                </a:solidFill>
                <a:latin typeface="+mn-lt"/>
                <a:ea typeface="黑体" pitchFamily="49" charset="-122"/>
              </a:rPr>
              <a:t>APRT</a:t>
            </a:r>
            <a:r>
              <a:rPr lang="en-US" altLang="zh-CN" sz="2800" b="0" dirty="0">
                <a:latin typeface="+mn-lt"/>
                <a:ea typeface="黑体" pitchFamily="49" charset="-122"/>
              </a:rPr>
              <a:t>)</a:t>
            </a:r>
          </a:p>
          <a:p>
            <a:pPr>
              <a:lnSpc>
                <a:spcPct val="130000"/>
              </a:lnSpc>
              <a:defRPr/>
            </a:pPr>
            <a:r>
              <a:rPr lang="en-US" altLang="zh-CN" sz="2800" b="0" dirty="0">
                <a:latin typeface="+mn-lt"/>
                <a:ea typeface="黑体" pitchFamily="49" charset="-122"/>
              </a:rPr>
              <a:t>        </a:t>
            </a:r>
            <a:r>
              <a:rPr lang="zh-CN" altLang="en-US" sz="2800" b="0" dirty="0">
                <a:solidFill>
                  <a:srgbClr val="080800"/>
                </a:solidFill>
                <a:latin typeface="+mn-lt"/>
                <a:ea typeface="黑体" pitchFamily="49" charset="-122"/>
              </a:rPr>
              <a:t>次黄嘌呤</a:t>
            </a:r>
            <a:r>
              <a:rPr lang="en-US" altLang="zh-CN" sz="2800" b="0" dirty="0">
                <a:solidFill>
                  <a:srgbClr val="080800"/>
                </a:solidFill>
                <a:latin typeface="+mn-lt"/>
                <a:ea typeface="黑体" pitchFamily="49" charset="-122"/>
              </a:rPr>
              <a:t>/</a:t>
            </a:r>
            <a:r>
              <a:rPr lang="zh-CN" altLang="en-US" sz="2800" b="0" dirty="0">
                <a:solidFill>
                  <a:srgbClr val="080800"/>
                </a:solidFill>
                <a:latin typeface="+mn-lt"/>
                <a:ea typeface="黑体" pitchFamily="49" charset="-122"/>
              </a:rPr>
              <a:t>鸟嘌呤磷酸核糖转移酶</a:t>
            </a:r>
            <a:r>
              <a:rPr lang="en-US" altLang="zh-CN" sz="2800" b="0" dirty="0">
                <a:latin typeface="+mn-lt"/>
                <a:ea typeface="黑体" pitchFamily="49" charset="-122"/>
              </a:rPr>
              <a:t>(</a:t>
            </a:r>
            <a:r>
              <a:rPr lang="en-US" altLang="zh-CN" sz="2800" b="0" dirty="0">
                <a:solidFill>
                  <a:srgbClr val="FA413C"/>
                </a:solidFill>
                <a:latin typeface="+mn-lt"/>
                <a:ea typeface="黑体" pitchFamily="49" charset="-122"/>
              </a:rPr>
              <a:t>HGPRT</a:t>
            </a:r>
            <a:r>
              <a:rPr lang="en-US" altLang="zh-CN" sz="2800" b="0" dirty="0">
                <a:latin typeface="+mn-lt"/>
                <a:ea typeface="黑体" pitchFamily="49" charset="-122"/>
              </a:rPr>
              <a:t>)</a:t>
            </a:r>
          </a:p>
          <a:p>
            <a:pPr>
              <a:lnSpc>
                <a:spcPct val="130000"/>
              </a:lnSpc>
              <a:defRPr/>
            </a:pPr>
            <a:r>
              <a:rPr lang="en-US" altLang="zh-CN" sz="2800" b="0" dirty="0">
                <a:solidFill>
                  <a:srgbClr val="FFFF00"/>
                </a:solidFill>
                <a:latin typeface="+mn-lt"/>
                <a:ea typeface="黑体" pitchFamily="49" charset="-122"/>
              </a:rPr>
              <a:t>        </a:t>
            </a:r>
            <a:r>
              <a:rPr lang="zh-CN" altLang="en-US" sz="2800" b="0" dirty="0">
                <a:solidFill>
                  <a:srgbClr val="080800"/>
                </a:solidFill>
                <a:latin typeface="+mn-lt"/>
                <a:ea typeface="黑体" pitchFamily="49" charset="-122"/>
              </a:rPr>
              <a:t>腺苷激酶</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9572">
                                            <p:txEl>
                                              <p:pRg st="0" end="0"/>
                                            </p:txEl>
                                          </p:spTgt>
                                        </p:tgtEl>
                                        <p:attrNameLst>
                                          <p:attrName>style.visibility</p:attrName>
                                        </p:attrNameLst>
                                      </p:cBhvr>
                                      <p:to>
                                        <p:strVal val="visible"/>
                                      </p:to>
                                    </p:set>
                                    <p:animEffect transition="in" filter="wipe(up)">
                                      <p:cBhvr>
                                        <p:cTn id="7" dur="1000"/>
                                        <p:tgtEl>
                                          <p:spTgt spid="1095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9572">
                                            <p:txEl>
                                              <p:pRg st="1" end="1"/>
                                            </p:txEl>
                                          </p:spTgt>
                                        </p:tgtEl>
                                        <p:attrNameLst>
                                          <p:attrName>style.visibility</p:attrName>
                                        </p:attrNameLst>
                                      </p:cBhvr>
                                      <p:to>
                                        <p:strVal val="visible"/>
                                      </p:to>
                                    </p:set>
                                    <p:animEffect transition="in" filter="wipe(up)">
                                      <p:cBhvr>
                                        <p:cTn id="12" dur="1000"/>
                                        <p:tgtEl>
                                          <p:spTgt spid="109572">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9572">
                                            <p:txEl>
                                              <p:pRg st="2" end="2"/>
                                            </p:txEl>
                                          </p:spTgt>
                                        </p:tgtEl>
                                        <p:attrNameLst>
                                          <p:attrName>style.visibility</p:attrName>
                                        </p:attrNameLst>
                                      </p:cBhvr>
                                      <p:to>
                                        <p:strVal val="visible"/>
                                      </p:to>
                                    </p:set>
                                    <p:animEffect transition="in" filter="wipe(up)">
                                      <p:cBhvr>
                                        <p:cTn id="16" dur="1000"/>
                                        <p:tgtEl>
                                          <p:spTgt spid="10957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9572">
                                            <p:txEl>
                                              <p:pRg st="3" end="3"/>
                                            </p:txEl>
                                          </p:spTgt>
                                        </p:tgtEl>
                                        <p:attrNameLst>
                                          <p:attrName>style.visibility</p:attrName>
                                        </p:attrNameLst>
                                      </p:cBhvr>
                                      <p:to>
                                        <p:strVal val="visible"/>
                                      </p:to>
                                    </p:set>
                                    <p:animEffect transition="in" filter="wipe(up)">
                                      <p:cBhvr>
                                        <p:cTn id="21" dur="1000"/>
                                        <p:tgtEl>
                                          <p:spTgt spid="109572">
                                            <p:txEl>
                                              <p:pRg st="3" end="3"/>
                                            </p:txEl>
                                          </p:spTgt>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109572">
                                            <p:txEl>
                                              <p:pRg st="4" end="4"/>
                                            </p:txEl>
                                          </p:spTgt>
                                        </p:tgtEl>
                                        <p:attrNameLst>
                                          <p:attrName>style.visibility</p:attrName>
                                        </p:attrNameLst>
                                      </p:cBhvr>
                                      <p:to>
                                        <p:strVal val="visible"/>
                                      </p:to>
                                    </p:set>
                                    <p:animEffect transition="in" filter="wipe(up)">
                                      <p:cBhvr>
                                        <p:cTn id="25" dur="1000"/>
                                        <p:tgtEl>
                                          <p:spTgt spid="109572">
                                            <p:txEl>
                                              <p:pRg st="4" end="4"/>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9572">
                                            <p:txEl>
                                              <p:pRg st="5" end="5"/>
                                            </p:txEl>
                                          </p:spTgt>
                                        </p:tgtEl>
                                        <p:attrNameLst>
                                          <p:attrName>style.visibility</p:attrName>
                                        </p:attrNameLst>
                                      </p:cBhvr>
                                      <p:to>
                                        <p:strVal val="visible"/>
                                      </p:to>
                                    </p:set>
                                    <p:animEffect transition="in" filter="wipe(up)">
                                      <p:cBhvr>
                                        <p:cTn id="29" dur="1000"/>
                                        <p:tgtEl>
                                          <p:spTgt spid="109572">
                                            <p:txEl>
                                              <p:pRg st="5" end="5"/>
                                            </p:txEl>
                                          </p:spTgt>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09572">
                                            <p:txEl>
                                              <p:pRg st="6" end="6"/>
                                            </p:txEl>
                                          </p:spTgt>
                                        </p:tgtEl>
                                        <p:attrNameLst>
                                          <p:attrName>style.visibility</p:attrName>
                                        </p:attrNameLst>
                                      </p:cBhvr>
                                      <p:to>
                                        <p:strVal val="visible"/>
                                      </p:to>
                                    </p:set>
                                    <p:animEffect transition="in" filter="wipe(up)">
                                      <p:cBhvr>
                                        <p:cTn id="33" dur="1000"/>
                                        <p:tgtEl>
                                          <p:spTgt spid="10957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1125538" y="1800225"/>
            <a:ext cx="7485062" cy="738188"/>
            <a:chOff x="709" y="921"/>
            <a:chExt cx="4715" cy="465"/>
          </a:xfrm>
        </p:grpSpPr>
        <p:sp>
          <p:nvSpPr>
            <p:cNvPr id="45079" name="Text Box 2"/>
            <p:cNvSpPr txBox="1">
              <a:spLocks noChangeArrowheads="1"/>
            </p:cNvSpPr>
            <p:nvPr/>
          </p:nvSpPr>
          <p:spPr bwMode="auto">
            <a:xfrm>
              <a:off x="709" y="1056"/>
              <a:ext cx="1762" cy="330"/>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腺嘌呤 ＋ </a:t>
              </a:r>
              <a:r>
                <a:rPr lang="en-US" altLang="zh-CN" sz="2800" b="0" dirty="0">
                  <a:solidFill>
                    <a:srgbClr val="080800"/>
                  </a:solidFill>
                  <a:latin typeface="+mn-lt"/>
                  <a:ea typeface="黑体" pitchFamily="49" charset="-122"/>
                </a:rPr>
                <a:t>PRPP</a:t>
              </a:r>
            </a:p>
          </p:txBody>
        </p:sp>
        <p:sp>
          <p:nvSpPr>
            <p:cNvPr id="45080" name="Line 3"/>
            <p:cNvSpPr>
              <a:spLocks noChangeShapeType="1"/>
            </p:cNvSpPr>
            <p:nvPr/>
          </p:nvSpPr>
          <p:spPr bwMode="auto">
            <a:xfrm>
              <a:off x="2496" y="1248"/>
              <a:ext cx="1248" cy="0"/>
            </a:xfrm>
            <a:prstGeom prst="line">
              <a:avLst/>
            </a:prstGeom>
            <a:noFill/>
            <a:ln w="38100">
              <a:solidFill>
                <a:schemeClr val="tx1"/>
              </a:solidFill>
              <a:miter lim="800000"/>
              <a:headEnd/>
              <a:tailEnd type="triangle" w="med" len="med"/>
            </a:ln>
          </p:spPr>
          <p:txBody>
            <a:bodyPr wrap="none"/>
            <a:lstStyle/>
            <a:p>
              <a:pPr>
                <a:defRPr/>
              </a:pPr>
              <a:endParaRPr lang="zh-CN" altLang="en-US" sz="2800" b="0">
                <a:latin typeface="+mn-lt"/>
                <a:ea typeface="黑体" pitchFamily="49" charset="-122"/>
              </a:endParaRPr>
            </a:p>
          </p:txBody>
        </p:sp>
        <p:sp>
          <p:nvSpPr>
            <p:cNvPr id="45081" name="Text Box 4"/>
            <p:cNvSpPr txBox="1">
              <a:spLocks noChangeArrowheads="1"/>
            </p:cNvSpPr>
            <p:nvPr/>
          </p:nvSpPr>
          <p:spPr bwMode="auto">
            <a:xfrm>
              <a:off x="3792" y="1056"/>
              <a:ext cx="1632" cy="330"/>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AMP </a:t>
              </a:r>
              <a:r>
                <a:rPr lang="zh-CN" altLang="en-US" sz="2800" b="0">
                  <a:solidFill>
                    <a:srgbClr val="080800"/>
                  </a:solidFill>
                  <a:latin typeface="+mn-lt"/>
                  <a:ea typeface="黑体" pitchFamily="49" charset="-122"/>
                </a:rPr>
                <a:t>＋ </a:t>
              </a:r>
              <a:r>
                <a:rPr lang="en-US" altLang="zh-CN" sz="2800" b="0">
                  <a:solidFill>
                    <a:srgbClr val="080800"/>
                  </a:solidFill>
                  <a:latin typeface="+mn-lt"/>
                  <a:ea typeface="黑体" pitchFamily="49" charset="-122"/>
                </a:rPr>
                <a:t>PPi</a:t>
              </a:r>
            </a:p>
          </p:txBody>
        </p:sp>
        <p:sp>
          <p:nvSpPr>
            <p:cNvPr id="45082" name="Text Box 5"/>
            <p:cNvSpPr txBox="1">
              <a:spLocks noChangeArrowheads="1"/>
            </p:cNvSpPr>
            <p:nvPr/>
          </p:nvSpPr>
          <p:spPr bwMode="auto">
            <a:xfrm>
              <a:off x="2736" y="921"/>
              <a:ext cx="768" cy="291"/>
            </a:xfrm>
            <a:prstGeom prst="rect">
              <a:avLst/>
            </a:prstGeom>
            <a:noFill/>
            <a:ln w="9525">
              <a:noFill/>
              <a:miter lim="800000"/>
              <a:headEnd/>
              <a:tailEnd/>
            </a:ln>
          </p:spPr>
          <p:txBody>
            <a:bodyPr>
              <a:spAutoFit/>
            </a:bodyPr>
            <a:lstStyle/>
            <a:p>
              <a:pPr>
                <a:spcBef>
                  <a:spcPct val="50000"/>
                </a:spcBef>
                <a:defRPr/>
              </a:pPr>
              <a:r>
                <a:rPr lang="en-US" altLang="zh-CN" sz="2400" b="0">
                  <a:solidFill>
                    <a:srgbClr val="FA413C"/>
                  </a:solidFill>
                  <a:latin typeface="+mn-lt"/>
                  <a:ea typeface="黑体" pitchFamily="49" charset="-122"/>
                </a:rPr>
                <a:t>APRT</a:t>
              </a:r>
            </a:p>
          </p:txBody>
        </p:sp>
      </p:grpSp>
      <p:grpSp>
        <p:nvGrpSpPr>
          <p:cNvPr id="3" name="Group 25"/>
          <p:cNvGrpSpPr>
            <a:grpSpLocks/>
          </p:cNvGrpSpPr>
          <p:nvPr/>
        </p:nvGrpSpPr>
        <p:grpSpPr bwMode="auto">
          <a:xfrm>
            <a:off x="744538" y="2790825"/>
            <a:ext cx="7866062" cy="738188"/>
            <a:chOff x="469" y="1584"/>
            <a:chExt cx="4955" cy="465"/>
          </a:xfrm>
        </p:grpSpPr>
        <p:sp>
          <p:nvSpPr>
            <p:cNvPr id="45075" name="Text Box 6"/>
            <p:cNvSpPr txBox="1">
              <a:spLocks noChangeArrowheads="1"/>
            </p:cNvSpPr>
            <p:nvPr/>
          </p:nvSpPr>
          <p:spPr bwMode="auto">
            <a:xfrm>
              <a:off x="469" y="1719"/>
              <a:ext cx="2002" cy="330"/>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次黄嘌呤 ＋ </a:t>
              </a:r>
              <a:r>
                <a:rPr lang="en-US" altLang="zh-CN" sz="2800" b="0" dirty="0">
                  <a:solidFill>
                    <a:srgbClr val="080800"/>
                  </a:solidFill>
                  <a:latin typeface="+mn-lt"/>
                  <a:ea typeface="黑体" pitchFamily="49" charset="-122"/>
                </a:rPr>
                <a:t>PRPP</a:t>
              </a:r>
            </a:p>
          </p:txBody>
        </p:sp>
        <p:sp>
          <p:nvSpPr>
            <p:cNvPr id="45076" name="Line 7"/>
            <p:cNvSpPr>
              <a:spLocks noChangeShapeType="1"/>
            </p:cNvSpPr>
            <p:nvPr/>
          </p:nvSpPr>
          <p:spPr bwMode="auto">
            <a:xfrm>
              <a:off x="2496" y="1911"/>
              <a:ext cx="1248" cy="0"/>
            </a:xfrm>
            <a:prstGeom prst="line">
              <a:avLst/>
            </a:prstGeom>
            <a:noFill/>
            <a:ln w="38100">
              <a:solidFill>
                <a:schemeClr val="tx1"/>
              </a:solidFill>
              <a:miter lim="800000"/>
              <a:headEnd/>
              <a:tailEnd type="triangle" w="med" len="med"/>
            </a:ln>
          </p:spPr>
          <p:txBody>
            <a:bodyPr wrap="none"/>
            <a:lstStyle/>
            <a:p>
              <a:pPr>
                <a:defRPr/>
              </a:pPr>
              <a:endParaRPr lang="zh-CN" altLang="en-US" sz="2800" b="0">
                <a:latin typeface="+mn-lt"/>
                <a:ea typeface="黑体" pitchFamily="49" charset="-122"/>
              </a:endParaRPr>
            </a:p>
          </p:txBody>
        </p:sp>
        <p:sp>
          <p:nvSpPr>
            <p:cNvPr id="45077" name="Text Box 8"/>
            <p:cNvSpPr txBox="1">
              <a:spLocks noChangeArrowheads="1"/>
            </p:cNvSpPr>
            <p:nvPr/>
          </p:nvSpPr>
          <p:spPr bwMode="auto">
            <a:xfrm>
              <a:off x="3792" y="1719"/>
              <a:ext cx="1632" cy="330"/>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IMP </a:t>
              </a:r>
              <a:r>
                <a:rPr lang="zh-CN" altLang="en-US" sz="2800" b="0">
                  <a:solidFill>
                    <a:srgbClr val="080800"/>
                  </a:solidFill>
                  <a:latin typeface="+mn-lt"/>
                  <a:ea typeface="黑体" pitchFamily="49" charset="-122"/>
                </a:rPr>
                <a:t>＋ </a:t>
              </a:r>
              <a:r>
                <a:rPr lang="en-US" altLang="zh-CN" sz="2800" b="0">
                  <a:solidFill>
                    <a:srgbClr val="080800"/>
                  </a:solidFill>
                  <a:latin typeface="+mn-lt"/>
                  <a:ea typeface="黑体" pitchFamily="49" charset="-122"/>
                </a:rPr>
                <a:t>PPi</a:t>
              </a:r>
            </a:p>
          </p:txBody>
        </p:sp>
        <p:sp>
          <p:nvSpPr>
            <p:cNvPr id="45078" name="Text Box 9"/>
            <p:cNvSpPr txBox="1">
              <a:spLocks noChangeArrowheads="1"/>
            </p:cNvSpPr>
            <p:nvPr/>
          </p:nvSpPr>
          <p:spPr bwMode="auto">
            <a:xfrm>
              <a:off x="2640" y="1584"/>
              <a:ext cx="1056" cy="291"/>
            </a:xfrm>
            <a:prstGeom prst="rect">
              <a:avLst/>
            </a:prstGeom>
            <a:noFill/>
            <a:ln w="9525">
              <a:noFill/>
              <a:miter lim="800000"/>
              <a:headEnd/>
              <a:tailEnd/>
            </a:ln>
          </p:spPr>
          <p:txBody>
            <a:bodyPr>
              <a:spAutoFit/>
            </a:bodyPr>
            <a:lstStyle/>
            <a:p>
              <a:pPr>
                <a:spcBef>
                  <a:spcPct val="50000"/>
                </a:spcBef>
                <a:defRPr/>
              </a:pPr>
              <a:r>
                <a:rPr lang="en-US" altLang="zh-CN" sz="2400" b="0">
                  <a:solidFill>
                    <a:srgbClr val="FA413C"/>
                  </a:solidFill>
                  <a:latin typeface="+mn-lt"/>
                  <a:ea typeface="黑体" pitchFamily="49" charset="-122"/>
                </a:rPr>
                <a:t>HGPRT</a:t>
              </a:r>
            </a:p>
          </p:txBody>
        </p:sp>
      </p:grpSp>
      <p:grpSp>
        <p:nvGrpSpPr>
          <p:cNvPr id="4" name="Group 26"/>
          <p:cNvGrpSpPr>
            <a:grpSpLocks/>
          </p:cNvGrpSpPr>
          <p:nvPr/>
        </p:nvGrpSpPr>
        <p:grpSpPr bwMode="auto">
          <a:xfrm>
            <a:off x="1125538" y="3736975"/>
            <a:ext cx="7485062" cy="738188"/>
            <a:chOff x="709" y="2140"/>
            <a:chExt cx="4715" cy="465"/>
          </a:xfrm>
        </p:grpSpPr>
        <p:sp>
          <p:nvSpPr>
            <p:cNvPr id="45071" name="Text Box 10"/>
            <p:cNvSpPr txBox="1">
              <a:spLocks noChangeArrowheads="1"/>
            </p:cNvSpPr>
            <p:nvPr/>
          </p:nvSpPr>
          <p:spPr bwMode="auto">
            <a:xfrm>
              <a:off x="709" y="2275"/>
              <a:ext cx="1762" cy="330"/>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鸟嘌呤 ＋ </a:t>
              </a:r>
              <a:r>
                <a:rPr lang="en-US" altLang="zh-CN" sz="2800" b="0" dirty="0">
                  <a:solidFill>
                    <a:srgbClr val="080800"/>
                  </a:solidFill>
                  <a:latin typeface="+mn-lt"/>
                  <a:ea typeface="黑体" pitchFamily="49" charset="-122"/>
                </a:rPr>
                <a:t>PRPP</a:t>
              </a:r>
            </a:p>
          </p:txBody>
        </p:sp>
        <p:sp>
          <p:nvSpPr>
            <p:cNvPr id="45072" name="Line 11"/>
            <p:cNvSpPr>
              <a:spLocks noChangeShapeType="1"/>
            </p:cNvSpPr>
            <p:nvPr/>
          </p:nvSpPr>
          <p:spPr bwMode="auto">
            <a:xfrm>
              <a:off x="2496" y="2467"/>
              <a:ext cx="1248" cy="0"/>
            </a:xfrm>
            <a:prstGeom prst="line">
              <a:avLst/>
            </a:prstGeom>
            <a:noFill/>
            <a:ln w="38100">
              <a:solidFill>
                <a:schemeClr val="tx1"/>
              </a:solidFill>
              <a:miter lim="800000"/>
              <a:headEnd/>
              <a:tailEnd type="triangle" w="med" len="med"/>
            </a:ln>
          </p:spPr>
          <p:txBody>
            <a:bodyPr wrap="none"/>
            <a:lstStyle/>
            <a:p>
              <a:pPr>
                <a:defRPr/>
              </a:pPr>
              <a:endParaRPr lang="zh-CN" altLang="en-US" sz="2800" b="0">
                <a:latin typeface="+mn-lt"/>
                <a:ea typeface="黑体" pitchFamily="49" charset="-122"/>
              </a:endParaRPr>
            </a:p>
          </p:txBody>
        </p:sp>
        <p:sp>
          <p:nvSpPr>
            <p:cNvPr id="45073" name="Text Box 12"/>
            <p:cNvSpPr txBox="1">
              <a:spLocks noChangeArrowheads="1"/>
            </p:cNvSpPr>
            <p:nvPr/>
          </p:nvSpPr>
          <p:spPr bwMode="auto">
            <a:xfrm>
              <a:off x="3792" y="2275"/>
              <a:ext cx="1632" cy="330"/>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GMP </a:t>
              </a:r>
              <a:r>
                <a:rPr lang="zh-CN" altLang="en-US" sz="2800" b="0">
                  <a:solidFill>
                    <a:srgbClr val="080800"/>
                  </a:solidFill>
                  <a:latin typeface="+mn-lt"/>
                  <a:ea typeface="黑体" pitchFamily="49" charset="-122"/>
                </a:rPr>
                <a:t>＋ </a:t>
              </a:r>
              <a:r>
                <a:rPr lang="en-US" altLang="zh-CN" sz="2800" b="0">
                  <a:solidFill>
                    <a:srgbClr val="080800"/>
                  </a:solidFill>
                  <a:latin typeface="+mn-lt"/>
                  <a:ea typeface="黑体" pitchFamily="49" charset="-122"/>
                </a:rPr>
                <a:t>PPi</a:t>
              </a:r>
            </a:p>
          </p:txBody>
        </p:sp>
        <p:sp>
          <p:nvSpPr>
            <p:cNvPr id="45074" name="Text Box 13"/>
            <p:cNvSpPr txBox="1">
              <a:spLocks noChangeArrowheads="1"/>
            </p:cNvSpPr>
            <p:nvPr/>
          </p:nvSpPr>
          <p:spPr bwMode="auto">
            <a:xfrm>
              <a:off x="2640" y="2140"/>
              <a:ext cx="912" cy="291"/>
            </a:xfrm>
            <a:prstGeom prst="rect">
              <a:avLst/>
            </a:prstGeom>
            <a:noFill/>
            <a:ln w="9525">
              <a:noFill/>
              <a:miter lim="800000"/>
              <a:headEnd/>
              <a:tailEnd/>
            </a:ln>
          </p:spPr>
          <p:txBody>
            <a:bodyPr>
              <a:spAutoFit/>
            </a:bodyPr>
            <a:lstStyle/>
            <a:p>
              <a:pPr>
                <a:spcBef>
                  <a:spcPct val="50000"/>
                </a:spcBef>
                <a:defRPr/>
              </a:pPr>
              <a:r>
                <a:rPr lang="en-US" altLang="zh-CN" sz="2400" b="0">
                  <a:solidFill>
                    <a:srgbClr val="FA413C"/>
                  </a:solidFill>
                  <a:latin typeface="+mn-lt"/>
                  <a:ea typeface="黑体" pitchFamily="49" charset="-122"/>
                </a:rPr>
                <a:t>HGPRT</a:t>
              </a:r>
            </a:p>
          </p:txBody>
        </p:sp>
      </p:grpSp>
      <p:grpSp>
        <p:nvGrpSpPr>
          <p:cNvPr id="5" name="Group 23"/>
          <p:cNvGrpSpPr>
            <a:grpSpLocks/>
          </p:cNvGrpSpPr>
          <p:nvPr/>
        </p:nvGrpSpPr>
        <p:grpSpPr bwMode="auto">
          <a:xfrm>
            <a:off x="1676400" y="4710113"/>
            <a:ext cx="5638800" cy="1331912"/>
            <a:chOff x="1056" y="2716"/>
            <a:chExt cx="3552" cy="839"/>
          </a:xfrm>
        </p:grpSpPr>
        <p:sp>
          <p:nvSpPr>
            <p:cNvPr id="45063" name="Text Box 14"/>
            <p:cNvSpPr txBox="1">
              <a:spLocks noChangeArrowheads="1"/>
            </p:cNvSpPr>
            <p:nvPr/>
          </p:nvSpPr>
          <p:spPr bwMode="auto">
            <a:xfrm>
              <a:off x="1056" y="2851"/>
              <a:ext cx="1440" cy="330"/>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腺嘌呤核苷</a:t>
              </a:r>
            </a:p>
          </p:txBody>
        </p:sp>
        <p:sp>
          <p:nvSpPr>
            <p:cNvPr id="45064" name="Line 15"/>
            <p:cNvSpPr>
              <a:spLocks noChangeShapeType="1"/>
            </p:cNvSpPr>
            <p:nvPr/>
          </p:nvSpPr>
          <p:spPr bwMode="auto">
            <a:xfrm>
              <a:off x="2496" y="3043"/>
              <a:ext cx="1248" cy="0"/>
            </a:xfrm>
            <a:prstGeom prst="line">
              <a:avLst/>
            </a:prstGeom>
            <a:noFill/>
            <a:ln w="38100">
              <a:solidFill>
                <a:schemeClr val="tx1"/>
              </a:solidFill>
              <a:miter lim="800000"/>
              <a:headEnd/>
              <a:tailEnd type="triangle" w="med" len="med"/>
            </a:ln>
          </p:spPr>
          <p:txBody>
            <a:bodyPr wrap="none"/>
            <a:lstStyle/>
            <a:p>
              <a:pPr>
                <a:defRPr/>
              </a:pPr>
              <a:endParaRPr lang="zh-CN" altLang="en-US" sz="2800" b="0">
                <a:latin typeface="+mn-lt"/>
                <a:ea typeface="黑体" pitchFamily="49" charset="-122"/>
              </a:endParaRPr>
            </a:p>
          </p:txBody>
        </p:sp>
        <p:sp>
          <p:nvSpPr>
            <p:cNvPr id="45065" name="Text Box 16"/>
            <p:cNvSpPr txBox="1">
              <a:spLocks noChangeArrowheads="1"/>
            </p:cNvSpPr>
            <p:nvPr/>
          </p:nvSpPr>
          <p:spPr bwMode="auto">
            <a:xfrm>
              <a:off x="3792" y="2851"/>
              <a:ext cx="816" cy="330"/>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AMP</a:t>
              </a:r>
            </a:p>
          </p:txBody>
        </p:sp>
        <p:sp>
          <p:nvSpPr>
            <p:cNvPr id="45066" name="Text Box 17"/>
            <p:cNvSpPr txBox="1">
              <a:spLocks noChangeArrowheads="1"/>
            </p:cNvSpPr>
            <p:nvPr/>
          </p:nvSpPr>
          <p:spPr bwMode="auto">
            <a:xfrm>
              <a:off x="2592" y="2716"/>
              <a:ext cx="1200" cy="291"/>
            </a:xfrm>
            <a:prstGeom prst="rect">
              <a:avLst/>
            </a:prstGeom>
            <a:noFill/>
            <a:ln w="9525">
              <a:noFill/>
              <a:miter lim="800000"/>
              <a:headEnd/>
              <a:tailEnd/>
            </a:ln>
          </p:spPr>
          <p:txBody>
            <a:bodyPr>
              <a:spAutoFit/>
            </a:bodyPr>
            <a:lstStyle/>
            <a:p>
              <a:pPr>
                <a:spcBef>
                  <a:spcPct val="50000"/>
                </a:spcBef>
                <a:defRPr/>
              </a:pPr>
              <a:r>
                <a:rPr lang="zh-CN" altLang="en-US" sz="2400" b="0">
                  <a:solidFill>
                    <a:srgbClr val="FA413C"/>
                  </a:solidFill>
                  <a:latin typeface="+mn-lt"/>
                  <a:ea typeface="黑体" pitchFamily="49" charset="-122"/>
                </a:rPr>
                <a:t>腺苷激酶</a:t>
              </a:r>
            </a:p>
          </p:txBody>
        </p:sp>
        <p:sp>
          <p:nvSpPr>
            <p:cNvPr id="45067" name="Line 18"/>
            <p:cNvSpPr>
              <a:spLocks noChangeShapeType="1"/>
            </p:cNvSpPr>
            <p:nvPr/>
          </p:nvSpPr>
          <p:spPr bwMode="auto">
            <a:xfrm flipH="1">
              <a:off x="2784" y="3024"/>
              <a:ext cx="288" cy="288"/>
            </a:xfrm>
            <a:prstGeom prst="line">
              <a:avLst/>
            </a:prstGeom>
            <a:noFill/>
            <a:ln w="38100">
              <a:solidFill>
                <a:schemeClr val="tx1"/>
              </a:solidFill>
              <a:miter lim="800000"/>
              <a:headEnd/>
              <a:tailEnd/>
            </a:ln>
          </p:spPr>
          <p:txBody>
            <a:bodyPr wrap="none"/>
            <a:lstStyle/>
            <a:p>
              <a:pPr>
                <a:defRPr/>
              </a:pPr>
              <a:endParaRPr lang="zh-CN" altLang="en-US" sz="2800" b="0">
                <a:latin typeface="+mn-lt"/>
                <a:ea typeface="黑体" pitchFamily="49" charset="-122"/>
              </a:endParaRPr>
            </a:p>
          </p:txBody>
        </p:sp>
        <p:sp>
          <p:nvSpPr>
            <p:cNvPr id="45068" name="Line 20"/>
            <p:cNvSpPr>
              <a:spLocks noChangeShapeType="1"/>
            </p:cNvSpPr>
            <p:nvPr/>
          </p:nvSpPr>
          <p:spPr bwMode="auto">
            <a:xfrm>
              <a:off x="3072" y="3024"/>
              <a:ext cx="384" cy="288"/>
            </a:xfrm>
            <a:prstGeom prst="line">
              <a:avLst/>
            </a:prstGeom>
            <a:noFill/>
            <a:ln w="38100">
              <a:solidFill>
                <a:schemeClr val="tx1"/>
              </a:solidFill>
              <a:miter lim="800000"/>
              <a:headEnd/>
              <a:tailEnd type="triangle" w="med" len="med"/>
            </a:ln>
          </p:spPr>
          <p:txBody>
            <a:bodyPr wrap="none"/>
            <a:lstStyle/>
            <a:p>
              <a:pPr>
                <a:defRPr/>
              </a:pPr>
              <a:endParaRPr lang="zh-CN" altLang="en-US" sz="2800" b="0">
                <a:latin typeface="+mn-lt"/>
                <a:ea typeface="黑体" pitchFamily="49" charset="-122"/>
              </a:endParaRPr>
            </a:p>
          </p:txBody>
        </p:sp>
        <p:sp>
          <p:nvSpPr>
            <p:cNvPr id="45069" name="Text Box 21"/>
            <p:cNvSpPr txBox="1">
              <a:spLocks noChangeArrowheads="1"/>
            </p:cNvSpPr>
            <p:nvPr/>
          </p:nvSpPr>
          <p:spPr bwMode="auto">
            <a:xfrm>
              <a:off x="2474" y="3260"/>
              <a:ext cx="576" cy="291"/>
            </a:xfrm>
            <a:prstGeom prst="rect">
              <a:avLst/>
            </a:prstGeom>
            <a:noFill/>
            <a:ln w="9525">
              <a:noFill/>
              <a:miter lim="800000"/>
              <a:headEnd/>
              <a:tailEnd/>
            </a:ln>
          </p:spPr>
          <p:txBody>
            <a:bodyPr>
              <a:spAutoFit/>
            </a:bodyPr>
            <a:lstStyle/>
            <a:p>
              <a:pPr>
                <a:spcBef>
                  <a:spcPct val="50000"/>
                </a:spcBef>
                <a:defRPr/>
              </a:pPr>
              <a:r>
                <a:rPr lang="en-US" altLang="zh-CN" sz="2400" b="0">
                  <a:solidFill>
                    <a:schemeClr val="tx2"/>
                  </a:solidFill>
                  <a:latin typeface="+mn-lt"/>
                  <a:ea typeface="黑体" pitchFamily="49" charset="-122"/>
                </a:rPr>
                <a:t>ATP</a:t>
              </a:r>
            </a:p>
          </p:txBody>
        </p:sp>
        <p:sp>
          <p:nvSpPr>
            <p:cNvPr id="45070" name="Text Box 22"/>
            <p:cNvSpPr txBox="1">
              <a:spLocks noChangeArrowheads="1"/>
            </p:cNvSpPr>
            <p:nvPr/>
          </p:nvSpPr>
          <p:spPr bwMode="auto">
            <a:xfrm>
              <a:off x="3181" y="3264"/>
              <a:ext cx="720" cy="291"/>
            </a:xfrm>
            <a:prstGeom prst="rect">
              <a:avLst/>
            </a:prstGeom>
            <a:noFill/>
            <a:ln w="9525">
              <a:noFill/>
              <a:miter lim="800000"/>
              <a:headEnd/>
              <a:tailEnd/>
            </a:ln>
          </p:spPr>
          <p:txBody>
            <a:bodyPr>
              <a:spAutoFit/>
            </a:bodyPr>
            <a:lstStyle/>
            <a:p>
              <a:pPr>
                <a:spcBef>
                  <a:spcPct val="50000"/>
                </a:spcBef>
                <a:defRPr/>
              </a:pPr>
              <a:r>
                <a:rPr lang="en-US" altLang="zh-CN" sz="2400" b="0">
                  <a:solidFill>
                    <a:schemeClr val="tx2"/>
                  </a:solidFill>
                  <a:latin typeface="+mn-lt"/>
                  <a:ea typeface="黑体" pitchFamily="49" charset="-122"/>
                </a:rPr>
                <a:t>ADP</a:t>
              </a:r>
            </a:p>
          </p:txBody>
        </p:sp>
      </p:grpSp>
      <p:sp>
        <p:nvSpPr>
          <p:cNvPr id="45062" name="Rectangle 27"/>
          <p:cNvSpPr>
            <a:spLocks noChangeArrowheads="1"/>
          </p:cNvSpPr>
          <p:nvPr/>
        </p:nvSpPr>
        <p:spPr bwMode="auto">
          <a:xfrm>
            <a:off x="457200" y="765175"/>
            <a:ext cx="8305800" cy="1066800"/>
          </a:xfrm>
          <a:prstGeom prst="rect">
            <a:avLst/>
          </a:prstGeom>
          <a:noFill/>
          <a:ln w="9525">
            <a:noFill/>
            <a:miter lim="800000"/>
            <a:headEnd/>
            <a:tailEnd/>
          </a:ln>
        </p:spPr>
        <p:txBody>
          <a:bodyPr/>
          <a:lstStyle/>
          <a:p>
            <a:pPr marL="457200" indent="-457200">
              <a:lnSpc>
                <a:spcPct val="160000"/>
              </a:lnSpc>
              <a:spcBef>
                <a:spcPct val="20000"/>
              </a:spcBef>
              <a:buClr>
                <a:srgbClr val="FA413C"/>
              </a:buClr>
              <a:buSzPct val="75000"/>
              <a:buFont typeface="Wingdings" pitchFamily="2" charset="2"/>
              <a:buChar char="v"/>
              <a:defRPr/>
            </a:pPr>
            <a:r>
              <a:rPr lang="zh-CN" altLang="en-US" sz="3600" b="0" dirty="0">
                <a:solidFill>
                  <a:srgbClr val="080800"/>
                </a:solidFill>
                <a:latin typeface="+mn-lt"/>
                <a:ea typeface="黑体" pitchFamily="49" charset="-122"/>
              </a:rPr>
              <a:t>反应：</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0"/>
                                        <p:tgtEl>
                                          <p:spTgt spid="4"/>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 y="1144588"/>
            <a:ext cx="8305800" cy="4876800"/>
          </a:xfrm>
          <a:prstGeom prst="rect">
            <a:avLst/>
          </a:prstGeom>
          <a:noFill/>
          <a:ln w="9525">
            <a:noFill/>
            <a:miter lim="800000"/>
            <a:headEnd/>
            <a:tailEnd/>
          </a:ln>
        </p:spPr>
        <p:txBody>
          <a:bodyPr/>
          <a:lstStyle/>
          <a:p>
            <a:pPr marL="457200" indent="-457200">
              <a:lnSpc>
                <a:spcPct val="160000"/>
              </a:lnSpc>
              <a:spcBef>
                <a:spcPct val="20000"/>
              </a:spcBef>
              <a:buClr>
                <a:srgbClr val="FA413C"/>
              </a:buClr>
              <a:buSzPct val="75000"/>
              <a:buFont typeface="Wingdings" pitchFamily="2" charset="2"/>
              <a:buChar char="v"/>
              <a:defRPr/>
            </a:pPr>
            <a:r>
              <a:rPr lang="zh-CN" altLang="en-US" sz="3600" b="0" dirty="0">
                <a:solidFill>
                  <a:srgbClr val="080800"/>
                </a:solidFill>
                <a:latin typeface="+mn-lt"/>
                <a:ea typeface="黑体" pitchFamily="49" charset="-122"/>
              </a:rPr>
              <a:t>生理意义：</a:t>
            </a:r>
          </a:p>
          <a:p>
            <a:pPr marL="457200" indent="-457200">
              <a:lnSpc>
                <a:spcPct val="160000"/>
              </a:lnSpc>
              <a:spcBef>
                <a:spcPct val="20000"/>
              </a:spcBef>
              <a:buClr>
                <a:srgbClr val="FA413C"/>
              </a:buClr>
              <a:buSzPct val="75000"/>
              <a:buFont typeface="Wingdings" pitchFamily="2" charset="2"/>
              <a:buNone/>
              <a:defRPr/>
            </a:pPr>
            <a:r>
              <a:rPr lang="zh-CN" altLang="en-US" b="0" dirty="0">
                <a:solidFill>
                  <a:srgbClr val="080800"/>
                </a:solidFill>
                <a:latin typeface="+mn-lt"/>
                <a:ea typeface="黑体" pitchFamily="49" charset="-122"/>
              </a:rPr>
              <a:t>（</a:t>
            </a:r>
            <a:r>
              <a:rPr lang="en-US" altLang="zh-CN" b="0" dirty="0">
                <a:solidFill>
                  <a:srgbClr val="080800"/>
                </a:solidFill>
                <a:latin typeface="+mn-lt"/>
                <a:ea typeface="黑体" pitchFamily="49" charset="-122"/>
              </a:rPr>
              <a:t>1</a:t>
            </a:r>
            <a:r>
              <a:rPr lang="zh-CN" altLang="en-US" b="0" dirty="0">
                <a:solidFill>
                  <a:srgbClr val="080800"/>
                </a:solidFill>
                <a:latin typeface="+mn-lt"/>
                <a:ea typeface="黑体" pitchFamily="49" charset="-122"/>
              </a:rPr>
              <a:t>）节省能量与氨基酸消耗</a:t>
            </a:r>
          </a:p>
          <a:p>
            <a:pPr marL="457200" indent="-457200">
              <a:lnSpc>
                <a:spcPct val="160000"/>
              </a:lnSpc>
              <a:spcBef>
                <a:spcPct val="20000"/>
              </a:spcBef>
              <a:buClr>
                <a:srgbClr val="FA413C"/>
              </a:buClr>
              <a:buSzPct val="75000"/>
              <a:buFont typeface="Wingdings" pitchFamily="2" charset="2"/>
              <a:buNone/>
              <a:defRPr/>
            </a:pPr>
            <a:r>
              <a:rPr lang="zh-CN" altLang="en-US" b="0" dirty="0">
                <a:solidFill>
                  <a:srgbClr val="080800"/>
                </a:solidFill>
                <a:latin typeface="+mn-lt"/>
                <a:ea typeface="黑体" pitchFamily="49" charset="-122"/>
              </a:rPr>
              <a:t>（</a:t>
            </a:r>
            <a:r>
              <a:rPr lang="en-US" altLang="zh-CN" b="0" dirty="0">
                <a:solidFill>
                  <a:srgbClr val="080800"/>
                </a:solidFill>
                <a:latin typeface="+mn-lt"/>
                <a:ea typeface="黑体" pitchFamily="49" charset="-122"/>
              </a:rPr>
              <a:t>2</a:t>
            </a:r>
            <a:r>
              <a:rPr lang="zh-CN" altLang="en-US" b="0" dirty="0">
                <a:solidFill>
                  <a:srgbClr val="080800"/>
                </a:solidFill>
                <a:latin typeface="+mn-lt"/>
                <a:ea typeface="黑体" pitchFamily="49" charset="-122"/>
              </a:rPr>
              <a:t>）某些器官如脑、骨髓等，缺乏从头合成嘌呤核苷酸的酶体系，只能进行补救合成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3554">
                                            <p:txEl>
                                              <p:pRg st="1" end="1"/>
                                            </p:txEl>
                                          </p:spTgt>
                                        </p:tgtEl>
                                        <p:attrNameLst>
                                          <p:attrName>style.visibility</p:attrName>
                                        </p:attrNameLst>
                                      </p:cBhvr>
                                      <p:to>
                                        <p:strVal val="visible"/>
                                      </p:to>
                                    </p:set>
                                    <p:animEffect transition="in" filter="dissolve">
                                      <p:cBhvr>
                                        <p:cTn id="7" dur="500"/>
                                        <p:tgtEl>
                                          <p:spTgt spid="23554">
                                            <p:txEl>
                                              <p:pRg st="1" end="1"/>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animEffect transition="in" filter="dissolve">
                                      <p:cBhvr>
                                        <p:cTn id="11" dur="5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539750" y="765175"/>
            <a:ext cx="8424863" cy="1662113"/>
          </a:xfrm>
          <a:prstGeom prst="rect">
            <a:avLst/>
          </a:prstGeom>
          <a:noFill/>
          <a:ln w="9525">
            <a:noFill/>
            <a:miter lim="800000"/>
            <a:headEnd/>
            <a:tailEnd/>
          </a:ln>
        </p:spPr>
        <p:txBody>
          <a:bodyPr>
            <a:spAutoFit/>
          </a:bodyPr>
          <a:lstStyle/>
          <a:p>
            <a:pPr>
              <a:spcBef>
                <a:spcPct val="50000"/>
              </a:spcBef>
              <a:defRPr/>
            </a:pPr>
            <a:r>
              <a:rPr lang="zh-CN" altLang="en-US" b="0" dirty="0">
                <a:solidFill>
                  <a:srgbClr val="FA413C"/>
                </a:solidFill>
                <a:latin typeface="+mn-lt"/>
                <a:ea typeface="黑体" pitchFamily="49" charset="-122"/>
              </a:rPr>
              <a:t>自毁容貌综合征</a:t>
            </a:r>
            <a:r>
              <a:rPr lang="en-US" altLang="zh-CN" b="0" dirty="0">
                <a:solidFill>
                  <a:srgbClr val="FA413C"/>
                </a:solidFill>
                <a:latin typeface="+mn-lt"/>
                <a:ea typeface="黑体" pitchFamily="49" charset="-122"/>
              </a:rPr>
              <a:t>(</a:t>
            </a:r>
            <a:r>
              <a:rPr lang="en-US" altLang="zh-CN" b="0" dirty="0" err="1">
                <a:solidFill>
                  <a:srgbClr val="FA413C"/>
                </a:solidFill>
                <a:latin typeface="+mn-lt"/>
                <a:ea typeface="黑体" pitchFamily="49" charset="-122"/>
              </a:rPr>
              <a:t>Lesch</a:t>
            </a:r>
            <a:r>
              <a:rPr lang="en-US" altLang="zh-CN" b="0" dirty="0">
                <a:solidFill>
                  <a:srgbClr val="FA413C"/>
                </a:solidFill>
                <a:latin typeface="+mn-lt"/>
                <a:ea typeface="黑体" pitchFamily="49" charset="-122"/>
              </a:rPr>
              <a:t>—</a:t>
            </a:r>
            <a:r>
              <a:rPr lang="en-US" altLang="zh-CN" b="0" dirty="0" err="1">
                <a:solidFill>
                  <a:srgbClr val="FA413C"/>
                </a:solidFill>
                <a:latin typeface="+mn-lt"/>
                <a:ea typeface="黑体" pitchFamily="49" charset="-122"/>
              </a:rPr>
              <a:t>Nyhan</a:t>
            </a:r>
            <a:r>
              <a:rPr lang="en-US" altLang="zh-CN" b="0" dirty="0">
                <a:solidFill>
                  <a:srgbClr val="FA413C"/>
                </a:solidFill>
                <a:latin typeface="+mn-lt"/>
                <a:ea typeface="黑体" pitchFamily="49" charset="-122"/>
              </a:rPr>
              <a:t> syndrome) </a:t>
            </a:r>
            <a:r>
              <a:rPr lang="zh-CN" altLang="en-US" b="0" dirty="0">
                <a:solidFill>
                  <a:srgbClr val="FA413C"/>
                </a:solidFill>
                <a:latin typeface="+mn-lt"/>
                <a:ea typeface="黑体" pitchFamily="49" charset="-122"/>
              </a:rPr>
              <a:t>：</a:t>
            </a:r>
          </a:p>
          <a:p>
            <a:pPr>
              <a:spcBef>
                <a:spcPct val="50000"/>
              </a:spcBef>
              <a:defRPr/>
            </a:pPr>
            <a:r>
              <a:rPr lang="zh-CN" altLang="en-US" sz="2800" b="0" dirty="0">
                <a:solidFill>
                  <a:srgbClr val="080800"/>
                </a:solidFill>
                <a:latin typeface="+mn-lt"/>
                <a:ea typeface="黑体" pitchFamily="49" charset="-122"/>
              </a:rPr>
              <a:t>        </a:t>
            </a:r>
            <a:r>
              <a:rPr lang="en-US" altLang="zh-CN" sz="2800" b="0" dirty="0">
                <a:solidFill>
                  <a:srgbClr val="080800"/>
                </a:solidFill>
                <a:latin typeface="+mn-lt"/>
                <a:ea typeface="黑体" pitchFamily="49" charset="-122"/>
              </a:rPr>
              <a:t>X </a:t>
            </a:r>
            <a:r>
              <a:rPr lang="zh-CN" altLang="en-US" sz="2800" b="0" dirty="0">
                <a:solidFill>
                  <a:srgbClr val="080800"/>
                </a:solidFill>
                <a:latin typeface="+mn-lt"/>
                <a:ea typeface="黑体" pitchFamily="49" charset="-122"/>
              </a:rPr>
              <a:t>染色体连锁隐性遗传病 </a:t>
            </a:r>
            <a:r>
              <a:rPr lang="en-US" altLang="zh-CN" sz="2800" b="0" dirty="0">
                <a:solidFill>
                  <a:srgbClr val="080800"/>
                </a:solidFill>
                <a:latin typeface="+mn-lt"/>
                <a:ea typeface="黑体" pitchFamily="49" charset="-122"/>
              </a:rPr>
              <a:t>,</a:t>
            </a:r>
            <a:r>
              <a:rPr lang="zh-CN" altLang="en-US" sz="2800" b="0" dirty="0">
                <a:solidFill>
                  <a:srgbClr val="080800"/>
                </a:solidFill>
                <a:latin typeface="+mn-lt"/>
                <a:ea typeface="黑体" pitchFamily="49" charset="-122"/>
              </a:rPr>
              <a:t>发病率</a:t>
            </a:r>
            <a:r>
              <a:rPr lang="en-US" altLang="zh-CN" sz="2800" b="0" dirty="0">
                <a:solidFill>
                  <a:srgbClr val="080800"/>
                </a:solidFill>
                <a:latin typeface="+mn-lt"/>
                <a:ea typeface="黑体" pitchFamily="49" charset="-122"/>
              </a:rPr>
              <a:t>1/30</a:t>
            </a:r>
            <a:r>
              <a:rPr lang="zh-CN" altLang="en-US" sz="2800" b="0" dirty="0">
                <a:solidFill>
                  <a:srgbClr val="080800"/>
                </a:solidFill>
                <a:latin typeface="+mn-lt"/>
                <a:ea typeface="黑体" pitchFamily="49" charset="-122"/>
              </a:rPr>
              <a:t>万，男性常见</a:t>
            </a:r>
            <a:r>
              <a:rPr lang="en-US" altLang="zh-CN" sz="2800" b="0" dirty="0">
                <a:solidFill>
                  <a:srgbClr val="080800"/>
                </a:solidFill>
                <a:latin typeface="+mn-lt"/>
                <a:ea typeface="黑体" pitchFamily="49" charset="-122"/>
              </a:rPr>
              <a:t>,</a:t>
            </a:r>
            <a:r>
              <a:rPr lang="zh-CN" altLang="en-US" sz="2800" b="0" dirty="0">
                <a:solidFill>
                  <a:srgbClr val="080800"/>
                </a:solidFill>
                <a:latin typeface="+mn-lt"/>
                <a:ea typeface="黑体" pitchFamily="49" charset="-122"/>
              </a:rPr>
              <a:t>为</a:t>
            </a:r>
            <a:r>
              <a:rPr lang="en-US" altLang="zh-CN" sz="2800" b="0" dirty="0">
                <a:solidFill>
                  <a:srgbClr val="080800"/>
                </a:solidFill>
                <a:latin typeface="+mn-lt"/>
                <a:ea typeface="黑体" pitchFamily="49" charset="-122"/>
              </a:rPr>
              <a:t>HGPRT</a:t>
            </a:r>
            <a:r>
              <a:rPr lang="zh-CN" altLang="en-US" sz="2800" b="0" dirty="0">
                <a:solidFill>
                  <a:srgbClr val="080800"/>
                </a:solidFill>
                <a:latin typeface="+mn-lt"/>
                <a:ea typeface="黑体" pitchFamily="49" charset="-122"/>
              </a:rPr>
              <a:t>基因缺陷。</a:t>
            </a:r>
          </a:p>
        </p:txBody>
      </p:sp>
      <p:sp>
        <p:nvSpPr>
          <p:cNvPr id="84995" name="Rectangle 3"/>
          <p:cNvSpPr>
            <a:spLocks noChangeArrowheads="1"/>
          </p:cNvSpPr>
          <p:nvPr/>
        </p:nvSpPr>
        <p:spPr bwMode="auto">
          <a:xfrm>
            <a:off x="1692275" y="2844800"/>
            <a:ext cx="7127875" cy="1816100"/>
          </a:xfrm>
          <a:prstGeom prst="rect">
            <a:avLst/>
          </a:prstGeom>
          <a:noFill/>
          <a:ln w="9525">
            <a:noFill/>
            <a:miter lim="800000"/>
            <a:headEnd/>
            <a:tailEnd/>
          </a:ln>
        </p:spPr>
        <p:txBody>
          <a:bodyPr>
            <a:spAutoFit/>
          </a:bodyPr>
          <a:lstStyle/>
          <a:p>
            <a:pPr>
              <a:defRPr/>
            </a:pPr>
            <a:r>
              <a:rPr lang="zh-CN" altLang="en-US" sz="2800" b="0" dirty="0">
                <a:solidFill>
                  <a:srgbClr val="080800"/>
                </a:solidFill>
                <a:latin typeface="+mn-lt"/>
                <a:ea typeface="黑体" pitchFamily="49" charset="-122"/>
              </a:rPr>
              <a:t>生长发育迟缓，强迫性痉挛，舞蹈样手足徐动，</a:t>
            </a:r>
            <a:r>
              <a:rPr lang="zh-CN" altLang="en-US" sz="2800" b="0" u="sng" dirty="0">
                <a:solidFill>
                  <a:srgbClr val="080800"/>
                </a:solidFill>
                <a:latin typeface="+mn-lt"/>
                <a:ea typeface="黑体" pitchFamily="49" charset="-122"/>
              </a:rPr>
              <a:t>自咬嘴唇、手指致残</a:t>
            </a:r>
            <a:r>
              <a:rPr lang="zh-CN" altLang="en-US" sz="2800" b="0" dirty="0">
                <a:solidFill>
                  <a:srgbClr val="080800"/>
                </a:solidFill>
                <a:latin typeface="+mn-lt"/>
                <a:ea typeface="黑体" pitchFamily="49" charset="-122"/>
              </a:rPr>
              <a:t>，智力低下。伴高尿酸盐血症，尿酸盐肾结石，痛风石，痛风性关节炎。</a:t>
            </a:r>
          </a:p>
        </p:txBody>
      </p:sp>
      <p:sp>
        <p:nvSpPr>
          <p:cNvPr id="84996" name="Rectangle 4"/>
          <p:cNvSpPr>
            <a:spLocks noChangeArrowheads="1"/>
          </p:cNvSpPr>
          <p:nvPr/>
        </p:nvSpPr>
        <p:spPr bwMode="auto">
          <a:xfrm>
            <a:off x="431800" y="2878138"/>
            <a:ext cx="1619250" cy="523875"/>
          </a:xfrm>
          <a:prstGeom prst="rect">
            <a:avLst/>
          </a:prstGeom>
          <a:noFill/>
          <a:ln w="9525">
            <a:noFill/>
            <a:miter lim="800000"/>
            <a:headEnd/>
            <a:tailEnd/>
          </a:ln>
        </p:spPr>
        <p:txBody>
          <a:bodyPr>
            <a:spAutoFit/>
          </a:bodyPr>
          <a:lstStyle/>
          <a:p>
            <a:pPr>
              <a:defRPr/>
            </a:pPr>
            <a:r>
              <a:rPr lang="zh-CN" altLang="en-US" sz="2800" b="0">
                <a:solidFill>
                  <a:srgbClr val="080800"/>
                </a:solidFill>
                <a:latin typeface="+mn-lt"/>
                <a:ea typeface="黑体" pitchFamily="49" charset="-122"/>
              </a:rPr>
              <a:t>表现：</a:t>
            </a:r>
          </a:p>
        </p:txBody>
      </p:sp>
      <p:sp>
        <p:nvSpPr>
          <p:cNvPr id="84997" name="Rectangle 5"/>
          <p:cNvSpPr>
            <a:spLocks noChangeArrowheads="1"/>
          </p:cNvSpPr>
          <p:nvPr/>
        </p:nvSpPr>
        <p:spPr bwMode="auto">
          <a:xfrm>
            <a:off x="468313" y="5013325"/>
            <a:ext cx="7127875" cy="523875"/>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诊断：大多有高尿酸血症，酶学分析</a:t>
            </a:r>
          </a:p>
        </p:txBody>
      </p:sp>
      <p:sp>
        <p:nvSpPr>
          <p:cNvPr id="84998" name="Text Box 6"/>
          <p:cNvSpPr txBox="1">
            <a:spLocks noChangeArrowheads="1"/>
          </p:cNvSpPr>
          <p:nvPr/>
        </p:nvSpPr>
        <p:spPr bwMode="auto">
          <a:xfrm>
            <a:off x="468313" y="5805488"/>
            <a:ext cx="7993062" cy="523875"/>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患者大多在未成年时死于感染和肾功能衰竭</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animEffect transition="in" filter="dissolve">
                                      <p:cBhvr>
                                        <p:cTn id="7" dur="500"/>
                                        <p:tgtEl>
                                          <p:spTgt spid="8499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4996"/>
                                        </p:tgtEl>
                                        <p:attrNameLst>
                                          <p:attrName>style.visibility</p:attrName>
                                        </p:attrNameLst>
                                      </p:cBhvr>
                                      <p:to>
                                        <p:strVal val="visible"/>
                                      </p:to>
                                    </p:set>
                                    <p:animEffect transition="in" filter="dissolve">
                                      <p:cBhvr>
                                        <p:cTn id="12" dur="500"/>
                                        <p:tgtEl>
                                          <p:spTgt spid="8499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84995"/>
                                        </p:tgtEl>
                                        <p:attrNameLst>
                                          <p:attrName>style.visibility</p:attrName>
                                        </p:attrNameLst>
                                      </p:cBhvr>
                                      <p:to>
                                        <p:strVal val="visible"/>
                                      </p:to>
                                    </p:set>
                                    <p:animEffect transition="in" filter="randombar(horizontal)">
                                      <p:cBhvr>
                                        <p:cTn id="16" dur="500"/>
                                        <p:tgtEl>
                                          <p:spTgt spid="8499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4997"/>
                                        </p:tgtEl>
                                        <p:attrNameLst>
                                          <p:attrName>style.visibility</p:attrName>
                                        </p:attrNameLst>
                                      </p:cBhvr>
                                      <p:to>
                                        <p:strVal val="visible"/>
                                      </p:to>
                                    </p:set>
                                    <p:animEffect transition="in" filter="wipe(left)">
                                      <p:cBhvr>
                                        <p:cTn id="21" dur="500"/>
                                        <p:tgtEl>
                                          <p:spTgt spid="8499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4998"/>
                                        </p:tgtEl>
                                        <p:attrNameLst>
                                          <p:attrName>style.visibility</p:attrName>
                                        </p:attrNameLst>
                                      </p:cBhvr>
                                      <p:to>
                                        <p:strVal val="visible"/>
                                      </p:to>
                                    </p:set>
                                    <p:animEffect transition="in" filter="wipe(left)">
                                      <p:cBhvr>
                                        <p:cTn id="26"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84996" grpId="0"/>
      <p:bldP spid="84997" grpId="0"/>
      <p:bldP spid="8499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313" y="1628775"/>
            <a:ext cx="7772400" cy="2447925"/>
          </a:xfrm>
        </p:spPr>
        <p:txBody>
          <a:bodyPr/>
          <a:lstStyle/>
          <a:p>
            <a:pPr algn="ctr">
              <a:defRPr/>
            </a:pPr>
            <a:r>
              <a:rPr lang="zh-CN" altLang="en-US" sz="4800" b="0" dirty="0">
                <a:latin typeface="黑体" panose="02010609060101010101" pitchFamily="49" charset="-122"/>
                <a:ea typeface="黑体" panose="02010609060101010101" pitchFamily="49" charset="-122"/>
              </a:rPr>
              <a:t>第一节</a:t>
            </a:r>
            <a:br>
              <a:rPr lang="en-US" altLang="zh-CN" sz="4800" b="0" dirty="0">
                <a:latin typeface="黑体" panose="02010609060101010101" pitchFamily="49" charset="-122"/>
                <a:ea typeface="黑体" panose="02010609060101010101" pitchFamily="49" charset="-122"/>
              </a:rPr>
            </a:br>
            <a:br>
              <a:rPr lang="zh-CN" altLang="en-US" sz="4800" b="0" dirty="0">
                <a:latin typeface="黑体" panose="02010609060101010101" pitchFamily="49" charset="-122"/>
                <a:ea typeface="黑体" panose="02010609060101010101" pitchFamily="49" charset="-122"/>
              </a:rPr>
            </a:br>
            <a:r>
              <a:rPr lang="zh-CN" altLang="en-US" sz="4800" b="0" dirty="0">
                <a:latin typeface="黑体" panose="02010609060101010101" pitchFamily="49" charset="-122"/>
                <a:ea typeface="黑体" panose="02010609060101010101" pitchFamily="49" charset="-122"/>
              </a:rPr>
              <a:t>核苷酸代谢概述</a:t>
            </a:r>
          </a:p>
        </p:txBody>
      </p:sp>
      <p:sp>
        <p:nvSpPr>
          <p:cNvPr id="29699" name="文本框 4"/>
          <p:cNvSpPr txBox="1">
            <a:spLocks noChangeArrowheads="1"/>
          </p:cNvSpPr>
          <p:nvPr/>
        </p:nvSpPr>
        <p:spPr bwMode="auto">
          <a:xfrm>
            <a:off x="900113" y="4005263"/>
            <a:ext cx="7829550" cy="646112"/>
          </a:xfrm>
          <a:prstGeom prst="rect">
            <a:avLst/>
          </a:prstGeom>
          <a:noFill/>
          <a:ln w="9525">
            <a:noFill/>
            <a:miter lim="800000"/>
            <a:headEnd/>
            <a:tailEnd/>
          </a:ln>
        </p:spPr>
        <p:txBody>
          <a:bodyPr>
            <a:spAutoFit/>
          </a:bodyPr>
          <a:lstStyle/>
          <a:p>
            <a:r>
              <a:rPr lang="en-US" altLang="zh-CN" sz="3600" b="0">
                <a:solidFill>
                  <a:schemeClr val="tx2"/>
                </a:solidFill>
                <a:latin typeface="Arial" charset="0"/>
                <a:cs typeface="Arial" charset="0"/>
              </a:rPr>
              <a:t>Introduction of Nucleotide Metabolism</a:t>
            </a:r>
            <a:endParaRPr lang="zh-CN" altLang="en-US" sz="3600" b="0">
              <a:solidFill>
                <a:schemeClr val="tx2"/>
              </a:solidFill>
              <a:latin typeface="Arial" charset="0"/>
              <a:cs typeface="Arial" charset="0"/>
            </a:endParaRP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d9f83038-82b0-4923-9896-ff1e004e4265"/>
          <p:cNvPicPr>
            <a:picLocks noChangeAspect="1" noChangeArrowheads="1"/>
          </p:cNvPicPr>
          <p:nvPr/>
        </p:nvPicPr>
        <p:blipFill>
          <a:blip r:embed="rId2"/>
          <a:srcRect/>
          <a:stretch>
            <a:fillRect/>
          </a:stretch>
        </p:blipFill>
        <p:spPr bwMode="auto">
          <a:xfrm>
            <a:off x="611188" y="981075"/>
            <a:ext cx="4032250" cy="3024188"/>
          </a:xfrm>
          <a:prstGeom prst="rect">
            <a:avLst/>
          </a:prstGeom>
          <a:noFill/>
          <a:ln w="9525">
            <a:noFill/>
            <a:miter lim="800000"/>
            <a:headEnd/>
            <a:tailEnd/>
          </a:ln>
        </p:spPr>
      </p:pic>
      <p:pic>
        <p:nvPicPr>
          <p:cNvPr id="71682" name="Picture 7" descr="137304_j_228"/>
          <p:cNvPicPr>
            <a:picLocks noChangeAspect="1" noChangeArrowheads="1"/>
          </p:cNvPicPr>
          <p:nvPr/>
        </p:nvPicPr>
        <p:blipFill>
          <a:blip r:embed="rId3"/>
          <a:srcRect/>
          <a:stretch>
            <a:fillRect/>
          </a:stretch>
        </p:blipFill>
        <p:spPr bwMode="auto">
          <a:xfrm>
            <a:off x="5530850" y="1628775"/>
            <a:ext cx="3073400" cy="4752975"/>
          </a:xfrm>
          <a:prstGeom prst="rect">
            <a:avLst/>
          </a:prstGeom>
          <a:noFill/>
          <a:ln w="9525">
            <a:noFill/>
            <a:miter lim="800000"/>
            <a:headEnd/>
            <a:tailEnd/>
          </a:ln>
        </p:spPr>
      </p:pic>
      <p:sp>
        <p:nvSpPr>
          <p:cNvPr id="71683" name="Text Box 8"/>
          <p:cNvSpPr txBox="1">
            <a:spLocks noChangeArrowheads="1"/>
          </p:cNvSpPr>
          <p:nvPr/>
        </p:nvSpPr>
        <p:spPr bwMode="auto">
          <a:xfrm>
            <a:off x="1042988" y="5229225"/>
            <a:ext cx="3600450" cy="641350"/>
          </a:xfrm>
          <a:prstGeom prst="rect">
            <a:avLst/>
          </a:prstGeom>
          <a:noFill/>
          <a:ln w="9525">
            <a:noFill/>
            <a:miter lim="800000"/>
            <a:headEnd/>
            <a:tailEnd/>
          </a:ln>
        </p:spPr>
        <p:txBody>
          <a:bodyPr>
            <a:spAutoFit/>
          </a:bodyPr>
          <a:lstStyle/>
          <a:p>
            <a:pPr>
              <a:spcBef>
                <a:spcPct val="50000"/>
              </a:spcBef>
            </a:pPr>
            <a:r>
              <a:rPr lang="zh-CN" altLang="en-US" sz="3600" b="0">
                <a:solidFill>
                  <a:srgbClr val="080800"/>
                </a:solidFill>
                <a:ea typeface="黑体" pitchFamily="2" charset="-122"/>
              </a:rPr>
              <a:t>自毁容貌综合征</a:t>
            </a:r>
          </a:p>
        </p:txBody>
      </p:sp>
    </p:spTree>
  </p:cSld>
  <p:clrMapOvr>
    <a:masterClrMapping/>
  </p:clrMapOvr>
  <p:transition spd="med">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827088" y="908050"/>
            <a:ext cx="7772400" cy="784225"/>
          </a:xfrm>
        </p:spPr>
        <p:txBody>
          <a:bodyPr/>
          <a:lstStyle/>
          <a:p>
            <a:pPr algn="ctr" eaLnBrk="1" hangingPunct="1"/>
            <a:r>
              <a:rPr lang="zh-CN" altLang="en-US" sz="3600">
                <a:solidFill>
                  <a:srgbClr val="080800"/>
                </a:solidFill>
                <a:latin typeface="黑体" pitchFamily="2" charset="-122"/>
                <a:ea typeface="黑体" pitchFamily="2" charset="-122"/>
              </a:rPr>
              <a:t>（三）嘌呤核苷酸的相互转变</a:t>
            </a:r>
            <a:endParaRPr lang="zh-CN" altLang="en-US" sz="3200">
              <a:latin typeface="黑体" pitchFamily="2" charset="-122"/>
              <a:ea typeface="黑体" pitchFamily="2" charset="-122"/>
            </a:endParaRPr>
          </a:p>
        </p:txBody>
      </p:sp>
      <p:sp>
        <p:nvSpPr>
          <p:cNvPr id="24582" name="Text Box 6"/>
          <p:cNvSpPr txBox="1">
            <a:spLocks noChangeArrowheads="1"/>
          </p:cNvSpPr>
          <p:nvPr/>
        </p:nvSpPr>
        <p:spPr bwMode="auto">
          <a:xfrm>
            <a:off x="4494213" y="4718050"/>
            <a:ext cx="1219200" cy="579438"/>
          </a:xfrm>
          <a:prstGeom prst="rect">
            <a:avLst/>
          </a:prstGeom>
          <a:noFill/>
          <a:ln w="9525">
            <a:noFill/>
            <a:miter lim="800000"/>
            <a:headEnd/>
            <a:tailEnd/>
          </a:ln>
        </p:spPr>
        <p:txBody>
          <a:bodyPr>
            <a:spAutoFit/>
          </a:bodyPr>
          <a:lstStyle/>
          <a:p>
            <a:pPr>
              <a:spcBef>
                <a:spcPct val="50000"/>
              </a:spcBef>
              <a:defRPr/>
            </a:pPr>
            <a:r>
              <a:rPr lang="en-US" altLang="zh-CN">
                <a:solidFill>
                  <a:srgbClr val="080800"/>
                </a:solidFill>
                <a:latin typeface="+mn-lt"/>
                <a:ea typeface="黑体" pitchFamily="49" charset="-122"/>
              </a:rPr>
              <a:t>IMP</a:t>
            </a:r>
          </a:p>
        </p:txBody>
      </p:sp>
      <p:grpSp>
        <p:nvGrpSpPr>
          <p:cNvPr id="2" name="Group 26"/>
          <p:cNvGrpSpPr>
            <a:grpSpLocks/>
          </p:cNvGrpSpPr>
          <p:nvPr/>
        </p:nvGrpSpPr>
        <p:grpSpPr bwMode="auto">
          <a:xfrm>
            <a:off x="912813" y="4473575"/>
            <a:ext cx="3581400" cy="1066800"/>
            <a:chOff x="480" y="3120"/>
            <a:chExt cx="2256" cy="672"/>
          </a:xfrm>
        </p:grpSpPr>
        <p:sp>
          <p:nvSpPr>
            <p:cNvPr id="49180" name="Text Box 5"/>
            <p:cNvSpPr txBox="1">
              <a:spLocks noChangeArrowheads="1"/>
            </p:cNvSpPr>
            <p:nvPr/>
          </p:nvSpPr>
          <p:spPr bwMode="auto">
            <a:xfrm>
              <a:off x="480" y="3120"/>
              <a:ext cx="1152" cy="672"/>
            </a:xfrm>
            <a:prstGeom prst="rect">
              <a:avLst/>
            </a:prstGeom>
            <a:noFill/>
            <a:ln w="9525">
              <a:noFill/>
              <a:miter lim="800000"/>
              <a:headEnd/>
              <a:tailEnd/>
            </a:ln>
          </p:spPr>
          <p:txBody>
            <a:bodyPr>
              <a:spAutoFit/>
            </a:bodyPr>
            <a:lstStyle/>
            <a:p>
              <a:pPr algn="ctr">
                <a:spcBef>
                  <a:spcPct val="50000"/>
                </a:spcBef>
                <a:defRPr/>
              </a:pPr>
              <a:r>
                <a:rPr lang="zh-CN" altLang="en-US" b="0" dirty="0">
                  <a:solidFill>
                    <a:srgbClr val="080800"/>
                  </a:solidFill>
                  <a:latin typeface="+mn-lt"/>
                  <a:ea typeface="黑体" pitchFamily="49" charset="-122"/>
                </a:rPr>
                <a:t>腺苷酸代琥珀酸</a:t>
              </a:r>
            </a:p>
          </p:txBody>
        </p:sp>
        <p:sp>
          <p:nvSpPr>
            <p:cNvPr id="49181" name="Line 11"/>
            <p:cNvSpPr>
              <a:spLocks noChangeShapeType="1"/>
            </p:cNvSpPr>
            <p:nvPr/>
          </p:nvSpPr>
          <p:spPr bwMode="auto">
            <a:xfrm flipH="1">
              <a:off x="1632" y="3456"/>
              <a:ext cx="1104" cy="0"/>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grpSp>
      <p:grpSp>
        <p:nvGrpSpPr>
          <p:cNvPr id="3" name="Group 25"/>
          <p:cNvGrpSpPr>
            <a:grpSpLocks/>
          </p:cNvGrpSpPr>
          <p:nvPr/>
        </p:nvGrpSpPr>
        <p:grpSpPr bwMode="auto">
          <a:xfrm>
            <a:off x="5408613" y="4718050"/>
            <a:ext cx="3124200" cy="579438"/>
            <a:chOff x="3312" y="3274"/>
            <a:chExt cx="1968" cy="365"/>
          </a:xfrm>
        </p:grpSpPr>
        <p:sp>
          <p:nvSpPr>
            <p:cNvPr id="49178" name="Text Box 8"/>
            <p:cNvSpPr txBox="1">
              <a:spLocks noChangeArrowheads="1"/>
            </p:cNvSpPr>
            <p:nvPr/>
          </p:nvSpPr>
          <p:spPr bwMode="auto">
            <a:xfrm>
              <a:off x="4512" y="3274"/>
              <a:ext cx="768" cy="365"/>
            </a:xfrm>
            <a:prstGeom prst="rect">
              <a:avLst/>
            </a:prstGeom>
            <a:noFill/>
            <a:ln w="9525">
              <a:noFill/>
              <a:miter lim="800000"/>
              <a:headEnd/>
              <a:tailEnd/>
            </a:ln>
          </p:spPr>
          <p:txBody>
            <a:bodyPr>
              <a:spAutoFit/>
            </a:bodyPr>
            <a:lstStyle/>
            <a:p>
              <a:pPr>
                <a:spcBef>
                  <a:spcPct val="50000"/>
                </a:spcBef>
                <a:defRPr/>
              </a:pPr>
              <a:r>
                <a:rPr lang="en-US" altLang="zh-CN">
                  <a:solidFill>
                    <a:srgbClr val="080800"/>
                  </a:solidFill>
                  <a:latin typeface="+mn-lt"/>
                  <a:ea typeface="黑体" pitchFamily="49" charset="-122"/>
                </a:rPr>
                <a:t>XMP</a:t>
              </a:r>
            </a:p>
          </p:txBody>
        </p:sp>
        <p:sp>
          <p:nvSpPr>
            <p:cNvPr id="49179" name="Line 12"/>
            <p:cNvSpPr>
              <a:spLocks noChangeShapeType="1"/>
            </p:cNvSpPr>
            <p:nvPr/>
          </p:nvSpPr>
          <p:spPr bwMode="auto">
            <a:xfrm>
              <a:off x="3312" y="3456"/>
              <a:ext cx="1200" cy="0"/>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grpSp>
      <p:grpSp>
        <p:nvGrpSpPr>
          <p:cNvPr id="4" name="Group 27"/>
          <p:cNvGrpSpPr>
            <a:grpSpLocks/>
          </p:cNvGrpSpPr>
          <p:nvPr/>
        </p:nvGrpSpPr>
        <p:grpSpPr bwMode="auto">
          <a:xfrm>
            <a:off x="7313613" y="2492375"/>
            <a:ext cx="1219200" cy="2289175"/>
            <a:chOff x="4512" y="1872"/>
            <a:chExt cx="768" cy="1442"/>
          </a:xfrm>
        </p:grpSpPr>
        <p:sp>
          <p:nvSpPr>
            <p:cNvPr id="49176" name="Text Box 7"/>
            <p:cNvSpPr txBox="1">
              <a:spLocks noChangeArrowheads="1"/>
            </p:cNvSpPr>
            <p:nvPr/>
          </p:nvSpPr>
          <p:spPr bwMode="auto">
            <a:xfrm>
              <a:off x="4512" y="1872"/>
              <a:ext cx="768" cy="365"/>
            </a:xfrm>
            <a:prstGeom prst="rect">
              <a:avLst/>
            </a:prstGeom>
            <a:noFill/>
            <a:ln w="9525">
              <a:noFill/>
              <a:miter lim="800000"/>
              <a:headEnd/>
              <a:tailEnd/>
            </a:ln>
          </p:spPr>
          <p:txBody>
            <a:bodyPr>
              <a:spAutoFit/>
            </a:bodyPr>
            <a:lstStyle/>
            <a:p>
              <a:pPr>
                <a:spcBef>
                  <a:spcPct val="50000"/>
                </a:spcBef>
                <a:defRPr/>
              </a:pPr>
              <a:r>
                <a:rPr lang="en-US" altLang="zh-CN">
                  <a:solidFill>
                    <a:srgbClr val="080800"/>
                  </a:solidFill>
                  <a:latin typeface="+mn-lt"/>
                  <a:ea typeface="黑体" pitchFamily="49" charset="-122"/>
                </a:rPr>
                <a:t>GMP</a:t>
              </a:r>
            </a:p>
          </p:txBody>
        </p:sp>
        <p:sp>
          <p:nvSpPr>
            <p:cNvPr id="49177" name="Line 13"/>
            <p:cNvSpPr>
              <a:spLocks noChangeShapeType="1"/>
            </p:cNvSpPr>
            <p:nvPr/>
          </p:nvSpPr>
          <p:spPr bwMode="auto">
            <a:xfrm flipV="1">
              <a:off x="4874" y="2160"/>
              <a:ext cx="0" cy="1154"/>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grpSp>
      <p:grpSp>
        <p:nvGrpSpPr>
          <p:cNvPr id="5" name="Group 28"/>
          <p:cNvGrpSpPr>
            <a:grpSpLocks/>
          </p:cNvGrpSpPr>
          <p:nvPr/>
        </p:nvGrpSpPr>
        <p:grpSpPr bwMode="auto">
          <a:xfrm>
            <a:off x="1279525" y="2492375"/>
            <a:ext cx="1219200" cy="2016125"/>
            <a:chOff x="711" y="1872"/>
            <a:chExt cx="768" cy="1270"/>
          </a:xfrm>
        </p:grpSpPr>
        <p:sp>
          <p:nvSpPr>
            <p:cNvPr id="49174" name="Text Box 4"/>
            <p:cNvSpPr txBox="1">
              <a:spLocks noChangeArrowheads="1"/>
            </p:cNvSpPr>
            <p:nvPr/>
          </p:nvSpPr>
          <p:spPr bwMode="auto">
            <a:xfrm>
              <a:off x="711" y="1872"/>
              <a:ext cx="768" cy="365"/>
            </a:xfrm>
            <a:prstGeom prst="rect">
              <a:avLst/>
            </a:prstGeom>
            <a:noFill/>
            <a:ln w="9525">
              <a:noFill/>
              <a:miter lim="800000"/>
              <a:headEnd/>
              <a:tailEnd/>
            </a:ln>
          </p:spPr>
          <p:txBody>
            <a:bodyPr>
              <a:spAutoFit/>
            </a:bodyPr>
            <a:lstStyle/>
            <a:p>
              <a:pPr>
                <a:spcBef>
                  <a:spcPct val="50000"/>
                </a:spcBef>
                <a:defRPr/>
              </a:pPr>
              <a:r>
                <a:rPr lang="en-US" altLang="zh-CN">
                  <a:solidFill>
                    <a:srgbClr val="080800"/>
                  </a:solidFill>
                  <a:latin typeface="+mn-lt"/>
                  <a:ea typeface="黑体" pitchFamily="49" charset="-122"/>
                </a:rPr>
                <a:t>AMP</a:t>
              </a:r>
            </a:p>
          </p:txBody>
        </p:sp>
        <p:sp>
          <p:nvSpPr>
            <p:cNvPr id="49175" name="Line 14"/>
            <p:cNvSpPr>
              <a:spLocks noChangeShapeType="1"/>
            </p:cNvSpPr>
            <p:nvPr/>
          </p:nvSpPr>
          <p:spPr bwMode="auto">
            <a:xfrm flipV="1">
              <a:off x="1056" y="2182"/>
              <a:ext cx="0" cy="960"/>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grpSp>
      <p:grpSp>
        <p:nvGrpSpPr>
          <p:cNvPr id="6" name="Group 29"/>
          <p:cNvGrpSpPr>
            <a:grpSpLocks/>
          </p:cNvGrpSpPr>
          <p:nvPr/>
        </p:nvGrpSpPr>
        <p:grpSpPr bwMode="auto">
          <a:xfrm>
            <a:off x="2014538" y="3025775"/>
            <a:ext cx="2555875" cy="1793875"/>
            <a:chOff x="1174" y="2208"/>
            <a:chExt cx="1610" cy="1130"/>
          </a:xfrm>
        </p:grpSpPr>
        <p:sp>
          <p:nvSpPr>
            <p:cNvPr id="49170" name="Line 9"/>
            <p:cNvSpPr>
              <a:spLocks noChangeShapeType="1"/>
            </p:cNvSpPr>
            <p:nvPr/>
          </p:nvSpPr>
          <p:spPr bwMode="auto">
            <a:xfrm>
              <a:off x="1296" y="2208"/>
              <a:ext cx="1488" cy="1130"/>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sp>
          <p:nvSpPr>
            <p:cNvPr id="49171" name="Line 15"/>
            <p:cNvSpPr>
              <a:spLocks noChangeShapeType="1"/>
            </p:cNvSpPr>
            <p:nvPr/>
          </p:nvSpPr>
          <p:spPr bwMode="auto">
            <a:xfrm>
              <a:off x="1680" y="2496"/>
              <a:ext cx="432" cy="96"/>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sp>
          <p:nvSpPr>
            <p:cNvPr id="49172" name="Text Box 16"/>
            <p:cNvSpPr txBox="1">
              <a:spLocks noChangeArrowheads="1"/>
            </p:cNvSpPr>
            <p:nvPr/>
          </p:nvSpPr>
          <p:spPr bwMode="auto">
            <a:xfrm>
              <a:off x="2064" y="2409"/>
              <a:ext cx="576" cy="327"/>
            </a:xfrm>
            <a:prstGeom prst="rect">
              <a:avLst/>
            </a:prstGeom>
            <a:noFill/>
            <a:ln w="9525">
              <a:noFill/>
              <a:miter lim="800000"/>
              <a:headEnd/>
              <a:tailEnd/>
            </a:ln>
          </p:spPr>
          <p:txBody>
            <a:bodyPr>
              <a:spAutoFit/>
            </a:bodyPr>
            <a:lstStyle/>
            <a:p>
              <a:pPr>
                <a:spcBef>
                  <a:spcPct val="50000"/>
                </a:spcBef>
                <a:defRPr/>
              </a:pPr>
              <a:r>
                <a:rPr lang="en-US" altLang="zh-CN" sz="2800">
                  <a:solidFill>
                    <a:schemeClr val="tx2"/>
                  </a:solidFill>
                  <a:latin typeface="+mn-lt"/>
                  <a:ea typeface="黑体" pitchFamily="49" charset="-122"/>
                </a:rPr>
                <a:t>NH</a:t>
              </a:r>
              <a:r>
                <a:rPr lang="en-US" altLang="zh-CN" sz="2800" baseline="-25000">
                  <a:solidFill>
                    <a:schemeClr val="tx2"/>
                  </a:solidFill>
                  <a:latin typeface="+mn-lt"/>
                  <a:ea typeface="黑体" pitchFamily="49" charset="-122"/>
                </a:rPr>
                <a:t>3</a:t>
              </a:r>
            </a:p>
          </p:txBody>
        </p:sp>
        <p:sp>
          <p:nvSpPr>
            <p:cNvPr id="49173" name="Text Box 17"/>
            <p:cNvSpPr txBox="1">
              <a:spLocks noChangeArrowheads="1"/>
            </p:cNvSpPr>
            <p:nvPr/>
          </p:nvSpPr>
          <p:spPr bwMode="auto">
            <a:xfrm rot="2203163">
              <a:off x="1174" y="2697"/>
              <a:ext cx="1488" cy="327"/>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FA413C"/>
                  </a:solidFill>
                  <a:latin typeface="+mn-lt"/>
                  <a:ea typeface="黑体" pitchFamily="49" charset="-122"/>
                </a:rPr>
                <a:t>腺苷酸脱氨酶</a:t>
              </a:r>
            </a:p>
          </p:txBody>
        </p:sp>
      </p:grpSp>
      <p:grpSp>
        <p:nvGrpSpPr>
          <p:cNvPr id="7" name="Group 31"/>
          <p:cNvGrpSpPr>
            <a:grpSpLocks/>
          </p:cNvGrpSpPr>
          <p:nvPr/>
        </p:nvGrpSpPr>
        <p:grpSpPr bwMode="auto">
          <a:xfrm>
            <a:off x="4799013" y="2636838"/>
            <a:ext cx="2916237" cy="2217737"/>
            <a:chOff x="2928" y="1963"/>
            <a:chExt cx="1837" cy="1397"/>
          </a:xfrm>
        </p:grpSpPr>
        <p:sp>
          <p:nvSpPr>
            <p:cNvPr id="49162" name="Text Box 21"/>
            <p:cNvSpPr txBox="1">
              <a:spLocks noChangeArrowheads="1"/>
            </p:cNvSpPr>
            <p:nvPr/>
          </p:nvSpPr>
          <p:spPr bwMode="auto">
            <a:xfrm>
              <a:off x="2928" y="2462"/>
              <a:ext cx="960" cy="327"/>
            </a:xfrm>
            <a:prstGeom prst="rect">
              <a:avLst/>
            </a:prstGeom>
            <a:noFill/>
            <a:ln w="9525">
              <a:noFill/>
              <a:miter lim="800000"/>
              <a:headEnd/>
              <a:tailEnd/>
            </a:ln>
          </p:spPr>
          <p:txBody>
            <a:bodyPr>
              <a:spAutoFit/>
            </a:bodyPr>
            <a:lstStyle/>
            <a:p>
              <a:pPr>
                <a:spcBef>
                  <a:spcPct val="50000"/>
                </a:spcBef>
                <a:defRPr/>
              </a:pPr>
              <a:r>
                <a:rPr lang="en-US" altLang="zh-CN" sz="2800" dirty="0">
                  <a:solidFill>
                    <a:schemeClr val="tx2"/>
                  </a:solidFill>
                  <a:latin typeface="+mn-lt"/>
                  <a:ea typeface="黑体" pitchFamily="49" charset="-122"/>
                </a:rPr>
                <a:t>NADP</a:t>
              </a:r>
              <a:r>
                <a:rPr lang="zh-CN" altLang="en-US" sz="2800" baseline="30000" dirty="0">
                  <a:solidFill>
                    <a:schemeClr val="tx2"/>
                  </a:solidFill>
                  <a:latin typeface="+mn-lt"/>
                  <a:ea typeface="黑体" pitchFamily="49" charset="-122"/>
                </a:rPr>
                <a:t>＋</a:t>
              </a:r>
            </a:p>
          </p:txBody>
        </p:sp>
        <p:grpSp>
          <p:nvGrpSpPr>
            <p:cNvPr id="72715" name="Group 30"/>
            <p:cNvGrpSpPr>
              <a:grpSpLocks/>
            </p:cNvGrpSpPr>
            <p:nvPr/>
          </p:nvGrpSpPr>
          <p:grpSpPr bwMode="auto">
            <a:xfrm>
              <a:off x="3193" y="1963"/>
              <a:ext cx="1572" cy="1397"/>
              <a:chOff x="3193" y="1963"/>
              <a:chExt cx="1572" cy="1397"/>
            </a:xfrm>
          </p:grpSpPr>
          <p:sp>
            <p:nvSpPr>
              <p:cNvPr id="49164" name="Line 10"/>
              <p:cNvSpPr>
                <a:spLocks noChangeShapeType="1"/>
              </p:cNvSpPr>
              <p:nvPr/>
            </p:nvSpPr>
            <p:spPr bwMode="auto">
              <a:xfrm flipH="1">
                <a:off x="3216" y="2160"/>
                <a:ext cx="1344" cy="1200"/>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sp>
            <p:nvSpPr>
              <p:cNvPr id="49165" name="Text Box 18"/>
              <p:cNvSpPr txBox="1">
                <a:spLocks noChangeArrowheads="1"/>
              </p:cNvSpPr>
              <p:nvPr/>
            </p:nvSpPr>
            <p:spPr bwMode="auto">
              <a:xfrm rot="-2480994">
                <a:off x="3277" y="2675"/>
                <a:ext cx="1488" cy="327"/>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FA413C"/>
                    </a:solidFill>
                    <a:latin typeface="+mn-lt"/>
                    <a:ea typeface="黑体" pitchFamily="49" charset="-122"/>
                  </a:rPr>
                  <a:t>鸟苷酸还原酶</a:t>
                </a:r>
              </a:p>
            </p:txBody>
          </p:sp>
          <p:sp>
            <p:nvSpPr>
              <p:cNvPr id="49166" name="Freeform 19"/>
              <p:cNvSpPr>
                <a:spLocks/>
              </p:cNvSpPr>
              <p:nvPr/>
            </p:nvSpPr>
            <p:spPr bwMode="auto">
              <a:xfrm>
                <a:off x="3600" y="2256"/>
                <a:ext cx="576" cy="432"/>
              </a:xfrm>
              <a:custGeom>
                <a:avLst/>
                <a:gdLst>
                  <a:gd name="T0" fmla="*/ 576 w 864"/>
                  <a:gd name="T1" fmla="*/ 0 h 768"/>
                  <a:gd name="T2" fmla="*/ 448 w 864"/>
                  <a:gd name="T3" fmla="*/ 351 h 768"/>
                  <a:gd name="T4" fmla="*/ 0 w 864"/>
                  <a:gd name="T5" fmla="*/ 432 h 768"/>
                  <a:gd name="T6" fmla="*/ 0 60000 65536"/>
                  <a:gd name="T7" fmla="*/ 0 60000 65536"/>
                  <a:gd name="T8" fmla="*/ 0 60000 65536"/>
                  <a:gd name="T9" fmla="*/ 0 w 864"/>
                  <a:gd name="T10" fmla="*/ 0 h 768"/>
                  <a:gd name="T11" fmla="*/ 864 w 864"/>
                  <a:gd name="T12" fmla="*/ 768 h 768"/>
                </a:gdLst>
                <a:ahLst/>
                <a:cxnLst>
                  <a:cxn ang="T6">
                    <a:pos x="T0" y="T1"/>
                  </a:cxn>
                  <a:cxn ang="T7">
                    <a:pos x="T2" y="T3"/>
                  </a:cxn>
                  <a:cxn ang="T8">
                    <a:pos x="T4" y="T5"/>
                  </a:cxn>
                </a:cxnLst>
                <a:rect l="T9" t="T10" r="T11" b="T12"/>
                <a:pathLst>
                  <a:path w="864" h="768">
                    <a:moveTo>
                      <a:pt x="864" y="0"/>
                    </a:moveTo>
                    <a:cubicBezTo>
                      <a:pt x="840" y="248"/>
                      <a:pt x="816" y="496"/>
                      <a:pt x="672" y="624"/>
                    </a:cubicBezTo>
                    <a:cubicBezTo>
                      <a:pt x="528" y="752"/>
                      <a:pt x="264" y="760"/>
                      <a:pt x="0" y="768"/>
                    </a:cubicBezTo>
                  </a:path>
                </a:pathLst>
              </a:custGeom>
              <a:noFill/>
              <a:ln w="38100" cap="flat" cmpd="sng">
                <a:solidFill>
                  <a:schemeClr val="tx1"/>
                </a:solidFill>
                <a:prstDash val="solid"/>
                <a:miter lim="800000"/>
                <a:headEnd type="none" w="med" len="med"/>
                <a:tailEnd type="triangle" w="med" len="med"/>
              </a:ln>
            </p:spPr>
            <p:txBody>
              <a:bodyPr wrap="none"/>
              <a:lstStyle/>
              <a:p>
                <a:pPr>
                  <a:defRPr/>
                </a:pPr>
                <a:endParaRPr lang="zh-CN" altLang="en-US">
                  <a:latin typeface="+mn-lt"/>
                  <a:ea typeface="黑体" pitchFamily="49" charset="-122"/>
                </a:endParaRPr>
              </a:p>
            </p:txBody>
          </p:sp>
          <p:sp>
            <p:nvSpPr>
              <p:cNvPr id="49167" name="Text Box 20"/>
              <p:cNvSpPr txBox="1">
                <a:spLocks noChangeArrowheads="1"/>
              </p:cNvSpPr>
              <p:nvPr/>
            </p:nvSpPr>
            <p:spPr bwMode="auto">
              <a:xfrm>
                <a:off x="3618" y="1963"/>
                <a:ext cx="960" cy="327"/>
              </a:xfrm>
              <a:prstGeom prst="rect">
                <a:avLst/>
              </a:prstGeom>
              <a:noFill/>
              <a:ln w="9525">
                <a:noFill/>
                <a:miter lim="800000"/>
                <a:headEnd/>
                <a:tailEnd/>
              </a:ln>
            </p:spPr>
            <p:txBody>
              <a:bodyPr>
                <a:spAutoFit/>
              </a:bodyPr>
              <a:lstStyle/>
              <a:p>
                <a:pPr>
                  <a:spcBef>
                    <a:spcPct val="50000"/>
                  </a:spcBef>
                  <a:defRPr/>
                </a:pPr>
                <a:r>
                  <a:rPr lang="en-US" altLang="zh-CN" sz="2800">
                    <a:solidFill>
                      <a:schemeClr val="tx2"/>
                    </a:solidFill>
                    <a:latin typeface="+mn-lt"/>
                    <a:ea typeface="黑体" pitchFamily="49" charset="-122"/>
                  </a:rPr>
                  <a:t>NADPH</a:t>
                </a:r>
              </a:p>
            </p:txBody>
          </p:sp>
          <p:sp>
            <p:nvSpPr>
              <p:cNvPr id="49168" name="Line 23"/>
              <p:cNvSpPr>
                <a:spLocks noChangeShapeType="1"/>
              </p:cNvSpPr>
              <p:nvPr/>
            </p:nvSpPr>
            <p:spPr bwMode="auto">
              <a:xfrm flipH="1" flipV="1">
                <a:off x="3692" y="2371"/>
                <a:ext cx="340" cy="243"/>
              </a:xfrm>
              <a:prstGeom prst="line">
                <a:avLst/>
              </a:prstGeom>
              <a:noFill/>
              <a:ln w="38100">
                <a:solidFill>
                  <a:schemeClr val="tx1"/>
                </a:solidFill>
                <a:miter lim="800000"/>
                <a:headEnd/>
                <a:tailEnd type="triangle" w="med" len="med"/>
              </a:ln>
            </p:spPr>
            <p:txBody>
              <a:bodyPr wrap="none"/>
              <a:lstStyle/>
              <a:p>
                <a:pPr>
                  <a:defRPr/>
                </a:pPr>
                <a:endParaRPr lang="zh-CN" altLang="en-US">
                  <a:latin typeface="+mn-lt"/>
                  <a:ea typeface="黑体" pitchFamily="49" charset="-122"/>
                </a:endParaRPr>
              </a:p>
            </p:txBody>
          </p:sp>
          <p:sp>
            <p:nvSpPr>
              <p:cNvPr id="49169" name="Text Box 24"/>
              <p:cNvSpPr txBox="1">
                <a:spLocks noChangeArrowheads="1"/>
              </p:cNvSpPr>
              <p:nvPr/>
            </p:nvSpPr>
            <p:spPr bwMode="auto">
              <a:xfrm>
                <a:off x="3193" y="2180"/>
                <a:ext cx="576" cy="327"/>
              </a:xfrm>
              <a:prstGeom prst="rect">
                <a:avLst/>
              </a:prstGeom>
              <a:noFill/>
              <a:ln w="9525">
                <a:noFill/>
                <a:miter lim="800000"/>
                <a:headEnd/>
                <a:tailEnd/>
              </a:ln>
            </p:spPr>
            <p:txBody>
              <a:bodyPr>
                <a:spAutoFit/>
              </a:bodyPr>
              <a:lstStyle/>
              <a:p>
                <a:pPr>
                  <a:spcBef>
                    <a:spcPct val="50000"/>
                  </a:spcBef>
                  <a:defRPr/>
                </a:pPr>
                <a:r>
                  <a:rPr lang="en-US" altLang="zh-CN" sz="2800" dirty="0">
                    <a:solidFill>
                      <a:schemeClr val="tx2"/>
                    </a:solidFill>
                    <a:latin typeface="+mn-lt"/>
                    <a:ea typeface="黑体" pitchFamily="49" charset="-122"/>
                  </a:rPr>
                  <a:t>NH</a:t>
                </a:r>
                <a:r>
                  <a:rPr lang="en-US" altLang="zh-CN" sz="2800" baseline="-25000" dirty="0">
                    <a:solidFill>
                      <a:schemeClr val="tx2"/>
                    </a:solidFill>
                    <a:latin typeface="+mn-lt"/>
                    <a:ea typeface="黑体" pitchFamily="49" charset="-122"/>
                  </a:rPr>
                  <a:t>3</a:t>
                </a:r>
              </a:p>
            </p:txBody>
          </p:sp>
        </p:gr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2"/>
                                        </p:tgtEl>
                                        <p:attrNameLst>
                                          <p:attrName>style.visibility</p:attrName>
                                        </p:attrNameLst>
                                      </p:cBhvr>
                                      <p:to>
                                        <p:strVal val="visible"/>
                                      </p:to>
                                    </p:set>
                                    <p:animEffect transition="in" filter="dissolve">
                                      <p:cBhvr>
                                        <p:cTn id="7" dur="500"/>
                                        <p:tgtEl>
                                          <p:spTgt spid="2458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701675" y="1457325"/>
            <a:ext cx="8047038" cy="4275138"/>
          </a:xfrm>
        </p:spPr>
        <p:txBody>
          <a:bodyPr/>
          <a:lstStyle/>
          <a:p>
            <a:pPr eaLnBrk="1" hangingPunct="1">
              <a:lnSpc>
                <a:spcPct val="150000"/>
              </a:lnSpc>
              <a:buFont typeface="Wingdings" pitchFamily="2" charset="2"/>
              <a:buNone/>
            </a:pPr>
            <a:endParaRPr lang="en-US" altLang="zh-CN" sz="2800">
              <a:solidFill>
                <a:srgbClr val="080800"/>
              </a:solidFill>
              <a:ea typeface="黑体" pitchFamily="2" charset="-122"/>
            </a:endParaRPr>
          </a:p>
          <a:p>
            <a:pPr lvl="1" eaLnBrk="1" hangingPunct="1">
              <a:lnSpc>
                <a:spcPct val="150000"/>
              </a:lnSpc>
              <a:buClr>
                <a:srgbClr val="FA413C"/>
              </a:buClr>
              <a:buSzPct val="85000"/>
              <a:buFont typeface="Wingdings" pitchFamily="2" charset="2"/>
              <a:buChar char="v"/>
            </a:pPr>
            <a:r>
              <a:rPr lang="zh-CN" altLang="en-US">
                <a:solidFill>
                  <a:srgbClr val="080800"/>
                </a:solidFill>
                <a:ea typeface="黑体" pitchFamily="2" charset="-122"/>
              </a:rPr>
              <a:t>在二磷酸核苷（</a:t>
            </a:r>
            <a:r>
              <a:rPr lang="en-US" altLang="zh-CN">
                <a:solidFill>
                  <a:srgbClr val="080800"/>
                </a:solidFill>
                <a:ea typeface="黑体" pitchFamily="2" charset="-122"/>
              </a:rPr>
              <a:t>NDP</a:t>
            </a:r>
            <a:r>
              <a:rPr lang="zh-CN" altLang="en-US">
                <a:solidFill>
                  <a:srgbClr val="080800"/>
                </a:solidFill>
                <a:ea typeface="黑体" pitchFamily="2" charset="-122"/>
              </a:rPr>
              <a:t>）的水平上直接还原</a:t>
            </a:r>
          </a:p>
          <a:p>
            <a:pPr lvl="1" eaLnBrk="1" hangingPunct="1">
              <a:lnSpc>
                <a:spcPct val="150000"/>
              </a:lnSpc>
              <a:buClr>
                <a:srgbClr val="FA413C"/>
              </a:buClr>
              <a:buSzPct val="85000"/>
              <a:buFont typeface="Wingdings" pitchFamily="2" charset="2"/>
              <a:buChar char="v"/>
            </a:pPr>
            <a:r>
              <a:rPr lang="zh-CN" altLang="en-US">
                <a:solidFill>
                  <a:srgbClr val="080800"/>
                </a:solidFill>
                <a:ea typeface="黑体" pitchFamily="2" charset="-122"/>
              </a:rPr>
              <a:t>由核糖核苷酸还原酶催化</a:t>
            </a:r>
          </a:p>
          <a:p>
            <a:pPr lvl="1" eaLnBrk="1" hangingPunct="1">
              <a:lnSpc>
                <a:spcPct val="150000"/>
              </a:lnSpc>
              <a:buClr>
                <a:srgbClr val="FA413C"/>
              </a:buClr>
              <a:buSzPct val="85000"/>
              <a:buFont typeface="Wingdings" pitchFamily="2" charset="2"/>
              <a:buChar char="v"/>
            </a:pPr>
            <a:r>
              <a:rPr lang="zh-CN" altLang="en-US">
                <a:solidFill>
                  <a:srgbClr val="080800"/>
                </a:solidFill>
                <a:ea typeface="黑体" pitchFamily="2" charset="-122"/>
              </a:rPr>
              <a:t>脱氧嘧啶核苷酸（</a:t>
            </a:r>
            <a:r>
              <a:rPr lang="en-US" altLang="zh-CN">
                <a:solidFill>
                  <a:srgbClr val="080800"/>
                </a:solidFill>
                <a:ea typeface="黑体" pitchFamily="2" charset="-122"/>
              </a:rPr>
              <a:t>dUDP</a:t>
            </a:r>
            <a:r>
              <a:rPr lang="zh-CN" altLang="en-US">
                <a:solidFill>
                  <a:srgbClr val="080800"/>
                </a:solidFill>
                <a:ea typeface="黑体" pitchFamily="2" charset="-122"/>
              </a:rPr>
              <a:t>、</a:t>
            </a:r>
            <a:r>
              <a:rPr lang="en-US" altLang="zh-CN">
                <a:solidFill>
                  <a:srgbClr val="080800"/>
                </a:solidFill>
                <a:ea typeface="黑体" pitchFamily="2" charset="-122"/>
              </a:rPr>
              <a:t>dCDP)</a:t>
            </a:r>
            <a:r>
              <a:rPr lang="zh-CN" altLang="en-US">
                <a:solidFill>
                  <a:srgbClr val="080800"/>
                </a:solidFill>
                <a:ea typeface="黑体" pitchFamily="2" charset="-122"/>
              </a:rPr>
              <a:t>也是在</a:t>
            </a:r>
          </a:p>
          <a:p>
            <a:pPr lvl="1" eaLnBrk="1" hangingPunct="1">
              <a:lnSpc>
                <a:spcPct val="150000"/>
              </a:lnSpc>
              <a:buClr>
                <a:srgbClr val="FA413C"/>
              </a:buClr>
              <a:buSzPct val="85000"/>
              <a:buFont typeface="Wingdings" pitchFamily="2" charset="2"/>
              <a:buNone/>
            </a:pPr>
            <a:r>
              <a:rPr lang="zh-CN" altLang="en-US">
                <a:solidFill>
                  <a:srgbClr val="080800"/>
                </a:solidFill>
                <a:ea typeface="黑体" pitchFamily="2" charset="-122"/>
              </a:rPr>
              <a:t>     二磷酸核苷的水平生成（</a:t>
            </a:r>
            <a:r>
              <a:rPr lang="en-US" altLang="zh-CN">
                <a:solidFill>
                  <a:srgbClr val="080800"/>
                </a:solidFill>
                <a:ea typeface="黑体" pitchFamily="2" charset="-122"/>
              </a:rPr>
              <a:t>dTMP</a:t>
            </a:r>
            <a:r>
              <a:rPr lang="zh-CN" altLang="en-US">
                <a:solidFill>
                  <a:srgbClr val="080800"/>
                </a:solidFill>
                <a:ea typeface="黑体" pitchFamily="2" charset="-122"/>
              </a:rPr>
              <a:t>除外）</a:t>
            </a:r>
          </a:p>
        </p:txBody>
      </p:sp>
      <p:sp>
        <p:nvSpPr>
          <p:cNvPr id="50179" name="Rectangle 4"/>
          <p:cNvSpPr>
            <a:spLocks noGrp="1" noChangeArrowheads="1"/>
          </p:cNvSpPr>
          <p:nvPr>
            <p:ph type="title"/>
          </p:nvPr>
        </p:nvSpPr>
        <p:spPr>
          <a:xfrm>
            <a:off x="827088" y="1135063"/>
            <a:ext cx="7772400" cy="709612"/>
          </a:xfrm>
        </p:spPr>
        <p:txBody>
          <a:bodyPr/>
          <a:lstStyle/>
          <a:p>
            <a:pPr algn="ctr" eaLnBrk="1" hangingPunct="1">
              <a:defRPr/>
            </a:pPr>
            <a:r>
              <a:rPr lang="zh-CN" altLang="en-US" sz="3200" dirty="0">
                <a:solidFill>
                  <a:srgbClr val="080800"/>
                </a:solidFill>
                <a:latin typeface="+mn-lt"/>
                <a:ea typeface="黑体" pitchFamily="49" charset="-122"/>
              </a:rPr>
              <a:t>（四）脱氧（核糖）核苷酸的生成</a:t>
            </a:r>
            <a:endParaRPr lang="zh-CN" altLang="en-US" sz="2800" dirty="0">
              <a:latin typeface="+mn-lt"/>
              <a:ea typeface="黑体"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dissolv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dissolv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dissolve">
                                      <p:cBhvr>
                                        <p:cTn id="17" dur="500"/>
                                        <p:tgtEl>
                                          <p:spTgt spid="33795">
                                            <p:txEl>
                                              <p:pRg st="3" end="3"/>
                                            </p:txEl>
                                          </p:spTgt>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dissolve">
                                      <p:cBhvr>
                                        <p:cTn id="21"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309563" y="138113"/>
            <a:ext cx="4427537" cy="2813050"/>
            <a:chOff x="195" y="87"/>
            <a:chExt cx="2789" cy="1772"/>
          </a:xfrm>
        </p:grpSpPr>
        <p:sp>
          <p:nvSpPr>
            <p:cNvPr id="5145" name="Text Box 7"/>
            <p:cNvSpPr txBox="1">
              <a:spLocks noChangeArrowheads="1"/>
            </p:cNvSpPr>
            <p:nvPr/>
          </p:nvSpPr>
          <p:spPr bwMode="auto">
            <a:xfrm>
              <a:off x="2456" y="540"/>
              <a:ext cx="528" cy="288"/>
            </a:xfrm>
            <a:prstGeom prst="rect">
              <a:avLst/>
            </a:prstGeom>
            <a:noFill/>
            <a:ln w="9525">
              <a:noFill/>
              <a:miter lim="800000"/>
              <a:headEnd/>
              <a:tailEnd/>
            </a:ln>
          </p:spPr>
          <p:txBody>
            <a:bodyPr>
              <a:spAutoFit/>
            </a:bodyPr>
            <a:lstStyle/>
            <a:p>
              <a:pPr>
                <a:spcBef>
                  <a:spcPct val="50000"/>
                </a:spcBef>
              </a:pPr>
              <a:r>
                <a:rPr lang="zh-CN" altLang="en-US" sz="2400" b="0">
                  <a:solidFill>
                    <a:srgbClr val="080800"/>
                  </a:solidFill>
                  <a:latin typeface="黑体" pitchFamily="2" charset="-122"/>
                  <a:ea typeface="黑体" pitchFamily="2" charset="-122"/>
                </a:rPr>
                <a:t>碱基</a:t>
              </a:r>
            </a:p>
          </p:txBody>
        </p:sp>
        <p:graphicFrame>
          <p:nvGraphicFramePr>
            <p:cNvPr id="5134" name="Object 14"/>
            <p:cNvGraphicFramePr>
              <a:graphicFrameLocks noChangeAspect="1"/>
            </p:cNvGraphicFramePr>
            <p:nvPr/>
          </p:nvGraphicFramePr>
          <p:xfrm>
            <a:off x="195" y="87"/>
            <a:ext cx="2640" cy="1772"/>
          </p:xfrm>
          <a:graphic>
            <a:graphicData uri="http://schemas.openxmlformats.org/presentationml/2006/ole">
              <mc:AlternateContent xmlns:mc="http://schemas.openxmlformats.org/markup-compatibility/2006">
                <mc:Choice xmlns:v="urn:schemas-microsoft-com:vml" Requires="v">
                  <p:oleObj spid="_x0000_s5148" name="ISIS/Draw Sketch" r:id="rId3" imgW="20383500" imgH="13706475" progId="">
                    <p:embed/>
                  </p:oleObj>
                </mc:Choice>
                <mc:Fallback>
                  <p:oleObj name="ISIS/Draw Sketch" r:id="rId3" imgW="20383500" imgH="13706475"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 y="87"/>
                          <a:ext cx="2640" cy="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5611" name="Freeform 11"/>
          <p:cNvSpPr>
            <a:spLocks/>
          </p:cNvSpPr>
          <p:nvPr/>
        </p:nvSpPr>
        <p:spPr bwMode="auto">
          <a:xfrm>
            <a:off x="4578350" y="1966913"/>
            <a:ext cx="914400" cy="3810000"/>
          </a:xfrm>
          <a:custGeom>
            <a:avLst/>
            <a:gdLst>
              <a:gd name="T0" fmla="*/ 0 w 1496"/>
              <a:gd name="T1" fmla="*/ 0 h 1776"/>
              <a:gd name="T2" fmla="*/ 2147483647 w 1496"/>
              <a:gd name="T3" fmla="*/ 2147483647 h 1776"/>
              <a:gd name="T4" fmla="*/ 2147483647 w 1496"/>
              <a:gd name="T5" fmla="*/ 2147483647 h 1776"/>
              <a:gd name="T6" fmla="*/ 0 60000 65536"/>
              <a:gd name="T7" fmla="*/ 0 60000 65536"/>
              <a:gd name="T8" fmla="*/ 0 60000 65536"/>
              <a:gd name="T9" fmla="*/ 0 w 1496"/>
              <a:gd name="T10" fmla="*/ 0 h 1776"/>
              <a:gd name="T11" fmla="*/ 1496 w 1496"/>
              <a:gd name="T12" fmla="*/ 1776 h 1776"/>
            </a:gdLst>
            <a:ahLst/>
            <a:cxnLst>
              <a:cxn ang="T6">
                <a:pos x="T0" y="T1"/>
              </a:cxn>
              <a:cxn ang="T7">
                <a:pos x="T2" y="T3"/>
              </a:cxn>
              <a:cxn ang="T8">
                <a:pos x="T4" y="T5"/>
              </a:cxn>
            </a:cxnLst>
            <a:rect l="T9" t="T10" r="T11" b="T12"/>
            <a:pathLst>
              <a:path w="1496" h="1776">
                <a:moveTo>
                  <a:pt x="0" y="0"/>
                </a:moveTo>
                <a:cubicBezTo>
                  <a:pt x="740" y="284"/>
                  <a:pt x="1480" y="568"/>
                  <a:pt x="1488" y="864"/>
                </a:cubicBezTo>
                <a:cubicBezTo>
                  <a:pt x="1496" y="1160"/>
                  <a:pt x="772" y="1468"/>
                  <a:pt x="48" y="1776"/>
                </a:cubicBezTo>
              </a:path>
            </a:pathLst>
          </a:custGeom>
          <a:noFill/>
          <a:ln w="38100" cap="flat" cmpd="sng">
            <a:solidFill>
              <a:schemeClr val="tx1"/>
            </a:solidFill>
            <a:prstDash val="solid"/>
            <a:miter lim="800000"/>
            <a:headEnd type="none" w="med" len="med"/>
            <a:tailEnd type="triangle" w="med" len="med"/>
          </a:ln>
        </p:spPr>
        <p:txBody>
          <a:bodyPr wrap="none"/>
          <a:lstStyle/>
          <a:p>
            <a:endParaRPr lang="zh-CN" altLang="en-US"/>
          </a:p>
        </p:txBody>
      </p:sp>
      <p:grpSp>
        <p:nvGrpSpPr>
          <p:cNvPr id="3" name="Group 17"/>
          <p:cNvGrpSpPr>
            <a:grpSpLocks/>
          </p:cNvGrpSpPr>
          <p:nvPr/>
        </p:nvGrpSpPr>
        <p:grpSpPr bwMode="auto">
          <a:xfrm>
            <a:off x="334963" y="3857625"/>
            <a:ext cx="4402137" cy="2805113"/>
            <a:chOff x="211" y="2430"/>
            <a:chExt cx="2773" cy="1767"/>
          </a:xfrm>
        </p:grpSpPr>
        <p:graphicFrame>
          <p:nvGraphicFramePr>
            <p:cNvPr id="5135" name="Object 15"/>
            <p:cNvGraphicFramePr>
              <a:graphicFrameLocks noChangeAspect="1"/>
            </p:cNvGraphicFramePr>
            <p:nvPr/>
          </p:nvGraphicFramePr>
          <p:xfrm>
            <a:off x="211" y="2430"/>
            <a:ext cx="2559" cy="1767"/>
          </p:xfrm>
          <a:graphic>
            <a:graphicData uri="http://schemas.openxmlformats.org/presentationml/2006/ole">
              <mc:AlternateContent xmlns:mc="http://schemas.openxmlformats.org/markup-compatibility/2006">
                <mc:Choice xmlns:v="urn:schemas-microsoft-com:vml" Requires="v">
                  <p:oleObj spid="_x0000_s5149" name="ISIS/Draw Sketch" r:id="rId5" imgW="19850100" imgH="13706475" progId="">
                    <p:embed/>
                  </p:oleObj>
                </mc:Choice>
                <mc:Fallback>
                  <p:oleObj name="ISIS/Draw Sketch" r:id="rId5" imgW="19850100" imgH="13706475" progId="">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 y="2430"/>
                          <a:ext cx="2559" cy="1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4" name="Text Box 12"/>
            <p:cNvSpPr txBox="1">
              <a:spLocks noChangeArrowheads="1"/>
            </p:cNvSpPr>
            <p:nvPr/>
          </p:nvSpPr>
          <p:spPr bwMode="auto">
            <a:xfrm>
              <a:off x="2456" y="2893"/>
              <a:ext cx="528" cy="288"/>
            </a:xfrm>
            <a:prstGeom prst="rect">
              <a:avLst/>
            </a:prstGeom>
            <a:noFill/>
            <a:ln w="9525">
              <a:noFill/>
              <a:miter lim="800000"/>
              <a:headEnd/>
              <a:tailEnd/>
            </a:ln>
          </p:spPr>
          <p:txBody>
            <a:bodyPr>
              <a:spAutoFit/>
            </a:bodyPr>
            <a:lstStyle/>
            <a:p>
              <a:pPr>
                <a:spcBef>
                  <a:spcPct val="50000"/>
                </a:spcBef>
              </a:pPr>
              <a:r>
                <a:rPr lang="zh-CN" altLang="en-US" sz="2400" b="0">
                  <a:solidFill>
                    <a:srgbClr val="080800"/>
                  </a:solidFill>
                  <a:latin typeface="黑体" pitchFamily="2" charset="-122"/>
                  <a:ea typeface="黑体" pitchFamily="2" charset="-122"/>
                </a:rPr>
                <a:t>碱基</a:t>
              </a:r>
            </a:p>
          </p:txBody>
        </p:sp>
      </p:grpSp>
      <p:sp>
        <p:nvSpPr>
          <p:cNvPr id="25613" name="Freeform 13"/>
          <p:cNvSpPr>
            <a:spLocks/>
          </p:cNvSpPr>
          <p:nvPr/>
        </p:nvSpPr>
        <p:spPr bwMode="auto">
          <a:xfrm rot="10800000">
            <a:off x="5464175" y="2001838"/>
            <a:ext cx="914400" cy="3810000"/>
          </a:xfrm>
          <a:custGeom>
            <a:avLst/>
            <a:gdLst>
              <a:gd name="T0" fmla="*/ 0 w 1496"/>
              <a:gd name="T1" fmla="*/ 0 h 1776"/>
              <a:gd name="T2" fmla="*/ 2147483647 w 1496"/>
              <a:gd name="T3" fmla="*/ 2147483647 h 1776"/>
              <a:gd name="T4" fmla="*/ 2147483647 w 1496"/>
              <a:gd name="T5" fmla="*/ 2147483647 h 1776"/>
              <a:gd name="T6" fmla="*/ 0 60000 65536"/>
              <a:gd name="T7" fmla="*/ 0 60000 65536"/>
              <a:gd name="T8" fmla="*/ 0 60000 65536"/>
              <a:gd name="T9" fmla="*/ 0 w 1496"/>
              <a:gd name="T10" fmla="*/ 0 h 1776"/>
              <a:gd name="T11" fmla="*/ 1496 w 1496"/>
              <a:gd name="T12" fmla="*/ 1776 h 1776"/>
            </a:gdLst>
            <a:ahLst/>
            <a:cxnLst>
              <a:cxn ang="T6">
                <a:pos x="T0" y="T1"/>
              </a:cxn>
              <a:cxn ang="T7">
                <a:pos x="T2" y="T3"/>
              </a:cxn>
              <a:cxn ang="T8">
                <a:pos x="T4" y="T5"/>
              </a:cxn>
            </a:cxnLst>
            <a:rect l="T9" t="T10" r="T11" b="T12"/>
            <a:pathLst>
              <a:path w="1496" h="1776">
                <a:moveTo>
                  <a:pt x="0" y="0"/>
                </a:moveTo>
                <a:cubicBezTo>
                  <a:pt x="740" y="284"/>
                  <a:pt x="1480" y="568"/>
                  <a:pt x="1488" y="864"/>
                </a:cubicBezTo>
                <a:cubicBezTo>
                  <a:pt x="1496" y="1160"/>
                  <a:pt x="772" y="1468"/>
                  <a:pt x="48" y="1776"/>
                </a:cubicBezTo>
              </a:path>
            </a:pathLst>
          </a:custGeom>
          <a:noFill/>
          <a:ln w="38100" cap="flat" cmpd="sng">
            <a:solidFill>
              <a:schemeClr val="tx1"/>
            </a:solidFill>
            <a:prstDash val="solid"/>
            <a:miter lim="800000"/>
            <a:headEnd type="triangle" w="med" len="med"/>
            <a:tailEnd type="none" w="med" len="med"/>
          </a:ln>
        </p:spPr>
        <p:txBody>
          <a:bodyPr wrap="none"/>
          <a:lstStyle/>
          <a:p>
            <a:endParaRPr lang="zh-CN" altLang="en-US"/>
          </a:p>
        </p:txBody>
      </p:sp>
      <p:sp>
        <p:nvSpPr>
          <p:cNvPr id="25614" name="Text Box 14"/>
          <p:cNvSpPr txBox="1">
            <a:spLocks noChangeArrowheads="1"/>
          </p:cNvSpPr>
          <p:nvPr/>
        </p:nvSpPr>
        <p:spPr bwMode="auto">
          <a:xfrm>
            <a:off x="6345238" y="1682750"/>
            <a:ext cx="2590800" cy="579438"/>
          </a:xfrm>
          <a:prstGeom prst="rect">
            <a:avLst/>
          </a:prstGeom>
          <a:noFill/>
          <a:ln w="9525">
            <a:noFill/>
            <a:miter lim="800000"/>
            <a:headEnd/>
            <a:tailEnd/>
          </a:ln>
        </p:spPr>
        <p:txBody>
          <a:bodyPr>
            <a:spAutoFit/>
          </a:bodyPr>
          <a:lstStyle/>
          <a:p>
            <a:pPr>
              <a:spcBef>
                <a:spcPct val="50000"/>
              </a:spcBef>
            </a:pPr>
            <a:r>
              <a:rPr lang="en-US" altLang="zh-CN">
                <a:solidFill>
                  <a:srgbClr val="080800"/>
                </a:solidFill>
              </a:rPr>
              <a:t>NADPH+H</a:t>
            </a:r>
            <a:r>
              <a:rPr lang="en-US" altLang="zh-CN" baseline="30000">
                <a:solidFill>
                  <a:srgbClr val="080800"/>
                </a:solidFill>
              </a:rPr>
              <a:t>+</a:t>
            </a:r>
          </a:p>
        </p:txBody>
      </p:sp>
      <p:sp>
        <p:nvSpPr>
          <p:cNvPr id="25615" name="Text Box 15"/>
          <p:cNvSpPr txBox="1">
            <a:spLocks noChangeArrowheads="1"/>
          </p:cNvSpPr>
          <p:nvPr/>
        </p:nvSpPr>
        <p:spPr bwMode="auto">
          <a:xfrm>
            <a:off x="6343650" y="5502275"/>
            <a:ext cx="2590800" cy="579438"/>
          </a:xfrm>
          <a:prstGeom prst="rect">
            <a:avLst/>
          </a:prstGeom>
          <a:noFill/>
          <a:ln w="9525">
            <a:noFill/>
            <a:miter lim="800000"/>
            <a:headEnd/>
            <a:tailEnd/>
          </a:ln>
        </p:spPr>
        <p:txBody>
          <a:bodyPr>
            <a:spAutoFit/>
          </a:bodyPr>
          <a:lstStyle/>
          <a:p>
            <a:pPr>
              <a:spcBef>
                <a:spcPct val="50000"/>
              </a:spcBef>
            </a:pPr>
            <a:r>
              <a:rPr lang="en-US" altLang="zh-CN">
                <a:solidFill>
                  <a:srgbClr val="080800"/>
                </a:solidFill>
              </a:rPr>
              <a:t>NADP</a:t>
            </a:r>
            <a:r>
              <a:rPr lang="en-US" altLang="zh-CN" baseline="30000">
                <a:solidFill>
                  <a:srgbClr val="080800"/>
                </a:solidFill>
              </a:rPr>
              <a:t>+</a:t>
            </a:r>
            <a:r>
              <a:rPr lang="en-US" altLang="zh-CN">
                <a:solidFill>
                  <a:srgbClr val="080800"/>
                </a:solidFill>
              </a:rPr>
              <a:t> +H</a:t>
            </a:r>
            <a:r>
              <a:rPr lang="en-US" altLang="zh-CN" baseline="-25000">
                <a:solidFill>
                  <a:srgbClr val="080800"/>
                </a:solidFill>
              </a:rPr>
              <a:t>2</a:t>
            </a:r>
            <a:r>
              <a:rPr lang="en-US" altLang="zh-CN">
                <a:solidFill>
                  <a:srgbClr val="080800"/>
                </a:solidFill>
              </a:rPr>
              <a:t>O</a:t>
            </a:r>
          </a:p>
        </p:txBody>
      </p:sp>
      <p:sp>
        <p:nvSpPr>
          <p:cNvPr id="25616" name="Text Box 16"/>
          <p:cNvSpPr txBox="1">
            <a:spLocks noChangeArrowheads="1"/>
          </p:cNvSpPr>
          <p:nvPr/>
        </p:nvSpPr>
        <p:spPr bwMode="auto">
          <a:xfrm>
            <a:off x="3960813" y="3546475"/>
            <a:ext cx="3048000" cy="519113"/>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ea typeface="黑体" pitchFamily="2" charset="-122"/>
              </a:rPr>
              <a:t>核糖核苷酸还原酶</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616"/>
                                        </p:tgtEl>
                                        <p:attrNameLst>
                                          <p:attrName>style.visibility</p:attrName>
                                        </p:attrNameLst>
                                      </p:cBhvr>
                                      <p:to>
                                        <p:strVal val="visible"/>
                                      </p:to>
                                    </p:set>
                                    <p:animEffect transition="in" filter="dissolve">
                                      <p:cBhvr>
                                        <p:cTn id="11" dur="500"/>
                                        <p:tgtEl>
                                          <p:spTgt spid="2561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5611"/>
                                        </p:tgtEl>
                                        <p:attrNameLst>
                                          <p:attrName>style.visibility</p:attrName>
                                        </p:attrNameLst>
                                      </p:cBhvr>
                                      <p:to>
                                        <p:strVal val="visible"/>
                                      </p:to>
                                    </p:set>
                                    <p:animEffect transition="in" filter="wipe(up)">
                                      <p:cBhvr>
                                        <p:cTn id="15" dur="500"/>
                                        <p:tgtEl>
                                          <p:spTgt spid="25611"/>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614"/>
                                        </p:tgtEl>
                                        <p:attrNameLst>
                                          <p:attrName>style.visibility</p:attrName>
                                        </p:attrNameLst>
                                      </p:cBhvr>
                                      <p:to>
                                        <p:strVal val="visible"/>
                                      </p:to>
                                    </p:set>
                                    <p:animEffect transition="in" filter="wipe(up)">
                                      <p:cBhvr>
                                        <p:cTn id="24" dur="500"/>
                                        <p:tgtEl>
                                          <p:spTgt spid="25614"/>
                                        </p:tgtEl>
                                      </p:cBhvr>
                                    </p:animEffect>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5613"/>
                                        </p:tgtEl>
                                        <p:attrNameLst>
                                          <p:attrName>style.visibility</p:attrName>
                                        </p:attrNameLst>
                                      </p:cBhvr>
                                      <p:to>
                                        <p:strVal val="visible"/>
                                      </p:to>
                                    </p:set>
                                    <p:animEffect transition="in" filter="wipe(up)">
                                      <p:cBhvr>
                                        <p:cTn id="28" dur="500"/>
                                        <p:tgtEl>
                                          <p:spTgt spid="25613"/>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25615"/>
                                        </p:tgtEl>
                                        <p:attrNameLst>
                                          <p:attrName>style.visibility</p:attrName>
                                        </p:attrNameLst>
                                      </p:cBhvr>
                                      <p:to>
                                        <p:strVal val="visible"/>
                                      </p:to>
                                    </p:set>
                                    <p:animEffect transition="in" filter="wipe(up)">
                                      <p:cBhvr>
                                        <p:cTn id="32"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nimBg="1"/>
      <p:bldP spid="25613" grpId="0" animBg="1"/>
      <p:bldP spid="25614" grpId="0"/>
      <p:bldP spid="25615" grpId="0"/>
      <p:bldP spid="256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968375" y="1644650"/>
            <a:ext cx="7004050" cy="817563"/>
            <a:chOff x="610" y="1036"/>
            <a:chExt cx="4412" cy="515"/>
          </a:xfrm>
        </p:grpSpPr>
        <p:sp>
          <p:nvSpPr>
            <p:cNvPr id="76822" name="Text Box 3"/>
            <p:cNvSpPr txBox="1">
              <a:spLocks noChangeArrowheads="1"/>
            </p:cNvSpPr>
            <p:nvPr/>
          </p:nvSpPr>
          <p:spPr bwMode="auto">
            <a:xfrm>
              <a:off x="610" y="1186"/>
              <a:ext cx="672" cy="365"/>
            </a:xfrm>
            <a:prstGeom prst="rect">
              <a:avLst/>
            </a:prstGeom>
            <a:noFill/>
            <a:ln w="9525">
              <a:noFill/>
              <a:miter lim="800000"/>
              <a:headEnd/>
              <a:tailEnd/>
            </a:ln>
          </p:spPr>
          <p:txBody>
            <a:bodyPr>
              <a:spAutoFit/>
            </a:bodyPr>
            <a:lstStyle/>
            <a:p>
              <a:pPr>
                <a:spcBef>
                  <a:spcPct val="50000"/>
                </a:spcBef>
              </a:pPr>
              <a:r>
                <a:rPr lang="en-US" altLang="zh-CN">
                  <a:solidFill>
                    <a:srgbClr val="080800"/>
                  </a:solidFill>
                </a:rPr>
                <a:t>NDP</a:t>
              </a:r>
            </a:p>
          </p:txBody>
        </p:sp>
        <p:sp>
          <p:nvSpPr>
            <p:cNvPr id="76823" name="Line 4"/>
            <p:cNvSpPr>
              <a:spLocks noChangeShapeType="1"/>
            </p:cNvSpPr>
            <p:nvPr/>
          </p:nvSpPr>
          <p:spPr bwMode="auto">
            <a:xfrm flipV="1">
              <a:off x="1242" y="1359"/>
              <a:ext cx="2942"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76824" name="Text Box 5"/>
            <p:cNvSpPr txBox="1">
              <a:spLocks noChangeArrowheads="1"/>
            </p:cNvSpPr>
            <p:nvPr/>
          </p:nvSpPr>
          <p:spPr bwMode="auto">
            <a:xfrm>
              <a:off x="4158" y="1186"/>
              <a:ext cx="864" cy="365"/>
            </a:xfrm>
            <a:prstGeom prst="rect">
              <a:avLst/>
            </a:prstGeom>
            <a:noFill/>
            <a:ln w="9525">
              <a:noFill/>
              <a:miter lim="800000"/>
              <a:headEnd/>
              <a:tailEnd/>
            </a:ln>
          </p:spPr>
          <p:txBody>
            <a:bodyPr>
              <a:spAutoFit/>
            </a:bodyPr>
            <a:lstStyle/>
            <a:p>
              <a:pPr>
                <a:spcBef>
                  <a:spcPct val="50000"/>
                </a:spcBef>
              </a:pPr>
              <a:r>
                <a:rPr lang="en-US" altLang="zh-CN">
                  <a:solidFill>
                    <a:srgbClr val="080800"/>
                  </a:solidFill>
                </a:rPr>
                <a:t>dNDP</a:t>
              </a:r>
            </a:p>
          </p:txBody>
        </p:sp>
        <p:sp>
          <p:nvSpPr>
            <p:cNvPr id="76825" name="Text Box 6"/>
            <p:cNvSpPr txBox="1">
              <a:spLocks noChangeArrowheads="1"/>
            </p:cNvSpPr>
            <p:nvPr/>
          </p:nvSpPr>
          <p:spPr bwMode="auto">
            <a:xfrm>
              <a:off x="1928" y="1036"/>
              <a:ext cx="1968"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ea typeface="黑体" pitchFamily="2" charset="-122"/>
                </a:rPr>
                <a:t>核糖核苷酸还原酶</a:t>
              </a:r>
            </a:p>
          </p:txBody>
        </p:sp>
      </p:grpSp>
      <p:sp>
        <p:nvSpPr>
          <p:cNvPr id="41991" name="Freeform 7"/>
          <p:cNvSpPr>
            <a:spLocks/>
          </p:cNvSpPr>
          <p:nvPr/>
        </p:nvSpPr>
        <p:spPr bwMode="auto">
          <a:xfrm>
            <a:off x="3081338" y="2185988"/>
            <a:ext cx="2743200" cy="885825"/>
          </a:xfrm>
          <a:custGeom>
            <a:avLst/>
            <a:gdLst>
              <a:gd name="T0" fmla="*/ 0 w 1728"/>
              <a:gd name="T1" fmla="*/ 2147483647 h 960"/>
              <a:gd name="T2" fmla="*/ 2147483647 w 1728"/>
              <a:gd name="T3" fmla="*/ 0 h 960"/>
              <a:gd name="T4" fmla="*/ 2147483647 w 1728"/>
              <a:gd name="T5" fmla="*/ 2147483647 h 960"/>
              <a:gd name="T6" fmla="*/ 0 60000 65536"/>
              <a:gd name="T7" fmla="*/ 0 60000 65536"/>
              <a:gd name="T8" fmla="*/ 0 60000 65536"/>
              <a:gd name="T9" fmla="*/ 0 w 1728"/>
              <a:gd name="T10" fmla="*/ 0 h 960"/>
              <a:gd name="T11" fmla="*/ 1728 w 1728"/>
              <a:gd name="T12" fmla="*/ 960 h 960"/>
            </a:gdLst>
            <a:ahLst/>
            <a:cxnLst>
              <a:cxn ang="T6">
                <a:pos x="T0" y="T1"/>
              </a:cxn>
              <a:cxn ang="T7">
                <a:pos x="T2" y="T3"/>
              </a:cxn>
              <a:cxn ang="T8">
                <a:pos x="T4" y="T5"/>
              </a:cxn>
            </a:cxnLst>
            <a:rect l="T9" t="T10" r="T11" b="T12"/>
            <a:pathLst>
              <a:path w="1728" h="960">
                <a:moveTo>
                  <a:pt x="0" y="960"/>
                </a:moveTo>
                <a:cubicBezTo>
                  <a:pt x="288" y="480"/>
                  <a:pt x="576" y="0"/>
                  <a:pt x="864" y="0"/>
                </a:cubicBezTo>
                <a:cubicBezTo>
                  <a:pt x="1152" y="0"/>
                  <a:pt x="1440" y="480"/>
                  <a:pt x="1728" y="960"/>
                </a:cubicBezTo>
              </a:path>
            </a:pathLst>
          </a:custGeom>
          <a:noFill/>
          <a:ln w="38100" cap="flat" cmpd="sng">
            <a:solidFill>
              <a:schemeClr val="tx1"/>
            </a:solidFill>
            <a:prstDash val="solid"/>
            <a:miter lim="800000"/>
            <a:headEnd type="none" w="med" len="med"/>
            <a:tailEnd type="triangle" w="med" len="med"/>
          </a:ln>
        </p:spPr>
        <p:txBody>
          <a:bodyPr wrap="none"/>
          <a:lstStyle/>
          <a:p>
            <a:endParaRPr lang="zh-CN" altLang="en-US"/>
          </a:p>
        </p:txBody>
      </p:sp>
      <p:grpSp>
        <p:nvGrpSpPr>
          <p:cNvPr id="3" name="Group 30"/>
          <p:cNvGrpSpPr>
            <a:grpSpLocks/>
          </p:cNvGrpSpPr>
          <p:nvPr/>
        </p:nvGrpSpPr>
        <p:grpSpPr bwMode="auto">
          <a:xfrm>
            <a:off x="684213" y="2997200"/>
            <a:ext cx="3698875" cy="946150"/>
            <a:chOff x="414" y="1887"/>
            <a:chExt cx="2330" cy="596"/>
          </a:xfrm>
        </p:grpSpPr>
        <p:sp>
          <p:nvSpPr>
            <p:cNvPr id="51220" name="Text Box 8"/>
            <p:cNvSpPr txBox="1">
              <a:spLocks noChangeArrowheads="1"/>
            </p:cNvSpPr>
            <p:nvPr/>
          </p:nvSpPr>
          <p:spPr bwMode="auto">
            <a:xfrm>
              <a:off x="1304" y="1887"/>
              <a:ext cx="1440" cy="596"/>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anose="02010609060101010101" pitchFamily="49" charset="-122"/>
                </a:rPr>
                <a:t>硫氧化还原蛋白</a:t>
              </a:r>
              <a:r>
                <a:rPr lang="en-US" altLang="zh-CN" sz="2800" b="0">
                  <a:solidFill>
                    <a:srgbClr val="FA413C"/>
                  </a:solidFill>
                  <a:latin typeface="+mn-lt"/>
                  <a:ea typeface="黑体" panose="02010609060101010101" pitchFamily="49" charset="-122"/>
                </a:rPr>
                <a:t>-(SH) </a:t>
              </a:r>
              <a:r>
                <a:rPr lang="en-US" altLang="zh-CN" sz="2800" b="0" baseline="-25000">
                  <a:solidFill>
                    <a:srgbClr val="FA413C"/>
                  </a:solidFill>
                  <a:latin typeface="+mn-lt"/>
                  <a:ea typeface="黑体" panose="02010609060101010101" pitchFamily="49" charset="-122"/>
                </a:rPr>
                <a:t>2</a:t>
              </a:r>
            </a:p>
          </p:txBody>
        </p:sp>
        <p:sp>
          <p:nvSpPr>
            <p:cNvPr id="51221" name="Text Box 20"/>
            <p:cNvSpPr txBox="1">
              <a:spLocks noChangeArrowheads="1"/>
            </p:cNvSpPr>
            <p:nvPr/>
          </p:nvSpPr>
          <p:spPr bwMode="auto">
            <a:xfrm>
              <a:off x="414" y="1996"/>
              <a:ext cx="1104" cy="327"/>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anose="02010609060101010101" pitchFamily="49" charset="-122"/>
                </a:rPr>
                <a:t>(</a:t>
              </a:r>
              <a:r>
                <a:rPr lang="zh-CN" altLang="en-US" sz="2800" b="0">
                  <a:solidFill>
                    <a:srgbClr val="080800"/>
                  </a:solidFill>
                  <a:latin typeface="+mn-lt"/>
                  <a:ea typeface="黑体" panose="02010609060101010101" pitchFamily="49" charset="-122"/>
                </a:rPr>
                <a:t>还原型</a:t>
              </a:r>
              <a:r>
                <a:rPr lang="en-US" altLang="zh-CN" sz="2800" b="0">
                  <a:solidFill>
                    <a:srgbClr val="080800"/>
                  </a:solidFill>
                  <a:latin typeface="+mn-lt"/>
                  <a:ea typeface="黑体" panose="02010609060101010101" pitchFamily="49" charset="-122"/>
                </a:rPr>
                <a:t>)</a:t>
              </a:r>
            </a:p>
          </p:txBody>
        </p:sp>
      </p:grpSp>
      <p:grpSp>
        <p:nvGrpSpPr>
          <p:cNvPr id="4" name="Group 29"/>
          <p:cNvGrpSpPr>
            <a:grpSpLocks/>
          </p:cNvGrpSpPr>
          <p:nvPr/>
        </p:nvGrpSpPr>
        <p:grpSpPr bwMode="auto">
          <a:xfrm>
            <a:off x="5054600" y="3011488"/>
            <a:ext cx="3748088" cy="1196975"/>
            <a:chOff x="3167" y="1896"/>
            <a:chExt cx="2361" cy="754"/>
          </a:xfrm>
        </p:grpSpPr>
        <p:sp>
          <p:nvSpPr>
            <p:cNvPr id="76813" name="Text Box 9"/>
            <p:cNvSpPr txBox="1">
              <a:spLocks noChangeArrowheads="1"/>
            </p:cNvSpPr>
            <p:nvPr/>
          </p:nvSpPr>
          <p:spPr bwMode="auto">
            <a:xfrm>
              <a:off x="3167" y="1896"/>
              <a:ext cx="1056" cy="596"/>
            </a:xfrm>
            <a:prstGeom prst="rect">
              <a:avLst/>
            </a:prstGeom>
            <a:noFill/>
            <a:ln w="9525">
              <a:noFill/>
              <a:miter lim="800000"/>
              <a:headEnd/>
              <a:tailEnd/>
            </a:ln>
          </p:spPr>
          <p:txBody>
            <a:bodyPr>
              <a:spAutoFit/>
            </a:bodyPr>
            <a:lstStyle/>
            <a:p>
              <a:pPr algn="ctr">
                <a:spcBef>
                  <a:spcPct val="50000"/>
                </a:spcBef>
              </a:pPr>
              <a:r>
                <a:rPr lang="zh-CN" altLang="en-US" sz="2800" b="0">
                  <a:solidFill>
                    <a:srgbClr val="080800"/>
                  </a:solidFill>
                  <a:latin typeface="黑体" pitchFamily="2" charset="-122"/>
                  <a:ea typeface="黑体" pitchFamily="2" charset="-122"/>
                </a:rPr>
                <a:t>硫氧化 还原蛋白</a:t>
              </a:r>
              <a:endParaRPr lang="zh-CN" altLang="en-US" sz="2800" b="0" baseline="-25000">
                <a:solidFill>
                  <a:srgbClr val="080800"/>
                </a:solidFill>
                <a:latin typeface="黑体" pitchFamily="2" charset="-122"/>
                <a:ea typeface="黑体" pitchFamily="2" charset="-122"/>
              </a:endParaRPr>
            </a:p>
          </p:txBody>
        </p:sp>
        <p:sp>
          <p:nvSpPr>
            <p:cNvPr id="76814" name="Line 10"/>
            <p:cNvSpPr>
              <a:spLocks noChangeShapeType="1"/>
            </p:cNvSpPr>
            <p:nvPr/>
          </p:nvSpPr>
          <p:spPr bwMode="auto">
            <a:xfrm flipV="1">
              <a:off x="4140" y="2149"/>
              <a:ext cx="192" cy="144"/>
            </a:xfrm>
            <a:prstGeom prst="line">
              <a:avLst/>
            </a:prstGeom>
            <a:noFill/>
            <a:ln w="38100">
              <a:solidFill>
                <a:srgbClr val="FA413C"/>
              </a:solidFill>
              <a:miter lim="800000"/>
              <a:headEnd/>
              <a:tailEnd/>
            </a:ln>
          </p:spPr>
          <p:txBody>
            <a:bodyPr wrap="none"/>
            <a:lstStyle/>
            <a:p>
              <a:endParaRPr lang="zh-CN" altLang="en-US"/>
            </a:p>
          </p:txBody>
        </p:sp>
        <p:sp>
          <p:nvSpPr>
            <p:cNvPr id="76815" name="Line 12"/>
            <p:cNvSpPr>
              <a:spLocks noChangeShapeType="1"/>
            </p:cNvSpPr>
            <p:nvPr/>
          </p:nvSpPr>
          <p:spPr bwMode="auto">
            <a:xfrm>
              <a:off x="4136" y="2367"/>
              <a:ext cx="190" cy="144"/>
            </a:xfrm>
            <a:prstGeom prst="line">
              <a:avLst/>
            </a:prstGeom>
            <a:noFill/>
            <a:ln w="38100">
              <a:solidFill>
                <a:srgbClr val="FA413C"/>
              </a:solidFill>
              <a:miter lim="800000"/>
              <a:headEnd/>
              <a:tailEnd/>
            </a:ln>
          </p:spPr>
          <p:txBody>
            <a:bodyPr wrap="none"/>
            <a:lstStyle/>
            <a:p>
              <a:endParaRPr lang="zh-CN" altLang="en-US"/>
            </a:p>
          </p:txBody>
        </p:sp>
        <p:sp>
          <p:nvSpPr>
            <p:cNvPr id="76816" name="Text Box 16"/>
            <p:cNvSpPr txBox="1">
              <a:spLocks noChangeArrowheads="1"/>
            </p:cNvSpPr>
            <p:nvPr/>
          </p:nvSpPr>
          <p:spPr bwMode="auto">
            <a:xfrm>
              <a:off x="4289" y="1992"/>
              <a:ext cx="288" cy="327"/>
            </a:xfrm>
            <a:prstGeom prst="rect">
              <a:avLst/>
            </a:prstGeom>
            <a:noFill/>
            <a:ln w="9525">
              <a:noFill/>
              <a:miter lim="800000"/>
              <a:headEnd/>
              <a:tailEnd/>
            </a:ln>
          </p:spPr>
          <p:txBody>
            <a:bodyPr>
              <a:spAutoFit/>
            </a:bodyPr>
            <a:lstStyle/>
            <a:p>
              <a:pPr>
                <a:spcBef>
                  <a:spcPct val="50000"/>
                </a:spcBef>
              </a:pPr>
              <a:r>
                <a:rPr lang="en-US" altLang="zh-CN" sz="2800">
                  <a:solidFill>
                    <a:srgbClr val="FA413C"/>
                  </a:solidFill>
                </a:rPr>
                <a:t>S</a:t>
              </a:r>
            </a:p>
          </p:txBody>
        </p:sp>
        <p:sp>
          <p:nvSpPr>
            <p:cNvPr id="76817" name="Text Box 17"/>
            <p:cNvSpPr txBox="1">
              <a:spLocks noChangeArrowheads="1"/>
            </p:cNvSpPr>
            <p:nvPr/>
          </p:nvSpPr>
          <p:spPr bwMode="auto">
            <a:xfrm>
              <a:off x="4293" y="2323"/>
              <a:ext cx="288" cy="327"/>
            </a:xfrm>
            <a:prstGeom prst="rect">
              <a:avLst/>
            </a:prstGeom>
            <a:noFill/>
            <a:ln w="9525">
              <a:noFill/>
              <a:miter lim="800000"/>
              <a:headEnd/>
              <a:tailEnd/>
            </a:ln>
          </p:spPr>
          <p:txBody>
            <a:bodyPr>
              <a:spAutoFit/>
            </a:bodyPr>
            <a:lstStyle/>
            <a:p>
              <a:pPr>
                <a:spcBef>
                  <a:spcPct val="50000"/>
                </a:spcBef>
              </a:pPr>
              <a:r>
                <a:rPr lang="en-US" altLang="zh-CN" sz="2800">
                  <a:solidFill>
                    <a:srgbClr val="FA413C"/>
                  </a:solidFill>
                </a:rPr>
                <a:t>S</a:t>
              </a:r>
            </a:p>
          </p:txBody>
        </p:sp>
        <p:sp>
          <p:nvSpPr>
            <p:cNvPr id="76818" name="Line 18"/>
            <p:cNvSpPr>
              <a:spLocks noChangeShapeType="1"/>
            </p:cNvSpPr>
            <p:nvPr/>
          </p:nvSpPr>
          <p:spPr bwMode="auto">
            <a:xfrm>
              <a:off x="4398" y="2249"/>
              <a:ext cx="0" cy="170"/>
            </a:xfrm>
            <a:prstGeom prst="line">
              <a:avLst/>
            </a:prstGeom>
            <a:noFill/>
            <a:ln w="38100">
              <a:solidFill>
                <a:srgbClr val="FF0000"/>
              </a:solidFill>
              <a:miter lim="800000"/>
              <a:headEnd/>
              <a:tailEnd/>
            </a:ln>
          </p:spPr>
          <p:txBody>
            <a:bodyPr wrap="none"/>
            <a:lstStyle/>
            <a:p>
              <a:endParaRPr lang="zh-CN" altLang="en-US"/>
            </a:p>
          </p:txBody>
        </p:sp>
        <p:sp>
          <p:nvSpPr>
            <p:cNvPr id="76819" name="Text Box 21"/>
            <p:cNvSpPr txBox="1">
              <a:spLocks noChangeArrowheads="1"/>
            </p:cNvSpPr>
            <p:nvPr/>
          </p:nvSpPr>
          <p:spPr bwMode="auto">
            <a:xfrm>
              <a:off x="4520" y="2027"/>
              <a:ext cx="1008" cy="327"/>
            </a:xfrm>
            <a:prstGeom prst="rect">
              <a:avLst/>
            </a:prstGeom>
            <a:noFill/>
            <a:ln w="9525">
              <a:noFill/>
              <a:miter lim="800000"/>
              <a:headEnd/>
              <a:tailEnd/>
            </a:ln>
          </p:spPr>
          <p:txBody>
            <a:bodyPr>
              <a:spAutoFit/>
            </a:bodyPr>
            <a:lstStyle/>
            <a:p>
              <a:pPr>
                <a:spcBef>
                  <a:spcPct val="50000"/>
                </a:spcBef>
              </a:pPr>
              <a:r>
                <a:rPr lang="en-US" altLang="zh-CN" sz="2800" b="0">
                  <a:solidFill>
                    <a:srgbClr val="080800"/>
                  </a:solidFill>
                  <a:latin typeface="黑体" pitchFamily="2" charset="-122"/>
                  <a:ea typeface="黑体" pitchFamily="2" charset="-122"/>
                </a:rPr>
                <a:t>(</a:t>
              </a:r>
              <a:r>
                <a:rPr lang="zh-CN" altLang="en-US" sz="2800" b="0">
                  <a:solidFill>
                    <a:srgbClr val="080800"/>
                  </a:solidFill>
                  <a:latin typeface="黑体" pitchFamily="2" charset="-122"/>
                  <a:ea typeface="黑体" pitchFamily="2" charset="-122"/>
                </a:rPr>
                <a:t>氧化型</a:t>
              </a:r>
              <a:r>
                <a:rPr lang="en-US" altLang="zh-CN" sz="2800" b="0">
                  <a:solidFill>
                    <a:srgbClr val="080800"/>
                  </a:solidFill>
                  <a:latin typeface="黑体" pitchFamily="2" charset="-122"/>
                  <a:ea typeface="黑体" pitchFamily="2" charset="-122"/>
                </a:rPr>
                <a:t>)</a:t>
              </a:r>
            </a:p>
          </p:txBody>
        </p:sp>
      </p:grpSp>
      <p:sp>
        <p:nvSpPr>
          <p:cNvPr id="42006" name="Freeform 22"/>
          <p:cNvSpPr>
            <a:spLocks/>
          </p:cNvSpPr>
          <p:nvPr/>
        </p:nvSpPr>
        <p:spPr bwMode="auto">
          <a:xfrm rot="-10760490">
            <a:off x="3087688" y="3925888"/>
            <a:ext cx="2743200" cy="885825"/>
          </a:xfrm>
          <a:custGeom>
            <a:avLst/>
            <a:gdLst>
              <a:gd name="T0" fmla="*/ 0 w 1728"/>
              <a:gd name="T1" fmla="*/ 2147483647 h 960"/>
              <a:gd name="T2" fmla="*/ 2147483647 w 1728"/>
              <a:gd name="T3" fmla="*/ 0 h 960"/>
              <a:gd name="T4" fmla="*/ 2147483647 w 1728"/>
              <a:gd name="T5" fmla="*/ 2147483647 h 960"/>
              <a:gd name="T6" fmla="*/ 0 60000 65536"/>
              <a:gd name="T7" fmla="*/ 0 60000 65536"/>
              <a:gd name="T8" fmla="*/ 0 60000 65536"/>
              <a:gd name="T9" fmla="*/ 0 w 1728"/>
              <a:gd name="T10" fmla="*/ 0 h 960"/>
              <a:gd name="T11" fmla="*/ 1728 w 1728"/>
              <a:gd name="T12" fmla="*/ 960 h 960"/>
            </a:gdLst>
            <a:ahLst/>
            <a:cxnLst>
              <a:cxn ang="T6">
                <a:pos x="T0" y="T1"/>
              </a:cxn>
              <a:cxn ang="T7">
                <a:pos x="T2" y="T3"/>
              </a:cxn>
              <a:cxn ang="T8">
                <a:pos x="T4" y="T5"/>
              </a:cxn>
            </a:cxnLst>
            <a:rect l="T9" t="T10" r="T11" b="T12"/>
            <a:pathLst>
              <a:path w="1728" h="960">
                <a:moveTo>
                  <a:pt x="0" y="960"/>
                </a:moveTo>
                <a:cubicBezTo>
                  <a:pt x="288" y="480"/>
                  <a:pt x="576" y="0"/>
                  <a:pt x="864" y="0"/>
                </a:cubicBezTo>
                <a:cubicBezTo>
                  <a:pt x="1152" y="0"/>
                  <a:pt x="1440" y="480"/>
                  <a:pt x="1728" y="960"/>
                </a:cubicBezTo>
              </a:path>
            </a:pathLst>
          </a:custGeom>
          <a:noFill/>
          <a:ln w="38100" cap="flat" cmpd="sng">
            <a:solidFill>
              <a:schemeClr val="tx1"/>
            </a:solidFill>
            <a:prstDash val="solid"/>
            <a:miter lim="800000"/>
            <a:headEnd type="none" w="med" len="med"/>
            <a:tailEnd type="triangle" w="med" len="med"/>
          </a:ln>
        </p:spPr>
        <p:txBody>
          <a:bodyPr wrap="none"/>
          <a:lstStyle/>
          <a:p>
            <a:endParaRPr lang="zh-CN" altLang="en-US"/>
          </a:p>
        </p:txBody>
      </p:sp>
      <p:grpSp>
        <p:nvGrpSpPr>
          <p:cNvPr id="5" name="Group 28"/>
          <p:cNvGrpSpPr>
            <a:grpSpLocks/>
          </p:cNvGrpSpPr>
          <p:nvPr/>
        </p:nvGrpSpPr>
        <p:grpSpPr bwMode="auto">
          <a:xfrm>
            <a:off x="609600" y="4519613"/>
            <a:ext cx="8580438" cy="1271587"/>
            <a:chOff x="384" y="2847"/>
            <a:chExt cx="5405" cy="801"/>
          </a:xfrm>
        </p:grpSpPr>
        <p:sp>
          <p:nvSpPr>
            <p:cNvPr id="76808" name="Text Box 15"/>
            <p:cNvSpPr txBox="1">
              <a:spLocks noChangeArrowheads="1"/>
            </p:cNvSpPr>
            <p:nvPr/>
          </p:nvSpPr>
          <p:spPr bwMode="auto">
            <a:xfrm>
              <a:off x="1736" y="3183"/>
              <a:ext cx="116" cy="365"/>
            </a:xfrm>
            <a:prstGeom prst="rect">
              <a:avLst/>
            </a:prstGeom>
            <a:noFill/>
            <a:ln w="9525">
              <a:noFill/>
              <a:miter lim="800000"/>
              <a:headEnd/>
              <a:tailEnd/>
            </a:ln>
          </p:spPr>
          <p:txBody>
            <a:bodyPr wrap="none">
              <a:spAutoFit/>
            </a:bodyPr>
            <a:lstStyle/>
            <a:p>
              <a:endParaRPr lang="zh-CN" altLang="zh-CN"/>
            </a:p>
          </p:txBody>
        </p:sp>
        <p:sp>
          <p:nvSpPr>
            <p:cNvPr id="76809" name="Line 23"/>
            <p:cNvSpPr>
              <a:spLocks noChangeShapeType="1"/>
            </p:cNvSpPr>
            <p:nvPr/>
          </p:nvSpPr>
          <p:spPr bwMode="auto">
            <a:xfrm flipV="1">
              <a:off x="1243" y="3039"/>
              <a:ext cx="2941" cy="13"/>
            </a:xfrm>
            <a:prstGeom prst="line">
              <a:avLst/>
            </a:prstGeom>
            <a:noFill/>
            <a:ln w="38100">
              <a:solidFill>
                <a:schemeClr val="tx1"/>
              </a:solidFill>
              <a:miter lim="800000"/>
              <a:headEnd type="triangle" w="med" len="med"/>
              <a:tailEnd/>
            </a:ln>
          </p:spPr>
          <p:txBody>
            <a:bodyPr wrap="none"/>
            <a:lstStyle/>
            <a:p>
              <a:endParaRPr lang="zh-CN" altLang="en-US"/>
            </a:p>
          </p:txBody>
        </p:sp>
        <p:sp>
          <p:nvSpPr>
            <p:cNvPr id="76810" name="Text Box 24"/>
            <p:cNvSpPr txBox="1">
              <a:spLocks noChangeArrowheads="1"/>
            </p:cNvSpPr>
            <p:nvPr/>
          </p:nvSpPr>
          <p:spPr bwMode="auto">
            <a:xfrm>
              <a:off x="4157" y="2847"/>
              <a:ext cx="1632" cy="365"/>
            </a:xfrm>
            <a:prstGeom prst="rect">
              <a:avLst/>
            </a:prstGeom>
            <a:noFill/>
            <a:ln w="9525">
              <a:noFill/>
              <a:miter lim="800000"/>
              <a:headEnd/>
              <a:tailEnd/>
            </a:ln>
          </p:spPr>
          <p:txBody>
            <a:bodyPr>
              <a:spAutoFit/>
            </a:bodyPr>
            <a:lstStyle/>
            <a:p>
              <a:pPr>
                <a:spcBef>
                  <a:spcPct val="50000"/>
                </a:spcBef>
              </a:pPr>
              <a:r>
                <a:rPr lang="en-US" altLang="zh-CN">
                  <a:solidFill>
                    <a:srgbClr val="080800"/>
                  </a:solidFill>
                </a:rPr>
                <a:t>NADPH+H</a:t>
              </a:r>
              <a:r>
                <a:rPr lang="en-US" altLang="zh-CN" baseline="30000">
                  <a:solidFill>
                    <a:srgbClr val="080800"/>
                  </a:solidFill>
                </a:rPr>
                <a:t>+</a:t>
              </a:r>
            </a:p>
          </p:txBody>
        </p:sp>
        <p:sp>
          <p:nvSpPr>
            <p:cNvPr id="76811" name="Text Box 25"/>
            <p:cNvSpPr txBox="1">
              <a:spLocks noChangeArrowheads="1"/>
            </p:cNvSpPr>
            <p:nvPr/>
          </p:nvSpPr>
          <p:spPr bwMode="auto">
            <a:xfrm>
              <a:off x="384" y="2860"/>
              <a:ext cx="948" cy="365"/>
            </a:xfrm>
            <a:prstGeom prst="rect">
              <a:avLst/>
            </a:prstGeom>
            <a:noFill/>
            <a:ln w="9525">
              <a:noFill/>
              <a:miter lim="800000"/>
              <a:headEnd/>
              <a:tailEnd/>
            </a:ln>
          </p:spPr>
          <p:txBody>
            <a:bodyPr>
              <a:spAutoFit/>
            </a:bodyPr>
            <a:lstStyle/>
            <a:p>
              <a:pPr>
                <a:spcBef>
                  <a:spcPct val="50000"/>
                </a:spcBef>
              </a:pPr>
              <a:r>
                <a:rPr lang="en-US" altLang="zh-CN">
                  <a:solidFill>
                    <a:srgbClr val="080800"/>
                  </a:solidFill>
                </a:rPr>
                <a:t>NADP</a:t>
              </a:r>
              <a:r>
                <a:rPr lang="en-US" altLang="zh-CN" baseline="30000">
                  <a:solidFill>
                    <a:srgbClr val="080800"/>
                  </a:solidFill>
                </a:rPr>
                <a:t>+</a:t>
              </a:r>
              <a:endParaRPr lang="en-US" altLang="zh-CN">
                <a:solidFill>
                  <a:srgbClr val="080800"/>
                </a:solidFill>
              </a:endParaRPr>
            </a:p>
          </p:txBody>
        </p:sp>
        <p:sp>
          <p:nvSpPr>
            <p:cNvPr id="76812" name="Text Box 26"/>
            <p:cNvSpPr txBox="1">
              <a:spLocks noChangeArrowheads="1"/>
            </p:cNvSpPr>
            <p:nvPr/>
          </p:nvSpPr>
          <p:spPr bwMode="auto">
            <a:xfrm>
              <a:off x="1448" y="3052"/>
              <a:ext cx="2592" cy="596"/>
            </a:xfrm>
            <a:prstGeom prst="rect">
              <a:avLst/>
            </a:prstGeom>
            <a:noFill/>
            <a:ln w="9525">
              <a:noFill/>
              <a:miter lim="800000"/>
              <a:headEnd/>
              <a:tailEnd/>
            </a:ln>
          </p:spPr>
          <p:txBody>
            <a:bodyPr>
              <a:spAutoFit/>
            </a:bodyPr>
            <a:lstStyle/>
            <a:p>
              <a:pPr algn="ctr">
                <a:spcBef>
                  <a:spcPct val="50000"/>
                </a:spcBef>
              </a:pPr>
              <a:r>
                <a:rPr lang="zh-CN" altLang="en-US" sz="2800" b="0">
                  <a:solidFill>
                    <a:srgbClr val="FA413C"/>
                  </a:solidFill>
                  <a:ea typeface="黑体" pitchFamily="2" charset="-122"/>
                </a:rPr>
                <a:t>硫氧化还原蛋白还原酶</a:t>
              </a:r>
              <a:r>
                <a:rPr lang="zh-CN" altLang="en-US" sz="2800" b="0">
                  <a:solidFill>
                    <a:srgbClr val="FA413C"/>
                  </a:solidFill>
                </a:rPr>
                <a:t>（</a:t>
              </a:r>
              <a:r>
                <a:rPr lang="en-US" altLang="zh-CN" sz="2800" b="0">
                  <a:solidFill>
                    <a:srgbClr val="FA413C"/>
                  </a:solidFill>
                </a:rPr>
                <a:t>FAD</a:t>
              </a:r>
              <a:r>
                <a:rPr lang="zh-CN" altLang="en-US" sz="2800" b="0">
                  <a:solidFill>
                    <a:srgbClr val="FA413C"/>
                  </a:solidFill>
                </a:rPr>
                <a:t>）</a:t>
              </a:r>
              <a:endParaRPr lang="zh-CN" altLang="en-US" sz="2800" b="0" baseline="-25000">
                <a:solidFill>
                  <a:srgbClr val="FA413C"/>
                </a:solidFill>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1991"/>
                                        </p:tgtEl>
                                        <p:attrNameLst>
                                          <p:attrName>style.visibility</p:attrName>
                                        </p:attrNameLst>
                                      </p:cBhvr>
                                      <p:to>
                                        <p:strVal val="visible"/>
                                      </p:to>
                                    </p:set>
                                    <p:animEffect transition="in" filter="wipe(left)">
                                      <p:cBhvr>
                                        <p:cTn id="16" dur="500"/>
                                        <p:tgtEl>
                                          <p:spTgt spid="41991"/>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right)">
                                      <p:cBhvr>
                                        <p:cTn id="25" dur="500"/>
                                        <p:tgtEl>
                                          <p:spTgt spid="42006"/>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P spid="420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
          <p:cNvSpPr>
            <a:spLocks noGrp="1" noChangeArrowheads="1"/>
          </p:cNvSpPr>
          <p:nvPr>
            <p:ph type="title"/>
          </p:nvPr>
        </p:nvSpPr>
        <p:spPr>
          <a:xfrm>
            <a:off x="831850" y="800100"/>
            <a:ext cx="7340600" cy="541338"/>
          </a:xfrm>
        </p:spPr>
        <p:txBody>
          <a:bodyPr/>
          <a:lstStyle/>
          <a:p>
            <a:pPr algn="ctr" eaLnBrk="1" hangingPunct="1"/>
            <a:r>
              <a:rPr lang="en-US" altLang="zh-CN" sz="3600">
                <a:latin typeface="黑体" pitchFamily="2" charset="-122"/>
                <a:ea typeface="黑体" pitchFamily="2" charset="-122"/>
              </a:rPr>
              <a:t> </a:t>
            </a:r>
            <a:r>
              <a:rPr lang="zh-CN" altLang="en-US" sz="3200">
                <a:latin typeface="黑体" pitchFamily="2" charset="-122"/>
                <a:ea typeface="黑体" pitchFamily="2" charset="-122"/>
              </a:rPr>
              <a:t>核糖核苷酸还原酶的调节</a:t>
            </a:r>
          </a:p>
        </p:txBody>
      </p:sp>
      <p:graphicFrame>
        <p:nvGraphicFramePr>
          <p:cNvPr id="6151" name="Object 7"/>
          <p:cNvGraphicFramePr>
            <a:graphicFrameLocks noGrp="1" noChangeAspect="1"/>
          </p:cNvGraphicFramePr>
          <p:nvPr>
            <p:ph sz="half" idx="2"/>
          </p:nvPr>
        </p:nvGraphicFramePr>
        <p:xfrm>
          <a:off x="1404938" y="1484313"/>
          <a:ext cx="6046787" cy="4894262"/>
        </p:xfrm>
        <a:graphic>
          <a:graphicData uri="http://schemas.openxmlformats.org/presentationml/2006/ole">
            <mc:AlternateContent xmlns:mc="http://schemas.openxmlformats.org/markup-compatibility/2006">
              <mc:Choice xmlns:v="urn:schemas-microsoft-com:vml" Requires="v">
                <p:oleObj spid="_x0000_s6158" name="CS ChemDraw Drawing" r:id="rId3" imgW="13649325" imgH="11049000" progId="">
                  <p:embed/>
                </p:oleObj>
              </mc:Choice>
              <mc:Fallback>
                <p:oleObj name="CS ChemDraw Drawing" r:id="rId3" imgW="13649325" imgH="11049000" progId="">
                  <p:embed/>
                  <p:pic>
                    <p:nvPicPr>
                      <p:cNvPr id="0" name="Picture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4938" y="1484313"/>
                        <a:ext cx="6046787"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Rectangle 4"/>
          <p:cNvSpPr>
            <a:spLocks noGrp="1" noChangeArrowheads="1"/>
          </p:cNvSpPr>
          <p:nvPr>
            <p:ph type="body" sz="half" idx="1"/>
          </p:nvPr>
        </p:nvSpPr>
        <p:spPr/>
        <p:txBody>
          <a:bodyPr/>
          <a:lstStyle/>
          <a:p>
            <a:pPr eaLnBrk="1" hangingPunct="1">
              <a:buFont typeface="Wingdings" pitchFamily="2" charset="2"/>
              <a:buNone/>
            </a:pPr>
            <a:r>
              <a:rPr lang="en-US" altLang="zh-CN" sz="2800"/>
              <a:t> </a:t>
            </a:r>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ChangeArrowheads="1"/>
          </p:cNvSpPr>
          <p:nvPr/>
        </p:nvSpPr>
        <p:spPr bwMode="auto">
          <a:xfrm>
            <a:off x="684213" y="630238"/>
            <a:ext cx="7772400" cy="1143000"/>
          </a:xfrm>
          <a:prstGeom prst="rect">
            <a:avLst/>
          </a:prstGeom>
          <a:noFill/>
          <a:ln w="9525">
            <a:noFill/>
            <a:miter lim="800000"/>
            <a:headEnd/>
            <a:tailEnd/>
          </a:ln>
        </p:spPr>
        <p:txBody>
          <a:bodyPr anchor="b"/>
          <a:lstStyle/>
          <a:p>
            <a:pPr algn="ctr"/>
            <a:r>
              <a:rPr lang="zh-CN" altLang="en-US" sz="3600" b="0">
                <a:solidFill>
                  <a:schemeClr val="tx2"/>
                </a:solidFill>
                <a:ea typeface="黑体" pitchFamily="2" charset="-122"/>
              </a:rPr>
              <a:t>二、嘌呤核苷酸的分解代谢</a:t>
            </a:r>
          </a:p>
        </p:txBody>
      </p:sp>
      <p:graphicFrame>
        <p:nvGraphicFramePr>
          <p:cNvPr id="7175" name="Object 7"/>
          <p:cNvGraphicFramePr>
            <a:graphicFrameLocks noChangeAspect="1"/>
          </p:cNvGraphicFramePr>
          <p:nvPr/>
        </p:nvGraphicFramePr>
        <p:xfrm>
          <a:off x="468313" y="2435225"/>
          <a:ext cx="8207375" cy="3216275"/>
        </p:xfrm>
        <a:graphic>
          <a:graphicData uri="http://schemas.openxmlformats.org/presentationml/2006/ole">
            <mc:AlternateContent xmlns:mc="http://schemas.openxmlformats.org/markup-compatibility/2006">
              <mc:Choice xmlns:v="urn:schemas-microsoft-com:vml" Requires="v">
                <p:oleObj spid="_x0000_s7182" name="CS ChemDraw Drawing" r:id="rId3" imgW="11782425" imgH="4619625" progId="">
                  <p:embed/>
                </p:oleObj>
              </mc:Choice>
              <mc:Fallback>
                <p:oleObj name="CS ChemDraw Drawing" r:id="rId3" imgW="11782425" imgH="4619625"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435225"/>
                        <a:ext cx="8207375"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765300" y="260350"/>
            <a:ext cx="11090275" cy="6264275"/>
            <a:chOff x="-1112" y="28"/>
            <a:chExt cx="6986" cy="3946"/>
          </a:xfrm>
        </p:grpSpPr>
        <p:sp>
          <p:nvSpPr>
            <p:cNvPr id="81925" name="Rectangle 3"/>
            <p:cNvSpPr>
              <a:spLocks noChangeArrowheads="1"/>
            </p:cNvSpPr>
            <p:nvPr/>
          </p:nvSpPr>
          <p:spPr bwMode="auto">
            <a:xfrm>
              <a:off x="-266" y="172"/>
              <a:ext cx="5760" cy="0"/>
            </a:xfrm>
            <a:prstGeom prst="rect">
              <a:avLst/>
            </a:prstGeom>
            <a:noFill/>
            <a:ln w="38100">
              <a:noFill/>
              <a:miter lim="800000"/>
              <a:headEnd/>
              <a:tailEnd/>
            </a:ln>
          </p:spPr>
          <p:txBody>
            <a:bodyPr wrap="none" anchor="ctr">
              <a:spAutoFit/>
            </a:bodyPr>
            <a:lstStyle/>
            <a:p>
              <a:endParaRPr lang="zh-CN" altLang="en-US"/>
            </a:p>
          </p:txBody>
        </p:sp>
        <p:pic>
          <p:nvPicPr>
            <p:cNvPr id="81926" name="Picture 4" descr="16-GMP，AMP"/>
            <p:cNvPicPr>
              <a:picLocks noChangeAspect="1" noChangeArrowheads="1"/>
            </p:cNvPicPr>
            <p:nvPr/>
          </p:nvPicPr>
          <p:blipFill>
            <a:blip r:embed="rId2">
              <a:clrChange>
                <a:clrFrom>
                  <a:srgbClr val="FFFFFF"/>
                </a:clrFrom>
                <a:clrTo>
                  <a:srgbClr val="FFFFFF">
                    <a:alpha val="0"/>
                  </a:srgbClr>
                </a:clrTo>
              </a:clrChange>
            </a:blip>
            <a:srcRect l="62437" t="10805" r="22363" b="59940"/>
            <a:stretch>
              <a:fillRect/>
            </a:stretch>
          </p:blipFill>
          <p:spPr bwMode="auto">
            <a:xfrm>
              <a:off x="165" y="73"/>
              <a:ext cx="817" cy="861"/>
            </a:xfrm>
            <a:prstGeom prst="rect">
              <a:avLst/>
            </a:prstGeom>
            <a:noFill/>
            <a:ln w="9525">
              <a:noFill/>
              <a:miter lim="800000"/>
              <a:headEnd/>
              <a:tailEnd/>
            </a:ln>
          </p:spPr>
        </p:pic>
        <p:sp>
          <p:nvSpPr>
            <p:cNvPr id="81927" name="Text Box 5"/>
            <p:cNvSpPr txBox="1">
              <a:spLocks noChangeArrowheads="1"/>
            </p:cNvSpPr>
            <p:nvPr/>
          </p:nvSpPr>
          <p:spPr bwMode="auto">
            <a:xfrm>
              <a:off x="301" y="909"/>
              <a:ext cx="817" cy="162"/>
            </a:xfrm>
            <a:prstGeom prst="rect">
              <a:avLst/>
            </a:prstGeom>
            <a:noFill/>
            <a:ln w="38100">
              <a:noFill/>
              <a:miter lim="800000"/>
              <a:headEnd/>
              <a:tailEnd/>
            </a:ln>
          </p:spPr>
          <p:txBody>
            <a:bodyPr>
              <a:spAutoFit/>
            </a:bodyPr>
            <a:lstStyle/>
            <a:p>
              <a:pPr>
                <a:lnSpc>
                  <a:spcPct val="60000"/>
                </a:lnSpc>
                <a:spcBef>
                  <a:spcPct val="50000"/>
                </a:spcBef>
              </a:pPr>
              <a:r>
                <a:rPr lang="en-US" altLang="zh-CN" sz="1800">
                  <a:solidFill>
                    <a:srgbClr val="990099"/>
                  </a:solidFill>
                  <a:ea typeface="黑体" pitchFamily="2" charset="-122"/>
                </a:rPr>
                <a:t>AMP</a:t>
              </a:r>
            </a:p>
          </p:txBody>
        </p:sp>
        <p:grpSp>
          <p:nvGrpSpPr>
            <p:cNvPr id="81928" name="Group 6"/>
            <p:cNvGrpSpPr>
              <a:grpSpLocks/>
            </p:cNvGrpSpPr>
            <p:nvPr/>
          </p:nvGrpSpPr>
          <p:grpSpPr bwMode="auto">
            <a:xfrm>
              <a:off x="2070" y="29"/>
              <a:ext cx="1044" cy="816"/>
              <a:chOff x="1678" y="595"/>
              <a:chExt cx="1044" cy="816"/>
            </a:xfrm>
          </p:grpSpPr>
          <p:pic>
            <p:nvPicPr>
              <p:cNvPr id="81995" name="Picture 7" descr="16-GMP，AMP"/>
              <p:cNvPicPr>
                <a:picLocks noChangeAspect="1" noChangeArrowheads="1"/>
              </p:cNvPicPr>
              <p:nvPr/>
            </p:nvPicPr>
            <p:blipFill>
              <a:blip r:embed="rId2">
                <a:clrChange>
                  <a:clrFrom>
                    <a:srgbClr val="FFFFFF"/>
                  </a:clrFrom>
                  <a:clrTo>
                    <a:srgbClr val="FFFFFF">
                      <a:alpha val="0"/>
                    </a:srgbClr>
                  </a:clrTo>
                </a:clrChange>
              </a:blip>
              <a:srcRect t="32382" r="83981" b="39891"/>
              <a:stretch>
                <a:fillRect/>
              </a:stretch>
            </p:blipFill>
            <p:spPr bwMode="auto">
              <a:xfrm>
                <a:off x="1678" y="595"/>
                <a:ext cx="861" cy="816"/>
              </a:xfrm>
              <a:prstGeom prst="rect">
                <a:avLst/>
              </a:prstGeom>
              <a:noFill/>
              <a:ln w="9525">
                <a:noFill/>
                <a:miter lim="800000"/>
                <a:headEnd/>
                <a:tailEnd/>
              </a:ln>
            </p:spPr>
          </p:pic>
          <p:sp>
            <p:nvSpPr>
              <p:cNvPr id="81996" name="Text Box 8"/>
              <p:cNvSpPr txBox="1">
                <a:spLocks noChangeArrowheads="1"/>
              </p:cNvSpPr>
              <p:nvPr/>
            </p:nvSpPr>
            <p:spPr bwMode="auto">
              <a:xfrm>
                <a:off x="2426" y="776"/>
                <a:ext cx="296" cy="173"/>
              </a:xfrm>
              <a:prstGeom prst="rect">
                <a:avLst/>
              </a:prstGeom>
              <a:solidFill>
                <a:schemeClr val="bg1"/>
              </a:solidFill>
              <a:ln w="38100">
                <a:noFill/>
                <a:miter lim="800000"/>
                <a:headEnd/>
                <a:tailEnd/>
              </a:ln>
            </p:spPr>
            <p:txBody>
              <a:bodyPr>
                <a:spAutoFit/>
              </a:bodyPr>
              <a:lstStyle/>
              <a:p>
                <a:pPr>
                  <a:lnSpc>
                    <a:spcPct val="60000"/>
                  </a:lnSpc>
                  <a:spcBef>
                    <a:spcPct val="50000"/>
                  </a:spcBef>
                </a:pPr>
                <a:endParaRPr lang="zh-CN" altLang="zh-CN" sz="2000" b="0">
                  <a:ea typeface="黑体" pitchFamily="2" charset="-122"/>
                </a:endParaRPr>
              </a:p>
            </p:txBody>
          </p:sp>
        </p:grpSp>
        <p:sp>
          <p:nvSpPr>
            <p:cNvPr id="81929" name="Text Box 9"/>
            <p:cNvSpPr txBox="1">
              <a:spLocks noChangeArrowheads="1"/>
            </p:cNvSpPr>
            <p:nvPr/>
          </p:nvSpPr>
          <p:spPr bwMode="auto">
            <a:xfrm>
              <a:off x="2342" y="864"/>
              <a:ext cx="454" cy="162"/>
            </a:xfrm>
            <a:prstGeom prst="rect">
              <a:avLst/>
            </a:prstGeom>
            <a:noFill/>
            <a:ln w="38100">
              <a:noFill/>
              <a:miter lim="800000"/>
              <a:headEnd/>
              <a:tailEnd/>
            </a:ln>
          </p:spPr>
          <p:txBody>
            <a:bodyPr>
              <a:spAutoFit/>
            </a:bodyPr>
            <a:lstStyle/>
            <a:p>
              <a:pPr>
                <a:lnSpc>
                  <a:spcPct val="60000"/>
                </a:lnSpc>
                <a:spcBef>
                  <a:spcPct val="50000"/>
                </a:spcBef>
              </a:pPr>
              <a:r>
                <a:rPr lang="en-US" altLang="zh-CN" sz="1800">
                  <a:solidFill>
                    <a:srgbClr val="990099"/>
                  </a:solidFill>
                  <a:ea typeface="黑体" pitchFamily="2" charset="-122"/>
                </a:rPr>
                <a:t>IMP</a:t>
              </a:r>
            </a:p>
          </p:txBody>
        </p:sp>
        <p:pic>
          <p:nvPicPr>
            <p:cNvPr id="81930" name="Picture 10" descr="16-GMP，AMP"/>
            <p:cNvPicPr>
              <a:picLocks noChangeAspect="1" noChangeArrowheads="1"/>
            </p:cNvPicPr>
            <p:nvPr/>
          </p:nvPicPr>
          <p:blipFill>
            <a:blip r:embed="rId2">
              <a:clrChange>
                <a:clrFrom>
                  <a:srgbClr val="FFFFFF"/>
                </a:clrFrom>
                <a:clrTo>
                  <a:srgbClr val="FFFFFF">
                    <a:alpha val="0"/>
                  </a:srgbClr>
                </a:clrTo>
              </a:clrChange>
            </a:blip>
            <a:srcRect l="82289" t="66258" b="5980"/>
            <a:stretch>
              <a:fillRect/>
            </a:stretch>
          </p:blipFill>
          <p:spPr bwMode="auto">
            <a:xfrm>
              <a:off x="4241" y="28"/>
              <a:ext cx="952" cy="817"/>
            </a:xfrm>
            <a:prstGeom prst="rect">
              <a:avLst/>
            </a:prstGeom>
            <a:noFill/>
            <a:ln w="9525">
              <a:noFill/>
              <a:miter lim="800000"/>
              <a:headEnd/>
              <a:tailEnd/>
            </a:ln>
          </p:spPr>
        </p:pic>
        <p:sp>
          <p:nvSpPr>
            <p:cNvPr id="81931" name="Text Box 11"/>
            <p:cNvSpPr txBox="1">
              <a:spLocks noChangeArrowheads="1"/>
            </p:cNvSpPr>
            <p:nvPr/>
          </p:nvSpPr>
          <p:spPr bwMode="auto">
            <a:xfrm>
              <a:off x="4468" y="773"/>
              <a:ext cx="937" cy="162"/>
            </a:xfrm>
            <a:prstGeom prst="rect">
              <a:avLst/>
            </a:prstGeom>
            <a:noFill/>
            <a:ln w="38100">
              <a:noFill/>
              <a:miter lim="800000"/>
              <a:headEnd/>
              <a:tailEnd/>
            </a:ln>
          </p:spPr>
          <p:txBody>
            <a:bodyPr>
              <a:spAutoFit/>
            </a:bodyPr>
            <a:lstStyle/>
            <a:p>
              <a:pPr>
                <a:lnSpc>
                  <a:spcPct val="60000"/>
                </a:lnSpc>
                <a:spcBef>
                  <a:spcPct val="50000"/>
                </a:spcBef>
              </a:pPr>
              <a:r>
                <a:rPr lang="en-US" altLang="zh-CN" sz="1800">
                  <a:solidFill>
                    <a:srgbClr val="990099"/>
                  </a:solidFill>
                  <a:ea typeface="黑体" pitchFamily="2" charset="-122"/>
                </a:rPr>
                <a:t>GMP</a:t>
              </a:r>
            </a:p>
          </p:txBody>
        </p:sp>
        <p:sp>
          <p:nvSpPr>
            <p:cNvPr id="81932" name="Line 12"/>
            <p:cNvSpPr>
              <a:spLocks noChangeShapeType="1"/>
            </p:cNvSpPr>
            <p:nvPr/>
          </p:nvSpPr>
          <p:spPr bwMode="auto">
            <a:xfrm>
              <a:off x="982" y="529"/>
              <a:ext cx="1088" cy="0"/>
            </a:xfrm>
            <a:prstGeom prst="line">
              <a:avLst/>
            </a:prstGeom>
            <a:noFill/>
            <a:ln w="19050">
              <a:solidFill>
                <a:srgbClr val="000000"/>
              </a:solidFill>
              <a:round/>
              <a:headEnd/>
              <a:tailEnd type="triangle" w="med" len="med"/>
            </a:ln>
          </p:spPr>
          <p:txBody>
            <a:bodyPr>
              <a:spAutoFit/>
            </a:bodyPr>
            <a:lstStyle/>
            <a:p>
              <a:endParaRPr lang="zh-CN" altLang="en-US"/>
            </a:p>
          </p:txBody>
        </p:sp>
        <p:sp>
          <p:nvSpPr>
            <p:cNvPr id="81933" name="Line 13"/>
            <p:cNvSpPr>
              <a:spLocks noChangeShapeType="1"/>
            </p:cNvSpPr>
            <p:nvPr/>
          </p:nvSpPr>
          <p:spPr bwMode="auto">
            <a:xfrm flipH="1">
              <a:off x="2986" y="529"/>
              <a:ext cx="1089" cy="0"/>
            </a:xfrm>
            <a:prstGeom prst="line">
              <a:avLst/>
            </a:prstGeom>
            <a:noFill/>
            <a:ln w="19050">
              <a:solidFill>
                <a:srgbClr val="000000"/>
              </a:solidFill>
              <a:round/>
              <a:headEnd/>
              <a:tailEnd type="triangle" w="med" len="med"/>
            </a:ln>
          </p:spPr>
          <p:txBody>
            <a:bodyPr wrap="none">
              <a:spAutoFit/>
            </a:bodyPr>
            <a:lstStyle/>
            <a:p>
              <a:endParaRPr lang="zh-CN" altLang="en-US"/>
            </a:p>
          </p:txBody>
        </p:sp>
        <p:sp>
          <p:nvSpPr>
            <p:cNvPr id="81934" name="Arc 14"/>
            <p:cNvSpPr>
              <a:spLocks/>
            </p:cNvSpPr>
            <p:nvPr/>
          </p:nvSpPr>
          <p:spPr bwMode="auto">
            <a:xfrm rot="10386154">
              <a:off x="1027" y="177"/>
              <a:ext cx="759" cy="357"/>
            </a:xfrm>
            <a:custGeom>
              <a:avLst/>
              <a:gdLst>
                <a:gd name="T0" fmla="*/ 0 w 39902"/>
                <a:gd name="T1" fmla="*/ 0 h 21600"/>
                <a:gd name="T2" fmla="*/ 0 w 39902"/>
                <a:gd name="T3" fmla="*/ 0 h 21600"/>
                <a:gd name="T4" fmla="*/ 0 w 39902"/>
                <a:gd name="T5" fmla="*/ 0 h 21600"/>
                <a:gd name="T6" fmla="*/ 0 60000 65536"/>
                <a:gd name="T7" fmla="*/ 0 60000 65536"/>
                <a:gd name="T8" fmla="*/ 0 60000 65536"/>
                <a:gd name="T9" fmla="*/ 0 w 39902"/>
                <a:gd name="T10" fmla="*/ 0 h 21600"/>
                <a:gd name="T11" fmla="*/ 39902 w 39902"/>
                <a:gd name="T12" fmla="*/ 21600 h 21600"/>
              </a:gdLst>
              <a:ahLst/>
              <a:cxnLst>
                <a:cxn ang="T6">
                  <a:pos x="T0" y="T1"/>
                </a:cxn>
                <a:cxn ang="T7">
                  <a:pos x="T2" y="T3"/>
                </a:cxn>
                <a:cxn ang="T8">
                  <a:pos x="T4" y="T5"/>
                </a:cxn>
              </a:cxnLst>
              <a:rect l="T9" t="T10" r="T11" b="T12"/>
              <a:pathLst>
                <a:path w="39902" h="21600" fill="none" extrusionOk="0">
                  <a:moveTo>
                    <a:pt x="0" y="12411"/>
                  </a:moveTo>
                  <a:cubicBezTo>
                    <a:pt x="3560" y="4835"/>
                    <a:pt x="11177" y="-1"/>
                    <a:pt x="19548" y="0"/>
                  </a:cubicBezTo>
                  <a:cubicBezTo>
                    <a:pt x="28690" y="0"/>
                    <a:pt x="36842" y="5755"/>
                    <a:pt x="39902" y="14370"/>
                  </a:cubicBezTo>
                </a:path>
                <a:path w="39902" h="21600" stroke="0" extrusionOk="0">
                  <a:moveTo>
                    <a:pt x="0" y="12411"/>
                  </a:moveTo>
                  <a:cubicBezTo>
                    <a:pt x="3560" y="4835"/>
                    <a:pt x="11177" y="-1"/>
                    <a:pt x="19548" y="0"/>
                  </a:cubicBezTo>
                  <a:cubicBezTo>
                    <a:pt x="28690" y="0"/>
                    <a:pt x="36842" y="5755"/>
                    <a:pt x="39902" y="14370"/>
                  </a:cubicBezTo>
                  <a:lnTo>
                    <a:pt x="19548" y="21600"/>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1935" name="Text Box 15"/>
            <p:cNvSpPr txBox="1">
              <a:spLocks noChangeArrowheads="1"/>
            </p:cNvSpPr>
            <p:nvPr/>
          </p:nvSpPr>
          <p:spPr bwMode="auto">
            <a:xfrm>
              <a:off x="800" y="74"/>
              <a:ext cx="453"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1936" name="Text Box 16"/>
            <p:cNvSpPr txBox="1">
              <a:spLocks noChangeArrowheads="1"/>
            </p:cNvSpPr>
            <p:nvPr/>
          </p:nvSpPr>
          <p:spPr bwMode="auto">
            <a:xfrm>
              <a:off x="1615" y="74"/>
              <a:ext cx="545"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NH</a:t>
              </a:r>
              <a:r>
                <a:rPr lang="en-US" altLang="zh-CN" sz="1600" baseline="-25000">
                  <a:solidFill>
                    <a:srgbClr val="006600"/>
                  </a:solidFill>
                  <a:ea typeface="黑体" pitchFamily="2" charset="-122"/>
                </a:rPr>
                <a:t>3</a:t>
              </a:r>
            </a:p>
          </p:txBody>
        </p:sp>
        <p:sp>
          <p:nvSpPr>
            <p:cNvPr id="81937" name="Text Box 17"/>
            <p:cNvSpPr txBox="1">
              <a:spLocks noChangeArrowheads="1"/>
            </p:cNvSpPr>
            <p:nvPr/>
          </p:nvSpPr>
          <p:spPr bwMode="auto">
            <a:xfrm>
              <a:off x="890" y="555"/>
              <a:ext cx="1178" cy="329"/>
            </a:xfrm>
            <a:prstGeom prst="rect">
              <a:avLst/>
            </a:prstGeom>
            <a:noFill/>
            <a:ln w="38100">
              <a:noFill/>
              <a:miter lim="800000"/>
              <a:headEnd/>
              <a:tailEnd/>
            </a:ln>
          </p:spPr>
          <p:txBody>
            <a:bodyPr>
              <a:spAutoFit/>
            </a:bodyPr>
            <a:lstStyle/>
            <a:p>
              <a:pPr algn="ctr">
                <a:lnSpc>
                  <a:spcPct val="60000"/>
                </a:lnSpc>
                <a:spcBef>
                  <a:spcPct val="50000"/>
                </a:spcBef>
              </a:pPr>
              <a:r>
                <a:rPr lang="en-US" altLang="zh-CN" sz="1600">
                  <a:solidFill>
                    <a:schemeClr val="tx2"/>
                  </a:solidFill>
                  <a:ea typeface="黑体" pitchFamily="2" charset="-122"/>
                </a:rPr>
                <a:t>AMP</a:t>
              </a:r>
              <a:r>
                <a:rPr lang="zh-CN" altLang="en-US" sz="1600">
                  <a:solidFill>
                    <a:schemeClr val="tx2"/>
                  </a:solidFill>
                  <a:ea typeface="黑体" pitchFamily="2" charset="-122"/>
                </a:rPr>
                <a:t>脱氨酶</a:t>
              </a:r>
            </a:p>
            <a:p>
              <a:pPr algn="ctr">
                <a:lnSpc>
                  <a:spcPct val="60000"/>
                </a:lnSpc>
                <a:spcBef>
                  <a:spcPct val="50000"/>
                </a:spcBef>
              </a:pPr>
              <a:r>
                <a:rPr lang="en-US" altLang="zh-CN" sz="1600">
                  <a:solidFill>
                    <a:schemeClr val="tx2"/>
                  </a:solidFill>
                  <a:ea typeface="黑体" pitchFamily="2" charset="-122"/>
                </a:rPr>
                <a:t>AMP deaminase</a:t>
              </a:r>
            </a:p>
          </p:txBody>
        </p:sp>
        <p:sp>
          <p:nvSpPr>
            <p:cNvPr id="81938" name="Arc 18"/>
            <p:cNvSpPr>
              <a:spLocks/>
            </p:cNvSpPr>
            <p:nvPr/>
          </p:nvSpPr>
          <p:spPr bwMode="auto">
            <a:xfrm rot="10386154">
              <a:off x="3160" y="175"/>
              <a:ext cx="731" cy="357"/>
            </a:xfrm>
            <a:custGeom>
              <a:avLst/>
              <a:gdLst>
                <a:gd name="T0" fmla="*/ 0 w 38401"/>
                <a:gd name="T1" fmla="*/ 0 h 21600"/>
                <a:gd name="T2" fmla="*/ 0 w 38401"/>
                <a:gd name="T3" fmla="*/ 0 h 21600"/>
                <a:gd name="T4" fmla="*/ 0 w 38401"/>
                <a:gd name="T5" fmla="*/ 0 h 21600"/>
                <a:gd name="T6" fmla="*/ 0 60000 65536"/>
                <a:gd name="T7" fmla="*/ 0 60000 65536"/>
                <a:gd name="T8" fmla="*/ 0 60000 65536"/>
                <a:gd name="T9" fmla="*/ 0 w 38401"/>
                <a:gd name="T10" fmla="*/ 0 h 21600"/>
                <a:gd name="T11" fmla="*/ 38401 w 38401"/>
                <a:gd name="T12" fmla="*/ 21600 h 21600"/>
              </a:gdLst>
              <a:ahLst/>
              <a:cxnLst>
                <a:cxn ang="T6">
                  <a:pos x="T0" y="T1"/>
                </a:cxn>
                <a:cxn ang="T7">
                  <a:pos x="T2" y="T3"/>
                </a:cxn>
                <a:cxn ang="T8">
                  <a:pos x="T4" y="T5"/>
                </a:cxn>
              </a:cxnLst>
              <a:rect l="T9" t="T10" r="T11" b="T12"/>
              <a:pathLst>
                <a:path w="38401" h="21600" fill="none" extrusionOk="0">
                  <a:moveTo>
                    <a:pt x="0" y="9065"/>
                  </a:moveTo>
                  <a:cubicBezTo>
                    <a:pt x="4053" y="3377"/>
                    <a:pt x="10606" y="-1"/>
                    <a:pt x="17591" y="0"/>
                  </a:cubicBezTo>
                  <a:cubicBezTo>
                    <a:pt x="27290" y="0"/>
                    <a:pt x="35801" y="6466"/>
                    <a:pt x="38400" y="15811"/>
                  </a:cubicBezTo>
                </a:path>
                <a:path w="38401" h="21600" stroke="0" extrusionOk="0">
                  <a:moveTo>
                    <a:pt x="0" y="9065"/>
                  </a:moveTo>
                  <a:cubicBezTo>
                    <a:pt x="4053" y="3377"/>
                    <a:pt x="10606" y="-1"/>
                    <a:pt x="17591" y="0"/>
                  </a:cubicBezTo>
                  <a:cubicBezTo>
                    <a:pt x="27290" y="0"/>
                    <a:pt x="35801" y="6466"/>
                    <a:pt x="38400" y="15811"/>
                  </a:cubicBezTo>
                  <a:lnTo>
                    <a:pt x="17591" y="21600"/>
                  </a:lnTo>
                  <a:close/>
                </a:path>
              </a:pathLst>
            </a:custGeom>
            <a:noFill/>
            <a:ln w="9525">
              <a:solidFill>
                <a:srgbClr val="000000"/>
              </a:solidFill>
              <a:round/>
              <a:headEnd/>
              <a:tailEnd type="arrow" w="med" len="med"/>
            </a:ln>
          </p:spPr>
          <p:txBody>
            <a:bodyPr anchor="ctr">
              <a:spAutoFit/>
            </a:bodyPr>
            <a:lstStyle/>
            <a:p>
              <a:endParaRPr lang="zh-CN" altLang="en-US"/>
            </a:p>
          </p:txBody>
        </p:sp>
        <p:sp>
          <p:nvSpPr>
            <p:cNvPr id="81939" name="Arc 19"/>
            <p:cNvSpPr>
              <a:spLocks/>
            </p:cNvSpPr>
            <p:nvPr/>
          </p:nvSpPr>
          <p:spPr bwMode="auto">
            <a:xfrm flipH="1">
              <a:off x="3176" y="529"/>
              <a:ext cx="356" cy="329"/>
            </a:xfrm>
            <a:custGeom>
              <a:avLst/>
              <a:gdLst>
                <a:gd name="T0" fmla="*/ 0 w 18842"/>
                <a:gd name="T1" fmla="*/ 0 h 21600"/>
                <a:gd name="T2" fmla="*/ 0 w 18842"/>
                <a:gd name="T3" fmla="*/ 0 h 21600"/>
                <a:gd name="T4" fmla="*/ 0 w 18842"/>
                <a:gd name="T5" fmla="*/ 0 h 21600"/>
                <a:gd name="T6" fmla="*/ 0 60000 65536"/>
                <a:gd name="T7" fmla="*/ 0 60000 65536"/>
                <a:gd name="T8" fmla="*/ 0 60000 65536"/>
                <a:gd name="T9" fmla="*/ 0 w 18842"/>
                <a:gd name="T10" fmla="*/ 0 h 21600"/>
                <a:gd name="T11" fmla="*/ 18842 w 18842"/>
                <a:gd name="T12" fmla="*/ 21600 h 21600"/>
              </a:gdLst>
              <a:ahLst/>
              <a:cxnLst>
                <a:cxn ang="T6">
                  <a:pos x="T0" y="T1"/>
                </a:cxn>
                <a:cxn ang="T7">
                  <a:pos x="T2" y="T3"/>
                </a:cxn>
                <a:cxn ang="T8">
                  <a:pos x="T4" y="T5"/>
                </a:cxn>
              </a:cxnLst>
              <a:rect l="T9" t="T10" r="T11" b="T12"/>
              <a:pathLst>
                <a:path w="18842" h="21600" fill="none" extrusionOk="0">
                  <a:moveTo>
                    <a:pt x="-1" y="0"/>
                  </a:moveTo>
                  <a:cubicBezTo>
                    <a:pt x="7814" y="0"/>
                    <a:pt x="15020" y="4221"/>
                    <a:pt x="18841" y="11038"/>
                  </a:cubicBezTo>
                </a:path>
                <a:path w="18842" h="21600" stroke="0" extrusionOk="0">
                  <a:moveTo>
                    <a:pt x="-1" y="0"/>
                  </a:moveTo>
                  <a:cubicBezTo>
                    <a:pt x="7814" y="0"/>
                    <a:pt x="15020" y="4221"/>
                    <a:pt x="18841" y="11038"/>
                  </a:cubicBezTo>
                  <a:lnTo>
                    <a:pt x="0" y="21600"/>
                  </a:lnTo>
                  <a:close/>
                </a:path>
              </a:pathLst>
            </a:custGeom>
            <a:noFill/>
            <a:ln w="9525">
              <a:solidFill>
                <a:srgbClr val="000000"/>
              </a:solidFill>
              <a:round/>
              <a:headEnd/>
              <a:tailEnd type="arrow" w="med" len="med"/>
            </a:ln>
          </p:spPr>
          <p:txBody>
            <a:bodyPr anchor="ctr">
              <a:spAutoFit/>
            </a:bodyPr>
            <a:lstStyle/>
            <a:p>
              <a:endParaRPr lang="zh-CN" altLang="en-US"/>
            </a:p>
          </p:txBody>
        </p:sp>
        <p:sp>
          <p:nvSpPr>
            <p:cNvPr id="81940" name="Text Box 20"/>
            <p:cNvSpPr txBox="1">
              <a:spLocks noChangeArrowheads="1"/>
            </p:cNvSpPr>
            <p:nvPr/>
          </p:nvSpPr>
          <p:spPr bwMode="auto">
            <a:xfrm>
              <a:off x="2939" y="120"/>
              <a:ext cx="546"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NADP</a:t>
              </a:r>
              <a:r>
                <a:rPr lang="en-US" altLang="zh-CN" sz="1600" baseline="30000">
                  <a:solidFill>
                    <a:srgbClr val="006600"/>
                  </a:solidFill>
                  <a:ea typeface="黑体" pitchFamily="2" charset="-122"/>
                </a:rPr>
                <a:t>+</a:t>
              </a:r>
            </a:p>
          </p:txBody>
        </p:sp>
        <p:sp>
          <p:nvSpPr>
            <p:cNvPr id="81941" name="Text Box 21"/>
            <p:cNvSpPr txBox="1">
              <a:spLocks noChangeArrowheads="1"/>
            </p:cNvSpPr>
            <p:nvPr/>
          </p:nvSpPr>
          <p:spPr bwMode="auto">
            <a:xfrm>
              <a:off x="3567" y="118"/>
              <a:ext cx="861"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NADPH + H</a:t>
              </a:r>
              <a:r>
                <a:rPr lang="en-US" altLang="zh-CN" sz="1600" baseline="30000">
                  <a:solidFill>
                    <a:srgbClr val="006600"/>
                  </a:solidFill>
                  <a:ea typeface="黑体" pitchFamily="2" charset="-122"/>
                </a:rPr>
                <a:t>+</a:t>
              </a:r>
            </a:p>
          </p:txBody>
        </p:sp>
        <p:sp>
          <p:nvSpPr>
            <p:cNvPr id="81942" name="Text Box 22"/>
            <p:cNvSpPr txBox="1">
              <a:spLocks noChangeArrowheads="1"/>
            </p:cNvSpPr>
            <p:nvPr/>
          </p:nvSpPr>
          <p:spPr bwMode="auto">
            <a:xfrm>
              <a:off x="2950" y="698"/>
              <a:ext cx="581"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ea typeface="黑体" pitchFamily="2" charset="-122"/>
                </a:rPr>
                <a:t>NH3</a:t>
              </a:r>
            </a:p>
          </p:txBody>
        </p:sp>
        <p:sp>
          <p:nvSpPr>
            <p:cNvPr id="81943" name="Text Box 23"/>
            <p:cNvSpPr txBox="1">
              <a:spLocks noChangeArrowheads="1"/>
            </p:cNvSpPr>
            <p:nvPr/>
          </p:nvSpPr>
          <p:spPr bwMode="auto">
            <a:xfrm>
              <a:off x="3266" y="539"/>
              <a:ext cx="1072" cy="329"/>
            </a:xfrm>
            <a:prstGeom prst="rect">
              <a:avLst/>
            </a:prstGeom>
            <a:noFill/>
            <a:ln w="38100">
              <a:noFill/>
              <a:miter lim="800000"/>
              <a:headEnd/>
              <a:tailEnd/>
            </a:ln>
          </p:spPr>
          <p:txBody>
            <a:bodyPr>
              <a:spAutoFit/>
            </a:bodyPr>
            <a:lstStyle/>
            <a:p>
              <a:pPr algn="ctr">
                <a:lnSpc>
                  <a:spcPct val="60000"/>
                </a:lnSpc>
                <a:spcBef>
                  <a:spcPct val="50000"/>
                </a:spcBef>
              </a:pPr>
              <a:r>
                <a:rPr lang="en-US" altLang="zh-CN" sz="1600">
                  <a:solidFill>
                    <a:schemeClr val="tx2"/>
                  </a:solidFill>
                  <a:ea typeface="黑体" pitchFamily="2" charset="-122"/>
                </a:rPr>
                <a:t>GMP </a:t>
              </a:r>
              <a:r>
                <a:rPr lang="zh-CN" altLang="en-US" sz="1600">
                  <a:solidFill>
                    <a:schemeClr val="tx2"/>
                  </a:solidFill>
                  <a:ea typeface="黑体" pitchFamily="2" charset="-122"/>
                </a:rPr>
                <a:t>还原酶</a:t>
              </a:r>
            </a:p>
            <a:p>
              <a:pPr algn="ctr">
                <a:lnSpc>
                  <a:spcPct val="60000"/>
                </a:lnSpc>
                <a:spcBef>
                  <a:spcPct val="50000"/>
                </a:spcBef>
              </a:pPr>
              <a:r>
                <a:rPr lang="en-US" altLang="zh-CN" sz="1600">
                  <a:solidFill>
                    <a:schemeClr val="tx2"/>
                  </a:solidFill>
                  <a:ea typeface="黑体" pitchFamily="2" charset="-122"/>
                </a:rPr>
                <a:t>GMP reductase</a:t>
              </a:r>
            </a:p>
          </p:txBody>
        </p:sp>
        <p:sp>
          <p:nvSpPr>
            <p:cNvPr id="81944" name="Line 24"/>
            <p:cNvSpPr>
              <a:spLocks noChangeShapeType="1"/>
            </p:cNvSpPr>
            <p:nvPr/>
          </p:nvSpPr>
          <p:spPr bwMode="auto">
            <a:xfrm>
              <a:off x="573" y="1026"/>
              <a:ext cx="0" cy="603"/>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1945" name="Arc 25"/>
            <p:cNvSpPr>
              <a:spLocks/>
            </p:cNvSpPr>
            <p:nvPr/>
          </p:nvSpPr>
          <p:spPr bwMode="auto">
            <a:xfrm>
              <a:off x="-17" y="1071"/>
              <a:ext cx="590" cy="438"/>
            </a:xfrm>
            <a:custGeom>
              <a:avLst/>
              <a:gdLst>
                <a:gd name="T0" fmla="*/ 0 w 21600"/>
                <a:gd name="T1" fmla="*/ 0 h 32191"/>
                <a:gd name="T2" fmla="*/ 0 w 21600"/>
                <a:gd name="T3" fmla="*/ 0 h 32191"/>
                <a:gd name="T4" fmla="*/ 0 w 21600"/>
                <a:gd name="T5" fmla="*/ 0 h 32191"/>
                <a:gd name="T6" fmla="*/ 0 60000 65536"/>
                <a:gd name="T7" fmla="*/ 0 60000 65536"/>
                <a:gd name="T8" fmla="*/ 0 60000 65536"/>
                <a:gd name="T9" fmla="*/ 0 w 21600"/>
                <a:gd name="T10" fmla="*/ 0 h 32191"/>
                <a:gd name="T11" fmla="*/ 21600 w 21600"/>
                <a:gd name="T12" fmla="*/ 32191 h 32191"/>
              </a:gdLst>
              <a:ahLst/>
              <a:cxnLst>
                <a:cxn ang="T6">
                  <a:pos x="T0" y="T1"/>
                </a:cxn>
                <a:cxn ang="T7">
                  <a:pos x="T2" y="T3"/>
                </a:cxn>
                <a:cxn ang="T8">
                  <a:pos x="T4" y="T5"/>
                </a:cxn>
              </a:cxnLst>
              <a:rect l="T9" t="T10" r="T11" b="T12"/>
              <a:pathLst>
                <a:path w="21600" h="32191" fill="none" extrusionOk="0">
                  <a:moveTo>
                    <a:pt x="15169" y="-1"/>
                  </a:moveTo>
                  <a:cubicBezTo>
                    <a:pt x="19283" y="4058"/>
                    <a:pt x="21600" y="9597"/>
                    <a:pt x="21600" y="15377"/>
                  </a:cubicBezTo>
                  <a:cubicBezTo>
                    <a:pt x="21600" y="21909"/>
                    <a:pt x="18643" y="28090"/>
                    <a:pt x="13559" y="32191"/>
                  </a:cubicBezTo>
                </a:path>
                <a:path w="21600" h="32191" stroke="0" extrusionOk="0">
                  <a:moveTo>
                    <a:pt x="15169" y="-1"/>
                  </a:moveTo>
                  <a:cubicBezTo>
                    <a:pt x="19283" y="4058"/>
                    <a:pt x="21600" y="9597"/>
                    <a:pt x="21600" y="15377"/>
                  </a:cubicBezTo>
                  <a:cubicBezTo>
                    <a:pt x="21600" y="21909"/>
                    <a:pt x="18643" y="28090"/>
                    <a:pt x="13559" y="32191"/>
                  </a:cubicBezTo>
                  <a:lnTo>
                    <a:pt x="0" y="15377"/>
                  </a:lnTo>
                  <a:close/>
                </a:path>
              </a:pathLst>
            </a:custGeom>
            <a:noFill/>
            <a:ln w="9525">
              <a:solidFill>
                <a:srgbClr val="000000"/>
              </a:solidFill>
              <a:round/>
              <a:headEnd/>
              <a:tailEnd type="arrow" w="med" len="med"/>
            </a:ln>
          </p:spPr>
          <p:txBody>
            <a:bodyPr anchor="ctr">
              <a:spAutoFit/>
            </a:bodyPr>
            <a:lstStyle/>
            <a:p>
              <a:endParaRPr lang="zh-CN" altLang="en-US"/>
            </a:p>
          </p:txBody>
        </p:sp>
        <p:sp>
          <p:nvSpPr>
            <p:cNvPr id="81946" name="Text Box 26"/>
            <p:cNvSpPr txBox="1">
              <a:spLocks noChangeArrowheads="1"/>
            </p:cNvSpPr>
            <p:nvPr/>
          </p:nvSpPr>
          <p:spPr bwMode="auto">
            <a:xfrm>
              <a:off x="28" y="1072"/>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1947" name="Text Box 27"/>
            <p:cNvSpPr txBox="1">
              <a:spLocks noChangeArrowheads="1"/>
            </p:cNvSpPr>
            <p:nvPr/>
          </p:nvSpPr>
          <p:spPr bwMode="auto">
            <a:xfrm>
              <a:off x="119" y="1478"/>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Pi</a:t>
              </a:r>
            </a:p>
          </p:txBody>
        </p:sp>
        <p:sp>
          <p:nvSpPr>
            <p:cNvPr id="81948" name="Text Box 28"/>
            <p:cNvSpPr txBox="1">
              <a:spLocks noChangeArrowheads="1"/>
            </p:cNvSpPr>
            <p:nvPr/>
          </p:nvSpPr>
          <p:spPr bwMode="auto">
            <a:xfrm>
              <a:off x="449" y="1161"/>
              <a:ext cx="997" cy="31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核苷酸酶</a:t>
              </a:r>
            </a:p>
            <a:p>
              <a:pPr algn="ctr">
                <a:lnSpc>
                  <a:spcPct val="60000"/>
                </a:lnSpc>
                <a:spcBef>
                  <a:spcPct val="50000"/>
                </a:spcBef>
              </a:pPr>
              <a:r>
                <a:rPr lang="en-US" altLang="zh-CN" sz="1600">
                  <a:solidFill>
                    <a:schemeClr val="tx2"/>
                  </a:solidFill>
                  <a:ea typeface="黑体" pitchFamily="2" charset="-122"/>
                </a:rPr>
                <a:t>nucleotidase</a:t>
              </a:r>
            </a:p>
          </p:txBody>
        </p:sp>
        <p:grpSp>
          <p:nvGrpSpPr>
            <p:cNvPr id="81949" name="Group 29"/>
            <p:cNvGrpSpPr>
              <a:grpSpLocks/>
            </p:cNvGrpSpPr>
            <p:nvPr/>
          </p:nvGrpSpPr>
          <p:grpSpPr bwMode="auto">
            <a:xfrm>
              <a:off x="1722" y="933"/>
              <a:ext cx="1708" cy="683"/>
              <a:chOff x="2034" y="992"/>
              <a:chExt cx="1708" cy="683"/>
            </a:xfrm>
          </p:grpSpPr>
          <p:sp>
            <p:nvSpPr>
              <p:cNvPr id="81990" name="Line 30"/>
              <p:cNvSpPr>
                <a:spLocks noChangeShapeType="1"/>
              </p:cNvSpPr>
              <p:nvPr/>
            </p:nvSpPr>
            <p:spPr bwMode="auto">
              <a:xfrm>
                <a:off x="2914" y="1072"/>
                <a:ext cx="0" cy="603"/>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1991" name="Arc 31"/>
              <p:cNvSpPr>
                <a:spLocks/>
              </p:cNvSpPr>
              <p:nvPr/>
            </p:nvSpPr>
            <p:spPr bwMode="auto">
              <a:xfrm rot="10800000">
                <a:off x="2914" y="1117"/>
                <a:ext cx="590" cy="454"/>
              </a:xfrm>
              <a:custGeom>
                <a:avLst/>
                <a:gdLst>
                  <a:gd name="T0" fmla="*/ 0 w 21600"/>
                  <a:gd name="T1" fmla="*/ 0 h 33346"/>
                  <a:gd name="T2" fmla="*/ 0 w 21600"/>
                  <a:gd name="T3" fmla="*/ 0 h 33346"/>
                  <a:gd name="T4" fmla="*/ 0 w 21600"/>
                  <a:gd name="T5" fmla="*/ 0 h 33346"/>
                  <a:gd name="T6" fmla="*/ 0 60000 65536"/>
                  <a:gd name="T7" fmla="*/ 0 60000 65536"/>
                  <a:gd name="T8" fmla="*/ 0 60000 65536"/>
                  <a:gd name="T9" fmla="*/ 0 w 21600"/>
                  <a:gd name="T10" fmla="*/ 0 h 33346"/>
                  <a:gd name="T11" fmla="*/ 21600 w 21600"/>
                  <a:gd name="T12" fmla="*/ 33346 h 33346"/>
                </a:gdLst>
                <a:ahLst/>
                <a:cxnLst>
                  <a:cxn ang="T6">
                    <a:pos x="T0" y="T1"/>
                  </a:cxn>
                  <a:cxn ang="T7">
                    <a:pos x="T2" y="T3"/>
                  </a:cxn>
                  <a:cxn ang="T8">
                    <a:pos x="T4" y="T5"/>
                  </a:cxn>
                </a:cxnLst>
                <a:rect l="T9" t="T10" r="T11" b="T12"/>
                <a:pathLst>
                  <a:path w="21600" h="33346" fill="none" extrusionOk="0">
                    <a:moveTo>
                      <a:pt x="12353" y="-1"/>
                    </a:moveTo>
                    <a:cubicBezTo>
                      <a:pt x="18146" y="4039"/>
                      <a:pt x="21600" y="10656"/>
                      <a:pt x="21600" y="17719"/>
                    </a:cubicBezTo>
                    <a:cubicBezTo>
                      <a:pt x="21600" y="23623"/>
                      <a:pt x="19183" y="29269"/>
                      <a:pt x="14911" y="33345"/>
                    </a:cubicBezTo>
                  </a:path>
                  <a:path w="21600" h="33346" stroke="0" extrusionOk="0">
                    <a:moveTo>
                      <a:pt x="12353" y="-1"/>
                    </a:moveTo>
                    <a:cubicBezTo>
                      <a:pt x="18146" y="4039"/>
                      <a:pt x="21600" y="10656"/>
                      <a:pt x="21600" y="17719"/>
                    </a:cubicBezTo>
                    <a:cubicBezTo>
                      <a:pt x="21600" y="23623"/>
                      <a:pt x="19183" y="29269"/>
                      <a:pt x="14911" y="33345"/>
                    </a:cubicBezTo>
                    <a:lnTo>
                      <a:pt x="0" y="17719"/>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1992" name="Text Box 32"/>
              <p:cNvSpPr txBox="1">
                <a:spLocks noChangeArrowheads="1"/>
              </p:cNvSpPr>
              <p:nvPr/>
            </p:nvSpPr>
            <p:spPr bwMode="auto">
              <a:xfrm>
                <a:off x="3062" y="992"/>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1993" name="Text Box 33"/>
              <p:cNvSpPr txBox="1">
                <a:spLocks noChangeArrowheads="1"/>
              </p:cNvSpPr>
              <p:nvPr/>
            </p:nvSpPr>
            <p:spPr bwMode="auto">
              <a:xfrm>
                <a:off x="3152" y="1449"/>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Pi</a:t>
                </a:r>
              </a:p>
            </p:txBody>
          </p:sp>
          <p:sp>
            <p:nvSpPr>
              <p:cNvPr id="81994" name="Text Box 34"/>
              <p:cNvSpPr txBox="1">
                <a:spLocks noChangeArrowheads="1"/>
              </p:cNvSpPr>
              <p:nvPr/>
            </p:nvSpPr>
            <p:spPr bwMode="auto">
              <a:xfrm>
                <a:off x="2034" y="1202"/>
                <a:ext cx="997" cy="32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核苷酸酶</a:t>
                </a:r>
              </a:p>
              <a:p>
                <a:pPr algn="ctr">
                  <a:lnSpc>
                    <a:spcPct val="60000"/>
                  </a:lnSpc>
                  <a:spcBef>
                    <a:spcPct val="50000"/>
                  </a:spcBef>
                </a:pPr>
                <a:r>
                  <a:rPr lang="en-US" altLang="zh-CN" sz="1600">
                    <a:solidFill>
                      <a:schemeClr val="tx2"/>
                    </a:solidFill>
                    <a:ea typeface="黑体" pitchFamily="2" charset="-122"/>
                  </a:rPr>
                  <a:t>nucleotidase</a:t>
                </a:r>
              </a:p>
            </p:txBody>
          </p:sp>
        </p:grpSp>
        <p:sp>
          <p:nvSpPr>
            <p:cNvPr id="81950" name="Text Box 35"/>
            <p:cNvSpPr txBox="1">
              <a:spLocks noChangeArrowheads="1"/>
            </p:cNvSpPr>
            <p:nvPr/>
          </p:nvSpPr>
          <p:spPr bwMode="auto">
            <a:xfrm>
              <a:off x="4960" y="935"/>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1951" name="Text Box 36"/>
            <p:cNvSpPr txBox="1">
              <a:spLocks noChangeArrowheads="1"/>
            </p:cNvSpPr>
            <p:nvPr/>
          </p:nvSpPr>
          <p:spPr bwMode="auto">
            <a:xfrm>
              <a:off x="5012" y="1434"/>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Pi</a:t>
              </a:r>
            </a:p>
          </p:txBody>
        </p:sp>
        <p:sp>
          <p:nvSpPr>
            <p:cNvPr id="81952" name="Line 37"/>
            <p:cNvSpPr>
              <a:spLocks noChangeShapeType="1"/>
            </p:cNvSpPr>
            <p:nvPr/>
          </p:nvSpPr>
          <p:spPr bwMode="auto">
            <a:xfrm>
              <a:off x="4713" y="935"/>
              <a:ext cx="0" cy="603"/>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1953" name="Arc 38"/>
            <p:cNvSpPr>
              <a:spLocks/>
            </p:cNvSpPr>
            <p:nvPr/>
          </p:nvSpPr>
          <p:spPr bwMode="auto">
            <a:xfrm rot="10800000">
              <a:off x="4713" y="1026"/>
              <a:ext cx="590" cy="454"/>
            </a:xfrm>
            <a:custGeom>
              <a:avLst/>
              <a:gdLst>
                <a:gd name="T0" fmla="*/ 0 w 21600"/>
                <a:gd name="T1" fmla="*/ 0 h 33346"/>
                <a:gd name="T2" fmla="*/ 0 w 21600"/>
                <a:gd name="T3" fmla="*/ 0 h 33346"/>
                <a:gd name="T4" fmla="*/ 0 w 21600"/>
                <a:gd name="T5" fmla="*/ 0 h 33346"/>
                <a:gd name="T6" fmla="*/ 0 60000 65536"/>
                <a:gd name="T7" fmla="*/ 0 60000 65536"/>
                <a:gd name="T8" fmla="*/ 0 60000 65536"/>
                <a:gd name="T9" fmla="*/ 0 w 21600"/>
                <a:gd name="T10" fmla="*/ 0 h 33346"/>
                <a:gd name="T11" fmla="*/ 21600 w 21600"/>
                <a:gd name="T12" fmla="*/ 33346 h 33346"/>
              </a:gdLst>
              <a:ahLst/>
              <a:cxnLst>
                <a:cxn ang="T6">
                  <a:pos x="T0" y="T1"/>
                </a:cxn>
                <a:cxn ang="T7">
                  <a:pos x="T2" y="T3"/>
                </a:cxn>
                <a:cxn ang="T8">
                  <a:pos x="T4" y="T5"/>
                </a:cxn>
              </a:cxnLst>
              <a:rect l="T9" t="T10" r="T11" b="T12"/>
              <a:pathLst>
                <a:path w="21600" h="33346" fill="none" extrusionOk="0">
                  <a:moveTo>
                    <a:pt x="12353" y="-1"/>
                  </a:moveTo>
                  <a:cubicBezTo>
                    <a:pt x="18146" y="4039"/>
                    <a:pt x="21600" y="10656"/>
                    <a:pt x="21600" y="17719"/>
                  </a:cubicBezTo>
                  <a:cubicBezTo>
                    <a:pt x="21600" y="23623"/>
                    <a:pt x="19183" y="29269"/>
                    <a:pt x="14911" y="33345"/>
                  </a:cubicBezTo>
                </a:path>
                <a:path w="21600" h="33346" stroke="0" extrusionOk="0">
                  <a:moveTo>
                    <a:pt x="12353" y="-1"/>
                  </a:moveTo>
                  <a:cubicBezTo>
                    <a:pt x="18146" y="4039"/>
                    <a:pt x="21600" y="10656"/>
                    <a:pt x="21600" y="17719"/>
                  </a:cubicBezTo>
                  <a:cubicBezTo>
                    <a:pt x="21600" y="23623"/>
                    <a:pt x="19183" y="29269"/>
                    <a:pt x="14911" y="33345"/>
                  </a:cubicBezTo>
                  <a:lnTo>
                    <a:pt x="0" y="17719"/>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1954" name="Text Box 39"/>
            <p:cNvSpPr txBox="1">
              <a:spLocks noChangeArrowheads="1"/>
            </p:cNvSpPr>
            <p:nvPr/>
          </p:nvSpPr>
          <p:spPr bwMode="auto">
            <a:xfrm>
              <a:off x="3833" y="1117"/>
              <a:ext cx="997" cy="32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核苷酸酶</a:t>
              </a:r>
            </a:p>
            <a:p>
              <a:pPr algn="ctr">
                <a:lnSpc>
                  <a:spcPct val="60000"/>
                </a:lnSpc>
                <a:spcBef>
                  <a:spcPct val="50000"/>
                </a:spcBef>
              </a:pPr>
              <a:r>
                <a:rPr lang="en-US" altLang="zh-CN" sz="1600">
                  <a:solidFill>
                    <a:schemeClr val="tx2"/>
                  </a:solidFill>
                  <a:ea typeface="黑体" pitchFamily="2" charset="-122"/>
                </a:rPr>
                <a:t>nucleotidase</a:t>
              </a:r>
            </a:p>
          </p:txBody>
        </p:sp>
        <p:sp>
          <p:nvSpPr>
            <p:cNvPr id="81955" name="Rectangle 40"/>
            <p:cNvSpPr>
              <a:spLocks noChangeArrowheads="1"/>
            </p:cNvSpPr>
            <p:nvPr/>
          </p:nvSpPr>
          <p:spPr bwMode="auto">
            <a:xfrm>
              <a:off x="-266" y="1337"/>
              <a:ext cx="5760" cy="0"/>
            </a:xfrm>
            <a:prstGeom prst="rect">
              <a:avLst/>
            </a:prstGeom>
            <a:noFill/>
            <a:ln w="38100">
              <a:noFill/>
              <a:miter lim="800000"/>
              <a:headEnd/>
              <a:tailEnd/>
            </a:ln>
          </p:spPr>
          <p:txBody>
            <a:bodyPr wrap="none" anchor="ctr">
              <a:spAutoFit/>
            </a:bodyPr>
            <a:lstStyle/>
            <a:p>
              <a:endParaRPr lang="zh-CN" altLang="en-US"/>
            </a:p>
          </p:txBody>
        </p:sp>
        <p:sp>
          <p:nvSpPr>
            <p:cNvPr id="81956" name="Rectangle 41"/>
            <p:cNvSpPr>
              <a:spLocks noChangeArrowheads="1"/>
            </p:cNvSpPr>
            <p:nvPr/>
          </p:nvSpPr>
          <p:spPr bwMode="auto">
            <a:xfrm>
              <a:off x="-266" y="1117"/>
              <a:ext cx="5760" cy="0"/>
            </a:xfrm>
            <a:prstGeom prst="rect">
              <a:avLst/>
            </a:prstGeom>
            <a:noFill/>
            <a:ln w="38100">
              <a:noFill/>
              <a:miter lim="800000"/>
              <a:headEnd/>
              <a:tailEnd/>
            </a:ln>
          </p:spPr>
          <p:txBody>
            <a:bodyPr wrap="none" anchor="ctr">
              <a:spAutoFit/>
            </a:bodyPr>
            <a:lstStyle/>
            <a:p>
              <a:endParaRPr lang="zh-CN" altLang="en-US"/>
            </a:p>
          </p:txBody>
        </p:sp>
        <p:pic>
          <p:nvPicPr>
            <p:cNvPr id="81957" name="Picture 42" descr="图片2"/>
            <p:cNvPicPr>
              <a:picLocks noChangeAspect="1" noChangeArrowheads="1"/>
            </p:cNvPicPr>
            <p:nvPr/>
          </p:nvPicPr>
          <p:blipFill>
            <a:blip r:embed="rId3"/>
            <a:srcRect/>
            <a:stretch>
              <a:fillRect/>
            </a:stretch>
          </p:blipFill>
          <p:spPr bwMode="auto">
            <a:xfrm>
              <a:off x="204" y="1630"/>
              <a:ext cx="609" cy="647"/>
            </a:xfrm>
            <a:prstGeom prst="rect">
              <a:avLst/>
            </a:prstGeom>
            <a:noFill/>
            <a:ln w="9525">
              <a:noFill/>
              <a:miter lim="800000"/>
              <a:headEnd/>
              <a:tailEnd/>
            </a:ln>
          </p:spPr>
        </p:pic>
        <p:sp>
          <p:nvSpPr>
            <p:cNvPr id="81958" name="Text Box 43"/>
            <p:cNvSpPr txBox="1">
              <a:spLocks noChangeArrowheads="1"/>
            </p:cNvSpPr>
            <p:nvPr/>
          </p:nvSpPr>
          <p:spPr bwMode="auto">
            <a:xfrm>
              <a:off x="-39" y="2251"/>
              <a:ext cx="1156" cy="31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腺嘌呤核苷</a:t>
              </a:r>
            </a:p>
            <a:p>
              <a:pPr algn="ctr">
                <a:lnSpc>
                  <a:spcPct val="60000"/>
                </a:lnSpc>
                <a:spcBef>
                  <a:spcPct val="50000"/>
                </a:spcBef>
              </a:pPr>
              <a:r>
                <a:rPr lang="en-US" altLang="zh-CN" sz="1600">
                  <a:solidFill>
                    <a:srgbClr val="990099"/>
                  </a:solidFill>
                  <a:ea typeface="黑体" pitchFamily="2" charset="-122"/>
                </a:rPr>
                <a:t>adenosine</a:t>
              </a:r>
            </a:p>
          </p:txBody>
        </p:sp>
        <p:sp>
          <p:nvSpPr>
            <p:cNvPr id="81959" name="Rectangle 44"/>
            <p:cNvSpPr>
              <a:spLocks noChangeArrowheads="1"/>
            </p:cNvSpPr>
            <p:nvPr/>
          </p:nvSpPr>
          <p:spPr bwMode="auto">
            <a:xfrm>
              <a:off x="-1112" y="1721"/>
              <a:ext cx="5760" cy="0"/>
            </a:xfrm>
            <a:prstGeom prst="rect">
              <a:avLst/>
            </a:prstGeom>
            <a:noFill/>
            <a:ln w="38100">
              <a:noFill/>
              <a:miter lim="800000"/>
              <a:headEnd/>
              <a:tailEnd/>
            </a:ln>
          </p:spPr>
          <p:txBody>
            <a:bodyPr wrap="none" anchor="ctr">
              <a:spAutoFit/>
            </a:bodyPr>
            <a:lstStyle/>
            <a:p>
              <a:endParaRPr lang="zh-CN" altLang="en-US"/>
            </a:p>
          </p:txBody>
        </p:sp>
        <p:sp>
          <p:nvSpPr>
            <p:cNvPr id="81960" name="Rectangle 45"/>
            <p:cNvSpPr>
              <a:spLocks noChangeArrowheads="1"/>
            </p:cNvSpPr>
            <p:nvPr/>
          </p:nvSpPr>
          <p:spPr bwMode="auto">
            <a:xfrm>
              <a:off x="-266" y="1298"/>
              <a:ext cx="5760" cy="0"/>
            </a:xfrm>
            <a:prstGeom prst="rect">
              <a:avLst/>
            </a:prstGeom>
            <a:noFill/>
            <a:ln w="38100">
              <a:noFill/>
              <a:miter lim="800000"/>
              <a:headEnd/>
              <a:tailEnd/>
            </a:ln>
          </p:spPr>
          <p:txBody>
            <a:bodyPr wrap="none" anchor="ctr">
              <a:spAutoFit/>
            </a:bodyPr>
            <a:lstStyle/>
            <a:p>
              <a:endParaRPr lang="zh-CN" altLang="en-US"/>
            </a:p>
          </p:txBody>
        </p:sp>
        <p:sp>
          <p:nvSpPr>
            <p:cNvPr id="81961" name="Rectangle 46"/>
            <p:cNvSpPr>
              <a:spLocks noChangeArrowheads="1"/>
            </p:cNvSpPr>
            <p:nvPr/>
          </p:nvSpPr>
          <p:spPr bwMode="auto">
            <a:xfrm>
              <a:off x="-483" y="1380"/>
              <a:ext cx="116" cy="196"/>
            </a:xfrm>
            <a:prstGeom prst="rect">
              <a:avLst/>
            </a:prstGeom>
            <a:noFill/>
            <a:ln w="38100">
              <a:noFill/>
              <a:miter lim="800000"/>
              <a:headEnd/>
              <a:tailEnd/>
            </a:ln>
          </p:spPr>
          <p:txBody>
            <a:bodyPr wrap="none" anchor="ctr">
              <a:spAutoFit/>
            </a:bodyPr>
            <a:lstStyle/>
            <a:p>
              <a:pPr>
                <a:lnSpc>
                  <a:spcPct val="60000"/>
                </a:lnSpc>
              </a:pPr>
              <a:endParaRPr lang="zh-CN" altLang="zh-CN" sz="2400" b="0">
                <a:ea typeface="黑体" pitchFamily="2" charset="-122"/>
              </a:endParaRPr>
            </a:p>
          </p:txBody>
        </p:sp>
        <p:pic>
          <p:nvPicPr>
            <p:cNvPr id="81962" name="Picture 47" descr="图片3"/>
            <p:cNvPicPr>
              <a:picLocks noChangeAspect="1" noChangeArrowheads="1"/>
            </p:cNvPicPr>
            <p:nvPr/>
          </p:nvPicPr>
          <p:blipFill>
            <a:blip r:embed="rId4"/>
            <a:srcRect/>
            <a:stretch>
              <a:fillRect/>
            </a:stretch>
          </p:blipFill>
          <p:spPr bwMode="auto">
            <a:xfrm>
              <a:off x="2290" y="1570"/>
              <a:ext cx="666" cy="687"/>
            </a:xfrm>
            <a:prstGeom prst="rect">
              <a:avLst/>
            </a:prstGeom>
            <a:noFill/>
            <a:ln w="9525">
              <a:noFill/>
              <a:miter lim="800000"/>
              <a:headEnd/>
              <a:tailEnd/>
            </a:ln>
          </p:spPr>
        </p:pic>
        <p:sp>
          <p:nvSpPr>
            <p:cNvPr id="81963" name="Text Box 48"/>
            <p:cNvSpPr txBox="1">
              <a:spLocks noChangeArrowheads="1"/>
            </p:cNvSpPr>
            <p:nvPr/>
          </p:nvSpPr>
          <p:spPr bwMode="auto">
            <a:xfrm>
              <a:off x="2200" y="2204"/>
              <a:ext cx="924" cy="31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次黄嘌呤核苷</a:t>
              </a:r>
            </a:p>
            <a:p>
              <a:pPr algn="ctr">
                <a:lnSpc>
                  <a:spcPct val="60000"/>
                </a:lnSpc>
                <a:spcBef>
                  <a:spcPct val="50000"/>
                </a:spcBef>
              </a:pPr>
              <a:r>
                <a:rPr lang="en-US" altLang="zh-CN" sz="1600">
                  <a:solidFill>
                    <a:srgbClr val="990099"/>
                  </a:solidFill>
                  <a:ea typeface="黑体" pitchFamily="2" charset="-122"/>
                </a:rPr>
                <a:t>inosine</a:t>
              </a:r>
            </a:p>
          </p:txBody>
        </p:sp>
        <p:pic>
          <p:nvPicPr>
            <p:cNvPr id="81964" name="Picture 49" descr="图片10"/>
            <p:cNvPicPr>
              <a:picLocks noChangeAspect="1" noChangeArrowheads="1"/>
            </p:cNvPicPr>
            <p:nvPr/>
          </p:nvPicPr>
          <p:blipFill>
            <a:blip r:embed="rId5"/>
            <a:srcRect/>
            <a:stretch>
              <a:fillRect/>
            </a:stretch>
          </p:blipFill>
          <p:spPr bwMode="auto">
            <a:xfrm>
              <a:off x="4262" y="1480"/>
              <a:ext cx="756" cy="691"/>
            </a:xfrm>
            <a:prstGeom prst="rect">
              <a:avLst/>
            </a:prstGeom>
            <a:noFill/>
            <a:ln w="9525">
              <a:noFill/>
              <a:miter lim="800000"/>
              <a:headEnd/>
              <a:tailEnd/>
            </a:ln>
          </p:spPr>
        </p:pic>
        <p:sp>
          <p:nvSpPr>
            <p:cNvPr id="81965" name="Text Box 50"/>
            <p:cNvSpPr txBox="1">
              <a:spLocks noChangeArrowheads="1"/>
            </p:cNvSpPr>
            <p:nvPr/>
          </p:nvSpPr>
          <p:spPr bwMode="auto">
            <a:xfrm>
              <a:off x="4202" y="2160"/>
              <a:ext cx="924" cy="31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鸟嘌呤核苷</a:t>
              </a:r>
            </a:p>
            <a:p>
              <a:pPr algn="ctr">
                <a:lnSpc>
                  <a:spcPct val="60000"/>
                </a:lnSpc>
                <a:spcBef>
                  <a:spcPct val="50000"/>
                </a:spcBef>
              </a:pPr>
              <a:r>
                <a:rPr lang="en-US" altLang="zh-CN" sz="1600">
                  <a:solidFill>
                    <a:srgbClr val="990099"/>
                  </a:solidFill>
                  <a:ea typeface="黑体" pitchFamily="2" charset="-122"/>
                </a:rPr>
                <a:t>guanosine</a:t>
              </a:r>
            </a:p>
          </p:txBody>
        </p:sp>
        <p:grpSp>
          <p:nvGrpSpPr>
            <p:cNvPr id="81966" name="Group 51"/>
            <p:cNvGrpSpPr>
              <a:grpSpLocks/>
            </p:cNvGrpSpPr>
            <p:nvPr/>
          </p:nvGrpSpPr>
          <p:grpSpPr bwMode="auto">
            <a:xfrm>
              <a:off x="878" y="1531"/>
              <a:ext cx="1422" cy="969"/>
              <a:chOff x="1140" y="1933"/>
              <a:chExt cx="1422" cy="969"/>
            </a:xfrm>
          </p:grpSpPr>
          <p:sp>
            <p:nvSpPr>
              <p:cNvPr id="81985" name="Arc 52"/>
              <p:cNvSpPr>
                <a:spLocks/>
              </p:cNvSpPr>
              <p:nvPr/>
            </p:nvSpPr>
            <p:spPr bwMode="auto">
              <a:xfrm rot="10386154">
                <a:off x="1429" y="1985"/>
                <a:ext cx="741" cy="357"/>
              </a:xfrm>
              <a:custGeom>
                <a:avLst/>
                <a:gdLst>
                  <a:gd name="T0" fmla="*/ 0 w 38942"/>
                  <a:gd name="T1" fmla="*/ 0 h 21600"/>
                  <a:gd name="T2" fmla="*/ 0 w 38942"/>
                  <a:gd name="T3" fmla="*/ 0 h 21600"/>
                  <a:gd name="T4" fmla="*/ 0 w 38942"/>
                  <a:gd name="T5" fmla="*/ 0 h 21600"/>
                  <a:gd name="T6" fmla="*/ 0 60000 65536"/>
                  <a:gd name="T7" fmla="*/ 0 60000 65536"/>
                  <a:gd name="T8" fmla="*/ 0 60000 65536"/>
                  <a:gd name="T9" fmla="*/ 0 w 38942"/>
                  <a:gd name="T10" fmla="*/ 0 h 21600"/>
                  <a:gd name="T11" fmla="*/ 38942 w 38942"/>
                  <a:gd name="T12" fmla="*/ 21600 h 21600"/>
                </a:gdLst>
                <a:ahLst/>
                <a:cxnLst>
                  <a:cxn ang="T6">
                    <a:pos x="T0" y="T1"/>
                  </a:cxn>
                  <a:cxn ang="T7">
                    <a:pos x="T2" y="T3"/>
                  </a:cxn>
                  <a:cxn ang="T8">
                    <a:pos x="T4" y="T5"/>
                  </a:cxn>
                </a:cxnLst>
                <a:rect l="T9" t="T10" r="T11" b="T12"/>
                <a:pathLst>
                  <a:path w="38942" h="21600" fill="none" extrusionOk="0">
                    <a:moveTo>
                      <a:pt x="-1" y="10597"/>
                    </a:moveTo>
                    <a:cubicBezTo>
                      <a:pt x="3888" y="4029"/>
                      <a:pt x="10954" y="-1"/>
                      <a:pt x="18588" y="0"/>
                    </a:cubicBezTo>
                    <a:cubicBezTo>
                      <a:pt x="27730" y="0"/>
                      <a:pt x="35882" y="5755"/>
                      <a:pt x="38942" y="14370"/>
                    </a:cubicBezTo>
                  </a:path>
                  <a:path w="38942" h="21600" stroke="0" extrusionOk="0">
                    <a:moveTo>
                      <a:pt x="-1" y="10597"/>
                    </a:moveTo>
                    <a:cubicBezTo>
                      <a:pt x="3888" y="4029"/>
                      <a:pt x="10954" y="-1"/>
                      <a:pt x="18588" y="0"/>
                    </a:cubicBezTo>
                    <a:cubicBezTo>
                      <a:pt x="27730" y="0"/>
                      <a:pt x="35882" y="5755"/>
                      <a:pt x="38942" y="14370"/>
                    </a:cubicBezTo>
                    <a:lnTo>
                      <a:pt x="18588" y="21600"/>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1986" name="Line 53"/>
              <p:cNvSpPr>
                <a:spLocks noChangeShapeType="1"/>
              </p:cNvSpPr>
              <p:nvPr/>
            </p:nvSpPr>
            <p:spPr bwMode="auto">
              <a:xfrm>
                <a:off x="1292" y="2341"/>
                <a:ext cx="1088" cy="0"/>
              </a:xfrm>
              <a:prstGeom prst="line">
                <a:avLst/>
              </a:prstGeom>
              <a:noFill/>
              <a:ln w="19050">
                <a:solidFill>
                  <a:srgbClr val="000000"/>
                </a:solidFill>
                <a:round/>
                <a:headEnd/>
                <a:tailEnd type="triangle" w="med" len="med"/>
              </a:ln>
            </p:spPr>
            <p:txBody>
              <a:bodyPr>
                <a:spAutoFit/>
              </a:bodyPr>
              <a:lstStyle/>
              <a:p>
                <a:endParaRPr lang="zh-CN" altLang="en-US"/>
              </a:p>
            </p:txBody>
          </p:sp>
          <p:sp>
            <p:nvSpPr>
              <p:cNvPr id="81987" name="Text Box 54"/>
              <p:cNvSpPr txBox="1">
                <a:spLocks noChangeArrowheads="1"/>
              </p:cNvSpPr>
              <p:nvPr/>
            </p:nvSpPr>
            <p:spPr bwMode="auto">
              <a:xfrm>
                <a:off x="1248" y="1933"/>
                <a:ext cx="453"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1988" name="Text Box 55"/>
              <p:cNvSpPr txBox="1">
                <a:spLocks noChangeArrowheads="1"/>
              </p:cNvSpPr>
              <p:nvPr/>
            </p:nvSpPr>
            <p:spPr bwMode="auto">
              <a:xfrm>
                <a:off x="2017" y="1948"/>
                <a:ext cx="545"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NH</a:t>
                </a:r>
                <a:r>
                  <a:rPr lang="en-US" altLang="zh-CN" sz="1600" baseline="-25000">
                    <a:solidFill>
                      <a:srgbClr val="006600"/>
                    </a:solidFill>
                    <a:ea typeface="黑体" pitchFamily="2" charset="-122"/>
                  </a:rPr>
                  <a:t>3</a:t>
                </a:r>
              </a:p>
            </p:txBody>
          </p:sp>
          <p:sp>
            <p:nvSpPr>
              <p:cNvPr id="81989" name="Rectangle 56"/>
              <p:cNvSpPr>
                <a:spLocks noChangeArrowheads="1"/>
              </p:cNvSpPr>
              <p:nvPr/>
            </p:nvSpPr>
            <p:spPr bwMode="auto">
              <a:xfrm>
                <a:off x="1140" y="2404"/>
                <a:ext cx="1278" cy="498"/>
              </a:xfrm>
              <a:prstGeom prst="rect">
                <a:avLst/>
              </a:prstGeom>
              <a:noFill/>
              <a:ln w="38100">
                <a:noFill/>
                <a:miter lim="800000"/>
                <a:headEnd/>
                <a:tailEnd/>
              </a:ln>
            </p:spPr>
            <p:txBody>
              <a:bodyPr wrap="none">
                <a:spAutoFit/>
              </a:bodyPr>
              <a:lstStyle/>
              <a:p>
                <a:pPr algn="ctr">
                  <a:lnSpc>
                    <a:spcPct val="60000"/>
                  </a:lnSpc>
                  <a:spcBef>
                    <a:spcPct val="50000"/>
                  </a:spcBef>
                </a:pPr>
                <a:r>
                  <a:rPr lang="zh-CN" altLang="en-US" sz="1600">
                    <a:solidFill>
                      <a:schemeClr val="tx2"/>
                    </a:solidFill>
                    <a:ea typeface="黑体" pitchFamily="2" charset="-122"/>
                  </a:rPr>
                  <a:t>腺嘌呤核苷脱氨酶</a:t>
                </a:r>
              </a:p>
              <a:p>
                <a:pPr algn="ctr">
                  <a:lnSpc>
                    <a:spcPct val="60000"/>
                  </a:lnSpc>
                  <a:spcBef>
                    <a:spcPct val="50000"/>
                  </a:spcBef>
                </a:pPr>
                <a:r>
                  <a:rPr lang="en-US" altLang="zh-CN" sz="1600">
                    <a:solidFill>
                      <a:schemeClr val="tx2"/>
                    </a:solidFill>
                    <a:ea typeface="黑体" pitchFamily="2" charset="-122"/>
                  </a:rPr>
                  <a:t>adenosine deaminase</a:t>
                </a:r>
              </a:p>
              <a:p>
                <a:pPr algn="ctr">
                  <a:lnSpc>
                    <a:spcPct val="60000"/>
                  </a:lnSpc>
                  <a:spcBef>
                    <a:spcPct val="50000"/>
                  </a:spcBef>
                </a:pPr>
                <a:r>
                  <a:rPr lang="zh-CN" altLang="en-US" sz="1600">
                    <a:solidFill>
                      <a:schemeClr val="tx2"/>
                    </a:solidFill>
                    <a:latin typeface="Arial" charset="0"/>
                    <a:ea typeface="黑体" pitchFamily="2" charset="-122"/>
                  </a:rPr>
                  <a:t>（</a:t>
                </a:r>
                <a:r>
                  <a:rPr lang="en-US" altLang="zh-CN" sz="1600">
                    <a:solidFill>
                      <a:schemeClr val="tx2"/>
                    </a:solidFill>
                    <a:latin typeface="Arial" charset="0"/>
                    <a:ea typeface="黑体" pitchFamily="2" charset="-122"/>
                  </a:rPr>
                  <a:t>ADA</a:t>
                </a:r>
                <a:r>
                  <a:rPr lang="zh-CN" altLang="en-US" sz="1600">
                    <a:solidFill>
                      <a:schemeClr val="tx2"/>
                    </a:solidFill>
                    <a:latin typeface="Arial" charset="0"/>
                    <a:ea typeface="黑体" pitchFamily="2" charset="-122"/>
                  </a:rPr>
                  <a:t>）</a:t>
                </a:r>
                <a:endParaRPr lang="zh-CN" altLang="en-US" sz="1600">
                  <a:solidFill>
                    <a:schemeClr val="tx2"/>
                  </a:solidFill>
                  <a:ea typeface="黑体" pitchFamily="2" charset="-122"/>
                </a:endParaRPr>
              </a:p>
            </p:txBody>
          </p:sp>
        </p:grpSp>
        <p:grpSp>
          <p:nvGrpSpPr>
            <p:cNvPr id="81967" name="Group 57"/>
            <p:cNvGrpSpPr>
              <a:grpSpLocks/>
            </p:cNvGrpSpPr>
            <p:nvPr/>
          </p:nvGrpSpPr>
          <p:grpSpPr bwMode="auto">
            <a:xfrm>
              <a:off x="1628" y="2524"/>
              <a:ext cx="2120" cy="603"/>
              <a:chOff x="1894" y="2750"/>
              <a:chExt cx="2120" cy="603"/>
            </a:xfrm>
          </p:grpSpPr>
          <p:sp>
            <p:nvSpPr>
              <p:cNvPr id="81980" name="Line 58"/>
              <p:cNvSpPr>
                <a:spLocks noChangeShapeType="1"/>
              </p:cNvSpPr>
              <p:nvPr/>
            </p:nvSpPr>
            <p:spPr bwMode="auto">
              <a:xfrm>
                <a:off x="2914" y="2750"/>
                <a:ext cx="0" cy="603"/>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1981" name="Arc 59"/>
              <p:cNvSpPr>
                <a:spLocks/>
              </p:cNvSpPr>
              <p:nvPr/>
            </p:nvSpPr>
            <p:spPr bwMode="auto">
              <a:xfrm rot="10800000">
                <a:off x="2921" y="2860"/>
                <a:ext cx="590" cy="434"/>
              </a:xfrm>
              <a:custGeom>
                <a:avLst/>
                <a:gdLst>
                  <a:gd name="T0" fmla="*/ 0 w 21600"/>
                  <a:gd name="T1" fmla="*/ 0 h 31865"/>
                  <a:gd name="T2" fmla="*/ 0 w 21600"/>
                  <a:gd name="T3" fmla="*/ 0 h 31865"/>
                  <a:gd name="T4" fmla="*/ 0 w 21600"/>
                  <a:gd name="T5" fmla="*/ 0 h 31865"/>
                  <a:gd name="T6" fmla="*/ 0 60000 65536"/>
                  <a:gd name="T7" fmla="*/ 0 60000 65536"/>
                  <a:gd name="T8" fmla="*/ 0 60000 65536"/>
                  <a:gd name="T9" fmla="*/ 0 w 21600"/>
                  <a:gd name="T10" fmla="*/ 0 h 31865"/>
                  <a:gd name="T11" fmla="*/ 21600 w 21600"/>
                  <a:gd name="T12" fmla="*/ 31865 h 31865"/>
                </a:gdLst>
                <a:ahLst/>
                <a:cxnLst>
                  <a:cxn ang="T6">
                    <a:pos x="T0" y="T1"/>
                  </a:cxn>
                  <a:cxn ang="T7">
                    <a:pos x="T2" y="T3"/>
                  </a:cxn>
                  <a:cxn ang="T8">
                    <a:pos x="T4" y="T5"/>
                  </a:cxn>
                </a:cxnLst>
                <a:rect l="T9" t="T10" r="T11" b="T12"/>
                <a:pathLst>
                  <a:path w="21600" h="31865" fill="none" extrusionOk="0">
                    <a:moveTo>
                      <a:pt x="14243" y="-1"/>
                    </a:moveTo>
                    <a:cubicBezTo>
                      <a:pt x="18919" y="4100"/>
                      <a:pt x="21600" y="10018"/>
                      <a:pt x="21600" y="16238"/>
                    </a:cubicBezTo>
                    <a:cubicBezTo>
                      <a:pt x="21600" y="22142"/>
                      <a:pt x="19183" y="27788"/>
                      <a:pt x="14911" y="31864"/>
                    </a:cubicBezTo>
                  </a:path>
                  <a:path w="21600" h="31865" stroke="0" extrusionOk="0">
                    <a:moveTo>
                      <a:pt x="14243" y="-1"/>
                    </a:moveTo>
                    <a:cubicBezTo>
                      <a:pt x="18919" y="4100"/>
                      <a:pt x="21600" y="10018"/>
                      <a:pt x="21600" y="16238"/>
                    </a:cubicBezTo>
                    <a:cubicBezTo>
                      <a:pt x="21600" y="22142"/>
                      <a:pt x="19183" y="27788"/>
                      <a:pt x="14911" y="31864"/>
                    </a:cubicBezTo>
                    <a:lnTo>
                      <a:pt x="0" y="16238"/>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1982" name="Text Box 60"/>
              <p:cNvSpPr txBox="1">
                <a:spLocks noChangeArrowheads="1"/>
              </p:cNvSpPr>
              <p:nvPr/>
            </p:nvSpPr>
            <p:spPr bwMode="auto">
              <a:xfrm>
                <a:off x="3106" y="2764"/>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Pi</a:t>
                </a:r>
              </a:p>
            </p:txBody>
          </p:sp>
          <p:sp>
            <p:nvSpPr>
              <p:cNvPr id="81983" name="Text Box 61"/>
              <p:cNvSpPr txBox="1">
                <a:spLocks noChangeArrowheads="1"/>
              </p:cNvSpPr>
              <p:nvPr/>
            </p:nvSpPr>
            <p:spPr bwMode="auto">
              <a:xfrm>
                <a:off x="3106" y="3188"/>
                <a:ext cx="908" cy="150"/>
              </a:xfrm>
              <a:prstGeom prst="rect">
                <a:avLst/>
              </a:prstGeom>
              <a:noFill/>
              <a:ln w="38100">
                <a:noFill/>
                <a:miter lim="800000"/>
                <a:headEnd/>
                <a:tailEnd/>
              </a:ln>
            </p:spPr>
            <p:txBody>
              <a:bodyPr>
                <a:spAutoFit/>
              </a:bodyPr>
              <a:lstStyle/>
              <a:p>
                <a:pPr>
                  <a:lnSpc>
                    <a:spcPct val="60000"/>
                  </a:lnSpc>
                  <a:spcBef>
                    <a:spcPct val="50000"/>
                  </a:spcBef>
                </a:pPr>
                <a:r>
                  <a:rPr lang="zh-CN" altLang="en-US" sz="1600">
                    <a:solidFill>
                      <a:srgbClr val="006600"/>
                    </a:solidFill>
                    <a:ea typeface="黑体" pitchFamily="2" charset="-122"/>
                  </a:rPr>
                  <a:t>核糖</a:t>
                </a:r>
                <a:r>
                  <a:rPr lang="en-US" altLang="zh-CN" sz="1600">
                    <a:solidFill>
                      <a:srgbClr val="006600"/>
                    </a:solidFill>
                    <a:ea typeface="黑体" pitchFamily="2" charset="-122"/>
                  </a:rPr>
                  <a:t>1’</a:t>
                </a:r>
                <a:r>
                  <a:rPr lang="zh-CN" altLang="en-US" sz="1600">
                    <a:solidFill>
                      <a:srgbClr val="006600"/>
                    </a:solidFill>
                    <a:ea typeface="黑体" pitchFamily="2" charset="-122"/>
                  </a:rPr>
                  <a:t>磷酸</a:t>
                </a:r>
              </a:p>
            </p:txBody>
          </p:sp>
          <p:sp>
            <p:nvSpPr>
              <p:cNvPr id="81984" name="Text Box 62"/>
              <p:cNvSpPr txBox="1">
                <a:spLocks noChangeArrowheads="1"/>
              </p:cNvSpPr>
              <p:nvPr/>
            </p:nvSpPr>
            <p:spPr bwMode="auto">
              <a:xfrm>
                <a:off x="1894" y="2860"/>
                <a:ext cx="1167" cy="422"/>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核苷磷酸化酶</a:t>
                </a:r>
              </a:p>
              <a:p>
                <a:pPr algn="ctr">
                  <a:lnSpc>
                    <a:spcPct val="60000"/>
                  </a:lnSpc>
                  <a:spcBef>
                    <a:spcPct val="50000"/>
                  </a:spcBef>
                </a:pPr>
                <a:r>
                  <a:rPr lang="en-US" altLang="zh-CN" sz="1600">
                    <a:solidFill>
                      <a:schemeClr val="tx2"/>
                    </a:solidFill>
                    <a:ea typeface="黑体" pitchFamily="2" charset="-122"/>
                  </a:rPr>
                  <a:t>nucleoside phosphorylase</a:t>
                </a:r>
              </a:p>
            </p:txBody>
          </p:sp>
        </p:grpSp>
        <p:grpSp>
          <p:nvGrpSpPr>
            <p:cNvPr id="81968" name="Group 63"/>
            <p:cNvGrpSpPr>
              <a:grpSpLocks/>
            </p:cNvGrpSpPr>
            <p:nvPr/>
          </p:nvGrpSpPr>
          <p:grpSpPr bwMode="auto">
            <a:xfrm>
              <a:off x="3754" y="2510"/>
              <a:ext cx="2120" cy="603"/>
              <a:chOff x="1894" y="2750"/>
              <a:chExt cx="2120" cy="603"/>
            </a:xfrm>
          </p:grpSpPr>
          <p:sp>
            <p:nvSpPr>
              <p:cNvPr id="81975" name="Line 64"/>
              <p:cNvSpPr>
                <a:spLocks noChangeShapeType="1"/>
              </p:cNvSpPr>
              <p:nvPr/>
            </p:nvSpPr>
            <p:spPr bwMode="auto">
              <a:xfrm>
                <a:off x="2914" y="2750"/>
                <a:ext cx="0" cy="603"/>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1976" name="Arc 65"/>
              <p:cNvSpPr>
                <a:spLocks/>
              </p:cNvSpPr>
              <p:nvPr/>
            </p:nvSpPr>
            <p:spPr bwMode="auto">
              <a:xfrm rot="10800000">
                <a:off x="2921" y="2860"/>
                <a:ext cx="590" cy="434"/>
              </a:xfrm>
              <a:custGeom>
                <a:avLst/>
                <a:gdLst>
                  <a:gd name="T0" fmla="*/ 0 w 21600"/>
                  <a:gd name="T1" fmla="*/ 0 h 31865"/>
                  <a:gd name="T2" fmla="*/ 0 w 21600"/>
                  <a:gd name="T3" fmla="*/ 0 h 31865"/>
                  <a:gd name="T4" fmla="*/ 0 w 21600"/>
                  <a:gd name="T5" fmla="*/ 0 h 31865"/>
                  <a:gd name="T6" fmla="*/ 0 60000 65536"/>
                  <a:gd name="T7" fmla="*/ 0 60000 65536"/>
                  <a:gd name="T8" fmla="*/ 0 60000 65536"/>
                  <a:gd name="T9" fmla="*/ 0 w 21600"/>
                  <a:gd name="T10" fmla="*/ 0 h 31865"/>
                  <a:gd name="T11" fmla="*/ 21600 w 21600"/>
                  <a:gd name="T12" fmla="*/ 31865 h 31865"/>
                </a:gdLst>
                <a:ahLst/>
                <a:cxnLst>
                  <a:cxn ang="T6">
                    <a:pos x="T0" y="T1"/>
                  </a:cxn>
                  <a:cxn ang="T7">
                    <a:pos x="T2" y="T3"/>
                  </a:cxn>
                  <a:cxn ang="T8">
                    <a:pos x="T4" y="T5"/>
                  </a:cxn>
                </a:cxnLst>
                <a:rect l="T9" t="T10" r="T11" b="T12"/>
                <a:pathLst>
                  <a:path w="21600" h="31865" fill="none" extrusionOk="0">
                    <a:moveTo>
                      <a:pt x="14243" y="-1"/>
                    </a:moveTo>
                    <a:cubicBezTo>
                      <a:pt x="18919" y="4100"/>
                      <a:pt x="21600" y="10018"/>
                      <a:pt x="21600" y="16238"/>
                    </a:cubicBezTo>
                    <a:cubicBezTo>
                      <a:pt x="21600" y="22142"/>
                      <a:pt x="19183" y="27788"/>
                      <a:pt x="14911" y="31864"/>
                    </a:cubicBezTo>
                  </a:path>
                  <a:path w="21600" h="31865" stroke="0" extrusionOk="0">
                    <a:moveTo>
                      <a:pt x="14243" y="-1"/>
                    </a:moveTo>
                    <a:cubicBezTo>
                      <a:pt x="18919" y="4100"/>
                      <a:pt x="21600" y="10018"/>
                      <a:pt x="21600" y="16238"/>
                    </a:cubicBezTo>
                    <a:cubicBezTo>
                      <a:pt x="21600" y="22142"/>
                      <a:pt x="19183" y="27788"/>
                      <a:pt x="14911" y="31864"/>
                    </a:cubicBezTo>
                    <a:lnTo>
                      <a:pt x="0" y="16238"/>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1977" name="Text Box 66"/>
              <p:cNvSpPr txBox="1">
                <a:spLocks noChangeArrowheads="1"/>
              </p:cNvSpPr>
              <p:nvPr/>
            </p:nvSpPr>
            <p:spPr bwMode="auto">
              <a:xfrm>
                <a:off x="3106" y="2764"/>
                <a:ext cx="59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Pi</a:t>
                </a:r>
              </a:p>
            </p:txBody>
          </p:sp>
          <p:sp>
            <p:nvSpPr>
              <p:cNvPr id="81978" name="Text Box 67"/>
              <p:cNvSpPr txBox="1">
                <a:spLocks noChangeArrowheads="1"/>
              </p:cNvSpPr>
              <p:nvPr/>
            </p:nvSpPr>
            <p:spPr bwMode="auto">
              <a:xfrm>
                <a:off x="3106" y="3188"/>
                <a:ext cx="908" cy="150"/>
              </a:xfrm>
              <a:prstGeom prst="rect">
                <a:avLst/>
              </a:prstGeom>
              <a:noFill/>
              <a:ln w="38100">
                <a:noFill/>
                <a:miter lim="800000"/>
                <a:headEnd/>
                <a:tailEnd/>
              </a:ln>
            </p:spPr>
            <p:txBody>
              <a:bodyPr>
                <a:spAutoFit/>
              </a:bodyPr>
              <a:lstStyle/>
              <a:p>
                <a:pPr>
                  <a:lnSpc>
                    <a:spcPct val="60000"/>
                  </a:lnSpc>
                  <a:spcBef>
                    <a:spcPct val="50000"/>
                  </a:spcBef>
                </a:pPr>
                <a:r>
                  <a:rPr lang="zh-CN" altLang="en-US" sz="1600">
                    <a:solidFill>
                      <a:srgbClr val="006600"/>
                    </a:solidFill>
                    <a:ea typeface="黑体" pitchFamily="2" charset="-122"/>
                  </a:rPr>
                  <a:t>核糖</a:t>
                </a:r>
                <a:r>
                  <a:rPr lang="en-US" altLang="zh-CN" sz="1600">
                    <a:solidFill>
                      <a:srgbClr val="006600"/>
                    </a:solidFill>
                    <a:ea typeface="黑体" pitchFamily="2" charset="-122"/>
                  </a:rPr>
                  <a:t>1’</a:t>
                </a:r>
                <a:r>
                  <a:rPr lang="zh-CN" altLang="en-US" sz="1600">
                    <a:solidFill>
                      <a:srgbClr val="006600"/>
                    </a:solidFill>
                    <a:ea typeface="黑体" pitchFamily="2" charset="-122"/>
                  </a:rPr>
                  <a:t>磷酸</a:t>
                </a:r>
              </a:p>
            </p:txBody>
          </p:sp>
          <p:sp>
            <p:nvSpPr>
              <p:cNvPr id="81979" name="Text Box 68"/>
              <p:cNvSpPr txBox="1">
                <a:spLocks noChangeArrowheads="1"/>
              </p:cNvSpPr>
              <p:nvPr/>
            </p:nvSpPr>
            <p:spPr bwMode="auto">
              <a:xfrm>
                <a:off x="1894" y="2860"/>
                <a:ext cx="1167" cy="422"/>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核苷磷酸化酶</a:t>
                </a:r>
              </a:p>
              <a:p>
                <a:pPr algn="ctr">
                  <a:lnSpc>
                    <a:spcPct val="60000"/>
                  </a:lnSpc>
                  <a:spcBef>
                    <a:spcPct val="50000"/>
                  </a:spcBef>
                </a:pPr>
                <a:r>
                  <a:rPr lang="en-US" altLang="zh-CN" sz="1600">
                    <a:solidFill>
                      <a:schemeClr val="tx2"/>
                    </a:solidFill>
                    <a:ea typeface="黑体" pitchFamily="2" charset="-122"/>
                  </a:rPr>
                  <a:t>nucleoside phosphorylase</a:t>
                </a:r>
              </a:p>
            </p:txBody>
          </p:sp>
        </p:grpSp>
        <p:pic>
          <p:nvPicPr>
            <p:cNvPr id="81969" name="Picture 69" descr="图片11"/>
            <p:cNvPicPr>
              <a:picLocks noChangeAspect="1" noChangeArrowheads="1"/>
            </p:cNvPicPr>
            <p:nvPr/>
          </p:nvPicPr>
          <p:blipFill>
            <a:blip r:embed="rId6"/>
            <a:srcRect/>
            <a:stretch>
              <a:fillRect/>
            </a:stretch>
          </p:blipFill>
          <p:spPr bwMode="auto">
            <a:xfrm>
              <a:off x="2333" y="3221"/>
              <a:ext cx="671" cy="708"/>
            </a:xfrm>
            <a:prstGeom prst="rect">
              <a:avLst/>
            </a:prstGeom>
            <a:noFill/>
            <a:ln w="9525">
              <a:noFill/>
              <a:miter lim="800000"/>
              <a:headEnd/>
              <a:tailEnd/>
            </a:ln>
          </p:spPr>
        </p:pic>
        <p:sp>
          <p:nvSpPr>
            <p:cNvPr id="81970" name="Text Box 70"/>
            <p:cNvSpPr txBox="1">
              <a:spLocks noChangeArrowheads="1"/>
            </p:cNvSpPr>
            <p:nvPr/>
          </p:nvSpPr>
          <p:spPr bwMode="auto">
            <a:xfrm>
              <a:off x="1942" y="3824"/>
              <a:ext cx="1392" cy="150"/>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次黄嘌呤</a:t>
              </a:r>
            </a:p>
          </p:txBody>
        </p:sp>
        <p:sp>
          <p:nvSpPr>
            <p:cNvPr id="81971" name="Rectangle 71"/>
            <p:cNvSpPr>
              <a:spLocks noChangeArrowheads="1"/>
            </p:cNvSpPr>
            <p:nvPr/>
          </p:nvSpPr>
          <p:spPr bwMode="auto">
            <a:xfrm>
              <a:off x="-266" y="1288"/>
              <a:ext cx="5760" cy="0"/>
            </a:xfrm>
            <a:prstGeom prst="rect">
              <a:avLst/>
            </a:prstGeom>
            <a:noFill/>
            <a:ln w="38100">
              <a:noFill/>
              <a:miter lim="800000"/>
              <a:headEnd/>
              <a:tailEnd/>
            </a:ln>
          </p:spPr>
          <p:txBody>
            <a:bodyPr wrap="none" anchor="ctr">
              <a:spAutoFit/>
            </a:bodyPr>
            <a:lstStyle/>
            <a:p>
              <a:endParaRPr lang="zh-CN" altLang="en-US"/>
            </a:p>
          </p:txBody>
        </p:sp>
        <p:sp>
          <p:nvSpPr>
            <p:cNvPr id="81972" name="Rectangle 72"/>
            <p:cNvSpPr>
              <a:spLocks noChangeArrowheads="1"/>
            </p:cNvSpPr>
            <p:nvPr/>
          </p:nvSpPr>
          <p:spPr bwMode="auto">
            <a:xfrm>
              <a:off x="-266" y="1288"/>
              <a:ext cx="5760" cy="0"/>
            </a:xfrm>
            <a:prstGeom prst="rect">
              <a:avLst/>
            </a:prstGeom>
            <a:noFill/>
            <a:ln w="38100">
              <a:noFill/>
              <a:miter lim="800000"/>
              <a:headEnd/>
              <a:tailEnd/>
            </a:ln>
          </p:spPr>
          <p:txBody>
            <a:bodyPr wrap="none" anchor="ctr">
              <a:spAutoFit/>
            </a:bodyPr>
            <a:lstStyle/>
            <a:p>
              <a:endParaRPr lang="zh-CN" altLang="en-US"/>
            </a:p>
          </p:txBody>
        </p:sp>
        <p:pic>
          <p:nvPicPr>
            <p:cNvPr id="81973" name="Picture 73" descr="图片12"/>
            <p:cNvPicPr>
              <a:picLocks noChangeAspect="1" noChangeArrowheads="1"/>
            </p:cNvPicPr>
            <p:nvPr/>
          </p:nvPicPr>
          <p:blipFill>
            <a:blip r:embed="rId7"/>
            <a:srcRect/>
            <a:stretch>
              <a:fillRect/>
            </a:stretch>
          </p:blipFill>
          <p:spPr bwMode="auto">
            <a:xfrm>
              <a:off x="4360" y="3067"/>
              <a:ext cx="756" cy="662"/>
            </a:xfrm>
            <a:prstGeom prst="rect">
              <a:avLst/>
            </a:prstGeom>
            <a:noFill/>
            <a:ln w="9525">
              <a:noFill/>
              <a:miter lim="800000"/>
              <a:headEnd/>
              <a:tailEnd/>
            </a:ln>
          </p:spPr>
        </p:pic>
        <p:sp>
          <p:nvSpPr>
            <p:cNvPr id="81974" name="Text Box 74"/>
            <p:cNvSpPr txBox="1">
              <a:spLocks noChangeArrowheads="1"/>
            </p:cNvSpPr>
            <p:nvPr/>
          </p:nvSpPr>
          <p:spPr bwMode="auto">
            <a:xfrm>
              <a:off x="4073" y="3744"/>
              <a:ext cx="1392" cy="150"/>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鸟嘌呤</a:t>
              </a:r>
            </a:p>
          </p:txBody>
        </p:sp>
      </p:grpSp>
      <p:sp>
        <p:nvSpPr>
          <p:cNvPr id="116811" name="Rectangle 75"/>
          <p:cNvSpPr>
            <a:spLocks noChangeArrowheads="1"/>
          </p:cNvSpPr>
          <p:nvPr/>
        </p:nvSpPr>
        <p:spPr bwMode="auto">
          <a:xfrm>
            <a:off x="171450" y="5181600"/>
            <a:ext cx="2840038" cy="1200150"/>
          </a:xfrm>
          <a:prstGeom prst="rect">
            <a:avLst/>
          </a:prstGeom>
          <a:solidFill>
            <a:schemeClr val="accent2"/>
          </a:solidFill>
          <a:ln w="38100">
            <a:noFill/>
            <a:miter lim="800000"/>
            <a:headEnd/>
            <a:tailEnd/>
          </a:ln>
        </p:spPr>
        <p:txBody>
          <a:bodyPr>
            <a:spAutoFit/>
          </a:bodyPr>
          <a:lstStyle/>
          <a:p>
            <a:pPr algn="just"/>
            <a:r>
              <a:rPr lang="zh-CN" altLang="en-US" sz="2400" b="0">
                <a:solidFill>
                  <a:srgbClr val="080800"/>
                </a:solidFill>
                <a:ea typeface="黑体" pitchFamily="2" charset="-122"/>
              </a:rPr>
              <a:t>体内嘌呤核苷酸的分解代谢主要在肝、小肠及肾中进行。  </a:t>
            </a:r>
          </a:p>
        </p:txBody>
      </p:sp>
      <p:sp>
        <p:nvSpPr>
          <p:cNvPr id="116812" name="Rectangle 76"/>
          <p:cNvSpPr>
            <a:spLocks noChangeArrowheads="1"/>
          </p:cNvSpPr>
          <p:nvPr/>
        </p:nvSpPr>
        <p:spPr bwMode="auto">
          <a:xfrm>
            <a:off x="1476375" y="3357563"/>
            <a:ext cx="1943100" cy="792162"/>
          </a:xfrm>
          <a:prstGeom prst="rect">
            <a:avLst/>
          </a:prstGeom>
          <a:noFill/>
          <a:ln w="38100">
            <a:solidFill>
              <a:srgbClr val="FA413C"/>
            </a:solidFill>
            <a:miter lim="800000"/>
            <a:headEnd/>
            <a:tailEnd/>
          </a:ln>
        </p:spPr>
        <p:txBody>
          <a:bodyPr wrap="none" anchor="ctr"/>
          <a:lstStyle/>
          <a:p>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6811"/>
                                        </p:tgtEl>
                                        <p:attrNameLst>
                                          <p:attrName>style.visibility</p:attrName>
                                        </p:attrNameLst>
                                      </p:cBhvr>
                                      <p:to>
                                        <p:strVal val="visible"/>
                                      </p:to>
                                    </p:set>
                                    <p:animEffect transition="in" filter="randombar(horizontal)">
                                      <p:cBhvr>
                                        <p:cTn id="7" dur="500"/>
                                        <p:tgtEl>
                                          <p:spTgt spid="11681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6812"/>
                                        </p:tgtEl>
                                        <p:attrNameLst>
                                          <p:attrName>style.visibility</p:attrName>
                                        </p:attrNameLst>
                                      </p:cBhvr>
                                      <p:to>
                                        <p:strVal val="visible"/>
                                      </p:to>
                                    </p:set>
                                    <p:animEffect transition="in" filter="wedge">
                                      <p:cBhvr>
                                        <p:cTn id="12" dur="2000"/>
                                        <p:tgtEl>
                                          <p:spTgt spid="11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11" grpId="0" animBg="1"/>
      <p:bldP spid="1168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945" name="Group 2"/>
          <p:cNvGrpSpPr>
            <a:grpSpLocks/>
          </p:cNvGrpSpPr>
          <p:nvPr/>
        </p:nvGrpSpPr>
        <p:grpSpPr bwMode="auto">
          <a:xfrm>
            <a:off x="323850" y="115888"/>
            <a:ext cx="9144000" cy="6481762"/>
            <a:chOff x="204" y="73"/>
            <a:chExt cx="5760" cy="4083"/>
          </a:xfrm>
        </p:grpSpPr>
        <p:sp>
          <p:nvSpPr>
            <p:cNvPr id="82947" name="Rectangle 3"/>
            <p:cNvSpPr>
              <a:spLocks noChangeArrowheads="1"/>
            </p:cNvSpPr>
            <p:nvPr/>
          </p:nvSpPr>
          <p:spPr bwMode="auto">
            <a:xfrm>
              <a:off x="204" y="148"/>
              <a:ext cx="5760" cy="0"/>
            </a:xfrm>
            <a:prstGeom prst="rect">
              <a:avLst/>
            </a:prstGeom>
            <a:noFill/>
            <a:ln w="38100">
              <a:noFill/>
              <a:miter lim="800000"/>
              <a:headEnd/>
              <a:tailEnd/>
            </a:ln>
          </p:spPr>
          <p:txBody>
            <a:bodyPr wrap="none" anchor="ctr">
              <a:spAutoFit/>
            </a:bodyPr>
            <a:lstStyle/>
            <a:p>
              <a:endParaRPr lang="zh-CN" altLang="en-US"/>
            </a:p>
          </p:txBody>
        </p:sp>
        <p:grpSp>
          <p:nvGrpSpPr>
            <p:cNvPr id="82948" name="Group 4"/>
            <p:cNvGrpSpPr>
              <a:grpSpLocks/>
            </p:cNvGrpSpPr>
            <p:nvPr/>
          </p:nvGrpSpPr>
          <p:grpSpPr bwMode="auto">
            <a:xfrm>
              <a:off x="1420" y="73"/>
              <a:ext cx="1392" cy="740"/>
              <a:chOff x="930" y="527"/>
              <a:chExt cx="1392" cy="740"/>
            </a:xfrm>
          </p:grpSpPr>
          <p:pic>
            <p:nvPicPr>
              <p:cNvPr id="82979" name="Picture 5" descr="图片11"/>
              <p:cNvPicPr>
                <a:picLocks noChangeAspect="1" noChangeArrowheads="1"/>
              </p:cNvPicPr>
              <p:nvPr/>
            </p:nvPicPr>
            <p:blipFill>
              <a:blip r:embed="rId2"/>
              <a:srcRect/>
              <a:stretch>
                <a:fillRect/>
              </a:stretch>
            </p:blipFill>
            <p:spPr bwMode="auto">
              <a:xfrm>
                <a:off x="1338" y="527"/>
                <a:ext cx="671" cy="708"/>
              </a:xfrm>
              <a:prstGeom prst="rect">
                <a:avLst/>
              </a:prstGeom>
              <a:noFill/>
              <a:ln w="9525">
                <a:noFill/>
                <a:miter lim="800000"/>
                <a:headEnd/>
                <a:tailEnd/>
              </a:ln>
            </p:spPr>
          </p:pic>
          <p:sp>
            <p:nvSpPr>
              <p:cNvPr id="82980" name="Text Box 6"/>
              <p:cNvSpPr txBox="1">
                <a:spLocks noChangeArrowheads="1"/>
              </p:cNvSpPr>
              <p:nvPr/>
            </p:nvSpPr>
            <p:spPr bwMode="auto">
              <a:xfrm>
                <a:off x="930" y="1117"/>
                <a:ext cx="1392" cy="150"/>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次黄嘌呤</a:t>
                </a:r>
              </a:p>
            </p:txBody>
          </p:sp>
        </p:grpSp>
        <p:pic>
          <p:nvPicPr>
            <p:cNvPr id="82949" name="Picture 7" descr="图片12"/>
            <p:cNvPicPr>
              <a:picLocks noChangeAspect="1" noChangeArrowheads="1"/>
            </p:cNvPicPr>
            <p:nvPr/>
          </p:nvPicPr>
          <p:blipFill>
            <a:blip r:embed="rId3"/>
            <a:srcRect/>
            <a:stretch>
              <a:fillRect/>
            </a:stretch>
          </p:blipFill>
          <p:spPr bwMode="auto">
            <a:xfrm>
              <a:off x="4186" y="92"/>
              <a:ext cx="726" cy="662"/>
            </a:xfrm>
            <a:prstGeom prst="rect">
              <a:avLst/>
            </a:prstGeom>
            <a:noFill/>
            <a:ln w="9525">
              <a:noFill/>
              <a:miter lim="800000"/>
              <a:headEnd/>
              <a:tailEnd/>
            </a:ln>
          </p:spPr>
        </p:pic>
        <p:sp>
          <p:nvSpPr>
            <p:cNvPr id="82950" name="Text Box 8"/>
            <p:cNvSpPr txBox="1">
              <a:spLocks noChangeArrowheads="1"/>
            </p:cNvSpPr>
            <p:nvPr/>
          </p:nvSpPr>
          <p:spPr bwMode="auto">
            <a:xfrm>
              <a:off x="3869" y="695"/>
              <a:ext cx="1392" cy="150"/>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鸟嘌呤</a:t>
              </a:r>
            </a:p>
          </p:txBody>
        </p:sp>
        <p:sp>
          <p:nvSpPr>
            <p:cNvPr id="82951" name="Arc 9"/>
            <p:cNvSpPr>
              <a:spLocks/>
            </p:cNvSpPr>
            <p:nvPr/>
          </p:nvSpPr>
          <p:spPr bwMode="auto">
            <a:xfrm rot="10800000">
              <a:off x="2106" y="991"/>
              <a:ext cx="267" cy="641"/>
            </a:xfrm>
            <a:custGeom>
              <a:avLst/>
              <a:gdLst>
                <a:gd name="T0" fmla="*/ 0 w 21600"/>
                <a:gd name="T1" fmla="*/ 0 h 41827"/>
                <a:gd name="T2" fmla="*/ 0 w 21600"/>
                <a:gd name="T3" fmla="*/ 0 h 41827"/>
                <a:gd name="T4" fmla="*/ 0 w 21600"/>
                <a:gd name="T5" fmla="*/ 0 h 41827"/>
                <a:gd name="T6" fmla="*/ 0 60000 65536"/>
                <a:gd name="T7" fmla="*/ 0 60000 65536"/>
                <a:gd name="T8" fmla="*/ 0 60000 65536"/>
                <a:gd name="T9" fmla="*/ 0 w 21600"/>
                <a:gd name="T10" fmla="*/ 0 h 41827"/>
                <a:gd name="T11" fmla="*/ 21600 w 21600"/>
                <a:gd name="T12" fmla="*/ 41827 h 41827"/>
              </a:gdLst>
              <a:ahLst/>
              <a:cxnLst>
                <a:cxn ang="T6">
                  <a:pos x="T0" y="T1"/>
                </a:cxn>
                <a:cxn ang="T7">
                  <a:pos x="T2" y="T3"/>
                </a:cxn>
                <a:cxn ang="T8">
                  <a:pos x="T4" y="T5"/>
                </a:cxn>
              </a:cxnLst>
              <a:rect l="T9" t="T10" r="T11" b="T12"/>
              <a:pathLst>
                <a:path w="21600" h="41827" fill="none" extrusionOk="0">
                  <a:moveTo>
                    <a:pt x="5182" y="-1"/>
                  </a:moveTo>
                  <a:cubicBezTo>
                    <a:pt x="14825" y="2382"/>
                    <a:pt x="21600" y="11035"/>
                    <a:pt x="21600" y="20969"/>
                  </a:cubicBezTo>
                  <a:cubicBezTo>
                    <a:pt x="21600" y="30736"/>
                    <a:pt x="15045" y="39288"/>
                    <a:pt x="5613" y="41826"/>
                  </a:cubicBezTo>
                </a:path>
                <a:path w="21600" h="41827" stroke="0" extrusionOk="0">
                  <a:moveTo>
                    <a:pt x="5182" y="-1"/>
                  </a:moveTo>
                  <a:cubicBezTo>
                    <a:pt x="14825" y="2382"/>
                    <a:pt x="21600" y="11035"/>
                    <a:pt x="21600" y="20969"/>
                  </a:cubicBezTo>
                  <a:cubicBezTo>
                    <a:pt x="21600" y="30736"/>
                    <a:pt x="15045" y="39288"/>
                    <a:pt x="5613" y="41826"/>
                  </a:cubicBezTo>
                  <a:lnTo>
                    <a:pt x="0" y="20969"/>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2952" name="Arc 10"/>
            <p:cNvSpPr>
              <a:spLocks/>
            </p:cNvSpPr>
            <p:nvPr/>
          </p:nvSpPr>
          <p:spPr bwMode="auto">
            <a:xfrm rot="-141812">
              <a:off x="1832" y="984"/>
              <a:ext cx="267" cy="631"/>
            </a:xfrm>
            <a:custGeom>
              <a:avLst/>
              <a:gdLst>
                <a:gd name="T0" fmla="*/ 0 w 21600"/>
                <a:gd name="T1" fmla="*/ 0 h 41174"/>
                <a:gd name="T2" fmla="*/ 0 w 21600"/>
                <a:gd name="T3" fmla="*/ 0 h 41174"/>
                <a:gd name="T4" fmla="*/ 0 w 21600"/>
                <a:gd name="T5" fmla="*/ 0 h 41174"/>
                <a:gd name="T6" fmla="*/ 0 60000 65536"/>
                <a:gd name="T7" fmla="*/ 0 60000 65536"/>
                <a:gd name="T8" fmla="*/ 0 60000 65536"/>
                <a:gd name="T9" fmla="*/ 0 w 21600"/>
                <a:gd name="T10" fmla="*/ 0 h 41174"/>
                <a:gd name="T11" fmla="*/ 21600 w 21600"/>
                <a:gd name="T12" fmla="*/ 41174 h 41174"/>
              </a:gdLst>
              <a:ahLst/>
              <a:cxnLst>
                <a:cxn ang="T6">
                  <a:pos x="T0" y="T1"/>
                </a:cxn>
                <a:cxn ang="T7">
                  <a:pos x="T2" y="T3"/>
                </a:cxn>
                <a:cxn ang="T8">
                  <a:pos x="T4" y="T5"/>
                </a:cxn>
              </a:cxnLst>
              <a:rect l="T9" t="T10" r="T11" b="T12"/>
              <a:pathLst>
                <a:path w="21600" h="41174" fill="none" extrusionOk="0">
                  <a:moveTo>
                    <a:pt x="8397" y="-1"/>
                  </a:moveTo>
                  <a:cubicBezTo>
                    <a:pt x="16398" y="3376"/>
                    <a:pt x="21600" y="11216"/>
                    <a:pt x="21600" y="19901"/>
                  </a:cubicBezTo>
                  <a:cubicBezTo>
                    <a:pt x="21600" y="30384"/>
                    <a:pt x="14071" y="39354"/>
                    <a:pt x="3746" y="41173"/>
                  </a:cubicBezTo>
                </a:path>
                <a:path w="21600" h="41174" stroke="0" extrusionOk="0">
                  <a:moveTo>
                    <a:pt x="8397" y="-1"/>
                  </a:moveTo>
                  <a:cubicBezTo>
                    <a:pt x="16398" y="3376"/>
                    <a:pt x="21600" y="11216"/>
                    <a:pt x="21600" y="19901"/>
                  </a:cubicBezTo>
                  <a:cubicBezTo>
                    <a:pt x="21600" y="30384"/>
                    <a:pt x="14071" y="39354"/>
                    <a:pt x="3746" y="41173"/>
                  </a:cubicBezTo>
                  <a:lnTo>
                    <a:pt x="0" y="19901"/>
                  </a:lnTo>
                  <a:close/>
                </a:path>
              </a:pathLst>
            </a:custGeom>
            <a:noFill/>
            <a:ln w="9525">
              <a:solidFill>
                <a:srgbClr val="000000"/>
              </a:solidFill>
              <a:round/>
              <a:headEnd/>
              <a:tailEnd type="arrow" w="med" len="med"/>
            </a:ln>
          </p:spPr>
          <p:txBody>
            <a:bodyPr anchor="ctr">
              <a:spAutoFit/>
            </a:bodyPr>
            <a:lstStyle/>
            <a:p>
              <a:endParaRPr lang="zh-CN" altLang="en-US"/>
            </a:p>
          </p:txBody>
        </p:sp>
        <p:sp>
          <p:nvSpPr>
            <p:cNvPr id="82953" name="Text Box 11"/>
            <p:cNvSpPr txBox="1">
              <a:spLocks noChangeArrowheads="1"/>
            </p:cNvSpPr>
            <p:nvPr/>
          </p:nvSpPr>
          <p:spPr bwMode="auto">
            <a:xfrm>
              <a:off x="1237" y="822"/>
              <a:ext cx="776"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0+NAD</a:t>
              </a:r>
              <a:r>
                <a:rPr lang="en-US" altLang="zh-CN" sz="1600" baseline="30000">
                  <a:solidFill>
                    <a:srgbClr val="006600"/>
                  </a:solidFill>
                  <a:ea typeface="黑体" pitchFamily="2" charset="-122"/>
                </a:rPr>
                <a:t>+</a:t>
              </a:r>
            </a:p>
          </p:txBody>
        </p:sp>
        <p:sp>
          <p:nvSpPr>
            <p:cNvPr id="82954" name="Text Box 12"/>
            <p:cNvSpPr txBox="1">
              <a:spLocks noChangeArrowheads="1"/>
            </p:cNvSpPr>
            <p:nvPr/>
          </p:nvSpPr>
          <p:spPr bwMode="auto">
            <a:xfrm>
              <a:off x="1233" y="1525"/>
              <a:ext cx="821"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NADH+H</a:t>
              </a:r>
              <a:r>
                <a:rPr lang="en-US" altLang="zh-CN" sz="1600" baseline="30000">
                  <a:solidFill>
                    <a:srgbClr val="006600"/>
                  </a:solidFill>
                  <a:ea typeface="黑体" pitchFamily="2" charset="-122"/>
                </a:rPr>
                <a:t>+</a:t>
              </a:r>
            </a:p>
          </p:txBody>
        </p:sp>
        <p:sp>
          <p:nvSpPr>
            <p:cNvPr id="82955" name="Text Box 13"/>
            <p:cNvSpPr txBox="1">
              <a:spLocks noChangeArrowheads="1"/>
            </p:cNvSpPr>
            <p:nvPr/>
          </p:nvSpPr>
          <p:spPr bwMode="auto">
            <a:xfrm>
              <a:off x="240" y="1094"/>
              <a:ext cx="2001" cy="32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黄嘌呤脱氢酶</a:t>
              </a:r>
            </a:p>
            <a:p>
              <a:pPr algn="ctr">
                <a:lnSpc>
                  <a:spcPct val="60000"/>
                </a:lnSpc>
                <a:spcBef>
                  <a:spcPct val="50000"/>
                </a:spcBef>
              </a:pPr>
              <a:r>
                <a:rPr lang="en-US" altLang="zh-CN" sz="1600">
                  <a:solidFill>
                    <a:schemeClr val="tx2"/>
                  </a:solidFill>
                  <a:ea typeface="黑体" pitchFamily="2" charset="-122"/>
                </a:rPr>
                <a:t>xanthine dehydrogenase</a:t>
              </a:r>
            </a:p>
          </p:txBody>
        </p:sp>
        <p:sp>
          <p:nvSpPr>
            <p:cNvPr id="82956" name="Text Box 14"/>
            <p:cNvSpPr txBox="1">
              <a:spLocks noChangeArrowheads="1"/>
            </p:cNvSpPr>
            <p:nvPr/>
          </p:nvSpPr>
          <p:spPr bwMode="auto">
            <a:xfrm>
              <a:off x="2086" y="1090"/>
              <a:ext cx="1115" cy="32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黄嘌呤氧化酶</a:t>
              </a:r>
            </a:p>
            <a:p>
              <a:pPr algn="ctr">
                <a:lnSpc>
                  <a:spcPct val="60000"/>
                </a:lnSpc>
                <a:spcBef>
                  <a:spcPct val="50000"/>
                </a:spcBef>
              </a:pPr>
              <a:r>
                <a:rPr lang="en-US" altLang="zh-CN" sz="1600">
                  <a:solidFill>
                    <a:schemeClr val="tx2"/>
                  </a:solidFill>
                  <a:ea typeface="黑体" pitchFamily="2" charset="-122"/>
                </a:rPr>
                <a:t>xanthine oxidase</a:t>
              </a:r>
            </a:p>
          </p:txBody>
        </p:sp>
        <p:sp>
          <p:nvSpPr>
            <p:cNvPr id="82957" name="Text Box 15"/>
            <p:cNvSpPr txBox="1">
              <a:spLocks noChangeArrowheads="1"/>
            </p:cNvSpPr>
            <p:nvPr/>
          </p:nvSpPr>
          <p:spPr bwMode="auto">
            <a:xfrm>
              <a:off x="2371" y="826"/>
              <a:ext cx="83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O</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2958" name="Text Box 16"/>
            <p:cNvSpPr txBox="1">
              <a:spLocks noChangeArrowheads="1"/>
            </p:cNvSpPr>
            <p:nvPr/>
          </p:nvSpPr>
          <p:spPr bwMode="auto">
            <a:xfrm>
              <a:off x="2371" y="1533"/>
              <a:ext cx="830" cy="158"/>
            </a:xfrm>
            <a:prstGeom prst="rect">
              <a:avLst/>
            </a:prstGeom>
            <a:noFill/>
            <a:ln w="38100">
              <a:noFill/>
              <a:miter lim="800000"/>
              <a:headEnd/>
              <a:tailEnd/>
            </a:ln>
          </p:spPr>
          <p:txBody>
            <a:bodyPr>
              <a:spAutoFit/>
            </a:bodyPr>
            <a:lstStyle/>
            <a:p>
              <a:pPr>
                <a:lnSpc>
                  <a:spcPct val="60000"/>
                </a:lnSpc>
                <a:spcBef>
                  <a:spcPct val="50000"/>
                </a:spcBef>
              </a:pPr>
              <a:r>
                <a:rPr lang="en-US" altLang="zh-CN" sz="1600" dirty="0">
                  <a:solidFill>
                    <a:srgbClr val="006600"/>
                  </a:solidFill>
                  <a:ea typeface="黑体" pitchFamily="2" charset="-122"/>
                </a:rPr>
                <a:t> H</a:t>
              </a:r>
              <a:r>
                <a:rPr lang="en-US" altLang="zh-CN" sz="1600" baseline="-25000" dirty="0">
                  <a:solidFill>
                    <a:srgbClr val="006600"/>
                  </a:solidFill>
                  <a:ea typeface="黑体" pitchFamily="2" charset="-122"/>
                </a:rPr>
                <a:t>2</a:t>
              </a:r>
              <a:r>
                <a:rPr lang="en-US" altLang="zh-CN" sz="1600" dirty="0">
                  <a:solidFill>
                    <a:srgbClr val="006600"/>
                  </a:solidFill>
                  <a:ea typeface="黑体" pitchFamily="2" charset="-122"/>
                </a:rPr>
                <a:t>O</a:t>
              </a:r>
              <a:r>
                <a:rPr lang="en-US" altLang="zh-CN" sz="1600" baseline="-25000" dirty="0">
                  <a:solidFill>
                    <a:srgbClr val="006600"/>
                  </a:solidFill>
                  <a:ea typeface="黑体" pitchFamily="2" charset="-122"/>
                </a:rPr>
                <a:t>2</a:t>
              </a:r>
            </a:p>
          </p:txBody>
        </p:sp>
        <p:sp>
          <p:nvSpPr>
            <p:cNvPr id="82959" name="Text Box 17"/>
            <p:cNvSpPr txBox="1">
              <a:spLocks noChangeArrowheads="1"/>
            </p:cNvSpPr>
            <p:nvPr/>
          </p:nvSpPr>
          <p:spPr bwMode="auto">
            <a:xfrm>
              <a:off x="3206" y="1138"/>
              <a:ext cx="1556" cy="32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鸟嘌呤脱氨酶</a:t>
              </a:r>
            </a:p>
            <a:p>
              <a:pPr algn="ctr">
                <a:lnSpc>
                  <a:spcPct val="60000"/>
                </a:lnSpc>
                <a:spcBef>
                  <a:spcPct val="50000"/>
                </a:spcBef>
              </a:pPr>
              <a:r>
                <a:rPr lang="en-US" altLang="zh-CN" sz="1600">
                  <a:solidFill>
                    <a:schemeClr val="tx2"/>
                  </a:solidFill>
                  <a:ea typeface="黑体" pitchFamily="2" charset="-122"/>
                </a:rPr>
                <a:t>guanosine deaminase</a:t>
              </a:r>
            </a:p>
          </p:txBody>
        </p:sp>
        <p:sp>
          <p:nvSpPr>
            <p:cNvPr id="82960" name="Arc 18"/>
            <p:cNvSpPr>
              <a:spLocks/>
            </p:cNvSpPr>
            <p:nvPr/>
          </p:nvSpPr>
          <p:spPr bwMode="auto">
            <a:xfrm rot="10800000">
              <a:off x="4583" y="1073"/>
              <a:ext cx="267" cy="633"/>
            </a:xfrm>
            <a:custGeom>
              <a:avLst/>
              <a:gdLst>
                <a:gd name="T0" fmla="*/ 0 w 21600"/>
                <a:gd name="T1" fmla="*/ 0 h 41337"/>
                <a:gd name="T2" fmla="*/ 0 w 21600"/>
                <a:gd name="T3" fmla="*/ 0 h 41337"/>
                <a:gd name="T4" fmla="*/ 0 w 21600"/>
                <a:gd name="T5" fmla="*/ 0 h 41337"/>
                <a:gd name="T6" fmla="*/ 0 60000 65536"/>
                <a:gd name="T7" fmla="*/ 0 60000 65536"/>
                <a:gd name="T8" fmla="*/ 0 60000 65536"/>
                <a:gd name="T9" fmla="*/ 0 w 21600"/>
                <a:gd name="T10" fmla="*/ 0 h 41337"/>
                <a:gd name="T11" fmla="*/ 21600 w 21600"/>
                <a:gd name="T12" fmla="*/ 41337 h 41337"/>
              </a:gdLst>
              <a:ahLst/>
              <a:cxnLst>
                <a:cxn ang="T6">
                  <a:pos x="T0" y="T1"/>
                </a:cxn>
                <a:cxn ang="T7">
                  <a:pos x="T2" y="T3"/>
                </a:cxn>
                <a:cxn ang="T8">
                  <a:pos x="T4" y="T5"/>
                </a:cxn>
              </a:cxnLst>
              <a:rect l="T9" t="T10" r="T11" b="T12"/>
              <a:pathLst>
                <a:path w="21600" h="41337" fill="none" extrusionOk="0">
                  <a:moveTo>
                    <a:pt x="4596" y="-1"/>
                  </a:moveTo>
                  <a:cubicBezTo>
                    <a:pt x="14521" y="2161"/>
                    <a:pt x="21600" y="10946"/>
                    <a:pt x="21600" y="21105"/>
                  </a:cubicBezTo>
                  <a:cubicBezTo>
                    <a:pt x="21600" y="30116"/>
                    <a:pt x="16005" y="38181"/>
                    <a:pt x="7564" y="41337"/>
                  </a:cubicBezTo>
                </a:path>
                <a:path w="21600" h="41337" stroke="0" extrusionOk="0">
                  <a:moveTo>
                    <a:pt x="4596" y="-1"/>
                  </a:moveTo>
                  <a:cubicBezTo>
                    <a:pt x="14521" y="2161"/>
                    <a:pt x="21600" y="10946"/>
                    <a:pt x="21600" y="21105"/>
                  </a:cubicBezTo>
                  <a:cubicBezTo>
                    <a:pt x="21600" y="30116"/>
                    <a:pt x="16005" y="38181"/>
                    <a:pt x="7564" y="41337"/>
                  </a:cubicBezTo>
                  <a:lnTo>
                    <a:pt x="0" y="21105"/>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2961" name="Text Box 19"/>
            <p:cNvSpPr txBox="1">
              <a:spLocks noChangeArrowheads="1"/>
            </p:cNvSpPr>
            <p:nvPr/>
          </p:nvSpPr>
          <p:spPr bwMode="auto">
            <a:xfrm>
              <a:off x="4717" y="941"/>
              <a:ext cx="83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 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2962" name="Text Box 20"/>
            <p:cNvSpPr txBox="1">
              <a:spLocks noChangeArrowheads="1"/>
            </p:cNvSpPr>
            <p:nvPr/>
          </p:nvSpPr>
          <p:spPr bwMode="auto">
            <a:xfrm>
              <a:off x="4717" y="1596"/>
              <a:ext cx="83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 NH</a:t>
              </a:r>
              <a:r>
                <a:rPr lang="en-US" altLang="zh-CN" sz="1600" baseline="-25000">
                  <a:solidFill>
                    <a:srgbClr val="006600"/>
                  </a:solidFill>
                  <a:ea typeface="黑体" pitchFamily="2" charset="-122"/>
                </a:rPr>
                <a:t>3</a:t>
              </a:r>
              <a:endParaRPr lang="en-US" altLang="zh-CN" sz="1600">
                <a:solidFill>
                  <a:srgbClr val="006600"/>
                </a:solidFill>
                <a:ea typeface="黑体" pitchFamily="2" charset="-122"/>
              </a:endParaRPr>
            </a:p>
          </p:txBody>
        </p:sp>
        <p:sp>
          <p:nvSpPr>
            <p:cNvPr id="82963" name="Line 21"/>
            <p:cNvSpPr>
              <a:spLocks noChangeShapeType="1"/>
            </p:cNvSpPr>
            <p:nvPr/>
          </p:nvSpPr>
          <p:spPr bwMode="auto">
            <a:xfrm flipH="1">
              <a:off x="2766" y="2216"/>
              <a:ext cx="1817" cy="0"/>
            </a:xfrm>
            <a:prstGeom prst="line">
              <a:avLst/>
            </a:prstGeom>
            <a:noFill/>
            <a:ln w="9525">
              <a:solidFill>
                <a:srgbClr val="000000"/>
              </a:solidFill>
              <a:round/>
              <a:headEnd/>
              <a:tailEnd type="triangle" w="med" len="med"/>
            </a:ln>
          </p:spPr>
          <p:txBody>
            <a:bodyPr wrap="none">
              <a:spAutoFit/>
            </a:bodyPr>
            <a:lstStyle/>
            <a:p>
              <a:endParaRPr lang="zh-CN" altLang="en-US"/>
            </a:p>
          </p:txBody>
        </p:sp>
        <p:pic>
          <p:nvPicPr>
            <p:cNvPr id="82964" name="Picture 22" descr="图片13"/>
            <p:cNvPicPr>
              <a:picLocks noChangeAspect="1" noChangeArrowheads="1"/>
            </p:cNvPicPr>
            <p:nvPr/>
          </p:nvPicPr>
          <p:blipFill>
            <a:blip r:embed="rId4"/>
            <a:srcRect/>
            <a:stretch>
              <a:fillRect/>
            </a:stretch>
          </p:blipFill>
          <p:spPr bwMode="auto">
            <a:xfrm>
              <a:off x="1708" y="1616"/>
              <a:ext cx="718" cy="677"/>
            </a:xfrm>
            <a:prstGeom prst="rect">
              <a:avLst/>
            </a:prstGeom>
            <a:noFill/>
            <a:ln w="9525">
              <a:noFill/>
              <a:miter lim="800000"/>
              <a:headEnd/>
              <a:tailEnd/>
            </a:ln>
          </p:spPr>
        </p:pic>
        <p:sp>
          <p:nvSpPr>
            <p:cNvPr id="82965" name="Text Box 23"/>
            <p:cNvSpPr txBox="1">
              <a:spLocks noChangeArrowheads="1"/>
            </p:cNvSpPr>
            <p:nvPr/>
          </p:nvSpPr>
          <p:spPr bwMode="auto">
            <a:xfrm>
              <a:off x="1538" y="2251"/>
              <a:ext cx="1115" cy="31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黄嘌呤</a:t>
              </a:r>
            </a:p>
            <a:p>
              <a:pPr algn="ctr">
                <a:lnSpc>
                  <a:spcPct val="60000"/>
                </a:lnSpc>
                <a:spcBef>
                  <a:spcPct val="50000"/>
                </a:spcBef>
              </a:pPr>
              <a:r>
                <a:rPr lang="en-US" altLang="zh-CN" sz="1600">
                  <a:solidFill>
                    <a:srgbClr val="990099"/>
                  </a:solidFill>
                  <a:ea typeface="黑体" pitchFamily="2" charset="-122"/>
                </a:rPr>
                <a:t>xanthine</a:t>
              </a:r>
            </a:p>
          </p:txBody>
        </p:sp>
        <p:sp>
          <p:nvSpPr>
            <p:cNvPr id="82966" name="Arc 24"/>
            <p:cNvSpPr>
              <a:spLocks/>
            </p:cNvSpPr>
            <p:nvPr/>
          </p:nvSpPr>
          <p:spPr bwMode="auto">
            <a:xfrm rot="10800000">
              <a:off x="2088" y="2655"/>
              <a:ext cx="267" cy="641"/>
            </a:xfrm>
            <a:custGeom>
              <a:avLst/>
              <a:gdLst>
                <a:gd name="T0" fmla="*/ 0 w 21600"/>
                <a:gd name="T1" fmla="*/ 0 h 41827"/>
                <a:gd name="T2" fmla="*/ 0 w 21600"/>
                <a:gd name="T3" fmla="*/ 0 h 41827"/>
                <a:gd name="T4" fmla="*/ 0 w 21600"/>
                <a:gd name="T5" fmla="*/ 0 h 41827"/>
                <a:gd name="T6" fmla="*/ 0 60000 65536"/>
                <a:gd name="T7" fmla="*/ 0 60000 65536"/>
                <a:gd name="T8" fmla="*/ 0 60000 65536"/>
                <a:gd name="T9" fmla="*/ 0 w 21600"/>
                <a:gd name="T10" fmla="*/ 0 h 41827"/>
                <a:gd name="T11" fmla="*/ 21600 w 21600"/>
                <a:gd name="T12" fmla="*/ 41827 h 41827"/>
              </a:gdLst>
              <a:ahLst/>
              <a:cxnLst>
                <a:cxn ang="T6">
                  <a:pos x="T0" y="T1"/>
                </a:cxn>
                <a:cxn ang="T7">
                  <a:pos x="T2" y="T3"/>
                </a:cxn>
                <a:cxn ang="T8">
                  <a:pos x="T4" y="T5"/>
                </a:cxn>
              </a:cxnLst>
              <a:rect l="T9" t="T10" r="T11" b="T12"/>
              <a:pathLst>
                <a:path w="21600" h="41827" fill="none" extrusionOk="0">
                  <a:moveTo>
                    <a:pt x="5182" y="-1"/>
                  </a:moveTo>
                  <a:cubicBezTo>
                    <a:pt x="14825" y="2382"/>
                    <a:pt x="21600" y="11035"/>
                    <a:pt x="21600" y="20969"/>
                  </a:cubicBezTo>
                  <a:cubicBezTo>
                    <a:pt x="21600" y="30736"/>
                    <a:pt x="15045" y="39288"/>
                    <a:pt x="5613" y="41826"/>
                  </a:cubicBezTo>
                </a:path>
                <a:path w="21600" h="41827" stroke="0" extrusionOk="0">
                  <a:moveTo>
                    <a:pt x="5182" y="-1"/>
                  </a:moveTo>
                  <a:cubicBezTo>
                    <a:pt x="14825" y="2382"/>
                    <a:pt x="21600" y="11035"/>
                    <a:pt x="21600" y="20969"/>
                  </a:cubicBezTo>
                  <a:cubicBezTo>
                    <a:pt x="21600" y="30736"/>
                    <a:pt x="15045" y="39288"/>
                    <a:pt x="5613" y="41826"/>
                  </a:cubicBezTo>
                  <a:lnTo>
                    <a:pt x="0" y="20969"/>
                  </a:lnTo>
                  <a:close/>
                </a:path>
              </a:pathLst>
            </a:custGeom>
            <a:noFill/>
            <a:ln w="9525">
              <a:solidFill>
                <a:srgbClr val="000000"/>
              </a:solidFill>
              <a:round/>
              <a:headEnd type="arrow" w="med" len="med"/>
              <a:tailEnd/>
            </a:ln>
          </p:spPr>
          <p:txBody>
            <a:bodyPr anchor="ctr">
              <a:spAutoFit/>
            </a:bodyPr>
            <a:lstStyle/>
            <a:p>
              <a:endParaRPr lang="zh-CN" altLang="en-US"/>
            </a:p>
          </p:txBody>
        </p:sp>
        <p:sp>
          <p:nvSpPr>
            <p:cNvPr id="82967" name="Text Box 25"/>
            <p:cNvSpPr txBox="1">
              <a:spLocks noChangeArrowheads="1"/>
            </p:cNvSpPr>
            <p:nvPr/>
          </p:nvSpPr>
          <p:spPr bwMode="auto">
            <a:xfrm>
              <a:off x="2068" y="2791"/>
              <a:ext cx="1115" cy="32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chemeClr val="tx2"/>
                  </a:solidFill>
                  <a:ea typeface="黑体" pitchFamily="2" charset="-122"/>
                </a:rPr>
                <a:t>黄嘌呤氧化酶</a:t>
              </a:r>
            </a:p>
            <a:p>
              <a:pPr algn="ctr">
                <a:lnSpc>
                  <a:spcPct val="60000"/>
                </a:lnSpc>
                <a:spcBef>
                  <a:spcPct val="50000"/>
                </a:spcBef>
              </a:pPr>
              <a:r>
                <a:rPr lang="en-US" altLang="zh-CN" sz="1600">
                  <a:solidFill>
                    <a:schemeClr val="tx2"/>
                  </a:solidFill>
                  <a:ea typeface="黑体" pitchFamily="2" charset="-122"/>
                </a:rPr>
                <a:t>xanthine oxidase</a:t>
              </a:r>
            </a:p>
          </p:txBody>
        </p:sp>
        <p:sp>
          <p:nvSpPr>
            <p:cNvPr id="82968" name="Text Box 26"/>
            <p:cNvSpPr txBox="1">
              <a:spLocks noChangeArrowheads="1"/>
            </p:cNvSpPr>
            <p:nvPr/>
          </p:nvSpPr>
          <p:spPr bwMode="auto">
            <a:xfrm>
              <a:off x="2290" y="2554"/>
              <a:ext cx="830" cy="150"/>
            </a:xfrm>
            <a:prstGeom prst="rect">
              <a:avLst/>
            </a:prstGeom>
            <a:noFill/>
            <a:ln w="38100">
              <a:noFill/>
              <a:miter lim="800000"/>
              <a:headEnd/>
              <a:tailEnd/>
            </a:ln>
          </p:spPr>
          <p:txBody>
            <a:bodyPr>
              <a:spAutoFit/>
            </a:bodyPr>
            <a:lstStyle/>
            <a:p>
              <a:pPr>
                <a:lnSpc>
                  <a:spcPct val="60000"/>
                </a:lnSpc>
                <a:spcBef>
                  <a:spcPct val="50000"/>
                </a:spcBef>
              </a:pPr>
              <a:r>
                <a:rPr lang="en-US" altLang="zh-CN" sz="1600">
                  <a:solidFill>
                    <a:srgbClr val="006600"/>
                  </a:solidFill>
                  <a:ea typeface="黑体" pitchFamily="2" charset="-122"/>
                </a:rPr>
                <a:t>O</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+H</a:t>
              </a:r>
              <a:r>
                <a:rPr lang="en-US" altLang="zh-CN" sz="1600" baseline="-25000">
                  <a:solidFill>
                    <a:srgbClr val="006600"/>
                  </a:solidFill>
                  <a:ea typeface="黑体" pitchFamily="2" charset="-122"/>
                </a:rPr>
                <a:t>2</a:t>
              </a:r>
              <a:r>
                <a:rPr lang="en-US" altLang="zh-CN" sz="1600">
                  <a:solidFill>
                    <a:srgbClr val="006600"/>
                  </a:solidFill>
                  <a:ea typeface="黑体" pitchFamily="2" charset="-122"/>
                </a:rPr>
                <a:t>O</a:t>
              </a:r>
            </a:p>
          </p:txBody>
        </p:sp>
        <p:sp>
          <p:nvSpPr>
            <p:cNvPr id="82969" name="Text Box 27"/>
            <p:cNvSpPr txBox="1">
              <a:spLocks noChangeArrowheads="1"/>
            </p:cNvSpPr>
            <p:nvPr/>
          </p:nvSpPr>
          <p:spPr bwMode="auto">
            <a:xfrm>
              <a:off x="2290" y="3235"/>
              <a:ext cx="830" cy="158"/>
            </a:xfrm>
            <a:prstGeom prst="rect">
              <a:avLst/>
            </a:prstGeom>
            <a:noFill/>
            <a:ln w="38100">
              <a:noFill/>
              <a:miter lim="800000"/>
              <a:headEnd/>
              <a:tailEnd/>
            </a:ln>
          </p:spPr>
          <p:txBody>
            <a:bodyPr>
              <a:spAutoFit/>
            </a:bodyPr>
            <a:lstStyle/>
            <a:p>
              <a:pPr>
                <a:lnSpc>
                  <a:spcPct val="60000"/>
                </a:lnSpc>
                <a:spcBef>
                  <a:spcPct val="50000"/>
                </a:spcBef>
              </a:pPr>
              <a:r>
                <a:rPr lang="en-US" altLang="zh-CN" sz="1600" dirty="0">
                  <a:solidFill>
                    <a:srgbClr val="006600"/>
                  </a:solidFill>
                  <a:ea typeface="黑体" pitchFamily="2" charset="-122"/>
                </a:rPr>
                <a:t> H</a:t>
              </a:r>
              <a:r>
                <a:rPr lang="en-US" altLang="zh-CN" sz="1600" baseline="-25000" dirty="0">
                  <a:solidFill>
                    <a:srgbClr val="006600"/>
                  </a:solidFill>
                  <a:ea typeface="黑体" pitchFamily="2" charset="-122"/>
                </a:rPr>
                <a:t>2</a:t>
              </a:r>
              <a:r>
                <a:rPr lang="en-US" altLang="zh-CN" sz="1600" dirty="0">
                  <a:solidFill>
                    <a:srgbClr val="006600"/>
                  </a:solidFill>
                  <a:ea typeface="黑体" pitchFamily="2" charset="-122"/>
                </a:rPr>
                <a:t>O</a:t>
              </a:r>
              <a:r>
                <a:rPr lang="en-US" altLang="zh-CN" sz="1600" baseline="-25000" dirty="0">
                  <a:solidFill>
                    <a:srgbClr val="006600"/>
                  </a:solidFill>
                  <a:ea typeface="黑体" pitchFamily="2" charset="-122"/>
                </a:rPr>
                <a:t>2</a:t>
              </a:r>
            </a:p>
          </p:txBody>
        </p:sp>
        <p:sp>
          <p:nvSpPr>
            <p:cNvPr id="82970" name="Line 28"/>
            <p:cNvSpPr>
              <a:spLocks noChangeShapeType="1"/>
            </p:cNvSpPr>
            <p:nvPr/>
          </p:nvSpPr>
          <p:spPr bwMode="auto">
            <a:xfrm>
              <a:off x="2106" y="869"/>
              <a:ext cx="0" cy="765"/>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2971" name="Rectangle 29"/>
            <p:cNvSpPr>
              <a:spLocks noChangeArrowheads="1"/>
            </p:cNvSpPr>
            <p:nvPr/>
          </p:nvSpPr>
          <p:spPr bwMode="auto">
            <a:xfrm>
              <a:off x="2188" y="1783"/>
              <a:ext cx="242" cy="307"/>
            </a:xfrm>
            <a:prstGeom prst="rect">
              <a:avLst/>
            </a:prstGeom>
            <a:noFill/>
            <a:ln w="9525">
              <a:noFill/>
              <a:miter lim="800000"/>
              <a:headEnd/>
              <a:tailEnd/>
            </a:ln>
          </p:spPr>
          <p:txBody>
            <a:bodyPr lIns="0" tIns="0" rIns="0" bIns="0"/>
            <a:lstStyle/>
            <a:p>
              <a:endParaRPr lang="zh-CN" altLang="en-US"/>
            </a:p>
          </p:txBody>
        </p:sp>
        <p:sp>
          <p:nvSpPr>
            <p:cNvPr id="82972" name="Rectangle 30"/>
            <p:cNvSpPr>
              <a:spLocks noChangeArrowheads="1"/>
            </p:cNvSpPr>
            <p:nvPr/>
          </p:nvSpPr>
          <p:spPr bwMode="auto">
            <a:xfrm>
              <a:off x="204" y="1156"/>
              <a:ext cx="5760" cy="0"/>
            </a:xfrm>
            <a:prstGeom prst="rect">
              <a:avLst/>
            </a:prstGeom>
            <a:noFill/>
            <a:ln w="38100">
              <a:noFill/>
              <a:miter lim="800000"/>
              <a:headEnd/>
              <a:tailEnd/>
            </a:ln>
          </p:spPr>
          <p:txBody>
            <a:bodyPr wrap="none" anchor="ctr">
              <a:spAutoFit/>
            </a:bodyPr>
            <a:lstStyle/>
            <a:p>
              <a:endParaRPr lang="zh-CN" altLang="en-US"/>
            </a:p>
          </p:txBody>
        </p:sp>
        <p:sp>
          <p:nvSpPr>
            <p:cNvPr id="82973" name="Rectangle 31"/>
            <p:cNvSpPr>
              <a:spLocks noChangeArrowheads="1"/>
            </p:cNvSpPr>
            <p:nvPr/>
          </p:nvSpPr>
          <p:spPr bwMode="auto">
            <a:xfrm>
              <a:off x="204" y="1462"/>
              <a:ext cx="5760" cy="0"/>
            </a:xfrm>
            <a:prstGeom prst="rect">
              <a:avLst/>
            </a:prstGeom>
            <a:noFill/>
            <a:ln w="38100">
              <a:noFill/>
              <a:miter lim="800000"/>
              <a:headEnd/>
              <a:tailEnd/>
            </a:ln>
          </p:spPr>
          <p:txBody>
            <a:bodyPr wrap="none" anchor="ctr">
              <a:spAutoFit/>
            </a:bodyPr>
            <a:lstStyle/>
            <a:p>
              <a:endParaRPr lang="zh-CN" altLang="en-US"/>
            </a:p>
          </p:txBody>
        </p:sp>
        <p:sp>
          <p:nvSpPr>
            <p:cNvPr id="82974" name="Rectangle 32"/>
            <p:cNvSpPr>
              <a:spLocks noChangeArrowheads="1"/>
            </p:cNvSpPr>
            <p:nvPr/>
          </p:nvSpPr>
          <p:spPr bwMode="auto">
            <a:xfrm>
              <a:off x="204" y="3020"/>
              <a:ext cx="116" cy="196"/>
            </a:xfrm>
            <a:prstGeom prst="rect">
              <a:avLst/>
            </a:prstGeom>
            <a:noFill/>
            <a:ln w="38100">
              <a:noFill/>
              <a:miter lim="800000"/>
              <a:headEnd/>
              <a:tailEnd/>
            </a:ln>
          </p:spPr>
          <p:txBody>
            <a:bodyPr wrap="none" anchor="ctr">
              <a:spAutoFit/>
            </a:bodyPr>
            <a:lstStyle/>
            <a:p>
              <a:pPr>
                <a:lnSpc>
                  <a:spcPct val="60000"/>
                </a:lnSpc>
              </a:pPr>
              <a:endParaRPr lang="zh-CN" altLang="zh-CN" sz="2400" b="0">
                <a:ea typeface="黑体" pitchFamily="2" charset="-122"/>
              </a:endParaRPr>
            </a:p>
          </p:txBody>
        </p:sp>
        <p:pic>
          <p:nvPicPr>
            <p:cNvPr id="82975" name="Picture 33" descr="图片15"/>
            <p:cNvPicPr>
              <a:picLocks noChangeAspect="1" noChangeArrowheads="1"/>
            </p:cNvPicPr>
            <p:nvPr/>
          </p:nvPicPr>
          <p:blipFill>
            <a:blip r:embed="rId5"/>
            <a:srcRect/>
            <a:stretch>
              <a:fillRect/>
            </a:stretch>
          </p:blipFill>
          <p:spPr bwMode="auto">
            <a:xfrm>
              <a:off x="1719" y="3299"/>
              <a:ext cx="816" cy="614"/>
            </a:xfrm>
            <a:prstGeom prst="rect">
              <a:avLst/>
            </a:prstGeom>
            <a:noFill/>
            <a:ln w="9525">
              <a:noFill/>
              <a:miter lim="800000"/>
              <a:headEnd/>
              <a:tailEnd/>
            </a:ln>
          </p:spPr>
        </p:pic>
        <p:sp>
          <p:nvSpPr>
            <p:cNvPr id="82976" name="Text Box 34"/>
            <p:cNvSpPr txBox="1">
              <a:spLocks noChangeArrowheads="1"/>
            </p:cNvSpPr>
            <p:nvPr/>
          </p:nvSpPr>
          <p:spPr bwMode="auto">
            <a:xfrm>
              <a:off x="1565" y="3837"/>
              <a:ext cx="1193" cy="319"/>
            </a:xfrm>
            <a:prstGeom prst="rect">
              <a:avLst/>
            </a:prstGeom>
            <a:noFill/>
            <a:ln w="38100">
              <a:noFill/>
              <a:miter lim="800000"/>
              <a:headEnd/>
              <a:tailEnd/>
            </a:ln>
          </p:spPr>
          <p:txBody>
            <a:bodyPr>
              <a:spAutoFit/>
            </a:bodyPr>
            <a:lstStyle/>
            <a:p>
              <a:pPr algn="ctr">
                <a:lnSpc>
                  <a:spcPct val="60000"/>
                </a:lnSpc>
                <a:spcBef>
                  <a:spcPct val="50000"/>
                </a:spcBef>
              </a:pPr>
              <a:r>
                <a:rPr lang="zh-CN" altLang="en-US" sz="1600">
                  <a:solidFill>
                    <a:srgbClr val="990099"/>
                  </a:solidFill>
                  <a:ea typeface="黑体" pitchFamily="2" charset="-122"/>
                </a:rPr>
                <a:t>尿酸</a:t>
              </a:r>
            </a:p>
            <a:p>
              <a:pPr algn="ctr">
                <a:lnSpc>
                  <a:spcPct val="60000"/>
                </a:lnSpc>
                <a:spcBef>
                  <a:spcPct val="50000"/>
                </a:spcBef>
              </a:pPr>
              <a:r>
                <a:rPr lang="en-US" altLang="zh-CN" sz="1600">
                  <a:solidFill>
                    <a:srgbClr val="990099"/>
                  </a:solidFill>
                  <a:ea typeface="黑体" pitchFamily="2" charset="-122"/>
                </a:rPr>
                <a:t>uric acid</a:t>
              </a:r>
            </a:p>
          </p:txBody>
        </p:sp>
        <p:sp>
          <p:nvSpPr>
            <p:cNvPr id="82977" name="Line 35"/>
            <p:cNvSpPr>
              <a:spLocks noChangeShapeType="1"/>
            </p:cNvSpPr>
            <p:nvPr/>
          </p:nvSpPr>
          <p:spPr bwMode="auto">
            <a:xfrm>
              <a:off x="2086" y="2655"/>
              <a:ext cx="0" cy="641"/>
            </a:xfrm>
            <a:prstGeom prst="line">
              <a:avLst/>
            </a:prstGeom>
            <a:noFill/>
            <a:ln w="9525">
              <a:solidFill>
                <a:srgbClr val="000000"/>
              </a:solidFill>
              <a:round/>
              <a:headEnd/>
              <a:tailEnd type="triangle" w="med" len="med"/>
            </a:ln>
          </p:spPr>
          <p:txBody>
            <a:bodyPr wrap="none">
              <a:spAutoFit/>
            </a:bodyPr>
            <a:lstStyle/>
            <a:p>
              <a:endParaRPr lang="zh-CN" altLang="en-US"/>
            </a:p>
          </p:txBody>
        </p:sp>
        <p:sp>
          <p:nvSpPr>
            <p:cNvPr id="82978" name="Line 36"/>
            <p:cNvSpPr>
              <a:spLocks noChangeShapeType="1"/>
            </p:cNvSpPr>
            <p:nvPr/>
          </p:nvSpPr>
          <p:spPr bwMode="auto">
            <a:xfrm>
              <a:off x="4583" y="878"/>
              <a:ext cx="0" cy="1338"/>
            </a:xfrm>
            <a:prstGeom prst="line">
              <a:avLst/>
            </a:prstGeom>
            <a:noFill/>
            <a:ln w="9525">
              <a:solidFill>
                <a:srgbClr val="000000"/>
              </a:solidFill>
              <a:round/>
              <a:headEnd/>
              <a:tailEnd/>
            </a:ln>
          </p:spPr>
          <p:txBody>
            <a:bodyPr wrap="none">
              <a:spAutoFit/>
            </a:bodyPr>
            <a:lstStyle/>
            <a:p>
              <a:endParaRPr lang="zh-CN" altLang="en-US"/>
            </a:p>
          </p:txBody>
        </p:sp>
      </p:grpSp>
    </p:spTree>
  </p:cSld>
  <p:clrMapOvr>
    <a:masterClrMapping/>
  </p:clrMapOvr>
  <p:transition spd="med">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8313" y="2573338"/>
            <a:ext cx="5354637" cy="1143000"/>
            <a:chOff x="336" y="1917"/>
            <a:chExt cx="3373" cy="720"/>
          </a:xfrm>
        </p:grpSpPr>
        <p:sp>
          <p:nvSpPr>
            <p:cNvPr id="54296" name="Text Box 3"/>
            <p:cNvSpPr txBox="1">
              <a:spLocks noChangeArrowheads="1"/>
            </p:cNvSpPr>
            <p:nvPr/>
          </p:nvSpPr>
          <p:spPr bwMode="auto">
            <a:xfrm>
              <a:off x="336" y="2263"/>
              <a:ext cx="816" cy="365"/>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anose="02010609060101010101" pitchFamily="49" charset="-122"/>
                </a:rPr>
                <a:t>GMP</a:t>
              </a:r>
            </a:p>
          </p:txBody>
        </p:sp>
        <p:sp>
          <p:nvSpPr>
            <p:cNvPr id="54297" name="Line 4"/>
            <p:cNvSpPr>
              <a:spLocks noChangeShapeType="1"/>
            </p:cNvSpPr>
            <p:nvPr/>
          </p:nvSpPr>
          <p:spPr bwMode="auto">
            <a:xfrm>
              <a:off x="1022" y="2445"/>
              <a:ext cx="466"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98" name="Text Box 5"/>
            <p:cNvSpPr txBox="1">
              <a:spLocks noChangeArrowheads="1"/>
            </p:cNvSpPr>
            <p:nvPr/>
          </p:nvSpPr>
          <p:spPr bwMode="auto">
            <a:xfrm>
              <a:off x="1920" y="2272"/>
              <a:ext cx="1008" cy="365"/>
            </a:xfrm>
            <a:prstGeom prst="rect">
              <a:avLst/>
            </a:prstGeom>
            <a:noFill/>
            <a:ln w="9525">
              <a:noFill/>
              <a:miter lim="800000"/>
              <a:headEnd/>
              <a:tailEnd/>
            </a:ln>
          </p:spPr>
          <p:txBody>
            <a:bodyPr>
              <a:spAutoFit/>
            </a:bodyPr>
            <a:lstStyle/>
            <a:p>
              <a:pPr>
                <a:spcBef>
                  <a:spcPct val="50000"/>
                </a:spcBef>
                <a:defRPr/>
              </a:pPr>
              <a:r>
                <a:rPr lang="zh-CN" altLang="en-US" b="0">
                  <a:solidFill>
                    <a:srgbClr val="080800"/>
                  </a:solidFill>
                  <a:latin typeface="+mn-lt"/>
                  <a:ea typeface="黑体" panose="02010609060101010101" pitchFamily="49" charset="-122"/>
                </a:rPr>
                <a:t>鸟嘌呤</a:t>
              </a:r>
            </a:p>
          </p:txBody>
        </p:sp>
        <p:sp>
          <p:nvSpPr>
            <p:cNvPr id="54299" name="Line 6"/>
            <p:cNvSpPr>
              <a:spLocks noChangeShapeType="1"/>
            </p:cNvSpPr>
            <p:nvPr/>
          </p:nvSpPr>
          <p:spPr bwMode="auto">
            <a:xfrm>
              <a:off x="1536" y="2445"/>
              <a:ext cx="432" cy="2"/>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300" name="Line 7"/>
            <p:cNvSpPr>
              <a:spLocks noChangeShapeType="1"/>
            </p:cNvSpPr>
            <p:nvPr/>
          </p:nvSpPr>
          <p:spPr bwMode="auto">
            <a:xfrm flipV="1">
              <a:off x="2797" y="1917"/>
              <a:ext cx="912" cy="576"/>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grpSp>
      <p:grpSp>
        <p:nvGrpSpPr>
          <p:cNvPr id="3" name="Group 8"/>
          <p:cNvGrpSpPr>
            <a:grpSpLocks/>
          </p:cNvGrpSpPr>
          <p:nvPr/>
        </p:nvGrpSpPr>
        <p:grpSpPr bwMode="auto">
          <a:xfrm>
            <a:off x="468313" y="1125538"/>
            <a:ext cx="6961187" cy="1625600"/>
            <a:chOff x="336" y="1005"/>
            <a:chExt cx="4385" cy="1024"/>
          </a:xfrm>
        </p:grpSpPr>
        <p:sp>
          <p:nvSpPr>
            <p:cNvPr id="54288" name="Text Box 9"/>
            <p:cNvSpPr txBox="1">
              <a:spLocks noChangeArrowheads="1"/>
            </p:cNvSpPr>
            <p:nvPr/>
          </p:nvSpPr>
          <p:spPr bwMode="auto">
            <a:xfrm>
              <a:off x="336" y="1005"/>
              <a:ext cx="816" cy="365"/>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anose="02010609060101010101" pitchFamily="49" charset="-122"/>
                </a:rPr>
                <a:t>AMP</a:t>
              </a:r>
            </a:p>
          </p:txBody>
        </p:sp>
        <p:sp>
          <p:nvSpPr>
            <p:cNvPr id="54289" name="Line 10"/>
            <p:cNvSpPr>
              <a:spLocks noChangeShapeType="1"/>
            </p:cNvSpPr>
            <p:nvPr/>
          </p:nvSpPr>
          <p:spPr bwMode="auto">
            <a:xfrm>
              <a:off x="986" y="1197"/>
              <a:ext cx="240"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90" name="Line 11"/>
            <p:cNvSpPr>
              <a:spLocks noChangeShapeType="1"/>
            </p:cNvSpPr>
            <p:nvPr/>
          </p:nvSpPr>
          <p:spPr bwMode="auto">
            <a:xfrm>
              <a:off x="1248" y="1189"/>
              <a:ext cx="240"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91" name="Line 12"/>
            <p:cNvSpPr>
              <a:spLocks noChangeShapeType="1"/>
            </p:cNvSpPr>
            <p:nvPr/>
          </p:nvSpPr>
          <p:spPr bwMode="auto">
            <a:xfrm>
              <a:off x="1536" y="1197"/>
              <a:ext cx="240"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92" name="Text Box 13"/>
            <p:cNvSpPr txBox="1">
              <a:spLocks noChangeArrowheads="1"/>
            </p:cNvSpPr>
            <p:nvPr/>
          </p:nvSpPr>
          <p:spPr bwMode="auto">
            <a:xfrm>
              <a:off x="1728" y="1014"/>
              <a:ext cx="1200" cy="365"/>
            </a:xfrm>
            <a:prstGeom prst="rect">
              <a:avLst/>
            </a:prstGeom>
            <a:noFill/>
            <a:ln w="9525">
              <a:noFill/>
              <a:miter lim="800000"/>
              <a:headEnd/>
              <a:tailEnd/>
            </a:ln>
          </p:spPr>
          <p:txBody>
            <a:bodyPr>
              <a:spAutoFit/>
            </a:bodyPr>
            <a:lstStyle/>
            <a:p>
              <a:pPr>
                <a:spcBef>
                  <a:spcPct val="50000"/>
                </a:spcBef>
                <a:defRPr/>
              </a:pPr>
              <a:r>
                <a:rPr lang="zh-CN" altLang="en-US" b="0" dirty="0">
                  <a:solidFill>
                    <a:srgbClr val="080800"/>
                  </a:solidFill>
                  <a:latin typeface="+mn-lt"/>
                  <a:ea typeface="黑体" panose="02010609060101010101" pitchFamily="49" charset="-122"/>
                </a:rPr>
                <a:t>次黄嘌呤</a:t>
              </a:r>
            </a:p>
          </p:txBody>
        </p:sp>
        <p:sp>
          <p:nvSpPr>
            <p:cNvPr id="54293" name="Text Box 14"/>
            <p:cNvSpPr txBox="1">
              <a:spLocks noChangeArrowheads="1"/>
            </p:cNvSpPr>
            <p:nvPr/>
          </p:nvSpPr>
          <p:spPr bwMode="auto">
            <a:xfrm>
              <a:off x="3713" y="1664"/>
              <a:ext cx="1008" cy="365"/>
            </a:xfrm>
            <a:prstGeom prst="rect">
              <a:avLst/>
            </a:prstGeom>
            <a:noFill/>
            <a:ln w="9525">
              <a:noFill/>
              <a:miter lim="800000"/>
              <a:headEnd/>
              <a:tailEnd/>
            </a:ln>
          </p:spPr>
          <p:txBody>
            <a:bodyPr>
              <a:spAutoFit/>
            </a:bodyPr>
            <a:lstStyle/>
            <a:p>
              <a:pPr>
                <a:spcBef>
                  <a:spcPct val="50000"/>
                </a:spcBef>
                <a:defRPr/>
              </a:pPr>
              <a:r>
                <a:rPr lang="zh-CN" altLang="en-US" b="0">
                  <a:solidFill>
                    <a:srgbClr val="080800"/>
                  </a:solidFill>
                  <a:latin typeface="+mn-lt"/>
                  <a:ea typeface="黑体" panose="02010609060101010101" pitchFamily="49" charset="-122"/>
                </a:rPr>
                <a:t>黄嘌呤</a:t>
              </a:r>
            </a:p>
          </p:txBody>
        </p:sp>
        <p:sp>
          <p:nvSpPr>
            <p:cNvPr id="54294" name="Line 15"/>
            <p:cNvSpPr>
              <a:spLocks noChangeShapeType="1"/>
            </p:cNvSpPr>
            <p:nvPr/>
          </p:nvSpPr>
          <p:spPr bwMode="auto">
            <a:xfrm>
              <a:off x="2832" y="1245"/>
              <a:ext cx="912" cy="576"/>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95" name="Text Box 16"/>
            <p:cNvSpPr txBox="1">
              <a:spLocks noChangeArrowheads="1"/>
            </p:cNvSpPr>
            <p:nvPr/>
          </p:nvSpPr>
          <p:spPr bwMode="auto">
            <a:xfrm>
              <a:off x="2566" y="1341"/>
              <a:ext cx="1488" cy="327"/>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FA413C"/>
                  </a:solidFill>
                  <a:latin typeface="+mn-lt"/>
                  <a:ea typeface="黑体" panose="02010609060101010101" pitchFamily="49" charset="-122"/>
                </a:rPr>
                <a:t>黄嘌呤氧化酶</a:t>
              </a:r>
            </a:p>
          </p:txBody>
        </p:sp>
      </p:grpSp>
      <p:grpSp>
        <p:nvGrpSpPr>
          <p:cNvPr id="4" name="Group 17"/>
          <p:cNvGrpSpPr>
            <a:grpSpLocks/>
          </p:cNvGrpSpPr>
          <p:nvPr/>
        </p:nvGrpSpPr>
        <p:grpSpPr bwMode="auto">
          <a:xfrm>
            <a:off x="6113463" y="2725738"/>
            <a:ext cx="2811462" cy="1679575"/>
            <a:chOff x="3892" y="2013"/>
            <a:chExt cx="1771" cy="1936"/>
          </a:xfrm>
        </p:grpSpPr>
        <p:sp>
          <p:nvSpPr>
            <p:cNvPr id="54285" name="Line 18"/>
            <p:cNvSpPr>
              <a:spLocks noChangeShapeType="1"/>
            </p:cNvSpPr>
            <p:nvPr/>
          </p:nvSpPr>
          <p:spPr bwMode="auto">
            <a:xfrm>
              <a:off x="4176" y="2013"/>
              <a:ext cx="0" cy="1296"/>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86" name="Text Box 19"/>
            <p:cNvSpPr txBox="1">
              <a:spLocks noChangeArrowheads="1"/>
            </p:cNvSpPr>
            <p:nvPr/>
          </p:nvSpPr>
          <p:spPr bwMode="auto">
            <a:xfrm>
              <a:off x="4175" y="2361"/>
              <a:ext cx="1488" cy="598"/>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FA413C"/>
                  </a:solidFill>
                  <a:latin typeface="+mn-lt"/>
                  <a:ea typeface="黑体" panose="02010609060101010101" pitchFamily="49" charset="-122"/>
                </a:rPr>
                <a:t>黄嘌呤氧化酶</a:t>
              </a:r>
            </a:p>
          </p:txBody>
        </p:sp>
        <p:sp>
          <p:nvSpPr>
            <p:cNvPr id="54287" name="Text Box 20"/>
            <p:cNvSpPr txBox="1">
              <a:spLocks noChangeArrowheads="1"/>
            </p:cNvSpPr>
            <p:nvPr/>
          </p:nvSpPr>
          <p:spPr bwMode="auto">
            <a:xfrm>
              <a:off x="3892" y="3281"/>
              <a:ext cx="720" cy="668"/>
            </a:xfrm>
            <a:prstGeom prst="rect">
              <a:avLst/>
            </a:prstGeom>
            <a:noFill/>
            <a:ln w="9525">
              <a:noFill/>
              <a:miter lim="800000"/>
              <a:headEnd/>
              <a:tailEnd/>
            </a:ln>
          </p:spPr>
          <p:txBody>
            <a:bodyPr>
              <a:spAutoFit/>
            </a:bodyPr>
            <a:lstStyle/>
            <a:p>
              <a:pPr>
                <a:spcBef>
                  <a:spcPct val="50000"/>
                </a:spcBef>
                <a:defRPr/>
              </a:pPr>
              <a:endParaRPr lang="zh-CN" altLang="zh-CN" b="0">
                <a:latin typeface="+mn-lt"/>
                <a:ea typeface="黑体" panose="02010609060101010101" pitchFamily="49" charset="-122"/>
              </a:endParaRPr>
            </a:p>
          </p:txBody>
        </p:sp>
      </p:grpSp>
      <p:sp>
        <p:nvSpPr>
          <p:cNvPr id="118806" name="Text Box 22"/>
          <p:cNvSpPr txBox="1">
            <a:spLocks noChangeArrowheads="1"/>
          </p:cNvSpPr>
          <p:nvPr/>
        </p:nvSpPr>
        <p:spPr bwMode="auto">
          <a:xfrm>
            <a:off x="560388" y="2109788"/>
            <a:ext cx="1152525" cy="579437"/>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anose="02010609060101010101" pitchFamily="49" charset="-122"/>
              </a:rPr>
              <a:t>IMP</a:t>
            </a:r>
          </a:p>
        </p:txBody>
      </p:sp>
      <p:sp>
        <p:nvSpPr>
          <p:cNvPr id="118807" name="Line 23"/>
          <p:cNvSpPr>
            <a:spLocks noChangeShapeType="1"/>
          </p:cNvSpPr>
          <p:nvPr/>
        </p:nvSpPr>
        <p:spPr bwMode="auto">
          <a:xfrm>
            <a:off x="1020763" y="1663700"/>
            <a:ext cx="0" cy="503238"/>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118808" name="Line 24"/>
          <p:cNvSpPr>
            <a:spLocks noChangeShapeType="1"/>
          </p:cNvSpPr>
          <p:nvPr/>
        </p:nvSpPr>
        <p:spPr bwMode="auto">
          <a:xfrm>
            <a:off x="1036638" y="2700338"/>
            <a:ext cx="0" cy="503237"/>
          </a:xfrm>
          <a:prstGeom prst="line">
            <a:avLst/>
          </a:prstGeom>
          <a:noFill/>
          <a:ln w="38100">
            <a:solidFill>
              <a:schemeClr val="tx1"/>
            </a:solidFill>
            <a:miter lim="800000"/>
            <a:headEnd type="triangle" w="med" len="med"/>
            <a:tailEnd/>
          </a:ln>
        </p:spPr>
        <p:txBody>
          <a:bodyPr wrap="none"/>
          <a:lstStyle/>
          <a:p>
            <a:pPr>
              <a:defRPr/>
            </a:pPr>
            <a:endParaRPr lang="zh-CN" altLang="en-US" b="0">
              <a:latin typeface="+mn-lt"/>
              <a:ea typeface="黑体" panose="02010609060101010101" pitchFamily="49" charset="-122"/>
            </a:endParaRPr>
          </a:p>
        </p:txBody>
      </p:sp>
      <p:grpSp>
        <p:nvGrpSpPr>
          <p:cNvPr id="5" name="Group 25"/>
          <p:cNvGrpSpPr>
            <a:grpSpLocks/>
          </p:cNvGrpSpPr>
          <p:nvPr/>
        </p:nvGrpSpPr>
        <p:grpSpPr bwMode="auto">
          <a:xfrm>
            <a:off x="1625600" y="1735138"/>
            <a:ext cx="1512888" cy="647700"/>
            <a:chOff x="1065" y="1389"/>
            <a:chExt cx="953" cy="408"/>
          </a:xfrm>
        </p:grpSpPr>
        <p:sp>
          <p:nvSpPr>
            <p:cNvPr id="54283" name="Line 26"/>
            <p:cNvSpPr>
              <a:spLocks noChangeShapeType="1"/>
            </p:cNvSpPr>
            <p:nvPr/>
          </p:nvSpPr>
          <p:spPr bwMode="auto">
            <a:xfrm flipV="1">
              <a:off x="1065" y="1616"/>
              <a:ext cx="454" cy="181"/>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54284" name="Line 27"/>
            <p:cNvSpPr>
              <a:spLocks noChangeShapeType="1"/>
            </p:cNvSpPr>
            <p:nvPr/>
          </p:nvSpPr>
          <p:spPr bwMode="auto">
            <a:xfrm flipV="1">
              <a:off x="1609" y="1389"/>
              <a:ext cx="409" cy="182"/>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grpSp>
      <p:pic>
        <p:nvPicPr>
          <p:cNvPr id="118812" name="Picture 28" descr="31-尿酸"/>
          <p:cNvPicPr>
            <a:picLocks noChangeAspect="1" noChangeArrowheads="1"/>
          </p:cNvPicPr>
          <p:nvPr/>
        </p:nvPicPr>
        <p:blipFill>
          <a:blip r:embed="rId2"/>
          <a:srcRect/>
          <a:stretch>
            <a:fillRect/>
          </a:stretch>
        </p:blipFill>
        <p:spPr bwMode="auto">
          <a:xfrm>
            <a:off x="5219700" y="3860800"/>
            <a:ext cx="3478213" cy="2498725"/>
          </a:xfrm>
          <a:prstGeom prst="rect">
            <a:avLst/>
          </a:prstGeom>
          <a:noFill/>
          <a:ln w="9525">
            <a:noFill/>
            <a:miter lim="800000"/>
            <a:headEnd/>
            <a:tailEnd/>
          </a:ln>
        </p:spPr>
      </p:pic>
      <p:sp>
        <p:nvSpPr>
          <p:cNvPr id="118805" name="AutoShape 21"/>
          <p:cNvSpPr>
            <a:spLocks noChangeArrowheads="1"/>
          </p:cNvSpPr>
          <p:nvPr/>
        </p:nvSpPr>
        <p:spPr bwMode="auto">
          <a:xfrm>
            <a:off x="1116013" y="5084763"/>
            <a:ext cx="3024187" cy="1047750"/>
          </a:xfrm>
          <a:prstGeom prst="wedgeRoundRectCallout">
            <a:avLst>
              <a:gd name="adj1" fmla="val 103856"/>
              <a:gd name="adj2" fmla="val -56213"/>
              <a:gd name="adj3" fmla="val 16667"/>
            </a:avLst>
          </a:prstGeom>
          <a:solidFill>
            <a:srgbClr val="FF99FF"/>
          </a:solidFill>
          <a:ln w="9525">
            <a:noFill/>
            <a:miter lim="800000"/>
            <a:headEnd/>
            <a:tailEnd/>
          </a:ln>
        </p:spPr>
        <p:txBody>
          <a:bodyPr/>
          <a:lstStyle/>
          <a:p>
            <a:pPr algn="ctr">
              <a:defRPr/>
            </a:pPr>
            <a:r>
              <a:rPr lang="zh-CN" altLang="en-US" sz="2800" b="0" dirty="0">
                <a:solidFill>
                  <a:srgbClr val="080800"/>
                </a:solidFill>
                <a:latin typeface="+mn-lt"/>
                <a:ea typeface="黑体" panose="02010609060101010101" pitchFamily="49" charset="-122"/>
              </a:rPr>
              <a:t>人体内嘌呤碱的最终代谢产物</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8807"/>
                                        </p:tgtEl>
                                        <p:attrNameLst>
                                          <p:attrName>style.visibility</p:attrName>
                                        </p:attrNameLst>
                                      </p:cBhvr>
                                      <p:to>
                                        <p:strVal val="visible"/>
                                      </p:to>
                                    </p:set>
                                    <p:animEffect transition="in" filter="wipe(up)">
                                      <p:cBhvr>
                                        <p:cTn id="17" dur="500"/>
                                        <p:tgtEl>
                                          <p:spTgt spid="118807"/>
                                        </p:tgtEl>
                                      </p:cBhvr>
                                    </p:animEffect>
                                  </p:childTnLst>
                                </p:cTn>
                              </p:par>
                              <p:par>
                                <p:cTn id="18" presetID="22" presetClass="entr" presetSubtype="4" fill="hold" nodeType="withEffect">
                                  <p:stCondLst>
                                    <p:cond delay="0"/>
                                  </p:stCondLst>
                                  <p:childTnLst>
                                    <p:set>
                                      <p:cBhvr>
                                        <p:cTn id="19" dur="1" fill="hold">
                                          <p:stCondLst>
                                            <p:cond delay="0"/>
                                          </p:stCondLst>
                                        </p:cTn>
                                        <p:tgtEl>
                                          <p:spTgt spid="118808"/>
                                        </p:tgtEl>
                                        <p:attrNameLst>
                                          <p:attrName>style.visibility</p:attrName>
                                        </p:attrNameLst>
                                      </p:cBhvr>
                                      <p:to>
                                        <p:strVal val="visible"/>
                                      </p:to>
                                    </p:set>
                                    <p:animEffect transition="in" filter="wipe(down)">
                                      <p:cBhvr>
                                        <p:cTn id="20" dur="500"/>
                                        <p:tgtEl>
                                          <p:spTgt spid="118808"/>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118806"/>
                                        </p:tgtEl>
                                        <p:attrNameLst>
                                          <p:attrName>style.visibility</p:attrName>
                                        </p:attrNameLst>
                                      </p:cBhvr>
                                      <p:to>
                                        <p:strVal val="visible"/>
                                      </p:to>
                                    </p:set>
                                    <p:animEffect transition="in" filter="dissolve">
                                      <p:cBhvr>
                                        <p:cTn id="24" dur="500"/>
                                        <p:tgtEl>
                                          <p:spTgt spid="118806"/>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118812"/>
                                        </p:tgtEl>
                                        <p:attrNameLst>
                                          <p:attrName>style.visibility</p:attrName>
                                        </p:attrNameLst>
                                      </p:cBhvr>
                                      <p:to>
                                        <p:strVal val="visible"/>
                                      </p:to>
                                    </p:set>
                                    <p:animEffect transition="in" filter="wipe(up)">
                                      <p:cBhvr>
                                        <p:cTn id="37" dur="500"/>
                                        <p:tgtEl>
                                          <p:spTgt spid="118812"/>
                                        </p:tgtEl>
                                      </p:cBhvr>
                                    </p:animEffect>
                                  </p:childTnLst>
                                </p:cTn>
                              </p:par>
                            </p:childTnLst>
                          </p:cTn>
                        </p:par>
                        <p:par>
                          <p:cTn id="38" fill="hold">
                            <p:stCondLst>
                              <p:cond delay="1000"/>
                            </p:stCondLst>
                            <p:childTnLst>
                              <p:par>
                                <p:cTn id="39" presetID="18" presetClass="entr" presetSubtype="6" fill="hold" grpId="0" nodeType="afterEffect">
                                  <p:stCondLst>
                                    <p:cond delay="0"/>
                                  </p:stCondLst>
                                  <p:childTnLst>
                                    <p:set>
                                      <p:cBhvr>
                                        <p:cTn id="40" dur="1" fill="hold">
                                          <p:stCondLst>
                                            <p:cond delay="0"/>
                                          </p:stCondLst>
                                        </p:cTn>
                                        <p:tgtEl>
                                          <p:spTgt spid="118805"/>
                                        </p:tgtEl>
                                        <p:attrNameLst>
                                          <p:attrName>style.visibility</p:attrName>
                                        </p:attrNameLst>
                                      </p:cBhvr>
                                      <p:to>
                                        <p:strVal val="visible"/>
                                      </p:to>
                                    </p:set>
                                    <p:animEffect transition="in" filter="strips(downRight)">
                                      <p:cBhvr>
                                        <p:cTn id="41" dur="500"/>
                                        <p:tgtEl>
                                          <p:spTgt spid="118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6" grpId="0"/>
      <p:bldP spid="118805"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066800" y="476250"/>
            <a:ext cx="7772400" cy="1143000"/>
          </a:xfrm>
        </p:spPr>
        <p:txBody>
          <a:bodyPr/>
          <a:lstStyle/>
          <a:p>
            <a:pPr algn="ctr" eaLnBrk="1" hangingPunct="1"/>
            <a:r>
              <a:rPr lang="zh-CN" altLang="en-US" sz="3600">
                <a:ea typeface="黑体" pitchFamily="2" charset="-122"/>
              </a:rPr>
              <a:t>一、核苷酸的生理功用</a:t>
            </a:r>
          </a:p>
        </p:txBody>
      </p:sp>
      <p:sp>
        <p:nvSpPr>
          <p:cNvPr id="11267" name="Rectangle 3"/>
          <p:cNvSpPr>
            <a:spLocks noGrp="1" noChangeArrowheads="1"/>
          </p:cNvSpPr>
          <p:nvPr>
            <p:ph type="body" idx="1"/>
          </p:nvPr>
        </p:nvSpPr>
        <p:spPr>
          <a:xfrm>
            <a:off x="685800" y="1752600"/>
            <a:ext cx="8153400" cy="4464050"/>
          </a:xfrm>
        </p:spPr>
        <p:txBody>
          <a:bodyPr/>
          <a:lstStyle/>
          <a:p>
            <a:pPr eaLnBrk="1" hangingPunct="1">
              <a:lnSpc>
                <a:spcPct val="130000"/>
              </a:lnSpc>
            </a:pPr>
            <a:r>
              <a:rPr lang="zh-CN" altLang="en-US">
                <a:solidFill>
                  <a:srgbClr val="080800"/>
                </a:solidFill>
                <a:ea typeface="黑体" pitchFamily="2" charset="-122"/>
              </a:rPr>
              <a:t>核酸合成的原料</a:t>
            </a:r>
          </a:p>
          <a:p>
            <a:pPr eaLnBrk="1" hangingPunct="1">
              <a:lnSpc>
                <a:spcPct val="130000"/>
              </a:lnSpc>
            </a:pPr>
            <a:r>
              <a:rPr lang="zh-CN" altLang="en-US">
                <a:solidFill>
                  <a:srgbClr val="080800"/>
                </a:solidFill>
                <a:ea typeface="黑体" pitchFamily="2" charset="-122"/>
              </a:rPr>
              <a:t>细胞内能量的利用形式：如</a:t>
            </a:r>
            <a:r>
              <a:rPr lang="en-US" altLang="zh-CN">
                <a:solidFill>
                  <a:srgbClr val="080800"/>
                </a:solidFill>
                <a:ea typeface="黑体" pitchFamily="2" charset="-122"/>
              </a:rPr>
              <a:t>ATP</a:t>
            </a:r>
          </a:p>
          <a:p>
            <a:pPr eaLnBrk="1" hangingPunct="1">
              <a:lnSpc>
                <a:spcPct val="130000"/>
              </a:lnSpc>
            </a:pPr>
            <a:r>
              <a:rPr lang="zh-CN" altLang="en-US">
                <a:solidFill>
                  <a:srgbClr val="080800"/>
                </a:solidFill>
                <a:ea typeface="黑体" pitchFamily="2" charset="-122"/>
              </a:rPr>
              <a:t>生理调节介质：</a:t>
            </a:r>
            <a:r>
              <a:rPr lang="en-US" altLang="zh-CN">
                <a:solidFill>
                  <a:srgbClr val="080800"/>
                </a:solidFill>
                <a:ea typeface="黑体" pitchFamily="2" charset="-122"/>
              </a:rPr>
              <a:t>cAMP</a:t>
            </a:r>
            <a:r>
              <a:rPr lang="zh-CN" altLang="en-US">
                <a:solidFill>
                  <a:srgbClr val="080800"/>
                </a:solidFill>
                <a:ea typeface="黑体" pitchFamily="2" charset="-122"/>
              </a:rPr>
              <a:t>、</a:t>
            </a:r>
            <a:r>
              <a:rPr lang="en-US" altLang="zh-CN">
                <a:solidFill>
                  <a:srgbClr val="080800"/>
                </a:solidFill>
                <a:ea typeface="黑体" pitchFamily="2" charset="-122"/>
              </a:rPr>
              <a:t>cGMP</a:t>
            </a:r>
          </a:p>
          <a:p>
            <a:pPr eaLnBrk="1" hangingPunct="1">
              <a:lnSpc>
                <a:spcPct val="130000"/>
              </a:lnSpc>
            </a:pPr>
            <a:r>
              <a:rPr lang="zh-CN" altLang="en-US">
                <a:solidFill>
                  <a:srgbClr val="080800"/>
                </a:solidFill>
                <a:ea typeface="黑体" pitchFamily="2" charset="-122"/>
              </a:rPr>
              <a:t>辅酶的构成成分：</a:t>
            </a:r>
            <a:r>
              <a:rPr lang="en-US" altLang="zh-CN">
                <a:solidFill>
                  <a:srgbClr val="080800"/>
                </a:solidFill>
                <a:ea typeface="黑体" pitchFamily="2" charset="-122"/>
              </a:rPr>
              <a:t>FAD</a:t>
            </a:r>
            <a:r>
              <a:rPr lang="zh-CN" altLang="en-US">
                <a:solidFill>
                  <a:srgbClr val="080800"/>
                </a:solidFill>
                <a:ea typeface="黑体" pitchFamily="2" charset="-122"/>
              </a:rPr>
              <a:t>、</a:t>
            </a:r>
            <a:r>
              <a:rPr lang="en-US" altLang="zh-CN">
                <a:solidFill>
                  <a:srgbClr val="080800"/>
                </a:solidFill>
                <a:ea typeface="黑体" pitchFamily="2" charset="-122"/>
              </a:rPr>
              <a:t>NAD</a:t>
            </a:r>
            <a:r>
              <a:rPr lang="en-US" altLang="zh-CN" baseline="30000">
                <a:solidFill>
                  <a:srgbClr val="080800"/>
                </a:solidFill>
                <a:ea typeface="黑体" pitchFamily="2" charset="-122"/>
              </a:rPr>
              <a:t>+</a:t>
            </a:r>
            <a:r>
              <a:rPr lang="zh-CN" altLang="en-US">
                <a:solidFill>
                  <a:srgbClr val="080800"/>
                </a:solidFill>
                <a:ea typeface="黑体" pitchFamily="2" charset="-122"/>
              </a:rPr>
              <a:t>、</a:t>
            </a:r>
            <a:r>
              <a:rPr lang="en-US" altLang="zh-CN">
                <a:solidFill>
                  <a:srgbClr val="080800"/>
                </a:solidFill>
                <a:ea typeface="黑体" pitchFamily="2" charset="-122"/>
              </a:rPr>
              <a:t>NADP</a:t>
            </a:r>
            <a:r>
              <a:rPr lang="zh-CN" altLang="en-US" baseline="30000">
                <a:solidFill>
                  <a:srgbClr val="080800"/>
                </a:solidFill>
                <a:ea typeface="黑体" pitchFamily="2" charset="-122"/>
              </a:rPr>
              <a:t>＋</a:t>
            </a:r>
            <a:endParaRPr lang="zh-CN" altLang="en-US">
              <a:solidFill>
                <a:srgbClr val="080800"/>
              </a:solidFill>
              <a:ea typeface="黑体" pitchFamily="2" charset="-122"/>
            </a:endParaRPr>
          </a:p>
          <a:p>
            <a:pPr eaLnBrk="1" hangingPunct="1">
              <a:lnSpc>
                <a:spcPct val="130000"/>
              </a:lnSpc>
            </a:pPr>
            <a:r>
              <a:rPr lang="zh-CN" altLang="en-US">
                <a:solidFill>
                  <a:srgbClr val="080800"/>
                </a:solidFill>
                <a:ea typeface="黑体" pitchFamily="2" charset="-122"/>
              </a:rPr>
              <a:t>活化中间代谢物：</a:t>
            </a:r>
            <a:r>
              <a:rPr lang="en-US" altLang="zh-CN">
                <a:solidFill>
                  <a:srgbClr val="080800"/>
                </a:solidFill>
                <a:ea typeface="黑体" pitchFamily="2" charset="-122"/>
              </a:rPr>
              <a:t>UDPG</a:t>
            </a:r>
            <a:r>
              <a:rPr lang="zh-CN" altLang="en-US">
                <a:solidFill>
                  <a:srgbClr val="080800"/>
                </a:solidFill>
                <a:ea typeface="黑体" pitchFamily="2" charset="-122"/>
              </a:rPr>
              <a:t>、</a:t>
            </a:r>
            <a:r>
              <a:rPr lang="en-US" altLang="zh-CN">
                <a:solidFill>
                  <a:srgbClr val="080800"/>
                </a:solidFill>
                <a:ea typeface="黑体" pitchFamily="2" charset="-122"/>
              </a:rPr>
              <a:t>SAM</a:t>
            </a:r>
          </a:p>
          <a:p>
            <a:pPr eaLnBrk="1" hangingPunct="1">
              <a:lnSpc>
                <a:spcPct val="130000"/>
              </a:lnSpc>
            </a:pPr>
            <a:r>
              <a:rPr lang="zh-CN" altLang="en-US">
                <a:solidFill>
                  <a:srgbClr val="080800"/>
                </a:solidFill>
                <a:ea typeface="黑体" pitchFamily="2" charset="-122"/>
              </a:rPr>
              <a:t>酶的变构调节剂：</a:t>
            </a:r>
            <a:r>
              <a:rPr lang="en-US" altLang="zh-CN">
                <a:solidFill>
                  <a:srgbClr val="080800"/>
                </a:solidFill>
                <a:ea typeface="黑体" pitchFamily="2" charset="-122"/>
              </a:rPr>
              <a:t>ATP</a:t>
            </a:r>
            <a:r>
              <a:rPr lang="zh-CN" altLang="en-US">
                <a:solidFill>
                  <a:srgbClr val="080800"/>
                </a:solidFill>
                <a:ea typeface="黑体" pitchFamily="2" charset="-122"/>
              </a:rPr>
              <a:t>、</a:t>
            </a:r>
            <a:r>
              <a:rPr lang="en-US" altLang="zh-CN">
                <a:solidFill>
                  <a:srgbClr val="080800"/>
                </a:solidFill>
                <a:ea typeface="黑体" pitchFamily="2" charset="-122"/>
              </a:rPr>
              <a:t>ADP</a:t>
            </a:r>
            <a:r>
              <a:rPr lang="zh-CN" altLang="en-US">
                <a:solidFill>
                  <a:srgbClr val="080800"/>
                </a:solidFill>
                <a:ea typeface="黑体" pitchFamily="2" charset="-122"/>
              </a:rPr>
              <a:t>、</a:t>
            </a:r>
            <a:r>
              <a:rPr lang="en-US" altLang="zh-CN">
                <a:solidFill>
                  <a:srgbClr val="080800"/>
                </a:solidFill>
                <a:ea typeface="黑体" pitchFamily="2" charset="-122"/>
              </a:rPr>
              <a:t>AMP</a:t>
            </a:r>
            <a:r>
              <a:rPr lang="zh-CN" altLang="en-US">
                <a:solidFill>
                  <a:srgbClr val="080800"/>
                </a:solidFill>
                <a:ea typeface="黑体" pitchFamily="2" charset="-122"/>
              </a:rPr>
              <a:t>等</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dissolve">
                                      <p:cBhvr>
                                        <p:cTn id="7" dur="500"/>
                                        <p:tgtEl>
                                          <p:spTgt spid="11267">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Effect transition="in" filter="dissolve">
                                      <p:cBhvr>
                                        <p:cTn id="11" dur="500"/>
                                        <p:tgtEl>
                                          <p:spTgt spid="11267">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dissolve">
                                      <p:cBhvr>
                                        <p:cTn id="15" dur="500"/>
                                        <p:tgtEl>
                                          <p:spTgt spid="11267">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animEffect transition="in" filter="dissolve">
                                      <p:cBhvr>
                                        <p:cTn id="19" dur="500"/>
                                        <p:tgtEl>
                                          <p:spTgt spid="1126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animEffect transition="in" filter="dissolve">
                                      <p:cBhvr>
                                        <p:cTn id="23" dur="500"/>
                                        <p:tgtEl>
                                          <p:spTgt spid="11267">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animEffect transition="in" filter="dissolve">
                                      <p:cBhvr>
                                        <p:cTn id="27"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p:cNvSpPr>
          <p:nvPr/>
        </p:nvSpPr>
        <p:spPr bwMode="auto">
          <a:xfrm>
            <a:off x="1116013" y="1347788"/>
            <a:ext cx="5397500" cy="641350"/>
          </a:xfrm>
          <a:prstGeom prst="rect">
            <a:avLst/>
          </a:prstGeom>
          <a:noFill/>
          <a:ln w="9525">
            <a:noFill/>
            <a:miter lim="800000"/>
            <a:headEnd/>
            <a:tailEnd/>
          </a:ln>
        </p:spPr>
        <p:txBody>
          <a:bodyPr wrap="none">
            <a:spAutoFit/>
          </a:bodyPr>
          <a:lstStyle/>
          <a:p>
            <a:r>
              <a:rPr lang="zh-CN" altLang="en-US" sz="3600" b="0">
                <a:solidFill>
                  <a:schemeClr val="tx2"/>
                </a:solidFill>
                <a:latin typeface="Tahoma" pitchFamily="34" charset="0"/>
                <a:ea typeface="黑体" pitchFamily="2" charset="-122"/>
              </a:rPr>
              <a:t>嘌呤核苷酸分解代谢特点</a:t>
            </a:r>
            <a:r>
              <a:rPr lang="en-US" altLang="zh-CN" sz="3600" b="0">
                <a:solidFill>
                  <a:schemeClr val="tx2"/>
                </a:solidFill>
                <a:latin typeface="Tahoma" pitchFamily="34" charset="0"/>
                <a:ea typeface="黑体" pitchFamily="2" charset="-122"/>
              </a:rPr>
              <a:t>:</a:t>
            </a:r>
          </a:p>
        </p:txBody>
      </p:sp>
      <p:sp>
        <p:nvSpPr>
          <p:cNvPr id="84994" name="Text Box 3"/>
          <p:cNvSpPr txBox="1">
            <a:spLocks noChangeArrowheads="1"/>
          </p:cNvSpPr>
          <p:nvPr/>
        </p:nvSpPr>
        <p:spPr bwMode="auto">
          <a:xfrm>
            <a:off x="1979613" y="2044700"/>
            <a:ext cx="4295775" cy="3209925"/>
          </a:xfrm>
          <a:prstGeom prst="rect">
            <a:avLst/>
          </a:prstGeom>
          <a:noFill/>
          <a:ln w="9525">
            <a:noFill/>
            <a:miter lim="800000"/>
            <a:headEnd/>
            <a:tailEnd/>
          </a:ln>
        </p:spPr>
        <p:txBody>
          <a:bodyPr wrap="none">
            <a:spAutoFit/>
          </a:bodyPr>
          <a:lstStyle/>
          <a:p>
            <a:pPr>
              <a:lnSpc>
                <a:spcPct val="160000"/>
              </a:lnSpc>
            </a:pPr>
            <a:r>
              <a:rPr lang="en-US" altLang="zh-CN" b="0">
                <a:ea typeface="黑体" pitchFamily="2" charset="-122"/>
              </a:rPr>
              <a:t>1</a:t>
            </a:r>
            <a:r>
              <a:rPr lang="zh-CN" altLang="en-US" b="0">
                <a:ea typeface="黑体" pitchFamily="2" charset="-122"/>
              </a:rPr>
              <a:t>、嘌呤环未破</a:t>
            </a:r>
          </a:p>
          <a:p>
            <a:pPr>
              <a:lnSpc>
                <a:spcPct val="160000"/>
              </a:lnSpc>
            </a:pPr>
            <a:r>
              <a:rPr lang="en-US" altLang="zh-CN" b="0">
                <a:ea typeface="黑体" pitchFamily="2" charset="-122"/>
              </a:rPr>
              <a:t>2</a:t>
            </a:r>
            <a:r>
              <a:rPr lang="zh-CN" altLang="en-US" b="0">
                <a:ea typeface="黑体" pitchFamily="2" charset="-122"/>
              </a:rPr>
              <a:t>、</a:t>
            </a:r>
            <a:r>
              <a:rPr lang="zh-CN" altLang="en-US" b="0">
                <a:solidFill>
                  <a:srgbClr val="FA413C"/>
                </a:solidFill>
                <a:ea typeface="黑体" pitchFamily="2" charset="-122"/>
              </a:rPr>
              <a:t>黄嘌呤氧化酶</a:t>
            </a:r>
          </a:p>
          <a:p>
            <a:pPr>
              <a:lnSpc>
                <a:spcPct val="160000"/>
              </a:lnSpc>
            </a:pPr>
            <a:r>
              <a:rPr lang="en-US" altLang="zh-CN" b="0">
                <a:ea typeface="黑体" pitchFamily="2" charset="-122"/>
              </a:rPr>
              <a:t>3</a:t>
            </a:r>
            <a:r>
              <a:rPr lang="zh-CN" altLang="en-US" b="0">
                <a:ea typeface="黑体" pitchFamily="2" charset="-122"/>
              </a:rPr>
              <a:t>、嘌呤碱终产物</a:t>
            </a:r>
            <a:r>
              <a:rPr lang="en-US" altLang="zh-CN" b="0">
                <a:ea typeface="黑体" pitchFamily="2" charset="-122"/>
              </a:rPr>
              <a:t>: </a:t>
            </a:r>
            <a:r>
              <a:rPr lang="zh-CN" altLang="en-US" b="0">
                <a:solidFill>
                  <a:srgbClr val="FA413C"/>
                </a:solidFill>
                <a:ea typeface="黑体" pitchFamily="2" charset="-122"/>
              </a:rPr>
              <a:t>尿酸</a:t>
            </a:r>
          </a:p>
          <a:p>
            <a:pPr>
              <a:lnSpc>
                <a:spcPct val="160000"/>
              </a:lnSpc>
            </a:pPr>
            <a:endParaRPr lang="en-US" altLang="zh-CN" b="0" u="sng">
              <a:solidFill>
                <a:srgbClr val="66FF33"/>
              </a:solidFill>
              <a:ea typeface="黑体" pitchFamily="2" charset="-122"/>
            </a:endParaRPr>
          </a:p>
        </p:txBody>
      </p:sp>
      <p:sp>
        <p:nvSpPr>
          <p:cNvPr id="119812" name="AutoShape 4"/>
          <p:cNvSpPr>
            <a:spLocks noChangeArrowheads="1"/>
          </p:cNvSpPr>
          <p:nvPr/>
        </p:nvSpPr>
        <p:spPr bwMode="auto">
          <a:xfrm>
            <a:off x="4140200" y="5373688"/>
            <a:ext cx="4319588" cy="1223962"/>
          </a:xfrm>
          <a:prstGeom prst="cloudCallout">
            <a:avLst>
              <a:gd name="adj1" fmla="val -1560"/>
              <a:gd name="adj2" fmla="val -119778"/>
            </a:avLst>
          </a:prstGeom>
          <a:solidFill>
            <a:schemeClr val="accent1"/>
          </a:solidFill>
          <a:ln w="38100">
            <a:solidFill>
              <a:schemeClr val="tx1"/>
            </a:solidFill>
            <a:round/>
            <a:headEnd/>
            <a:tailEnd/>
          </a:ln>
        </p:spPr>
        <p:txBody>
          <a:bodyPr/>
          <a:lstStyle/>
          <a:p>
            <a:pPr algn="ctr"/>
            <a:r>
              <a:rPr kumimoji="0" lang="zh-CN" altLang="en-US" sz="2800" b="0" dirty="0">
                <a:solidFill>
                  <a:srgbClr val="080800"/>
                </a:solidFill>
                <a:ea typeface="黑体" pitchFamily="2" charset="-122"/>
              </a:rPr>
              <a:t>灵长类、爬行动物、鸟类、昆虫</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Effect transition="in" filter="box(in)">
                                      <p:cBhvr>
                                        <p:cTn id="7" dur="20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1" name="Rectangle 2"/>
          <p:cNvSpPr>
            <a:spLocks noChangeArrowheads="1"/>
          </p:cNvSpPr>
          <p:nvPr/>
        </p:nvSpPr>
        <p:spPr bwMode="auto">
          <a:xfrm>
            <a:off x="395288" y="692150"/>
            <a:ext cx="7586662" cy="579438"/>
          </a:xfrm>
          <a:prstGeom prst="rect">
            <a:avLst/>
          </a:prstGeom>
          <a:noFill/>
          <a:ln w="38100">
            <a:noFill/>
            <a:miter lim="800000"/>
            <a:headEnd/>
            <a:tailEnd/>
          </a:ln>
        </p:spPr>
        <p:txBody>
          <a:bodyPr anchor="ctr">
            <a:spAutoFit/>
          </a:bodyPr>
          <a:lstStyle/>
          <a:p>
            <a:pPr>
              <a:tabLst>
                <a:tab pos="5257800" algn="l"/>
              </a:tabLst>
            </a:pPr>
            <a:r>
              <a:rPr lang="zh-CN" altLang="en-US" b="0">
                <a:solidFill>
                  <a:schemeClr val="tx2"/>
                </a:solidFill>
                <a:latin typeface="Tahoma" pitchFamily="34" charset="0"/>
                <a:ea typeface="黑体" pitchFamily="2" charset="-122"/>
              </a:rPr>
              <a:t>尿酸在其他动物体内能继续分解</a:t>
            </a:r>
          </a:p>
        </p:txBody>
      </p:sp>
      <p:sp>
        <p:nvSpPr>
          <p:cNvPr id="87042" name="Rectangle 3"/>
          <p:cNvSpPr>
            <a:spLocks noChangeArrowheads="1"/>
          </p:cNvSpPr>
          <p:nvPr/>
        </p:nvSpPr>
        <p:spPr bwMode="auto">
          <a:xfrm>
            <a:off x="0" y="2005013"/>
            <a:ext cx="9144000" cy="0"/>
          </a:xfrm>
          <a:prstGeom prst="rect">
            <a:avLst/>
          </a:prstGeom>
          <a:noFill/>
          <a:ln w="38100">
            <a:noFill/>
            <a:miter lim="800000"/>
            <a:headEnd/>
            <a:tailEnd/>
          </a:ln>
        </p:spPr>
        <p:txBody>
          <a:bodyPr wrap="none" anchor="ctr">
            <a:spAutoFit/>
          </a:bodyPr>
          <a:lstStyle/>
          <a:p>
            <a:endParaRPr lang="zh-CN" altLang="en-US"/>
          </a:p>
        </p:txBody>
      </p:sp>
      <p:sp>
        <p:nvSpPr>
          <p:cNvPr id="87043" name="Rectangle 4"/>
          <p:cNvSpPr>
            <a:spLocks noChangeArrowheads="1"/>
          </p:cNvSpPr>
          <p:nvPr/>
        </p:nvSpPr>
        <p:spPr bwMode="auto">
          <a:xfrm>
            <a:off x="0" y="2005013"/>
            <a:ext cx="9144000" cy="0"/>
          </a:xfrm>
          <a:prstGeom prst="rect">
            <a:avLst/>
          </a:prstGeom>
          <a:noFill/>
          <a:ln w="38100">
            <a:noFill/>
            <a:miter lim="800000"/>
            <a:headEnd/>
            <a:tailEnd/>
          </a:ln>
        </p:spPr>
        <p:txBody>
          <a:bodyPr wrap="none" anchor="ctr">
            <a:spAutoFit/>
          </a:bodyPr>
          <a:lstStyle/>
          <a:p>
            <a:endParaRPr lang="zh-CN" altLang="en-US"/>
          </a:p>
        </p:txBody>
      </p:sp>
      <p:sp>
        <p:nvSpPr>
          <p:cNvPr id="87044" name="Rectangle 5"/>
          <p:cNvSpPr>
            <a:spLocks noChangeArrowheads="1"/>
          </p:cNvSpPr>
          <p:nvPr/>
        </p:nvSpPr>
        <p:spPr bwMode="auto">
          <a:xfrm>
            <a:off x="0" y="2005013"/>
            <a:ext cx="9144000" cy="0"/>
          </a:xfrm>
          <a:prstGeom prst="rect">
            <a:avLst/>
          </a:prstGeom>
          <a:noFill/>
          <a:ln w="38100">
            <a:noFill/>
            <a:miter lim="800000"/>
            <a:headEnd/>
            <a:tailEnd/>
          </a:ln>
        </p:spPr>
        <p:txBody>
          <a:bodyPr wrap="none" anchor="ctr">
            <a:spAutoFit/>
          </a:bodyPr>
          <a:lstStyle/>
          <a:p>
            <a:endParaRPr lang="zh-CN" altLang="en-US"/>
          </a:p>
        </p:txBody>
      </p:sp>
      <p:pic>
        <p:nvPicPr>
          <p:cNvPr id="121862" name="Picture 6" descr="尿酸的分解"/>
          <p:cNvPicPr>
            <a:picLocks noChangeAspect="1" noChangeArrowheads="1"/>
          </p:cNvPicPr>
          <p:nvPr/>
        </p:nvPicPr>
        <p:blipFill>
          <a:blip r:embed="rId3"/>
          <a:srcRect/>
          <a:stretch>
            <a:fillRect/>
          </a:stretch>
        </p:blipFill>
        <p:spPr bwMode="auto">
          <a:xfrm>
            <a:off x="0" y="1346200"/>
            <a:ext cx="9144000" cy="55022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1862"/>
                                        </p:tgtEl>
                                        <p:attrNameLst>
                                          <p:attrName>style.visibility</p:attrName>
                                        </p:attrNameLst>
                                      </p:cBhvr>
                                      <p:to>
                                        <p:strVal val="visible"/>
                                      </p:to>
                                    </p:set>
                                    <p:animEffect transition="in" filter="blinds(horizontal)">
                                      <p:cBhvr>
                                        <p:cTn id="7" dur="1000"/>
                                        <p:tgtEl>
                                          <p:spTgt spid="12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1066800" y="269875"/>
            <a:ext cx="7772400" cy="1143000"/>
          </a:xfrm>
        </p:spPr>
        <p:txBody>
          <a:bodyPr/>
          <a:lstStyle/>
          <a:p>
            <a:pPr algn="ctr" eaLnBrk="1" hangingPunct="1"/>
            <a:r>
              <a:rPr lang="zh-CN" altLang="en-US" sz="3600">
                <a:ea typeface="黑体" pitchFamily="2" charset="-122"/>
              </a:rPr>
              <a:t>嘌呤核苷酸的分解代谢</a:t>
            </a:r>
          </a:p>
        </p:txBody>
      </p:sp>
      <p:sp>
        <p:nvSpPr>
          <p:cNvPr id="39939" name="Text Box 3"/>
          <p:cNvSpPr txBox="1">
            <a:spLocks noChangeArrowheads="1"/>
          </p:cNvSpPr>
          <p:nvPr/>
        </p:nvSpPr>
        <p:spPr bwMode="auto">
          <a:xfrm>
            <a:off x="912813" y="1700213"/>
            <a:ext cx="4343400" cy="2774950"/>
          </a:xfrm>
          <a:prstGeom prst="rect">
            <a:avLst/>
          </a:prstGeom>
          <a:noFill/>
          <a:ln w="9525">
            <a:noFill/>
            <a:miter lim="800000"/>
            <a:headEnd/>
            <a:tailEnd/>
          </a:ln>
        </p:spPr>
        <p:txBody>
          <a:bodyPr>
            <a:spAutoFit/>
          </a:bodyPr>
          <a:lstStyle/>
          <a:p>
            <a:pPr>
              <a:spcBef>
                <a:spcPct val="50000"/>
              </a:spcBef>
              <a:defRPr/>
            </a:pPr>
            <a:r>
              <a:rPr lang="zh-CN" altLang="en-US" b="0" dirty="0">
                <a:solidFill>
                  <a:srgbClr val="080800"/>
                </a:solidFill>
                <a:latin typeface="+mn-lt"/>
                <a:ea typeface="黑体" pitchFamily="49" charset="-122"/>
              </a:rPr>
              <a:t>高嘌呤饮食</a:t>
            </a:r>
          </a:p>
          <a:p>
            <a:pPr>
              <a:spcBef>
                <a:spcPct val="50000"/>
              </a:spcBef>
              <a:defRPr/>
            </a:pPr>
            <a:r>
              <a:rPr lang="zh-CN" altLang="en-US" b="0" dirty="0">
                <a:solidFill>
                  <a:srgbClr val="080800"/>
                </a:solidFill>
                <a:latin typeface="+mn-lt"/>
                <a:ea typeface="黑体" pitchFamily="49" charset="-122"/>
              </a:rPr>
              <a:t>体内核酸大量分解</a:t>
            </a:r>
          </a:p>
          <a:p>
            <a:pPr>
              <a:spcBef>
                <a:spcPct val="50000"/>
              </a:spcBef>
              <a:defRPr/>
            </a:pPr>
            <a:r>
              <a:rPr lang="zh-CN" altLang="en-US" b="0" dirty="0">
                <a:solidFill>
                  <a:srgbClr val="080800"/>
                </a:solidFill>
                <a:latin typeface="+mn-lt"/>
                <a:ea typeface="黑体" pitchFamily="49" charset="-122"/>
              </a:rPr>
              <a:t>肾疾病</a:t>
            </a:r>
          </a:p>
          <a:p>
            <a:pPr>
              <a:spcBef>
                <a:spcPct val="50000"/>
              </a:spcBef>
              <a:defRPr/>
            </a:pPr>
            <a:r>
              <a:rPr lang="zh-CN" altLang="en-US" b="0" dirty="0">
                <a:solidFill>
                  <a:srgbClr val="FA413C"/>
                </a:solidFill>
                <a:latin typeface="+mn-lt"/>
                <a:ea typeface="黑体" pitchFamily="49" charset="-122"/>
              </a:rPr>
              <a:t>嘌呤核苷酸代谢酶缺陷</a:t>
            </a:r>
          </a:p>
        </p:txBody>
      </p:sp>
      <p:grpSp>
        <p:nvGrpSpPr>
          <p:cNvPr id="2" name="Group 12"/>
          <p:cNvGrpSpPr>
            <a:grpSpLocks/>
          </p:cNvGrpSpPr>
          <p:nvPr/>
        </p:nvGrpSpPr>
        <p:grpSpPr bwMode="auto">
          <a:xfrm>
            <a:off x="5103813" y="1990725"/>
            <a:ext cx="1295400" cy="2362200"/>
            <a:chOff x="2928" y="1383"/>
            <a:chExt cx="816" cy="1488"/>
          </a:xfrm>
        </p:grpSpPr>
        <p:sp>
          <p:nvSpPr>
            <p:cNvPr id="57357" name="AutoShape 4"/>
            <p:cNvSpPr>
              <a:spLocks/>
            </p:cNvSpPr>
            <p:nvPr/>
          </p:nvSpPr>
          <p:spPr bwMode="auto">
            <a:xfrm>
              <a:off x="2928" y="1383"/>
              <a:ext cx="240" cy="1488"/>
            </a:xfrm>
            <a:prstGeom prst="rightBrace">
              <a:avLst>
                <a:gd name="adj1" fmla="val 51667"/>
                <a:gd name="adj2" fmla="val 50000"/>
              </a:avLst>
            </a:prstGeom>
            <a:noFill/>
            <a:ln w="38100">
              <a:solidFill>
                <a:schemeClr val="tx1"/>
              </a:solidFill>
              <a:miter lim="800000"/>
              <a:headEnd/>
              <a:tailEnd/>
            </a:ln>
          </p:spPr>
          <p:txBody>
            <a:bodyPr wrap="none" anchor="ctr"/>
            <a:lstStyle/>
            <a:p>
              <a:pPr>
                <a:defRPr/>
              </a:pPr>
              <a:endParaRPr lang="zh-CN" altLang="en-US" b="0">
                <a:latin typeface="+mn-lt"/>
                <a:ea typeface="黑体" pitchFamily="49" charset="-122"/>
              </a:endParaRPr>
            </a:p>
          </p:txBody>
        </p:sp>
        <p:sp>
          <p:nvSpPr>
            <p:cNvPr id="57358" name="Line 5"/>
            <p:cNvSpPr>
              <a:spLocks noChangeShapeType="1"/>
            </p:cNvSpPr>
            <p:nvPr/>
          </p:nvSpPr>
          <p:spPr bwMode="auto">
            <a:xfrm>
              <a:off x="3216" y="2125"/>
              <a:ext cx="528"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grpSp>
      <p:sp>
        <p:nvSpPr>
          <p:cNvPr id="39942" name="Text Box 6"/>
          <p:cNvSpPr txBox="1">
            <a:spLocks noChangeArrowheads="1"/>
          </p:cNvSpPr>
          <p:nvPr/>
        </p:nvSpPr>
        <p:spPr bwMode="auto">
          <a:xfrm>
            <a:off x="6323013" y="2614613"/>
            <a:ext cx="2209800" cy="1066800"/>
          </a:xfrm>
          <a:prstGeom prst="rect">
            <a:avLst/>
          </a:prstGeom>
          <a:noFill/>
          <a:ln w="9525">
            <a:noFill/>
            <a:miter lim="800000"/>
            <a:headEnd/>
            <a:tailEnd/>
          </a:ln>
        </p:spPr>
        <p:txBody>
          <a:bodyPr>
            <a:spAutoFit/>
          </a:bodyPr>
          <a:lstStyle/>
          <a:p>
            <a:pPr>
              <a:spcBef>
                <a:spcPct val="50000"/>
              </a:spcBef>
              <a:defRPr/>
            </a:pPr>
            <a:r>
              <a:rPr lang="zh-CN" altLang="en-US" b="0">
                <a:solidFill>
                  <a:srgbClr val="080800"/>
                </a:solidFill>
                <a:latin typeface="+mn-lt"/>
                <a:ea typeface="黑体" pitchFamily="49" charset="-122"/>
              </a:rPr>
              <a:t>血中尿酸含量升高</a:t>
            </a:r>
          </a:p>
        </p:txBody>
      </p:sp>
      <p:grpSp>
        <p:nvGrpSpPr>
          <p:cNvPr id="3" name="Group 13"/>
          <p:cNvGrpSpPr>
            <a:grpSpLocks/>
          </p:cNvGrpSpPr>
          <p:nvPr/>
        </p:nvGrpSpPr>
        <p:grpSpPr bwMode="auto">
          <a:xfrm>
            <a:off x="6742113" y="3852863"/>
            <a:ext cx="1143000" cy="2239962"/>
            <a:chOff x="1366" y="2928"/>
            <a:chExt cx="720" cy="997"/>
          </a:xfrm>
        </p:grpSpPr>
        <p:sp>
          <p:nvSpPr>
            <p:cNvPr id="57355" name="Line 7"/>
            <p:cNvSpPr>
              <a:spLocks noChangeShapeType="1"/>
            </p:cNvSpPr>
            <p:nvPr/>
          </p:nvSpPr>
          <p:spPr bwMode="auto">
            <a:xfrm>
              <a:off x="1680" y="2928"/>
              <a:ext cx="0" cy="768"/>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57356" name="Text Box 8"/>
            <p:cNvSpPr txBox="1">
              <a:spLocks noChangeArrowheads="1"/>
            </p:cNvSpPr>
            <p:nvPr/>
          </p:nvSpPr>
          <p:spPr bwMode="auto">
            <a:xfrm>
              <a:off x="1366" y="3667"/>
              <a:ext cx="720" cy="258"/>
            </a:xfrm>
            <a:prstGeom prst="rect">
              <a:avLst/>
            </a:prstGeom>
            <a:noFill/>
            <a:ln w="9525">
              <a:noFill/>
              <a:miter lim="800000"/>
              <a:headEnd/>
              <a:tailEnd/>
            </a:ln>
          </p:spPr>
          <p:txBody>
            <a:bodyPr>
              <a:spAutoFit/>
            </a:bodyPr>
            <a:lstStyle/>
            <a:p>
              <a:pPr>
                <a:spcBef>
                  <a:spcPct val="50000"/>
                </a:spcBef>
                <a:defRPr/>
              </a:pPr>
              <a:r>
                <a:rPr lang="zh-CN" altLang="en-US" b="0">
                  <a:solidFill>
                    <a:srgbClr val="080800"/>
                  </a:solidFill>
                  <a:latin typeface="+mn-lt"/>
                  <a:ea typeface="黑体" pitchFamily="49" charset="-122"/>
                </a:rPr>
                <a:t>痛风</a:t>
              </a:r>
            </a:p>
          </p:txBody>
        </p:sp>
      </p:grpSp>
      <p:grpSp>
        <p:nvGrpSpPr>
          <p:cNvPr id="4" name="Group 15"/>
          <p:cNvGrpSpPr>
            <a:grpSpLocks/>
          </p:cNvGrpSpPr>
          <p:nvPr/>
        </p:nvGrpSpPr>
        <p:grpSpPr bwMode="auto">
          <a:xfrm>
            <a:off x="395288" y="5253038"/>
            <a:ext cx="6624637" cy="927100"/>
            <a:chOff x="249" y="3309"/>
            <a:chExt cx="4173" cy="584"/>
          </a:xfrm>
        </p:grpSpPr>
        <p:sp>
          <p:nvSpPr>
            <p:cNvPr id="57352" name="Line 9"/>
            <p:cNvSpPr>
              <a:spLocks noChangeShapeType="1"/>
            </p:cNvSpPr>
            <p:nvPr/>
          </p:nvSpPr>
          <p:spPr bwMode="auto">
            <a:xfrm flipV="1">
              <a:off x="2249" y="3702"/>
              <a:ext cx="1992" cy="0"/>
            </a:xfrm>
            <a:prstGeom prst="line">
              <a:avLst/>
            </a:prstGeom>
            <a:noFill/>
            <a:ln w="38100">
              <a:solidFill>
                <a:schemeClr val="tx1"/>
              </a:solidFill>
              <a:miter lim="800000"/>
              <a:headEnd type="triangle" w="med" len="med"/>
              <a:tailEnd/>
            </a:ln>
          </p:spPr>
          <p:txBody>
            <a:bodyPr wrap="none"/>
            <a:lstStyle/>
            <a:p>
              <a:pPr>
                <a:defRPr/>
              </a:pPr>
              <a:endParaRPr lang="zh-CN" altLang="en-US" b="0">
                <a:latin typeface="+mn-lt"/>
                <a:ea typeface="黑体" pitchFamily="49" charset="-122"/>
              </a:endParaRPr>
            </a:p>
          </p:txBody>
        </p:sp>
        <p:sp>
          <p:nvSpPr>
            <p:cNvPr id="57353" name="Text Box 10"/>
            <p:cNvSpPr txBox="1">
              <a:spLocks noChangeArrowheads="1"/>
            </p:cNvSpPr>
            <p:nvPr/>
          </p:nvSpPr>
          <p:spPr bwMode="auto">
            <a:xfrm>
              <a:off x="249" y="3528"/>
              <a:ext cx="1920" cy="365"/>
            </a:xfrm>
            <a:prstGeom prst="rect">
              <a:avLst/>
            </a:prstGeom>
            <a:noFill/>
            <a:ln w="9525">
              <a:noFill/>
              <a:miter lim="800000"/>
              <a:headEnd/>
              <a:tailEnd/>
            </a:ln>
          </p:spPr>
          <p:txBody>
            <a:bodyPr>
              <a:spAutoFit/>
            </a:bodyPr>
            <a:lstStyle/>
            <a:p>
              <a:pPr>
                <a:spcBef>
                  <a:spcPct val="50000"/>
                </a:spcBef>
                <a:defRPr/>
              </a:pPr>
              <a:r>
                <a:rPr lang="zh-CN" altLang="en-US" b="0">
                  <a:solidFill>
                    <a:srgbClr val="080800"/>
                  </a:solidFill>
                  <a:latin typeface="+mn-lt"/>
                  <a:ea typeface="黑体" pitchFamily="49" charset="-122"/>
                </a:rPr>
                <a:t>尿酸盐晶体沉积</a:t>
              </a:r>
            </a:p>
          </p:txBody>
        </p:sp>
        <p:sp>
          <p:nvSpPr>
            <p:cNvPr id="57354" name="Text Box 11"/>
            <p:cNvSpPr txBox="1">
              <a:spLocks noChangeArrowheads="1"/>
            </p:cNvSpPr>
            <p:nvPr/>
          </p:nvSpPr>
          <p:spPr bwMode="auto">
            <a:xfrm>
              <a:off x="2118" y="3309"/>
              <a:ext cx="2304" cy="327"/>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FA413C"/>
                  </a:solidFill>
                  <a:latin typeface="+mn-lt"/>
                  <a:ea typeface="黑体" pitchFamily="49" charset="-122"/>
                </a:rPr>
                <a:t>血</a:t>
              </a:r>
              <a:r>
                <a:rPr lang="en-US" altLang="zh-CN" sz="2800" b="0" dirty="0">
                  <a:solidFill>
                    <a:srgbClr val="FA413C"/>
                  </a:solidFill>
                  <a:latin typeface="+mn-lt"/>
                  <a:ea typeface="黑体" pitchFamily="49" charset="-122"/>
                </a:rPr>
                <a:t>[</a:t>
              </a:r>
              <a:r>
                <a:rPr lang="zh-CN" altLang="en-US" sz="2800" b="0" dirty="0">
                  <a:solidFill>
                    <a:srgbClr val="FA413C"/>
                  </a:solidFill>
                  <a:latin typeface="+mn-lt"/>
                  <a:ea typeface="黑体" pitchFamily="49" charset="-122"/>
                </a:rPr>
                <a:t>尿酸</a:t>
              </a:r>
              <a:r>
                <a:rPr lang="en-US" altLang="zh-CN" sz="2800" b="0" dirty="0">
                  <a:solidFill>
                    <a:srgbClr val="FA413C"/>
                  </a:solidFill>
                  <a:latin typeface="+mn-lt"/>
                  <a:ea typeface="黑体" pitchFamily="49" charset="-122"/>
                </a:rPr>
                <a:t>]&gt;0.48mmol/L</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ssolve">
                                      <p:cBhvr>
                                        <p:cTn id="7" dur="500"/>
                                        <p:tgtEl>
                                          <p:spTgt spid="399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9942"/>
                                        </p:tgtEl>
                                        <p:attrNameLst>
                                          <p:attrName>style.visibility</p:attrName>
                                        </p:attrNameLst>
                                      </p:cBhvr>
                                      <p:to>
                                        <p:strVal val="visible"/>
                                      </p:to>
                                    </p:set>
                                    <p:animEffect transition="in" filter="dissolve">
                                      <p:cBhvr>
                                        <p:cTn id="15" dur="500"/>
                                        <p:tgtEl>
                                          <p:spTgt spid="3994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痛风结节"/>
          <p:cNvPicPr>
            <a:picLocks noChangeAspect="1" noChangeArrowheads="1"/>
          </p:cNvPicPr>
          <p:nvPr/>
        </p:nvPicPr>
        <p:blipFill>
          <a:blip r:embed="rId2"/>
          <a:srcRect/>
          <a:stretch>
            <a:fillRect/>
          </a:stretch>
        </p:blipFill>
        <p:spPr bwMode="auto">
          <a:xfrm>
            <a:off x="5334000" y="533400"/>
            <a:ext cx="3581400" cy="3581400"/>
          </a:xfrm>
          <a:prstGeom prst="rect">
            <a:avLst/>
          </a:prstGeom>
          <a:noFill/>
          <a:ln w="9525">
            <a:noFill/>
            <a:miter lim="800000"/>
            <a:headEnd/>
            <a:tailEnd/>
          </a:ln>
        </p:spPr>
      </p:pic>
      <p:pic>
        <p:nvPicPr>
          <p:cNvPr id="90114" name="Picture 2" descr="halluxfoot"/>
          <p:cNvPicPr>
            <a:picLocks noChangeAspect="1" noChangeArrowheads="1"/>
          </p:cNvPicPr>
          <p:nvPr/>
        </p:nvPicPr>
        <p:blipFill>
          <a:blip r:embed="rId3"/>
          <a:srcRect/>
          <a:stretch>
            <a:fillRect/>
          </a:stretch>
        </p:blipFill>
        <p:spPr bwMode="auto">
          <a:xfrm>
            <a:off x="3352800" y="2967038"/>
            <a:ext cx="2643188" cy="3829050"/>
          </a:xfrm>
          <a:prstGeom prst="rect">
            <a:avLst/>
          </a:prstGeom>
          <a:noFill/>
          <a:ln w="9525">
            <a:noFill/>
            <a:miter lim="800000"/>
            <a:headEnd/>
            <a:tailEnd/>
          </a:ln>
        </p:spPr>
      </p:pic>
      <p:pic>
        <p:nvPicPr>
          <p:cNvPr id="90115" name="Picture 3" descr="痛风"/>
          <p:cNvPicPr>
            <a:picLocks noChangeAspect="1" noChangeArrowheads="1"/>
          </p:cNvPicPr>
          <p:nvPr/>
        </p:nvPicPr>
        <p:blipFill>
          <a:blip r:embed="rId4"/>
          <a:srcRect/>
          <a:stretch>
            <a:fillRect/>
          </a:stretch>
        </p:blipFill>
        <p:spPr bwMode="auto">
          <a:xfrm>
            <a:off x="152400" y="1216025"/>
            <a:ext cx="3611563" cy="3279775"/>
          </a:xfrm>
          <a:prstGeom prst="rect">
            <a:avLst/>
          </a:prstGeom>
          <a:noFill/>
          <a:ln w="9525">
            <a:noFill/>
            <a:miter lim="800000"/>
            <a:headEnd/>
            <a:tailEnd/>
          </a:ln>
        </p:spPr>
      </p:pic>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838200" y="1323975"/>
            <a:ext cx="7924800" cy="5337175"/>
          </a:xfrm>
          <a:prstGeom prst="rect">
            <a:avLst/>
          </a:prstGeom>
          <a:noFill/>
          <a:ln w="38100">
            <a:noFill/>
            <a:miter lim="800000"/>
            <a:headEnd/>
            <a:tailEnd/>
          </a:ln>
        </p:spPr>
        <p:txBody>
          <a:bodyPr>
            <a:spAutoFit/>
          </a:bodyPr>
          <a:lstStyle/>
          <a:p>
            <a:pPr marL="457200" indent="-457200">
              <a:lnSpc>
                <a:spcPct val="130000"/>
              </a:lnSpc>
              <a:defRPr/>
            </a:pPr>
            <a:r>
              <a:rPr lang="zh-CN" altLang="en-US" sz="2400" b="0" dirty="0">
                <a:solidFill>
                  <a:schemeClr val="tx2"/>
                </a:solidFill>
                <a:latin typeface="+mn-lt"/>
                <a:ea typeface="黑体" pitchFamily="49" charset="-122"/>
              </a:rPr>
              <a:t>主征：</a:t>
            </a:r>
            <a:r>
              <a:rPr lang="zh-CN" altLang="en-US" sz="2400" b="0" dirty="0">
                <a:solidFill>
                  <a:srgbClr val="080800"/>
                </a:solidFill>
                <a:latin typeface="+mn-lt"/>
                <a:ea typeface="黑体" pitchFamily="49" charset="-122"/>
              </a:rPr>
              <a:t>高尿酸血症，反复发作的痛风性急性关节炎、关节</a:t>
            </a:r>
          </a:p>
          <a:p>
            <a:pPr marL="457200" indent="-457200">
              <a:lnSpc>
                <a:spcPct val="130000"/>
              </a:lnSpc>
              <a:defRPr/>
            </a:pPr>
            <a:r>
              <a:rPr lang="zh-CN" altLang="en-US" sz="2400" b="0" dirty="0">
                <a:solidFill>
                  <a:srgbClr val="080800"/>
                </a:solidFill>
                <a:latin typeface="+mn-lt"/>
                <a:ea typeface="黑体" pitchFamily="49" charset="-122"/>
              </a:rPr>
              <a:t>       畸形，病程后期常伴随肾功能衰竭。</a:t>
            </a:r>
          </a:p>
          <a:p>
            <a:pPr marL="457200" indent="-457200">
              <a:lnSpc>
                <a:spcPct val="130000"/>
              </a:lnSpc>
              <a:defRPr/>
            </a:pPr>
            <a:r>
              <a:rPr lang="zh-CN" altLang="en-US" sz="2400" b="0" dirty="0">
                <a:solidFill>
                  <a:schemeClr val="tx2"/>
                </a:solidFill>
                <a:latin typeface="+mn-lt"/>
                <a:ea typeface="黑体" pitchFamily="49" charset="-122"/>
              </a:rPr>
              <a:t>病因：</a:t>
            </a:r>
            <a:r>
              <a:rPr lang="zh-CN" altLang="en-US" sz="2400" b="0" dirty="0">
                <a:solidFill>
                  <a:srgbClr val="CC0000"/>
                </a:solidFill>
                <a:latin typeface="+mn-lt"/>
                <a:ea typeface="黑体" pitchFamily="49" charset="-122"/>
              </a:rPr>
              <a:t>      </a:t>
            </a:r>
          </a:p>
          <a:p>
            <a:pPr marL="457200" indent="-457200" eaLnBrk="0" hangingPunct="0">
              <a:lnSpc>
                <a:spcPct val="130000"/>
              </a:lnSpc>
              <a:defRPr/>
            </a:pPr>
            <a:r>
              <a:rPr lang="zh-CN" altLang="en-US" sz="2400" b="0" dirty="0">
                <a:solidFill>
                  <a:srgbClr val="CC0000"/>
                </a:solidFill>
                <a:latin typeface="+mn-lt"/>
                <a:ea typeface="黑体" pitchFamily="49" charset="-122"/>
              </a:rPr>
              <a:t>      </a:t>
            </a:r>
            <a:r>
              <a:rPr lang="zh-CN" altLang="en-US" sz="2400" b="0" dirty="0">
                <a:solidFill>
                  <a:srgbClr val="080800"/>
                </a:solidFill>
                <a:latin typeface="+mn-lt"/>
                <a:ea typeface="黑体" pitchFamily="49" charset="-122"/>
              </a:rPr>
              <a:t>原发性：遗传性代谢酶的先天缺陷</a:t>
            </a:r>
          </a:p>
          <a:p>
            <a:pPr marL="457200" indent="-457200" eaLnBrk="0" hangingPunct="0">
              <a:lnSpc>
                <a:spcPct val="130000"/>
              </a:lnSpc>
              <a:defRPr/>
            </a:pPr>
            <a:r>
              <a:rPr lang="zh-CN" altLang="en-US" sz="2400" b="0" dirty="0">
                <a:solidFill>
                  <a:srgbClr val="080800"/>
                </a:solidFill>
                <a:latin typeface="+mn-lt"/>
                <a:ea typeface="黑体" pitchFamily="49" charset="-122"/>
              </a:rPr>
              <a:t>      继发性：肾排泄障碍</a:t>
            </a:r>
          </a:p>
          <a:p>
            <a:pPr marL="457200" indent="-457200" eaLnBrk="0" hangingPunct="0">
              <a:lnSpc>
                <a:spcPct val="130000"/>
              </a:lnSpc>
              <a:defRPr/>
            </a:pPr>
            <a:r>
              <a:rPr lang="zh-CN" altLang="en-US" sz="2400" b="0" dirty="0">
                <a:solidFill>
                  <a:schemeClr val="tx2"/>
                </a:solidFill>
                <a:latin typeface="+mn-lt"/>
                <a:ea typeface="黑体" pitchFamily="49" charset="-122"/>
              </a:rPr>
              <a:t>治疗：</a:t>
            </a:r>
          </a:p>
          <a:p>
            <a:pPr marL="457200" indent="-457200" eaLnBrk="0" hangingPunct="0">
              <a:lnSpc>
                <a:spcPct val="130000"/>
              </a:lnSpc>
              <a:defRPr/>
            </a:pPr>
            <a:r>
              <a:rPr lang="zh-CN" altLang="en-US" sz="2400" b="0" dirty="0">
                <a:solidFill>
                  <a:schemeClr val="tx2"/>
                </a:solidFill>
                <a:latin typeface="+mn-lt"/>
                <a:ea typeface="黑体" pitchFamily="49" charset="-122"/>
              </a:rPr>
              <a:t>      </a:t>
            </a:r>
            <a:r>
              <a:rPr lang="zh-CN" altLang="en-US" sz="2400" b="0" dirty="0">
                <a:solidFill>
                  <a:srgbClr val="080800"/>
                </a:solidFill>
                <a:latin typeface="+mn-lt"/>
                <a:ea typeface="黑体" pitchFamily="49" charset="-122"/>
              </a:rPr>
              <a:t>急性期：</a:t>
            </a:r>
            <a:r>
              <a:rPr lang="zh-CN" altLang="en-US" sz="2400" b="0" dirty="0">
                <a:solidFill>
                  <a:schemeClr val="tx2"/>
                </a:solidFill>
                <a:latin typeface="+mn-lt"/>
                <a:ea typeface="黑体" pitchFamily="49" charset="-122"/>
              </a:rPr>
              <a:t>消炎止痛</a:t>
            </a:r>
          </a:p>
          <a:p>
            <a:pPr marL="457200" indent="-457200" eaLnBrk="0" hangingPunct="0">
              <a:lnSpc>
                <a:spcPct val="130000"/>
              </a:lnSpc>
              <a:defRPr/>
            </a:pPr>
            <a:r>
              <a:rPr lang="zh-CN" altLang="en-US" sz="2400" b="0" dirty="0">
                <a:solidFill>
                  <a:srgbClr val="080800"/>
                </a:solidFill>
                <a:latin typeface="+mn-lt"/>
                <a:ea typeface="黑体" pitchFamily="49" charset="-122"/>
              </a:rPr>
              <a:t>      间歇期：</a:t>
            </a:r>
            <a:r>
              <a:rPr lang="zh-CN" altLang="en-US" sz="2400" b="0" dirty="0">
                <a:solidFill>
                  <a:schemeClr val="tx2"/>
                </a:solidFill>
                <a:latin typeface="+mn-lt"/>
                <a:ea typeface="黑体" pitchFamily="49" charset="-122"/>
              </a:rPr>
              <a:t>降尿酸</a:t>
            </a:r>
          </a:p>
          <a:p>
            <a:pPr marL="457200" indent="-457200" eaLnBrk="0" hangingPunct="0">
              <a:lnSpc>
                <a:spcPct val="130000"/>
              </a:lnSpc>
              <a:defRPr/>
            </a:pPr>
            <a:r>
              <a:rPr lang="zh-CN" altLang="en-US" sz="2400" b="0" dirty="0">
                <a:latin typeface="+mn-lt"/>
                <a:ea typeface="黑体" pitchFamily="49" charset="-122"/>
              </a:rPr>
              <a:t>                    </a:t>
            </a:r>
            <a:r>
              <a:rPr lang="en-US" altLang="zh-CN" sz="2400" b="0" dirty="0">
                <a:solidFill>
                  <a:srgbClr val="080800"/>
                </a:solidFill>
                <a:latin typeface="+mn-lt"/>
                <a:ea typeface="黑体" pitchFamily="49" charset="-122"/>
              </a:rPr>
              <a:t>1.</a:t>
            </a:r>
            <a:r>
              <a:rPr lang="zh-CN" altLang="en-US" sz="2400" b="0" dirty="0">
                <a:solidFill>
                  <a:srgbClr val="080800"/>
                </a:solidFill>
                <a:latin typeface="+mn-lt"/>
                <a:ea typeface="黑体" pitchFamily="49" charset="-122"/>
              </a:rPr>
              <a:t>促尿酸利尿药</a:t>
            </a:r>
          </a:p>
          <a:p>
            <a:pPr marL="914400" lvl="1" indent="-457200">
              <a:lnSpc>
                <a:spcPct val="130000"/>
              </a:lnSpc>
              <a:spcBef>
                <a:spcPct val="20000"/>
              </a:spcBef>
              <a:buClr>
                <a:schemeClr val="accent2"/>
              </a:buClr>
              <a:buFont typeface="Wingdings" pitchFamily="2" charset="2"/>
              <a:buNone/>
              <a:defRPr/>
            </a:pPr>
            <a:r>
              <a:rPr lang="zh-CN" altLang="en-US" sz="2400" b="0" dirty="0">
                <a:latin typeface="+mn-lt"/>
                <a:ea typeface="黑体" pitchFamily="49" charset="-122"/>
              </a:rPr>
              <a:t>              </a:t>
            </a:r>
            <a:r>
              <a:rPr lang="en-US" altLang="zh-CN" sz="2400" b="0" dirty="0">
                <a:solidFill>
                  <a:srgbClr val="080800"/>
                </a:solidFill>
                <a:latin typeface="+mn-lt"/>
                <a:ea typeface="黑体" pitchFamily="49" charset="-122"/>
              </a:rPr>
              <a:t>2.</a:t>
            </a:r>
            <a:r>
              <a:rPr lang="zh-CN" altLang="en-US" sz="2400" b="0" dirty="0">
                <a:solidFill>
                  <a:srgbClr val="080800"/>
                </a:solidFill>
                <a:latin typeface="+mn-lt"/>
                <a:ea typeface="黑体" pitchFamily="49" charset="-122"/>
              </a:rPr>
              <a:t>抑制尿酸合成：</a:t>
            </a:r>
            <a:r>
              <a:rPr lang="zh-CN" altLang="en-US" sz="2400" b="0" dirty="0">
                <a:solidFill>
                  <a:srgbClr val="FA413C"/>
                </a:solidFill>
                <a:latin typeface="+mn-lt"/>
                <a:ea typeface="黑体" pitchFamily="49" charset="-122"/>
              </a:rPr>
              <a:t>别嘌呤醇（</a:t>
            </a:r>
            <a:r>
              <a:rPr lang="en-US" altLang="zh-CN" sz="2400" b="0" dirty="0" err="1">
                <a:solidFill>
                  <a:srgbClr val="FA413C"/>
                </a:solidFill>
                <a:latin typeface="+mn-lt"/>
                <a:ea typeface="黑体" pitchFamily="49" charset="-122"/>
              </a:rPr>
              <a:t>allopuriol</a:t>
            </a:r>
            <a:r>
              <a:rPr lang="zh-CN" altLang="en-US" sz="2400" b="0" dirty="0">
                <a:solidFill>
                  <a:srgbClr val="FA413C"/>
                </a:solidFill>
                <a:latin typeface="+mn-lt"/>
                <a:ea typeface="黑体" pitchFamily="49" charset="-122"/>
              </a:rPr>
              <a:t>）</a:t>
            </a:r>
            <a:r>
              <a:rPr lang="zh-CN" altLang="en-US" sz="2400" b="0" dirty="0">
                <a:solidFill>
                  <a:srgbClr val="CC0000"/>
                </a:solidFill>
                <a:latin typeface="+mn-lt"/>
                <a:ea typeface="黑体" pitchFamily="49" charset="-122"/>
              </a:rPr>
              <a:t> </a:t>
            </a:r>
          </a:p>
          <a:p>
            <a:pPr marL="457200" indent="-457200" eaLnBrk="0" hangingPunct="0">
              <a:defRPr/>
            </a:pPr>
            <a:endParaRPr lang="en-US" altLang="zh-CN" sz="2400" b="0" dirty="0">
              <a:solidFill>
                <a:srgbClr val="CC0000"/>
              </a:solidFill>
              <a:latin typeface="+mn-lt"/>
              <a:ea typeface="黑体" pitchFamily="49" charset="-122"/>
            </a:endParaRPr>
          </a:p>
        </p:txBody>
      </p:sp>
      <p:sp>
        <p:nvSpPr>
          <p:cNvPr id="91138" name="Rectangle 3"/>
          <p:cNvSpPr>
            <a:spLocks noChangeArrowheads="1"/>
          </p:cNvSpPr>
          <p:nvPr/>
        </p:nvSpPr>
        <p:spPr bwMode="auto">
          <a:xfrm>
            <a:off x="3419475" y="762000"/>
            <a:ext cx="2749550" cy="579438"/>
          </a:xfrm>
          <a:prstGeom prst="rect">
            <a:avLst/>
          </a:prstGeom>
          <a:noFill/>
          <a:ln w="38100">
            <a:noFill/>
            <a:miter lim="800000"/>
            <a:headEnd/>
            <a:tailEnd/>
          </a:ln>
        </p:spPr>
        <p:txBody>
          <a:bodyPr wrap="none">
            <a:spAutoFit/>
          </a:bodyPr>
          <a:lstStyle/>
          <a:p>
            <a:r>
              <a:rPr lang="zh-CN" altLang="en-US" b="0">
                <a:solidFill>
                  <a:schemeClr val="tx2"/>
                </a:solidFill>
                <a:ea typeface="黑体" pitchFamily="2" charset="-122"/>
              </a:rPr>
              <a:t>痛 风 症 </a:t>
            </a:r>
            <a:r>
              <a:rPr lang="en-US" altLang="zh-CN" b="0">
                <a:solidFill>
                  <a:schemeClr val="tx2"/>
                </a:solidFill>
                <a:ea typeface="黑体" pitchFamily="2" charset="-122"/>
              </a:rPr>
              <a:t>(gout)</a:t>
            </a:r>
          </a:p>
        </p:txBody>
      </p:sp>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Rectangle 2"/>
          <p:cNvSpPr>
            <a:spLocks noChangeArrowheads="1"/>
          </p:cNvSpPr>
          <p:nvPr/>
        </p:nvSpPr>
        <p:spPr bwMode="auto">
          <a:xfrm>
            <a:off x="684213" y="1481138"/>
            <a:ext cx="5903912" cy="579437"/>
          </a:xfrm>
          <a:prstGeom prst="rect">
            <a:avLst/>
          </a:prstGeom>
          <a:noFill/>
          <a:ln w="38100">
            <a:noFill/>
            <a:miter lim="800000"/>
            <a:headEnd/>
            <a:tailEnd/>
          </a:ln>
        </p:spPr>
        <p:txBody>
          <a:bodyPr anchor="ctr">
            <a:spAutoFit/>
          </a:bodyPr>
          <a:lstStyle/>
          <a:p>
            <a:r>
              <a:rPr lang="zh-CN" altLang="en-US" b="0">
                <a:solidFill>
                  <a:schemeClr val="tx2"/>
                </a:solidFill>
                <a:ea typeface="黑体" pitchFamily="2" charset="-122"/>
              </a:rPr>
              <a:t>痛风症可能是一种多基因病</a:t>
            </a:r>
          </a:p>
        </p:txBody>
      </p:sp>
      <p:sp>
        <p:nvSpPr>
          <p:cNvPr id="162819" name="Rectangle 3"/>
          <p:cNvSpPr>
            <a:spLocks noChangeArrowheads="1"/>
          </p:cNvSpPr>
          <p:nvPr/>
        </p:nvSpPr>
        <p:spPr bwMode="auto">
          <a:xfrm>
            <a:off x="1258888" y="2349500"/>
            <a:ext cx="7199312" cy="2822575"/>
          </a:xfrm>
          <a:prstGeom prst="rect">
            <a:avLst/>
          </a:prstGeom>
          <a:noFill/>
          <a:ln w="38100">
            <a:noFill/>
            <a:miter lim="800000"/>
            <a:headEnd/>
            <a:tailEnd/>
          </a:ln>
        </p:spPr>
        <p:txBody>
          <a:bodyPr anchor="ctr">
            <a:spAutoFit/>
          </a:bodyPr>
          <a:lstStyle/>
          <a:p>
            <a:pPr indent="623888">
              <a:lnSpc>
                <a:spcPct val="160000"/>
              </a:lnSpc>
              <a:defRPr/>
            </a:pPr>
            <a:r>
              <a:rPr lang="zh-CN" altLang="en-US" sz="2800" b="0" dirty="0">
                <a:solidFill>
                  <a:srgbClr val="080800"/>
                </a:solidFill>
                <a:latin typeface="+mn-lt"/>
                <a:ea typeface="黑体" pitchFamily="49" charset="-122"/>
              </a:rPr>
              <a:t>该病发病有家族遗传倾向，可能涉及</a:t>
            </a:r>
            <a:r>
              <a:rPr lang="en-US" altLang="zh-CN" sz="2800" b="0" dirty="0">
                <a:solidFill>
                  <a:srgbClr val="080800"/>
                </a:solidFill>
                <a:latin typeface="+mn-lt"/>
                <a:ea typeface="黑体" pitchFamily="49" charset="-122"/>
              </a:rPr>
              <a:t>HGPRT</a:t>
            </a:r>
            <a:r>
              <a:rPr lang="zh-CN" altLang="en-US" sz="2800" b="0" dirty="0">
                <a:solidFill>
                  <a:srgbClr val="080800"/>
                </a:solidFill>
                <a:latin typeface="+mn-lt"/>
                <a:ea typeface="黑体" pitchFamily="49" charset="-122"/>
              </a:rPr>
              <a:t>、</a:t>
            </a:r>
            <a:r>
              <a:rPr lang="en-US" altLang="zh-CN" sz="2800" b="0" dirty="0">
                <a:solidFill>
                  <a:srgbClr val="080800"/>
                </a:solidFill>
                <a:latin typeface="+mn-lt"/>
                <a:ea typeface="黑体" pitchFamily="49" charset="-122"/>
              </a:rPr>
              <a:t>PRPP</a:t>
            </a:r>
            <a:r>
              <a:rPr lang="zh-CN" altLang="en-US" sz="2800" b="0" dirty="0">
                <a:solidFill>
                  <a:srgbClr val="080800"/>
                </a:solidFill>
                <a:latin typeface="+mn-lt"/>
                <a:ea typeface="黑体" pitchFamily="49" charset="-122"/>
              </a:rPr>
              <a:t>激酶、</a:t>
            </a:r>
            <a:r>
              <a:rPr lang="en-US" altLang="zh-CN" sz="2800" b="0" dirty="0">
                <a:solidFill>
                  <a:srgbClr val="080800"/>
                </a:solidFill>
                <a:latin typeface="+mn-lt"/>
                <a:ea typeface="黑体" pitchFamily="49" charset="-122"/>
              </a:rPr>
              <a:t>PRPP</a:t>
            </a:r>
            <a:r>
              <a:rPr lang="zh-CN" altLang="en-US" sz="2800" b="0" dirty="0">
                <a:solidFill>
                  <a:srgbClr val="080800"/>
                </a:solidFill>
                <a:latin typeface="+mn-lt"/>
                <a:ea typeface="黑体" pitchFamily="49" charset="-122"/>
              </a:rPr>
              <a:t>酰胺转移酶</a:t>
            </a:r>
            <a:r>
              <a:rPr lang="en-US" altLang="zh-CN" sz="2800" b="0" dirty="0">
                <a:solidFill>
                  <a:srgbClr val="080800"/>
                </a:solidFill>
                <a:latin typeface="+mn-lt"/>
                <a:ea typeface="黑体" pitchFamily="49" charset="-122"/>
              </a:rPr>
              <a:t>(GPAT)</a:t>
            </a:r>
            <a:r>
              <a:rPr lang="zh-CN" altLang="en-US" sz="2800" b="0" dirty="0">
                <a:solidFill>
                  <a:srgbClr val="080800"/>
                </a:solidFill>
                <a:latin typeface="+mn-lt"/>
                <a:ea typeface="黑体" pitchFamily="49" charset="-122"/>
              </a:rPr>
              <a:t>、葡糖</a:t>
            </a:r>
            <a:r>
              <a:rPr lang="en-US" altLang="zh-CN" sz="2800" b="0" dirty="0">
                <a:solidFill>
                  <a:srgbClr val="080800"/>
                </a:solidFill>
                <a:latin typeface="+mn-lt"/>
                <a:ea typeface="黑体" pitchFamily="49" charset="-122"/>
              </a:rPr>
              <a:t>-6-</a:t>
            </a:r>
            <a:r>
              <a:rPr lang="zh-CN" altLang="en-US" sz="2800" b="0" dirty="0">
                <a:solidFill>
                  <a:srgbClr val="080800"/>
                </a:solidFill>
                <a:latin typeface="+mn-lt"/>
                <a:ea typeface="黑体" pitchFamily="49" charset="-122"/>
              </a:rPr>
              <a:t>磷酸酶</a:t>
            </a:r>
            <a:r>
              <a:rPr lang="en-US" altLang="zh-CN" sz="2800" b="0" dirty="0">
                <a:solidFill>
                  <a:srgbClr val="080800"/>
                </a:solidFill>
                <a:latin typeface="+mn-lt"/>
                <a:ea typeface="黑体" pitchFamily="49" charset="-122"/>
              </a:rPr>
              <a:t>(G-6-PC)</a:t>
            </a:r>
            <a:r>
              <a:rPr lang="zh-CN" altLang="en-US" sz="2800" b="0" dirty="0">
                <a:solidFill>
                  <a:srgbClr val="080800"/>
                </a:solidFill>
                <a:latin typeface="+mn-lt"/>
                <a:ea typeface="黑体" pitchFamily="49" charset="-122"/>
              </a:rPr>
              <a:t>、黄嘌呤脱氢酶</a:t>
            </a:r>
            <a:r>
              <a:rPr lang="en-US" altLang="zh-CN" sz="2800" b="0" dirty="0">
                <a:solidFill>
                  <a:srgbClr val="080800"/>
                </a:solidFill>
                <a:latin typeface="+mn-lt"/>
                <a:ea typeface="黑体" pitchFamily="49" charset="-122"/>
              </a:rPr>
              <a:t>(XDH)</a:t>
            </a:r>
            <a:r>
              <a:rPr lang="zh-CN" altLang="en-US" sz="2800" b="0" dirty="0">
                <a:solidFill>
                  <a:srgbClr val="080800"/>
                </a:solidFill>
                <a:latin typeface="+mn-lt"/>
                <a:ea typeface="黑体" pitchFamily="49" charset="-122"/>
              </a:rPr>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box(in)">
                                      <p:cBhvr>
                                        <p:cTn id="7" dur="5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08" name="Group 6"/>
          <p:cNvGrpSpPr>
            <a:grpSpLocks/>
          </p:cNvGrpSpPr>
          <p:nvPr/>
        </p:nvGrpSpPr>
        <p:grpSpPr bwMode="auto">
          <a:xfrm>
            <a:off x="1447800" y="1484313"/>
            <a:ext cx="6858000" cy="2343150"/>
            <a:chOff x="816" y="576"/>
            <a:chExt cx="4320" cy="1476"/>
          </a:xfrm>
        </p:grpSpPr>
        <p:graphicFrame>
          <p:nvGraphicFramePr>
            <p:cNvPr id="8206" name="Object 14"/>
            <p:cNvGraphicFramePr>
              <a:graphicFrameLocks noChangeAspect="1"/>
            </p:cNvGraphicFramePr>
            <p:nvPr/>
          </p:nvGraphicFramePr>
          <p:xfrm>
            <a:off x="816" y="576"/>
            <a:ext cx="1488" cy="1476"/>
          </p:xfrm>
          <a:graphic>
            <a:graphicData uri="http://schemas.openxmlformats.org/presentationml/2006/ole">
              <mc:AlternateContent xmlns:mc="http://schemas.openxmlformats.org/markup-compatibility/2006">
                <mc:Choice xmlns:v="urn:schemas-microsoft-com:vml" Requires="v">
                  <p:oleObj spid="_x0000_s8220" name="ISIS/Draw Sketch" r:id="rId3" imgW="9086850" imgH="8953500" progId="">
                    <p:embed/>
                  </p:oleObj>
                </mc:Choice>
                <mc:Fallback>
                  <p:oleObj name="ISIS/Draw Sketch" r:id="rId3" imgW="9086850" imgH="8953500" progId="">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576"/>
                          <a:ext cx="1488" cy="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3552" y="576"/>
            <a:ext cx="1488" cy="1465"/>
          </p:xfrm>
          <a:graphic>
            <a:graphicData uri="http://schemas.openxmlformats.org/presentationml/2006/ole">
              <mc:AlternateContent xmlns:mc="http://schemas.openxmlformats.org/markup-compatibility/2006">
                <mc:Choice xmlns:v="urn:schemas-microsoft-com:vml" Requires="v">
                  <p:oleObj spid="_x0000_s8221" name="ISIS/Draw Sketch" r:id="rId5" imgW="9191625" imgH="8953500" progId="">
                    <p:embed/>
                  </p:oleObj>
                </mc:Choice>
                <mc:Fallback>
                  <p:oleObj name="ISIS/Draw Sketch" r:id="rId5" imgW="9191625" imgH="8953500" progId="">
                    <p:embed/>
                    <p:pic>
                      <p:nvPicPr>
                        <p:cNvPr id="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2" y="576"/>
                          <a:ext cx="1488" cy="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4" name="Rectangle 4"/>
            <p:cNvSpPr>
              <a:spLocks noChangeArrowheads="1"/>
            </p:cNvSpPr>
            <p:nvPr/>
          </p:nvSpPr>
          <p:spPr bwMode="auto">
            <a:xfrm>
              <a:off x="1776" y="960"/>
              <a:ext cx="576" cy="672"/>
            </a:xfrm>
            <a:prstGeom prst="rect">
              <a:avLst/>
            </a:prstGeom>
            <a:noFill/>
            <a:ln w="38100">
              <a:solidFill>
                <a:srgbClr val="FA413C"/>
              </a:solidFill>
              <a:prstDash val="dash"/>
              <a:miter lim="800000"/>
              <a:headEnd/>
              <a:tailEnd/>
            </a:ln>
          </p:spPr>
          <p:txBody>
            <a:bodyPr wrap="none" anchor="ctr"/>
            <a:lstStyle/>
            <a:p>
              <a:pPr>
                <a:defRPr/>
              </a:pPr>
              <a:endParaRPr lang="zh-CN" altLang="en-US">
                <a:latin typeface="+mn-lt"/>
                <a:ea typeface="黑体" pitchFamily="49" charset="-122"/>
              </a:endParaRPr>
            </a:p>
          </p:txBody>
        </p:sp>
        <p:sp>
          <p:nvSpPr>
            <p:cNvPr id="8205" name="Rectangle 5"/>
            <p:cNvSpPr>
              <a:spLocks noChangeArrowheads="1"/>
            </p:cNvSpPr>
            <p:nvPr/>
          </p:nvSpPr>
          <p:spPr bwMode="auto">
            <a:xfrm>
              <a:off x="4560" y="960"/>
              <a:ext cx="576" cy="672"/>
            </a:xfrm>
            <a:prstGeom prst="rect">
              <a:avLst/>
            </a:prstGeom>
            <a:noFill/>
            <a:ln w="38100">
              <a:solidFill>
                <a:srgbClr val="FA413C"/>
              </a:solidFill>
              <a:prstDash val="dash"/>
              <a:miter lim="800000"/>
              <a:headEnd/>
              <a:tailEnd/>
            </a:ln>
          </p:spPr>
          <p:txBody>
            <a:bodyPr wrap="none" anchor="ctr"/>
            <a:lstStyle/>
            <a:p>
              <a:pPr>
                <a:defRPr/>
              </a:pPr>
              <a:endParaRPr lang="zh-CN" altLang="en-US">
                <a:latin typeface="+mn-lt"/>
                <a:ea typeface="黑体" pitchFamily="49" charset="-122"/>
              </a:endParaRPr>
            </a:p>
          </p:txBody>
        </p:sp>
      </p:grpSp>
      <p:sp>
        <p:nvSpPr>
          <p:cNvPr id="8209" name="Rectangle 7"/>
          <p:cNvSpPr>
            <a:spLocks noChangeArrowheads="1"/>
          </p:cNvSpPr>
          <p:nvPr/>
        </p:nvSpPr>
        <p:spPr bwMode="auto">
          <a:xfrm>
            <a:off x="1066800" y="260350"/>
            <a:ext cx="7772400" cy="1143000"/>
          </a:xfrm>
          <a:prstGeom prst="rect">
            <a:avLst/>
          </a:prstGeom>
          <a:noFill/>
          <a:ln w="9525">
            <a:noFill/>
            <a:miter lim="800000"/>
            <a:headEnd/>
            <a:tailEnd/>
          </a:ln>
        </p:spPr>
        <p:txBody>
          <a:bodyPr anchor="b"/>
          <a:lstStyle/>
          <a:p>
            <a:pPr algn="ctr"/>
            <a:r>
              <a:rPr lang="zh-CN" altLang="en-US" sz="3600" b="0">
                <a:solidFill>
                  <a:schemeClr val="tx2"/>
                </a:solidFill>
                <a:ea typeface="黑体" pitchFamily="2" charset="-122"/>
              </a:rPr>
              <a:t>痛风的治疗</a:t>
            </a:r>
          </a:p>
        </p:txBody>
      </p:sp>
      <p:sp>
        <p:nvSpPr>
          <p:cNvPr id="8198" name="Text Box 8"/>
          <p:cNvSpPr txBox="1">
            <a:spLocks noChangeArrowheads="1"/>
          </p:cNvSpPr>
          <p:nvPr/>
        </p:nvSpPr>
        <p:spPr bwMode="auto">
          <a:xfrm>
            <a:off x="1752600" y="3860800"/>
            <a:ext cx="1905000" cy="579438"/>
          </a:xfrm>
          <a:prstGeom prst="rect">
            <a:avLst/>
          </a:prstGeom>
          <a:noFill/>
          <a:ln w="9525">
            <a:noFill/>
            <a:miter lim="800000"/>
            <a:headEnd/>
            <a:tailEnd/>
          </a:ln>
        </p:spPr>
        <p:txBody>
          <a:bodyPr>
            <a:spAutoFit/>
          </a:bodyPr>
          <a:lstStyle/>
          <a:p>
            <a:pPr>
              <a:spcBef>
                <a:spcPct val="50000"/>
              </a:spcBef>
              <a:defRPr/>
            </a:pPr>
            <a:r>
              <a:rPr lang="zh-CN" altLang="en-US" b="0" dirty="0">
                <a:solidFill>
                  <a:srgbClr val="080800"/>
                </a:solidFill>
                <a:latin typeface="+mn-lt"/>
                <a:ea typeface="黑体" pitchFamily="49" charset="-122"/>
              </a:rPr>
              <a:t>次黄嘌呤</a:t>
            </a:r>
          </a:p>
        </p:txBody>
      </p:sp>
      <p:sp>
        <p:nvSpPr>
          <p:cNvPr id="8199" name="Text Box 9"/>
          <p:cNvSpPr txBox="1">
            <a:spLocks noChangeArrowheads="1"/>
          </p:cNvSpPr>
          <p:nvPr/>
        </p:nvSpPr>
        <p:spPr bwMode="auto">
          <a:xfrm>
            <a:off x="6096000" y="3860800"/>
            <a:ext cx="1905000" cy="579438"/>
          </a:xfrm>
          <a:prstGeom prst="rect">
            <a:avLst/>
          </a:prstGeom>
          <a:noFill/>
          <a:ln w="9525">
            <a:noFill/>
            <a:miter lim="800000"/>
            <a:headEnd/>
            <a:tailEnd/>
          </a:ln>
        </p:spPr>
        <p:txBody>
          <a:bodyPr>
            <a:spAutoFit/>
          </a:bodyPr>
          <a:lstStyle/>
          <a:p>
            <a:pPr>
              <a:spcBef>
                <a:spcPct val="50000"/>
              </a:spcBef>
              <a:defRPr/>
            </a:pPr>
            <a:r>
              <a:rPr lang="zh-CN" altLang="en-US" b="0" dirty="0">
                <a:solidFill>
                  <a:srgbClr val="FA413C"/>
                </a:solidFill>
                <a:latin typeface="+mn-lt"/>
                <a:ea typeface="黑体" pitchFamily="49" charset="-122"/>
              </a:rPr>
              <a:t>别嘌呤醇</a:t>
            </a:r>
          </a:p>
        </p:txBody>
      </p:sp>
      <p:sp>
        <p:nvSpPr>
          <p:cNvPr id="40970" name="Text Box 10"/>
          <p:cNvSpPr txBox="1">
            <a:spLocks noChangeArrowheads="1"/>
          </p:cNvSpPr>
          <p:nvPr/>
        </p:nvSpPr>
        <p:spPr bwMode="auto">
          <a:xfrm>
            <a:off x="425450" y="5135563"/>
            <a:ext cx="1905000" cy="579437"/>
          </a:xfrm>
          <a:prstGeom prst="rect">
            <a:avLst/>
          </a:prstGeom>
          <a:noFill/>
          <a:ln w="9525">
            <a:noFill/>
            <a:miter lim="800000"/>
            <a:headEnd/>
            <a:tailEnd/>
          </a:ln>
        </p:spPr>
        <p:txBody>
          <a:bodyPr>
            <a:spAutoFit/>
          </a:bodyPr>
          <a:lstStyle/>
          <a:p>
            <a:pPr>
              <a:spcBef>
                <a:spcPct val="50000"/>
              </a:spcBef>
              <a:defRPr/>
            </a:pPr>
            <a:r>
              <a:rPr lang="zh-CN" altLang="en-US" b="0" dirty="0">
                <a:solidFill>
                  <a:srgbClr val="080800"/>
                </a:solidFill>
                <a:latin typeface="+mn-lt"/>
                <a:ea typeface="黑体" pitchFamily="49" charset="-122"/>
              </a:rPr>
              <a:t>别嘌呤醇</a:t>
            </a:r>
          </a:p>
        </p:txBody>
      </p:sp>
      <p:sp>
        <p:nvSpPr>
          <p:cNvPr id="40971" name="AutoShape 11"/>
          <p:cNvSpPr>
            <a:spLocks/>
          </p:cNvSpPr>
          <p:nvPr/>
        </p:nvSpPr>
        <p:spPr bwMode="auto">
          <a:xfrm>
            <a:off x="2305050" y="5021263"/>
            <a:ext cx="179388" cy="855662"/>
          </a:xfrm>
          <a:prstGeom prst="leftBrace">
            <a:avLst>
              <a:gd name="adj1" fmla="val 28428"/>
              <a:gd name="adj2" fmla="val 48606"/>
            </a:avLst>
          </a:prstGeom>
          <a:noFill/>
          <a:ln w="38100">
            <a:solidFill>
              <a:schemeClr val="tx1"/>
            </a:solidFill>
            <a:miter lim="800000"/>
            <a:headEnd/>
            <a:tailEnd/>
          </a:ln>
        </p:spPr>
        <p:txBody>
          <a:bodyPr wrap="none" anchor="ctr"/>
          <a:lstStyle/>
          <a:p>
            <a:pPr>
              <a:defRPr/>
            </a:pPr>
            <a:endParaRPr lang="zh-CN" altLang="en-US" b="0">
              <a:latin typeface="+mn-lt"/>
              <a:ea typeface="黑体" pitchFamily="49" charset="-122"/>
            </a:endParaRPr>
          </a:p>
        </p:txBody>
      </p:sp>
      <p:sp>
        <p:nvSpPr>
          <p:cNvPr id="40972" name="Text Box 12"/>
          <p:cNvSpPr txBox="1">
            <a:spLocks noChangeArrowheads="1"/>
          </p:cNvSpPr>
          <p:nvPr/>
        </p:nvSpPr>
        <p:spPr bwMode="auto">
          <a:xfrm>
            <a:off x="2543175" y="4781550"/>
            <a:ext cx="6492875" cy="519113"/>
          </a:xfrm>
          <a:prstGeom prst="rect">
            <a:avLst/>
          </a:prstGeom>
          <a:noFill/>
          <a:ln w="9525">
            <a:noFill/>
            <a:miter lim="800000"/>
            <a:headEnd/>
            <a:tailEnd/>
          </a:ln>
        </p:spPr>
        <p:txBody>
          <a:bodyPr lIns="18000" rIns="18000">
            <a:spAutoFit/>
          </a:bodyPr>
          <a:lstStyle/>
          <a:p>
            <a:pPr>
              <a:spcBef>
                <a:spcPct val="50000"/>
              </a:spcBef>
              <a:defRPr/>
            </a:pPr>
            <a:r>
              <a:rPr lang="zh-CN" altLang="en-US" sz="2800" b="0">
                <a:solidFill>
                  <a:srgbClr val="080800"/>
                </a:solidFill>
                <a:latin typeface="+mn-lt"/>
                <a:ea typeface="黑体" pitchFamily="49" charset="-122"/>
              </a:rPr>
              <a:t>抑制黄嘌呤氧化酶，从而抑制尿酸的生成</a:t>
            </a:r>
          </a:p>
        </p:txBody>
      </p:sp>
      <p:sp>
        <p:nvSpPr>
          <p:cNvPr id="40973" name="Text Box 13"/>
          <p:cNvSpPr txBox="1">
            <a:spLocks noChangeArrowheads="1"/>
          </p:cNvSpPr>
          <p:nvPr/>
        </p:nvSpPr>
        <p:spPr bwMode="auto">
          <a:xfrm>
            <a:off x="2438400" y="5445125"/>
            <a:ext cx="6172200" cy="946150"/>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与</a:t>
            </a:r>
            <a:r>
              <a:rPr lang="en-US" altLang="zh-CN" sz="2800" b="0" dirty="0">
                <a:solidFill>
                  <a:srgbClr val="080800"/>
                </a:solidFill>
                <a:latin typeface="+mn-lt"/>
                <a:ea typeface="黑体" pitchFamily="49" charset="-122"/>
              </a:rPr>
              <a:t>PRPP</a:t>
            </a:r>
            <a:r>
              <a:rPr lang="zh-CN" altLang="en-US" sz="2800" b="0" dirty="0">
                <a:solidFill>
                  <a:srgbClr val="080800"/>
                </a:solidFill>
                <a:latin typeface="+mn-lt"/>
                <a:ea typeface="黑体" pitchFamily="49" charset="-122"/>
              </a:rPr>
              <a:t>反应生成别嘌呤核苷酸，减少嘌呤核苷酸的生成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970"/>
                                        </p:tgtEl>
                                        <p:attrNameLst>
                                          <p:attrName>style.visibility</p:attrName>
                                        </p:attrNameLst>
                                      </p:cBhvr>
                                      <p:to>
                                        <p:strVal val="visible"/>
                                      </p:to>
                                    </p:set>
                                    <p:animEffect transition="in" filter="dissolve">
                                      <p:cBhvr>
                                        <p:cTn id="7" dur="500"/>
                                        <p:tgtEl>
                                          <p:spTgt spid="4097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0971"/>
                                        </p:tgtEl>
                                        <p:attrNameLst>
                                          <p:attrName>style.visibility</p:attrName>
                                        </p:attrNameLst>
                                      </p:cBhvr>
                                      <p:to>
                                        <p:strVal val="visible"/>
                                      </p:to>
                                    </p:set>
                                    <p:animEffect transition="in" filter="wipe(up)">
                                      <p:cBhvr>
                                        <p:cTn id="11" dur="500"/>
                                        <p:tgtEl>
                                          <p:spTgt spid="4097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0972"/>
                                        </p:tgtEl>
                                        <p:attrNameLst>
                                          <p:attrName>style.visibility</p:attrName>
                                        </p:attrNameLst>
                                      </p:cBhvr>
                                      <p:to>
                                        <p:strVal val="visible"/>
                                      </p:to>
                                    </p:set>
                                    <p:animEffect transition="in" filter="dissolve">
                                      <p:cBhvr>
                                        <p:cTn id="16" dur="500"/>
                                        <p:tgtEl>
                                          <p:spTgt spid="4097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0973"/>
                                        </p:tgtEl>
                                        <p:attrNameLst>
                                          <p:attrName>style.visibility</p:attrName>
                                        </p:attrNameLst>
                                      </p:cBhvr>
                                      <p:to>
                                        <p:strVal val="visible"/>
                                      </p:to>
                                    </p:set>
                                    <p:animEffect transition="in" filter="dissolve">
                                      <p:cBhvr>
                                        <p:cTn id="21"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p:bldP spid="40971" grpId="0" animBg="1"/>
      <p:bldP spid="40972" grpId="0"/>
      <p:bldP spid="409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685800" y="1196975"/>
            <a:ext cx="7772400" cy="2447925"/>
          </a:xfrm>
          <a:prstGeom prst="rect">
            <a:avLst/>
          </a:prstGeom>
          <a:noFill/>
          <a:ln w="9525">
            <a:noFill/>
            <a:miter lim="800000"/>
            <a:headEnd/>
            <a:tailEnd/>
          </a:ln>
        </p:spPr>
        <p:txBody>
          <a:bodyPr/>
          <a:lstStyle/>
          <a:p>
            <a:pPr algn="ctr">
              <a:lnSpc>
                <a:spcPct val="170000"/>
              </a:lnSpc>
            </a:pPr>
            <a:r>
              <a:rPr lang="zh-CN" altLang="en-US" sz="4800" b="0">
                <a:solidFill>
                  <a:schemeClr val="tx2"/>
                </a:solidFill>
                <a:latin typeface="黑体" pitchFamily="2" charset="-122"/>
                <a:ea typeface="黑体" pitchFamily="2" charset="-122"/>
              </a:rPr>
              <a:t>第三节</a:t>
            </a:r>
            <a:br>
              <a:rPr lang="zh-CN" altLang="en-US" sz="4800" b="0">
                <a:solidFill>
                  <a:schemeClr val="tx2"/>
                </a:solidFill>
                <a:latin typeface="黑体" pitchFamily="2" charset="-122"/>
                <a:ea typeface="黑体" pitchFamily="2" charset="-122"/>
              </a:rPr>
            </a:br>
            <a:r>
              <a:rPr lang="zh-CN" altLang="en-US" sz="4800" b="0">
                <a:solidFill>
                  <a:schemeClr val="tx2"/>
                </a:solidFill>
                <a:latin typeface="黑体" pitchFamily="2" charset="-122"/>
                <a:ea typeface="黑体" pitchFamily="2" charset="-122"/>
              </a:rPr>
              <a:t>嘧啶核苷酸的代谢</a:t>
            </a:r>
          </a:p>
        </p:txBody>
      </p:sp>
      <p:sp>
        <p:nvSpPr>
          <p:cNvPr id="98306" name="Text Box 3"/>
          <p:cNvSpPr txBox="1">
            <a:spLocks noChangeArrowheads="1"/>
          </p:cNvSpPr>
          <p:nvPr/>
        </p:nvSpPr>
        <p:spPr bwMode="auto">
          <a:xfrm>
            <a:off x="755650" y="3716338"/>
            <a:ext cx="7921625" cy="647700"/>
          </a:xfrm>
          <a:prstGeom prst="rect">
            <a:avLst/>
          </a:prstGeom>
          <a:noFill/>
          <a:ln w="38100">
            <a:noFill/>
            <a:miter lim="800000"/>
            <a:headEnd/>
            <a:tailEnd/>
          </a:ln>
        </p:spPr>
        <p:txBody>
          <a:bodyPr>
            <a:spAutoFit/>
          </a:bodyPr>
          <a:lstStyle/>
          <a:p>
            <a:pPr algn="ctr"/>
            <a:r>
              <a:rPr lang="en-US" altLang="zh-CN" sz="3600" b="0">
                <a:solidFill>
                  <a:schemeClr val="tx2"/>
                </a:solidFill>
                <a:latin typeface="Arial" charset="0"/>
                <a:ea typeface="宋体" charset="-122"/>
              </a:rPr>
              <a:t>Metabolism of Pyrimidine Nucleotides</a:t>
            </a:r>
          </a:p>
        </p:txBody>
      </p:sp>
    </p:spTree>
  </p:cSld>
  <p:clrMapOvr>
    <a:masterClrMapping/>
  </p:clrMapOvr>
  <p:transition spd="med">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body" idx="1"/>
          </p:nvPr>
        </p:nvSpPr>
        <p:spPr>
          <a:xfrm>
            <a:off x="1277938" y="1600200"/>
            <a:ext cx="6389687" cy="4267200"/>
          </a:xfrm>
        </p:spPr>
        <p:txBody>
          <a:bodyPr/>
          <a:lstStyle/>
          <a:p>
            <a:pPr eaLnBrk="1" hangingPunct="1">
              <a:lnSpc>
                <a:spcPct val="110000"/>
              </a:lnSpc>
            </a:pPr>
            <a:r>
              <a:rPr lang="zh-CN" altLang="en-US" sz="4000">
                <a:solidFill>
                  <a:srgbClr val="FA413C"/>
                </a:solidFill>
                <a:ea typeface="黑体" pitchFamily="2" charset="-122"/>
              </a:rPr>
              <a:t>合成代谢</a:t>
            </a:r>
          </a:p>
          <a:p>
            <a:pPr lvl="1" eaLnBrk="1" hangingPunct="1">
              <a:lnSpc>
                <a:spcPct val="110000"/>
              </a:lnSpc>
            </a:pPr>
            <a:r>
              <a:rPr lang="zh-CN" altLang="en-US" sz="3600">
                <a:solidFill>
                  <a:srgbClr val="080800"/>
                </a:solidFill>
                <a:ea typeface="黑体" pitchFamily="2" charset="-122"/>
              </a:rPr>
              <a:t>从头合成：</a:t>
            </a:r>
            <a:r>
              <a:rPr lang="zh-CN" altLang="en-US" sz="3600">
                <a:solidFill>
                  <a:srgbClr val="FA413C"/>
                </a:solidFill>
                <a:ea typeface="黑体" pitchFamily="2" charset="-122"/>
              </a:rPr>
              <a:t>原料</a:t>
            </a:r>
          </a:p>
          <a:p>
            <a:pPr lvl="1" eaLnBrk="1" hangingPunct="1">
              <a:lnSpc>
                <a:spcPct val="110000"/>
              </a:lnSpc>
            </a:pPr>
            <a:r>
              <a:rPr lang="zh-CN" altLang="en-US" sz="3600">
                <a:solidFill>
                  <a:srgbClr val="080800"/>
                </a:solidFill>
                <a:ea typeface="黑体" pitchFamily="2" charset="-122"/>
              </a:rPr>
              <a:t>补救合成</a:t>
            </a:r>
          </a:p>
          <a:p>
            <a:pPr lvl="1" eaLnBrk="1" hangingPunct="1">
              <a:lnSpc>
                <a:spcPct val="110000"/>
              </a:lnSpc>
            </a:pPr>
            <a:r>
              <a:rPr lang="zh-CN" altLang="en-US" sz="3600">
                <a:solidFill>
                  <a:srgbClr val="080800"/>
                </a:solidFill>
                <a:ea typeface="黑体" pitchFamily="2" charset="-122"/>
              </a:rPr>
              <a:t>嘧啶核苷酸的抗代谢物</a:t>
            </a:r>
          </a:p>
          <a:p>
            <a:pPr eaLnBrk="1" hangingPunct="1">
              <a:lnSpc>
                <a:spcPct val="110000"/>
              </a:lnSpc>
            </a:pPr>
            <a:r>
              <a:rPr lang="zh-CN" altLang="en-US" sz="4000">
                <a:solidFill>
                  <a:srgbClr val="080800"/>
                </a:solidFill>
                <a:ea typeface="黑体" pitchFamily="2" charset="-122"/>
              </a:rPr>
              <a:t>分解代谢</a:t>
            </a:r>
          </a:p>
        </p:txBody>
      </p:sp>
    </p:spTree>
  </p:cSld>
  <p:clrMapOvr>
    <a:masterClrMapping/>
  </p:clrMapOvr>
  <p:transition spd="med">
    <p:zoom/>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755650" y="485775"/>
            <a:ext cx="7772400" cy="1143000"/>
          </a:xfrm>
        </p:spPr>
        <p:txBody>
          <a:bodyPr/>
          <a:lstStyle/>
          <a:p>
            <a:pPr algn="ctr" eaLnBrk="1" hangingPunct="1"/>
            <a:r>
              <a:rPr lang="zh-CN" altLang="en-US" sz="3600">
                <a:ea typeface="黑体" pitchFamily="2" charset="-122"/>
              </a:rPr>
              <a:t>一、嘧啶核苷酸的合成代谢</a:t>
            </a:r>
          </a:p>
        </p:txBody>
      </p:sp>
      <p:sp>
        <p:nvSpPr>
          <p:cNvPr id="50179" name="Rectangle 3"/>
          <p:cNvSpPr>
            <a:spLocks noGrp="1" noChangeArrowheads="1"/>
          </p:cNvSpPr>
          <p:nvPr>
            <p:ph type="body" idx="1"/>
          </p:nvPr>
        </p:nvSpPr>
        <p:spPr>
          <a:xfrm>
            <a:off x="533400" y="1673225"/>
            <a:ext cx="8305800" cy="676275"/>
          </a:xfrm>
        </p:spPr>
        <p:txBody>
          <a:bodyPr/>
          <a:lstStyle/>
          <a:p>
            <a:pPr eaLnBrk="1" hangingPunct="1"/>
            <a:r>
              <a:rPr lang="zh-CN" altLang="en-US">
                <a:solidFill>
                  <a:srgbClr val="080800"/>
                </a:solidFill>
                <a:ea typeface="黑体" pitchFamily="2" charset="-122"/>
              </a:rPr>
              <a:t>从头合成</a:t>
            </a:r>
          </a:p>
        </p:txBody>
      </p:sp>
      <p:sp>
        <p:nvSpPr>
          <p:cNvPr id="50204" name="Text Box 28"/>
          <p:cNvSpPr txBox="1">
            <a:spLocks noChangeArrowheads="1"/>
          </p:cNvSpPr>
          <p:nvPr/>
        </p:nvSpPr>
        <p:spPr bwMode="auto">
          <a:xfrm>
            <a:off x="3503613" y="2420938"/>
            <a:ext cx="4608512" cy="519112"/>
          </a:xfrm>
          <a:prstGeom prst="rect">
            <a:avLst/>
          </a:prstGeom>
          <a:noFill/>
          <a:ln w="9525">
            <a:noFill/>
            <a:miter lim="800000"/>
            <a:headEnd/>
            <a:tailEnd/>
          </a:ln>
        </p:spPr>
        <p:txBody>
          <a:bodyPr>
            <a:spAutoFit/>
          </a:bodyPr>
          <a:lstStyle/>
          <a:p>
            <a:pPr>
              <a:defRPr/>
            </a:pPr>
            <a:r>
              <a:rPr lang="zh-CN" altLang="en-US" sz="2800" b="0" dirty="0">
                <a:solidFill>
                  <a:srgbClr val="080800"/>
                </a:solidFill>
                <a:latin typeface="+mn-lt"/>
                <a:ea typeface="黑体" pitchFamily="49" charset="-122"/>
              </a:rPr>
              <a:t>主要是肝细胞的细胞质</a:t>
            </a:r>
          </a:p>
        </p:txBody>
      </p:sp>
      <p:sp>
        <p:nvSpPr>
          <p:cNvPr id="50205" name="Rectangle 29"/>
          <p:cNvSpPr>
            <a:spLocks noChangeArrowheads="1"/>
          </p:cNvSpPr>
          <p:nvPr/>
        </p:nvSpPr>
        <p:spPr bwMode="auto">
          <a:xfrm>
            <a:off x="911225" y="2454275"/>
            <a:ext cx="2865438" cy="519113"/>
          </a:xfrm>
          <a:prstGeom prst="rect">
            <a:avLst/>
          </a:prstGeom>
          <a:noFill/>
          <a:ln w="38100">
            <a:noFill/>
            <a:miter lim="800000"/>
            <a:headEnd/>
            <a:tailEnd/>
          </a:ln>
        </p:spPr>
        <p:txBody>
          <a:bodyPr>
            <a:spAutoFit/>
          </a:bodyPr>
          <a:lstStyle/>
          <a:p>
            <a:pPr marL="174625" indent="-174625">
              <a:defRPr/>
            </a:pPr>
            <a:r>
              <a:rPr lang="zh-CN" altLang="en-US" sz="2800" b="0" dirty="0">
                <a:solidFill>
                  <a:srgbClr val="080800"/>
                </a:solidFill>
                <a:latin typeface="+mn-lt"/>
                <a:ea typeface="黑体" pitchFamily="49" charset="-122"/>
              </a:rPr>
              <a:t>（</a:t>
            </a:r>
            <a:r>
              <a:rPr lang="en-US" altLang="zh-CN" sz="2800" b="0" dirty="0">
                <a:solidFill>
                  <a:srgbClr val="080800"/>
                </a:solidFill>
                <a:latin typeface="+mn-lt"/>
                <a:ea typeface="黑体" pitchFamily="49" charset="-122"/>
              </a:rPr>
              <a:t>1</a:t>
            </a:r>
            <a:r>
              <a:rPr lang="zh-CN" altLang="en-US" sz="2800" b="0" dirty="0">
                <a:solidFill>
                  <a:srgbClr val="080800"/>
                </a:solidFill>
                <a:latin typeface="+mn-lt"/>
                <a:ea typeface="黑体" pitchFamily="49" charset="-122"/>
              </a:rPr>
              <a:t>）合成部位：</a:t>
            </a:r>
          </a:p>
        </p:txBody>
      </p:sp>
      <p:sp>
        <p:nvSpPr>
          <p:cNvPr id="50206" name="Text Box 30"/>
          <p:cNvSpPr txBox="1">
            <a:spLocks noChangeArrowheads="1"/>
          </p:cNvSpPr>
          <p:nvPr/>
        </p:nvSpPr>
        <p:spPr bwMode="auto">
          <a:xfrm>
            <a:off x="2457450" y="4703763"/>
            <a:ext cx="6230938" cy="1246187"/>
          </a:xfrm>
          <a:prstGeom prst="rect">
            <a:avLst/>
          </a:prstGeom>
          <a:noFill/>
          <a:ln w="9525">
            <a:noFill/>
            <a:miter lim="800000"/>
            <a:headEnd/>
            <a:tailEnd/>
          </a:ln>
        </p:spPr>
        <p:txBody>
          <a:bodyPr>
            <a:spAutoFit/>
          </a:bodyPr>
          <a:lstStyle/>
          <a:p>
            <a:pPr>
              <a:lnSpc>
                <a:spcPct val="110000"/>
              </a:lnSpc>
              <a:spcBef>
                <a:spcPct val="50000"/>
              </a:spcBef>
              <a:defRPr/>
            </a:pPr>
            <a:r>
              <a:rPr lang="zh-CN" altLang="en-US" sz="2800" b="0">
                <a:solidFill>
                  <a:srgbClr val="080800"/>
                </a:solidFill>
                <a:latin typeface="+mn-lt"/>
                <a:ea typeface="黑体" pitchFamily="49" charset="-122"/>
              </a:rPr>
              <a:t>先合成嘧啶环，再与磷酸核糖相连</a:t>
            </a:r>
          </a:p>
          <a:p>
            <a:pPr>
              <a:lnSpc>
                <a:spcPct val="110000"/>
              </a:lnSpc>
              <a:spcBef>
                <a:spcPct val="50000"/>
              </a:spcBef>
              <a:defRPr/>
            </a:pPr>
            <a:r>
              <a:rPr lang="zh-CN" altLang="en-US" sz="2800" b="0">
                <a:solidFill>
                  <a:srgbClr val="080800"/>
                </a:solidFill>
                <a:latin typeface="+mn-lt"/>
                <a:ea typeface="黑体" pitchFamily="49" charset="-122"/>
              </a:rPr>
              <a:t>先合成</a:t>
            </a:r>
            <a:r>
              <a:rPr lang="en-US" altLang="zh-CN" sz="2800" b="0">
                <a:solidFill>
                  <a:srgbClr val="080800"/>
                </a:solidFill>
                <a:latin typeface="+mn-lt"/>
                <a:ea typeface="黑体" pitchFamily="49" charset="-122"/>
              </a:rPr>
              <a:t>UMP</a:t>
            </a:r>
            <a:r>
              <a:rPr lang="zh-CN" altLang="en-US" sz="2800" b="0">
                <a:solidFill>
                  <a:srgbClr val="080800"/>
                </a:solidFill>
                <a:latin typeface="+mn-lt"/>
                <a:ea typeface="黑体" pitchFamily="49" charset="-122"/>
              </a:rPr>
              <a:t>，再转变成</a:t>
            </a:r>
            <a:r>
              <a:rPr lang="en-US" altLang="zh-CN" sz="2800" b="0">
                <a:solidFill>
                  <a:srgbClr val="080800"/>
                </a:solidFill>
                <a:latin typeface="+mn-lt"/>
                <a:ea typeface="黑体" pitchFamily="49" charset="-122"/>
              </a:rPr>
              <a:t>CTP</a:t>
            </a:r>
            <a:r>
              <a:rPr lang="zh-CN" altLang="en-US" sz="2800" b="0">
                <a:solidFill>
                  <a:srgbClr val="080800"/>
                </a:solidFill>
                <a:latin typeface="+mn-lt"/>
                <a:ea typeface="黑体" pitchFamily="49" charset="-122"/>
              </a:rPr>
              <a:t>和</a:t>
            </a:r>
            <a:r>
              <a:rPr lang="en-US" altLang="zh-CN" sz="2800" b="0">
                <a:solidFill>
                  <a:srgbClr val="080800"/>
                </a:solidFill>
                <a:latin typeface="+mn-lt"/>
                <a:ea typeface="黑体" pitchFamily="49" charset="-122"/>
              </a:rPr>
              <a:t>dTMP</a:t>
            </a:r>
          </a:p>
        </p:txBody>
      </p:sp>
      <p:sp>
        <p:nvSpPr>
          <p:cNvPr id="50207" name="Rectangle 31"/>
          <p:cNvSpPr>
            <a:spLocks noChangeArrowheads="1"/>
          </p:cNvSpPr>
          <p:nvPr/>
        </p:nvSpPr>
        <p:spPr bwMode="auto">
          <a:xfrm>
            <a:off x="911225" y="4238625"/>
            <a:ext cx="2865438" cy="519113"/>
          </a:xfrm>
          <a:prstGeom prst="rect">
            <a:avLst/>
          </a:prstGeom>
          <a:noFill/>
          <a:ln w="38100">
            <a:noFill/>
            <a:miter lim="800000"/>
            <a:headEnd/>
            <a:tailEnd/>
          </a:ln>
        </p:spPr>
        <p:txBody>
          <a:bodyPr>
            <a:spAutoFit/>
          </a:bodyPr>
          <a:lstStyle/>
          <a:p>
            <a:pPr marL="174625" indent="-174625">
              <a:defRPr/>
            </a:pPr>
            <a:r>
              <a:rPr lang="zh-CN" altLang="en-US" sz="2800" b="0">
                <a:solidFill>
                  <a:srgbClr val="E70D22"/>
                </a:solidFill>
                <a:latin typeface="+mn-lt"/>
                <a:ea typeface="黑体" pitchFamily="49" charset="-122"/>
              </a:rPr>
              <a:t>（</a:t>
            </a:r>
            <a:r>
              <a:rPr lang="en-US" altLang="zh-CN" sz="2800" b="0">
                <a:solidFill>
                  <a:srgbClr val="E70D22"/>
                </a:solidFill>
                <a:latin typeface="+mn-lt"/>
                <a:ea typeface="黑体" pitchFamily="49" charset="-122"/>
              </a:rPr>
              <a:t>3</a:t>
            </a:r>
            <a:r>
              <a:rPr lang="zh-CN" altLang="en-US" sz="2800" b="0">
                <a:solidFill>
                  <a:srgbClr val="E70D22"/>
                </a:solidFill>
                <a:latin typeface="+mn-lt"/>
                <a:ea typeface="黑体" pitchFamily="49" charset="-122"/>
              </a:rPr>
              <a:t>）特点：</a:t>
            </a:r>
          </a:p>
        </p:txBody>
      </p:sp>
      <p:sp>
        <p:nvSpPr>
          <p:cNvPr id="50208" name="Rectangle 32"/>
          <p:cNvSpPr>
            <a:spLocks noChangeArrowheads="1"/>
          </p:cNvSpPr>
          <p:nvPr/>
        </p:nvSpPr>
        <p:spPr bwMode="auto">
          <a:xfrm>
            <a:off x="900113" y="3094038"/>
            <a:ext cx="7621587" cy="1447800"/>
          </a:xfrm>
          <a:prstGeom prst="rect">
            <a:avLst/>
          </a:prstGeom>
          <a:noFill/>
          <a:ln w="9525">
            <a:noFill/>
            <a:miter lim="800000"/>
            <a:headEnd/>
            <a:tailEnd/>
          </a:ln>
        </p:spPr>
        <p:txBody>
          <a:bodyPr/>
          <a:lstStyle/>
          <a:p>
            <a:pPr marL="457200" indent="-457200">
              <a:spcBef>
                <a:spcPct val="20000"/>
              </a:spcBef>
              <a:buClr>
                <a:srgbClr val="A50021"/>
              </a:buClr>
              <a:buSzPct val="75000"/>
              <a:buFont typeface="Wingdings" pitchFamily="2" charset="2"/>
              <a:buNone/>
              <a:defRPr/>
            </a:pPr>
            <a:r>
              <a:rPr lang="zh-CN" altLang="en-US" sz="2800" b="0">
                <a:solidFill>
                  <a:srgbClr val="080800"/>
                </a:solidFill>
                <a:latin typeface="+mn-lt"/>
                <a:ea typeface="黑体" pitchFamily="49" charset="-122"/>
              </a:rPr>
              <a:t>（</a:t>
            </a:r>
            <a:r>
              <a:rPr lang="en-US" altLang="zh-CN" sz="2800" b="0">
                <a:solidFill>
                  <a:srgbClr val="080800"/>
                </a:solidFill>
                <a:latin typeface="+mn-lt"/>
                <a:ea typeface="黑体" pitchFamily="49" charset="-122"/>
              </a:rPr>
              <a:t>2</a:t>
            </a:r>
            <a:r>
              <a:rPr lang="zh-CN" altLang="en-US" sz="2800" b="0">
                <a:solidFill>
                  <a:srgbClr val="080800"/>
                </a:solidFill>
                <a:latin typeface="+mn-lt"/>
                <a:ea typeface="黑体" pitchFamily="49" charset="-122"/>
              </a:rPr>
              <a:t>）合成原料：</a:t>
            </a:r>
          </a:p>
          <a:p>
            <a:pPr marL="457200" indent="-457200">
              <a:spcBef>
                <a:spcPct val="20000"/>
              </a:spcBef>
              <a:buClr>
                <a:srgbClr val="A50021"/>
              </a:buClr>
              <a:buSzPct val="75000"/>
              <a:buFont typeface="Wingdings" pitchFamily="2" charset="2"/>
              <a:buNone/>
              <a:defRPr/>
            </a:pPr>
            <a:r>
              <a:rPr lang="zh-CN" altLang="en-US" sz="2800" b="0">
                <a:solidFill>
                  <a:srgbClr val="080800"/>
                </a:solidFill>
                <a:latin typeface="+mn-lt"/>
                <a:ea typeface="黑体" pitchFamily="49" charset="-122"/>
              </a:rPr>
              <a:t>                  天冬氨酸、谷氨酰胺、</a:t>
            </a:r>
            <a:r>
              <a:rPr lang="en-US" altLang="zh-CN" sz="2800" b="0">
                <a:solidFill>
                  <a:srgbClr val="080800"/>
                </a:solidFill>
                <a:latin typeface="+mn-lt"/>
                <a:ea typeface="黑体" pitchFamily="49" charset="-122"/>
              </a:rPr>
              <a:t>CO</a:t>
            </a:r>
            <a:r>
              <a:rPr lang="en-US" altLang="zh-CN" sz="2800" b="0" baseline="-25000">
                <a:solidFill>
                  <a:srgbClr val="080800"/>
                </a:solidFill>
                <a:latin typeface="+mn-lt"/>
                <a:ea typeface="黑体" pitchFamily="49" charset="-122"/>
              </a:rPr>
              <a:t>2</a:t>
            </a:r>
            <a:r>
              <a:rPr lang="en-US" altLang="zh-CN" sz="2800" b="0">
                <a:solidFill>
                  <a:srgbClr val="080800"/>
                </a:solidFill>
                <a:latin typeface="+mn-lt"/>
                <a:ea typeface="黑体" pitchFamily="49" charset="-122"/>
              </a:rPr>
              <a:t> </a:t>
            </a:r>
            <a:r>
              <a:rPr lang="zh-CN" altLang="en-US" sz="2400" b="0">
                <a:solidFill>
                  <a:srgbClr val="080800"/>
                </a:solidFill>
                <a:latin typeface="+mn-lt"/>
                <a:ea typeface="黑体" pitchFamily="49" charset="-122"/>
              </a:rPr>
              <a:t>、</a:t>
            </a:r>
            <a:r>
              <a:rPr lang="zh-CN" altLang="en-US" sz="2800" b="0">
                <a:solidFill>
                  <a:srgbClr val="080800"/>
                </a:solidFill>
                <a:latin typeface="+mn-lt"/>
                <a:ea typeface="黑体" pitchFamily="49" charset="-122"/>
              </a:rPr>
              <a:t> </a:t>
            </a:r>
            <a:r>
              <a:rPr lang="en-US" altLang="zh-CN" sz="2800" b="0">
                <a:solidFill>
                  <a:srgbClr val="080800"/>
                </a:solidFill>
                <a:latin typeface="+mn-lt"/>
                <a:ea typeface="黑体" pitchFamily="49" charset="-122"/>
              </a:rPr>
              <a:t>R-5-P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dissolve">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205"/>
                                        </p:tgtEl>
                                        <p:attrNameLst>
                                          <p:attrName>style.visibility</p:attrName>
                                        </p:attrNameLst>
                                      </p:cBhvr>
                                      <p:to>
                                        <p:strVal val="visible"/>
                                      </p:to>
                                    </p:set>
                                    <p:animEffect transition="in" filter="wipe(left)">
                                      <p:cBhvr>
                                        <p:cTn id="12" dur="500"/>
                                        <p:tgtEl>
                                          <p:spTgt spid="5020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0204"/>
                                        </p:tgtEl>
                                        <p:attrNameLst>
                                          <p:attrName>style.visibility</p:attrName>
                                        </p:attrNameLst>
                                      </p:cBhvr>
                                      <p:to>
                                        <p:strVal val="visible"/>
                                      </p:to>
                                    </p:set>
                                    <p:animEffect transition="in" filter="wipe(left)">
                                      <p:cBhvr>
                                        <p:cTn id="16" dur="500"/>
                                        <p:tgtEl>
                                          <p:spTgt spid="5020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0208">
                                            <p:txEl>
                                              <p:pRg st="0" end="0"/>
                                            </p:txEl>
                                          </p:spTgt>
                                        </p:tgtEl>
                                        <p:attrNameLst>
                                          <p:attrName>style.visibility</p:attrName>
                                        </p:attrNameLst>
                                      </p:cBhvr>
                                      <p:to>
                                        <p:strVal val="visible"/>
                                      </p:to>
                                    </p:set>
                                    <p:animEffect transition="in" filter="wipe(up)">
                                      <p:cBhvr>
                                        <p:cTn id="21" dur="500"/>
                                        <p:tgtEl>
                                          <p:spTgt spid="50208">
                                            <p:txEl>
                                              <p:pRg st="0" end="0"/>
                                            </p:tx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50208">
                                            <p:txEl>
                                              <p:pRg st="1" end="1"/>
                                            </p:txEl>
                                          </p:spTgt>
                                        </p:tgtEl>
                                        <p:attrNameLst>
                                          <p:attrName>style.visibility</p:attrName>
                                        </p:attrNameLst>
                                      </p:cBhvr>
                                      <p:to>
                                        <p:strVal val="visible"/>
                                      </p:to>
                                    </p:set>
                                    <p:animEffect transition="in" filter="wipe(up)">
                                      <p:cBhvr>
                                        <p:cTn id="25" dur="500"/>
                                        <p:tgtEl>
                                          <p:spTgt spid="5020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0207"/>
                                        </p:tgtEl>
                                        <p:attrNameLst>
                                          <p:attrName>style.visibility</p:attrName>
                                        </p:attrNameLst>
                                      </p:cBhvr>
                                      <p:to>
                                        <p:strVal val="visible"/>
                                      </p:to>
                                    </p:set>
                                    <p:animEffect transition="in" filter="wipe(up)">
                                      <p:cBhvr>
                                        <p:cTn id="30" dur="500"/>
                                        <p:tgtEl>
                                          <p:spTgt spid="50207"/>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50206"/>
                                        </p:tgtEl>
                                        <p:attrNameLst>
                                          <p:attrName>style.visibility</p:attrName>
                                        </p:attrNameLst>
                                      </p:cBhvr>
                                      <p:to>
                                        <p:strVal val="visible"/>
                                      </p:to>
                                    </p:set>
                                    <p:animEffect transition="in" filter="wipe(up)">
                                      <p:cBhvr>
                                        <p:cTn id="34" dur="500"/>
                                        <p:tgtEl>
                                          <p:spTgt spid="50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P spid="50204" grpId="0" autoUpdateAnimBg="0"/>
      <p:bldP spid="50205" grpId="0" autoUpdateAnimBg="0"/>
      <p:bldP spid="50206" grpId="0" autoUpdateAnimBg="0"/>
      <p:bldP spid="50207" grpId="0" autoUpdateAnimBg="0"/>
      <p:bldP spid="50208"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xfrm>
            <a:off x="1055688" y="836613"/>
            <a:ext cx="7467600" cy="533400"/>
          </a:xfrm>
        </p:spPr>
        <p:txBody>
          <a:bodyPr/>
          <a:lstStyle/>
          <a:p>
            <a:pPr marL="174625" indent="-174625" algn="ctr" eaLnBrk="1" hangingPunct="1">
              <a:lnSpc>
                <a:spcPct val="90000"/>
              </a:lnSpc>
              <a:buClr>
                <a:srgbClr val="800080"/>
              </a:buClr>
              <a:buSzPct val="50000"/>
              <a:buFont typeface="Wingdings" pitchFamily="2" charset="2"/>
              <a:buNone/>
            </a:pPr>
            <a:r>
              <a:rPr lang="zh-CN" altLang="en-US" sz="3600">
                <a:solidFill>
                  <a:schemeClr val="tx2"/>
                </a:solidFill>
                <a:ea typeface="黑体" pitchFamily="2" charset="-122"/>
              </a:rPr>
              <a:t>二、核酸的降解与吸收</a:t>
            </a:r>
          </a:p>
        </p:txBody>
      </p:sp>
      <p:sp>
        <p:nvSpPr>
          <p:cNvPr id="32771" name="文本框 4"/>
          <p:cNvSpPr txBox="1">
            <a:spLocks noChangeArrowheads="1"/>
          </p:cNvSpPr>
          <p:nvPr/>
        </p:nvSpPr>
        <p:spPr bwMode="auto">
          <a:xfrm>
            <a:off x="179388" y="1412875"/>
            <a:ext cx="2879725" cy="584200"/>
          </a:xfrm>
          <a:prstGeom prst="rect">
            <a:avLst/>
          </a:prstGeom>
          <a:noFill/>
          <a:ln w="9525">
            <a:noFill/>
            <a:miter lim="800000"/>
            <a:headEnd/>
            <a:tailEnd/>
          </a:ln>
        </p:spPr>
        <p:txBody>
          <a:bodyPr>
            <a:spAutoFit/>
          </a:bodyPr>
          <a:lstStyle/>
          <a:p>
            <a:r>
              <a:rPr lang="zh-CN" altLang="en-US" b="0">
                <a:solidFill>
                  <a:srgbClr val="080800"/>
                </a:solidFill>
                <a:latin typeface="黑体" pitchFamily="2" charset="-122"/>
                <a:ea typeface="黑体" pitchFamily="2" charset="-122"/>
              </a:rPr>
              <a:t>（一）核酸酶</a:t>
            </a:r>
          </a:p>
        </p:txBody>
      </p:sp>
      <p:sp>
        <p:nvSpPr>
          <p:cNvPr id="32781" name="文本框 4"/>
          <p:cNvSpPr txBox="1">
            <a:spLocks noChangeArrowheads="1"/>
          </p:cNvSpPr>
          <p:nvPr/>
        </p:nvSpPr>
        <p:spPr bwMode="auto">
          <a:xfrm>
            <a:off x="755650" y="2133600"/>
            <a:ext cx="5975350" cy="519113"/>
          </a:xfrm>
          <a:prstGeom prst="rect">
            <a:avLst/>
          </a:prstGeom>
          <a:noFill/>
          <a:ln w="9525">
            <a:noFill/>
            <a:miter lim="800000"/>
            <a:headEnd/>
            <a:tailEnd/>
          </a:ln>
        </p:spPr>
        <p:txBody>
          <a:bodyPr>
            <a:spAutoFit/>
          </a:bodyPr>
          <a:lstStyle/>
          <a:p>
            <a:pPr marL="457200" indent="-457200">
              <a:buFont typeface="Wingdings" pitchFamily="2" charset="2"/>
              <a:buChar char="Ø"/>
            </a:pPr>
            <a:r>
              <a:rPr lang="zh-CN" altLang="en-US" sz="2800" b="0">
                <a:solidFill>
                  <a:srgbClr val="080800"/>
                </a:solidFill>
                <a:latin typeface="黑体" pitchFamily="2" charset="-122"/>
                <a:ea typeface="黑体" pitchFamily="2" charset="-122"/>
              </a:rPr>
              <a:t>性质：催化</a:t>
            </a:r>
            <a:r>
              <a:rPr lang="en-US" altLang="zh-CN" sz="2800" b="0">
                <a:solidFill>
                  <a:srgbClr val="080800"/>
                </a:solidFill>
                <a:latin typeface="Arial" charset="0"/>
                <a:ea typeface="黑体" pitchFamily="2" charset="-122"/>
                <a:cs typeface="Arial" charset="0"/>
              </a:rPr>
              <a:t>3`,5`-</a:t>
            </a:r>
            <a:r>
              <a:rPr lang="zh-CN" altLang="en-US" sz="2800" b="0">
                <a:solidFill>
                  <a:srgbClr val="080800"/>
                </a:solidFill>
                <a:latin typeface="Arial" charset="0"/>
                <a:ea typeface="黑体" pitchFamily="2" charset="-122"/>
                <a:cs typeface="Arial" charset="0"/>
              </a:rPr>
              <a:t>磷酸二酯键水解</a:t>
            </a:r>
            <a:endParaRPr lang="zh-CN" altLang="en-US" sz="2800" b="0">
              <a:solidFill>
                <a:srgbClr val="080800"/>
              </a:solidFill>
              <a:latin typeface="黑体" pitchFamily="2" charset="-122"/>
              <a:ea typeface="黑体" pitchFamily="2" charset="-122"/>
            </a:endParaRPr>
          </a:p>
        </p:txBody>
      </p:sp>
      <p:sp>
        <p:nvSpPr>
          <p:cNvPr id="32782" name="文本框 38"/>
          <p:cNvSpPr txBox="1">
            <a:spLocks noChangeArrowheads="1"/>
          </p:cNvSpPr>
          <p:nvPr/>
        </p:nvSpPr>
        <p:spPr bwMode="auto">
          <a:xfrm>
            <a:off x="755650" y="2708275"/>
            <a:ext cx="6119813" cy="519113"/>
          </a:xfrm>
          <a:prstGeom prst="rect">
            <a:avLst/>
          </a:prstGeom>
          <a:noFill/>
          <a:ln w="9525">
            <a:noFill/>
            <a:miter lim="800000"/>
            <a:headEnd/>
            <a:tailEnd/>
          </a:ln>
        </p:spPr>
        <p:txBody>
          <a:bodyPr>
            <a:spAutoFit/>
          </a:bodyPr>
          <a:lstStyle/>
          <a:p>
            <a:pPr marL="457200" indent="-457200">
              <a:buFont typeface="Wingdings" pitchFamily="2" charset="2"/>
              <a:buChar char="Ø"/>
            </a:pPr>
            <a:r>
              <a:rPr lang="zh-CN" altLang="en-US" sz="2800" b="0">
                <a:solidFill>
                  <a:srgbClr val="080800"/>
                </a:solidFill>
                <a:latin typeface="黑体" pitchFamily="2" charset="-122"/>
                <a:ea typeface="黑体" pitchFamily="2" charset="-122"/>
              </a:rPr>
              <a:t>作用</a:t>
            </a:r>
          </a:p>
        </p:txBody>
      </p:sp>
      <p:sp>
        <p:nvSpPr>
          <p:cNvPr id="32783" name="文本框 44"/>
          <p:cNvSpPr txBox="1">
            <a:spLocks noChangeArrowheads="1"/>
          </p:cNvSpPr>
          <p:nvPr/>
        </p:nvSpPr>
        <p:spPr bwMode="auto">
          <a:xfrm>
            <a:off x="1042988" y="3213100"/>
            <a:ext cx="7921625" cy="2870200"/>
          </a:xfrm>
          <a:prstGeom prst="rect">
            <a:avLst/>
          </a:prstGeom>
          <a:noFill/>
          <a:ln w="9525">
            <a:noFill/>
            <a:miter lim="800000"/>
            <a:headEnd/>
            <a:tailEnd/>
          </a:ln>
        </p:spPr>
        <p:txBody>
          <a:bodyPr>
            <a:spAutoFit/>
          </a:bodyPr>
          <a:lstStyle/>
          <a:p>
            <a:pPr marL="514350" indent="-514350">
              <a:lnSpc>
                <a:spcPct val="130000"/>
              </a:lnSpc>
              <a:buFont typeface="宋体" charset="-122"/>
              <a:buAutoNum type="circleNumDbPlain"/>
            </a:pPr>
            <a:r>
              <a:rPr lang="zh-CN" altLang="en-US" sz="2800" b="0">
                <a:solidFill>
                  <a:srgbClr val="080800"/>
                </a:solidFill>
                <a:latin typeface="Arial" charset="0"/>
                <a:ea typeface="黑体" pitchFamily="2" charset="-122"/>
                <a:cs typeface="Arial" charset="0"/>
              </a:rPr>
              <a:t>参与</a:t>
            </a:r>
            <a:r>
              <a:rPr lang="en-US" altLang="zh-CN" sz="2800" b="0">
                <a:solidFill>
                  <a:srgbClr val="080800"/>
                </a:solidFill>
                <a:latin typeface="Arial" charset="0"/>
                <a:ea typeface="黑体" pitchFamily="2" charset="-122"/>
                <a:cs typeface="Arial" charset="0"/>
              </a:rPr>
              <a:t>DNA</a:t>
            </a:r>
            <a:r>
              <a:rPr lang="zh-CN" altLang="en-US" sz="2800" b="0">
                <a:solidFill>
                  <a:srgbClr val="080800"/>
                </a:solidFill>
                <a:latin typeface="Arial" charset="0"/>
                <a:ea typeface="黑体" pitchFamily="2" charset="-122"/>
                <a:cs typeface="Arial" charset="0"/>
              </a:rPr>
              <a:t>的合成与修复，</a:t>
            </a:r>
            <a:r>
              <a:rPr lang="en-US" altLang="zh-CN" sz="2800" b="0">
                <a:solidFill>
                  <a:srgbClr val="080800"/>
                </a:solidFill>
                <a:latin typeface="Arial" charset="0"/>
                <a:ea typeface="黑体" pitchFamily="2" charset="-122"/>
                <a:cs typeface="Arial" charset="0"/>
              </a:rPr>
              <a:t>RNA</a:t>
            </a:r>
            <a:r>
              <a:rPr lang="zh-CN" altLang="en-US" sz="2800" b="0">
                <a:solidFill>
                  <a:srgbClr val="080800"/>
                </a:solidFill>
                <a:latin typeface="Arial" charset="0"/>
                <a:ea typeface="黑体" pitchFamily="2" charset="-122"/>
                <a:cs typeface="Arial" charset="0"/>
              </a:rPr>
              <a:t>合成后的剪接等</a:t>
            </a:r>
            <a:endParaRPr lang="en-US" altLang="zh-CN" sz="2800" b="0">
              <a:solidFill>
                <a:srgbClr val="080800"/>
              </a:solidFill>
              <a:latin typeface="Arial" charset="0"/>
              <a:ea typeface="黑体" pitchFamily="2" charset="-122"/>
              <a:cs typeface="Arial" charset="0"/>
            </a:endParaRPr>
          </a:p>
          <a:p>
            <a:pPr marL="514350" indent="-514350">
              <a:lnSpc>
                <a:spcPct val="130000"/>
              </a:lnSpc>
              <a:buFont typeface="宋体" charset="-122"/>
              <a:buAutoNum type="circleNumDbPlain"/>
            </a:pPr>
            <a:r>
              <a:rPr lang="zh-CN" altLang="en-US" sz="2800" b="0">
                <a:solidFill>
                  <a:srgbClr val="080800"/>
                </a:solidFill>
                <a:latin typeface="Arial" charset="0"/>
                <a:ea typeface="黑体" pitchFamily="2" charset="-122"/>
                <a:cs typeface="Arial" charset="0"/>
              </a:rPr>
              <a:t>清除多余的、结构和功能异常的核酸</a:t>
            </a:r>
            <a:endParaRPr lang="en-US" altLang="zh-CN" sz="2800" b="0">
              <a:solidFill>
                <a:srgbClr val="080800"/>
              </a:solidFill>
              <a:latin typeface="Arial" charset="0"/>
              <a:ea typeface="黑体" pitchFamily="2" charset="-122"/>
              <a:cs typeface="Arial" charset="0"/>
            </a:endParaRPr>
          </a:p>
          <a:p>
            <a:pPr marL="514350" indent="-514350">
              <a:lnSpc>
                <a:spcPct val="130000"/>
              </a:lnSpc>
              <a:buFont typeface="宋体" charset="-122"/>
              <a:buAutoNum type="circleNumDbPlain"/>
            </a:pPr>
            <a:r>
              <a:rPr lang="zh-CN" altLang="en-US" sz="2800" b="0">
                <a:solidFill>
                  <a:srgbClr val="080800"/>
                </a:solidFill>
                <a:latin typeface="Arial" charset="0"/>
                <a:ea typeface="黑体" pitchFamily="2" charset="-122"/>
                <a:cs typeface="Arial" charset="0"/>
              </a:rPr>
              <a:t>清除侵入细胞的外源性核酸</a:t>
            </a:r>
            <a:endParaRPr lang="en-US" altLang="zh-CN" sz="2800" b="0">
              <a:solidFill>
                <a:srgbClr val="080800"/>
              </a:solidFill>
              <a:latin typeface="Arial" charset="0"/>
              <a:ea typeface="黑体" pitchFamily="2" charset="-122"/>
              <a:cs typeface="Arial" charset="0"/>
            </a:endParaRPr>
          </a:p>
          <a:p>
            <a:pPr marL="514350" indent="-514350">
              <a:lnSpc>
                <a:spcPct val="130000"/>
              </a:lnSpc>
              <a:buFont typeface="宋体" charset="-122"/>
              <a:buAutoNum type="circleNumDbPlain"/>
            </a:pPr>
            <a:r>
              <a:rPr lang="zh-CN" altLang="en-US" sz="2800" b="0">
                <a:solidFill>
                  <a:srgbClr val="080800"/>
                </a:solidFill>
                <a:latin typeface="Arial" charset="0"/>
                <a:ea typeface="黑体" pitchFamily="2" charset="-122"/>
                <a:cs typeface="Arial" charset="0"/>
              </a:rPr>
              <a:t>分子生物学重要的工具酶</a:t>
            </a:r>
            <a:endParaRPr lang="en-US" altLang="zh-CN" sz="2800" b="0">
              <a:solidFill>
                <a:srgbClr val="080800"/>
              </a:solidFill>
              <a:latin typeface="Arial" charset="0"/>
              <a:ea typeface="黑体" pitchFamily="2" charset="-122"/>
              <a:cs typeface="Arial" charset="0"/>
            </a:endParaRPr>
          </a:p>
          <a:p>
            <a:pPr marL="514350" indent="-514350">
              <a:lnSpc>
                <a:spcPct val="130000"/>
              </a:lnSpc>
              <a:buFont typeface="宋体" charset="-122"/>
              <a:buAutoNum type="circleNumDbPlain"/>
            </a:pPr>
            <a:r>
              <a:rPr lang="zh-CN" altLang="en-US" sz="2800" b="0">
                <a:solidFill>
                  <a:srgbClr val="080800"/>
                </a:solidFill>
                <a:latin typeface="Arial" charset="0"/>
                <a:ea typeface="黑体" pitchFamily="2" charset="-122"/>
                <a:cs typeface="Arial" charset="0"/>
              </a:rPr>
              <a:t>降解食物中的核酸</a:t>
            </a:r>
            <a:endParaRPr lang="en-US" altLang="zh-CN" sz="2800" b="0">
              <a:solidFill>
                <a:srgbClr val="080800"/>
              </a:solidFill>
              <a:latin typeface="Arial" charset="0"/>
              <a:ea typeface="黑体" pitchFamily="2" charset="-122"/>
              <a:cs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81"/>
                                        </p:tgtEl>
                                        <p:attrNameLst>
                                          <p:attrName>style.visibility</p:attrName>
                                        </p:attrNameLst>
                                      </p:cBhvr>
                                      <p:to>
                                        <p:strVal val="visible"/>
                                      </p:to>
                                    </p:set>
                                    <p:animEffect transition="in" filter="dissolve">
                                      <p:cBhvr>
                                        <p:cTn id="12" dur="500"/>
                                        <p:tgtEl>
                                          <p:spTgt spid="327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82"/>
                                        </p:tgtEl>
                                        <p:attrNameLst>
                                          <p:attrName>style.visibility</p:attrName>
                                        </p:attrNameLst>
                                      </p:cBhvr>
                                      <p:to>
                                        <p:strVal val="visible"/>
                                      </p:to>
                                    </p:set>
                                    <p:animEffect transition="in" filter="dissolve">
                                      <p:cBhvr>
                                        <p:cTn id="17" dur="500"/>
                                        <p:tgtEl>
                                          <p:spTgt spid="32782"/>
                                        </p:tgtEl>
                                      </p:cBhvr>
                                    </p:animEffect>
                                  </p:childTnLst>
                                </p:cTn>
                              </p:par>
                            </p:childTnLst>
                          </p:cTn>
                        </p:par>
                        <p:par>
                          <p:cTn id="18" fill="hold">
                            <p:stCondLst>
                              <p:cond delay="500"/>
                            </p:stCondLst>
                            <p:childTnLst>
                              <p:par>
                                <p:cTn id="19" presetID="22" presetClass="entr" presetSubtype="1" fill="hold" grpId="0" nodeType="afterEffect">
                                  <p:stCondLst>
                                    <p:cond delay="1000"/>
                                  </p:stCondLst>
                                  <p:childTnLst>
                                    <p:set>
                                      <p:cBhvr>
                                        <p:cTn id="20" dur="1" fill="hold">
                                          <p:stCondLst>
                                            <p:cond delay="0"/>
                                          </p:stCondLst>
                                        </p:cTn>
                                        <p:tgtEl>
                                          <p:spTgt spid="32783"/>
                                        </p:tgtEl>
                                        <p:attrNameLst>
                                          <p:attrName>style.visibility</p:attrName>
                                        </p:attrNameLst>
                                      </p:cBhvr>
                                      <p:to>
                                        <p:strVal val="visible"/>
                                      </p:to>
                                    </p:set>
                                    <p:animEffect transition="in" filter="wipe(up)">
                                      <p:cBhvr>
                                        <p:cTn id="21" dur="20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81" grpId="0"/>
      <p:bldP spid="32782" grpId="0"/>
      <p:bldP spid="327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Text Box 2"/>
          <p:cNvSpPr txBox="1">
            <a:spLocks noChangeArrowheads="1"/>
          </p:cNvSpPr>
          <p:nvPr/>
        </p:nvSpPr>
        <p:spPr bwMode="auto">
          <a:xfrm>
            <a:off x="611188" y="1481138"/>
            <a:ext cx="5867400" cy="579437"/>
          </a:xfrm>
          <a:prstGeom prst="rect">
            <a:avLst/>
          </a:prstGeom>
          <a:noFill/>
          <a:ln w="9525">
            <a:noFill/>
            <a:miter lim="800000"/>
            <a:headEnd/>
            <a:tailEnd/>
          </a:ln>
        </p:spPr>
        <p:txBody>
          <a:bodyPr>
            <a:spAutoFit/>
          </a:bodyPr>
          <a:lstStyle/>
          <a:p>
            <a:pPr marL="174625" indent="-174625">
              <a:buFontTx/>
              <a:buChar char="•"/>
            </a:pPr>
            <a:r>
              <a:rPr lang="zh-CN" altLang="en-US" b="0">
                <a:solidFill>
                  <a:srgbClr val="E70D22"/>
                </a:solidFill>
                <a:latin typeface="黑体" pitchFamily="2" charset="-122"/>
                <a:ea typeface="黑体" pitchFamily="2" charset="-122"/>
              </a:rPr>
              <a:t>嘧啶合成的元素来源</a:t>
            </a:r>
          </a:p>
        </p:txBody>
      </p:sp>
      <p:sp>
        <p:nvSpPr>
          <p:cNvPr id="9226" name="AutoShape 3"/>
          <p:cNvSpPr>
            <a:spLocks/>
          </p:cNvSpPr>
          <p:nvPr/>
        </p:nvSpPr>
        <p:spPr bwMode="auto">
          <a:xfrm>
            <a:off x="3046413" y="3597275"/>
            <a:ext cx="228600" cy="1038225"/>
          </a:xfrm>
          <a:prstGeom prst="leftBrace">
            <a:avLst>
              <a:gd name="adj1" fmla="val 37847"/>
              <a:gd name="adj2" fmla="val 50000"/>
            </a:avLst>
          </a:prstGeom>
          <a:noFill/>
          <a:ln w="28575">
            <a:solidFill>
              <a:schemeClr val="tx1"/>
            </a:solidFill>
            <a:miter lim="800000"/>
            <a:headEnd/>
            <a:tailEnd/>
          </a:ln>
        </p:spPr>
        <p:txBody>
          <a:bodyPr wrap="none" anchor="ctr"/>
          <a:lstStyle/>
          <a:p>
            <a:endParaRPr lang="zh-CN" altLang="en-US"/>
          </a:p>
        </p:txBody>
      </p:sp>
      <p:sp>
        <p:nvSpPr>
          <p:cNvPr id="9227" name="Text Box 4"/>
          <p:cNvSpPr txBox="1">
            <a:spLocks noChangeArrowheads="1"/>
          </p:cNvSpPr>
          <p:nvPr/>
        </p:nvSpPr>
        <p:spPr bwMode="auto">
          <a:xfrm>
            <a:off x="611188" y="3832225"/>
            <a:ext cx="2432050" cy="519113"/>
          </a:xfrm>
          <a:prstGeom prst="rect">
            <a:avLst/>
          </a:prstGeom>
          <a:noFill/>
          <a:ln w="9525">
            <a:noFill/>
            <a:miter lim="800000"/>
            <a:headEnd/>
            <a:tailEnd/>
          </a:ln>
        </p:spPr>
        <p:txBody>
          <a:bodyPr>
            <a:spAutoFit/>
          </a:bodyPr>
          <a:lstStyle/>
          <a:p>
            <a:r>
              <a:rPr lang="zh-CN" altLang="en-US" sz="2800" b="0">
                <a:solidFill>
                  <a:srgbClr val="080800"/>
                </a:solidFill>
                <a:latin typeface="Tahoma" pitchFamily="34" charset="0"/>
                <a:ea typeface="黑体" pitchFamily="2" charset="-122"/>
              </a:rPr>
              <a:t>氨基甲酰磷酸</a:t>
            </a:r>
          </a:p>
        </p:txBody>
      </p:sp>
      <p:graphicFrame>
        <p:nvGraphicFramePr>
          <p:cNvPr id="9224" name="Object 8"/>
          <p:cNvGraphicFramePr>
            <a:graphicFrameLocks noChangeAspect="1"/>
          </p:cNvGraphicFramePr>
          <p:nvPr/>
        </p:nvGraphicFramePr>
        <p:xfrm>
          <a:off x="3348038" y="2565400"/>
          <a:ext cx="5256212" cy="2992438"/>
        </p:xfrm>
        <a:graphic>
          <a:graphicData uri="http://schemas.openxmlformats.org/presentationml/2006/ole">
            <mc:AlternateContent xmlns:mc="http://schemas.openxmlformats.org/markup-compatibility/2006">
              <mc:Choice xmlns:v="urn:schemas-microsoft-com:vml" Requires="v">
                <p:oleObj spid="_x0000_s9231" name="CS ChemDraw Drawing" r:id="rId3" imgW="7867650" imgH="4476750" progId="">
                  <p:embed/>
                </p:oleObj>
              </mc:Choice>
              <mc:Fallback>
                <p:oleObj name="CS ChemDraw Drawing" r:id="rId3" imgW="7867650" imgH="447675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565400"/>
                        <a:ext cx="5256212"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sz="half" idx="1"/>
          </p:nvPr>
        </p:nvSpPr>
        <p:spPr>
          <a:xfrm>
            <a:off x="322263" y="981075"/>
            <a:ext cx="8713787" cy="4681538"/>
          </a:xfrm>
        </p:spPr>
        <p:txBody>
          <a:bodyPr lIns="0" rIns="0"/>
          <a:lstStyle/>
          <a:p>
            <a:pPr eaLnBrk="1" hangingPunct="1">
              <a:lnSpc>
                <a:spcPct val="130000"/>
              </a:lnSpc>
              <a:buFont typeface="Wingdings" pitchFamily="2" charset="2"/>
              <a:buNone/>
            </a:pPr>
            <a:r>
              <a:rPr lang="zh-CN" altLang="en-US" sz="2800">
                <a:solidFill>
                  <a:srgbClr val="080800"/>
                </a:solidFill>
                <a:ea typeface="黑体" pitchFamily="2" charset="-122"/>
              </a:rPr>
              <a:t>（</a:t>
            </a:r>
            <a:r>
              <a:rPr lang="en-US" altLang="zh-CN" sz="2800">
                <a:solidFill>
                  <a:srgbClr val="080800"/>
                </a:solidFill>
                <a:ea typeface="黑体" pitchFamily="2" charset="-122"/>
              </a:rPr>
              <a:t>4</a:t>
            </a:r>
            <a:r>
              <a:rPr lang="zh-CN" altLang="en-US" sz="2800">
                <a:solidFill>
                  <a:srgbClr val="080800"/>
                </a:solidFill>
                <a:ea typeface="黑体" pitchFamily="2" charset="-122"/>
              </a:rPr>
              <a:t>）合成过程：</a:t>
            </a:r>
          </a:p>
          <a:p>
            <a:pPr lvl="1" eaLnBrk="1" hangingPunct="1">
              <a:lnSpc>
                <a:spcPct val="130000"/>
              </a:lnSpc>
              <a:buClr>
                <a:srgbClr val="FB150F"/>
              </a:buClr>
              <a:buSzPct val="85000"/>
              <a:buFont typeface="Wingdings" pitchFamily="2" charset="2"/>
              <a:buChar char="v"/>
            </a:pPr>
            <a:r>
              <a:rPr lang="en-US" altLang="zh-CN">
                <a:solidFill>
                  <a:srgbClr val="080800"/>
                </a:solidFill>
                <a:ea typeface="黑体" pitchFamily="2" charset="-122"/>
              </a:rPr>
              <a:t>UMP</a:t>
            </a:r>
            <a:r>
              <a:rPr lang="zh-CN" altLang="en-US">
                <a:solidFill>
                  <a:srgbClr val="080800"/>
                </a:solidFill>
                <a:ea typeface="黑体" pitchFamily="2" charset="-122"/>
              </a:rPr>
              <a:t>的合成：先形成嘧啶环，再与磷酸核糖相连</a:t>
            </a:r>
          </a:p>
          <a:p>
            <a:pPr lvl="1" eaLnBrk="1" hangingPunct="1">
              <a:lnSpc>
                <a:spcPct val="130000"/>
              </a:lnSpc>
              <a:buClr>
                <a:srgbClr val="FB150F"/>
              </a:buClr>
              <a:buSzPct val="85000"/>
              <a:buFont typeface="Wingdings" pitchFamily="2" charset="2"/>
              <a:buChar char="v"/>
            </a:pPr>
            <a:r>
              <a:rPr lang="en-US" altLang="zh-CN">
                <a:solidFill>
                  <a:srgbClr val="080800"/>
                </a:solidFill>
                <a:ea typeface="黑体" pitchFamily="2" charset="-122"/>
              </a:rPr>
              <a:t>CTP</a:t>
            </a:r>
            <a:r>
              <a:rPr lang="zh-CN" altLang="en-US">
                <a:solidFill>
                  <a:srgbClr val="080800"/>
                </a:solidFill>
                <a:ea typeface="黑体" pitchFamily="2" charset="-122"/>
              </a:rPr>
              <a:t>的合成：在三磷酸水平上</a:t>
            </a:r>
          </a:p>
          <a:p>
            <a:pPr lvl="1" eaLnBrk="1" hangingPunct="1">
              <a:lnSpc>
                <a:spcPct val="130000"/>
              </a:lnSpc>
              <a:buClr>
                <a:srgbClr val="FB150F"/>
              </a:buClr>
              <a:buSzPct val="85000"/>
              <a:buFont typeface="Wingdings" pitchFamily="2" charset="2"/>
              <a:buChar char="v"/>
            </a:pPr>
            <a:r>
              <a:rPr lang="en-US" altLang="zh-CN">
                <a:solidFill>
                  <a:srgbClr val="080800"/>
                </a:solidFill>
                <a:ea typeface="黑体" pitchFamily="2" charset="-122"/>
              </a:rPr>
              <a:t>dTMP</a:t>
            </a:r>
            <a:r>
              <a:rPr lang="zh-CN" altLang="en-US">
                <a:solidFill>
                  <a:srgbClr val="080800"/>
                </a:solidFill>
                <a:ea typeface="黑体" pitchFamily="2" charset="-122"/>
              </a:rPr>
              <a:t>（或</a:t>
            </a:r>
            <a:r>
              <a:rPr lang="en-US" altLang="zh-CN">
                <a:solidFill>
                  <a:srgbClr val="080800"/>
                </a:solidFill>
                <a:ea typeface="黑体" pitchFamily="2" charset="-122"/>
              </a:rPr>
              <a:t>TMP</a:t>
            </a:r>
            <a:r>
              <a:rPr lang="zh-CN" altLang="en-US">
                <a:solidFill>
                  <a:srgbClr val="080800"/>
                </a:solidFill>
                <a:ea typeface="黑体" pitchFamily="2" charset="-122"/>
              </a:rPr>
              <a:t>）的生成：由</a:t>
            </a:r>
            <a:r>
              <a:rPr lang="en-US" altLang="zh-CN">
                <a:solidFill>
                  <a:srgbClr val="080800"/>
                </a:solidFill>
                <a:ea typeface="黑体" pitchFamily="2" charset="-122"/>
              </a:rPr>
              <a:t>dUMP</a:t>
            </a:r>
            <a:r>
              <a:rPr lang="zh-CN" altLang="en-US">
                <a:solidFill>
                  <a:srgbClr val="080800"/>
                </a:solidFill>
                <a:ea typeface="黑体" pitchFamily="2" charset="-122"/>
              </a:rPr>
              <a:t>甲基化生成</a:t>
            </a:r>
          </a:p>
        </p:txBody>
      </p:sp>
      <p:graphicFrame>
        <p:nvGraphicFramePr>
          <p:cNvPr id="51210" name="Object 8"/>
          <p:cNvGraphicFramePr>
            <a:graphicFrameLocks noGrp="1" noChangeAspect="1"/>
          </p:cNvGraphicFramePr>
          <p:nvPr>
            <p:ph sz="half" idx="2"/>
          </p:nvPr>
        </p:nvGraphicFramePr>
        <p:xfrm>
          <a:off x="971550" y="1125538"/>
          <a:ext cx="7200900" cy="5640387"/>
        </p:xfrm>
        <a:graphic>
          <a:graphicData uri="http://schemas.openxmlformats.org/presentationml/2006/ole">
            <mc:AlternateContent xmlns:mc="http://schemas.openxmlformats.org/markup-compatibility/2006">
              <mc:Choice xmlns:v="urn:schemas-microsoft-com:vml" Requires="v">
                <p:oleObj spid="_x0000_s10255" name="ISIS/Draw Sketch" r:id="rId3" imgW="21383625" imgH="16754475" progId="">
                  <p:embed/>
                </p:oleObj>
              </mc:Choice>
              <mc:Fallback>
                <p:oleObj name="ISIS/Draw Sketch" r:id="rId3" imgW="21383625" imgH="16754475" progId="">
                  <p:embed/>
                  <p:pic>
                    <p:nvPicPr>
                      <p:cNvPr id="0" name="Picture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25538"/>
                        <a:ext cx="7200900" cy="5640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wipe(left)">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wipe(left)">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Effect transition="in" filter="wipe(left)">
                                      <p:cBhvr>
                                        <p:cTn id="17" dur="500"/>
                                        <p:tgtEl>
                                          <p:spTgt spid="512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1210"/>
                                        </p:tgtEl>
                                        <p:attrNameLst>
                                          <p:attrName>style.visibility</p:attrName>
                                        </p:attrNameLst>
                                      </p:cBhvr>
                                      <p:to>
                                        <p:strVal val="visible"/>
                                      </p:to>
                                    </p:set>
                                    <p:animEffect transition="in" filter="checkerboard(across)">
                                      <p:cBhvr>
                                        <p:cTn id="22" dur="5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3" name="Picture 2" descr="嘧啶的合成"/>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0" y="23813"/>
            <a:ext cx="9156700" cy="6808787"/>
          </a:xfrm>
          <a:prstGeom prst="rect">
            <a:avLst/>
          </a:prstGeom>
          <a:noFill/>
          <a:ln w="9525">
            <a:noFill/>
            <a:miter lim="800000"/>
            <a:headEnd/>
            <a:tailEnd/>
          </a:ln>
        </p:spPr>
      </p:pic>
      <p:sp>
        <p:nvSpPr>
          <p:cNvPr id="105474" name="Rectangle 4"/>
          <p:cNvSpPr>
            <a:spLocks noChangeArrowheads="1"/>
          </p:cNvSpPr>
          <p:nvPr/>
        </p:nvSpPr>
        <p:spPr bwMode="auto">
          <a:xfrm>
            <a:off x="4859338" y="5661025"/>
            <a:ext cx="3025775" cy="863600"/>
          </a:xfrm>
          <a:prstGeom prst="rect">
            <a:avLst/>
          </a:prstGeom>
          <a:solidFill>
            <a:srgbClr val="FF99FF"/>
          </a:solidFill>
          <a:ln w="9525">
            <a:solidFill>
              <a:srgbClr val="FF99FF"/>
            </a:solidFill>
            <a:miter lim="800000"/>
            <a:headEnd/>
            <a:tailEnd/>
          </a:ln>
        </p:spPr>
        <p:txBody>
          <a:bodyPr wrap="none" anchor="ctr"/>
          <a:lstStyle/>
          <a:p>
            <a:pPr algn="ctr"/>
            <a:r>
              <a:rPr lang="en-US" altLang="zh-CN" b="0">
                <a:solidFill>
                  <a:srgbClr val="080800"/>
                </a:solidFill>
                <a:ea typeface="黑体" pitchFamily="2" charset="-122"/>
              </a:rPr>
              <a:t>UMP</a:t>
            </a:r>
            <a:r>
              <a:rPr lang="zh-CN" altLang="en-US" b="0">
                <a:solidFill>
                  <a:srgbClr val="080800"/>
                </a:solidFill>
                <a:ea typeface="黑体" pitchFamily="2" charset="-122"/>
              </a:rPr>
              <a:t>的合成</a:t>
            </a:r>
          </a:p>
        </p:txBody>
      </p:sp>
      <p:sp>
        <p:nvSpPr>
          <p:cNvPr id="105475" name="Rectangle 5"/>
          <p:cNvSpPr>
            <a:spLocks noChangeArrowheads="1"/>
          </p:cNvSpPr>
          <p:nvPr/>
        </p:nvSpPr>
        <p:spPr bwMode="auto">
          <a:xfrm>
            <a:off x="900113" y="476250"/>
            <a:ext cx="1079500" cy="792163"/>
          </a:xfrm>
          <a:prstGeom prst="rect">
            <a:avLst/>
          </a:prstGeom>
          <a:noFill/>
          <a:ln w="38100">
            <a:solidFill>
              <a:srgbClr val="FA413C"/>
            </a:solidFill>
            <a:miter lim="800000"/>
            <a:headEnd/>
            <a:tailEnd/>
          </a:ln>
        </p:spPr>
        <p:txBody>
          <a:bodyPr wrap="none" anchor="ctr"/>
          <a:lstStyle/>
          <a:p>
            <a:endParaRPr lang="zh-CN" altLang="en-US"/>
          </a:p>
        </p:txBody>
      </p:sp>
      <p:sp>
        <p:nvSpPr>
          <p:cNvPr id="105476" name="Rectangle 6"/>
          <p:cNvSpPr>
            <a:spLocks noChangeArrowheads="1"/>
          </p:cNvSpPr>
          <p:nvPr/>
        </p:nvSpPr>
        <p:spPr bwMode="auto">
          <a:xfrm>
            <a:off x="4859338" y="1268413"/>
            <a:ext cx="1657350" cy="504825"/>
          </a:xfrm>
          <a:prstGeom prst="rect">
            <a:avLst/>
          </a:prstGeom>
          <a:noFill/>
          <a:ln w="38100">
            <a:solidFill>
              <a:srgbClr val="FA413C"/>
            </a:solidFill>
            <a:miter lim="800000"/>
            <a:headEnd/>
            <a:tailEnd/>
          </a:ln>
        </p:spPr>
        <p:txBody>
          <a:bodyPr wrap="none" anchor="ctr"/>
          <a:lstStyle/>
          <a:p>
            <a:endParaRPr lang="zh-CN" altLang="en-US"/>
          </a:p>
        </p:txBody>
      </p:sp>
    </p:spTree>
  </p:cSld>
  <p:clrMapOvr>
    <a:masterClrMapping/>
  </p:clrMapOvr>
  <p:transition spd="med">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568325" y="833438"/>
            <a:ext cx="2274888" cy="588962"/>
          </a:xfrm>
          <a:prstGeom prst="rect">
            <a:avLst/>
          </a:prstGeom>
          <a:solidFill>
            <a:srgbClr val="FF99FF"/>
          </a:solidFill>
          <a:ln w="9525">
            <a:solidFill>
              <a:srgbClr val="FF99FF"/>
            </a:solidFill>
            <a:miter lim="800000"/>
            <a:headEnd/>
            <a:tailEnd/>
          </a:ln>
        </p:spPr>
        <p:txBody>
          <a:bodyPr>
            <a:spAutoFit/>
          </a:bodyPr>
          <a:lstStyle/>
          <a:p>
            <a:r>
              <a:rPr lang="en-US" altLang="zh-CN" b="0">
                <a:solidFill>
                  <a:srgbClr val="080800"/>
                </a:solidFill>
                <a:ea typeface="黑体" pitchFamily="2" charset="-122"/>
              </a:rPr>
              <a:t>CTP</a:t>
            </a:r>
            <a:r>
              <a:rPr lang="zh-CN" altLang="en-US" b="0">
                <a:solidFill>
                  <a:srgbClr val="080800"/>
                </a:solidFill>
                <a:ea typeface="黑体" pitchFamily="2" charset="-122"/>
              </a:rPr>
              <a:t>的合成</a:t>
            </a:r>
          </a:p>
        </p:txBody>
      </p:sp>
      <p:grpSp>
        <p:nvGrpSpPr>
          <p:cNvPr id="2" name="Group 28"/>
          <p:cNvGrpSpPr>
            <a:grpSpLocks/>
          </p:cNvGrpSpPr>
          <p:nvPr/>
        </p:nvGrpSpPr>
        <p:grpSpPr bwMode="auto">
          <a:xfrm>
            <a:off x="2590800" y="2109788"/>
            <a:ext cx="2994025" cy="1011237"/>
            <a:chOff x="1632" y="1329"/>
            <a:chExt cx="1886" cy="637"/>
          </a:xfrm>
        </p:grpSpPr>
        <p:grpSp>
          <p:nvGrpSpPr>
            <p:cNvPr id="106518" name="Group 3"/>
            <p:cNvGrpSpPr>
              <a:grpSpLocks/>
            </p:cNvGrpSpPr>
            <p:nvPr/>
          </p:nvGrpSpPr>
          <p:grpSpPr bwMode="auto">
            <a:xfrm>
              <a:off x="1632" y="1329"/>
              <a:ext cx="1344" cy="637"/>
              <a:chOff x="1488" y="1329"/>
              <a:chExt cx="1344" cy="637"/>
            </a:xfrm>
          </p:grpSpPr>
          <p:sp>
            <p:nvSpPr>
              <p:cNvPr id="106520" name="Line 4"/>
              <p:cNvSpPr>
                <a:spLocks noChangeShapeType="1"/>
              </p:cNvSpPr>
              <p:nvPr/>
            </p:nvSpPr>
            <p:spPr bwMode="auto">
              <a:xfrm>
                <a:off x="1488" y="1584"/>
                <a:ext cx="1344" cy="0"/>
              </a:xfrm>
              <a:prstGeom prst="line">
                <a:avLst/>
              </a:prstGeom>
              <a:noFill/>
              <a:ln w="38100">
                <a:solidFill>
                  <a:schemeClr val="tx1"/>
                </a:solidFill>
                <a:miter lim="800000"/>
                <a:headEnd/>
                <a:tailEnd type="arrow" w="med" len="med"/>
              </a:ln>
            </p:spPr>
            <p:txBody>
              <a:bodyPr wrap="none"/>
              <a:lstStyle/>
              <a:p>
                <a:endParaRPr lang="zh-CN" altLang="en-US"/>
              </a:p>
            </p:txBody>
          </p:sp>
          <p:sp>
            <p:nvSpPr>
              <p:cNvPr id="106521" name="Line 5"/>
              <p:cNvSpPr>
                <a:spLocks noChangeShapeType="1"/>
              </p:cNvSpPr>
              <p:nvPr/>
            </p:nvSpPr>
            <p:spPr bwMode="auto">
              <a:xfrm flipH="1">
                <a:off x="1872" y="1584"/>
                <a:ext cx="96" cy="144"/>
              </a:xfrm>
              <a:prstGeom prst="line">
                <a:avLst/>
              </a:prstGeom>
              <a:noFill/>
              <a:ln w="9525">
                <a:solidFill>
                  <a:schemeClr val="tx1"/>
                </a:solidFill>
                <a:miter lim="800000"/>
                <a:headEnd/>
                <a:tailEnd/>
              </a:ln>
            </p:spPr>
            <p:txBody>
              <a:bodyPr wrap="none"/>
              <a:lstStyle/>
              <a:p>
                <a:endParaRPr lang="zh-CN" altLang="en-US"/>
              </a:p>
            </p:txBody>
          </p:sp>
          <p:sp>
            <p:nvSpPr>
              <p:cNvPr id="106522" name="Text Box 6"/>
              <p:cNvSpPr txBox="1">
                <a:spLocks noChangeArrowheads="1"/>
              </p:cNvSpPr>
              <p:nvPr/>
            </p:nvSpPr>
            <p:spPr bwMode="auto">
              <a:xfrm>
                <a:off x="1632" y="1716"/>
                <a:ext cx="437" cy="250"/>
              </a:xfrm>
              <a:prstGeom prst="rect">
                <a:avLst/>
              </a:prstGeom>
              <a:noFill/>
              <a:ln w="9525">
                <a:noFill/>
                <a:miter lim="800000"/>
                <a:headEnd/>
                <a:tailEnd/>
              </a:ln>
            </p:spPr>
            <p:txBody>
              <a:bodyPr wrap="none">
                <a:spAutoFit/>
              </a:bodyPr>
              <a:lstStyle/>
              <a:p>
                <a:r>
                  <a:rPr lang="en-US" altLang="zh-CN" sz="2000"/>
                  <a:t>ATP</a:t>
                </a:r>
              </a:p>
            </p:txBody>
          </p:sp>
          <p:sp>
            <p:nvSpPr>
              <p:cNvPr id="106523" name="Line 7"/>
              <p:cNvSpPr>
                <a:spLocks noChangeShapeType="1"/>
              </p:cNvSpPr>
              <p:nvPr/>
            </p:nvSpPr>
            <p:spPr bwMode="auto">
              <a:xfrm>
                <a:off x="2352" y="1584"/>
                <a:ext cx="96" cy="144"/>
              </a:xfrm>
              <a:prstGeom prst="line">
                <a:avLst/>
              </a:prstGeom>
              <a:noFill/>
              <a:ln w="9525">
                <a:solidFill>
                  <a:schemeClr val="tx1"/>
                </a:solidFill>
                <a:miter lim="800000"/>
                <a:headEnd/>
                <a:tailEnd type="triangle" w="med" len="med"/>
              </a:ln>
            </p:spPr>
            <p:txBody>
              <a:bodyPr wrap="none"/>
              <a:lstStyle/>
              <a:p>
                <a:endParaRPr lang="zh-CN" altLang="en-US"/>
              </a:p>
            </p:txBody>
          </p:sp>
          <p:sp>
            <p:nvSpPr>
              <p:cNvPr id="106524" name="Text Box 8"/>
              <p:cNvSpPr txBox="1">
                <a:spLocks noChangeArrowheads="1"/>
              </p:cNvSpPr>
              <p:nvPr/>
            </p:nvSpPr>
            <p:spPr bwMode="auto">
              <a:xfrm>
                <a:off x="2352" y="1716"/>
                <a:ext cx="446" cy="250"/>
              </a:xfrm>
              <a:prstGeom prst="rect">
                <a:avLst/>
              </a:prstGeom>
              <a:noFill/>
              <a:ln w="9525">
                <a:noFill/>
                <a:miter lim="800000"/>
                <a:headEnd/>
                <a:tailEnd/>
              </a:ln>
            </p:spPr>
            <p:txBody>
              <a:bodyPr wrap="none">
                <a:spAutoFit/>
              </a:bodyPr>
              <a:lstStyle/>
              <a:p>
                <a:r>
                  <a:rPr lang="en-US" altLang="zh-CN" sz="2000"/>
                  <a:t>ADP</a:t>
                </a:r>
              </a:p>
            </p:txBody>
          </p:sp>
          <p:sp>
            <p:nvSpPr>
              <p:cNvPr id="106525" name="Text Box 9"/>
              <p:cNvSpPr txBox="1">
                <a:spLocks noChangeArrowheads="1"/>
              </p:cNvSpPr>
              <p:nvPr/>
            </p:nvSpPr>
            <p:spPr bwMode="auto">
              <a:xfrm>
                <a:off x="1680" y="1329"/>
                <a:ext cx="921" cy="250"/>
              </a:xfrm>
              <a:prstGeom prst="rect">
                <a:avLst/>
              </a:prstGeom>
              <a:noFill/>
              <a:ln w="9525">
                <a:noFill/>
                <a:miter lim="800000"/>
                <a:headEnd/>
                <a:tailEnd/>
              </a:ln>
            </p:spPr>
            <p:txBody>
              <a:bodyPr wrap="none">
                <a:spAutoFit/>
              </a:bodyPr>
              <a:lstStyle/>
              <a:p>
                <a:r>
                  <a:rPr lang="zh-CN" altLang="en-US" sz="2000" b="0">
                    <a:solidFill>
                      <a:srgbClr val="080800"/>
                    </a:solidFill>
                    <a:latin typeface="黑体" pitchFamily="2" charset="-122"/>
                    <a:ea typeface="黑体" pitchFamily="2" charset="-122"/>
                  </a:rPr>
                  <a:t>尿苷酸激酶</a:t>
                </a:r>
              </a:p>
            </p:txBody>
          </p:sp>
        </p:grpSp>
        <p:sp>
          <p:nvSpPr>
            <p:cNvPr id="106519" name="Text Box 10"/>
            <p:cNvSpPr txBox="1">
              <a:spLocks noChangeArrowheads="1"/>
            </p:cNvSpPr>
            <p:nvPr/>
          </p:nvSpPr>
          <p:spPr bwMode="auto">
            <a:xfrm>
              <a:off x="3007" y="1433"/>
              <a:ext cx="511" cy="288"/>
            </a:xfrm>
            <a:prstGeom prst="rect">
              <a:avLst/>
            </a:prstGeom>
            <a:noFill/>
            <a:ln w="9525">
              <a:noFill/>
              <a:miter lim="800000"/>
              <a:headEnd/>
              <a:tailEnd/>
            </a:ln>
          </p:spPr>
          <p:txBody>
            <a:bodyPr wrap="none">
              <a:spAutoFit/>
            </a:bodyPr>
            <a:lstStyle/>
            <a:p>
              <a:r>
                <a:rPr lang="en-US" altLang="zh-CN" sz="2400">
                  <a:solidFill>
                    <a:srgbClr val="CC00CC"/>
                  </a:solidFill>
                </a:rPr>
                <a:t>UDP</a:t>
              </a:r>
            </a:p>
          </p:txBody>
        </p:sp>
      </p:grpSp>
      <p:grpSp>
        <p:nvGrpSpPr>
          <p:cNvPr id="4" name="Group 11"/>
          <p:cNvGrpSpPr>
            <a:grpSpLocks/>
          </p:cNvGrpSpPr>
          <p:nvPr/>
        </p:nvGrpSpPr>
        <p:grpSpPr bwMode="auto">
          <a:xfrm>
            <a:off x="5791200" y="2109788"/>
            <a:ext cx="2268538" cy="1163637"/>
            <a:chOff x="3648" y="1329"/>
            <a:chExt cx="1675" cy="733"/>
          </a:xfrm>
        </p:grpSpPr>
        <p:sp>
          <p:nvSpPr>
            <p:cNvPr id="106512" name="Line 12"/>
            <p:cNvSpPr>
              <a:spLocks noChangeShapeType="1"/>
            </p:cNvSpPr>
            <p:nvPr/>
          </p:nvSpPr>
          <p:spPr bwMode="auto">
            <a:xfrm>
              <a:off x="3648" y="1584"/>
              <a:ext cx="1632" cy="0"/>
            </a:xfrm>
            <a:prstGeom prst="line">
              <a:avLst/>
            </a:prstGeom>
            <a:noFill/>
            <a:ln w="38100">
              <a:solidFill>
                <a:schemeClr val="tx1"/>
              </a:solidFill>
              <a:miter lim="800000"/>
              <a:headEnd/>
              <a:tailEnd type="arrow" w="med" len="med"/>
            </a:ln>
          </p:spPr>
          <p:txBody>
            <a:bodyPr wrap="none"/>
            <a:lstStyle/>
            <a:p>
              <a:endParaRPr lang="zh-CN" altLang="en-US"/>
            </a:p>
          </p:txBody>
        </p:sp>
        <p:sp>
          <p:nvSpPr>
            <p:cNvPr id="106513" name="Text Box 13"/>
            <p:cNvSpPr txBox="1">
              <a:spLocks noChangeArrowheads="1"/>
            </p:cNvSpPr>
            <p:nvPr/>
          </p:nvSpPr>
          <p:spPr bwMode="auto">
            <a:xfrm>
              <a:off x="3696" y="1329"/>
              <a:ext cx="1457" cy="250"/>
            </a:xfrm>
            <a:prstGeom prst="rect">
              <a:avLst/>
            </a:prstGeom>
            <a:noFill/>
            <a:ln w="9525">
              <a:noFill/>
              <a:miter lim="800000"/>
              <a:headEnd/>
              <a:tailEnd/>
            </a:ln>
          </p:spPr>
          <p:txBody>
            <a:bodyPr wrap="none">
              <a:spAutoFit/>
            </a:bodyPr>
            <a:lstStyle/>
            <a:p>
              <a:r>
                <a:rPr lang="zh-CN" altLang="en-US" sz="2000" b="0">
                  <a:solidFill>
                    <a:srgbClr val="080800"/>
                  </a:solidFill>
                  <a:latin typeface="黑体" pitchFamily="2" charset="-122"/>
                  <a:ea typeface="黑体" pitchFamily="2" charset="-122"/>
                </a:rPr>
                <a:t>二磷酸核苷激酶</a:t>
              </a:r>
            </a:p>
          </p:txBody>
        </p:sp>
        <p:sp>
          <p:nvSpPr>
            <p:cNvPr id="106514" name="Line 14"/>
            <p:cNvSpPr>
              <a:spLocks noChangeShapeType="1"/>
            </p:cNvSpPr>
            <p:nvPr/>
          </p:nvSpPr>
          <p:spPr bwMode="auto">
            <a:xfrm flipH="1">
              <a:off x="3888" y="1584"/>
              <a:ext cx="144" cy="192"/>
            </a:xfrm>
            <a:prstGeom prst="line">
              <a:avLst/>
            </a:prstGeom>
            <a:noFill/>
            <a:ln w="9525">
              <a:solidFill>
                <a:schemeClr val="tx1"/>
              </a:solidFill>
              <a:miter lim="800000"/>
              <a:headEnd/>
              <a:tailEnd/>
            </a:ln>
          </p:spPr>
          <p:txBody>
            <a:bodyPr wrap="none"/>
            <a:lstStyle/>
            <a:p>
              <a:endParaRPr lang="zh-CN" altLang="en-US"/>
            </a:p>
          </p:txBody>
        </p:sp>
        <p:sp>
          <p:nvSpPr>
            <p:cNvPr id="106515" name="Text Box 15"/>
            <p:cNvSpPr txBox="1">
              <a:spLocks noChangeArrowheads="1"/>
            </p:cNvSpPr>
            <p:nvPr/>
          </p:nvSpPr>
          <p:spPr bwMode="auto">
            <a:xfrm>
              <a:off x="3648" y="1764"/>
              <a:ext cx="512" cy="250"/>
            </a:xfrm>
            <a:prstGeom prst="rect">
              <a:avLst/>
            </a:prstGeom>
            <a:noFill/>
            <a:ln w="9525">
              <a:noFill/>
              <a:miter lim="800000"/>
              <a:headEnd/>
              <a:tailEnd/>
            </a:ln>
          </p:spPr>
          <p:txBody>
            <a:bodyPr wrap="none">
              <a:spAutoFit/>
            </a:bodyPr>
            <a:lstStyle/>
            <a:p>
              <a:r>
                <a:rPr lang="en-US" altLang="zh-CN" sz="2000"/>
                <a:t>ATP</a:t>
              </a:r>
            </a:p>
          </p:txBody>
        </p:sp>
        <p:sp>
          <p:nvSpPr>
            <p:cNvPr id="106516" name="Line 16"/>
            <p:cNvSpPr>
              <a:spLocks noChangeShapeType="1"/>
            </p:cNvSpPr>
            <p:nvPr/>
          </p:nvSpPr>
          <p:spPr bwMode="auto">
            <a:xfrm>
              <a:off x="4896" y="1584"/>
              <a:ext cx="144" cy="240"/>
            </a:xfrm>
            <a:prstGeom prst="line">
              <a:avLst/>
            </a:prstGeom>
            <a:noFill/>
            <a:ln w="9525">
              <a:solidFill>
                <a:schemeClr val="tx1"/>
              </a:solidFill>
              <a:miter lim="800000"/>
              <a:headEnd/>
              <a:tailEnd type="triangle" w="med" len="med"/>
            </a:ln>
          </p:spPr>
          <p:txBody>
            <a:bodyPr wrap="none"/>
            <a:lstStyle/>
            <a:p>
              <a:endParaRPr lang="zh-CN" altLang="en-US"/>
            </a:p>
          </p:txBody>
        </p:sp>
        <p:sp>
          <p:nvSpPr>
            <p:cNvPr id="106517" name="Text Box 17"/>
            <p:cNvSpPr txBox="1">
              <a:spLocks noChangeArrowheads="1"/>
            </p:cNvSpPr>
            <p:nvPr/>
          </p:nvSpPr>
          <p:spPr bwMode="auto">
            <a:xfrm>
              <a:off x="4800" y="1812"/>
              <a:ext cx="523" cy="250"/>
            </a:xfrm>
            <a:prstGeom prst="rect">
              <a:avLst/>
            </a:prstGeom>
            <a:noFill/>
            <a:ln w="9525">
              <a:noFill/>
              <a:miter lim="800000"/>
              <a:headEnd/>
              <a:tailEnd/>
            </a:ln>
          </p:spPr>
          <p:txBody>
            <a:bodyPr wrap="none">
              <a:spAutoFit/>
            </a:bodyPr>
            <a:lstStyle/>
            <a:p>
              <a:r>
                <a:rPr lang="en-US" altLang="zh-CN" sz="2000"/>
                <a:t>ADP</a:t>
              </a:r>
            </a:p>
          </p:txBody>
        </p:sp>
      </p:grpSp>
      <p:sp>
        <p:nvSpPr>
          <p:cNvPr id="72722" name="Text Box 18"/>
          <p:cNvSpPr txBox="1">
            <a:spLocks noChangeArrowheads="1"/>
          </p:cNvSpPr>
          <p:nvPr/>
        </p:nvSpPr>
        <p:spPr bwMode="auto">
          <a:xfrm>
            <a:off x="827088" y="4654550"/>
            <a:ext cx="1112837" cy="457200"/>
          </a:xfrm>
          <a:prstGeom prst="rect">
            <a:avLst/>
          </a:prstGeom>
          <a:noFill/>
          <a:ln w="9525">
            <a:noFill/>
            <a:miter lim="800000"/>
            <a:headEnd/>
            <a:tailEnd/>
          </a:ln>
        </p:spPr>
        <p:txBody>
          <a:bodyPr>
            <a:spAutoFit/>
          </a:bodyPr>
          <a:lstStyle/>
          <a:p>
            <a:r>
              <a:rPr lang="en-US" altLang="zh-CN" sz="2400">
                <a:solidFill>
                  <a:srgbClr val="CC00CC"/>
                </a:solidFill>
              </a:rPr>
              <a:t>UTP</a:t>
            </a:r>
          </a:p>
        </p:txBody>
      </p:sp>
      <p:pic>
        <p:nvPicPr>
          <p:cNvPr id="72730" name="Picture 26" descr="42-U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8275" y="1484313"/>
            <a:ext cx="2590800" cy="2403475"/>
          </a:xfrm>
          <a:prstGeom prst="rect">
            <a:avLst/>
          </a:prstGeom>
          <a:noFill/>
          <a:ln w="9525">
            <a:noFill/>
            <a:miter lim="800000"/>
            <a:headEnd/>
            <a:tailEnd/>
          </a:ln>
        </p:spPr>
      </p:pic>
      <p:grpSp>
        <p:nvGrpSpPr>
          <p:cNvPr id="5" name="Group 30"/>
          <p:cNvGrpSpPr>
            <a:grpSpLocks/>
          </p:cNvGrpSpPr>
          <p:nvPr/>
        </p:nvGrpSpPr>
        <p:grpSpPr bwMode="auto">
          <a:xfrm>
            <a:off x="1574800" y="3763963"/>
            <a:ext cx="6302375" cy="2273300"/>
            <a:chOff x="992" y="2371"/>
            <a:chExt cx="3970" cy="1432"/>
          </a:xfrm>
        </p:grpSpPr>
        <p:grpSp>
          <p:nvGrpSpPr>
            <p:cNvPr id="106504" name="Group 19"/>
            <p:cNvGrpSpPr>
              <a:grpSpLocks/>
            </p:cNvGrpSpPr>
            <p:nvPr/>
          </p:nvGrpSpPr>
          <p:grpSpPr bwMode="auto">
            <a:xfrm>
              <a:off x="992" y="2820"/>
              <a:ext cx="2047" cy="871"/>
              <a:chOff x="960" y="2820"/>
              <a:chExt cx="2256" cy="871"/>
            </a:xfrm>
          </p:grpSpPr>
          <p:sp>
            <p:nvSpPr>
              <p:cNvPr id="106506" name="Line 20"/>
              <p:cNvSpPr>
                <a:spLocks noChangeShapeType="1"/>
              </p:cNvSpPr>
              <p:nvPr/>
            </p:nvSpPr>
            <p:spPr bwMode="auto">
              <a:xfrm>
                <a:off x="1104" y="3072"/>
                <a:ext cx="2112" cy="0"/>
              </a:xfrm>
              <a:prstGeom prst="line">
                <a:avLst/>
              </a:prstGeom>
              <a:noFill/>
              <a:ln w="38100">
                <a:solidFill>
                  <a:schemeClr val="tx1"/>
                </a:solidFill>
                <a:miter lim="800000"/>
                <a:headEnd/>
                <a:tailEnd type="arrow" w="med" len="med"/>
              </a:ln>
            </p:spPr>
            <p:txBody>
              <a:bodyPr wrap="none"/>
              <a:lstStyle/>
              <a:p>
                <a:endParaRPr lang="zh-CN" altLang="en-US"/>
              </a:p>
            </p:txBody>
          </p:sp>
          <p:sp>
            <p:nvSpPr>
              <p:cNvPr id="106507" name="Text Box 21"/>
              <p:cNvSpPr txBox="1">
                <a:spLocks noChangeArrowheads="1"/>
              </p:cNvSpPr>
              <p:nvPr/>
            </p:nvSpPr>
            <p:spPr bwMode="auto">
              <a:xfrm>
                <a:off x="1632" y="2820"/>
                <a:ext cx="936" cy="252"/>
              </a:xfrm>
              <a:prstGeom prst="rect">
                <a:avLst/>
              </a:prstGeom>
              <a:noFill/>
              <a:ln w="9525">
                <a:noFill/>
                <a:miter lim="800000"/>
                <a:headEnd/>
                <a:tailEnd/>
              </a:ln>
            </p:spPr>
            <p:txBody>
              <a:bodyPr wrap="none">
                <a:spAutoFit/>
              </a:bodyPr>
              <a:lstStyle/>
              <a:p>
                <a:r>
                  <a:rPr lang="en-US" altLang="zh-CN" sz="2000" b="0">
                    <a:solidFill>
                      <a:srgbClr val="080800"/>
                    </a:solidFill>
                    <a:latin typeface="黑体" pitchFamily="2" charset="-122"/>
                    <a:ea typeface="黑体" pitchFamily="2" charset="-122"/>
                  </a:rPr>
                  <a:t>CTP</a:t>
                </a:r>
                <a:r>
                  <a:rPr lang="zh-CN" altLang="en-US" sz="2000" b="0">
                    <a:solidFill>
                      <a:srgbClr val="080800"/>
                    </a:solidFill>
                    <a:latin typeface="黑体" pitchFamily="2" charset="-122"/>
                    <a:ea typeface="黑体" pitchFamily="2" charset="-122"/>
                  </a:rPr>
                  <a:t>合成酶</a:t>
                </a:r>
              </a:p>
            </p:txBody>
          </p:sp>
          <p:sp>
            <p:nvSpPr>
              <p:cNvPr id="106508" name="Line 22"/>
              <p:cNvSpPr>
                <a:spLocks noChangeShapeType="1"/>
              </p:cNvSpPr>
              <p:nvPr/>
            </p:nvSpPr>
            <p:spPr bwMode="auto">
              <a:xfrm flipH="1">
                <a:off x="1392" y="3072"/>
                <a:ext cx="144" cy="192"/>
              </a:xfrm>
              <a:prstGeom prst="line">
                <a:avLst/>
              </a:prstGeom>
              <a:noFill/>
              <a:ln w="9525">
                <a:solidFill>
                  <a:schemeClr val="tx1"/>
                </a:solidFill>
                <a:miter lim="800000"/>
                <a:headEnd/>
                <a:tailEnd/>
              </a:ln>
            </p:spPr>
            <p:txBody>
              <a:bodyPr wrap="none"/>
              <a:lstStyle/>
              <a:p>
                <a:endParaRPr lang="zh-CN" altLang="en-US"/>
              </a:p>
            </p:txBody>
          </p:sp>
          <p:sp>
            <p:nvSpPr>
              <p:cNvPr id="106509" name="Text Box 23"/>
              <p:cNvSpPr txBox="1">
                <a:spLocks noChangeArrowheads="1"/>
              </p:cNvSpPr>
              <p:nvPr/>
            </p:nvSpPr>
            <p:spPr bwMode="auto">
              <a:xfrm>
                <a:off x="960" y="3249"/>
                <a:ext cx="838" cy="442"/>
              </a:xfrm>
              <a:prstGeom prst="rect">
                <a:avLst/>
              </a:prstGeom>
              <a:noFill/>
              <a:ln w="9525">
                <a:noFill/>
                <a:miter lim="800000"/>
                <a:headEnd/>
                <a:tailEnd/>
              </a:ln>
            </p:spPr>
            <p:txBody>
              <a:bodyPr wrap="none">
                <a:spAutoFit/>
              </a:bodyPr>
              <a:lstStyle/>
              <a:p>
                <a:r>
                  <a:rPr lang="zh-CN" altLang="en-US" sz="2000" b="0">
                    <a:latin typeface="黑体" pitchFamily="2" charset="-122"/>
                    <a:ea typeface="黑体" pitchFamily="2" charset="-122"/>
                  </a:rPr>
                  <a:t>谷氨酰胺</a:t>
                </a:r>
              </a:p>
              <a:p>
                <a:r>
                  <a:rPr lang="en-US" altLang="zh-CN" sz="2000"/>
                  <a:t>ATP</a:t>
                </a:r>
              </a:p>
            </p:txBody>
          </p:sp>
          <p:sp>
            <p:nvSpPr>
              <p:cNvPr id="106510" name="Line 24"/>
              <p:cNvSpPr>
                <a:spLocks noChangeShapeType="1"/>
              </p:cNvSpPr>
              <p:nvPr/>
            </p:nvSpPr>
            <p:spPr bwMode="auto">
              <a:xfrm>
                <a:off x="2496" y="3072"/>
                <a:ext cx="144" cy="192"/>
              </a:xfrm>
              <a:prstGeom prst="line">
                <a:avLst/>
              </a:prstGeom>
              <a:noFill/>
              <a:ln w="9525">
                <a:solidFill>
                  <a:schemeClr val="tx1"/>
                </a:solidFill>
                <a:miter lim="800000"/>
                <a:headEnd/>
                <a:tailEnd type="triangle" w="med" len="med"/>
              </a:ln>
            </p:spPr>
            <p:txBody>
              <a:bodyPr wrap="none"/>
              <a:lstStyle/>
              <a:p>
                <a:endParaRPr lang="zh-CN" altLang="en-US"/>
              </a:p>
            </p:txBody>
          </p:sp>
          <p:sp>
            <p:nvSpPr>
              <p:cNvPr id="106511" name="Text Box 25"/>
              <p:cNvSpPr txBox="1">
                <a:spLocks noChangeArrowheads="1"/>
              </p:cNvSpPr>
              <p:nvPr/>
            </p:nvSpPr>
            <p:spPr bwMode="auto">
              <a:xfrm>
                <a:off x="2303" y="3249"/>
                <a:ext cx="749" cy="442"/>
              </a:xfrm>
              <a:prstGeom prst="rect">
                <a:avLst/>
              </a:prstGeom>
              <a:noFill/>
              <a:ln w="9525">
                <a:noFill/>
                <a:miter lim="800000"/>
                <a:headEnd/>
                <a:tailEnd/>
              </a:ln>
            </p:spPr>
            <p:txBody>
              <a:bodyPr wrap="none">
                <a:spAutoFit/>
              </a:bodyPr>
              <a:lstStyle/>
              <a:p>
                <a:r>
                  <a:rPr lang="zh-CN" altLang="en-US" sz="2000" b="0">
                    <a:latin typeface="黑体" pitchFamily="2" charset="-122"/>
                    <a:ea typeface="黑体" pitchFamily="2" charset="-122"/>
                  </a:rPr>
                  <a:t>谷氨酸</a:t>
                </a:r>
              </a:p>
              <a:p>
                <a:r>
                  <a:rPr lang="en-US" altLang="zh-CN" sz="2000"/>
                  <a:t>ADP+Pi</a:t>
                </a:r>
              </a:p>
            </p:txBody>
          </p:sp>
        </p:grpSp>
        <p:pic>
          <p:nvPicPr>
            <p:cNvPr id="106505" name="Picture 27" descr="42-CT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39" y="2371"/>
              <a:ext cx="1523" cy="1432"/>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2730"/>
                                        </p:tgtEl>
                                        <p:attrNameLst>
                                          <p:attrName>style.visibility</p:attrName>
                                        </p:attrNameLst>
                                      </p:cBhvr>
                                      <p:to>
                                        <p:strVal val="visible"/>
                                      </p:to>
                                    </p:set>
                                    <p:animEffect transition="in" filter="checkerboard(across)">
                                      <p:cBhvr>
                                        <p:cTn id="7" dur="500"/>
                                        <p:tgtEl>
                                          <p:spTgt spid="727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72722"/>
                                        </p:tgtEl>
                                        <p:attrNameLst>
                                          <p:attrName>style.visibility</p:attrName>
                                        </p:attrNameLst>
                                      </p:cBhvr>
                                      <p:to>
                                        <p:strVal val="visible"/>
                                      </p:to>
                                    </p:set>
                                    <p:animEffect transition="in" filter="dissolve">
                                      <p:cBhvr>
                                        <p:cTn id="20" dur="500"/>
                                        <p:tgtEl>
                                          <p:spTgt spid="727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43-dUMP"/>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90600" y="3176588"/>
            <a:ext cx="1698625" cy="2057400"/>
          </a:xfrm>
          <a:prstGeom prst="rect">
            <a:avLst/>
          </a:prstGeom>
          <a:noFill/>
          <a:ln w="9525">
            <a:noFill/>
            <a:miter lim="800000"/>
            <a:headEnd/>
            <a:tailEnd/>
          </a:ln>
        </p:spPr>
      </p:pic>
      <p:sp>
        <p:nvSpPr>
          <p:cNvPr id="107522" name="Text Box 3"/>
          <p:cNvSpPr txBox="1">
            <a:spLocks noChangeArrowheads="1"/>
          </p:cNvSpPr>
          <p:nvPr/>
        </p:nvSpPr>
        <p:spPr bwMode="auto">
          <a:xfrm>
            <a:off x="468313" y="549275"/>
            <a:ext cx="3959225" cy="588963"/>
          </a:xfrm>
          <a:prstGeom prst="rect">
            <a:avLst/>
          </a:prstGeom>
          <a:solidFill>
            <a:srgbClr val="FF99FF"/>
          </a:solidFill>
          <a:ln w="9525">
            <a:solidFill>
              <a:srgbClr val="FF99FF"/>
            </a:solidFill>
            <a:miter lim="800000"/>
            <a:headEnd/>
            <a:tailEnd/>
          </a:ln>
        </p:spPr>
        <p:txBody>
          <a:bodyPr>
            <a:spAutoFit/>
          </a:bodyPr>
          <a:lstStyle/>
          <a:p>
            <a:pPr algn="ctr"/>
            <a:r>
              <a:rPr lang="en-US" altLang="zh-CN" b="0">
                <a:solidFill>
                  <a:srgbClr val="080800"/>
                </a:solidFill>
                <a:ea typeface="黑体" pitchFamily="2" charset="-122"/>
              </a:rPr>
              <a:t>dTMP</a:t>
            </a:r>
            <a:r>
              <a:rPr lang="zh-CN" altLang="en-US" b="0">
                <a:solidFill>
                  <a:srgbClr val="080800"/>
                </a:solidFill>
                <a:ea typeface="黑体" pitchFamily="2" charset="-122"/>
              </a:rPr>
              <a:t>或</a:t>
            </a:r>
            <a:r>
              <a:rPr lang="en-US" altLang="zh-CN" b="0">
                <a:solidFill>
                  <a:srgbClr val="080800"/>
                </a:solidFill>
                <a:ea typeface="黑体" pitchFamily="2" charset="-122"/>
              </a:rPr>
              <a:t>TMP</a:t>
            </a:r>
            <a:r>
              <a:rPr lang="zh-CN" altLang="en-US" b="0">
                <a:solidFill>
                  <a:srgbClr val="080800"/>
                </a:solidFill>
                <a:ea typeface="黑体" pitchFamily="2" charset="-122"/>
              </a:rPr>
              <a:t>的生成</a:t>
            </a:r>
          </a:p>
        </p:txBody>
      </p:sp>
      <p:grpSp>
        <p:nvGrpSpPr>
          <p:cNvPr id="2" name="Group 4"/>
          <p:cNvGrpSpPr>
            <a:grpSpLocks/>
          </p:cNvGrpSpPr>
          <p:nvPr/>
        </p:nvGrpSpPr>
        <p:grpSpPr bwMode="auto">
          <a:xfrm>
            <a:off x="2535238" y="3482975"/>
            <a:ext cx="3679825" cy="1081088"/>
            <a:chOff x="1597" y="2275"/>
            <a:chExt cx="2318" cy="681"/>
          </a:xfrm>
        </p:grpSpPr>
        <p:sp>
          <p:nvSpPr>
            <p:cNvPr id="107559" name="Line 5"/>
            <p:cNvSpPr>
              <a:spLocks noChangeShapeType="1"/>
            </p:cNvSpPr>
            <p:nvPr/>
          </p:nvSpPr>
          <p:spPr bwMode="auto">
            <a:xfrm>
              <a:off x="1811" y="2551"/>
              <a:ext cx="1944"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7560" name="Line 6"/>
            <p:cNvSpPr>
              <a:spLocks noChangeShapeType="1"/>
            </p:cNvSpPr>
            <p:nvPr/>
          </p:nvSpPr>
          <p:spPr bwMode="auto">
            <a:xfrm flipH="1">
              <a:off x="2225" y="2551"/>
              <a:ext cx="156" cy="192"/>
            </a:xfrm>
            <a:prstGeom prst="line">
              <a:avLst/>
            </a:prstGeom>
            <a:noFill/>
            <a:ln w="28575">
              <a:solidFill>
                <a:schemeClr val="tx1"/>
              </a:solidFill>
              <a:miter lim="800000"/>
              <a:headEnd/>
              <a:tailEnd/>
            </a:ln>
          </p:spPr>
          <p:txBody>
            <a:bodyPr wrap="none"/>
            <a:lstStyle/>
            <a:p>
              <a:endParaRPr lang="zh-CN" altLang="en-US"/>
            </a:p>
          </p:txBody>
        </p:sp>
        <p:sp>
          <p:nvSpPr>
            <p:cNvPr id="107561" name="Line 7"/>
            <p:cNvSpPr>
              <a:spLocks noChangeShapeType="1"/>
            </p:cNvSpPr>
            <p:nvPr/>
          </p:nvSpPr>
          <p:spPr bwMode="auto">
            <a:xfrm>
              <a:off x="3313" y="2551"/>
              <a:ext cx="155" cy="192"/>
            </a:xfrm>
            <a:prstGeom prst="line">
              <a:avLst/>
            </a:prstGeom>
            <a:noFill/>
            <a:ln w="28575">
              <a:solidFill>
                <a:schemeClr val="tx1"/>
              </a:solidFill>
              <a:miter lim="800000"/>
              <a:headEnd/>
              <a:tailEnd type="triangle" w="med" len="med"/>
            </a:ln>
          </p:spPr>
          <p:txBody>
            <a:bodyPr wrap="none"/>
            <a:lstStyle/>
            <a:p>
              <a:endParaRPr lang="zh-CN" altLang="en-US"/>
            </a:p>
          </p:txBody>
        </p:sp>
        <p:sp>
          <p:nvSpPr>
            <p:cNvPr id="107562" name="Text Box 8"/>
            <p:cNvSpPr txBox="1">
              <a:spLocks noChangeArrowheads="1"/>
            </p:cNvSpPr>
            <p:nvPr/>
          </p:nvSpPr>
          <p:spPr bwMode="auto">
            <a:xfrm>
              <a:off x="2277" y="2275"/>
              <a:ext cx="1191" cy="292"/>
            </a:xfrm>
            <a:prstGeom prst="rect">
              <a:avLst/>
            </a:prstGeom>
            <a:noFill/>
            <a:ln w="9525">
              <a:noFill/>
              <a:miter lim="800000"/>
              <a:headEnd/>
              <a:tailEnd/>
            </a:ln>
          </p:spPr>
          <p:txBody>
            <a:bodyPr lIns="90000" tIns="46800" rIns="90000" bIns="46800">
              <a:spAutoFit/>
            </a:bodyPr>
            <a:lstStyle/>
            <a:p>
              <a:r>
                <a:rPr lang="en-US" altLang="zh-CN" sz="2400" b="0">
                  <a:solidFill>
                    <a:srgbClr val="FF0000"/>
                  </a:solidFill>
                  <a:latin typeface="Arial" charset="0"/>
                  <a:ea typeface="黑体" pitchFamily="2" charset="-122"/>
                  <a:cs typeface="Arial" charset="0"/>
                </a:rPr>
                <a:t>TMP</a:t>
              </a:r>
              <a:r>
                <a:rPr lang="zh-CN" altLang="en-US" sz="2400" b="0">
                  <a:solidFill>
                    <a:srgbClr val="FF0000"/>
                  </a:solidFill>
                  <a:latin typeface="Arial" charset="0"/>
                  <a:ea typeface="黑体" pitchFamily="2" charset="-122"/>
                  <a:cs typeface="Arial" charset="0"/>
                </a:rPr>
                <a:t>合酶</a:t>
              </a:r>
            </a:p>
          </p:txBody>
        </p:sp>
        <p:sp>
          <p:nvSpPr>
            <p:cNvPr id="107563" name="Text Box 9"/>
            <p:cNvSpPr txBox="1">
              <a:spLocks noChangeArrowheads="1"/>
            </p:cNvSpPr>
            <p:nvPr/>
          </p:nvSpPr>
          <p:spPr bwMode="auto">
            <a:xfrm>
              <a:off x="1597" y="2706"/>
              <a:ext cx="1359" cy="250"/>
            </a:xfrm>
            <a:prstGeom prst="rect">
              <a:avLst/>
            </a:prstGeom>
            <a:noFill/>
            <a:ln w="9525">
              <a:noFill/>
              <a:miter lim="800000"/>
              <a:headEnd/>
              <a:tailEnd/>
            </a:ln>
          </p:spPr>
          <p:txBody>
            <a:bodyPr lIns="90000" tIns="46800" rIns="90000" bIns="46800">
              <a:spAutoFit/>
            </a:bodyPr>
            <a:lstStyle/>
            <a:p>
              <a:r>
                <a:rPr lang="en-US" altLang="zh-CN" sz="2000"/>
                <a:t>N</a:t>
              </a:r>
              <a:r>
                <a:rPr lang="en-US" altLang="zh-CN" sz="2000" baseline="30000"/>
                <a:t>5</a:t>
              </a:r>
              <a:r>
                <a:rPr lang="en-US" altLang="zh-CN" sz="2000"/>
                <a:t>, N</a:t>
              </a:r>
              <a:r>
                <a:rPr lang="en-US" altLang="zh-CN" sz="2000" baseline="30000"/>
                <a:t>10</a:t>
              </a:r>
              <a:r>
                <a:rPr lang="en-US" altLang="zh-CN" sz="2000"/>
                <a:t>-</a:t>
              </a:r>
              <a:r>
                <a:rPr lang="zh-CN" altLang="en-US" sz="2000"/>
                <a:t>甲烯</a:t>
              </a:r>
              <a:r>
                <a:rPr lang="en-US" altLang="zh-CN" sz="2000"/>
                <a:t>FH</a:t>
              </a:r>
              <a:r>
                <a:rPr lang="en-US" altLang="zh-CN" sz="2000" baseline="-25000"/>
                <a:t>4</a:t>
              </a:r>
            </a:p>
          </p:txBody>
        </p:sp>
        <p:sp>
          <p:nvSpPr>
            <p:cNvPr id="107564" name="Text Box 10"/>
            <p:cNvSpPr txBox="1">
              <a:spLocks noChangeArrowheads="1"/>
            </p:cNvSpPr>
            <p:nvPr/>
          </p:nvSpPr>
          <p:spPr bwMode="auto">
            <a:xfrm>
              <a:off x="3365" y="2695"/>
              <a:ext cx="550" cy="250"/>
            </a:xfrm>
            <a:prstGeom prst="rect">
              <a:avLst/>
            </a:prstGeom>
            <a:noFill/>
            <a:ln w="9525">
              <a:noFill/>
              <a:miter lim="800000"/>
              <a:headEnd/>
              <a:tailEnd/>
            </a:ln>
          </p:spPr>
          <p:txBody>
            <a:bodyPr lIns="90000" tIns="46800" rIns="90000" bIns="46800">
              <a:spAutoFit/>
            </a:bodyPr>
            <a:lstStyle/>
            <a:p>
              <a:r>
                <a:rPr lang="en-US" altLang="zh-CN" sz="2000"/>
                <a:t>FH</a:t>
              </a:r>
              <a:r>
                <a:rPr lang="en-US" altLang="zh-CN" sz="2000" baseline="-25000"/>
                <a:t>2</a:t>
              </a:r>
            </a:p>
          </p:txBody>
        </p:sp>
      </p:grpSp>
      <p:grpSp>
        <p:nvGrpSpPr>
          <p:cNvPr id="3" name="Group 11"/>
          <p:cNvGrpSpPr>
            <a:grpSpLocks/>
          </p:cNvGrpSpPr>
          <p:nvPr/>
        </p:nvGrpSpPr>
        <p:grpSpPr bwMode="auto">
          <a:xfrm>
            <a:off x="3338513" y="4725988"/>
            <a:ext cx="3321050" cy="1014412"/>
            <a:chOff x="1996" y="2544"/>
            <a:chExt cx="1984" cy="639"/>
          </a:xfrm>
        </p:grpSpPr>
        <p:sp>
          <p:nvSpPr>
            <p:cNvPr id="107549" name="Line 12"/>
            <p:cNvSpPr>
              <a:spLocks noChangeShapeType="1"/>
            </p:cNvSpPr>
            <p:nvPr/>
          </p:nvSpPr>
          <p:spPr bwMode="auto">
            <a:xfrm>
              <a:off x="3312" y="2592"/>
              <a:ext cx="0" cy="240"/>
            </a:xfrm>
            <a:prstGeom prst="line">
              <a:avLst/>
            </a:prstGeom>
            <a:noFill/>
            <a:ln w="38100">
              <a:solidFill>
                <a:schemeClr val="tx1"/>
              </a:solidFill>
              <a:miter lim="800000"/>
              <a:headEnd/>
              <a:tailEnd/>
            </a:ln>
          </p:spPr>
          <p:txBody>
            <a:bodyPr wrap="none" lIns="90000" tIns="46800" rIns="90000" bIns="46800">
              <a:spAutoFit/>
            </a:bodyPr>
            <a:lstStyle/>
            <a:p>
              <a:endParaRPr lang="zh-CN" altLang="en-US"/>
            </a:p>
          </p:txBody>
        </p:sp>
        <p:sp>
          <p:nvSpPr>
            <p:cNvPr id="107550" name="Line 13"/>
            <p:cNvSpPr>
              <a:spLocks noChangeShapeType="1"/>
            </p:cNvSpPr>
            <p:nvPr/>
          </p:nvSpPr>
          <p:spPr bwMode="auto">
            <a:xfrm>
              <a:off x="2544" y="2832"/>
              <a:ext cx="768" cy="0"/>
            </a:xfrm>
            <a:prstGeom prst="line">
              <a:avLst/>
            </a:prstGeom>
            <a:noFill/>
            <a:ln w="38100">
              <a:solidFill>
                <a:schemeClr val="tx1"/>
              </a:solidFill>
              <a:miter lim="800000"/>
              <a:headEnd type="arrow" w="med" len="med"/>
              <a:tailEnd/>
            </a:ln>
          </p:spPr>
          <p:txBody>
            <a:bodyPr wrap="none" lIns="90000" tIns="46800" rIns="90000" bIns="46800">
              <a:spAutoFit/>
            </a:bodyPr>
            <a:lstStyle/>
            <a:p>
              <a:endParaRPr lang="zh-CN" altLang="en-US"/>
            </a:p>
          </p:txBody>
        </p:sp>
        <p:sp>
          <p:nvSpPr>
            <p:cNvPr id="107551" name="Text Box 14"/>
            <p:cNvSpPr txBox="1">
              <a:spLocks noChangeArrowheads="1"/>
            </p:cNvSpPr>
            <p:nvPr/>
          </p:nvSpPr>
          <p:spPr bwMode="auto">
            <a:xfrm>
              <a:off x="2496" y="2544"/>
              <a:ext cx="1281" cy="253"/>
            </a:xfrm>
            <a:prstGeom prst="rect">
              <a:avLst/>
            </a:prstGeom>
            <a:noFill/>
            <a:ln w="9525">
              <a:noFill/>
              <a:miter lim="800000"/>
              <a:headEnd/>
              <a:tailEnd/>
            </a:ln>
          </p:spPr>
          <p:txBody>
            <a:bodyPr lIns="90000" tIns="46800" rIns="90000" bIns="46800">
              <a:spAutoFit/>
            </a:bodyPr>
            <a:lstStyle/>
            <a:p>
              <a:r>
                <a:rPr lang="en-US" altLang="zh-CN" sz="2000" b="0">
                  <a:solidFill>
                    <a:srgbClr val="008000"/>
                  </a:solidFill>
                </a:rPr>
                <a:t>FH</a:t>
              </a:r>
              <a:r>
                <a:rPr lang="en-US" altLang="zh-CN" sz="2000" b="0" baseline="-25000">
                  <a:solidFill>
                    <a:srgbClr val="008000"/>
                  </a:solidFill>
                </a:rPr>
                <a:t>2</a:t>
              </a:r>
              <a:r>
                <a:rPr lang="zh-CN" altLang="en-US" sz="2000" b="0">
                  <a:solidFill>
                    <a:srgbClr val="008000"/>
                  </a:solidFill>
                  <a:latin typeface="黑体" pitchFamily="2" charset="-122"/>
                  <a:ea typeface="黑体" pitchFamily="2" charset="-122"/>
                </a:rPr>
                <a:t>还原酶</a:t>
              </a:r>
            </a:p>
          </p:txBody>
        </p:sp>
        <p:sp>
          <p:nvSpPr>
            <p:cNvPr id="107552" name="Text Box 15"/>
            <p:cNvSpPr txBox="1">
              <a:spLocks noChangeArrowheads="1"/>
            </p:cNvSpPr>
            <p:nvPr/>
          </p:nvSpPr>
          <p:spPr bwMode="auto">
            <a:xfrm>
              <a:off x="2220" y="2688"/>
              <a:ext cx="513" cy="250"/>
            </a:xfrm>
            <a:prstGeom prst="rect">
              <a:avLst/>
            </a:prstGeom>
            <a:noFill/>
            <a:ln w="9525">
              <a:noFill/>
              <a:miter lim="800000"/>
              <a:headEnd/>
              <a:tailEnd/>
            </a:ln>
          </p:spPr>
          <p:txBody>
            <a:bodyPr lIns="90000" tIns="46800" rIns="90000" bIns="46800">
              <a:spAutoFit/>
            </a:bodyPr>
            <a:lstStyle/>
            <a:p>
              <a:r>
                <a:rPr lang="en-US" altLang="zh-CN" sz="2000"/>
                <a:t>FH</a:t>
              </a:r>
              <a:r>
                <a:rPr lang="en-US" altLang="zh-CN" sz="2000" baseline="-25000"/>
                <a:t>4</a:t>
              </a:r>
            </a:p>
          </p:txBody>
        </p:sp>
        <p:sp>
          <p:nvSpPr>
            <p:cNvPr id="107553" name="Line 16"/>
            <p:cNvSpPr>
              <a:spLocks noChangeShapeType="1"/>
            </p:cNvSpPr>
            <p:nvPr/>
          </p:nvSpPr>
          <p:spPr bwMode="auto">
            <a:xfrm>
              <a:off x="1996" y="2826"/>
              <a:ext cx="194" cy="0"/>
            </a:xfrm>
            <a:prstGeom prst="line">
              <a:avLst/>
            </a:prstGeom>
            <a:noFill/>
            <a:ln w="38100">
              <a:solidFill>
                <a:schemeClr val="tx1"/>
              </a:solidFill>
              <a:miter lim="800000"/>
              <a:headEnd/>
              <a:tailEnd/>
            </a:ln>
          </p:spPr>
          <p:txBody>
            <a:bodyPr wrap="none" lIns="90000" tIns="46800" rIns="90000" bIns="46800">
              <a:spAutoFit/>
            </a:bodyPr>
            <a:lstStyle/>
            <a:p>
              <a:endParaRPr lang="zh-CN" altLang="en-US"/>
            </a:p>
          </p:txBody>
        </p:sp>
        <p:sp>
          <p:nvSpPr>
            <p:cNvPr id="107554" name="Line 17"/>
            <p:cNvSpPr>
              <a:spLocks noChangeShapeType="1"/>
            </p:cNvSpPr>
            <p:nvPr/>
          </p:nvSpPr>
          <p:spPr bwMode="auto">
            <a:xfrm>
              <a:off x="2002" y="2544"/>
              <a:ext cx="0" cy="288"/>
            </a:xfrm>
            <a:prstGeom prst="line">
              <a:avLst/>
            </a:prstGeom>
            <a:noFill/>
            <a:ln w="38100">
              <a:solidFill>
                <a:schemeClr val="tx1"/>
              </a:solidFill>
              <a:miter lim="800000"/>
              <a:headEnd type="arrow" w="med" len="med"/>
              <a:tailEnd/>
            </a:ln>
          </p:spPr>
          <p:txBody>
            <a:bodyPr lIns="90000" tIns="46800" rIns="90000" bIns="46800">
              <a:spAutoFit/>
            </a:bodyPr>
            <a:lstStyle/>
            <a:p>
              <a:endParaRPr lang="zh-CN" altLang="en-US"/>
            </a:p>
          </p:txBody>
        </p:sp>
        <p:sp>
          <p:nvSpPr>
            <p:cNvPr id="107555" name="Line 18"/>
            <p:cNvSpPr>
              <a:spLocks noChangeShapeType="1"/>
            </p:cNvSpPr>
            <p:nvPr/>
          </p:nvSpPr>
          <p:spPr bwMode="auto">
            <a:xfrm flipH="1">
              <a:off x="2640" y="2832"/>
              <a:ext cx="144" cy="144"/>
            </a:xfrm>
            <a:prstGeom prst="line">
              <a:avLst/>
            </a:prstGeom>
            <a:noFill/>
            <a:ln w="12700">
              <a:solidFill>
                <a:schemeClr val="tx1"/>
              </a:solidFill>
              <a:miter lim="800000"/>
              <a:headEnd/>
              <a:tailEnd type="triangle" w="med" len="med"/>
            </a:ln>
          </p:spPr>
          <p:txBody>
            <a:bodyPr lIns="90000" tIns="46800" rIns="90000" bIns="46800">
              <a:spAutoFit/>
            </a:bodyPr>
            <a:lstStyle/>
            <a:p>
              <a:endParaRPr lang="zh-CN" altLang="en-US"/>
            </a:p>
          </p:txBody>
        </p:sp>
        <p:sp>
          <p:nvSpPr>
            <p:cNvPr id="107556" name="Text Box 19"/>
            <p:cNvSpPr txBox="1">
              <a:spLocks noChangeArrowheads="1"/>
            </p:cNvSpPr>
            <p:nvPr/>
          </p:nvSpPr>
          <p:spPr bwMode="auto">
            <a:xfrm>
              <a:off x="2256" y="2933"/>
              <a:ext cx="587" cy="250"/>
            </a:xfrm>
            <a:prstGeom prst="rect">
              <a:avLst/>
            </a:prstGeom>
            <a:noFill/>
            <a:ln w="9525">
              <a:noFill/>
              <a:miter lim="800000"/>
              <a:headEnd/>
              <a:tailEnd/>
            </a:ln>
          </p:spPr>
          <p:txBody>
            <a:bodyPr wrap="none" lIns="90000" tIns="46800" rIns="90000" bIns="46800">
              <a:spAutoFit/>
            </a:bodyPr>
            <a:lstStyle/>
            <a:p>
              <a:r>
                <a:rPr lang="en-US" altLang="zh-CN" sz="2000"/>
                <a:t>NADP</a:t>
              </a:r>
              <a:r>
                <a:rPr lang="en-US" altLang="zh-CN" sz="2000" baseline="30000"/>
                <a:t>+</a:t>
              </a:r>
            </a:p>
          </p:txBody>
        </p:sp>
        <p:sp>
          <p:nvSpPr>
            <p:cNvPr id="107557" name="Line 20"/>
            <p:cNvSpPr>
              <a:spLocks noChangeShapeType="1"/>
            </p:cNvSpPr>
            <p:nvPr/>
          </p:nvSpPr>
          <p:spPr bwMode="auto">
            <a:xfrm>
              <a:off x="3168" y="2832"/>
              <a:ext cx="96" cy="144"/>
            </a:xfrm>
            <a:prstGeom prst="line">
              <a:avLst/>
            </a:prstGeom>
            <a:noFill/>
            <a:ln w="9525">
              <a:solidFill>
                <a:schemeClr val="tx1"/>
              </a:solidFill>
              <a:miter lim="800000"/>
              <a:headEnd/>
              <a:tailEnd/>
            </a:ln>
          </p:spPr>
          <p:txBody>
            <a:bodyPr wrap="none" lIns="90000" tIns="46800" rIns="90000" bIns="46800">
              <a:spAutoFit/>
            </a:bodyPr>
            <a:lstStyle/>
            <a:p>
              <a:endParaRPr lang="zh-CN" altLang="en-US"/>
            </a:p>
          </p:txBody>
        </p:sp>
        <p:sp>
          <p:nvSpPr>
            <p:cNvPr id="107558" name="Text Box 21"/>
            <p:cNvSpPr txBox="1">
              <a:spLocks noChangeArrowheads="1"/>
            </p:cNvSpPr>
            <p:nvPr/>
          </p:nvSpPr>
          <p:spPr bwMode="auto">
            <a:xfrm>
              <a:off x="3072" y="2933"/>
              <a:ext cx="908" cy="250"/>
            </a:xfrm>
            <a:prstGeom prst="rect">
              <a:avLst/>
            </a:prstGeom>
            <a:noFill/>
            <a:ln w="9525">
              <a:noFill/>
              <a:miter lim="800000"/>
              <a:headEnd/>
              <a:tailEnd/>
            </a:ln>
          </p:spPr>
          <p:txBody>
            <a:bodyPr wrap="none" lIns="90000" tIns="46800" rIns="90000" bIns="46800">
              <a:spAutoFit/>
            </a:bodyPr>
            <a:lstStyle/>
            <a:p>
              <a:r>
                <a:rPr lang="en-US" altLang="zh-CN" sz="2000"/>
                <a:t>NADPH+H</a:t>
              </a:r>
              <a:r>
                <a:rPr lang="en-US" altLang="zh-CN" sz="2000" baseline="30000"/>
                <a:t>+</a:t>
              </a:r>
            </a:p>
          </p:txBody>
        </p:sp>
      </p:grpSp>
      <p:sp>
        <p:nvSpPr>
          <p:cNvPr id="73750" name="Text Box 22"/>
          <p:cNvSpPr txBox="1">
            <a:spLocks noChangeArrowheads="1"/>
          </p:cNvSpPr>
          <p:nvPr/>
        </p:nvSpPr>
        <p:spPr bwMode="auto">
          <a:xfrm>
            <a:off x="1373188" y="5630863"/>
            <a:ext cx="1316037" cy="457200"/>
          </a:xfrm>
          <a:prstGeom prst="rect">
            <a:avLst/>
          </a:prstGeom>
          <a:noFill/>
          <a:ln w="9525">
            <a:noFill/>
            <a:miter lim="800000"/>
            <a:headEnd/>
            <a:tailEnd/>
          </a:ln>
        </p:spPr>
        <p:txBody>
          <a:bodyPr lIns="90000" tIns="46800" rIns="90000" bIns="46800">
            <a:spAutoFit/>
          </a:bodyPr>
          <a:lstStyle/>
          <a:p>
            <a:r>
              <a:rPr lang="en-US" altLang="zh-CN" sz="2400">
                <a:solidFill>
                  <a:srgbClr val="080800"/>
                </a:solidFill>
              </a:rPr>
              <a:t>dUMP</a:t>
            </a:r>
          </a:p>
        </p:txBody>
      </p:sp>
      <p:sp>
        <p:nvSpPr>
          <p:cNvPr id="73751" name="Text Box 23"/>
          <p:cNvSpPr txBox="1">
            <a:spLocks noChangeArrowheads="1"/>
          </p:cNvSpPr>
          <p:nvPr/>
        </p:nvSpPr>
        <p:spPr bwMode="auto">
          <a:xfrm>
            <a:off x="6411913" y="5668963"/>
            <a:ext cx="2481262" cy="833437"/>
          </a:xfrm>
          <a:prstGeom prst="rect">
            <a:avLst/>
          </a:prstGeom>
          <a:noFill/>
          <a:ln w="9525">
            <a:noFill/>
            <a:miter lim="800000"/>
            <a:headEnd/>
            <a:tailEnd/>
          </a:ln>
        </p:spPr>
        <p:txBody>
          <a:bodyPr lIns="90000" tIns="46800" rIns="90000" bIns="46800">
            <a:spAutoFit/>
          </a:bodyPr>
          <a:lstStyle/>
          <a:p>
            <a:pPr algn="ctr"/>
            <a:r>
              <a:rPr lang="zh-CN" altLang="en-US" sz="2400" b="0">
                <a:solidFill>
                  <a:srgbClr val="080800"/>
                </a:solidFill>
                <a:latin typeface="Arial" charset="0"/>
                <a:ea typeface="黑体" pitchFamily="2" charset="-122"/>
                <a:cs typeface="Arial" charset="0"/>
              </a:rPr>
              <a:t>脱氧胸苷一磷酸</a:t>
            </a:r>
          </a:p>
          <a:p>
            <a:pPr algn="ctr"/>
            <a:r>
              <a:rPr lang="en-US" altLang="zh-CN" sz="2400" b="0">
                <a:solidFill>
                  <a:srgbClr val="080800"/>
                </a:solidFill>
                <a:latin typeface="Arial" charset="0"/>
                <a:ea typeface="黑体" pitchFamily="2" charset="-122"/>
                <a:cs typeface="Arial" charset="0"/>
              </a:rPr>
              <a:t>dTMP</a:t>
            </a:r>
          </a:p>
        </p:txBody>
      </p:sp>
      <p:grpSp>
        <p:nvGrpSpPr>
          <p:cNvPr id="107527" name="Group 24"/>
          <p:cNvGrpSpPr>
            <a:grpSpLocks/>
          </p:cNvGrpSpPr>
          <p:nvPr/>
        </p:nvGrpSpPr>
        <p:grpSpPr bwMode="auto">
          <a:xfrm>
            <a:off x="1327150" y="1508125"/>
            <a:ext cx="4899025" cy="1371600"/>
            <a:chOff x="836" y="772"/>
            <a:chExt cx="3086" cy="864"/>
          </a:xfrm>
        </p:grpSpPr>
        <p:sp>
          <p:nvSpPr>
            <p:cNvPr id="107538" name="Text Box 25"/>
            <p:cNvSpPr txBox="1">
              <a:spLocks noChangeArrowheads="1"/>
            </p:cNvSpPr>
            <p:nvPr/>
          </p:nvSpPr>
          <p:spPr bwMode="auto">
            <a:xfrm>
              <a:off x="874" y="922"/>
              <a:ext cx="511" cy="288"/>
            </a:xfrm>
            <a:prstGeom prst="rect">
              <a:avLst/>
            </a:prstGeom>
            <a:noFill/>
            <a:ln w="9525">
              <a:noFill/>
              <a:miter lim="800000"/>
              <a:headEnd/>
              <a:tailEnd/>
            </a:ln>
          </p:spPr>
          <p:txBody>
            <a:bodyPr wrap="none">
              <a:spAutoFit/>
            </a:bodyPr>
            <a:lstStyle/>
            <a:p>
              <a:r>
                <a:rPr lang="en-US" altLang="zh-CN" sz="2400">
                  <a:solidFill>
                    <a:schemeClr val="tx2"/>
                  </a:solidFill>
                </a:rPr>
                <a:t>UDP</a:t>
              </a:r>
            </a:p>
          </p:txBody>
        </p:sp>
        <p:sp>
          <p:nvSpPr>
            <p:cNvPr id="107539" name="Line 26"/>
            <p:cNvSpPr>
              <a:spLocks noChangeShapeType="1"/>
            </p:cNvSpPr>
            <p:nvPr/>
          </p:nvSpPr>
          <p:spPr bwMode="auto">
            <a:xfrm>
              <a:off x="1440" y="1060"/>
              <a:ext cx="1776" cy="0"/>
            </a:xfrm>
            <a:prstGeom prst="line">
              <a:avLst/>
            </a:prstGeom>
            <a:noFill/>
            <a:ln w="38100">
              <a:solidFill>
                <a:schemeClr val="tx1"/>
              </a:solidFill>
              <a:miter lim="800000"/>
              <a:headEnd/>
              <a:tailEnd type="arrow" w="med" len="med"/>
            </a:ln>
          </p:spPr>
          <p:txBody>
            <a:bodyPr wrap="none"/>
            <a:lstStyle/>
            <a:p>
              <a:endParaRPr lang="zh-CN" altLang="en-US"/>
            </a:p>
          </p:txBody>
        </p:sp>
        <p:sp>
          <p:nvSpPr>
            <p:cNvPr id="107540" name="Text Box 27"/>
            <p:cNvSpPr txBox="1">
              <a:spLocks noChangeArrowheads="1"/>
            </p:cNvSpPr>
            <p:nvPr/>
          </p:nvSpPr>
          <p:spPr bwMode="auto">
            <a:xfrm>
              <a:off x="1440" y="772"/>
              <a:ext cx="1872" cy="288"/>
            </a:xfrm>
            <a:prstGeom prst="rect">
              <a:avLst/>
            </a:prstGeom>
            <a:noFill/>
            <a:ln w="9525">
              <a:noFill/>
              <a:miter lim="800000"/>
              <a:headEnd/>
              <a:tailEnd/>
            </a:ln>
          </p:spPr>
          <p:txBody>
            <a:bodyPr>
              <a:spAutoFit/>
            </a:bodyPr>
            <a:lstStyle/>
            <a:p>
              <a:r>
                <a:rPr lang="zh-CN" altLang="en-US" sz="2400" b="0">
                  <a:solidFill>
                    <a:schemeClr val="tx2"/>
                  </a:solidFill>
                  <a:latin typeface="黑体" pitchFamily="2" charset="-122"/>
                  <a:ea typeface="黑体" pitchFamily="2" charset="-122"/>
                </a:rPr>
                <a:t>核糖核苷酸还原酶</a:t>
              </a:r>
            </a:p>
          </p:txBody>
        </p:sp>
        <p:sp>
          <p:nvSpPr>
            <p:cNvPr id="107541" name="Text Box 28"/>
            <p:cNvSpPr txBox="1">
              <a:spLocks noChangeArrowheads="1"/>
            </p:cNvSpPr>
            <p:nvPr/>
          </p:nvSpPr>
          <p:spPr bwMode="auto">
            <a:xfrm>
              <a:off x="3222" y="922"/>
              <a:ext cx="618" cy="288"/>
            </a:xfrm>
            <a:prstGeom prst="rect">
              <a:avLst/>
            </a:prstGeom>
            <a:noFill/>
            <a:ln w="9525">
              <a:noFill/>
              <a:miter lim="800000"/>
              <a:headEnd/>
              <a:tailEnd/>
            </a:ln>
          </p:spPr>
          <p:txBody>
            <a:bodyPr wrap="none">
              <a:spAutoFit/>
            </a:bodyPr>
            <a:lstStyle/>
            <a:p>
              <a:r>
                <a:rPr lang="en-US" altLang="zh-CN" sz="2400">
                  <a:solidFill>
                    <a:schemeClr val="tx2"/>
                  </a:solidFill>
                </a:rPr>
                <a:t>dUDP</a:t>
              </a:r>
            </a:p>
          </p:txBody>
        </p:sp>
        <p:sp>
          <p:nvSpPr>
            <p:cNvPr id="107542" name="Text Box 29"/>
            <p:cNvSpPr txBox="1">
              <a:spLocks noChangeArrowheads="1"/>
            </p:cNvSpPr>
            <p:nvPr/>
          </p:nvSpPr>
          <p:spPr bwMode="auto">
            <a:xfrm>
              <a:off x="836" y="1348"/>
              <a:ext cx="573" cy="288"/>
            </a:xfrm>
            <a:prstGeom prst="rect">
              <a:avLst/>
            </a:prstGeom>
            <a:noFill/>
            <a:ln w="9525">
              <a:noFill/>
              <a:miter lim="800000"/>
              <a:headEnd/>
              <a:tailEnd/>
            </a:ln>
          </p:spPr>
          <p:txBody>
            <a:bodyPr>
              <a:spAutoFit/>
            </a:bodyPr>
            <a:lstStyle/>
            <a:p>
              <a:r>
                <a:rPr lang="en-US" altLang="zh-CN" sz="2400">
                  <a:solidFill>
                    <a:schemeClr val="tx2"/>
                  </a:solidFill>
                </a:rPr>
                <a:t>CTP</a:t>
              </a:r>
            </a:p>
          </p:txBody>
        </p:sp>
        <p:sp>
          <p:nvSpPr>
            <p:cNvPr id="107543" name="Line 30"/>
            <p:cNvSpPr>
              <a:spLocks noChangeShapeType="1"/>
            </p:cNvSpPr>
            <p:nvPr/>
          </p:nvSpPr>
          <p:spPr bwMode="auto">
            <a:xfrm flipV="1">
              <a:off x="1316" y="1492"/>
              <a:ext cx="240" cy="0"/>
            </a:xfrm>
            <a:prstGeom prst="line">
              <a:avLst/>
            </a:prstGeom>
            <a:noFill/>
            <a:ln w="38100">
              <a:solidFill>
                <a:schemeClr val="tx1"/>
              </a:solidFill>
              <a:miter lim="800000"/>
              <a:headEnd/>
              <a:tailEnd type="arrow" w="med" len="med"/>
            </a:ln>
          </p:spPr>
          <p:txBody>
            <a:bodyPr wrap="none"/>
            <a:lstStyle/>
            <a:p>
              <a:endParaRPr lang="zh-CN" altLang="en-US"/>
            </a:p>
          </p:txBody>
        </p:sp>
        <p:sp>
          <p:nvSpPr>
            <p:cNvPr id="107544" name="Text Box 31"/>
            <p:cNvSpPr txBox="1">
              <a:spLocks noChangeArrowheads="1"/>
            </p:cNvSpPr>
            <p:nvPr/>
          </p:nvSpPr>
          <p:spPr bwMode="auto">
            <a:xfrm>
              <a:off x="1556" y="1348"/>
              <a:ext cx="682" cy="288"/>
            </a:xfrm>
            <a:prstGeom prst="rect">
              <a:avLst/>
            </a:prstGeom>
            <a:noFill/>
            <a:ln w="9525">
              <a:noFill/>
              <a:miter lim="800000"/>
              <a:headEnd/>
              <a:tailEnd/>
            </a:ln>
          </p:spPr>
          <p:txBody>
            <a:bodyPr>
              <a:spAutoFit/>
            </a:bodyPr>
            <a:lstStyle/>
            <a:p>
              <a:r>
                <a:rPr lang="en-US" altLang="zh-CN" sz="2400">
                  <a:solidFill>
                    <a:schemeClr val="tx2"/>
                  </a:solidFill>
                </a:rPr>
                <a:t>CDP</a:t>
              </a:r>
            </a:p>
          </p:txBody>
        </p:sp>
        <p:sp>
          <p:nvSpPr>
            <p:cNvPr id="107545" name="Text Box 32"/>
            <p:cNvSpPr txBox="1">
              <a:spLocks noChangeArrowheads="1"/>
            </p:cNvSpPr>
            <p:nvPr/>
          </p:nvSpPr>
          <p:spPr bwMode="auto">
            <a:xfrm>
              <a:off x="2332" y="1341"/>
              <a:ext cx="616" cy="288"/>
            </a:xfrm>
            <a:prstGeom prst="rect">
              <a:avLst/>
            </a:prstGeom>
            <a:noFill/>
            <a:ln w="9525">
              <a:noFill/>
              <a:miter lim="800000"/>
              <a:headEnd/>
              <a:tailEnd/>
            </a:ln>
          </p:spPr>
          <p:txBody>
            <a:bodyPr wrap="none" lIns="90000" tIns="46800" rIns="90000" bIns="46800">
              <a:spAutoFit/>
            </a:bodyPr>
            <a:lstStyle/>
            <a:p>
              <a:r>
                <a:rPr lang="en-US" altLang="zh-CN" sz="2400">
                  <a:solidFill>
                    <a:schemeClr val="tx2"/>
                  </a:solidFill>
                </a:rPr>
                <a:t>dCDP</a:t>
              </a:r>
            </a:p>
          </p:txBody>
        </p:sp>
        <p:sp>
          <p:nvSpPr>
            <p:cNvPr id="107546" name="Text Box 33"/>
            <p:cNvSpPr txBox="1">
              <a:spLocks noChangeArrowheads="1"/>
            </p:cNvSpPr>
            <p:nvPr/>
          </p:nvSpPr>
          <p:spPr bwMode="auto">
            <a:xfrm>
              <a:off x="3264" y="1341"/>
              <a:ext cx="658" cy="288"/>
            </a:xfrm>
            <a:prstGeom prst="rect">
              <a:avLst/>
            </a:prstGeom>
            <a:noFill/>
            <a:ln w="9525">
              <a:noFill/>
              <a:miter lim="800000"/>
              <a:headEnd/>
              <a:tailEnd/>
            </a:ln>
          </p:spPr>
          <p:txBody>
            <a:bodyPr wrap="none" lIns="90000" tIns="46800" rIns="90000" bIns="46800">
              <a:spAutoFit/>
            </a:bodyPr>
            <a:lstStyle/>
            <a:p>
              <a:r>
                <a:rPr lang="en-US" altLang="zh-CN" sz="2400">
                  <a:solidFill>
                    <a:schemeClr val="tx2"/>
                  </a:solidFill>
                </a:rPr>
                <a:t>dCMP</a:t>
              </a:r>
            </a:p>
          </p:txBody>
        </p:sp>
        <p:sp>
          <p:nvSpPr>
            <p:cNvPr id="107547" name="Line 34"/>
            <p:cNvSpPr>
              <a:spLocks noChangeShapeType="1"/>
            </p:cNvSpPr>
            <p:nvPr/>
          </p:nvSpPr>
          <p:spPr bwMode="auto">
            <a:xfrm flipV="1">
              <a:off x="2064" y="1492"/>
              <a:ext cx="240" cy="0"/>
            </a:xfrm>
            <a:prstGeom prst="line">
              <a:avLst/>
            </a:prstGeom>
            <a:noFill/>
            <a:ln w="38100">
              <a:solidFill>
                <a:schemeClr val="tx1"/>
              </a:solidFill>
              <a:miter lim="800000"/>
              <a:headEnd/>
              <a:tailEnd type="arrow" w="med" len="med"/>
            </a:ln>
          </p:spPr>
          <p:txBody>
            <a:bodyPr wrap="none"/>
            <a:lstStyle/>
            <a:p>
              <a:endParaRPr lang="zh-CN" altLang="en-US"/>
            </a:p>
          </p:txBody>
        </p:sp>
        <p:sp>
          <p:nvSpPr>
            <p:cNvPr id="107548" name="Line 35"/>
            <p:cNvSpPr>
              <a:spLocks noChangeShapeType="1"/>
            </p:cNvSpPr>
            <p:nvPr/>
          </p:nvSpPr>
          <p:spPr bwMode="auto">
            <a:xfrm flipV="1">
              <a:off x="2976" y="1492"/>
              <a:ext cx="240" cy="0"/>
            </a:xfrm>
            <a:prstGeom prst="line">
              <a:avLst/>
            </a:prstGeom>
            <a:noFill/>
            <a:ln w="38100">
              <a:solidFill>
                <a:schemeClr val="tx1"/>
              </a:solidFill>
              <a:miter lim="800000"/>
              <a:headEnd/>
              <a:tailEnd type="arrow" w="med" len="med"/>
            </a:ln>
          </p:spPr>
          <p:txBody>
            <a:bodyPr wrap="none"/>
            <a:lstStyle/>
            <a:p>
              <a:endParaRPr lang="zh-CN" altLang="en-US"/>
            </a:p>
          </p:txBody>
        </p:sp>
      </p:grpSp>
      <p:pic>
        <p:nvPicPr>
          <p:cNvPr id="73771" name="Picture 43" descr="43-dTMP"/>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81775" y="3194050"/>
            <a:ext cx="1731963" cy="2062163"/>
          </a:xfrm>
          <a:prstGeom prst="rect">
            <a:avLst/>
          </a:prstGeom>
          <a:noFill/>
          <a:ln w="9525">
            <a:noFill/>
            <a:miter lim="800000"/>
            <a:headEnd/>
            <a:tailEnd/>
          </a:ln>
        </p:spPr>
      </p:pic>
      <p:sp>
        <p:nvSpPr>
          <p:cNvPr id="73776" name="Line 48"/>
          <p:cNvSpPr>
            <a:spLocks noChangeShapeType="1"/>
          </p:cNvSpPr>
          <p:nvPr/>
        </p:nvSpPr>
        <p:spPr bwMode="auto">
          <a:xfrm>
            <a:off x="250825" y="4149725"/>
            <a:ext cx="720725" cy="0"/>
          </a:xfrm>
          <a:prstGeom prst="line">
            <a:avLst/>
          </a:prstGeom>
          <a:noFill/>
          <a:ln w="57150">
            <a:solidFill>
              <a:schemeClr val="tx1"/>
            </a:solidFill>
            <a:miter lim="800000"/>
            <a:headEnd/>
            <a:tailEnd type="triangle" w="med" len="med"/>
          </a:ln>
        </p:spPr>
        <p:txBody>
          <a:bodyPr wrap="none"/>
          <a:lstStyle/>
          <a:p>
            <a:endParaRPr lang="zh-CN" altLang="en-US"/>
          </a:p>
        </p:txBody>
      </p:sp>
      <p:grpSp>
        <p:nvGrpSpPr>
          <p:cNvPr id="5" name="Group 52"/>
          <p:cNvGrpSpPr>
            <a:grpSpLocks/>
          </p:cNvGrpSpPr>
          <p:nvPr/>
        </p:nvGrpSpPr>
        <p:grpSpPr bwMode="auto">
          <a:xfrm>
            <a:off x="6084888" y="1341438"/>
            <a:ext cx="2087562" cy="1885950"/>
            <a:chOff x="3833" y="845"/>
            <a:chExt cx="1315" cy="1188"/>
          </a:xfrm>
        </p:grpSpPr>
        <p:grpSp>
          <p:nvGrpSpPr>
            <p:cNvPr id="107533" name="Group 49"/>
            <p:cNvGrpSpPr>
              <a:grpSpLocks/>
            </p:cNvGrpSpPr>
            <p:nvPr/>
          </p:nvGrpSpPr>
          <p:grpSpPr bwMode="auto">
            <a:xfrm>
              <a:off x="3969" y="1207"/>
              <a:ext cx="1179" cy="499"/>
              <a:chOff x="3969" y="1207"/>
              <a:chExt cx="1179" cy="499"/>
            </a:xfrm>
          </p:grpSpPr>
          <p:sp>
            <p:nvSpPr>
              <p:cNvPr id="107536" name="Freeform 46"/>
              <p:cNvSpPr>
                <a:spLocks/>
              </p:cNvSpPr>
              <p:nvPr/>
            </p:nvSpPr>
            <p:spPr bwMode="auto">
              <a:xfrm>
                <a:off x="3969" y="1207"/>
                <a:ext cx="408" cy="499"/>
              </a:xfrm>
              <a:custGeom>
                <a:avLst/>
                <a:gdLst>
                  <a:gd name="T0" fmla="*/ 0 w 408"/>
                  <a:gd name="T1" fmla="*/ 0 h 499"/>
                  <a:gd name="T2" fmla="*/ 408 w 408"/>
                  <a:gd name="T3" fmla="*/ 0 h 499"/>
                  <a:gd name="T4" fmla="*/ 408 w 408"/>
                  <a:gd name="T5" fmla="*/ 499 h 499"/>
                  <a:gd name="T6" fmla="*/ 0 w 408"/>
                  <a:gd name="T7" fmla="*/ 499 h 499"/>
                  <a:gd name="T8" fmla="*/ 0 60000 65536"/>
                  <a:gd name="T9" fmla="*/ 0 60000 65536"/>
                  <a:gd name="T10" fmla="*/ 0 60000 65536"/>
                  <a:gd name="T11" fmla="*/ 0 60000 65536"/>
                  <a:gd name="T12" fmla="*/ 0 w 408"/>
                  <a:gd name="T13" fmla="*/ 0 h 499"/>
                  <a:gd name="T14" fmla="*/ 408 w 408"/>
                  <a:gd name="T15" fmla="*/ 499 h 499"/>
                </a:gdLst>
                <a:ahLst/>
                <a:cxnLst>
                  <a:cxn ang="T8">
                    <a:pos x="T0" y="T1"/>
                  </a:cxn>
                  <a:cxn ang="T9">
                    <a:pos x="T2" y="T3"/>
                  </a:cxn>
                  <a:cxn ang="T10">
                    <a:pos x="T4" y="T5"/>
                  </a:cxn>
                  <a:cxn ang="T11">
                    <a:pos x="T6" y="T7"/>
                  </a:cxn>
                </a:cxnLst>
                <a:rect l="T12" t="T13" r="T14" b="T15"/>
                <a:pathLst>
                  <a:path w="408" h="499">
                    <a:moveTo>
                      <a:pt x="0" y="0"/>
                    </a:moveTo>
                    <a:lnTo>
                      <a:pt x="408" y="0"/>
                    </a:lnTo>
                    <a:lnTo>
                      <a:pt x="408" y="499"/>
                    </a:lnTo>
                    <a:lnTo>
                      <a:pt x="0" y="499"/>
                    </a:lnTo>
                  </a:path>
                </a:pathLst>
              </a:custGeom>
              <a:noFill/>
              <a:ln w="57150" cap="flat" cmpd="sng">
                <a:solidFill>
                  <a:schemeClr val="tx1"/>
                </a:solidFill>
                <a:prstDash val="solid"/>
                <a:miter lim="800000"/>
                <a:headEnd type="none" w="med" len="med"/>
                <a:tailEnd type="none" w="med" len="med"/>
              </a:ln>
            </p:spPr>
            <p:txBody>
              <a:bodyPr wrap="none"/>
              <a:lstStyle/>
              <a:p>
                <a:endParaRPr lang="zh-CN" altLang="en-US"/>
              </a:p>
            </p:txBody>
          </p:sp>
          <p:sp>
            <p:nvSpPr>
              <p:cNvPr id="107537" name="Line 47"/>
              <p:cNvSpPr>
                <a:spLocks noChangeShapeType="1"/>
              </p:cNvSpPr>
              <p:nvPr/>
            </p:nvSpPr>
            <p:spPr bwMode="auto">
              <a:xfrm>
                <a:off x="4377" y="1434"/>
                <a:ext cx="771" cy="0"/>
              </a:xfrm>
              <a:prstGeom prst="line">
                <a:avLst/>
              </a:prstGeom>
              <a:noFill/>
              <a:ln w="57150">
                <a:solidFill>
                  <a:schemeClr val="tx1"/>
                </a:solidFill>
                <a:miter lim="800000"/>
                <a:headEnd/>
                <a:tailEnd type="triangle" w="med" len="med"/>
              </a:ln>
            </p:spPr>
            <p:txBody>
              <a:bodyPr wrap="none"/>
              <a:lstStyle/>
              <a:p>
                <a:endParaRPr lang="zh-CN" altLang="en-US"/>
              </a:p>
            </p:txBody>
          </p:sp>
        </p:grpSp>
        <p:sp>
          <p:nvSpPr>
            <p:cNvPr id="107534" name="Text Box 50"/>
            <p:cNvSpPr txBox="1">
              <a:spLocks noChangeArrowheads="1"/>
            </p:cNvSpPr>
            <p:nvPr/>
          </p:nvSpPr>
          <p:spPr bwMode="auto">
            <a:xfrm>
              <a:off x="3923" y="845"/>
              <a:ext cx="635"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latin typeface="黑体" pitchFamily="2" charset="-122"/>
                  <a:ea typeface="黑体" pitchFamily="2" charset="-122"/>
                </a:rPr>
                <a:t>水解</a:t>
              </a:r>
            </a:p>
          </p:txBody>
        </p:sp>
        <p:sp>
          <p:nvSpPr>
            <p:cNvPr id="107535" name="Text Box 51"/>
            <p:cNvSpPr txBox="1">
              <a:spLocks noChangeArrowheads="1"/>
            </p:cNvSpPr>
            <p:nvPr/>
          </p:nvSpPr>
          <p:spPr bwMode="auto">
            <a:xfrm>
              <a:off x="3833" y="1706"/>
              <a:ext cx="862" cy="327"/>
            </a:xfrm>
            <a:prstGeom prst="rect">
              <a:avLst/>
            </a:prstGeom>
            <a:noFill/>
            <a:ln w="9525">
              <a:noFill/>
              <a:miter lim="800000"/>
              <a:headEnd/>
              <a:tailEnd/>
            </a:ln>
          </p:spPr>
          <p:txBody>
            <a:bodyPr>
              <a:spAutoFit/>
            </a:bodyPr>
            <a:lstStyle/>
            <a:p>
              <a:pPr>
                <a:spcBef>
                  <a:spcPct val="50000"/>
                </a:spcBef>
              </a:pPr>
              <a:r>
                <a:rPr lang="zh-CN" altLang="en-US" sz="2800" b="0">
                  <a:solidFill>
                    <a:srgbClr val="FA413C"/>
                  </a:solidFill>
                  <a:latin typeface="黑体" pitchFamily="2" charset="-122"/>
                  <a:ea typeface="黑体" pitchFamily="2" charset="-122"/>
                </a:rPr>
                <a:t>脱氨基</a:t>
              </a:r>
            </a:p>
          </p:txBody>
        </p:sp>
      </p:grpSp>
      <p:sp>
        <p:nvSpPr>
          <p:cNvPr id="73782" name="Line 54"/>
          <p:cNvSpPr>
            <a:spLocks noChangeShapeType="1"/>
          </p:cNvSpPr>
          <p:nvPr/>
        </p:nvSpPr>
        <p:spPr bwMode="auto">
          <a:xfrm>
            <a:off x="6156325" y="3213100"/>
            <a:ext cx="1079500" cy="0"/>
          </a:xfrm>
          <a:prstGeom prst="line">
            <a:avLst/>
          </a:prstGeom>
          <a:noFill/>
          <a:ln w="57150">
            <a:solidFill>
              <a:srgbClr val="FA413C"/>
            </a:solidFill>
            <a:miter lim="800000"/>
            <a:headEnd/>
            <a:tailEnd/>
          </a:ln>
        </p:spPr>
        <p:txBody>
          <a:bodyPr wrap="none"/>
          <a:lstStyle/>
          <a:p>
            <a:endParaRPr lang="zh-CN" altLang="en-US"/>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776"/>
                                        </p:tgtEl>
                                        <p:attrNameLst>
                                          <p:attrName>style.visibility</p:attrName>
                                        </p:attrNameLst>
                                      </p:cBhvr>
                                      <p:to>
                                        <p:strVal val="visible"/>
                                      </p:to>
                                    </p:set>
                                    <p:animEffect transition="in" filter="wipe(left)">
                                      <p:cBhvr>
                                        <p:cTn id="11" dur="500"/>
                                        <p:tgtEl>
                                          <p:spTgt spid="7377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3730"/>
                                        </p:tgtEl>
                                        <p:attrNameLst>
                                          <p:attrName>style.visibility</p:attrName>
                                        </p:attrNameLst>
                                      </p:cBhvr>
                                      <p:to>
                                        <p:strVal val="visible"/>
                                      </p:to>
                                    </p:set>
                                    <p:animEffect transition="in" filter="wipe(left)">
                                      <p:cBhvr>
                                        <p:cTn id="15" dur="500"/>
                                        <p:tgtEl>
                                          <p:spTgt spid="73730"/>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73750"/>
                                        </p:tgtEl>
                                        <p:attrNameLst>
                                          <p:attrName>style.visibility</p:attrName>
                                        </p:attrNameLst>
                                      </p:cBhvr>
                                      <p:to>
                                        <p:strVal val="visible"/>
                                      </p:to>
                                    </p:se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3782"/>
                                        </p:tgtEl>
                                        <p:attrNameLst>
                                          <p:attrName>style.visibility</p:attrName>
                                        </p:attrNameLst>
                                      </p:cBhvr>
                                      <p:to>
                                        <p:strVal val="visible"/>
                                      </p:to>
                                    </p:set>
                                    <p:animEffect transition="in" filter="wipe(left)">
                                      <p:cBhvr>
                                        <p:cTn id="22" dur="500"/>
                                        <p:tgtEl>
                                          <p:spTgt spid="737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73771"/>
                                        </p:tgtEl>
                                        <p:attrNameLst>
                                          <p:attrName>style.visibility</p:attrName>
                                        </p:attrNameLst>
                                      </p:cBhvr>
                                      <p:to>
                                        <p:strVal val="visible"/>
                                      </p:to>
                                    </p:set>
                                    <p:animEffect transition="in" filter="wipe(up)">
                                      <p:cBhvr>
                                        <p:cTn id="31" dur="500"/>
                                        <p:tgtEl>
                                          <p:spTgt spid="73771"/>
                                        </p:tgtEl>
                                      </p:cBhvr>
                                    </p:animEffect>
                                  </p:childTnLst>
                                </p:cTn>
                              </p:par>
                            </p:childTnLst>
                          </p:cTn>
                        </p:par>
                        <p:par>
                          <p:cTn id="32" fill="hold">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737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strips(downLeft)">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0" grpId="0" autoUpdateAnimBg="0"/>
      <p:bldP spid="73751" grpId="0" autoUpdateAnimBg="0"/>
      <p:bldP spid="73776" grpId="0" animBg="1"/>
      <p:bldP spid="7378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7"/>
          <p:cNvGrpSpPr>
            <a:grpSpLocks/>
          </p:cNvGrpSpPr>
          <p:nvPr/>
        </p:nvGrpSpPr>
        <p:grpSpPr bwMode="auto">
          <a:xfrm>
            <a:off x="339725" y="298450"/>
            <a:ext cx="5981700" cy="774700"/>
            <a:chOff x="214" y="188"/>
            <a:chExt cx="3768" cy="488"/>
          </a:xfrm>
        </p:grpSpPr>
        <p:sp>
          <p:nvSpPr>
            <p:cNvPr id="108598" name="Text Box 21"/>
            <p:cNvSpPr txBox="1">
              <a:spLocks noChangeArrowheads="1"/>
            </p:cNvSpPr>
            <p:nvPr/>
          </p:nvSpPr>
          <p:spPr bwMode="auto">
            <a:xfrm>
              <a:off x="1805" y="388"/>
              <a:ext cx="768" cy="288"/>
            </a:xfrm>
            <a:prstGeom prst="rect">
              <a:avLst/>
            </a:prstGeom>
            <a:noFill/>
            <a:ln w="9525">
              <a:noFill/>
              <a:miter lim="800000"/>
              <a:headEnd/>
              <a:tailEnd/>
            </a:ln>
          </p:spPr>
          <p:txBody>
            <a:bodyPr>
              <a:spAutoFit/>
            </a:bodyPr>
            <a:lstStyle/>
            <a:p>
              <a:pPr>
                <a:spcBef>
                  <a:spcPct val="50000"/>
                </a:spcBef>
              </a:pPr>
              <a:r>
                <a:rPr lang="en-US" altLang="zh-CN" sz="2400" b="0">
                  <a:solidFill>
                    <a:srgbClr val="FB150F"/>
                  </a:solidFill>
                  <a:ea typeface="宋体" charset="-122"/>
                </a:rPr>
                <a:t>CPS-II</a:t>
              </a:r>
            </a:p>
          </p:txBody>
        </p:sp>
        <p:grpSp>
          <p:nvGrpSpPr>
            <p:cNvPr id="108599" name="Group 49"/>
            <p:cNvGrpSpPr>
              <a:grpSpLocks/>
            </p:cNvGrpSpPr>
            <p:nvPr/>
          </p:nvGrpSpPr>
          <p:grpSpPr bwMode="auto">
            <a:xfrm>
              <a:off x="214" y="188"/>
              <a:ext cx="3768" cy="336"/>
              <a:chOff x="240" y="188"/>
              <a:chExt cx="3768" cy="336"/>
            </a:xfrm>
          </p:grpSpPr>
          <p:sp>
            <p:nvSpPr>
              <p:cNvPr id="108600" name="Text Box 2"/>
              <p:cNvSpPr txBox="1">
                <a:spLocks noChangeArrowheads="1"/>
              </p:cNvSpPr>
              <p:nvPr/>
            </p:nvSpPr>
            <p:spPr bwMode="auto">
              <a:xfrm>
                <a:off x="240" y="197"/>
                <a:ext cx="1728" cy="327"/>
              </a:xfrm>
              <a:prstGeom prst="rect">
                <a:avLst/>
              </a:prstGeom>
              <a:noFill/>
              <a:ln w="9525">
                <a:noFill/>
                <a:miter lim="800000"/>
                <a:headEnd/>
                <a:tailEnd/>
              </a:ln>
            </p:spPr>
            <p:txBody>
              <a:bodyPr>
                <a:spAutoFit/>
              </a:bodyPr>
              <a:lstStyle/>
              <a:p>
                <a:pPr>
                  <a:spcBef>
                    <a:spcPct val="50000"/>
                  </a:spcBef>
                </a:pPr>
                <a:r>
                  <a:rPr lang="en-US" altLang="zh-CN" sz="2800" b="0">
                    <a:solidFill>
                      <a:srgbClr val="0B0A09"/>
                    </a:solidFill>
                  </a:rPr>
                  <a:t>CO</a:t>
                </a:r>
                <a:r>
                  <a:rPr lang="en-US" altLang="zh-CN" sz="2800" b="0" baseline="-25000">
                    <a:solidFill>
                      <a:srgbClr val="0B0A09"/>
                    </a:solidFill>
                  </a:rPr>
                  <a:t>2</a:t>
                </a:r>
                <a:r>
                  <a:rPr lang="zh-CN" altLang="en-US" sz="2800" b="0">
                    <a:solidFill>
                      <a:srgbClr val="0B0A09"/>
                    </a:solidFill>
                  </a:rPr>
                  <a:t>＋</a:t>
                </a:r>
                <a:r>
                  <a:rPr lang="zh-CN" altLang="en-US" sz="2800" b="0">
                    <a:solidFill>
                      <a:srgbClr val="0B0A09"/>
                    </a:solidFill>
                    <a:latin typeface="黑体" pitchFamily="2" charset="-122"/>
                    <a:ea typeface="黑体" pitchFamily="2" charset="-122"/>
                  </a:rPr>
                  <a:t>谷氨酰胺</a:t>
                </a:r>
              </a:p>
            </p:txBody>
          </p:sp>
          <p:sp>
            <p:nvSpPr>
              <p:cNvPr id="108601" name="Line 3"/>
              <p:cNvSpPr>
                <a:spLocks noChangeShapeType="1"/>
              </p:cNvSpPr>
              <p:nvPr/>
            </p:nvSpPr>
            <p:spPr bwMode="auto">
              <a:xfrm>
                <a:off x="1920" y="367"/>
                <a:ext cx="576"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602" name="Text Box 4"/>
              <p:cNvSpPr txBox="1">
                <a:spLocks noChangeArrowheads="1"/>
              </p:cNvSpPr>
              <p:nvPr/>
            </p:nvSpPr>
            <p:spPr bwMode="auto">
              <a:xfrm>
                <a:off x="2472" y="188"/>
                <a:ext cx="1536" cy="327"/>
              </a:xfrm>
              <a:prstGeom prst="rect">
                <a:avLst/>
              </a:prstGeom>
              <a:noFill/>
              <a:ln w="9525">
                <a:noFill/>
                <a:miter lim="800000"/>
                <a:headEnd/>
                <a:tailEnd/>
              </a:ln>
            </p:spPr>
            <p:txBody>
              <a:bodyPr>
                <a:spAutoFit/>
              </a:bodyPr>
              <a:lstStyle/>
              <a:p>
                <a:pPr>
                  <a:spcBef>
                    <a:spcPct val="50000"/>
                  </a:spcBef>
                </a:pPr>
                <a:r>
                  <a:rPr lang="zh-CN" altLang="en-US" sz="2800" b="0">
                    <a:solidFill>
                      <a:srgbClr val="0B0A09"/>
                    </a:solidFill>
                    <a:latin typeface="黑体" pitchFamily="2" charset="-122"/>
                    <a:ea typeface="黑体" pitchFamily="2" charset="-122"/>
                  </a:rPr>
                  <a:t>氨基甲酰磷酸</a:t>
                </a:r>
              </a:p>
            </p:txBody>
          </p:sp>
        </p:grpSp>
      </p:grpSp>
      <p:grpSp>
        <p:nvGrpSpPr>
          <p:cNvPr id="4" name="Group 52"/>
          <p:cNvGrpSpPr>
            <a:grpSpLocks/>
          </p:cNvGrpSpPr>
          <p:nvPr/>
        </p:nvGrpSpPr>
        <p:grpSpPr bwMode="auto">
          <a:xfrm>
            <a:off x="6767513" y="998538"/>
            <a:ext cx="2057400" cy="1433512"/>
            <a:chOff x="4263" y="629"/>
            <a:chExt cx="1296" cy="903"/>
          </a:xfrm>
        </p:grpSpPr>
        <p:sp>
          <p:nvSpPr>
            <p:cNvPr id="108594" name="Text Box 7"/>
            <p:cNvSpPr txBox="1">
              <a:spLocks noChangeArrowheads="1"/>
            </p:cNvSpPr>
            <p:nvPr/>
          </p:nvSpPr>
          <p:spPr bwMode="auto">
            <a:xfrm>
              <a:off x="4263" y="1205"/>
              <a:ext cx="1296" cy="327"/>
            </a:xfrm>
            <a:prstGeom prst="rect">
              <a:avLst/>
            </a:prstGeom>
            <a:noFill/>
            <a:ln w="9525">
              <a:noFill/>
              <a:miter lim="800000"/>
              <a:headEnd/>
              <a:tailEnd/>
            </a:ln>
          </p:spPr>
          <p:txBody>
            <a:bodyPr>
              <a:spAutoFit/>
            </a:bodyPr>
            <a:lstStyle/>
            <a:p>
              <a:pPr>
                <a:spcBef>
                  <a:spcPct val="50000"/>
                </a:spcBef>
              </a:pPr>
              <a:r>
                <a:rPr lang="zh-CN" altLang="en-US" sz="2800" b="0">
                  <a:solidFill>
                    <a:srgbClr val="0B0A09"/>
                  </a:solidFill>
                  <a:latin typeface="黑体" pitchFamily="2" charset="-122"/>
                  <a:ea typeface="黑体" pitchFamily="2" charset="-122"/>
                </a:rPr>
                <a:t>二氢乳清酸</a:t>
              </a:r>
            </a:p>
          </p:txBody>
        </p:sp>
        <p:sp>
          <p:nvSpPr>
            <p:cNvPr id="108595" name="Line 8"/>
            <p:cNvSpPr>
              <a:spLocks noChangeShapeType="1"/>
            </p:cNvSpPr>
            <p:nvPr/>
          </p:nvSpPr>
          <p:spPr bwMode="auto">
            <a:xfrm>
              <a:off x="4896" y="629"/>
              <a:ext cx="0" cy="598"/>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96" name="Line 23"/>
            <p:cNvSpPr>
              <a:spLocks noChangeShapeType="1"/>
            </p:cNvSpPr>
            <p:nvPr/>
          </p:nvSpPr>
          <p:spPr bwMode="auto">
            <a:xfrm flipH="1">
              <a:off x="4752" y="738"/>
              <a:ext cx="144" cy="24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97" name="Text Box 24"/>
            <p:cNvSpPr txBox="1">
              <a:spLocks noChangeArrowheads="1"/>
            </p:cNvSpPr>
            <p:nvPr/>
          </p:nvSpPr>
          <p:spPr bwMode="auto">
            <a:xfrm>
              <a:off x="4311" y="912"/>
              <a:ext cx="528"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H</a:t>
              </a:r>
              <a:r>
                <a:rPr lang="en-US" altLang="zh-CN" sz="2400" b="0" baseline="-25000">
                  <a:solidFill>
                    <a:schemeClr val="tx2"/>
                  </a:solidFill>
                  <a:ea typeface="宋体" charset="-122"/>
                </a:rPr>
                <a:t>2</a:t>
              </a:r>
              <a:r>
                <a:rPr lang="en-US" altLang="zh-CN" sz="2400" b="0">
                  <a:solidFill>
                    <a:schemeClr val="tx2"/>
                  </a:solidFill>
                  <a:ea typeface="宋体" charset="-122"/>
                </a:rPr>
                <a:t>O</a:t>
              </a:r>
            </a:p>
          </p:txBody>
        </p:sp>
      </p:grpSp>
      <p:grpSp>
        <p:nvGrpSpPr>
          <p:cNvPr id="5" name="Group 53"/>
          <p:cNvGrpSpPr>
            <a:grpSpLocks/>
          </p:cNvGrpSpPr>
          <p:nvPr/>
        </p:nvGrpSpPr>
        <p:grpSpPr bwMode="auto">
          <a:xfrm>
            <a:off x="685800" y="1912938"/>
            <a:ext cx="6864350" cy="1003300"/>
            <a:chOff x="432" y="1205"/>
            <a:chExt cx="4324" cy="632"/>
          </a:xfrm>
        </p:grpSpPr>
        <p:sp>
          <p:nvSpPr>
            <p:cNvPr id="108584" name="Text Box 9"/>
            <p:cNvSpPr txBox="1">
              <a:spLocks noChangeArrowheads="1"/>
            </p:cNvSpPr>
            <p:nvPr/>
          </p:nvSpPr>
          <p:spPr bwMode="auto">
            <a:xfrm>
              <a:off x="2671" y="1205"/>
              <a:ext cx="816" cy="327"/>
            </a:xfrm>
            <a:prstGeom prst="rect">
              <a:avLst/>
            </a:prstGeom>
            <a:noFill/>
            <a:ln w="9525">
              <a:noFill/>
              <a:miter lim="800000"/>
              <a:headEnd/>
              <a:tailEnd/>
            </a:ln>
          </p:spPr>
          <p:txBody>
            <a:bodyPr>
              <a:spAutoFit/>
            </a:bodyPr>
            <a:lstStyle/>
            <a:p>
              <a:pPr>
                <a:spcBef>
                  <a:spcPct val="50000"/>
                </a:spcBef>
              </a:pPr>
              <a:r>
                <a:rPr lang="zh-CN" altLang="en-US" sz="2800" b="0">
                  <a:solidFill>
                    <a:srgbClr val="0B0A09"/>
                  </a:solidFill>
                  <a:latin typeface="黑体" pitchFamily="2" charset="-122"/>
                  <a:ea typeface="黑体" pitchFamily="2" charset="-122"/>
                </a:rPr>
                <a:t>乳清酸</a:t>
              </a:r>
            </a:p>
          </p:txBody>
        </p:sp>
        <p:sp>
          <p:nvSpPr>
            <p:cNvPr id="108585" name="Line 10"/>
            <p:cNvSpPr>
              <a:spLocks noChangeShapeType="1"/>
            </p:cNvSpPr>
            <p:nvPr/>
          </p:nvSpPr>
          <p:spPr bwMode="auto">
            <a:xfrm>
              <a:off x="3456" y="1384"/>
              <a:ext cx="829" cy="0"/>
            </a:xfrm>
            <a:prstGeom prst="line">
              <a:avLst/>
            </a:prstGeom>
            <a:noFill/>
            <a:ln w="38100">
              <a:solidFill>
                <a:schemeClr val="tx1"/>
              </a:solidFill>
              <a:miter lim="800000"/>
              <a:headEnd type="triangle" w="med" len="med"/>
              <a:tailEnd/>
            </a:ln>
          </p:spPr>
          <p:txBody>
            <a:bodyPr wrap="none"/>
            <a:lstStyle/>
            <a:p>
              <a:endParaRPr lang="zh-CN" altLang="en-US"/>
            </a:p>
          </p:txBody>
        </p:sp>
        <p:sp>
          <p:nvSpPr>
            <p:cNvPr id="108586" name="Line 11"/>
            <p:cNvSpPr>
              <a:spLocks noChangeShapeType="1"/>
            </p:cNvSpPr>
            <p:nvPr/>
          </p:nvSpPr>
          <p:spPr bwMode="auto">
            <a:xfrm>
              <a:off x="1872" y="1384"/>
              <a:ext cx="829" cy="0"/>
            </a:xfrm>
            <a:prstGeom prst="line">
              <a:avLst/>
            </a:prstGeom>
            <a:noFill/>
            <a:ln w="38100">
              <a:solidFill>
                <a:schemeClr val="tx1"/>
              </a:solidFill>
              <a:miter lim="800000"/>
              <a:headEnd type="triangle" w="med" len="med"/>
              <a:tailEnd/>
            </a:ln>
          </p:spPr>
          <p:txBody>
            <a:bodyPr wrap="none"/>
            <a:lstStyle/>
            <a:p>
              <a:endParaRPr lang="zh-CN" altLang="en-US"/>
            </a:p>
          </p:txBody>
        </p:sp>
        <p:sp>
          <p:nvSpPr>
            <p:cNvPr id="108587" name="Text Box 12"/>
            <p:cNvSpPr txBox="1">
              <a:spLocks noChangeArrowheads="1"/>
            </p:cNvSpPr>
            <p:nvPr/>
          </p:nvSpPr>
          <p:spPr bwMode="auto">
            <a:xfrm>
              <a:off x="432" y="1205"/>
              <a:ext cx="1584" cy="327"/>
            </a:xfrm>
            <a:prstGeom prst="rect">
              <a:avLst/>
            </a:prstGeom>
            <a:noFill/>
            <a:ln w="9525">
              <a:noFill/>
              <a:miter lim="800000"/>
              <a:headEnd/>
              <a:tailEnd/>
            </a:ln>
          </p:spPr>
          <p:txBody>
            <a:bodyPr>
              <a:spAutoFit/>
            </a:bodyPr>
            <a:lstStyle/>
            <a:p>
              <a:pPr>
                <a:spcBef>
                  <a:spcPct val="50000"/>
                </a:spcBef>
              </a:pPr>
              <a:r>
                <a:rPr lang="zh-CN" altLang="en-US" sz="2800" b="0">
                  <a:solidFill>
                    <a:srgbClr val="0B0A09"/>
                  </a:solidFill>
                  <a:latin typeface="黑体" pitchFamily="2" charset="-122"/>
                  <a:ea typeface="黑体" pitchFamily="2" charset="-122"/>
                </a:rPr>
                <a:t>乳清酸核苷酸</a:t>
              </a:r>
            </a:p>
          </p:txBody>
        </p:sp>
        <p:sp>
          <p:nvSpPr>
            <p:cNvPr id="108588" name="Freeform 25"/>
            <p:cNvSpPr>
              <a:spLocks/>
            </p:cNvSpPr>
            <p:nvPr/>
          </p:nvSpPr>
          <p:spPr bwMode="auto">
            <a:xfrm>
              <a:off x="3648" y="1392"/>
              <a:ext cx="576" cy="192"/>
            </a:xfrm>
            <a:custGeom>
              <a:avLst/>
              <a:gdLst>
                <a:gd name="T0" fmla="*/ 0 w 576"/>
                <a:gd name="T1" fmla="*/ 62 h 240"/>
                <a:gd name="T2" fmla="*/ 288 w 576"/>
                <a:gd name="T3" fmla="*/ 0 h 240"/>
                <a:gd name="T4" fmla="*/ 576 w 576"/>
                <a:gd name="T5" fmla="*/ 62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240"/>
                  </a:moveTo>
                  <a:cubicBezTo>
                    <a:pt x="96" y="120"/>
                    <a:pt x="192" y="0"/>
                    <a:pt x="288" y="0"/>
                  </a:cubicBezTo>
                  <a:cubicBezTo>
                    <a:pt x="384" y="0"/>
                    <a:pt x="480" y="120"/>
                    <a:pt x="576" y="240"/>
                  </a:cubicBezTo>
                </a:path>
              </a:pathLst>
            </a:custGeom>
            <a:noFill/>
            <a:ln w="38100" cap="flat" cmpd="sng">
              <a:solidFill>
                <a:schemeClr val="tx1"/>
              </a:solidFill>
              <a:prstDash val="solid"/>
              <a:miter lim="800000"/>
              <a:headEnd type="triangle" w="med" len="med"/>
              <a:tailEnd type="none" w="med" len="med"/>
            </a:ln>
          </p:spPr>
          <p:txBody>
            <a:bodyPr wrap="none"/>
            <a:lstStyle/>
            <a:p>
              <a:endParaRPr lang="zh-CN" altLang="en-US"/>
            </a:p>
          </p:txBody>
        </p:sp>
        <p:sp>
          <p:nvSpPr>
            <p:cNvPr id="108589" name="Text Box 26"/>
            <p:cNvSpPr txBox="1">
              <a:spLocks noChangeArrowheads="1"/>
            </p:cNvSpPr>
            <p:nvPr/>
          </p:nvSpPr>
          <p:spPr bwMode="auto">
            <a:xfrm>
              <a:off x="2896" y="1541"/>
              <a:ext cx="1152"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NADH</a:t>
              </a:r>
              <a:r>
                <a:rPr lang="en-US" altLang="zh-CN" sz="2400" b="0" baseline="30000">
                  <a:solidFill>
                    <a:schemeClr val="tx2"/>
                  </a:solidFill>
                  <a:ea typeface="宋体" charset="-122"/>
                </a:rPr>
                <a:t>+</a:t>
              </a:r>
              <a:r>
                <a:rPr lang="en-US" altLang="zh-CN" sz="2400" b="0">
                  <a:solidFill>
                    <a:schemeClr val="tx2"/>
                  </a:solidFill>
                  <a:ea typeface="宋体" charset="-122"/>
                </a:rPr>
                <a:t>+H</a:t>
              </a:r>
              <a:r>
                <a:rPr lang="en-US" altLang="zh-CN" sz="2400" b="0" baseline="30000">
                  <a:solidFill>
                    <a:schemeClr val="tx2"/>
                  </a:solidFill>
                  <a:ea typeface="宋体" charset="-122"/>
                </a:rPr>
                <a:t>+</a:t>
              </a:r>
            </a:p>
          </p:txBody>
        </p:sp>
        <p:sp>
          <p:nvSpPr>
            <p:cNvPr id="108590" name="Text Box 27"/>
            <p:cNvSpPr txBox="1">
              <a:spLocks noChangeArrowheads="1"/>
            </p:cNvSpPr>
            <p:nvPr/>
          </p:nvSpPr>
          <p:spPr bwMode="auto">
            <a:xfrm>
              <a:off x="4036" y="1545"/>
              <a:ext cx="720"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NAD</a:t>
              </a:r>
              <a:r>
                <a:rPr lang="en-US" altLang="zh-CN" sz="2400" b="0" baseline="30000">
                  <a:solidFill>
                    <a:schemeClr val="tx2"/>
                  </a:solidFill>
                  <a:ea typeface="宋体" charset="-122"/>
                </a:rPr>
                <a:t>+</a:t>
              </a:r>
              <a:endParaRPr lang="en-US" altLang="zh-CN" sz="2400" b="0">
                <a:ea typeface="宋体" charset="-122"/>
              </a:endParaRPr>
            </a:p>
          </p:txBody>
        </p:sp>
        <p:sp>
          <p:nvSpPr>
            <p:cNvPr id="108591" name="Freeform 28"/>
            <p:cNvSpPr>
              <a:spLocks/>
            </p:cNvSpPr>
            <p:nvPr/>
          </p:nvSpPr>
          <p:spPr bwMode="auto">
            <a:xfrm>
              <a:off x="2086" y="1392"/>
              <a:ext cx="458" cy="192"/>
            </a:xfrm>
            <a:custGeom>
              <a:avLst/>
              <a:gdLst>
                <a:gd name="T0" fmla="*/ 0 w 576"/>
                <a:gd name="T1" fmla="*/ 62 h 240"/>
                <a:gd name="T2" fmla="*/ 72 w 576"/>
                <a:gd name="T3" fmla="*/ 0 h 240"/>
                <a:gd name="T4" fmla="*/ 146 w 576"/>
                <a:gd name="T5" fmla="*/ 62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240"/>
                  </a:moveTo>
                  <a:cubicBezTo>
                    <a:pt x="96" y="120"/>
                    <a:pt x="192" y="0"/>
                    <a:pt x="288" y="0"/>
                  </a:cubicBezTo>
                  <a:cubicBezTo>
                    <a:pt x="384" y="0"/>
                    <a:pt x="480" y="120"/>
                    <a:pt x="576" y="240"/>
                  </a:cubicBezTo>
                </a:path>
              </a:pathLst>
            </a:custGeom>
            <a:noFill/>
            <a:ln w="38100" cap="flat" cmpd="sng">
              <a:solidFill>
                <a:schemeClr val="tx1"/>
              </a:solidFill>
              <a:prstDash val="solid"/>
              <a:miter lim="800000"/>
              <a:headEnd type="triangle" w="med" len="med"/>
              <a:tailEnd type="none" w="med" len="med"/>
            </a:ln>
          </p:spPr>
          <p:txBody>
            <a:bodyPr wrap="none"/>
            <a:lstStyle/>
            <a:p>
              <a:endParaRPr lang="zh-CN" altLang="en-US"/>
            </a:p>
          </p:txBody>
        </p:sp>
        <p:sp>
          <p:nvSpPr>
            <p:cNvPr id="108592" name="Text Box 29"/>
            <p:cNvSpPr txBox="1">
              <a:spLocks noChangeArrowheads="1"/>
            </p:cNvSpPr>
            <p:nvPr/>
          </p:nvSpPr>
          <p:spPr bwMode="auto">
            <a:xfrm>
              <a:off x="2304" y="1545"/>
              <a:ext cx="768"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PRPP</a:t>
              </a:r>
            </a:p>
          </p:txBody>
        </p:sp>
        <p:sp>
          <p:nvSpPr>
            <p:cNvPr id="108593" name="Text Box 30"/>
            <p:cNvSpPr txBox="1">
              <a:spLocks noChangeArrowheads="1"/>
            </p:cNvSpPr>
            <p:nvPr/>
          </p:nvSpPr>
          <p:spPr bwMode="auto">
            <a:xfrm>
              <a:off x="1876" y="1549"/>
              <a:ext cx="480"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PPi</a:t>
              </a:r>
            </a:p>
          </p:txBody>
        </p:sp>
      </p:grpSp>
      <p:grpSp>
        <p:nvGrpSpPr>
          <p:cNvPr id="6" name="Group 54"/>
          <p:cNvGrpSpPr>
            <a:grpSpLocks/>
          </p:cNvGrpSpPr>
          <p:nvPr/>
        </p:nvGrpSpPr>
        <p:grpSpPr bwMode="auto">
          <a:xfrm>
            <a:off x="1031875" y="2370138"/>
            <a:ext cx="1482725" cy="1206500"/>
            <a:chOff x="650" y="1493"/>
            <a:chExt cx="934" cy="760"/>
          </a:xfrm>
        </p:grpSpPr>
        <p:sp>
          <p:nvSpPr>
            <p:cNvPr id="108580" name="Line 13"/>
            <p:cNvSpPr>
              <a:spLocks noChangeShapeType="1"/>
            </p:cNvSpPr>
            <p:nvPr/>
          </p:nvSpPr>
          <p:spPr bwMode="auto">
            <a:xfrm>
              <a:off x="1200" y="1493"/>
              <a:ext cx="0" cy="476"/>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81" name="Text Box 14"/>
            <p:cNvSpPr txBox="1">
              <a:spLocks noChangeArrowheads="1"/>
            </p:cNvSpPr>
            <p:nvPr/>
          </p:nvSpPr>
          <p:spPr bwMode="auto">
            <a:xfrm>
              <a:off x="864" y="1888"/>
              <a:ext cx="720" cy="365"/>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UMP</a:t>
              </a:r>
            </a:p>
          </p:txBody>
        </p:sp>
        <p:sp>
          <p:nvSpPr>
            <p:cNvPr id="108582" name="Line 31"/>
            <p:cNvSpPr>
              <a:spLocks noChangeShapeType="1"/>
            </p:cNvSpPr>
            <p:nvPr/>
          </p:nvSpPr>
          <p:spPr bwMode="auto">
            <a:xfrm flipH="1">
              <a:off x="1008" y="1584"/>
              <a:ext cx="192" cy="24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83" name="Text Box 32"/>
            <p:cNvSpPr txBox="1">
              <a:spLocks noChangeArrowheads="1"/>
            </p:cNvSpPr>
            <p:nvPr/>
          </p:nvSpPr>
          <p:spPr bwMode="auto">
            <a:xfrm>
              <a:off x="650" y="1706"/>
              <a:ext cx="528"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CO</a:t>
              </a:r>
              <a:r>
                <a:rPr lang="en-US" altLang="zh-CN" sz="2400" b="0" baseline="-25000">
                  <a:solidFill>
                    <a:schemeClr val="tx2"/>
                  </a:solidFill>
                  <a:ea typeface="宋体" charset="-122"/>
                </a:rPr>
                <a:t>2</a:t>
              </a:r>
              <a:endParaRPr lang="en-US" altLang="zh-CN" sz="2400" b="0">
                <a:solidFill>
                  <a:schemeClr val="tx2"/>
                </a:solidFill>
                <a:ea typeface="宋体" charset="-122"/>
              </a:endParaRPr>
            </a:p>
          </p:txBody>
        </p:sp>
      </p:grpSp>
      <p:grpSp>
        <p:nvGrpSpPr>
          <p:cNvPr id="7" name="Group 60"/>
          <p:cNvGrpSpPr>
            <a:grpSpLocks/>
          </p:cNvGrpSpPr>
          <p:nvPr/>
        </p:nvGrpSpPr>
        <p:grpSpPr bwMode="auto">
          <a:xfrm>
            <a:off x="2362200" y="5888038"/>
            <a:ext cx="2106613" cy="579437"/>
            <a:chOff x="1488" y="3792"/>
            <a:chExt cx="1327" cy="365"/>
          </a:xfrm>
        </p:grpSpPr>
        <p:sp>
          <p:nvSpPr>
            <p:cNvPr id="108578" name="Line 35"/>
            <p:cNvSpPr>
              <a:spLocks noChangeShapeType="1"/>
            </p:cNvSpPr>
            <p:nvPr/>
          </p:nvSpPr>
          <p:spPr bwMode="auto">
            <a:xfrm>
              <a:off x="1488" y="3975"/>
              <a:ext cx="384"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79" name="Text Box 36"/>
            <p:cNvSpPr txBox="1">
              <a:spLocks noChangeArrowheads="1"/>
            </p:cNvSpPr>
            <p:nvPr/>
          </p:nvSpPr>
          <p:spPr bwMode="auto">
            <a:xfrm>
              <a:off x="1855" y="3792"/>
              <a:ext cx="960" cy="365"/>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dCMP</a:t>
              </a:r>
            </a:p>
          </p:txBody>
        </p:sp>
      </p:grpSp>
      <p:sp>
        <p:nvSpPr>
          <p:cNvPr id="52261" name="Line 37"/>
          <p:cNvSpPr>
            <a:spLocks noChangeShapeType="1"/>
          </p:cNvSpPr>
          <p:nvPr/>
        </p:nvSpPr>
        <p:spPr bwMode="auto">
          <a:xfrm>
            <a:off x="4197350" y="6178550"/>
            <a:ext cx="609600"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52262" name="Text Box 38"/>
          <p:cNvSpPr txBox="1">
            <a:spLocks noChangeArrowheads="1"/>
          </p:cNvSpPr>
          <p:nvPr/>
        </p:nvSpPr>
        <p:spPr bwMode="auto">
          <a:xfrm>
            <a:off x="4752975" y="5888038"/>
            <a:ext cx="1447800" cy="579437"/>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dUMP</a:t>
            </a:r>
          </a:p>
        </p:txBody>
      </p:sp>
      <p:sp>
        <p:nvSpPr>
          <p:cNvPr id="52263" name="Line 39"/>
          <p:cNvSpPr>
            <a:spLocks noChangeShapeType="1"/>
          </p:cNvSpPr>
          <p:nvPr/>
        </p:nvSpPr>
        <p:spPr bwMode="auto">
          <a:xfrm>
            <a:off x="5348288" y="4406900"/>
            <a:ext cx="0" cy="1524000"/>
          </a:xfrm>
          <a:prstGeom prst="line">
            <a:avLst/>
          </a:prstGeom>
          <a:noFill/>
          <a:ln w="38100">
            <a:solidFill>
              <a:schemeClr val="tx1"/>
            </a:solidFill>
            <a:miter lim="800000"/>
            <a:headEnd/>
            <a:tailEnd type="triangle" w="med" len="med"/>
          </a:ln>
        </p:spPr>
        <p:txBody>
          <a:bodyPr wrap="none"/>
          <a:lstStyle/>
          <a:p>
            <a:endParaRPr lang="zh-CN" altLang="en-US"/>
          </a:p>
        </p:txBody>
      </p:sp>
      <p:grpSp>
        <p:nvGrpSpPr>
          <p:cNvPr id="8" name="Group 61"/>
          <p:cNvGrpSpPr>
            <a:grpSpLocks/>
          </p:cNvGrpSpPr>
          <p:nvPr/>
        </p:nvGrpSpPr>
        <p:grpSpPr bwMode="auto">
          <a:xfrm>
            <a:off x="2403475" y="3686175"/>
            <a:ext cx="3797300" cy="722313"/>
            <a:chOff x="1514" y="2391"/>
            <a:chExt cx="2392" cy="455"/>
          </a:xfrm>
        </p:grpSpPr>
        <p:sp>
          <p:nvSpPr>
            <p:cNvPr id="108575" name="Line 33"/>
            <p:cNvSpPr>
              <a:spLocks noChangeShapeType="1"/>
            </p:cNvSpPr>
            <p:nvPr/>
          </p:nvSpPr>
          <p:spPr bwMode="auto">
            <a:xfrm>
              <a:off x="1514" y="2663"/>
              <a:ext cx="1488"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76" name="Text Box 34"/>
            <p:cNvSpPr txBox="1">
              <a:spLocks noChangeArrowheads="1"/>
            </p:cNvSpPr>
            <p:nvPr/>
          </p:nvSpPr>
          <p:spPr bwMode="auto">
            <a:xfrm>
              <a:off x="2994" y="2481"/>
              <a:ext cx="912" cy="365"/>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dUDP</a:t>
              </a:r>
            </a:p>
          </p:txBody>
        </p:sp>
        <p:sp>
          <p:nvSpPr>
            <p:cNvPr id="108577" name="Text Box 42"/>
            <p:cNvSpPr txBox="1">
              <a:spLocks noChangeArrowheads="1"/>
            </p:cNvSpPr>
            <p:nvPr/>
          </p:nvSpPr>
          <p:spPr bwMode="auto">
            <a:xfrm>
              <a:off x="1937" y="2391"/>
              <a:ext cx="528" cy="288"/>
            </a:xfrm>
            <a:prstGeom prst="rect">
              <a:avLst/>
            </a:prstGeom>
            <a:noFill/>
            <a:ln w="9525">
              <a:noFill/>
              <a:miter lim="800000"/>
              <a:headEnd/>
              <a:tailEnd/>
            </a:ln>
          </p:spPr>
          <p:txBody>
            <a:bodyPr>
              <a:spAutoFit/>
            </a:bodyPr>
            <a:lstStyle/>
            <a:p>
              <a:pPr>
                <a:spcBef>
                  <a:spcPct val="50000"/>
                </a:spcBef>
              </a:pPr>
              <a:r>
                <a:rPr lang="zh-CN" altLang="en-US" sz="2400" b="0">
                  <a:solidFill>
                    <a:srgbClr val="FB150F"/>
                  </a:solidFill>
                  <a:latin typeface="黑体" pitchFamily="2" charset="-122"/>
                  <a:ea typeface="黑体" pitchFamily="2" charset="-122"/>
                </a:rPr>
                <a:t>还原</a:t>
              </a:r>
            </a:p>
          </p:txBody>
        </p:sp>
      </p:grpSp>
      <p:grpSp>
        <p:nvGrpSpPr>
          <p:cNvPr id="9" name="Group 59"/>
          <p:cNvGrpSpPr>
            <a:grpSpLocks/>
          </p:cNvGrpSpPr>
          <p:nvPr/>
        </p:nvGrpSpPr>
        <p:grpSpPr bwMode="auto">
          <a:xfrm>
            <a:off x="195263" y="3500438"/>
            <a:ext cx="2547937" cy="2955925"/>
            <a:chOff x="123" y="2270"/>
            <a:chExt cx="1605" cy="1862"/>
          </a:xfrm>
        </p:grpSpPr>
        <p:sp>
          <p:nvSpPr>
            <p:cNvPr id="108567" name="Line 15"/>
            <p:cNvSpPr>
              <a:spLocks noChangeShapeType="1"/>
            </p:cNvSpPr>
            <p:nvPr/>
          </p:nvSpPr>
          <p:spPr bwMode="auto">
            <a:xfrm>
              <a:off x="1200" y="2270"/>
              <a:ext cx="0" cy="272"/>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68" name="Text Box 16"/>
            <p:cNvSpPr txBox="1">
              <a:spLocks noChangeArrowheads="1"/>
            </p:cNvSpPr>
            <p:nvPr/>
          </p:nvSpPr>
          <p:spPr bwMode="auto">
            <a:xfrm>
              <a:off x="890" y="2451"/>
              <a:ext cx="720" cy="365"/>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UDP</a:t>
              </a:r>
            </a:p>
          </p:txBody>
        </p:sp>
        <p:sp>
          <p:nvSpPr>
            <p:cNvPr id="108569" name="Line 17"/>
            <p:cNvSpPr>
              <a:spLocks noChangeShapeType="1"/>
            </p:cNvSpPr>
            <p:nvPr/>
          </p:nvSpPr>
          <p:spPr bwMode="auto">
            <a:xfrm>
              <a:off x="1200" y="2769"/>
              <a:ext cx="0" cy="272"/>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70" name="Text Box 18"/>
            <p:cNvSpPr txBox="1">
              <a:spLocks noChangeArrowheads="1"/>
            </p:cNvSpPr>
            <p:nvPr/>
          </p:nvSpPr>
          <p:spPr bwMode="auto">
            <a:xfrm>
              <a:off x="890" y="2962"/>
              <a:ext cx="720" cy="365"/>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UTP</a:t>
              </a:r>
            </a:p>
          </p:txBody>
        </p:sp>
        <p:sp>
          <p:nvSpPr>
            <p:cNvPr id="108571" name="Line 19"/>
            <p:cNvSpPr>
              <a:spLocks noChangeShapeType="1"/>
            </p:cNvSpPr>
            <p:nvPr/>
          </p:nvSpPr>
          <p:spPr bwMode="auto">
            <a:xfrm>
              <a:off x="1205" y="3287"/>
              <a:ext cx="0" cy="533"/>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72" name="Text Box 20"/>
            <p:cNvSpPr txBox="1">
              <a:spLocks noChangeArrowheads="1"/>
            </p:cNvSpPr>
            <p:nvPr/>
          </p:nvSpPr>
          <p:spPr bwMode="auto">
            <a:xfrm>
              <a:off x="882" y="3767"/>
              <a:ext cx="720" cy="365"/>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CTP</a:t>
              </a:r>
            </a:p>
          </p:txBody>
        </p:sp>
        <p:sp>
          <p:nvSpPr>
            <p:cNvPr id="108573" name="Text Box 43"/>
            <p:cNvSpPr txBox="1">
              <a:spLocks noChangeArrowheads="1"/>
            </p:cNvSpPr>
            <p:nvPr/>
          </p:nvSpPr>
          <p:spPr bwMode="auto">
            <a:xfrm>
              <a:off x="1248" y="3408"/>
              <a:ext cx="480"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Gln</a:t>
              </a:r>
            </a:p>
          </p:txBody>
        </p:sp>
        <p:sp>
          <p:nvSpPr>
            <p:cNvPr id="108574" name="Text Box 44"/>
            <p:cNvSpPr txBox="1">
              <a:spLocks noChangeArrowheads="1"/>
            </p:cNvSpPr>
            <p:nvPr/>
          </p:nvSpPr>
          <p:spPr bwMode="auto">
            <a:xfrm>
              <a:off x="123" y="3404"/>
              <a:ext cx="1169" cy="291"/>
            </a:xfrm>
            <a:prstGeom prst="rect">
              <a:avLst/>
            </a:prstGeom>
            <a:noFill/>
            <a:ln w="9525">
              <a:noFill/>
              <a:miter lim="800000"/>
              <a:headEnd/>
              <a:tailEnd/>
            </a:ln>
          </p:spPr>
          <p:txBody>
            <a:bodyPr>
              <a:spAutoFit/>
            </a:bodyPr>
            <a:lstStyle/>
            <a:p>
              <a:pPr algn="ctr">
                <a:spcBef>
                  <a:spcPct val="50000"/>
                </a:spcBef>
              </a:pPr>
              <a:r>
                <a:rPr lang="en-US" altLang="zh-CN" sz="2400" b="0">
                  <a:solidFill>
                    <a:srgbClr val="FB150F"/>
                  </a:solidFill>
                  <a:ea typeface="宋体" charset="-122"/>
                </a:rPr>
                <a:t>CTP</a:t>
              </a:r>
              <a:r>
                <a:rPr lang="zh-CN" altLang="en-US" sz="2400" b="0">
                  <a:solidFill>
                    <a:srgbClr val="FB150F"/>
                  </a:solidFill>
                  <a:latin typeface="黑体" pitchFamily="2" charset="-122"/>
                  <a:ea typeface="黑体" pitchFamily="2" charset="-122"/>
                </a:rPr>
                <a:t>合成酶</a:t>
              </a:r>
            </a:p>
          </p:txBody>
        </p:sp>
      </p:grpSp>
      <p:grpSp>
        <p:nvGrpSpPr>
          <p:cNvPr id="10" name="Group 58"/>
          <p:cNvGrpSpPr>
            <a:grpSpLocks/>
          </p:cNvGrpSpPr>
          <p:nvPr/>
        </p:nvGrpSpPr>
        <p:grpSpPr bwMode="auto">
          <a:xfrm>
            <a:off x="5105400" y="84138"/>
            <a:ext cx="3497263" cy="1508125"/>
            <a:chOff x="3216" y="53"/>
            <a:chExt cx="2203" cy="950"/>
          </a:xfrm>
        </p:grpSpPr>
        <p:grpSp>
          <p:nvGrpSpPr>
            <p:cNvPr id="108562" name="Group 50"/>
            <p:cNvGrpSpPr>
              <a:grpSpLocks/>
            </p:cNvGrpSpPr>
            <p:nvPr/>
          </p:nvGrpSpPr>
          <p:grpSpPr bwMode="auto">
            <a:xfrm>
              <a:off x="3869" y="53"/>
              <a:ext cx="1550" cy="627"/>
              <a:chOff x="3901" y="53"/>
              <a:chExt cx="1550" cy="627"/>
            </a:xfrm>
          </p:grpSpPr>
          <p:sp>
            <p:nvSpPr>
              <p:cNvPr id="108564" name="Line 5"/>
              <p:cNvSpPr>
                <a:spLocks noChangeShapeType="1"/>
              </p:cNvSpPr>
              <p:nvPr/>
            </p:nvSpPr>
            <p:spPr bwMode="auto">
              <a:xfrm>
                <a:off x="3901" y="367"/>
                <a:ext cx="576"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65" name="Text Box 6"/>
              <p:cNvSpPr txBox="1">
                <a:spLocks noChangeArrowheads="1"/>
              </p:cNvSpPr>
              <p:nvPr/>
            </p:nvSpPr>
            <p:spPr bwMode="auto">
              <a:xfrm>
                <a:off x="4395" y="84"/>
                <a:ext cx="1056" cy="596"/>
              </a:xfrm>
              <a:prstGeom prst="rect">
                <a:avLst/>
              </a:prstGeom>
              <a:noFill/>
              <a:ln w="9525">
                <a:noFill/>
                <a:miter lim="800000"/>
                <a:headEnd/>
                <a:tailEnd/>
              </a:ln>
            </p:spPr>
            <p:txBody>
              <a:bodyPr>
                <a:spAutoFit/>
              </a:bodyPr>
              <a:lstStyle/>
              <a:p>
                <a:pPr algn="ctr">
                  <a:spcBef>
                    <a:spcPct val="50000"/>
                  </a:spcBef>
                </a:pPr>
                <a:r>
                  <a:rPr lang="zh-CN" altLang="en-US" sz="2800" b="0">
                    <a:solidFill>
                      <a:srgbClr val="0B0A09"/>
                    </a:solidFill>
                    <a:latin typeface="黑体" pitchFamily="2" charset="-122"/>
                    <a:ea typeface="黑体" pitchFamily="2" charset="-122"/>
                  </a:rPr>
                  <a:t>氨甲酰 天冬氨酸</a:t>
                </a:r>
              </a:p>
            </p:txBody>
          </p:sp>
          <p:sp>
            <p:nvSpPr>
              <p:cNvPr id="108566" name="Text Box 22"/>
              <p:cNvSpPr txBox="1">
                <a:spLocks noChangeArrowheads="1"/>
              </p:cNvSpPr>
              <p:nvPr/>
            </p:nvSpPr>
            <p:spPr bwMode="auto">
              <a:xfrm>
                <a:off x="3927" y="53"/>
                <a:ext cx="480" cy="288"/>
              </a:xfrm>
              <a:prstGeom prst="rect">
                <a:avLst/>
              </a:prstGeom>
              <a:noFill/>
              <a:ln w="9525">
                <a:noFill/>
                <a:miter lim="800000"/>
                <a:headEnd/>
                <a:tailEnd/>
              </a:ln>
            </p:spPr>
            <p:txBody>
              <a:bodyPr>
                <a:spAutoFit/>
              </a:bodyPr>
              <a:lstStyle/>
              <a:p>
                <a:pPr>
                  <a:spcBef>
                    <a:spcPct val="50000"/>
                  </a:spcBef>
                </a:pPr>
                <a:r>
                  <a:rPr lang="en-US" altLang="zh-CN" sz="2400" b="0">
                    <a:solidFill>
                      <a:schemeClr val="tx2"/>
                    </a:solidFill>
                    <a:ea typeface="宋体" charset="-122"/>
                  </a:rPr>
                  <a:t>Asp</a:t>
                </a:r>
              </a:p>
            </p:txBody>
          </p:sp>
        </p:grpSp>
        <p:sp>
          <p:nvSpPr>
            <p:cNvPr id="108563" name="Text Box 46"/>
            <p:cNvSpPr txBox="1">
              <a:spLocks noChangeArrowheads="1"/>
            </p:cNvSpPr>
            <p:nvPr/>
          </p:nvSpPr>
          <p:spPr bwMode="auto">
            <a:xfrm>
              <a:off x="3216" y="480"/>
              <a:ext cx="1296" cy="523"/>
            </a:xfrm>
            <a:prstGeom prst="rect">
              <a:avLst/>
            </a:prstGeom>
            <a:noFill/>
            <a:ln w="9525">
              <a:noFill/>
              <a:miter lim="800000"/>
              <a:headEnd/>
              <a:tailEnd/>
            </a:ln>
          </p:spPr>
          <p:txBody>
            <a:bodyPr>
              <a:spAutoFit/>
            </a:bodyPr>
            <a:lstStyle/>
            <a:p>
              <a:pPr>
                <a:spcBef>
                  <a:spcPct val="50000"/>
                </a:spcBef>
              </a:pPr>
              <a:r>
                <a:rPr lang="zh-CN" altLang="en-US" sz="2400" b="0">
                  <a:solidFill>
                    <a:srgbClr val="FB150F"/>
                  </a:solidFill>
                  <a:latin typeface="黑体" pitchFamily="2" charset="-122"/>
                  <a:ea typeface="黑体" pitchFamily="2" charset="-122"/>
                </a:rPr>
                <a:t>天冬氨酸氨基甲酰转移酶</a:t>
              </a:r>
            </a:p>
          </p:txBody>
        </p:sp>
      </p:grpSp>
      <p:grpSp>
        <p:nvGrpSpPr>
          <p:cNvPr id="12" name="Group 64"/>
          <p:cNvGrpSpPr>
            <a:grpSpLocks/>
          </p:cNvGrpSpPr>
          <p:nvPr/>
        </p:nvGrpSpPr>
        <p:grpSpPr bwMode="auto">
          <a:xfrm>
            <a:off x="5364163" y="5313363"/>
            <a:ext cx="3246437" cy="1428750"/>
            <a:chOff x="3379" y="3430"/>
            <a:chExt cx="2045" cy="900"/>
          </a:xfrm>
        </p:grpSpPr>
        <p:sp>
          <p:nvSpPr>
            <p:cNvPr id="108558" name="Line 40"/>
            <p:cNvSpPr>
              <a:spLocks noChangeShapeType="1"/>
            </p:cNvSpPr>
            <p:nvPr/>
          </p:nvSpPr>
          <p:spPr bwMode="auto">
            <a:xfrm>
              <a:off x="3788" y="3971"/>
              <a:ext cx="816" cy="0"/>
            </a:xfrm>
            <a:prstGeom prst="line">
              <a:avLst/>
            </a:prstGeom>
            <a:noFill/>
            <a:ln w="38100">
              <a:solidFill>
                <a:schemeClr val="tx1"/>
              </a:solidFill>
              <a:miter lim="800000"/>
              <a:headEnd/>
              <a:tailEnd type="triangle" w="med" len="med"/>
            </a:ln>
          </p:spPr>
          <p:txBody>
            <a:bodyPr wrap="none"/>
            <a:lstStyle/>
            <a:p>
              <a:endParaRPr lang="zh-CN" altLang="en-US"/>
            </a:p>
          </p:txBody>
        </p:sp>
        <p:sp>
          <p:nvSpPr>
            <p:cNvPr id="108559" name="Text Box 41"/>
            <p:cNvSpPr txBox="1">
              <a:spLocks noChangeArrowheads="1"/>
            </p:cNvSpPr>
            <p:nvPr/>
          </p:nvSpPr>
          <p:spPr bwMode="auto">
            <a:xfrm>
              <a:off x="4560" y="3430"/>
              <a:ext cx="864" cy="672"/>
            </a:xfrm>
            <a:prstGeom prst="rect">
              <a:avLst/>
            </a:prstGeom>
            <a:noFill/>
            <a:ln w="9525">
              <a:noFill/>
              <a:miter lim="800000"/>
              <a:headEnd/>
              <a:tailEnd/>
            </a:ln>
          </p:spPr>
          <p:txBody>
            <a:bodyPr>
              <a:spAutoFit/>
            </a:bodyPr>
            <a:lstStyle/>
            <a:p>
              <a:pPr>
                <a:spcBef>
                  <a:spcPct val="50000"/>
                </a:spcBef>
              </a:pPr>
              <a:r>
                <a:rPr lang="en-US" altLang="zh-CN" b="0">
                  <a:solidFill>
                    <a:srgbClr val="0B0A09"/>
                  </a:solidFill>
                  <a:ea typeface="宋体" charset="-122"/>
                </a:rPr>
                <a:t>(TMP) dTMP</a:t>
              </a:r>
            </a:p>
          </p:txBody>
        </p:sp>
        <p:sp>
          <p:nvSpPr>
            <p:cNvPr id="108560" name="Text Box 45"/>
            <p:cNvSpPr txBox="1">
              <a:spLocks noChangeArrowheads="1"/>
            </p:cNvSpPr>
            <p:nvPr/>
          </p:nvSpPr>
          <p:spPr bwMode="auto">
            <a:xfrm>
              <a:off x="3379" y="4042"/>
              <a:ext cx="1588" cy="288"/>
            </a:xfrm>
            <a:prstGeom prst="rect">
              <a:avLst/>
            </a:prstGeom>
            <a:noFill/>
            <a:ln w="9525">
              <a:noFill/>
              <a:miter lim="800000"/>
              <a:headEnd/>
              <a:tailEnd/>
            </a:ln>
          </p:spPr>
          <p:txBody>
            <a:bodyPr>
              <a:spAutoFit/>
            </a:bodyPr>
            <a:lstStyle/>
            <a:p>
              <a:pPr algn="ctr">
                <a:spcBef>
                  <a:spcPct val="50000"/>
                </a:spcBef>
              </a:pPr>
              <a:r>
                <a:rPr lang="en-US" altLang="zh-CN" sz="2400" b="0">
                  <a:solidFill>
                    <a:srgbClr val="FA413C"/>
                  </a:solidFill>
                </a:rPr>
                <a:t>N</a:t>
              </a:r>
              <a:r>
                <a:rPr lang="en-US" altLang="zh-CN" sz="2400" b="0" baseline="30000">
                  <a:solidFill>
                    <a:srgbClr val="FA413C"/>
                  </a:solidFill>
                </a:rPr>
                <a:t>5</a:t>
              </a:r>
              <a:r>
                <a:rPr lang="en-US" altLang="zh-CN" sz="2400" b="0">
                  <a:solidFill>
                    <a:srgbClr val="FA413C"/>
                  </a:solidFill>
                </a:rPr>
                <a:t>, N</a:t>
              </a:r>
              <a:r>
                <a:rPr lang="en-US" altLang="zh-CN" sz="2400" b="0" baseline="30000">
                  <a:solidFill>
                    <a:srgbClr val="FA413C"/>
                  </a:solidFill>
                </a:rPr>
                <a:t>10</a:t>
              </a:r>
              <a:r>
                <a:rPr lang="en-US" altLang="zh-CN" sz="2400" b="0">
                  <a:solidFill>
                    <a:srgbClr val="FA413C"/>
                  </a:solidFill>
                </a:rPr>
                <a:t>-CH</a:t>
              </a:r>
              <a:r>
                <a:rPr lang="en-US" altLang="zh-CN" sz="2400" b="0" baseline="-25000">
                  <a:solidFill>
                    <a:srgbClr val="FA413C"/>
                  </a:solidFill>
                </a:rPr>
                <a:t>2</a:t>
              </a:r>
              <a:r>
                <a:rPr lang="en-US" altLang="zh-CN" sz="2400" b="0">
                  <a:solidFill>
                    <a:srgbClr val="FA413C"/>
                  </a:solidFill>
                </a:rPr>
                <a:t>-FH</a:t>
              </a:r>
              <a:r>
                <a:rPr lang="en-US" altLang="zh-CN" sz="2400" b="0" baseline="-25000">
                  <a:solidFill>
                    <a:srgbClr val="FA413C"/>
                  </a:solidFill>
                </a:rPr>
                <a:t>4</a:t>
              </a:r>
            </a:p>
          </p:txBody>
        </p:sp>
        <p:sp>
          <p:nvSpPr>
            <p:cNvPr id="108561" name="Text Box 47"/>
            <p:cNvSpPr txBox="1">
              <a:spLocks noChangeArrowheads="1"/>
            </p:cNvSpPr>
            <p:nvPr/>
          </p:nvSpPr>
          <p:spPr bwMode="auto">
            <a:xfrm>
              <a:off x="3696" y="3631"/>
              <a:ext cx="912" cy="291"/>
            </a:xfrm>
            <a:prstGeom prst="rect">
              <a:avLst/>
            </a:prstGeom>
            <a:noFill/>
            <a:ln w="9525">
              <a:noFill/>
              <a:miter lim="800000"/>
              <a:headEnd/>
              <a:tailEnd/>
            </a:ln>
          </p:spPr>
          <p:txBody>
            <a:bodyPr>
              <a:spAutoFit/>
            </a:bodyPr>
            <a:lstStyle/>
            <a:p>
              <a:pPr algn="ctr">
                <a:spcBef>
                  <a:spcPct val="50000"/>
                </a:spcBef>
              </a:pPr>
              <a:r>
                <a:rPr lang="en-US" altLang="zh-CN" sz="2400" b="0">
                  <a:solidFill>
                    <a:srgbClr val="FB150F"/>
                  </a:solidFill>
                  <a:ea typeface="宋体" charset="-122"/>
                </a:rPr>
                <a:t>TMP</a:t>
              </a:r>
              <a:r>
                <a:rPr lang="zh-CN" altLang="en-US" sz="2400" b="0">
                  <a:solidFill>
                    <a:srgbClr val="FB150F"/>
                  </a:solidFill>
                  <a:latin typeface="黑体" pitchFamily="2" charset="-122"/>
                  <a:ea typeface="黑体" pitchFamily="2" charset="-122"/>
                </a:rPr>
                <a:t>合酶 </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right)">
                                      <p:cBhvr>
                                        <p:cTn id="21" dur="500"/>
                                        <p:tgtEl>
                                          <p:spTgt spid="5"/>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par>
                                <p:cTn id="36" presetID="22" presetClass="entr" presetSubtype="8"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52263"/>
                                        </p:tgtEl>
                                        <p:attrNameLst>
                                          <p:attrName>style.visibility</p:attrName>
                                        </p:attrNameLst>
                                      </p:cBhvr>
                                      <p:to>
                                        <p:strVal val="visible"/>
                                      </p:to>
                                    </p:set>
                                    <p:animEffect transition="in" filter="wipe(up)">
                                      <p:cBhvr>
                                        <p:cTn id="42" dur="500"/>
                                        <p:tgtEl>
                                          <p:spTgt spid="5226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2261"/>
                                        </p:tgtEl>
                                        <p:attrNameLst>
                                          <p:attrName>style.visibility</p:attrName>
                                        </p:attrNameLst>
                                      </p:cBhvr>
                                      <p:to>
                                        <p:strVal val="visible"/>
                                      </p:to>
                                    </p:set>
                                    <p:animEffect transition="in" filter="wipe(left)">
                                      <p:cBhvr>
                                        <p:cTn id="45" dur="500"/>
                                        <p:tgtEl>
                                          <p:spTgt spid="52261"/>
                                        </p:tgtEl>
                                      </p:cBhvr>
                                    </p:animEffect>
                                  </p:childTnLst>
                                </p:cTn>
                              </p:par>
                            </p:childTnLst>
                          </p:cTn>
                        </p:par>
                        <p:par>
                          <p:cTn id="46" fill="hold">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52262"/>
                                        </p:tgtEl>
                                        <p:attrNameLst>
                                          <p:attrName>style.visibility</p:attrName>
                                        </p:attrNameLst>
                                      </p:cBhvr>
                                      <p:to>
                                        <p:strVal val="visible"/>
                                      </p:to>
                                    </p:set>
                                    <p:animEffect transition="in" filter="dissolve">
                                      <p:cBhvr>
                                        <p:cTn id="49" dur="500"/>
                                        <p:tgtEl>
                                          <p:spTgt spid="5226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1" grpId="0" animBg="1"/>
      <p:bldP spid="52262" grpId="0"/>
      <p:bldP spid="5226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3"/>
          <p:cNvSpPr>
            <a:spLocks noGrp="1" noChangeArrowheads="1"/>
          </p:cNvSpPr>
          <p:nvPr>
            <p:ph type="body" idx="1"/>
          </p:nvPr>
        </p:nvSpPr>
        <p:spPr>
          <a:xfrm>
            <a:off x="688975" y="1196975"/>
            <a:ext cx="8275638" cy="5105400"/>
          </a:xfrm>
        </p:spPr>
        <p:txBody>
          <a:bodyPr/>
          <a:lstStyle/>
          <a:p>
            <a:pPr eaLnBrk="1" hangingPunct="1">
              <a:lnSpc>
                <a:spcPct val="150000"/>
              </a:lnSpc>
              <a:buFont typeface="Wingdings" pitchFamily="2" charset="2"/>
              <a:buNone/>
            </a:pPr>
            <a:r>
              <a:rPr lang="zh-CN" altLang="en-US">
                <a:solidFill>
                  <a:srgbClr val="080800"/>
                </a:solidFill>
                <a:ea typeface="黑体" pitchFamily="2" charset="-122"/>
              </a:rPr>
              <a:t>（</a:t>
            </a:r>
            <a:r>
              <a:rPr lang="en-US" altLang="zh-CN">
                <a:solidFill>
                  <a:srgbClr val="080800"/>
                </a:solidFill>
                <a:ea typeface="黑体" pitchFamily="2" charset="-122"/>
              </a:rPr>
              <a:t>5</a:t>
            </a:r>
            <a:r>
              <a:rPr lang="zh-CN" altLang="en-US">
                <a:solidFill>
                  <a:srgbClr val="080800"/>
                </a:solidFill>
                <a:ea typeface="黑体" pitchFamily="2" charset="-122"/>
              </a:rPr>
              <a:t>）从头合成的调节</a:t>
            </a:r>
          </a:p>
          <a:p>
            <a:pPr lvl="1" eaLnBrk="1" hangingPunct="1">
              <a:lnSpc>
                <a:spcPct val="150000"/>
              </a:lnSpc>
              <a:buClr>
                <a:srgbClr val="FB150F"/>
              </a:buClr>
              <a:buFont typeface="Wingdings" pitchFamily="2" charset="2"/>
              <a:buChar char="v"/>
            </a:pPr>
            <a:r>
              <a:rPr lang="zh-CN" altLang="en-US">
                <a:solidFill>
                  <a:srgbClr val="080800"/>
                </a:solidFill>
                <a:ea typeface="黑体" pitchFamily="2" charset="-122"/>
              </a:rPr>
              <a:t>关键酶：</a:t>
            </a:r>
            <a:r>
              <a:rPr lang="zh-CN" altLang="en-US" u="sng">
                <a:solidFill>
                  <a:srgbClr val="080800"/>
                </a:solidFill>
                <a:ea typeface="黑体" pitchFamily="2" charset="-122"/>
              </a:rPr>
              <a:t>天冬氨酸氨基甲酰转移酶（细菌）</a:t>
            </a:r>
          </a:p>
          <a:p>
            <a:pPr lvl="1" eaLnBrk="1" hangingPunct="1">
              <a:lnSpc>
                <a:spcPct val="150000"/>
              </a:lnSpc>
              <a:buClr>
                <a:srgbClr val="FB150F"/>
              </a:buClr>
              <a:buFont typeface="Wingdings" pitchFamily="2" charset="2"/>
              <a:buNone/>
            </a:pPr>
            <a:r>
              <a:rPr lang="zh-CN" altLang="en-US">
                <a:solidFill>
                  <a:srgbClr val="080800"/>
                </a:solidFill>
                <a:ea typeface="黑体" pitchFamily="2" charset="-122"/>
              </a:rPr>
              <a:t>          </a:t>
            </a:r>
            <a:r>
              <a:rPr lang="zh-CN" altLang="en-US" u="sng">
                <a:solidFill>
                  <a:srgbClr val="080800"/>
                </a:solidFill>
                <a:ea typeface="黑体" pitchFamily="2" charset="-122"/>
              </a:rPr>
              <a:t>氨基甲酰磷酸合成酶</a:t>
            </a:r>
            <a:r>
              <a:rPr lang="en-US" altLang="zh-CN" u="sng">
                <a:solidFill>
                  <a:srgbClr val="080800"/>
                </a:solidFill>
                <a:ea typeface="黑体" pitchFamily="2" charset="-122"/>
              </a:rPr>
              <a:t>CPS-II (</a:t>
            </a:r>
            <a:r>
              <a:rPr lang="zh-CN" altLang="en-US" u="sng">
                <a:solidFill>
                  <a:srgbClr val="080800"/>
                </a:solidFill>
                <a:ea typeface="黑体" pitchFamily="2" charset="-122"/>
              </a:rPr>
              <a:t>哺乳动物</a:t>
            </a:r>
            <a:r>
              <a:rPr lang="en-US" altLang="zh-CN" u="sng">
                <a:solidFill>
                  <a:srgbClr val="080800"/>
                </a:solidFill>
                <a:ea typeface="黑体" pitchFamily="2" charset="-122"/>
              </a:rPr>
              <a:t>)</a:t>
            </a:r>
          </a:p>
          <a:p>
            <a:pPr lvl="1" eaLnBrk="1" hangingPunct="1">
              <a:lnSpc>
                <a:spcPct val="150000"/>
              </a:lnSpc>
              <a:buClr>
                <a:srgbClr val="FB150F"/>
              </a:buClr>
              <a:buFont typeface="Wingdings" pitchFamily="2" charset="2"/>
              <a:buNone/>
            </a:pPr>
            <a:r>
              <a:rPr lang="en-US" altLang="zh-CN">
                <a:solidFill>
                  <a:srgbClr val="080800"/>
                </a:solidFill>
                <a:ea typeface="黑体" pitchFamily="2" charset="-122"/>
              </a:rPr>
              <a:t>           </a:t>
            </a:r>
            <a:r>
              <a:rPr lang="en-US" altLang="zh-CN" u="sng">
                <a:solidFill>
                  <a:srgbClr val="080800"/>
                </a:solidFill>
                <a:ea typeface="黑体" pitchFamily="2" charset="-122"/>
              </a:rPr>
              <a:t>PRPP</a:t>
            </a:r>
            <a:r>
              <a:rPr lang="zh-CN" altLang="en-US" u="sng">
                <a:solidFill>
                  <a:srgbClr val="080800"/>
                </a:solidFill>
                <a:ea typeface="黑体" pitchFamily="2" charset="-122"/>
              </a:rPr>
              <a:t>合成酶</a:t>
            </a:r>
          </a:p>
          <a:p>
            <a:pPr lvl="1" eaLnBrk="1" hangingPunct="1">
              <a:lnSpc>
                <a:spcPct val="150000"/>
              </a:lnSpc>
              <a:buClr>
                <a:srgbClr val="FB150F"/>
              </a:buClr>
              <a:buFont typeface="Wingdings" pitchFamily="2" charset="2"/>
              <a:buChar char="v"/>
            </a:pPr>
            <a:r>
              <a:rPr lang="zh-CN" altLang="en-US">
                <a:solidFill>
                  <a:srgbClr val="080800"/>
                </a:solidFill>
                <a:ea typeface="黑体" pitchFamily="2" charset="-122"/>
              </a:rPr>
              <a:t>调节机制：产物反馈抑制</a:t>
            </a:r>
          </a:p>
          <a:p>
            <a:pPr lvl="1" eaLnBrk="1" hangingPunct="1">
              <a:lnSpc>
                <a:spcPct val="150000"/>
              </a:lnSpc>
              <a:buClr>
                <a:srgbClr val="FB150F"/>
              </a:buClr>
              <a:buFont typeface="Wingdings" pitchFamily="2" charset="2"/>
              <a:buNone/>
            </a:pPr>
            <a:r>
              <a:rPr lang="zh-CN" altLang="en-US">
                <a:solidFill>
                  <a:srgbClr val="080800"/>
                </a:solidFill>
                <a:ea typeface="黑体" pitchFamily="2" charset="-122"/>
              </a:rPr>
              <a:t>                         底物激活</a:t>
            </a:r>
          </a:p>
        </p:txBody>
      </p:sp>
    </p:spTree>
  </p:cSld>
  <p:clrMapOvr>
    <a:masterClrMapping/>
  </p:clrMapOvr>
  <p:transition spd="med">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292725" y="1125538"/>
            <a:ext cx="3167063" cy="647700"/>
          </a:xfrm>
          <a:solidFill>
            <a:srgbClr val="FF99FF"/>
          </a:solidFill>
          <a:ln>
            <a:solidFill>
              <a:srgbClr val="FF99FF"/>
            </a:solidFill>
          </a:ln>
        </p:spPr>
        <p:txBody>
          <a:bodyPr/>
          <a:lstStyle/>
          <a:p>
            <a:pPr marL="174625" indent="-174625" algn="ctr" eaLnBrk="1" hangingPunct="1">
              <a:lnSpc>
                <a:spcPct val="110000"/>
              </a:lnSpc>
              <a:defRPr/>
            </a:pPr>
            <a:r>
              <a:rPr lang="zh-CN" altLang="en-US" sz="3200" dirty="0">
                <a:solidFill>
                  <a:srgbClr val="080800"/>
                </a:solidFill>
                <a:latin typeface="+mn-lt"/>
                <a:ea typeface="黑体" panose="02010609060101010101" pitchFamily="49" charset="-122"/>
              </a:rPr>
              <a:t>从头合成的调节</a:t>
            </a:r>
          </a:p>
        </p:txBody>
      </p:sp>
      <p:sp>
        <p:nvSpPr>
          <p:cNvPr id="70659" name="Text Box 3"/>
          <p:cNvSpPr txBox="1">
            <a:spLocks noChangeArrowheads="1"/>
          </p:cNvSpPr>
          <p:nvPr/>
        </p:nvSpPr>
        <p:spPr bwMode="auto">
          <a:xfrm>
            <a:off x="1660525" y="1782763"/>
            <a:ext cx="184150" cy="579437"/>
          </a:xfrm>
          <a:prstGeom prst="rect">
            <a:avLst/>
          </a:prstGeom>
          <a:noFill/>
          <a:ln w="9525">
            <a:noFill/>
            <a:miter lim="800000"/>
            <a:headEnd/>
            <a:tailEnd/>
          </a:ln>
        </p:spPr>
        <p:txBody>
          <a:bodyPr wrap="none">
            <a:spAutoFit/>
          </a:bodyPr>
          <a:lstStyle/>
          <a:p>
            <a:pPr>
              <a:defRPr/>
            </a:pPr>
            <a:endParaRPr lang="zh-CN" altLang="zh-CN" b="0">
              <a:latin typeface="+mn-lt"/>
              <a:ea typeface="黑体" panose="02010609060101010101" pitchFamily="49" charset="-122"/>
            </a:endParaRPr>
          </a:p>
        </p:txBody>
      </p:sp>
      <p:sp>
        <p:nvSpPr>
          <p:cNvPr id="70660" name="Text Box 4"/>
          <p:cNvSpPr txBox="1">
            <a:spLocks noChangeArrowheads="1"/>
          </p:cNvSpPr>
          <p:nvPr/>
        </p:nvSpPr>
        <p:spPr bwMode="auto">
          <a:xfrm>
            <a:off x="4724400" y="3467100"/>
            <a:ext cx="838200" cy="579438"/>
          </a:xfrm>
          <a:prstGeom prst="rect">
            <a:avLst/>
          </a:prstGeom>
          <a:noFill/>
          <a:ln w="9525">
            <a:noFill/>
            <a:miter lim="800000"/>
            <a:headEnd/>
            <a:tailEnd/>
          </a:ln>
        </p:spPr>
        <p:txBody>
          <a:bodyPr>
            <a:spAutoFit/>
          </a:bodyPr>
          <a:lstStyle/>
          <a:p>
            <a:pPr>
              <a:spcBef>
                <a:spcPct val="50000"/>
              </a:spcBef>
              <a:defRPr/>
            </a:pPr>
            <a:endParaRPr lang="zh-CN" altLang="zh-CN" b="0">
              <a:latin typeface="+mn-lt"/>
              <a:ea typeface="黑体" panose="02010609060101010101" pitchFamily="49" charset="-122"/>
            </a:endParaRPr>
          </a:p>
        </p:txBody>
      </p:sp>
      <p:grpSp>
        <p:nvGrpSpPr>
          <p:cNvPr id="2" name="Group 5"/>
          <p:cNvGrpSpPr>
            <a:grpSpLocks/>
          </p:cNvGrpSpPr>
          <p:nvPr/>
        </p:nvGrpSpPr>
        <p:grpSpPr bwMode="auto">
          <a:xfrm>
            <a:off x="1447800" y="1474788"/>
            <a:ext cx="917575" cy="3302000"/>
            <a:chOff x="912" y="905"/>
            <a:chExt cx="578" cy="2080"/>
          </a:xfrm>
        </p:grpSpPr>
        <p:sp>
          <p:nvSpPr>
            <p:cNvPr id="70717" name="Line 6"/>
            <p:cNvSpPr>
              <a:spLocks noChangeShapeType="1"/>
            </p:cNvSpPr>
            <p:nvPr/>
          </p:nvSpPr>
          <p:spPr bwMode="auto">
            <a:xfrm flipV="1">
              <a:off x="912" y="1338"/>
              <a:ext cx="578" cy="0"/>
            </a:xfrm>
            <a:prstGeom prst="line">
              <a:avLst/>
            </a:prstGeom>
            <a:noFill/>
            <a:ln w="38100">
              <a:solidFill>
                <a:schemeClr val="tx2"/>
              </a:solidFill>
              <a:prstDash val="dash"/>
              <a:miter lim="800000"/>
              <a:headEnd/>
              <a:tailEnd type="arrow" w="med" len="med"/>
            </a:ln>
          </p:spPr>
          <p:txBody>
            <a:bodyPr wrap="none"/>
            <a:lstStyle/>
            <a:p>
              <a:pPr>
                <a:defRPr/>
              </a:pPr>
              <a:endParaRPr lang="zh-CN" altLang="en-US" b="0">
                <a:latin typeface="+mn-lt"/>
                <a:ea typeface="黑体" panose="02010609060101010101" pitchFamily="49" charset="-122"/>
              </a:endParaRPr>
            </a:p>
          </p:txBody>
        </p:sp>
        <p:sp>
          <p:nvSpPr>
            <p:cNvPr id="70718" name="Line 7"/>
            <p:cNvSpPr>
              <a:spLocks noChangeShapeType="1"/>
            </p:cNvSpPr>
            <p:nvPr/>
          </p:nvSpPr>
          <p:spPr bwMode="auto">
            <a:xfrm>
              <a:off x="912" y="1338"/>
              <a:ext cx="0" cy="1647"/>
            </a:xfrm>
            <a:prstGeom prst="line">
              <a:avLst/>
            </a:prstGeom>
            <a:noFill/>
            <a:ln w="38100">
              <a:solidFill>
                <a:schemeClr val="tx2"/>
              </a:solidFill>
              <a:prstDash val="dash"/>
              <a:miter lim="800000"/>
              <a:headEnd/>
              <a:tailEnd/>
            </a:ln>
          </p:spPr>
          <p:txBody>
            <a:bodyPr wrap="none"/>
            <a:lstStyle/>
            <a:p>
              <a:pPr>
                <a:defRPr/>
              </a:pPr>
              <a:endParaRPr lang="zh-CN" altLang="en-US" b="0">
                <a:latin typeface="+mn-lt"/>
                <a:ea typeface="黑体" panose="02010609060101010101" pitchFamily="49" charset="-122"/>
              </a:endParaRPr>
            </a:p>
          </p:txBody>
        </p:sp>
        <p:sp>
          <p:nvSpPr>
            <p:cNvPr id="70719" name="Line 8"/>
            <p:cNvSpPr>
              <a:spLocks noChangeShapeType="1"/>
            </p:cNvSpPr>
            <p:nvPr/>
          </p:nvSpPr>
          <p:spPr bwMode="auto">
            <a:xfrm>
              <a:off x="912" y="2985"/>
              <a:ext cx="578" cy="0"/>
            </a:xfrm>
            <a:prstGeom prst="line">
              <a:avLst/>
            </a:prstGeom>
            <a:noFill/>
            <a:ln w="38100">
              <a:solidFill>
                <a:schemeClr val="tx2"/>
              </a:solidFill>
              <a:prstDash val="dash"/>
              <a:miter lim="800000"/>
              <a:headEnd/>
              <a:tailEnd/>
            </a:ln>
          </p:spPr>
          <p:txBody>
            <a:bodyPr wrap="none"/>
            <a:lstStyle/>
            <a:p>
              <a:pPr>
                <a:defRPr/>
              </a:pPr>
              <a:endParaRPr lang="zh-CN" altLang="en-US" b="0">
                <a:latin typeface="+mn-lt"/>
                <a:ea typeface="黑体" panose="02010609060101010101" pitchFamily="49" charset="-122"/>
              </a:endParaRPr>
            </a:p>
          </p:txBody>
        </p:sp>
        <p:sp>
          <p:nvSpPr>
            <p:cNvPr id="78857" name="Text Box 9"/>
            <p:cNvSpPr txBox="1">
              <a:spLocks noChangeArrowheads="1"/>
            </p:cNvSpPr>
            <p:nvPr/>
          </p:nvSpPr>
          <p:spPr bwMode="auto">
            <a:xfrm>
              <a:off x="1145" y="905"/>
              <a:ext cx="154" cy="447"/>
            </a:xfrm>
            <a:prstGeom prst="rect">
              <a:avLst/>
            </a:prstGeom>
            <a:noFill/>
            <a:ln w="38100">
              <a:noFill/>
              <a:miter lim="800000"/>
              <a:headEnd/>
              <a:tailEnd/>
            </a:ln>
            <a:effectLst/>
          </p:spPr>
          <p:txBody>
            <a:bodyPr wrap="none" lIns="36000" tIns="46800" rIns="36000" bIns="46800">
              <a:spAutoFit/>
            </a:bodyPr>
            <a:lstStyle/>
            <a:p>
              <a:pPr algn="ctr">
                <a:defRPr/>
              </a:pPr>
              <a:r>
                <a:rPr lang="en-US" altLang="zh-CN" sz="4000" b="0">
                  <a:solidFill>
                    <a:schemeClr val="tx2"/>
                  </a:solidFill>
                  <a:effectLst>
                    <a:outerShdw blurRad="38100" dist="38100" dir="2700000" algn="tl">
                      <a:srgbClr val="C0C0C0"/>
                    </a:outerShdw>
                  </a:effectLst>
                  <a:latin typeface="+mn-lt"/>
                  <a:ea typeface="黑体" panose="02010609060101010101" pitchFamily="49" charset="-122"/>
                </a:rPr>
                <a:t>-</a:t>
              </a:r>
            </a:p>
          </p:txBody>
        </p:sp>
      </p:grpSp>
      <p:grpSp>
        <p:nvGrpSpPr>
          <p:cNvPr id="3" name="Group 10"/>
          <p:cNvGrpSpPr>
            <a:grpSpLocks/>
          </p:cNvGrpSpPr>
          <p:nvPr/>
        </p:nvGrpSpPr>
        <p:grpSpPr bwMode="auto">
          <a:xfrm>
            <a:off x="2916238" y="2695575"/>
            <a:ext cx="5160962" cy="3128963"/>
            <a:chOff x="1837" y="1674"/>
            <a:chExt cx="3251" cy="1971"/>
          </a:xfrm>
        </p:grpSpPr>
        <p:grpSp>
          <p:nvGrpSpPr>
            <p:cNvPr id="110648" name="Group 11"/>
            <p:cNvGrpSpPr>
              <a:grpSpLocks/>
            </p:cNvGrpSpPr>
            <p:nvPr/>
          </p:nvGrpSpPr>
          <p:grpSpPr bwMode="auto">
            <a:xfrm>
              <a:off x="1837" y="2064"/>
              <a:ext cx="3251" cy="1581"/>
              <a:chOff x="1837" y="2064"/>
              <a:chExt cx="3251" cy="1581"/>
            </a:xfrm>
          </p:grpSpPr>
          <p:sp>
            <p:nvSpPr>
              <p:cNvPr id="70714" name="Line 12"/>
              <p:cNvSpPr>
                <a:spLocks noChangeShapeType="1"/>
              </p:cNvSpPr>
              <p:nvPr/>
            </p:nvSpPr>
            <p:spPr bwMode="auto">
              <a:xfrm>
                <a:off x="2798" y="3645"/>
                <a:ext cx="2256" cy="0"/>
              </a:xfrm>
              <a:prstGeom prst="line">
                <a:avLst/>
              </a:prstGeom>
              <a:noFill/>
              <a:ln w="38100">
                <a:solidFill>
                  <a:schemeClr val="tx2"/>
                </a:solidFill>
                <a:prstDash val="dash"/>
                <a:miter lim="800000"/>
                <a:headEnd/>
                <a:tailEnd/>
              </a:ln>
            </p:spPr>
            <p:txBody>
              <a:bodyPr wrap="none"/>
              <a:lstStyle/>
              <a:p>
                <a:pPr>
                  <a:defRPr/>
                </a:pPr>
                <a:endParaRPr lang="zh-CN" altLang="en-US" b="0">
                  <a:latin typeface="+mn-lt"/>
                  <a:ea typeface="黑体" panose="02010609060101010101" pitchFamily="49" charset="-122"/>
                </a:endParaRPr>
              </a:p>
            </p:txBody>
          </p:sp>
          <p:sp>
            <p:nvSpPr>
              <p:cNvPr id="70715" name="Line 13"/>
              <p:cNvSpPr>
                <a:spLocks noChangeShapeType="1"/>
              </p:cNvSpPr>
              <p:nvPr/>
            </p:nvSpPr>
            <p:spPr bwMode="auto">
              <a:xfrm flipV="1">
                <a:off x="5088" y="2064"/>
                <a:ext cx="0" cy="1581"/>
              </a:xfrm>
              <a:prstGeom prst="line">
                <a:avLst/>
              </a:prstGeom>
              <a:noFill/>
              <a:ln w="38100">
                <a:solidFill>
                  <a:schemeClr val="tx2"/>
                </a:solidFill>
                <a:prstDash val="dash"/>
                <a:miter lim="800000"/>
                <a:headEnd/>
                <a:tailEnd/>
              </a:ln>
            </p:spPr>
            <p:txBody>
              <a:bodyPr wrap="none"/>
              <a:lstStyle/>
              <a:p>
                <a:pPr>
                  <a:defRPr/>
                </a:pPr>
                <a:endParaRPr lang="zh-CN" altLang="en-US" b="0">
                  <a:latin typeface="+mn-lt"/>
                  <a:ea typeface="黑体" panose="02010609060101010101" pitchFamily="49" charset="-122"/>
                </a:endParaRPr>
              </a:p>
            </p:txBody>
          </p:sp>
          <p:sp>
            <p:nvSpPr>
              <p:cNvPr id="70716" name="Line 14"/>
              <p:cNvSpPr>
                <a:spLocks noChangeShapeType="1"/>
              </p:cNvSpPr>
              <p:nvPr/>
            </p:nvSpPr>
            <p:spPr bwMode="auto">
              <a:xfrm flipV="1">
                <a:off x="1837" y="2070"/>
                <a:ext cx="3251" cy="0"/>
              </a:xfrm>
              <a:prstGeom prst="line">
                <a:avLst/>
              </a:prstGeom>
              <a:noFill/>
              <a:ln w="38100">
                <a:solidFill>
                  <a:schemeClr val="tx2"/>
                </a:solidFill>
                <a:prstDash val="dash"/>
                <a:miter lim="800000"/>
                <a:headEnd type="arrow" w="med" len="med"/>
                <a:tailEnd/>
              </a:ln>
            </p:spPr>
            <p:txBody>
              <a:bodyPr wrap="none"/>
              <a:lstStyle/>
              <a:p>
                <a:pPr>
                  <a:defRPr/>
                </a:pPr>
                <a:endParaRPr lang="zh-CN" altLang="en-US" b="0">
                  <a:latin typeface="+mn-lt"/>
                  <a:ea typeface="黑体" panose="02010609060101010101" pitchFamily="49" charset="-122"/>
                </a:endParaRPr>
              </a:p>
            </p:txBody>
          </p:sp>
        </p:grpSp>
        <p:sp>
          <p:nvSpPr>
            <p:cNvPr id="78863" name="Text Box 15"/>
            <p:cNvSpPr txBox="1">
              <a:spLocks noChangeArrowheads="1"/>
            </p:cNvSpPr>
            <p:nvPr/>
          </p:nvSpPr>
          <p:spPr bwMode="auto">
            <a:xfrm>
              <a:off x="3162" y="1674"/>
              <a:ext cx="143" cy="409"/>
            </a:xfrm>
            <a:prstGeom prst="rect">
              <a:avLst/>
            </a:prstGeom>
            <a:noFill/>
            <a:ln w="38100">
              <a:noFill/>
              <a:miter lim="800000"/>
              <a:headEnd/>
              <a:tailEnd/>
            </a:ln>
            <a:effectLst/>
          </p:spPr>
          <p:txBody>
            <a:bodyPr wrap="none" lIns="36000" tIns="46800" rIns="36000" bIns="46800">
              <a:spAutoFit/>
            </a:bodyPr>
            <a:lstStyle/>
            <a:p>
              <a:pPr algn="ctr">
                <a:defRPr/>
              </a:pPr>
              <a:r>
                <a:rPr lang="en-US" altLang="zh-CN" sz="3600" b="0">
                  <a:solidFill>
                    <a:schemeClr val="tx2"/>
                  </a:solidFill>
                  <a:effectLst>
                    <a:outerShdw blurRad="38100" dist="38100" dir="2700000" algn="tl">
                      <a:srgbClr val="C0C0C0"/>
                    </a:outerShdw>
                  </a:effectLst>
                  <a:latin typeface="+mn-lt"/>
                  <a:ea typeface="黑体" panose="02010609060101010101" pitchFamily="49" charset="-122"/>
                </a:rPr>
                <a:t>-</a:t>
              </a:r>
            </a:p>
          </p:txBody>
        </p:sp>
      </p:grpSp>
      <p:grpSp>
        <p:nvGrpSpPr>
          <p:cNvPr id="5" name="Group 16"/>
          <p:cNvGrpSpPr>
            <a:grpSpLocks/>
          </p:cNvGrpSpPr>
          <p:nvPr/>
        </p:nvGrpSpPr>
        <p:grpSpPr bwMode="auto">
          <a:xfrm>
            <a:off x="5002213" y="3513138"/>
            <a:ext cx="519112" cy="800100"/>
            <a:chOff x="3151" y="2189"/>
            <a:chExt cx="327" cy="504"/>
          </a:xfrm>
        </p:grpSpPr>
        <p:sp>
          <p:nvSpPr>
            <p:cNvPr id="70710" name="Line 17"/>
            <p:cNvSpPr>
              <a:spLocks noChangeShapeType="1"/>
            </p:cNvSpPr>
            <p:nvPr/>
          </p:nvSpPr>
          <p:spPr bwMode="auto">
            <a:xfrm flipH="1">
              <a:off x="3190" y="2357"/>
              <a:ext cx="288" cy="336"/>
            </a:xfrm>
            <a:prstGeom prst="line">
              <a:avLst/>
            </a:prstGeom>
            <a:noFill/>
            <a:ln w="38100">
              <a:solidFill>
                <a:schemeClr val="tx2"/>
              </a:solidFill>
              <a:prstDash val="dash"/>
              <a:miter lim="800000"/>
              <a:headEnd/>
              <a:tailEnd type="arrow" w="med" len="med"/>
            </a:ln>
          </p:spPr>
          <p:txBody>
            <a:bodyPr wrap="none"/>
            <a:lstStyle/>
            <a:p>
              <a:pPr>
                <a:defRPr/>
              </a:pPr>
              <a:endParaRPr lang="zh-CN" altLang="en-US" b="0">
                <a:latin typeface="+mn-lt"/>
                <a:ea typeface="黑体" panose="02010609060101010101" pitchFamily="49" charset="-122"/>
              </a:endParaRPr>
            </a:p>
          </p:txBody>
        </p:sp>
        <p:sp>
          <p:nvSpPr>
            <p:cNvPr id="70711" name="Text Box 18"/>
            <p:cNvSpPr txBox="1">
              <a:spLocks noChangeArrowheads="1"/>
            </p:cNvSpPr>
            <p:nvPr/>
          </p:nvSpPr>
          <p:spPr bwMode="auto">
            <a:xfrm>
              <a:off x="3151" y="2189"/>
              <a:ext cx="164" cy="486"/>
            </a:xfrm>
            <a:prstGeom prst="rect">
              <a:avLst/>
            </a:prstGeom>
            <a:noFill/>
            <a:ln w="38100">
              <a:noFill/>
              <a:miter lim="800000"/>
              <a:headEnd/>
              <a:tailEnd/>
            </a:ln>
          </p:spPr>
          <p:txBody>
            <a:bodyPr wrap="none" lIns="36000" tIns="46800" rIns="36000" bIns="46800">
              <a:spAutoFit/>
            </a:bodyPr>
            <a:lstStyle/>
            <a:p>
              <a:pPr algn="ctr">
                <a:defRPr/>
              </a:pPr>
              <a:r>
                <a:rPr lang="en-US" altLang="zh-CN" sz="4400" b="0">
                  <a:solidFill>
                    <a:schemeClr val="tx2"/>
                  </a:solidFill>
                  <a:latin typeface="+mn-lt"/>
                  <a:ea typeface="黑体" panose="02010609060101010101" pitchFamily="49" charset="-122"/>
                </a:rPr>
                <a:t>-</a:t>
              </a:r>
            </a:p>
          </p:txBody>
        </p:sp>
      </p:grpSp>
      <p:sp>
        <p:nvSpPr>
          <p:cNvPr id="70664" name="Text Box 20"/>
          <p:cNvSpPr txBox="1">
            <a:spLocks noChangeArrowheads="1"/>
          </p:cNvSpPr>
          <p:nvPr/>
        </p:nvSpPr>
        <p:spPr bwMode="auto">
          <a:xfrm>
            <a:off x="1187450" y="1341438"/>
            <a:ext cx="3152775" cy="457200"/>
          </a:xfrm>
          <a:prstGeom prst="rect">
            <a:avLst/>
          </a:prstGeom>
          <a:noFill/>
          <a:ln w="38100">
            <a:noFill/>
            <a:miter lim="800000"/>
            <a:headEnd/>
            <a:tailEnd/>
          </a:ln>
        </p:spPr>
        <p:txBody>
          <a:bodyPr wrap="none">
            <a:spAutoFit/>
          </a:bodyPr>
          <a:lstStyle/>
          <a:p>
            <a:pPr>
              <a:defRPr/>
            </a:pPr>
            <a:r>
              <a:rPr lang="zh-CN" altLang="en-US" sz="2400" b="0" dirty="0">
                <a:solidFill>
                  <a:srgbClr val="080800"/>
                </a:solidFill>
                <a:latin typeface="+mn-lt"/>
                <a:ea typeface="黑体" panose="02010609060101010101" pitchFamily="49" charset="-122"/>
              </a:rPr>
              <a:t>谷氨酰胺</a:t>
            </a:r>
            <a:r>
              <a:rPr lang="en-US" altLang="zh-CN" sz="2400" b="0" dirty="0">
                <a:solidFill>
                  <a:srgbClr val="080800"/>
                </a:solidFill>
                <a:latin typeface="+mn-lt"/>
                <a:ea typeface="黑体" panose="02010609060101010101" pitchFamily="49" charset="-122"/>
              </a:rPr>
              <a:t>+ CO</a:t>
            </a:r>
            <a:r>
              <a:rPr lang="en-US" altLang="zh-CN" sz="2400" b="0" baseline="-25000" dirty="0">
                <a:solidFill>
                  <a:srgbClr val="080800"/>
                </a:solidFill>
                <a:latin typeface="+mn-lt"/>
                <a:ea typeface="黑体" panose="02010609060101010101" pitchFamily="49" charset="-122"/>
              </a:rPr>
              <a:t>2</a:t>
            </a:r>
            <a:r>
              <a:rPr lang="en-US" altLang="zh-CN" sz="2400" b="0" dirty="0">
                <a:solidFill>
                  <a:srgbClr val="080800"/>
                </a:solidFill>
                <a:latin typeface="+mn-lt"/>
                <a:ea typeface="黑体" panose="02010609060101010101" pitchFamily="49" charset="-122"/>
              </a:rPr>
              <a:t> + ATP</a:t>
            </a:r>
          </a:p>
        </p:txBody>
      </p:sp>
      <p:sp>
        <p:nvSpPr>
          <p:cNvPr id="70665" name="Text Box 21"/>
          <p:cNvSpPr txBox="1">
            <a:spLocks noChangeArrowheads="1"/>
          </p:cNvSpPr>
          <p:nvPr/>
        </p:nvSpPr>
        <p:spPr bwMode="auto">
          <a:xfrm>
            <a:off x="1660525" y="2393950"/>
            <a:ext cx="2022475" cy="457200"/>
          </a:xfrm>
          <a:prstGeom prst="rect">
            <a:avLst/>
          </a:prstGeom>
          <a:noFill/>
          <a:ln w="38100">
            <a:noFill/>
            <a:miter lim="800000"/>
            <a:headEnd/>
            <a:tailEnd/>
          </a:ln>
        </p:spPr>
        <p:txBody>
          <a:bodyPr wrap="none">
            <a:spAutoFit/>
          </a:bodyPr>
          <a:lstStyle/>
          <a:p>
            <a:pPr>
              <a:defRPr/>
            </a:pPr>
            <a:r>
              <a:rPr lang="zh-CN" altLang="en-US" sz="2400" b="0">
                <a:solidFill>
                  <a:srgbClr val="080800"/>
                </a:solidFill>
                <a:latin typeface="+mn-lt"/>
                <a:ea typeface="黑体" panose="02010609060101010101" pitchFamily="49" charset="-122"/>
              </a:rPr>
              <a:t>氨基甲酰磷酸</a:t>
            </a:r>
          </a:p>
        </p:txBody>
      </p:sp>
      <p:sp>
        <p:nvSpPr>
          <p:cNvPr id="70666" name="Text Box 22"/>
          <p:cNvSpPr txBox="1">
            <a:spLocks noChangeArrowheads="1"/>
          </p:cNvSpPr>
          <p:nvPr/>
        </p:nvSpPr>
        <p:spPr bwMode="auto">
          <a:xfrm>
            <a:off x="2365375" y="4522788"/>
            <a:ext cx="852488" cy="461962"/>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UMP</a:t>
            </a:r>
          </a:p>
        </p:txBody>
      </p:sp>
      <p:sp>
        <p:nvSpPr>
          <p:cNvPr id="70667" name="Text Box 23"/>
          <p:cNvSpPr txBox="1">
            <a:spLocks noChangeArrowheads="1"/>
          </p:cNvSpPr>
          <p:nvPr/>
        </p:nvSpPr>
        <p:spPr bwMode="auto">
          <a:xfrm>
            <a:off x="1447800" y="3517900"/>
            <a:ext cx="2635250" cy="457200"/>
          </a:xfrm>
          <a:prstGeom prst="rect">
            <a:avLst/>
          </a:prstGeom>
          <a:noFill/>
          <a:ln w="38100">
            <a:noFill/>
            <a:miter lim="800000"/>
            <a:headEnd/>
            <a:tailEnd/>
          </a:ln>
        </p:spPr>
        <p:txBody>
          <a:bodyPr wrap="none">
            <a:spAutoFit/>
          </a:bodyPr>
          <a:lstStyle/>
          <a:p>
            <a:pPr>
              <a:defRPr/>
            </a:pPr>
            <a:r>
              <a:rPr lang="zh-CN" altLang="en-US" sz="2400" b="0">
                <a:solidFill>
                  <a:srgbClr val="080800"/>
                </a:solidFill>
                <a:latin typeface="+mn-lt"/>
                <a:ea typeface="黑体" panose="02010609060101010101" pitchFamily="49" charset="-122"/>
              </a:rPr>
              <a:t>氨基甲酸天冬氨酸</a:t>
            </a:r>
          </a:p>
        </p:txBody>
      </p:sp>
      <p:sp>
        <p:nvSpPr>
          <p:cNvPr id="70668" name="Text Box 24"/>
          <p:cNvSpPr txBox="1">
            <a:spLocks noChangeArrowheads="1"/>
          </p:cNvSpPr>
          <p:nvPr/>
        </p:nvSpPr>
        <p:spPr bwMode="auto">
          <a:xfrm>
            <a:off x="2414588" y="5583238"/>
            <a:ext cx="766762" cy="461962"/>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UTP</a:t>
            </a:r>
          </a:p>
        </p:txBody>
      </p:sp>
      <p:sp>
        <p:nvSpPr>
          <p:cNvPr id="70669" name="Text Box 25"/>
          <p:cNvSpPr txBox="1">
            <a:spLocks noChangeArrowheads="1"/>
          </p:cNvSpPr>
          <p:nvPr/>
        </p:nvSpPr>
        <p:spPr bwMode="auto">
          <a:xfrm>
            <a:off x="3692525" y="5584825"/>
            <a:ext cx="749300" cy="461963"/>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CTP</a:t>
            </a:r>
          </a:p>
        </p:txBody>
      </p:sp>
      <p:sp>
        <p:nvSpPr>
          <p:cNvPr id="70670" name="Text Box 26"/>
          <p:cNvSpPr txBox="1">
            <a:spLocks noChangeArrowheads="1"/>
          </p:cNvSpPr>
          <p:nvPr/>
        </p:nvSpPr>
        <p:spPr bwMode="auto">
          <a:xfrm>
            <a:off x="3382963" y="2743200"/>
            <a:ext cx="1681162" cy="457200"/>
          </a:xfrm>
          <a:prstGeom prst="rect">
            <a:avLst/>
          </a:prstGeom>
          <a:noFill/>
          <a:ln w="38100">
            <a:noFill/>
            <a:miter lim="800000"/>
            <a:headEnd/>
            <a:tailEnd/>
          </a:ln>
        </p:spPr>
        <p:txBody>
          <a:bodyPr>
            <a:spAutoFit/>
          </a:bodyPr>
          <a:lstStyle/>
          <a:p>
            <a:pPr>
              <a:defRPr/>
            </a:pPr>
            <a:r>
              <a:rPr lang="zh-CN" altLang="en-US" sz="2400" b="0">
                <a:solidFill>
                  <a:srgbClr val="080800"/>
                </a:solidFill>
                <a:latin typeface="+mn-lt"/>
                <a:ea typeface="黑体" panose="02010609060101010101" pitchFamily="49" charset="-122"/>
              </a:rPr>
              <a:t>天冬氨酸</a:t>
            </a:r>
          </a:p>
        </p:txBody>
      </p:sp>
      <p:sp>
        <p:nvSpPr>
          <p:cNvPr id="70671" name="Text Box 27"/>
          <p:cNvSpPr txBox="1">
            <a:spLocks noChangeArrowheads="1"/>
          </p:cNvSpPr>
          <p:nvPr/>
        </p:nvSpPr>
        <p:spPr bwMode="auto">
          <a:xfrm>
            <a:off x="5486400" y="3517900"/>
            <a:ext cx="1716088" cy="457200"/>
          </a:xfrm>
          <a:prstGeom prst="rect">
            <a:avLst/>
          </a:prstGeom>
          <a:noFill/>
          <a:ln w="38100">
            <a:noFill/>
            <a:miter lim="800000"/>
            <a:headEnd/>
            <a:tailEnd/>
          </a:ln>
        </p:spPr>
        <p:txBody>
          <a:bodyPr wrap="none">
            <a:spAutoFit/>
          </a:bodyPr>
          <a:lstStyle/>
          <a:p>
            <a:pPr>
              <a:defRPr/>
            </a:pPr>
            <a:r>
              <a:rPr lang="zh-CN" altLang="en-US" sz="2400" b="0">
                <a:solidFill>
                  <a:srgbClr val="080800"/>
                </a:solidFill>
                <a:latin typeface="+mn-lt"/>
                <a:ea typeface="黑体" panose="02010609060101010101" pitchFamily="49" charset="-122"/>
              </a:rPr>
              <a:t>嘌呤核苷酸</a:t>
            </a:r>
          </a:p>
        </p:txBody>
      </p:sp>
      <p:sp>
        <p:nvSpPr>
          <p:cNvPr id="70672" name="Text Box 28"/>
          <p:cNvSpPr txBox="1">
            <a:spLocks noChangeArrowheads="1"/>
          </p:cNvSpPr>
          <p:nvPr/>
        </p:nvSpPr>
        <p:spPr bwMode="auto">
          <a:xfrm>
            <a:off x="5402263" y="4141788"/>
            <a:ext cx="2535237" cy="461962"/>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ATP + 5-</a:t>
            </a:r>
            <a:r>
              <a:rPr lang="zh-CN" altLang="en-US" sz="2400" b="0">
                <a:solidFill>
                  <a:srgbClr val="080800"/>
                </a:solidFill>
                <a:latin typeface="+mn-lt"/>
                <a:ea typeface="黑体" panose="02010609060101010101" pitchFamily="49" charset="-122"/>
              </a:rPr>
              <a:t>磷酸核糖</a:t>
            </a:r>
          </a:p>
        </p:txBody>
      </p:sp>
      <p:grpSp>
        <p:nvGrpSpPr>
          <p:cNvPr id="110608" name="Group 30"/>
          <p:cNvGrpSpPr>
            <a:grpSpLocks/>
          </p:cNvGrpSpPr>
          <p:nvPr/>
        </p:nvGrpSpPr>
        <p:grpSpPr bwMode="auto">
          <a:xfrm>
            <a:off x="2663825" y="1847850"/>
            <a:ext cx="252413" cy="579438"/>
            <a:chOff x="1837" y="1128"/>
            <a:chExt cx="159" cy="365"/>
          </a:xfrm>
        </p:grpSpPr>
        <p:sp>
          <p:nvSpPr>
            <p:cNvPr id="70707" name="Line 31"/>
            <p:cNvSpPr>
              <a:spLocks noChangeShapeType="1"/>
            </p:cNvSpPr>
            <p:nvPr/>
          </p:nvSpPr>
          <p:spPr bwMode="auto">
            <a:xfrm>
              <a:off x="1917" y="1128"/>
              <a:ext cx="0" cy="365"/>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708" name="Line 32"/>
            <p:cNvSpPr>
              <a:spLocks noChangeShapeType="1"/>
            </p:cNvSpPr>
            <p:nvPr/>
          </p:nvSpPr>
          <p:spPr bwMode="auto">
            <a:xfrm>
              <a:off x="1837" y="1338"/>
              <a:ext cx="159" cy="0"/>
            </a:xfrm>
            <a:prstGeom prst="line">
              <a:avLst/>
            </a:prstGeom>
            <a:noFill/>
            <a:ln w="38100">
              <a:solidFill>
                <a:schemeClr val="tx1"/>
              </a:solidFill>
              <a:round/>
              <a:headEnd/>
              <a:tailEnd/>
            </a:ln>
          </p:spPr>
          <p:txBody>
            <a:bodyPr>
              <a:spAutoFit/>
            </a:bodyPr>
            <a:lstStyle/>
            <a:p>
              <a:pPr>
                <a:defRPr/>
              </a:pPr>
              <a:endParaRPr lang="zh-CN" altLang="en-US" b="0">
                <a:latin typeface="+mn-lt"/>
                <a:ea typeface="黑体" panose="02010609060101010101" pitchFamily="49" charset="-122"/>
              </a:endParaRPr>
            </a:p>
          </p:txBody>
        </p:sp>
        <p:sp>
          <p:nvSpPr>
            <p:cNvPr id="70709" name="Line 33"/>
            <p:cNvSpPr>
              <a:spLocks noChangeShapeType="1"/>
            </p:cNvSpPr>
            <p:nvPr/>
          </p:nvSpPr>
          <p:spPr bwMode="auto">
            <a:xfrm>
              <a:off x="1837" y="1382"/>
              <a:ext cx="159" cy="0"/>
            </a:xfrm>
            <a:prstGeom prst="line">
              <a:avLst/>
            </a:prstGeom>
            <a:noFill/>
            <a:ln w="38100">
              <a:solidFill>
                <a:schemeClr val="tx1"/>
              </a:solidFill>
              <a:round/>
              <a:headEnd/>
              <a:tailEnd/>
            </a:ln>
          </p:spPr>
          <p:txBody>
            <a:bodyPr>
              <a:spAutoFit/>
            </a:bodyPr>
            <a:lstStyle/>
            <a:p>
              <a:pPr>
                <a:defRPr/>
              </a:pPr>
              <a:endParaRPr lang="zh-CN" altLang="en-US" b="0">
                <a:latin typeface="+mn-lt"/>
                <a:ea typeface="黑体" panose="02010609060101010101" pitchFamily="49" charset="-122"/>
              </a:endParaRPr>
            </a:p>
          </p:txBody>
        </p:sp>
      </p:grpSp>
      <p:grpSp>
        <p:nvGrpSpPr>
          <p:cNvPr id="110609" name="Group 34"/>
          <p:cNvGrpSpPr>
            <a:grpSpLocks/>
          </p:cNvGrpSpPr>
          <p:nvPr/>
        </p:nvGrpSpPr>
        <p:grpSpPr bwMode="auto">
          <a:xfrm>
            <a:off x="2663825" y="2971800"/>
            <a:ext cx="252413" cy="579438"/>
            <a:chOff x="1837" y="1128"/>
            <a:chExt cx="159" cy="365"/>
          </a:xfrm>
        </p:grpSpPr>
        <p:sp>
          <p:nvSpPr>
            <p:cNvPr id="70704" name="Line 35"/>
            <p:cNvSpPr>
              <a:spLocks noChangeShapeType="1"/>
            </p:cNvSpPr>
            <p:nvPr/>
          </p:nvSpPr>
          <p:spPr bwMode="auto">
            <a:xfrm>
              <a:off x="1917" y="1128"/>
              <a:ext cx="0" cy="365"/>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705" name="Line 36"/>
            <p:cNvSpPr>
              <a:spLocks noChangeShapeType="1"/>
            </p:cNvSpPr>
            <p:nvPr/>
          </p:nvSpPr>
          <p:spPr bwMode="auto">
            <a:xfrm>
              <a:off x="1837" y="1338"/>
              <a:ext cx="159" cy="0"/>
            </a:xfrm>
            <a:prstGeom prst="line">
              <a:avLst/>
            </a:prstGeom>
            <a:noFill/>
            <a:ln w="38100">
              <a:solidFill>
                <a:schemeClr val="tx1"/>
              </a:solidFill>
              <a:round/>
              <a:headEnd/>
              <a:tailEnd/>
            </a:ln>
          </p:spPr>
          <p:txBody>
            <a:bodyPr>
              <a:spAutoFit/>
            </a:bodyPr>
            <a:lstStyle/>
            <a:p>
              <a:pPr>
                <a:defRPr/>
              </a:pPr>
              <a:endParaRPr lang="zh-CN" altLang="en-US" b="0">
                <a:latin typeface="+mn-lt"/>
                <a:ea typeface="黑体" panose="02010609060101010101" pitchFamily="49" charset="-122"/>
              </a:endParaRPr>
            </a:p>
          </p:txBody>
        </p:sp>
        <p:sp>
          <p:nvSpPr>
            <p:cNvPr id="70706" name="Line 37"/>
            <p:cNvSpPr>
              <a:spLocks noChangeShapeType="1"/>
            </p:cNvSpPr>
            <p:nvPr/>
          </p:nvSpPr>
          <p:spPr bwMode="auto">
            <a:xfrm>
              <a:off x="1837" y="1382"/>
              <a:ext cx="159" cy="0"/>
            </a:xfrm>
            <a:prstGeom prst="line">
              <a:avLst/>
            </a:prstGeom>
            <a:noFill/>
            <a:ln w="38100">
              <a:solidFill>
                <a:schemeClr val="tx1"/>
              </a:solidFill>
              <a:round/>
              <a:headEnd/>
              <a:tailEnd/>
            </a:ln>
          </p:spPr>
          <p:txBody>
            <a:bodyPr>
              <a:spAutoFit/>
            </a:bodyPr>
            <a:lstStyle/>
            <a:p>
              <a:pPr>
                <a:defRPr/>
              </a:pPr>
              <a:endParaRPr lang="zh-CN" altLang="en-US" b="0">
                <a:latin typeface="+mn-lt"/>
                <a:ea typeface="黑体" panose="02010609060101010101" pitchFamily="49" charset="-122"/>
              </a:endParaRPr>
            </a:p>
          </p:txBody>
        </p:sp>
      </p:grpSp>
      <p:sp>
        <p:nvSpPr>
          <p:cNvPr id="70675" name="Line 38"/>
          <p:cNvSpPr>
            <a:spLocks noChangeShapeType="1"/>
          </p:cNvSpPr>
          <p:nvPr/>
        </p:nvSpPr>
        <p:spPr bwMode="auto">
          <a:xfrm>
            <a:off x="2790825" y="4046538"/>
            <a:ext cx="0" cy="26670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676" name="Line 39"/>
          <p:cNvSpPr>
            <a:spLocks noChangeShapeType="1"/>
          </p:cNvSpPr>
          <p:nvPr/>
        </p:nvSpPr>
        <p:spPr bwMode="auto">
          <a:xfrm>
            <a:off x="2790825" y="4313238"/>
            <a:ext cx="0" cy="26670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677" name="Line 40"/>
          <p:cNvSpPr>
            <a:spLocks noChangeShapeType="1"/>
          </p:cNvSpPr>
          <p:nvPr/>
        </p:nvSpPr>
        <p:spPr bwMode="auto">
          <a:xfrm>
            <a:off x="2790825" y="4930775"/>
            <a:ext cx="0" cy="665163"/>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678" name="Line 41"/>
          <p:cNvSpPr>
            <a:spLocks noChangeShapeType="1"/>
          </p:cNvSpPr>
          <p:nvPr/>
        </p:nvSpPr>
        <p:spPr bwMode="auto">
          <a:xfrm flipH="1">
            <a:off x="3043238" y="4348163"/>
            <a:ext cx="620712"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679" name="Text Box 42"/>
          <p:cNvSpPr txBox="1">
            <a:spLocks noChangeArrowheads="1"/>
          </p:cNvSpPr>
          <p:nvPr/>
        </p:nvSpPr>
        <p:spPr bwMode="auto">
          <a:xfrm>
            <a:off x="3648075" y="4152900"/>
            <a:ext cx="1076325" cy="457200"/>
          </a:xfrm>
          <a:prstGeom prst="rect">
            <a:avLst/>
          </a:prstGeom>
          <a:noFill/>
          <a:ln w="38100">
            <a:noFill/>
            <a:miter lim="800000"/>
            <a:headEnd/>
            <a:tailEnd/>
          </a:ln>
        </p:spPr>
        <p:txBody>
          <a:bodyPr>
            <a:spAutoFit/>
          </a:bodyPr>
          <a:lstStyle/>
          <a:p>
            <a:pPr>
              <a:defRPr/>
            </a:pPr>
            <a:r>
              <a:rPr lang="en-US" altLang="zh-CN" sz="2400" b="0">
                <a:solidFill>
                  <a:srgbClr val="080800"/>
                </a:solidFill>
                <a:latin typeface="+mn-lt"/>
                <a:ea typeface="黑体" panose="02010609060101010101" pitchFamily="49" charset="-122"/>
              </a:rPr>
              <a:t>PRPP</a:t>
            </a:r>
          </a:p>
        </p:txBody>
      </p:sp>
      <p:grpSp>
        <p:nvGrpSpPr>
          <p:cNvPr id="110615" name="Group 43"/>
          <p:cNvGrpSpPr>
            <a:grpSpLocks/>
          </p:cNvGrpSpPr>
          <p:nvPr/>
        </p:nvGrpSpPr>
        <p:grpSpPr bwMode="auto">
          <a:xfrm rot="5400000">
            <a:off x="4830762" y="4065588"/>
            <a:ext cx="252413" cy="579438"/>
            <a:chOff x="1837" y="1128"/>
            <a:chExt cx="159" cy="365"/>
          </a:xfrm>
        </p:grpSpPr>
        <p:sp>
          <p:nvSpPr>
            <p:cNvPr id="70701" name="Line 44"/>
            <p:cNvSpPr>
              <a:spLocks noChangeShapeType="1"/>
            </p:cNvSpPr>
            <p:nvPr/>
          </p:nvSpPr>
          <p:spPr bwMode="auto">
            <a:xfrm>
              <a:off x="1917" y="1128"/>
              <a:ext cx="0" cy="365"/>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70702" name="Line 45"/>
            <p:cNvSpPr>
              <a:spLocks noChangeShapeType="1"/>
            </p:cNvSpPr>
            <p:nvPr/>
          </p:nvSpPr>
          <p:spPr bwMode="auto">
            <a:xfrm>
              <a:off x="1837" y="1337"/>
              <a:ext cx="159" cy="0"/>
            </a:xfrm>
            <a:prstGeom prst="line">
              <a:avLst/>
            </a:prstGeom>
            <a:noFill/>
            <a:ln w="38100">
              <a:solidFill>
                <a:schemeClr val="tx1"/>
              </a:solidFill>
              <a:round/>
              <a:headEnd/>
              <a:tailEnd/>
            </a:ln>
          </p:spPr>
          <p:txBody>
            <a:bodyPr>
              <a:spAutoFit/>
            </a:bodyPr>
            <a:lstStyle/>
            <a:p>
              <a:pPr>
                <a:defRPr/>
              </a:pPr>
              <a:endParaRPr lang="zh-CN" altLang="en-US" b="0">
                <a:latin typeface="+mn-lt"/>
                <a:ea typeface="黑体" panose="02010609060101010101" pitchFamily="49" charset="-122"/>
              </a:endParaRPr>
            </a:p>
          </p:txBody>
        </p:sp>
        <p:sp>
          <p:nvSpPr>
            <p:cNvPr id="70703" name="Line 46"/>
            <p:cNvSpPr>
              <a:spLocks noChangeShapeType="1"/>
            </p:cNvSpPr>
            <p:nvPr/>
          </p:nvSpPr>
          <p:spPr bwMode="auto">
            <a:xfrm>
              <a:off x="1837" y="1381"/>
              <a:ext cx="159" cy="0"/>
            </a:xfrm>
            <a:prstGeom prst="line">
              <a:avLst/>
            </a:prstGeom>
            <a:noFill/>
            <a:ln w="38100">
              <a:solidFill>
                <a:schemeClr val="tx1"/>
              </a:solidFill>
              <a:round/>
              <a:headEnd/>
              <a:tailEnd/>
            </a:ln>
          </p:spPr>
          <p:txBody>
            <a:bodyPr>
              <a:spAutoFit/>
            </a:bodyPr>
            <a:lstStyle/>
            <a:p>
              <a:pPr>
                <a:defRPr/>
              </a:pPr>
              <a:endParaRPr lang="zh-CN" altLang="en-US" b="0">
                <a:latin typeface="+mn-lt"/>
                <a:ea typeface="黑体" panose="02010609060101010101" pitchFamily="49" charset="-122"/>
              </a:endParaRPr>
            </a:p>
          </p:txBody>
        </p:sp>
      </p:grpSp>
      <p:sp>
        <p:nvSpPr>
          <p:cNvPr id="70681" name="Line 47"/>
          <p:cNvSpPr>
            <a:spLocks noChangeShapeType="1"/>
          </p:cNvSpPr>
          <p:nvPr/>
        </p:nvSpPr>
        <p:spPr bwMode="auto">
          <a:xfrm flipH="1">
            <a:off x="2790825" y="2971800"/>
            <a:ext cx="592138" cy="228600"/>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sp>
        <p:nvSpPr>
          <p:cNvPr id="70682" name="Line 48"/>
          <p:cNvSpPr>
            <a:spLocks noChangeShapeType="1"/>
          </p:cNvSpPr>
          <p:nvPr/>
        </p:nvSpPr>
        <p:spPr bwMode="auto">
          <a:xfrm flipH="1">
            <a:off x="3208338" y="5824538"/>
            <a:ext cx="484187" cy="0"/>
          </a:xfrm>
          <a:prstGeom prst="line">
            <a:avLst/>
          </a:prstGeom>
          <a:noFill/>
          <a:ln w="38100">
            <a:solidFill>
              <a:schemeClr val="tx1"/>
            </a:solidFill>
            <a:round/>
            <a:headEnd type="triangle" w="med" len="med"/>
            <a:tailEnd/>
          </a:ln>
        </p:spPr>
        <p:txBody>
          <a:bodyPr>
            <a:spAutoFit/>
          </a:bodyPr>
          <a:lstStyle/>
          <a:p>
            <a:pPr>
              <a:defRPr/>
            </a:pPr>
            <a:endParaRPr lang="zh-CN" altLang="en-US" b="0">
              <a:latin typeface="+mn-lt"/>
              <a:ea typeface="黑体" panose="02010609060101010101" pitchFamily="49" charset="-122"/>
            </a:endParaRPr>
          </a:p>
        </p:txBody>
      </p:sp>
      <p:grpSp>
        <p:nvGrpSpPr>
          <p:cNvPr id="9" name="Group 56"/>
          <p:cNvGrpSpPr>
            <a:grpSpLocks/>
          </p:cNvGrpSpPr>
          <p:nvPr/>
        </p:nvGrpSpPr>
        <p:grpSpPr bwMode="auto">
          <a:xfrm>
            <a:off x="2916238" y="1557338"/>
            <a:ext cx="1008062" cy="579437"/>
            <a:chOff x="1837" y="981"/>
            <a:chExt cx="635" cy="365"/>
          </a:xfrm>
        </p:grpSpPr>
        <p:sp>
          <p:nvSpPr>
            <p:cNvPr id="70699" name="Freeform 54"/>
            <p:cNvSpPr>
              <a:spLocks/>
            </p:cNvSpPr>
            <p:nvPr/>
          </p:nvSpPr>
          <p:spPr bwMode="auto">
            <a:xfrm>
              <a:off x="1837" y="1117"/>
              <a:ext cx="635" cy="181"/>
            </a:xfrm>
            <a:custGeom>
              <a:avLst/>
              <a:gdLst>
                <a:gd name="T0" fmla="*/ 635 w 635"/>
                <a:gd name="T1" fmla="*/ 0 h 181"/>
                <a:gd name="T2" fmla="*/ 635 w 635"/>
                <a:gd name="T3" fmla="*/ 181 h 181"/>
                <a:gd name="T4" fmla="*/ 0 w 635"/>
                <a:gd name="T5" fmla="*/ 181 h 181"/>
                <a:gd name="T6" fmla="*/ 0 60000 65536"/>
                <a:gd name="T7" fmla="*/ 0 60000 65536"/>
                <a:gd name="T8" fmla="*/ 0 60000 65536"/>
                <a:gd name="T9" fmla="*/ 0 w 635"/>
                <a:gd name="T10" fmla="*/ 0 h 181"/>
                <a:gd name="T11" fmla="*/ 635 w 635"/>
                <a:gd name="T12" fmla="*/ 181 h 181"/>
              </a:gdLst>
              <a:ahLst/>
              <a:cxnLst>
                <a:cxn ang="T6">
                  <a:pos x="T0" y="T1"/>
                </a:cxn>
                <a:cxn ang="T7">
                  <a:pos x="T2" y="T3"/>
                </a:cxn>
                <a:cxn ang="T8">
                  <a:pos x="T4" y="T5"/>
                </a:cxn>
              </a:cxnLst>
              <a:rect l="T9" t="T10" r="T11" b="T12"/>
              <a:pathLst>
                <a:path w="635" h="181">
                  <a:moveTo>
                    <a:pt x="635" y="0"/>
                  </a:moveTo>
                  <a:lnTo>
                    <a:pt x="635" y="181"/>
                  </a:lnTo>
                  <a:lnTo>
                    <a:pt x="0" y="181"/>
                  </a:lnTo>
                </a:path>
              </a:pathLst>
            </a:custGeom>
            <a:noFill/>
            <a:ln w="38100" cap="flat" cmpd="sng">
              <a:solidFill>
                <a:srgbClr val="FA413C"/>
              </a:solidFill>
              <a:prstDash val="sysDot"/>
              <a:miter lim="800000"/>
              <a:headEnd type="none" w="med" len="med"/>
              <a:tailEnd type="triangle" w="med" len="med"/>
            </a:ln>
          </p:spPr>
          <p:txBody>
            <a:bodyPr wrap="none"/>
            <a:lstStyle/>
            <a:p>
              <a:pPr>
                <a:defRPr/>
              </a:pPr>
              <a:endParaRPr lang="zh-CN" altLang="en-US" b="0">
                <a:latin typeface="+mn-lt"/>
                <a:ea typeface="黑体" panose="02010609060101010101" pitchFamily="49" charset="-122"/>
              </a:endParaRPr>
            </a:p>
          </p:txBody>
        </p:sp>
        <p:sp>
          <p:nvSpPr>
            <p:cNvPr id="70700" name="Text Box 55"/>
            <p:cNvSpPr txBox="1">
              <a:spLocks noChangeArrowheads="1"/>
            </p:cNvSpPr>
            <p:nvPr/>
          </p:nvSpPr>
          <p:spPr bwMode="auto">
            <a:xfrm>
              <a:off x="2064" y="981"/>
              <a:ext cx="272" cy="365"/>
            </a:xfrm>
            <a:prstGeom prst="rect">
              <a:avLst/>
            </a:prstGeom>
            <a:noFill/>
            <a:ln w="9525">
              <a:noFill/>
              <a:miter lim="800000"/>
              <a:headEnd/>
              <a:tailEnd/>
            </a:ln>
          </p:spPr>
          <p:txBody>
            <a:bodyPr>
              <a:spAutoFit/>
            </a:bodyPr>
            <a:lstStyle/>
            <a:p>
              <a:pPr>
                <a:spcBef>
                  <a:spcPct val="50000"/>
                </a:spcBef>
                <a:defRPr/>
              </a:pPr>
              <a:r>
                <a:rPr lang="en-US" altLang="zh-CN" b="0">
                  <a:solidFill>
                    <a:srgbClr val="FA413C"/>
                  </a:solidFill>
                  <a:latin typeface="+mn-lt"/>
                  <a:ea typeface="黑体" panose="02010609060101010101" pitchFamily="49" charset="-122"/>
                </a:rPr>
                <a:t>+</a:t>
              </a:r>
            </a:p>
          </p:txBody>
        </p:sp>
      </p:grpSp>
      <p:grpSp>
        <p:nvGrpSpPr>
          <p:cNvPr id="10" name="Group 59"/>
          <p:cNvGrpSpPr>
            <a:grpSpLocks/>
          </p:cNvGrpSpPr>
          <p:nvPr/>
        </p:nvGrpSpPr>
        <p:grpSpPr bwMode="auto">
          <a:xfrm>
            <a:off x="5003800" y="4508500"/>
            <a:ext cx="720725" cy="739775"/>
            <a:chOff x="3152" y="2840"/>
            <a:chExt cx="454" cy="466"/>
          </a:xfrm>
        </p:grpSpPr>
        <p:sp>
          <p:nvSpPr>
            <p:cNvPr id="70697" name="Freeform 57"/>
            <p:cNvSpPr>
              <a:spLocks/>
            </p:cNvSpPr>
            <p:nvPr/>
          </p:nvSpPr>
          <p:spPr bwMode="auto">
            <a:xfrm>
              <a:off x="3152" y="2840"/>
              <a:ext cx="454" cy="182"/>
            </a:xfrm>
            <a:custGeom>
              <a:avLst/>
              <a:gdLst>
                <a:gd name="T0" fmla="*/ 454 w 454"/>
                <a:gd name="T1" fmla="*/ 0 h 182"/>
                <a:gd name="T2" fmla="*/ 182 w 454"/>
                <a:gd name="T3" fmla="*/ 182 h 182"/>
                <a:gd name="T4" fmla="*/ 0 w 454"/>
                <a:gd name="T5" fmla="*/ 0 h 182"/>
                <a:gd name="T6" fmla="*/ 0 60000 65536"/>
                <a:gd name="T7" fmla="*/ 0 60000 65536"/>
                <a:gd name="T8" fmla="*/ 0 60000 65536"/>
                <a:gd name="T9" fmla="*/ 0 w 454"/>
                <a:gd name="T10" fmla="*/ 0 h 182"/>
                <a:gd name="T11" fmla="*/ 454 w 454"/>
                <a:gd name="T12" fmla="*/ 182 h 182"/>
              </a:gdLst>
              <a:ahLst/>
              <a:cxnLst>
                <a:cxn ang="T6">
                  <a:pos x="T0" y="T1"/>
                </a:cxn>
                <a:cxn ang="T7">
                  <a:pos x="T2" y="T3"/>
                </a:cxn>
                <a:cxn ang="T8">
                  <a:pos x="T4" y="T5"/>
                </a:cxn>
              </a:cxnLst>
              <a:rect l="T9" t="T10" r="T11" b="T12"/>
              <a:pathLst>
                <a:path w="454" h="182">
                  <a:moveTo>
                    <a:pt x="454" y="0"/>
                  </a:moveTo>
                  <a:cubicBezTo>
                    <a:pt x="356" y="91"/>
                    <a:pt x="258" y="182"/>
                    <a:pt x="182" y="182"/>
                  </a:cubicBezTo>
                  <a:cubicBezTo>
                    <a:pt x="106" y="182"/>
                    <a:pt x="53" y="91"/>
                    <a:pt x="0" y="0"/>
                  </a:cubicBezTo>
                </a:path>
              </a:pathLst>
            </a:custGeom>
            <a:noFill/>
            <a:ln w="38100" cap="flat" cmpd="sng">
              <a:solidFill>
                <a:srgbClr val="FA413C"/>
              </a:solidFill>
              <a:prstDash val="sysDot"/>
              <a:miter lim="800000"/>
              <a:headEnd type="none" w="med" len="med"/>
              <a:tailEnd type="triangle" w="med" len="med"/>
            </a:ln>
          </p:spPr>
          <p:txBody>
            <a:bodyPr wrap="none"/>
            <a:lstStyle/>
            <a:p>
              <a:pPr>
                <a:defRPr/>
              </a:pPr>
              <a:endParaRPr lang="zh-CN" altLang="en-US" b="0">
                <a:latin typeface="+mn-lt"/>
                <a:ea typeface="黑体" panose="02010609060101010101" pitchFamily="49" charset="-122"/>
              </a:endParaRPr>
            </a:p>
          </p:txBody>
        </p:sp>
        <p:sp>
          <p:nvSpPr>
            <p:cNvPr id="70698" name="Text Box 58"/>
            <p:cNvSpPr txBox="1">
              <a:spLocks noChangeArrowheads="1"/>
            </p:cNvSpPr>
            <p:nvPr/>
          </p:nvSpPr>
          <p:spPr bwMode="auto">
            <a:xfrm>
              <a:off x="3216" y="2941"/>
              <a:ext cx="272" cy="365"/>
            </a:xfrm>
            <a:prstGeom prst="rect">
              <a:avLst/>
            </a:prstGeom>
            <a:noFill/>
            <a:ln w="9525">
              <a:noFill/>
              <a:miter lim="800000"/>
              <a:headEnd/>
              <a:tailEnd/>
            </a:ln>
          </p:spPr>
          <p:txBody>
            <a:bodyPr>
              <a:spAutoFit/>
            </a:bodyPr>
            <a:lstStyle/>
            <a:p>
              <a:pPr>
                <a:spcBef>
                  <a:spcPct val="50000"/>
                </a:spcBef>
                <a:defRPr/>
              </a:pPr>
              <a:r>
                <a:rPr lang="en-US" altLang="zh-CN" b="0">
                  <a:solidFill>
                    <a:srgbClr val="FA413C"/>
                  </a:solidFill>
                  <a:latin typeface="+mn-lt"/>
                  <a:ea typeface="黑体" panose="02010609060101010101" pitchFamily="49" charset="-122"/>
                </a:rPr>
                <a:t>+</a:t>
              </a:r>
            </a:p>
          </p:txBody>
        </p:sp>
      </p:grpSp>
      <p:grpSp>
        <p:nvGrpSpPr>
          <p:cNvPr id="11" name="Group 63"/>
          <p:cNvGrpSpPr>
            <a:grpSpLocks/>
          </p:cNvGrpSpPr>
          <p:nvPr/>
        </p:nvGrpSpPr>
        <p:grpSpPr bwMode="auto">
          <a:xfrm>
            <a:off x="2901950" y="4437063"/>
            <a:ext cx="792163" cy="579437"/>
            <a:chOff x="1828" y="2795"/>
            <a:chExt cx="499" cy="365"/>
          </a:xfrm>
        </p:grpSpPr>
        <p:sp>
          <p:nvSpPr>
            <p:cNvPr id="70695" name="Freeform 61"/>
            <p:cNvSpPr>
              <a:spLocks/>
            </p:cNvSpPr>
            <p:nvPr/>
          </p:nvSpPr>
          <p:spPr bwMode="auto">
            <a:xfrm>
              <a:off x="1828" y="2813"/>
              <a:ext cx="499" cy="91"/>
            </a:xfrm>
            <a:custGeom>
              <a:avLst/>
              <a:gdLst>
                <a:gd name="T0" fmla="*/ 728 w 454"/>
                <a:gd name="T1" fmla="*/ 0 h 182"/>
                <a:gd name="T2" fmla="*/ 292 w 454"/>
                <a:gd name="T3" fmla="*/ 6 h 182"/>
                <a:gd name="T4" fmla="*/ 0 w 454"/>
                <a:gd name="T5" fmla="*/ 0 h 182"/>
                <a:gd name="T6" fmla="*/ 0 60000 65536"/>
                <a:gd name="T7" fmla="*/ 0 60000 65536"/>
                <a:gd name="T8" fmla="*/ 0 60000 65536"/>
                <a:gd name="T9" fmla="*/ 0 w 454"/>
                <a:gd name="T10" fmla="*/ 0 h 182"/>
                <a:gd name="T11" fmla="*/ 454 w 454"/>
                <a:gd name="T12" fmla="*/ 182 h 182"/>
              </a:gdLst>
              <a:ahLst/>
              <a:cxnLst>
                <a:cxn ang="T6">
                  <a:pos x="T0" y="T1"/>
                </a:cxn>
                <a:cxn ang="T7">
                  <a:pos x="T2" y="T3"/>
                </a:cxn>
                <a:cxn ang="T8">
                  <a:pos x="T4" y="T5"/>
                </a:cxn>
              </a:cxnLst>
              <a:rect l="T9" t="T10" r="T11" b="T12"/>
              <a:pathLst>
                <a:path w="454" h="182">
                  <a:moveTo>
                    <a:pt x="454" y="0"/>
                  </a:moveTo>
                  <a:cubicBezTo>
                    <a:pt x="356" y="91"/>
                    <a:pt x="258" y="182"/>
                    <a:pt x="182" y="182"/>
                  </a:cubicBezTo>
                  <a:cubicBezTo>
                    <a:pt x="106" y="182"/>
                    <a:pt x="53" y="91"/>
                    <a:pt x="0" y="0"/>
                  </a:cubicBezTo>
                </a:path>
              </a:pathLst>
            </a:custGeom>
            <a:noFill/>
            <a:ln w="38100" cap="flat" cmpd="sng">
              <a:solidFill>
                <a:srgbClr val="FA413C"/>
              </a:solidFill>
              <a:prstDash val="sysDot"/>
              <a:miter lim="800000"/>
              <a:headEnd type="none" w="med" len="med"/>
              <a:tailEnd type="triangle" w="med" len="med"/>
            </a:ln>
          </p:spPr>
          <p:txBody>
            <a:bodyPr wrap="none"/>
            <a:lstStyle/>
            <a:p>
              <a:pPr>
                <a:defRPr/>
              </a:pPr>
              <a:endParaRPr lang="zh-CN" altLang="en-US" b="0">
                <a:latin typeface="+mn-lt"/>
                <a:ea typeface="黑体" panose="02010609060101010101" pitchFamily="49" charset="-122"/>
              </a:endParaRPr>
            </a:p>
          </p:txBody>
        </p:sp>
        <p:sp>
          <p:nvSpPr>
            <p:cNvPr id="70696" name="Text Box 62"/>
            <p:cNvSpPr txBox="1">
              <a:spLocks noChangeArrowheads="1"/>
            </p:cNvSpPr>
            <p:nvPr/>
          </p:nvSpPr>
          <p:spPr bwMode="auto">
            <a:xfrm>
              <a:off x="2001" y="2795"/>
              <a:ext cx="272" cy="365"/>
            </a:xfrm>
            <a:prstGeom prst="rect">
              <a:avLst/>
            </a:prstGeom>
            <a:noFill/>
            <a:ln w="9525">
              <a:noFill/>
              <a:miter lim="800000"/>
              <a:headEnd/>
              <a:tailEnd/>
            </a:ln>
          </p:spPr>
          <p:txBody>
            <a:bodyPr>
              <a:spAutoFit/>
            </a:bodyPr>
            <a:lstStyle/>
            <a:p>
              <a:pPr>
                <a:spcBef>
                  <a:spcPct val="50000"/>
                </a:spcBef>
                <a:defRPr/>
              </a:pPr>
              <a:r>
                <a:rPr lang="en-US" altLang="zh-CN" b="0">
                  <a:solidFill>
                    <a:srgbClr val="FA413C"/>
                  </a:solidFill>
                  <a:latin typeface="+mn-lt"/>
                  <a:ea typeface="黑体" panose="02010609060101010101" pitchFamily="49" charset="-122"/>
                </a:rPr>
                <a:t>+</a:t>
              </a:r>
            </a:p>
          </p:txBody>
        </p:sp>
      </p:grpSp>
      <p:sp>
        <p:nvSpPr>
          <p:cNvPr id="70686" name="Text Box 64"/>
          <p:cNvSpPr txBox="1">
            <a:spLocks noChangeArrowheads="1"/>
          </p:cNvSpPr>
          <p:nvPr/>
        </p:nvSpPr>
        <p:spPr bwMode="auto">
          <a:xfrm>
            <a:off x="6176963" y="4921250"/>
            <a:ext cx="1716087" cy="457200"/>
          </a:xfrm>
          <a:prstGeom prst="rect">
            <a:avLst/>
          </a:prstGeom>
          <a:noFill/>
          <a:ln w="38100">
            <a:noFill/>
            <a:miter lim="800000"/>
            <a:headEnd/>
            <a:tailEnd/>
          </a:ln>
        </p:spPr>
        <p:txBody>
          <a:bodyPr wrap="none">
            <a:spAutoFit/>
          </a:bodyPr>
          <a:lstStyle/>
          <a:p>
            <a:pPr>
              <a:defRPr/>
            </a:pPr>
            <a:r>
              <a:rPr lang="zh-CN" altLang="en-US" sz="2400" b="0">
                <a:solidFill>
                  <a:srgbClr val="080800"/>
                </a:solidFill>
                <a:latin typeface="+mn-lt"/>
                <a:ea typeface="黑体" panose="02010609060101010101" pitchFamily="49" charset="-122"/>
              </a:rPr>
              <a:t>嘧啶核苷酸</a:t>
            </a:r>
          </a:p>
        </p:txBody>
      </p:sp>
      <p:grpSp>
        <p:nvGrpSpPr>
          <p:cNvPr id="12" name="Group 70"/>
          <p:cNvGrpSpPr>
            <a:grpSpLocks/>
          </p:cNvGrpSpPr>
          <p:nvPr/>
        </p:nvGrpSpPr>
        <p:grpSpPr bwMode="auto">
          <a:xfrm>
            <a:off x="4968875" y="4508500"/>
            <a:ext cx="1331913" cy="871538"/>
            <a:chOff x="3130" y="2840"/>
            <a:chExt cx="839" cy="549"/>
          </a:xfrm>
        </p:grpSpPr>
        <p:grpSp>
          <p:nvGrpSpPr>
            <p:cNvPr id="110627" name="Group 66"/>
            <p:cNvGrpSpPr>
              <a:grpSpLocks/>
            </p:cNvGrpSpPr>
            <p:nvPr/>
          </p:nvGrpSpPr>
          <p:grpSpPr bwMode="auto">
            <a:xfrm>
              <a:off x="3130" y="2840"/>
              <a:ext cx="839" cy="409"/>
              <a:chOff x="3096" y="2793"/>
              <a:chExt cx="430" cy="404"/>
            </a:xfrm>
          </p:grpSpPr>
          <p:sp>
            <p:nvSpPr>
              <p:cNvPr id="70693" name="Text Box 67"/>
              <p:cNvSpPr txBox="1">
                <a:spLocks noChangeArrowheads="1"/>
              </p:cNvSpPr>
              <p:nvPr/>
            </p:nvSpPr>
            <p:spPr bwMode="auto">
              <a:xfrm>
                <a:off x="3096" y="3053"/>
                <a:ext cx="250" cy="144"/>
              </a:xfrm>
              <a:prstGeom prst="rect">
                <a:avLst/>
              </a:prstGeom>
              <a:noFill/>
              <a:ln w="9525">
                <a:noFill/>
                <a:miter lim="800000"/>
                <a:headEnd/>
                <a:tailEnd/>
              </a:ln>
            </p:spPr>
            <p:txBody>
              <a:bodyPr>
                <a:spAutoFit/>
              </a:bodyPr>
              <a:lstStyle/>
              <a:p>
                <a:pPr>
                  <a:spcBef>
                    <a:spcPct val="50000"/>
                  </a:spcBef>
                  <a:defRPr/>
                </a:pPr>
                <a:endParaRPr lang="zh-CN" altLang="zh-CN" sz="900" b="0">
                  <a:solidFill>
                    <a:srgbClr val="800080"/>
                  </a:solidFill>
                  <a:latin typeface="+mn-lt"/>
                  <a:ea typeface="黑体" panose="02010609060101010101" pitchFamily="49" charset="-122"/>
                </a:endParaRPr>
              </a:p>
            </p:txBody>
          </p:sp>
          <p:sp>
            <p:nvSpPr>
              <p:cNvPr id="70694" name="Line 68"/>
              <p:cNvSpPr>
                <a:spLocks noChangeShapeType="1"/>
              </p:cNvSpPr>
              <p:nvPr/>
            </p:nvSpPr>
            <p:spPr bwMode="auto">
              <a:xfrm>
                <a:off x="3190" y="2793"/>
                <a:ext cx="336" cy="384"/>
              </a:xfrm>
              <a:prstGeom prst="line">
                <a:avLst/>
              </a:prstGeom>
              <a:noFill/>
              <a:ln w="38100">
                <a:solidFill>
                  <a:schemeClr val="tx2"/>
                </a:solidFill>
                <a:prstDash val="dash"/>
                <a:miter lim="800000"/>
                <a:headEnd type="arrow" w="med" len="med"/>
                <a:tailEnd/>
              </a:ln>
            </p:spPr>
            <p:txBody>
              <a:bodyPr wrap="none"/>
              <a:lstStyle/>
              <a:p>
                <a:pPr>
                  <a:defRPr/>
                </a:pPr>
                <a:endParaRPr lang="zh-CN" altLang="en-US" b="0">
                  <a:latin typeface="+mn-lt"/>
                  <a:ea typeface="黑体" panose="02010609060101010101" pitchFamily="49" charset="-122"/>
                </a:endParaRPr>
              </a:p>
            </p:txBody>
          </p:sp>
        </p:grpSp>
        <p:sp>
          <p:nvSpPr>
            <p:cNvPr id="70692" name="Text Box 69"/>
            <p:cNvSpPr txBox="1">
              <a:spLocks noChangeArrowheads="1"/>
            </p:cNvSpPr>
            <p:nvPr/>
          </p:nvSpPr>
          <p:spPr bwMode="auto">
            <a:xfrm>
              <a:off x="3543" y="2943"/>
              <a:ext cx="224" cy="446"/>
            </a:xfrm>
            <a:prstGeom prst="rect">
              <a:avLst/>
            </a:prstGeom>
            <a:noFill/>
            <a:ln w="38100">
              <a:noFill/>
              <a:miter lim="800000"/>
              <a:headEnd/>
              <a:tailEnd/>
            </a:ln>
          </p:spPr>
          <p:txBody>
            <a:bodyPr wrap="none">
              <a:spAutoFit/>
            </a:bodyPr>
            <a:lstStyle/>
            <a:p>
              <a:pPr>
                <a:defRPr/>
              </a:pPr>
              <a:r>
                <a:rPr lang="en-US" altLang="zh-CN" sz="4000" b="0">
                  <a:solidFill>
                    <a:schemeClr val="tx2"/>
                  </a:solidFill>
                  <a:latin typeface="+mn-lt"/>
                  <a:ea typeface="黑体" panose="02010609060101010101" pitchFamily="49" charset="-122"/>
                </a:rPr>
                <a:t>-</a:t>
              </a:r>
            </a:p>
          </p:txBody>
        </p:sp>
      </p:grpSp>
      <p:grpSp>
        <p:nvGrpSpPr>
          <p:cNvPr id="14" name="Group 71"/>
          <p:cNvGrpSpPr>
            <a:grpSpLocks/>
          </p:cNvGrpSpPr>
          <p:nvPr/>
        </p:nvGrpSpPr>
        <p:grpSpPr bwMode="auto">
          <a:xfrm>
            <a:off x="1476375" y="2781300"/>
            <a:ext cx="1079500" cy="701675"/>
            <a:chOff x="930" y="1752"/>
            <a:chExt cx="680" cy="442"/>
          </a:xfrm>
        </p:grpSpPr>
        <p:sp>
          <p:nvSpPr>
            <p:cNvPr id="70689" name="Line 72"/>
            <p:cNvSpPr>
              <a:spLocks noChangeShapeType="1"/>
            </p:cNvSpPr>
            <p:nvPr/>
          </p:nvSpPr>
          <p:spPr bwMode="auto">
            <a:xfrm>
              <a:off x="930" y="2115"/>
              <a:ext cx="680" cy="0"/>
            </a:xfrm>
            <a:prstGeom prst="line">
              <a:avLst/>
            </a:prstGeom>
            <a:noFill/>
            <a:ln w="38100">
              <a:solidFill>
                <a:schemeClr val="tx2"/>
              </a:solidFill>
              <a:prstDash val="dash"/>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70690" name="Text Box 73"/>
            <p:cNvSpPr txBox="1">
              <a:spLocks noChangeArrowheads="1"/>
            </p:cNvSpPr>
            <p:nvPr/>
          </p:nvSpPr>
          <p:spPr bwMode="auto">
            <a:xfrm>
              <a:off x="1066" y="1752"/>
              <a:ext cx="363" cy="442"/>
            </a:xfrm>
            <a:prstGeom prst="rect">
              <a:avLst/>
            </a:prstGeom>
            <a:noFill/>
            <a:ln w="9525">
              <a:noFill/>
              <a:miter lim="800000"/>
              <a:headEnd/>
              <a:tailEnd/>
            </a:ln>
          </p:spPr>
          <p:txBody>
            <a:bodyPr>
              <a:spAutoFit/>
            </a:bodyPr>
            <a:lstStyle/>
            <a:p>
              <a:pPr>
                <a:spcBef>
                  <a:spcPct val="50000"/>
                </a:spcBef>
                <a:defRPr/>
              </a:pPr>
              <a:r>
                <a:rPr lang="en-US" altLang="zh-CN" sz="4000" b="0">
                  <a:solidFill>
                    <a:schemeClr val="tx2"/>
                  </a:solidFill>
                  <a:latin typeface="+mn-lt"/>
                  <a:ea typeface="黑体" panose="02010609060101010101" pitchFamily="49" charset="-122"/>
                </a:rPr>
                <a:t>-</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randombar(horizontal)">
                                      <p:cBhvr>
                                        <p:cTn id="29" dur="500"/>
                                        <p:tgtEl>
                                          <p:spTgt spid="9"/>
                                        </p:tgtEl>
                                      </p:cBhvr>
                                    </p:animEffect>
                                  </p:childTnLst>
                                </p:cTn>
                              </p:par>
                              <p:par>
                                <p:cTn id="30" presetID="14" presetClass="entr" presetSubtype="1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nvGraphicFramePr>
        <p:xfrm>
          <a:off x="611188" y="1533525"/>
          <a:ext cx="8380040" cy="4919424"/>
        </p:xfrm>
        <a:graphic>
          <a:graphicData uri="http://schemas.openxmlformats.org/drawingml/2006/table">
            <a:tbl>
              <a:tblPr/>
              <a:tblGrid>
                <a:gridCol w="1224015">
                  <a:extLst>
                    <a:ext uri="{9D8B030D-6E8A-4147-A177-3AD203B41FA5}">
                      <a16:colId xmlns:a16="http://schemas.microsoft.com/office/drawing/2014/main" val="20000"/>
                    </a:ext>
                  </a:extLst>
                </a:gridCol>
                <a:gridCol w="3789984">
                  <a:extLst>
                    <a:ext uri="{9D8B030D-6E8A-4147-A177-3AD203B41FA5}">
                      <a16:colId xmlns:a16="http://schemas.microsoft.com/office/drawing/2014/main" val="20001"/>
                    </a:ext>
                  </a:extLst>
                </a:gridCol>
                <a:gridCol w="3366041">
                  <a:extLst>
                    <a:ext uri="{9D8B030D-6E8A-4147-A177-3AD203B41FA5}">
                      <a16:colId xmlns:a16="http://schemas.microsoft.com/office/drawing/2014/main" val="20002"/>
                    </a:ext>
                  </a:extLst>
                </a:gridCol>
              </a:tblGrid>
              <a:tr h="53657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1" lang="zh-CN" altLang="zh-CN" sz="2800" b="0" i="0" u="none" strike="noStrike" cap="none" normalizeH="0" baseline="0">
                        <a:ln>
                          <a:noFill/>
                        </a:ln>
                        <a:solidFill>
                          <a:schemeClr val="tx1"/>
                        </a:solidFill>
                        <a:effectLst/>
                        <a:latin typeface="+mn-lt"/>
                        <a:ea typeface="黑体" pitchFamily="49" charset="-122"/>
                      </a:endParaRPr>
                    </a:p>
                  </a:txBody>
                  <a:tcPr horzOverflow="overflow">
                    <a:lnL cap="flat">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800" b="0" i="0" u="none" strike="noStrike" cap="none" normalizeH="0" baseline="0">
                          <a:ln>
                            <a:noFill/>
                          </a:ln>
                          <a:solidFill>
                            <a:srgbClr val="080800"/>
                          </a:solidFill>
                          <a:effectLst/>
                          <a:latin typeface="+mn-lt"/>
                          <a:ea typeface="黑体" pitchFamily="49" charset="-122"/>
                        </a:rPr>
                        <a:t>CPS-I</a:t>
                      </a:r>
                    </a:p>
                  </a:txBody>
                  <a:tcP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800" b="0" i="0" u="none" strike="noStrike" cap="none" normalizeH="0" baseline="0" dirty="0">
                          <a:ln>
                            <a:noFill/>
                          </a:ln>
                          <a:solidFill>
                            <a:srgbClr val="080800"/>
                          </a:solidFill>
                          <a:effectLst/>
                          <a:latin typeface="+mn-lt"/>
                          <a:ea typeface="黑体" pitchFamily="49" charset="-122"/>
                        </a:rPr>
                        <a:t>CPS-II</a:t>
                      </a:r>
                    </a:p>
                  </a:txBody>
                  <a:tcPr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43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部位</a:t>
                      </a:r>
                    </a:p>
                  </a:txBody>
                  <a:tcPr horzOverflow="overflow">
                    <a:lnL cap="flat">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FF0000"/>
                          </a:solidFill>
                          <a:effectLst/>
                          <a:latin typeface="+mn-lt"/>
                          <a:ea typeface="黑体" pitchFamily="49" charset="-122"/>
                        </a:rPr>
                        <a:t>肝线粒体</a:t>
                      </a:r>
                    </a:p>
                  </a:txBody>
                  <a:tcPr horzOverflow="overflow">
                    <a:lnL>
                      <a:noFill/>
                    </a:lnL>
                    <a:lnR>
                      <a:noFill/>
                    </a:lnR>
                    <a:lnT w="381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FF0000"/>
                          </a:solidFill>
                          <a:effectLst/>
                          <a:latin typeface="+mn-lt"/>
                          <a:ea typeface="黑体" pitchFamily="49" charset="-122"/>
                        </a:rPr>
                        <a:t>胞浆</a:t>
                      </a:r>
                    </a:p>
                  </a:txBody>
                  <a:tcPr horzOverflow="overflow">
                    <a:lnL>
                      <a:noFill/>
                    </a:lnL>
                    <a:lnR cap="flat">
                      <a:noFill/>
                    </a:lnR>
                    <a:lnT w="38100" cap="flat" cmpd="sng" algn="ctr">
                      <a:solidFill>
                        <a:schemeClr val="tx1"/>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58102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底物</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FF0000"/>
                          </a:solidFill>
                          <a:effectLst/>
                          <a:latin typeface="+mn-lt"/>
                          <a:ea typeface="黑体" pitchFamily="49" charset="-122"/>
                        </a:rPr>
                        <a:t>氨、</a:t>
                      </a:r>
                      <a:r>
                        <a:rPr kumimoji="1" lang="en-US" altLang="zh-CN" sz="2800" b="0" i="0" u="none" strike="noStrike" cap="none" normalizeH="0" baseline="0">
                          <a:ln>
                            <a:noFill/>
                          </a:ln>
                          <a:solidFill>
                            <a:srgbClr val="FF0000"/>
                          </a:solidFill>
                          <a:effectLst/>
                          <a:latin typeface="+mn-lt"/>
                          <a:ea typeface="黑体" pitchFamily="49" charset="-122"/>
                        </a:rPr>
                        <a:t>CO</a:t>
                      </a:r>
                      <a:r>
                        <a:rPr kumimoji="1" lang="en-US" altLang="zh-CN" sz="2800" b="0" i="0" u="none" strike="noStrike" cap="none" normalizeH="0" baseline="-25000">
                          <a:ln>
                            <a:noFill/>
                          </a:ln>
                          <a:solidFill>
                            <a:srgbClr val="FF0000"/>
                          </a:solidFill>
                          <a:effectLst/>
                          <a:latin typeface="+mn-lt"/>
                          <a:ea typeface="黑体" pitchFamily="49" charset="-122"/>
                        </a:rPr>
                        <a:t>2</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FF0000"/>
                          </a:solidFill>
                          <a:effectLst/>
                          <a:latin typeface="+mn-lt"/>
                          <a:ea typeface="黑体" pitchFamily="49" charset="-122"/>
                        </a:rPr>
                        <a:t>谷氨酰胺、</a:t>
                      </a:r>
                      <a:r>
                        <a:rPr kumimoji="1" lang="en-US" altLang="zh-CN" sz="2800" b="0" i="0" u="none" strike="noStrike" cap="none" normalizeH="0" baseline="0" dirty="0">
                          <a:ln>
                            <a:noFill/>
                          </a:ln>
                          <a:solidFill>
                            <a:srgbClr val="FF0000"/>
                          </a:solidFill>
                          <a:effectLst/>
                          <a:latin typeface="+mn-lt"/>
                          <a:ea typeface="黑体" pitchFamily="49" charset="-122"/>
                        </a:rPr>
                        <a:t>CO</a:t>
                      </a:r>
                      <a:r>
                        <a:rPr kumimoji="1" lang="en-US" altLang="zh-CN" sz="2800" b="0" i="0" u="none" strike="noStrike" cap="none" normalizeH="0" baseline="-25000" dirty="0">
                          <a:ln>
                            <a:noFill/>
                          </a:ln>
                          <a:solidFill>
                            <a:srgbClr val="FF0000"/>
                          </a:solidFill>
                          <a:effectLst/>
                          <a:latin typeface="+mn-lt"/>
                          <a:ea typeface="黑体" pitchFamily="49" charset="-122"/>
                        </a:rPr>
                        <a:t>2</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8102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能量</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消耗</a:t>
                      </a:r>
                      <a:r>
                        <a:rPr kumimoji="1" lang="en-US" altLang="zh-CN" sz="2800" b="0" i="0" u="none" strike="noStrike" cap="none" normalizeH="0" baseline="0">
                          <a:ln>
                            <a:noFill/>
                          </a:ln>
                          <a:solidFill>
                            <a:srgbClr val="080800"/>
                          </a:solidFill>
                          <a:effectLst/>
                          <a:latin typeface="+mn-lt"/>
                          <a:ea typeface="黑体" pitchFamily="49" charset="-122"/>
                        </a:rPr>
                        <a:t>2ATP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消耗</a:t>
                      </a:r>
                      <a:r>
                        <a:rPr kumimoji="1" lang="en-US" altLang="zh-CN" sz="2800" b="0" i="0" u="none" strike="noStrike" cap="none" normalizeH="0" baseline="0">
                          <a:ln>
                            <a:noFill/>
                          </a:ln>
                          <a:solidFill>
                            <a:srgbClr val="080800"/>
                          </a:solidFill>
                          <a:effectLst/>
                          <a:latin typeface="+mn-lt"/>
                          <a:ea typeface="黑体" pitchFamily="49" charset="-122"/>
                        </a:rPr>
                        <a:t>2ATP</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8102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产物</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氨基甲酰磷酸</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氨基甲酰磷酸</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97296">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080800"/>
                          </a:solidFill>
                          <a:effectLst/>
                          <a:latin typeface="+mn-lt"/>
                          <a:ea typeface="黑体" pitchFamily="49" charset="-122"/>
                        </a:rPr>
                        <a:t>调节</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080800"/>
                          </a:solidFill>
                          <a:effectLst/>
                          <a:latin typeface="+mn-lt"/>
                          <a:ea typeface="黑体" pitchFamily="49" charset="-122"/>
                        </a:rPr>
                        <a:t>受</a:t>
                      </a:r>
                      <a:r>
                        <a:rPr kumimoji="1" lang="en-US" altLang="zh-CN" sz="2800" b="0" i="0" u="none" strike="noStrike" cap="none" normalizeH="0" baseline="0" dirty="0">
                          <a:ln>
                            <a:noFill/>
                          </a:ln>
                          <a:solidFill>
                            <a:srgbClr val="080800"/>
                          </a:solidFill>
                          <a:effectLst/>
                          <a:latin typeface="+mn-lt"/>
                          <a:ea typeface="黑体" pitchFamily="49" charset="-122"/>
                        </a:rPr>
                        <a:t>AGA</a:t>
                      </a:r>
                      <a:r>
                        <a:rPr kumimoji="1" lang="zh-CN" altLang="en-US" sz="2800" b="0" i="0" u="none" strike="noStrike" cap="none" normalizeH="0" baseline="0" dirty="0">
                          <a:ln>
                            <a:noFill/>
                          </a:ln>
                          <a:solidFill>
                            <a:srgbClr val="080800"/>
                          </a:solidFill>
                          <a:effectLst/>
                          <a:latin typeface="+mn-lt"/>
                          <a:ea typeface="黑体" pitchFamily="49" charset="-122"/>
                        </a:rPr>
                        <a:t>变构激活</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受</a:t>
                      </a:r>
                      <a:r>
                        <a:rPr kumimoji="1" lang="en-US" altLang="zh-CN" sz="2800" b="0" i="0" u="none" strike="noStrike" cap="none" normalizeH="0" baseline="0">
                          <a:ln>
                            <a:noFill/>
                          </a:ln>
                          <a:solidFill>
                            <a:srgbClr val="080800"/>
                          </a:solidFill>
                          <a:effectLst/>
                          <a:latin typeface="+mn-lt"/>
                          <a:ea typeface="黑体" pitchFamily="49" charset="-122"/>
                        </a:rPr>
                        <a:t>UMP</a:t>
                      </a:r>
                      <a:r>
                        <a:rPr kumimoji="1" lang="zh-CN" altLang="en-US" sz="2800" b="0" i="0" u="none" strike="noStrike" cap="none" normalizeH="0" baseline="0">
                          <a:ln>
                            <a:noFill/>
                          </a:ln>
                          <a:solidFill>
                            <a:srgbClr val="080800"/>
                          </a:solidFill>
                          <a:effectLst/>
                          <a:latin typeface="+mn-lt"/>
                          <a:ea typeface="黑体" pitchFamily="49" charset="-122"/>
                        </a:rPr>
                        <a:t>的反馈抑制</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30200">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作用</a:t>
                      </a:r>
                    </a:p>
                  </a:txBody>
                  <a:tcPr horzOverflow="overflow">
                    <a:lnL cap="flat">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FF0000"/>
                          </a:solidFill>
                          <a:effectLst/>
                          <a:latin typeface="+mn-lt"/>
                          <a:ea typeface="黑体" pitchFamily="49" charset="-122"/>
                        </a:rPr>
                        <a:t>参与尿素合成</a:t>
                      </a:r>
                    </a:p>
                  </a:txBody>
                  <a:tcPr horzOverflow="overflow">
                    <a:lnL>
                      <a:noFill/>
                    </a:lnL>
                    <a:lnR>
                      <a:noFill/>
                    </a:lnR>
                    <a:lnT>
                      <a:noFill/>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FF0000"/>
                          </a:solidFill>
                          <a:effectLst/>
                          <a:latin typeface="+mn-lt"/>
                          <a:ea typeface="黑体" pitchFamily="49" charset="-122"/>
                        </a:rPr>
                        <a:t>参与嘧啶合成</a:t>
                      </a:r>
                    </a:p>
                  </a:txBody>
                  <a:tcPr horzOverflow="overflow">
                    <a:lnL>
                      <a:noFill/>
                    </a:lnL>
                    <a:lnR cap="flat">
                      <a:noFill/>
                    </a:lnR>
                    <a:lnT>
                      <a:noFill/>
                    </a:lnT>
                    <a:lnB w="381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zh-CN" altLang="en-US" sz="2800" b="0" i="0" u="none" strike="noStrike" cap="none" normalizeH="0" baseline="0" dirty="0">
                          <a:ln>
                            <a:noFill/>
                          </a:ln>
                          <a:solidFill>
                            <a:srgbClr val="080800"/>
                          </a:solidFill>
                          <a:effectLst/>
                          <a:latin typeface="+mn-lt"/>
                          <a:ea typeface="黑体" pitchFamily="49" charset="-122"/>
                        </a:rPr>
                        <a:t>反应指标</a:t>
                      </a:r>
                    </a:p>
                  </a:txBody>
                  <a:tcPr horzOverflow="overflow">
                    <a:lnL cap="flat">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zh-CN" altLang="en-US" sz="2800" b="0" i="0" u="none" strike="noStrike" cap="none" normalizeH="0" baseline="0" dirty="0">
                          <a:ln>
                            <a:noFill/>
                          </a:ln>
                          <a:solidFill>
                            <a:srgbClr val="080800"/>
                          </a:solidFill>
                          <a:effectLst/>
                          <a:latin typeface="+mn-lt"/>
                          <a:ea typeface="黑体" pitchFamily="49" charset="-122"/>
                        </a:rPr>
                        <a:t>肝细胞分化程度</a:t>
                      </a:r>
                    </a:p>
                  </a:txBody>
                  <a:tcPr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1" lang="zh-CN" altLang="en-US" sz="2800" b="0" i="0" u="none" strike="noStrike" cap="none" normalizeH="0" baseline="0" dirty="0">
                          <a:ln>
                            <a:noFill/>
                          </a:ln>
                          <a:solidFill>
                            <a:srgbClr val="080800"/>
                          </a:solidFill>
                          <a:effectLst/>
                          <a:latin typeface="+mn-lt"/>
                          <a:ea typeface="黑体" pitchFamily="49" charset="-122"/>
                        </a:rPr>
                        <a:t>细胞增殖程度</a:t>
                      </a:r>
                    </a:p>
                  </a:txBody>
                  <a:tcPr anchor="ctr" horzOverflow="overflow">
                    <a:lnL>
                      <a:noFill/>
                    </a:lnL>
                    <a:lnR cap="flat">
                      <a:noFill/>
                    </a:lnR>
                    <a:ln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12669" name="Text Box 39"/>
          <p:cNvSpPr txBox="1">
            <a:spLocks noChangeArrowheads="1"/>
          </p:cNvSpPr>
          <p:nvPr/>
        </p:nvSpPr>
        <p:spPr bwMode="auto">
          <a:xfrm>
            <a:off x="1143000" y="838200"/>
            <a:ext cx="7086600" cy="646113"/>
          </a:xfrm>
          <a:prstGeom prst="rect">
            <a:avLst/>
          </a:prstGeom>
          <a:noFill/>
          <a:ln w="9525">
            <a:noFill/>
            <a:miter lim="800000"/>
            <a:headEnd/>
            <a:tailEnd/>
          </a:ln>
        </p:spPr>
        <p:txBody>
          <a:bodyPr>
            <a:spAutoFit/>
          </a:bodyPr>
          <a:lstStyle/>
          <a:p>
            <a:pPr algn="ctr">
              <a:spcBef>
                <a:spcPct val="50000"/>
              </a:spcBef>
            </a:pPr>
            <a:r>
              <a:rPr lang="en-US" altLang="zh-CN" sz="3600" b="0">
                <a:solidFill>
                  <a:schemeClr val="tx2"/>
                </a:solidFill>
                <a:ea typeface="黑体" pitchFamily="2" charset="-122"/>
              </a:rPr>
              <a:t>CPS-I</a:t>
            </a:r>
            <a:r>
              <a:rPr lang="zh-CN" altLang="en-US" sz="3600" b="0">
                <a:solidFill>
                  <a:schemeClr val="tx2"/>
                </a:solidFill>
                <a:ea typeface="黑体" pitchFamily="2" charset="-122"/>
              </a:rPr>
              <a:t>与</a:t>
            </a:r>
            <a:r>
              <a:rPr lang="en-US" altLang="zh-CN" sz="3600" b="0">
                <a:solidFill>
                  <a:schemeClr val="tx2"/>
                </a:solidFill>
                <a:ea typeface="黑体" pitchFamily="2" charset="-122"/>
              </a:rPr>
              <a:t>CPS-II</a:t>
            </a:r>
            <a:r>
              <a:rPr lang="zh-CN" altLang="en-US" sz="3600" b="0">
                <a:solidFill>
                  <a:schemeClr val="tx2"/>
                </a:solidFill>
                <a:ea typeface="黑体" pitchFamily="2" charset="-122"/>
              </a:rPr>
              <a:t>的比较</a:t>
            </a:r>
          </a:p>
        </p:txBody>
      </p:sp>
    </p:spTree>
  </p:cSld>
  <p:clrMapOvr>
    <a:masterClrMapping/>
  </p:clrMapOvr>
  <p:transition spd="med">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xfrm>
            <a:off x="544513" y="1295400"/>
            <a:ext cx="7772400" cy="838200"/>
          </a:xfrm>
        </p:spPr>
        <p:txBody>
          <a:bodyPr/>
          <a:lstStyle/>
          <a:p>
            <a:pPr eaLnBrk="1" hangingPunct="1"/>
            <a:r>
              <a:rPr lang="zh-CN" altLang="en-US" b="1">
                <a:solidFill>
                  <a:srgbClr val="080800"/>
                </a:solidFill>
                <a:ea typeface="黑体" pitchFamily="2" charset="-122"/>
              </a:rPr>
              <a:t>补救合成 </a:t>
            </a:r>
          </a:p>
        </p:txBody>
      </p:sp>
      <p:grpSp>
        <p:nvGrpSpPr>
          <p:cNvPr id="114690" name="Group 4"/>
          <p:cNvGrpSpPr>
            <a:grpSpLocks/>
          </p:cNvGrpSpPr>
          <p:nvPr/>
        </p:nvGrpSpPr>
        <p:grpSpPr bwMode="auto">
          <a:xfrm>
            <a:off x="738188" y="2060575"/>
            <a:ext cx="8513762" cy="904875"/>
            <a:chOff x="288" y="1705"/>
            <a:chExt cx="5363" cy="570"/>
          </a:xfrm>
        </p:grpSpPr>
        <p:sp>
          <p:nvSpPr>
            <p:cNvPr id="72727" name="Text Box 5"/>
            <p:cNvSpPr txBox="1">
              <a:spLocks noChangeArrowheads="1"/>
            </p:cNvSpPr>
            <p:nvPr/>
          </p:nvSpPr>
          <p:spPr bwMode="auto">
            <a:xfrm>
              <a:off x="288" y="1795"/>
              <a:ext cx="1728" cy="327"/>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嘧啶 ＋ </a:t>
              </a:r>
              <a:r>
                <a:rPr lang="en-US" altLang="zh-CN" sz="2800" b="0">
                  <a:solidFill>
                    <a:srgbClr val="080800"/>
                  </a:solidFill>
                  <a:latin typeface="+mn-lt"/>
                  <a:ea typeface="黑体" pitchFamily="49" charset="-122"/>
                </a:rPr>
                <a:t>PRPP</a:t>
              </a:r>
            </a:p>
          </p:txBody>
        </p:sp>
        <p:sp>
          <p:nvSpPr>
            <p:cNvPr id="72728" name="Line 6"/>
            <p:cNvSpPr>
              <a:spLocks noChangeShapeType="1"/>
            </p:cNvSpPr>
            <p:nvPr/>
          </p:nvSpPr>
          <p:spPr bwMode="auto">
            <a:xfrm flipV="1">
              <a:off x="1998" y="1968"/>
              <a:ext cx="1536" cy="19"/>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72729" name="Text Box 7"/>
            <p:cNvSpPr txBox="1">
              <a:spLocks noChangeArrowheads="1"/>
            </p:cNvSpPr>
            <p:nvPr/>
          </p:nvSpPr>
          <p:spPr bwMode="auto">
            <a:xfrm>
              <a:off x="3539" y="1795"/>
              <a:ext cx="2112" cy="327"/>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嘧啶核苷酸＋ </a:t>
              </a:r>
              <a:r>
                <a:rPr lang="en-US" altLang="zh-CN" sz="2800" b="0">
                  <a:solidFill>
                    <a:srgbClr val="080800"/>
                  </a:solidFill>
                  <a:latin typeface="+mn-lt"/>
                  <a:ea typeface="黑体" pitchFamily="49" charset="-122"/>
                </a:rPr>
                <a:t>PPi</a:t>
              </a:r>
            </a:p>
          </p:txBody>
        </p:sp>
        <p:sp>
          <p:nvSpPr>
            <p:cNvPr id="72730" name="Text Box 8"/>
            <p:cNvSpPr txBox="1">
              <a:spLocks noChangeArrowheads="1"/>
            </p:cNvSpPr>
            <p:nvPr/>
          </p:nvSpPr>
          <p:spPr bwMode="auto">
            <a:xfrm>
              <a:off x="1928" y="1705"/>
              <a:ext cx="1455" cy="570"/>
            </a:xfrm>
            <a:prstGeom prst="rect">
              <a:avLst/>
            </a:prstGeom>
            <a:noFill/>
            <a:ln w="9525">
              <a:noFill/>
              <a:miter lim="800000"/>
              <a:headEnd/>
              <a:tailEnd/>
            </a:ln>
          </p:spPr>
          <p:txBody>
            <a:bodyPr>
              <a:spAutoFit/>
            </a:bodyPr>
            <a:lstStyle/>
            <a:p>
              <a:pPr algn="ctr">
                <a:lnSpc>
                  <a:spcPct val="110000"/>
                </a:lnSpc>
                <a:spcBef>
                  <a:spcPct val="50000"/>
                </a:spcBef>
                <a:defRPr/>
              </a:pPr>
              <a:r>
                <a:rPr lang="zh-CN" altLang="en-US" sz="2400" b="0" dirty="0">
                  <a:solidFill>
                    <a:srgbClr val="FA413C"/>
                  </a:solidFill>
                  <a:latin typeface="+mn-lt"/>
                  <a:ea typeface="黑体" pitchFamily="49" charset="-122"/>
                </a:rPr>
                <a:t>嘧啶磷酸核糖转移酶</a:t>
              </a:r>
            </a:p>
          </p:txBody>
        </p:sp>
      </p:grpSp>
      <p:grpSp>
        <p:nvGrpSpPr>
          <p:cNvPr id="114691" name="Group 9"/>
          <p:cNvGrpSpPr>
            <a:grpSpLocks/>
          </p:cNvGrpSpPr>
          <p:nvPr/>
        </p:nvGrpSpPr>
        <p:grpSpPr bwMode="auto">
          <a:xfrm>
            <a:off x="1331913" y="2924175"/>
            <a:ext cx="5638800" cy="1304925"/>
            <a:chOff x="1056" y="2730"/>
            <a:chExt cx="3552" cy="822"/>
          </a:xfrm>
        </p:grpSpPr>
        <p:sp>
          <p:nvSpPr>
            <p:cNvPr id="72719" name="Text Box 10"/>
            <p:cNvSpPr txBox="1">
              <a:spLocks noChangeArrowheads="1"/>
            </p:cNvSpPr>
            <p:nvPr/>
          </p:nvSpPr>
          <p:spPr bwMode="auto">
            <a:xfrm>
              <a:off x="1056" y="2851"/>
              <a:ext cx="1440" cy="327"/>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尿嘧啶核苷</a:t>
              </a:r>
            </a:p>
          </p:txBody>
        </p:sp>
        <p:sp>
          <p:nvSpPr>
            <p:cNvPr id="72720" name="Line 11"/>
            <p:cNvSpPr>
              <a:spLocks noChangeShapeType="1"/>
            </p:cNvSpPr>
            <p:nvPr/>
          </p:nvSpPr>
          <p:spPr bwMode="auto">
            <a:xfrm>
              <a:off x="2496" y="3043"/>
              <a:ext cx="1248"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72721" name="Text Box 12"/>
            <p:cNvSpPr txBox="1">
              <a:spLocks noChangeArrowheads="1"/>
            </p:cNvSpPr>
            <p:nvPr/>
          </p:nvSpPr>
          <p:spPr bwMode="auto">
            <a:xfrm>
              <a:off x="3792" y="2851"/>
              <a:ext cx="816" cy="327"/>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UMP</a:t>
              </a:r>
            </a:p>
          </p:txBody>
        </p:sp>
        <p:sp>
          <p:nvSpPr>
            <p:cNvPr id="72722" name="Text Box 13"/>
            <p:cNvSpPr txBox="1">
              <a:spLocks noChangeArrowheads="1"/>
            </p:cNvSpPr>
            <p:nvPr/>
          </p:nvSpPr>
          <p:spPr bwMode="auto">
            <a:xfrm>
              <a:off x="2668" y="2730"/>
              <a:ext cx="1200" cy="293"/>
            </a:xfrm>
            <a:prstGeom prst="rect">
              <a:avLst/>
            </a:prstGeom>
            <a:noFill/>
            <a:ln w="9525">
              <a:noFill/>
              <a:miter lim="800000"/>
              <a:headEnd/>
              <a:tailEnd/>
            </a:ln>
          </p:spPr>
          <p:txBody>
            <a:bodyPr>
              <a:spAutoFit/>
            </a:bodyPr>
            <a:lstStyle/>
            <a:p>
              <a:pPr>
                <a:lnSpc>
                  <a:spcPct val="110000"/>
                </a:lnSpc>
                <a:spcBef>
                  <a:spcPct val="50000"/>
                </a:spcBef>
                <a:defRPr/>
              </a:pPr>
              <a:r>
                <a:rPr lang="zh-CN" altLang="en-US" sz="2400" b="0" dirty="0">
                  <a:solidFill>
                    <a:srgbClr val="FA413C"/>
                  </a:solidFill>
                  <a:latin typeface="+mn-lt"/>
                  <a:ea typeface="黑体" pitchFamily="49" charset="-122"/>
                </a:rPr>
                <a:t>尿苷激酶</a:t>
              </a:r>
            </a:p>
          </p:txBody>
        </p:sp>
        <p:sp>
          <p:nvSpPr>
            <p:cNvPr id="72723" name="Line 14"/>
            <p:cNvSpPr>
              <a:spLocks noChangeShapeType="1"/>
            </p:cNvSpPr>
            <p:nvPr/>
          </p:nvSpPr>
          <p:spPr bwMode="auto">
            <a:xfrm flipH="1">
              <a:off x="2784" y="3024"/>
              <a:ext cx="288" cy="288"/>
            </a:xfrm>
            <a:prstGeom prst="line">
              <a:avLst/>
            </a:prstGeom>
            <a:noFill/>
            <a:ln w="38100">
              <a:solidFill>
                <a:schemeClr val="tx1"/>
              </a:solidFill>
              <a:miter lim="800000"/>
              <a:headEnd/>
              <a:tailEnd/>
            </a:ln>
          </p:spPr>
          <p:txBody>
            <a:bodyPr wrap="none"/>
            <a:lstStyle/>
            <a:p>
              <a:pPr>
                <a:defRPr/>
              </a:pPr>
              <a:endParaRPr lang="zh-CN" altLang="en-US" b="0">
                <a:latin typeface="+mn-lt"/>
                <a:ea typeface="黑体" pitchFamily="49" charset="-122"/>
              </a:endParaRPr>
            </a:p>
          </p:txBody>
        </p:sp>
        <p:sp>
          <p:nvSpPr>
            <p:cNvPr id="72724" name="Line 15"/>
            <p:cNvSpPr>
              <a:spLocks noChangeShapeType="1"/>
            </p:cNvSpPr>
            <p:nvPr/>
          </p:nvSpPr>
          <p:spPr bwMode="auto">
            <a:xfrm>
              <a:off x="3072" y="3024"/>
              <a:ext cx="384" cy="288"/>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72725" name="Text Box 16"/>
            <p:cNvSpPr txBox="1">
              <a:spLocks noChangeArrowheads="1"/>
            </p:cNvSpPr>
            <p:nvPr/>
          </p:nvSpPr>
          <p:spPr bwMode="auto">
            <a:xfrm>
              <a:off x="2474" y="3260"/>
              <a:ext cx="576" cy="288"/>
            </a:xfrm>
            <a:prstGeom prst="rect">
              <a:avLst/>
            </a:prstGeom>
            <a:noFill/>
            <a:ln w="9525">
              <a:noFill/>
              <a:miter lim="800000"/>
              <a:headEnd/>
              <a:tailEnd/>
            </a:ln>
          </p:spPr>
          <p:txBody>
            <a:bodyPr>
              <a:spAutoFit/>
            </a:bodyPr>
            <a:lstStyle/>
            <a:p>
              <a:pPr>
                <a:spcBef>
                  <a:spcPct val="50000"/>
                </a:spcBef>
                <a:defRPr/>
              </a:pPr>
              <a:r>
                <a:rPr lang="en-US" altLang="zh-CN" sz="2400" b="0">
                  <a:solidFill>
                    <a:schemeClr val="tx2"/>
                  </a:solidFill>
                  <a:latin typeface="+mn-lt"/>
                  <a:ea typeface="黑体" pitchFamily="49" charset="-122"/>
                </a:rPr>
                <a:t>ATP</a:t>
              </a:r>
            </a:p>
          </p:txBody>
        </p:sp>
        <p:sp>
          <p:nvSpPr>
            <p:cNvPr id="72726" name="Text Box 17"/>
            <p:cNvSpPr txBox="1">
              <a:spLocks noChangeArrowheads="1"/>
            </p:cNvSpPr>
            <p:nvPr/>
          </p:nvSpPr>
          <p:spPr bwMode="auto">
            <a:xfrm>
              <a:off x="3181" y="3264"/>
              <a:ext cx="720" cy="288"/>
            </a:xfrm>
            <a:prstGeom prst="rect">
              <a:avLst/>
            </a:prstGeom>
            <a:noFill/>
            <a:ln w="9525">
              <a:noFill/>
              <a:miter lim="800000"/>
              <a:headEnd/>
              <a:tailEnd/>
            </a:ln>
          </p:spPr>
          <p:txBody>
            <a:bodyPr>
              <a:spAutoFit/>
            </a:bodyPr>
            <a:lstStyle/>
            <a:p>
              <a:pPr>
                <a:spcBef>
                  <a:spcPct val="50000"/>
                </a:spcBef>
                <a:defRPr/>
              </a:pPr>
              <a:r>
                <a:rPr lang="en-US" altLang="zh-CN" sz="2400" b="0">
                  <a:solidFill>
                    <a:schemeClr val="tx2"/>
                  </a:solidFill>
                  <a:latin typeface="+mn-lt"/>
                  <a:ea typeface="黑体" pitchFamily="49" charset="-122"/>
                </a:rPr>
                <a:t>ADP</a:t>
              </a:r>
            </a:p>
          </p:txBody>
        </p:sp>
      </p:grpSp>
      <p:sp>
        <p:nvSpPr>
          <p:cNvPr id="72709" name="Text Box 18"/>
          <p:cNvSpPr txBox="1">
            <a:spLocks noChangeArrowheads="1"/>
          </p:cNvSpPr>
          <p:nvPr/>
        </p:nvSpPr>
        <p:spPr bwMode="auto">
          <a:xfrm>
            <a:off x="2193925" y="5573713"/>
            <a:ext cx="5041900" cy="519112"/>
          </a:xfrm>
          <a:prstGeom prst="rect">
            <a:avLst/>
          </a:prstGeom>
          <a:solidFill>
            <a:srgbClr val="FFB7FF"/>
          </a:solid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胸苷激酶 </a:t>
            </a:r>
            <a:r>
              <a:rPr lang="en-US" altLang="zh-CN" sz="2800" b="0" dirty="0">
                <a:solidFill>
                  <a:srgbClr val="080800"/>
                </a:solidFill>
                <a:latin typeface="+mn-lt"/>
                <a:ea typeface="黑体" pitchFamily="49" charset="-122"/>
              </a:rPr>
              <a:t>—— </a:t>
            </a:r>
            <a:r>
              <a:rPr lang="zh-CN" altLang="en-US" sz="2800" b="0" dirty="0">
                <a:solidFill>
                  <a:srgbClr val="080800"/>
                </a:solidFill>
                <a:latin typeface="+mn-lt"/>
                <a:ea typeface="黑体" pitchFamily="49" charset="-122"/>
              </a:rPr>
              <a:t>恶性肿瘤的指征</a:t>
            </a:r>
          </a:p>
        </p:txBody>
      </p:sp>
      <p:grpSp>
        <p:nvGrpSpPr>
          <p:cNvPr id="114693" name="Group 19"/>
          <p:cNvGrpSpPr>
            <a:grpSpLocks/>
          </p:cNvGrpSpPr>
          <p:nvPr/>
        </p:nvGrpSpPr>
        <p:grpSpPr bwMode="auto">
          <a:xfrm>
            <a:off x="1331913" y="4205288"/>
            <a:ext cx="5638800" cy="1293812"/>
            <a:chOff x="1056" y="2737"/>
            <a:chExt cx="3552" cy="815"/>
          </a:xfrm>
        </p:grpSpPr>
        <p:sp>
          <p:nvSpPr>
            <p:cNvPr id="72711" name="Text Box 20"/>
            <p:cNvSpPr txBox="1">
              <a:spLocks noChangeArrowheads="1"/>
            </p:cNvSpPr>
            <p:nvPr/>
          </p:nvSpPr>
          <p:spPr bwMode="auto">
            <a:xfrm>
              <a:off x="1056" y="2851"/>
              <a:ext cx="1440" cy="327"/>
            </a:xfrm>
            <a:prstGeom prst="rect">
              <a:avLst/>
            </a:prstGeom>
            <a:noFill/>
            <a:ln w="9525">
              <a:noFill/>
              <a:miter lim="800000"/>
              <a:headEnd/>
              <a:tailEnd/>
            </a:ln>
          </p:spPr>
          <p:txBody>
            <a:bodyPr>
              <a:spAutoFit/>
            </a:bodyPr>
            <a:lstStyle/>
            <a:p>
              <a:pPr algn="r">
                <a:spcBef>
                  <a:spcPct val="50000"/>
                </a:spcBef>
                <a:defRPr/>
              </a:pPr>
              <a:r>
                <a:rPr lang="zh-CN" altLang="en-US" sz="2800" b="0" dirty="0">
                  <a:solidFill>
                    <a:srgbClr val="080800"/>
                  </a:solidFill>
                  <a:latin typeface="+mn-lt"/>
                  <a:ea typeface="黑体" pitchFamily="49" charset="-122"/>
                </a:rPr>
                <a:t>脱氧胸苷</a:t>
              </a:r>
            </a:p>
          </p:txBody>
        </p:sp>
        <p:sp>
          <p:nvSpPr>
            <p:cNvPr id="72712" name="Line 21"/>
            <p:cNvSpPr>
              <a:spLocks noChangeShapeType="1"/>
            </p:cNvSpPr>
            <p:nvPr/>
          </p:nvSpPr>
          <p:spPr bwMode="auto">
            <a:xfrm>
              <a:off x="2496" y="3043"/>
              <a:ext cx="1248"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72713" name="Text Box 22"/>
            <p:cNvSpPr txBox="1">
              <a:spLocks noChangeArrowheads="1"/>
            </p:cNvSpPr>
            <p:nvPr/>
          </p:nvSpPr>
          <p:spPr bwMode="auto">
            <a:xfrm>
              <a:off x="3792" y="2851"/>
              <a:ext cx="816" cy="327"/>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TMP</a:t>
              </a:r>
            </a:p>
          </p:txBody>
        </p:sp>
        <p:sp>
          <p:nvSpPr>
            <p:cNvPr id="72714" name="Text Box 23"/>
            <p:cNvSpPr txBox="1">
              <a:spLocks noChangeArrowheads="1"/>
            </p:cNvSpPr>
            <p:nvPr/>
          </p:nvSpPr>
          <p:spPr bwMode="auto">
            <a:xfrm>
              <a:off x="2668" y="2737"/>
              <a:ext cx="1200" cy="293"/>
            </a:xfrm>
            <a:prstGeom prst="rect">
              <a:avLst/>
            </a:prstGeom>
            <a:noFill/>
            <a:ln w="9525">
              <a:noFill/>
              <a:miter lim="800000"/>
              <a:headEnd/>
              <a:tailEnd/>
            </a:ln>
          </p:spPr>
          <p:txBody>
            <a:bodyPr>
              <a:spAutoFit/>
            </a:bodyPr>
            <a:lstStyle/>
            <a:p>
              <a:pPr>
                <a:lnSpc>
                  <a:spcPct val="110000"/>
                </a:lnSpc>
                <a:spcBef>
                  <a:spcPct val="50000"/>
                </a:spcBef>
                <a:defRPr/>
              </a:pPr>
              <a:r>
                <a:rPr lang="zh-CN" altLang="en-US" sz="2400" b="0" dirty="0">
                  <a:solidFill>
                    <a:srgbClr val="FA413C"/>
                  </a:solidFill>
                  <a:latin typeface="+mn-lt"/>
                  <a:ea typeface="黑体" pitchFamily="49" charset="-122"/>
                </a:rPr>
                <a:t>胸苷激酶</a:t>
              </a:r>
            </a:p>
          </p:txBody>
        </p:sp>
        <p:sp>
          <p:nvSpPr>
            <p:cNvPr id="72715" name="Line 24"/>
            <p:cNvSpPr>
              <a:spLocks noChangeShapeType="1"/>
            </p:cNvSpPr>
            <p:nvPr/>
          </p:nvSpPr>
          <p:spPr bwMode="auto">
            <a:xfrm flipH="1">
              <a:off x="2784" y="3024"/>
              <a:ext cx="288" cy="288"/>
            </a:xfrm>
            <a:prstGeom prst="line">
              <a:avLst/>
            </a:prstGeom>
            <a:noFill/>
            <a:ln w="38100">
              <a:solidFill>
                <a:schemeClr val="tx1"/>
              </a:solidFill>
              <a:miter lim="800000"/>
              <a:headEnd/>
              <a:tailEnd/>
            </a:ln>
          </p:spPr>
          <p:txBody>
            <a:bodyPr wrap="none"/>
            <a:lstStyle/>
            <a:p>
              <a:pPr>
                <a:defRPr/>
              </a:pPr>
              <a:endParaRPr lang="zh-CN" altLang="en-US" b="0">
                <a:latin typeface="+mn-lt"/>
                <a:ea typeface="黑体" pitchFamily="49" charset="-122"/>
              </a:endParaRPr>
            </a:p>
          </p:txBody>
        </p:sp>
        <p:sp>
          <p:nvSpPr>
            <p:cNvPr id="72716" name="Line 25"/>
            <p:cNvSpPr>
              <a:spLocks noChangeShapeType="1"/>
            </p:cNvSpPr>
            <p:nvPr/>
          </p:nvSpPr>
          <p:spPr bwMode="auto">
            <a:xfrm>
              <a:off x="3072" y="3024"/>
              <a:ext cx="384" cy="288"/>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72717" name="Text Box 26"/>
            <p:cNvSpPr txBox="1">
              <a:spLocks noChangeArrowheads="1"/>
            </p:cNvSpPr>
            <p:nvPr/>
          </p:nvSpPr>
          <p:spPr bwMode="auto">
            <a:xfrm>
              <a:off x="2474" y="3260"/>
              <a:ext cx="576" cy="288"/>
            </a:xfrm>
            <a:prstGeom prst="rect">
              <a:avLst/>
            </a:prstGeom>
            <a:noFill/>
            <a:ln w="9525">
              <a:noFill/>
              <a:miter lim="800000"/>
              <a:headEnd/>
              <a:tailEnd/>
            </a:ln>
          </p:spPr>
          <p:txBody>
            <a:bodyPr>
              <a:spAutoFit/>
            </a:bodyPr>
            <a:lstStyle/>
            <a:p>
              <a:pPr>
                <a:spcBef>
                  <a:spcPct val="50000"/>
                </a:spcBef>
                <a:defRPr/>
              </a:pPr>
              <a:r>
                <a:rPr lang="en-US" altLang="zh-CN" sz="2400" b="0">
                  <a:solidFill>
                    <a:schemeClr val="tx2"/>
                  </a:solidFill>
                  <a:latin typeface="+mn-lt"/>
                  <a:ea typeface="黑体" pitchFamily="49" charset="-122"/>
                </a:rPr>
                <a:t>ATP</a:t>
              </a:r>
            </a:p>
          </p:txBody>
        </p:sp>
        <p:sp>
          <p:nvSpPr>
            <p:cNvPr id="72718" name="Text Box 27"/>
            <p:cNvSpPr txBox="1">
              <a:spLocks noChangeArrowheads="1"/>
            </p:cNvSpPr>
            <p:nvPr/>
          </p:nvSpPr>
          <p:spPr bwMode="auto">
            <a:xfrm>
              <a:off x="3181" y="3264"/>
              <a:ext cx="720" cy="288"/>
            </a:xfrm>
            <a:prstGeom prst="rect">
              <a:avLst/>
            </a:prstGeom>
            <a:noFill/>
            <a:ln w="9525">
              <a:noFill/>
              <a:miter lim="800000"/>
              <a:headEnd/>
              <a:tailEnd/>
            </a:ln>
          </p:spPr>
          <p:txBody>
            <a:bodyPr>
              <a:spAutoFit/>
            </a:bodyPr>
            <a:lstStyle/>
            <a:p>
              <a:pPr>
                <a:spcBef>
                  <a:spcPct val="50000"/>
                </a:spcBef>
                <a:defRPr/>
              </a:pPr>
              <a:r>
                <a:rPr lang="en-US" altLang="zh-CN" sz="2400" b="0">
                  <a:solidFill>
                    <a:schemeClr val="tx2"/>
                  </a:solidFill>
                  <a:latin typeface="+mn-lt"/>
                  <a:ea typeface="黑体" pitchFamily="49" charset="-122"/>
                </a:rPr>
                <a:t>ADP</a:t>
              </a:r>
            </a:p>
          </p:txBody>
        </p:sp>
      </p:gr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5" name="文本框 38"/>
          <p:cNvSpPr txBox="1">
            <a:spLocks noChangeArrowheads="1"/>
          </p:cNvSpPr>
          <p:nvPr/>
        </p:nvSpPr>
        <p:spPr bwMode="auto">
          <a:xfrm>
            <a:off x="395288" y="981075"/>
            <a:ext cx="1728787" cy="579438"/>
          </a:xfrm>
          <a:prstGeom prst="rect">
            <a:avLst/>
          </a:prstGeom>
          <a:noFill/>
          <a:ln w="9525">
            <a:noFill/>
            <a:miter lim="800000"/>
            <a:headEnd/>
            <a:tailEnd/>
          </a:ln>
        </p:spPr>
        <p:txBody>
          <a:bodyPr>
            <a:spAutoFit/>
          </a:bodyPr>
          <a:lstStyle/>
          <a:p>
            <a:pPr marL="457200" indent="-457200">
              <a:buFont typeface="Wingdings" pitchFamily="2" charset="2"/>
              <a:buChar char="Ø"/>
            </a:pPr>
            <a:r>
              <a:rPr lang="zh-CN" altLang="en-US" b="0">
                <a:solidFill>
                  <a:srgbClr val="080800"/>
                </a:solidFill>
                <a:latin typeface="黑体" pitchFamily="2" charset="-122"/>
                <a:ea typeface="黑体" pitchFamily="2" charset="-122"/>
              </a:rPr>
              <a:t>分类：</a:t>
            </a:r>
          </a:p>
        </p:txBody>
      </p:sp>
      <p:sp>
        <p:nvSpPr>
          <p:cNvPr id="168966" name="左大括号 6"/>
          <p:cNvSpPr>
            <a:spLocks/>
          </p:cNvSpPr>
          <p:nvPr/>
        </p:nvSpPr>
        <p:spPr bwMode="auto">
          <a:xfrm>
            <a:off x="2555875" y="1835150"/>
            <a:ext cx="215900" cy="719138"/>
          </a:xfrm>
          <a:prstGeom prst="leftBrace">
            <a:avLst>
              <a:gd name="adj1" fmla="val 40094"/>
              <a:gd name="adj2" fmla="val 50940"/>
            </a:avLst>
          </a:prstGeom>
          <a:noFill/>
          <a:ln w="38100" algn="ctr">
            <a:solidFill>
              <a:srgbClr val="080800"/>
            </a:solidFill>
            <a:miter lim="800000"/>
            <a:headEnd/>
            <a:tailEnd/>
          </a:ln>
        </p:spPr>
        <p:txBody>
          <a:bodyPr wrap="none"/>
          <a:lstStyle/>
          <a:p>
            <a:endParaRPr lang="zh-CN" altLang="en-US"/>
          </a:p>
        </p:txBody>
      </p:sp>
      <p:sp>
        <p:nvSpPr>
          <p:cNvPr id="168967" name="文本框 40"/>
          <p:cNvSpPr txBox="1">
            <a:spLocks noChangeArrowheads="1"/>
          </p:cNvSpPr>
          <p:nvPr/>
        </p:nvSpPr>
        <p:spPr bwMode="auto">
          <a:xfrm>
            <a:off x="2771775" y="1628775"/>
            <a:ext cx="5976938" cy="519113"/>
          </a:xfrm>
          <a:prstGeom prst="rect">
            <a:avLst/>
          </a:prstGeom>
          <a:noFill/>
          <a:ln w="9525">
            <a:noFill/>
            <a:miter lim="800000"/>
            <a:headEnd/>
            <a:tailEnd/>
          </a:ln>
        </p:spPr>
        <p:txBody>
          <a:bodyPr>
            <a:spAutoFit/>
          </a:bodyPr>
          <a:lstStyle/>
          <a:p>
            <a:r>
              <a:rPr lang="en-US" altLang="zh-CN" sz="2800" b="0">
                <a:solidFill>
                  <a:srgbClr val="080800"/>
                </a:solidFill>
                <a:latin typeface="Arial" charset="0"/>
                <a:ea typeface="黑体" pitchFamily="2" charset="-122"/>
                <a:cs typeface="Arial" charset="0"/>
              </a:rPr>
              <a:t>DNA</a:t>
            </a:r>
            <a:r>
              <a:rPr lang="zh-CN" altLang="en-US" sz="2800" b="0">
                <a:solidFill>
                  <a:srgbClr val="080800"/>
                </a:solidFill>
                <a:latin typeface="Arial" charset="0"/>
                <a:ea typeface="黑体" pitchFamily="2" charset="-122"/>
                <a:cs typeface="Arial" charset="0"/>
              </a:rPr>
              <a:t>酶</a:t>
            </a:r>
            <a:r>
              <a:rPr lang="en-US" altLang="zh-CN" sz="2800" b="0">
                <a:solidFill>
                  <a:srgbClr val="080800"/>
                </a:solidFill>
                <a:latin typeface="Arial" charset="0"/>
                <a:ea typeface="黑体" pitchFamily="2" charset="-122"/>
                <a:cs typeface="Arial" charset="0"/>
              </a:rPr>
              <a:t>(deoxyribonuclease</a:t>
            </a:r>
            <a:r>
              <a:rPr lang="zh-CN" altLang="en-US" sz="2800" b="0">
                <a:solidFill>
                  <a:srgbClr val="080800"/>
                </a:solidFill>
                <a:latin typeface="Arial" charset="0"/>
                <a:ea typeface="黑体" pitchFamily="2" charset="-122"/>
                <a:cs typeface="Arial" charset="0"/>
              </a:rPr>
              <a:t>，</a:t>
            </a:r>
            <a:r>
              <a:rPr lang="en-US" altLang="zh-CN" sz="2800" b="0">
                <a:solidFill>
                  <a:srgbClr val="080800"/>
                </a:solidFill>
                <a:latin typeface="Arial" charset="0"/>
                <a:ea typeface="黑体" pitchFamily="2" charset="-122"/>
                <a:cs typeface="Arial" charset="0"/>
              </a:rPr>
              <a:t>Dnase)</a:t>
            </a:r>
            <a:endParaRPr lang="zh-CN" altLang="en-US" sz="2800" b="0">
              <a:solidFill>
                <a:srgbClr val="080800"/>
              </a:solidFill>
              <a:latin typeface="Arial" charset="0"/>
              <a:ea typeface="黑体" pitchFamily="2" charset="-122"/>
              <a:cs typeface="Arial" charset="0"/>
            </a:endParaRPr>
          </a:p>
        </p:txBody>
      </p:sp>
      <p:sp>
        <p:nvSpPr>
          <p:cNvPr id="168968" name="文本框 41"/>
          <p:cNvSpPr txBox="1">
            <a:spLocks noChangeArrowheads="1"/>
          </p:cNvSpPr>
          <p:nvPr/>
        </p:nvSpPr>
        <p:spPr bwMode="auto">
          <a:xfrm>
            <a:off x="2771775" y="2262188"/>
            <a:ext cx="5329238" cy="519112"/>
          </a:xfrm>
          <a:prstGeom prst="rect">
            <a:avLst/>
          </a:prstGeom>
          <a:noFill/>
          <a:ln w="9525">
            <a:noFill/>
            <a:miter lim="800000"/>
            <a:headEnd/>
            <a:tailEnd/>
          </a:ln>
        </p:spPr>
        <p:txBody>
          <a:bodyPr>
            <a:spAutoFit/>
          </a:bodyPr>
          <a:lstStyle/>
          <a:p>
            <a:r>
              <a:rPr lang="en-US" altLang="zh-CN" sz="2800" b="0">
                <a:solidFill>
                  <a:srgbClr val="080800"/>
                </a:solidFill>
                <a:latin typeface="Arial" charset="0"/>
                <a:ea typeface="黑体" pitchFamily="2" charset="-122"/>
                <a:cs typeface="Arial" charset="0"/>
              </a:rPr>
              <a:t>RNA</a:t>
            </a:r>
            <a:r>
              <a:rPr lang="zh-CN" altLang="en-US" sz="2800" b="0">
                <a:solidFill>
                  <a:srgbClr val="080800"/>
                </a:solidFill>
                <a:latin typeface="Arial" charset="0"/>
                <a:ea typeface="黑体" pitchFamily="2" charset="-122"/>
                <a:cs typeface="Arial" charset="0"/>
              </a:rPr>
              <a:t>酶</a:t>
            </a:r>
            <a:r>
              <a:rPr lang="en-US" altLang="zh-CN" sz="2800" b="0">
                <a:solidFill>
                  <a:srgbClr val="080800"/>
                </a:solidFill>
                <a:latin typeface="Arial" charset="0"/>
                <a:ea typeface="黑体" pitchFamily="2" charset="-122"/>
                <a:cs typeface="Arial" charset="0"/>
              </a:rPr>
              <a:t>(ribonuclease</a:t>
            </a:r>
            <a:r>
              <a:rPr lang="zh-CN" altLang="en-US" sz="2800" b="0">
                <a:solidFill>
                  <a:srgbClr val="080800"/>
                </a:solidFill>
                <a:latin typeface="Arial" charset="0"/>
                <a:ea typeface="黑体" pitchFamily="2" charset="-122"/>
                <a:cs typeface="Arial" charset="0"/>
              </a:rPr>
              <a:t>，</a:t>
            </a:r>
            <a:r>
              <a:rPr lang="en-US" altLang="zh-CN" sz="2800" b="0">
                <a:solidFill>
                  <a:srgbClr val="080800"/>
                </a:solidFill>
                <a:latin typeface="Arial" charset="0"/>
                <a:ea typeface="黑体" pitchFamily="2" charset="-122"/>
                <a:cs typeface="Arial" charset="0"/>
              </a:rPr>
              <a:t>Rnase)</a:t>
            </a:r>
            <a:endParaRPr lang="zh-CN" altLang="en-US" sz="2800" b="0">
              <a:solidFill>
                <a:srgbClr val="080800"/>
              </a:solidFill>
              <a:latin typeface="Arial" charset="0"/>
              <a:ea typeface="黑体" pitchFamily="2" charset="-122"/>
              <a:cs typeface="Arial" charset="0"/>
            </a:endParaRPr>
          </a:p>
        </p:txBody>
      </p:sp>
      <p:sp>
        <p:nvSpPr>
          <p:cNvPr id="168969" name="文本框 42"/>
          <p:cNvSpPr txBox="1">
            <a:spLocks noChangeArrowheads="1"/>
          </p:cNvSpPr>
          <p:nvPr/>
        </p:nvSpPr>
        <p:spPr bwMode="auto">
          <a:xfrm>
            <a:off x="2124075" y="2852738"/>
            <a:ext cx="5184775" cy="579437"/>
          </a:xfrm>
          <a:prstGeom prst="rect">
            <a:avLst/>
          </a:prstGeom>
          <a:noFill/>
          <a:ln w="9525">
            <a:noFill/>
            <a:miter lim="800000"/>
            <a:headEnd/>
            <a:tailEnd/>
          </a:ln>
        </p:spPr>
        <p:txBody>
          <a:bodyPr>
            <a:spAutoFit/>
          </a:bodyPr>
          <a:lstStyle/>
          <a:p>
            <a:r>
              <a:rPr lang="en-US" altLang="zh-CN" b="0">
                <a:solidFill>
                  <a:srgbClr val="080800"/>
                </a:solidFill>
                <a:latin typeface="黑体" pitchFamily="2" charset="-122"/>
                <a:ea typeface="黑体" pitchFamily="2" charset="-122"/>
              </a:rPr>
              <a:t>2.</a:t>
            </a:r>
            <a:r>
              <a:rPr lang="zh-CN" altLang="en-US" b="0">
                <a:solidFill>
                  <a:srgbClr val="080800"/>
                </a:solidFill>
                <a:latin typeface="黑体" pitchFamily="2" charset="-122"/>
                <a:ea typeface="黑体" pitchFamily="2" charset="-122"/>
              </a:rPr>
              <a:t>根据对底物作用方式不同</a:t>
            </a:r>
          </a:p>
        </p:txBody>
      </p:sp>
      <p:sp>
        <p:nvSpPr>
          <p:cNvPr id="168970" name="左大括号 43"/>
          <p:cNvSpPr>
            <a:spLocks/>
          </p:cNvSpPr>
          <p:nvPr/>
        </p:nvSpPr>
        <p:spPr bwMode="auto">
          <a:xfrm>
            <a:off x="2627313" y="3678238"/>
            <a:ext cx="217487" cy="1479550"/>
          </a:xfrm>
          <a:prstGeom prst="leftBrace">
            <a:avLst>
              <a:gd name="adj1" fmla="val 43022"/>
              <a:gd name="adj2" fmla="val 50940"/>
            </a:avLst>
          </a:prstGeom>
          <a:noFill/>
          <a:ln w="38100" algn="ctr">
            <a:solidFill>
              <a:srgbClr val="080800"/>
            </a:solidFill>
            <a:miter lim="800000"/>
            <a:headEnd/>
            <a:tailEnd/>
          </a:ln>
        </p:spPr>
        <p:txBody>
          <a:bodyPr wrap="none"/>
          <a:lstStyle/>
          <a:p>
            <a:pPr>
              <a:spcBef>
                <a:spcPct val="10000"/>
              </a:spcBef>
            </a:pPr>
            <a:endParaRPr lang="zh-CN" altLang="en-US"/>
          </a:p>
        </p:txBody>
      </p:sp>
      <p:sp>
        <p:nvSpPr>
          <p:cNvPr id="168971" name="文本框 44"/>
          <p:cNvSpPr txBox="1">
            <a:spLocks noChangeArrowheads="1"/>
          </p:cNvSpPr>
          <p:nvPr/>
        </p:nvSpPr>
        <p:spPr bwMode="auto">
          <a:xfrm>
            <a:off x="2844800" y="3429000"/>
            <a:ext cx="5040313" cy="1458913"/>
          </a:xfrm>
          <a:prstGeom prst="rect">
            <a:avLst/>
          </a:prstGeom>
          <a:noFill/>
          <a:ln w="9525">
            <a:noFill/>
            <a:miter lim="800000"/>
            <a:headEnd/>
            <a:tailEnd/>
          </a:ln>
        </p:spPr>
        <p:txBody>
          <a:bodyPr>
            <a:spAutoFit/>
          </a:bodyPr>
          <a:lstStyle/>
          <a:p>
            <a:pPr>
              <a:spcBef>
                <a:spcPct val="10000"/>
              </a:spcBef>
            </a:pPr>
            <a:r>
              <a:rPr lang="zh-CN" altLang="en-US" sz="2800" b="0">
                <a:solidFill>
                  <a:srgbClr val="080800"/>
                </a:solidFill>
                <a:latin typeface="Arial" charset="0"/>
                <a:ea typeface="黑体" pitchFamily="2" charset="-122"/>
                <a:cs typeface="Arial" charset="0"/>
              </a:rPr>
              <a:t>核酸外切酶</a:t>
            </a:r>
            <a:r>
              <a:rPr lang="en-US" altLang="zh-CN" sz="2800" b="0">
                <a:solidFill>
                  <a:srgbClr val="080800"/>
                </a:solidFill>
                <a:latin typeface="Arial" charset="0"/>
                <a:ea typeface="黑体" pitchFamily="2" charset="-122"/>
                <a:cs typeface="Arial" charset="0"/>
              </a:rPr>
              <a:t>(exnuclease)</a:t>
            </a:r>
          </a:p>
          <a:p>
            <a:pPr marL="358775" lvl="1" indent="-250825">
              <a:spcBef>
                <a:spcPct val="10000"/>
              </a:spcBef>
              <a:buFont typeface="Arial" charset="0"/>
              <a:buChar char="•"/>
            </a:pPr>
            <a:r>
              <a:rPr lang="en-US" altLang="zh-CN" sz="2800" b="0">
                <a:solidFill>
                  <a:srgbClr val="080800"/>
                </a:solidFill>
                <a:latin typeface="Arial" charset="0"/>
                <a:ea typeface="黑体" pitchFamily="2" charset="-122"/>
                <a:cs typeface="Arial" charset="0"/>
              </a:rPr>
              <a:t>5`→3`</a:t>
            </a:r>
            <a:r>
              <a:rPr lang="zh-CN" altLang="en-US" sz="2800" b="0">
                <a:solidFill>
                  <a:srgbClr val="080800"/>
                </a:solidFill>
                <a:latin typeface="Arial" charset="0"/>
                <a:ea typeface="黑体" pitchFamily="2" charset="-122"/>
                <a:cs typeface="Arial" charset="0"/>
              </a:rPr>
              <a:t>核酸外切酶</a:t>
            </a:r>
            <a:endParaRPr lang="en-US" altLang="zh-CN" sz="2800" b="0">
              <a:solidFill>
                <a:srgbClr val="080800"/>
              </a:solidFill>
              <a:latin typeface="Arial" charset="0"/>
              <a:ea typeface="黑体" pitchFamily="2" charset="-122"/>
              <a:cs typeface="Arial" charset="0"/>
            </a:endParaRPr>
          </a:p>
          <a:p>
            <a:pPr marL="358775" lvl="1" indent="-250825">
              <a:spcBef>
                <a:spcPct val="10000"/>
              </a:spcBef>
              <a:buFont typeface="Arial" charset="0"/>
              <a:buChar char="•"/>
            </a:pPr>
            <a:r>
              <a:rPr lang="en-US" altLang="zh-CN" sz="2800" b="0">
                <a:solidFill>
                  <a:srgbClr val="080800"/>
                </a:solidFill>
                <a:latin typeface="Arial" charset="0"/>
                <a:ea typeface="黑体" pitchFamily="2" charset="-122"/>
                <a:cs typeface="Arial" charset="0"/>
              </a:rPr>
              <a:t>3`→5`</a:t>
            </a:r>
            <a:r>
              <a:rPr lang="zh-CN" altLang="en-US" sz="2800" b="0">
                <a:solidFill>
                  <a:srgbClr val="080800"/>
                </a:solidFill>
                <a:latin typeface="Arial" charset="0"/>
                <a:ea typeface="黑体" pitchFamily="2" charset="-122"/>
                <a:cs typeface="Arial" charset="0"/>
              </a:rPr>
              <a:t>核酸外切酶</a:t>
            </a:r>
            <a:endParaRPr lang="en-US" altLang="zh-CN" sz="2800" b="0">
              <a:solidFill>
                <a:srgbClr val="080800"/>
              </a:solidFill>
              <a:latin typeface="Arial" charset="0"/>
              <a:ea typeface="黑体" pitchFamily="2" charset="-122"/>
              <a:cs typeface="Arial" charset="0"/>
            </a:endParaRPr>
          </a:p>
        </p:txBody>
      </p:sp>
      <p:sp>
        <p:nvSpPr>
          <p:cNvPr id="46" name="文本框 45"/>
          <p:cNvSpPr txBox="1"/>
          <p:nvPr/>
        </p:nvSpPr>
        <p:spPr>
          <a:xfrm>
            <a:off x="2844800" y="4941888"/>
            <a:ext cx="5040313" cy="1458912"/>
          </a:xfrm>
          <a:prstGeom prst="rect">
            <a:avLst/>
          </a:prstGeom>
          <a:noFill/>
        </p:spPr>
        <p:txBody>
          <a:bodyPr>
            <a:spAutoFit/>
          </a:bodyPr>
          <a:lstStyle/>
          <a:p>
            <a:pPr>
              <a:spcBef>
                <a:spcPct val="10000"/>
              </a:spcBef>
            </a:pPr>
            <a:r>
              <a:rPr lang="zh-CN" altLang="en-US" sz="2800" b="0">
                <a:solidFill>
                  <a:srgbClr val="080800"/>
                </a:solidFill>
                <a:latin typeface="Arial" charset="0"/>
                <a:ea typeface="黑体" pitchFamily="2" charset="-122"/>
                <a:cs typeface="Arial" charset="0"/>
              </a:rPr>
              <a:t>核酸内切酶</a:t>
            </a:r>
            <a:r>
              <a:rPr lang="en-US" altLang="zh-CN" sz="2800" b="0">
                <a:solidFill>
                  <a:srgbClr val="080800"/>
                </a:solidFill>
                <a:latin typeface="Arial" charset="0"/>
                <a:ea typeface="黑体" pitchFamily="2" charset="-122"/>
                <a:cs typeface="Arial" charset="0"/>
              </a:rPr>
              <a:t>(endonuclease)</a:t>
            </a:r>
          </a:p>
          <a:p>
            <a:pPr marL="358775" lvl="1" indent="-250825">
              <a:spcBef>
                <a:spcPct val="10000"/>
              </a:spcBef>
              <a:buFont typeface="Arial" charset="0"/>
              <a:buChar char="•"/>
            </a:pPr>
            <a:r>
              <a:rPr lang="zh-CN" altLang="en-US" sz="2800" b="0">
                <a:solidFill>
                  <a:srgbClr val="080800"/>
                </a:solidFill>
                <a:latin typeface="Arial" charset="0"/>
                <a:ea typeface="黑体" pitchFamily="2" charset="-122"/>
                <a:cs typeface="Arial" charset="0"/>
              </a:rPr>
              <a:t>限制性核酸内切酶</a:t>
            </a:r>
            <a:endParaRPr lang="en-US" altLang="zh-CN" sz="2800" b="0">
              <a:solidFill>
                <a:srgbClr val="080800"/>
              </a:solidFill>
              <a:latin typeface="Arial" charset="0"/>
              <a:ea typeface="黑体" pitchFamily="2" charset="-122"/>
              <a:cs typeface="Arial" charset="0"/>
            </a:endParaRPr>
          </a:p>
          <a:p>
            <a:pPr marL="358775" lvl="1" indent="-250825">
              <a:spcBef>
                <a:spcPct val="10000"/>
              </a:spcBef>
            </a:pPr>
            <a:r>
              <a:rPr lang="en-US" altLang="zh-CN" sz="2800" b="0">
                <a:solidFill>
                  <a:srgbClr val="080800"/>
                </a:solidFill>
                <a:latin typeface="Arial" charset="0"/>
                <a:ea typeface="黑体" pitchFamily="2" charset="-122"/>
                <a:cs typeface="Arial" charset="0"/>
              </a:rPr>
              <a:t>  (restriction endonuclease) </a:t>
            </a:r>
            <a:endParaRPr lang="zh-CN" altLang="en-US" sz="2800" b="0">
              <a:solidFill>
                <a:srgbClr val="080800"/>
              </a:solidFill>
              <a:latin typeface="Arial" charset="0"/>
              <a:ea typeface="黑体" pitchFamily="2" charset="-122"/>
              <a:cs typeface="Arial" charset="0"/>
            </a:endParaRPr>
          </a:p>
        </p:txBody>
      </p:sp>
      <p:sp>
        <p:nvSpPr>
          <p:cNvPr id="168973" name="文本框 38"/>
          <p:cNvSpPr txBox="1">
            <a:spLocks noChangeArrowheads="1"/>
          </p:cNvSpPr>
          <p:nvPr/>
        </p:nvSpPr>
        <p:spPr bwMode="auto">
          <a:xfrm>
            <a:off x="2101850" y="981075"/>
            <a:ext cx="6119813" cy="579438"/>
          </a:xfrm>
          <a:prstGeom prst="rect">
            <a:avLst/>
          </a:prstGeom>
          <a:noFill/>
          <a:ln w="9525">
            <a:noFill/>
            <a:miter lim="800000"/>
            <a:headEnd/>
            <a:tailEnd/>
          </a:ln>
        </p:spPr>
        <p:txBody>
          <a:bodyPr>
            <a:spAutoFit/>
          </a:bodyPr>
          <a:lstStyle/>
          <a:p>
            <a:pPr marL="457200" indent="-457200">
              <a:buFont typeface="Wingdings" pitchFamily="2" charset="2"/>
              <a:buNone/>
            </a:pPr>
            <a:r>
              <a:rPr lang="en-US" altLang="zh-CN" b="0">
                <a:solidFill>
                  <a:srgbClr val="080800"/>
                </a:solidFill>
                <a:latin typeface="黑体" pitchFamily="2" charset="-122"/>
                <a:ea typeface="黑体" pitchFamily="2" charset="-122"/>
              </a:rPr>
              <a:t>1.</a:t>
            </a:r>
            <a:r>
              <a:rPr lang="zh-CN" altLang="en-US" b="0">
                <a:solidFill>
                  <a:srgbClr val="080800"/>
                </a:solidFill>
                <a:latin typeface="黑体" pitchFamily="2" charset="-122"/>
                <a:ea typeface="黑体" pitchFamily="2" charset="-122"/>
              </a:rPr>
              <a:t>根据底物不同</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dissolve">
                                      <p:cBhvr>
                                        <p:cTn id="7" dur="500"/>
                                        <p:tgtEl>
                                          <p:spTgt spid="16896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8973"/>
                                        </p:tgtEl>
                                        <p:attrNameLst>
                                          <p:attrName>style.visibility</p:attrName>
                                        </p:attrNameLst>
                                      </p:cBhvr>
                                      <p:to>
                                        <p:strVal val="visible"/>
                                      </p:to>
                                    </p:set>
                                    <p:animEffect transition="in" filter="dissolve">
                                      <p:cBhvr>
                                        <p:cTn id="12" dur="500"/>
                                        <p:tgtEl>
                                          <p:spTgt spid="16897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8966"/>
                                        </p:tgtEl>
                                        <p:attrNameLst>
                                          <p:attrName>style.visibility</p:attrName>
                                        </p:attrNameLst>
                                      </p:cBhvr>
                                      <p:to>
                                        <p:strVal val="visible"/>
                                      </p:to>
                                    </p:set>
                                    <p:animEffect transition="in" filter="wipe(up)">
                                      <p:cBhvr>
                                        <p:cTn id="16" dur="500"/>
                                        <p:tgtEl>
                                          <p:spTgt spid="16896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68967"/>
                                        </p:tgtEl>
                                        <p:attrNameLst>
                                          <p:attrName>style.visibility</p:attrName>
                                        </p:attrNameLst>
                                      </p:cBhvr>
                                      <p:to>
                                        <p:strVal val="visible"/>
                                      </p:to>
                                    </p:set>
                                    <p:animEffect transition="in" filter="wipe(left)">
                                      <p:cBhvr>
                                        <p:cTn id="20" dur="500"/>
                                        <p:tgtEl>
                                          <p:spTgt spid="16896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68968"/>
                                        </p:tgtEl>
                                        <p:attrNameLst>
                                          <p:attrName>style.visibility</p:attrName>
                                        </p:attrNameLst>
                                      </p:cBhvr>
                                      <p:to>
                                        <p:strVal val="visible"/>
                                      </p:to>
                                    </p:set>
                                    <p:animEffect transition="in" filter="wipe(left)">
                                      <p:cBhvr>
                                        <p:cTn id="24" dur="500"/>
                                        <p:tgtEl>
                                          <p:spTgt spid="16896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68969"/>
                                        </p:tgtEl>
                                        <p:attrNameLst>
                                          <p:attrName>style.visibility</p:attrName>
                                        </p:attrNameLst>
                                      </p:cBhvr>
                                      <p:to>
                                        <p:strVal val="visible"/>
                                      </p:to>
                                    </p:set>
                                    <p:animEffect transition="in" filter="dissolve">
                                      <p:cBhvr>
                                        <p:cTn id="29" dur="500"/>
                                        <p:tgtEl>
                                          <p:spTgt spid="168969"/>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168970"/>
                                        </p:tgtEl>
                                        <p:attrNameLst>
                                          <p:attrName>style.visibility</p:attrName>
                                        </p:attrNameLst>
                                      </p:cBhvr>
                                      <p:to>
                                        <p:strVal val="visible"/>
                                      </p:to>
                                    </p:set>
                                    <p:animEffect transition="in" filter="wipe(up)">
                                      <p:cBhvr>
                                        <p:cTn id="33" dur="500"/>
                                        <p:tgtEl>
                                          <p:spTgt spid="168970"/>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68971">
                                            <p:txEl>
                                              <p:pRg st="0" end="0"/>
                                            </p:txEl>
                                          </p:spTgt>
                                        </p:tgtEl>
                                        <p:attrNameLst>
                                          <p:attrName>style.visibility</p:attrName>
                                        </p:attrNameLst>
                                      </p:cBhvr>
                                      <p:to>
                                        <p:strVal val="visible"/>
                                      </p:to>
                                    </p:set>
                                    <p:animEffect transition="in" filter="dissolve">
                                      <p:cBhvr>
                                        <p:cTn id="37" dur="500"/>
                                        <p:tgtEl>
                                          <p:spTgt spid="168971">
                                            <p:txEl>
                                              <p:pRg st="0" end="0"/>
                                            </p:txEl>
                                          </p:spTgt>
                                        </p:tgtEl>
                                      </p:cBhvr>
                                    </p:animEffect>
                                  </p:childTnLst>
                                </p:cTn>
                              </p:par>
                            </p:childTnLst>
                          </p:cTn>
                        </p:par>
                        <p:par>
                          <p:cTn id="38" fill="hold">
                            <p:stCondLst>
                              <p:cond delay="1500"/>
                            </p:stCondLst>
                            <p:childTnLst>
                              <p:par>
                                <p:cTn id="39" presetID="9" presetClass="entr" presetSubtype="0" fill="hold" nodeType="after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dissolve">
                                      <p:cBhvr>
                                        <p:cTn id="41" dur="500"/>
                                        <p:tgtEl>
                                          <p:spTgt spid="4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68971">
                                            <p:txEl>
                                              <p:pRg st="1" end="1"/>
                                            </p:txEl>
                                          </p:spTgt>
                                        </p:tgtEl>
                                        <p:attrNameLst>
                                          <p:attrName>style.visibility</p:attrName>
                                        </p:attrNameLst>
                                      </p:cBhvr>
                                      <p:to>
                                        <p:strVal val="visible"/>
                                      </p:to>
                                    </p:set>
                                    <p:animEffect transition="in" filter="wipe(up)">
                                      <p:cBhvr>
                                        <p:cTn id="46" dur="1000"/>
                                        <p:tgtEl>
                                          <p:spTgt spid="168971">
                                            <p:txEl>
                                              <p:pRg st="1" end="1"/>
                                            </p:txEl>
                                          </p:spTgt>
                                        </p:tgtEl>
                                      </p:cBhvr>
                                    </p:animEffect>
                                  </p:childTnLst>
                                </p:cTn>
                              </p:par>
                            </p:childTnLst>
                          </p:cTn>
                        </p:par>
                        <p:par>
                          <p:cTn id="47" fill="hold">
                            <p:stCondLst>
                              <p:cond delay="1000"/>
                            </p:stCondLst>
                            <p:childTnLst>
                              <p:par>
                                <p:cTn id="48" presetID="22" presetClass="entr" presetSubtype="1" fill="hold" nodeType="afterEffect">
                                  <p:stCondLst>
                                    <p:cond delay="0"/>
                                  </p:stCondLst>
                                  <p:childTnLst>
                                    <p:set>
                                      <p:cBhvr>
                                        <p:cTn id="49" dur="1" fill="hold">
                                          <p:stCondLst>
                                            <p:cond delay="0"/>
                                          </p:stCondLst>
                                        </p:cTn>
                                        <p:tgtEl>
                                          <p:spTgt spid="168971">
                                            <p:txEl>
                                              <p:pRg st="2" end="2"/>
                                            </p:txEl>
                                          </p:spTgt>
                                        </p:tgtEl>
                                        <p:attrNameLst>
                                          <p:attrName>style.visibility</p:attrName>
                                        </p:attrNameLst>
                                      </p:cBhvr>
                                      <p:to>
                                        <p:strVal val="visible"/>
                                      </p:to>
                                    </p:set>
                                    <p:animEffect transition="in" filter="wipe(up)">
                                      <p:cBhvr>
                                        <p:cTn id="50" dur="1000"/>
                                        <p:tgtEl>
                                          <p:spTgt spid="168971">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6">
                                            <p:txEl>
                                              <p:pRg st="1" end="1"/>
                                            </p:txEl>
                                          </p:spTgt>
                                        </p:tgtEl>
                                        <p:attrNameLst>
                                          <p:attrName>style.visibility</p:attrName>
                                        </p:attrNameLst>
                                      </p:cBhvr>
                                      <p:to>
                                        <p:strVal val="visible"/>
                                      </p:to>
                                    </p:set>
                                    <p:animEffect transition="in" filter="dissolve">
                                      <p:cBhvr>
                                        <p:cTn id="55" dur="500"/>
                                        <p:tgtEl>
                                          <p:spTgt spid="46">
                                            <p:txEl>
                                              <p:pRg st="1" end="1"/>
                                            </p:txEl>
                                          </p:spTgt>
                                        </p:tgtEl>
                                      </p:cBhvr>
                                    </p:animEffect>
                                  </p:childTnLst>
                                </p:cTn>
                              </p:par>
                              <p:par>
                                <p:cTn id="56" presetID="9" presetClass="entr" presetSubtype="0" fill="hold" nodeType="withEffect">
                                  <p:stCondLst>
                                    <p:cond delay="0"/>
                                  </p:stCondLst>
                                  <p:childTnLst>
                                    <p:set>
                                      <p:cBhvr>
                                        <p:cTn id="57" dur="1" fill="hold">
                                          <p:stCondLst>
                                            <p:cond delay="0"/>
                                          </p:stCondLst>
                                        </p:cTn>
                                        <p:tgtEl>
                                          <p:spTgt spid="46">
                                            <p:txEl>
                                              <p:pRg st="2" end="2"/>
                                            </p:txEl>
                                          </p:spTgt>
                                        </p:tgtEl>
                                        <p:attrNameLst>
                                          <p:attrName>style.visibility</p:attrName>
                                        </p:attrNameLst>
                                      </p:cBhvr>
                                      <p:to>
                                        <p:strVal val="visible"/>
                                      </p:to>
                                    </p:set>
                                    <p:animEffect transition="in" filter="dissolve">
                                      <p:cBhvr>
                                        <p:cTn id="58"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5" grpId="0"/>
      <p:bldP spid="168966" grpId="0" animBg="1"/>
      <p:bldP spid="168967" grpId="0"/>
      <p:bldP spid="168968" grpId="0"/>
      <p:bldP spid="168969" grpId="0"/>
      <p:bldP spid="168970" grpId="0" animBg="1"/>
      <p:bldP spid="16897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1476375" y="981075"/>
            <a:ext cx="6518275" cy="646113"/>
          </a:xfrm>
        </p:spPr>
        <p:txBody>
          <a:bodyPr/>
          <a:lstStyle/>
          <a:p>
            <a:pPr algn="ctr" eaLnBrk="1" hangingPunct="1"/>
            <a:r>
              <a:rPr lang="zh-CN" altLang="en-US" sz="3600">
                <a:latin typeface="黑体" pitchFamily="2" charset="-122"/>
                <a:ea typeface="黑体" pitchFamily="2" charset="-122"/>
              </a:rPr>
              <a:t>二、嘧啶核苷酸的分解代谢</a:t>
            </a:r>
          </a:p>
        </p:txBody>
      </p:sp>
      <p:grpSp>
        <p:nvGrpSpPr>
          <p:cNvPr id="115714" name="Group 3"/>
          <p:cNvGrpSpPr>
            <a:grpSpLocks/>
          </p:cNvGrpSpPr>
          <p:nvPr/>
        </p:nvGrpSpPr>
        <p:grpSpPr bwMode="auto">
          <a:xfrm>
            <a:off x="827088" y="2133600"/>
            <a:ext cx="6769100" cy="3165475"/>
            <a:chOff x="820" y="1408"/>
            <a:chExt cx="4264" cy="1994"/>
          </a:xfrm>
        </p:grpSpPr>
        <p:sp>
          <p:nvSpPr>
            <p:cNvPr id="73734" name="Text Box 4"/>
            <p:cNvSpPr txBox="1">
              <a:spLocks noChangeArrowheads="1"/>
            </p:cNvSpPr>
            <p:nvPr/>
          </p:nvSpPr>
          <p:spPr bwMode="auto">
            <a:xfrm>
              <a:off x="3253" y="3075"/>
              <a:ext cx="791" cy="327"/>
            </a:xfrm>
            <a:prstGeom prst="rect">
              <a:avLst/>
            </a:prstGeom>
            <a:noFill/>
            <a:ln w="9525">
              <a:noFill/>
              <a:miter lim="800000"/>
              <a:headEnd/>
              <a:tailEnd/>
            </a:ln>
          </p:spPr>
          <p:txBody>
            <a:bodyPr wrap="none">
              <a:spAutoFit/>
            </a:bodyPr>
            <a:lstStyle/>
            <a:p>
              <a:pPr>
                <a:defRPr/>
              </a:pPr>
              <a:r>
                <a:rPr lang="zh-CN" altLang="en-US" sz="2800" b="0">
                  <a:solidFill>
                    <a:srgbClr val="080800"/>
                  </a:solidFill>
                  <a:latin typeface="+mn-lt"/>
                  <a:ea typeface="黑体" pitchFamily="49" charset="-122"/>
                </a:rPr>
                <a:t>嘧啶碱</a:t>
              </a:r>
            </a:p>
          </p:txBody>
        </p:sp>
        <p:sp>
          <p:nvSpPr>
            <p:cNvPr id="73735" name="Line 5"/>
            <p:cNvSpPr>
              <a:spLocks noChangeShapeType="1"/>
            </p:cNvSpPr>
            <p:nvPr/>
          </p:nvSpPr>
          <p:spPr bwMode="auto">
            <a:xfrm>
              <a:off x="3637" y="1977"/>
              <a:ext cx="0" cy="1064"/>
            </a:xfrm>
            <a:prstGeom prst="line">
              <a:avLst/>
            </a:prstGeom>
            <a:noFill/>
            <a:ln w="38100">
              <a:solidFill>
                <a:schemeClr val="tx1"/>
              </a:solidFill>
              <a:miter lim="800000"/>
              <a:headEnd/>
              <a:tailEnd type="arrow" w="med" len="med"/>
            </a:ln>
          </p:spPr>
          <p:txBody>
            <a:bodyPr wrap="none"/>
            <a:lstStyle/>
            <a:p>
              <a:pPr>
                <a:defRPr/>
              </a:pPr>
              <a:endParaRPr lang="zh-CN" altLang="en-US" b="0">
                <a:latin typeface="+mn-lt"/>
                <a:ea typeface="黑体" pitchFamily="49" charset="-122"/>
              </a:endParaRPr>
            </a:p>
          </p:txBody>
        </p:sp>
        <p:sp>
          <p:nvSpPr>
            <p:cNvPr id="73736" name="Line 6"/>
            <p:cNvSpPr>
              <a:spLocks noChangeShapeType="1"/>
            </p:cNvSpPr>
            <p:nvPr/>
          </p:nvSpPr>
          <p:spPr bwMode="auto">
            <a:xfrm flipV="1">
              <a:off x="3253" y="2439"/>
              <a:ext cx="384" cy="230"/>
            </a:xfrm>
            <a:prstGeom prst="line">
              <a:avLst/>
            </a:prstGeom>
            <a:noFill/>
            <a:ln w="38100">
              <a:solidFill>
                <a:schemeClr val="tx1"/>
              </a:solidFill>
              <a:miter lim="800000"/>
              <a:headEnd type="arrow" w="med" len="med"/>
              <a:tailEnd/>
            </a:ln>
          </p:spPr>
          <p:txBody>
            <a:bodyPr wrap="none"/>
            <a:lstStyle/>
            <a:p>
              <a:pPr>
                <a:defRPr/>
              </a:pPr>
              <a:endParaRPr lang="zh-CN" altLang="en-US" b="0">
                <a:latin typeface="+mn-lt"/>
                <a:ea typeface="黑体" pitchFamily="49" charset="-122"/>
              </a:endParaRPr>
            </a:p>
          </p:txBody>
        </p:sp>
        <p:sp>
          <p:nvSpPr>
            <p:cNvPr id="73737" name="Text Box 7"/>
            <p:cNvSpPr txBox="1">
              <a:spLocks noChangeArrowheads="1"/>
            </p:cNvSpPr>
            <p:nvPr/>
          </p:nvSpPr>
          <p:spPr bwMode="auto">
            <a:xfrm>
              <a:off x="2137" y="2570"/>
              <a:ext cx="1372" cy="327"/>
            </a:xfrm>
            <a:prstGeom prst="rect">
              <a:avLst/>
            </a:prstGeom>
            <a:noFill/>
            <a:ln w="9525">
              <a:noFill/>
              <a:miter lim="800000"/>
              <a:headEnd/>
              <a:tailEnd/>
            </a:ln>
          </p:spPr>
          <p:txBody>
            <a:bodyPr>
              <a:spAutoFit/>
            </a:bodyPr>
            <a:lstStyle/>
            <a:p>
              <a:pPr>
                <a:defRPr/>
              </a:pPr>
              <a:r>
                <a:rPr lang="en-US" altLang="zh-CN" sz="2800" b="0">
                  <a:solidFill>
                    <a:srgbClr val="080800"/>
                  </a:solidFill>
                  <a:latin typeface="+mn-lt"/>
                  <a:ea typeface="黑体" pitchFamily="49" charset="-122"/>
                </a:rPr>
                <a:t>1-</a:t>
              </a:r>
              <a:r>
                <a:rPr lang="zh-CN" altLang="en-US" sz="2800" b="0">
                  <a:solidFill>
                    <a:srgbClr val="080800"/>
                  </a:solidFill>
                  <a:latin typeface="+mn-lt"/>
                  <a:ea typeface="黑体" pitchFamily="49" charset="-122"/>
                </a:rPr>
                <a:t>磷酸核糖</a:t>
              </a:r>
            </a:p>
          </p:txBody>
        </p:sp>
        <p:sp>
          <p:nvSpPr>
            <p:cNvPr id="73738" name="Text Box 8"/>
            <p:cNvSpPr txBox="1">
              <a:spLocks noChangeArrowheads="1"/>
            </p:cNvSpPr>
            <p:nvPr/>
          </p:nvSpPr>
          <p:spPr bwMode="auto">
            <a:xfrm>
              <a:off x="820" y="1551"/>
              <a:ext cx="1432" cy="327"/>
            </a:xfrm>
            <a:prstGeom prst="rect">
              <a:avLst/>
            </a:prstGeom>
            <a:noFill/>
            <a:ln w="9525">
              <a:noFill/>
              <a:miter lim="800000"/>
              <a:headEnd/>
              <a:tailEnd/>
            </a:ln>
          </p:spPr>
          <p:txBody>
            <a:bodyPr>
              <a:spAutoFit/>
            </a:bodyPr>
            <a:lstStyle/>
            <a:p>
              <a:pPr>
                <a:defRPr/>
              </a:pPr>
              <a:r>
                <a:rPr lang="zh-CN" altLang="en-US" sz="2800" b="0">
                  <a:solidFill>
                    <a:srgbClr val="080800"/>
                  </a:solidFill>
                  <a:latin typeface="+mn-lt"/>
                  <a:ea typeface="黑体" pitchFamily="49" charset="-122"/>
                </a:rPr>
                <a:t>嘧啶核苷酸</a:t>
              </a:r>
            </a:p>
          </p:txBody>
        </p:sp>
        <p:sp>
          <p:nvSpPr>
            <p:cNvPr id="73739" name="Text Box 9"/>
            <p:cNvSpPr txBox="1">
              <a:spLocks noChangeArrowheads="1"/>
            </p:cNvSpPr>
            <p:nvPr/>
          </p:nvSpPr>
          <p:spPr bwMode="auto">
            <a:xfrm>
              <a:off x="3359" y="1551"/>
              <a:ext cx="1154" cy="327"/>
            </a:xfrm>
            <a:prstGeom prst="rect">
              <a:avLst/>
            </a:prstGeom>
            <a:noFill/>
            <a:ln w="9525">
              <a:noFill/>
              <a:miter lim="800000"/>
              <a:headEnd/>
              <a:tailEnd/>
            </a:ln>
          </p:spPr>
          <p:txBody>
            <a:bodyPr>
              <a:spAutoFit/>
            </a:bodyPr>
            <a:lstStyle/>
            <a:p>
              <a:pPr>
                <a:defRPr/>
              </a:pPr>
              <a:r>
                <a:rPr lang="zh-CN" altLang="en-US" sz="2800" b="0">
                  <a:solidFill>
                    <a:srgbClr val="080800"/>
                  </a:solidFill>
                  <a:latin typeface="+mn-lt"/>
                  <a:ea typeface="黑体" pitchFamily="49" charset="-122"/>
                </a:rPr>
                <a:t>核苷</a:t>
              </a:r>
            </a:p>
          </p:txBody>
        </p:sp>
        <p:sp>
          <p:nvSpPr>
            <p:cNvPr id="73740" name="Line 10"/>
            <p:cNvSpPr>
              <a:spLocks noChangeShapeType="1"/>
            </p:cNvSpPr>
            <p:nvPr/>
          </p:nvSpPr>
          <p:spPr bwMode="auto">
            <a:xfrm flipV="1">
              <a:off x="2137" y="1735"/>
              <a:ext cx="1236" cy="0"/>
            </a:xfrm>
            <a:prstGeom prst="line">
              <a:avLst/>
            </a:prstGeom>
            <a:noFill/>
            <a:ln w="38100">
              <a:solidFill>
                <a:schemeClr val="tx1"/>
              </a:solidFill>
              <a:miter lim="800000"/>
              <a:headEnd/>
              <a:tailEnd type="arrow" w="med" len="med"/>
            </a:ln>
          </p:spPr>
          <p:txBody>
            <a:bodyPr wrap="none"/>
            <a:lstStyle/>
            <a:p>
              <a:pPr>
                <a:defRPr/>
              </a:pPr>
              <a:endParaRPr lang="zh-CN" altLang="en-US" b="0">
                <a:latin typeface="+mn-lt"/>
                <a:ea typeface="黑体" pitchFamily="49" charset="-122"/>
              </a:endParaRPr>
            </a:p>
          </p:txBody>
        </p:sp>
        <p:sp>
          <p:nvSpPr>
            <p:cNvPr id="73741" name="Text Box 11"/>
            <p:cNvSpPr txBox="1">
              <a:spLocks noChangeArrowheads="1"/>
            </p:cNvSpPr>
            <p:nvPr/>
          </p:nvSpPr>
          <p:spPr bwMode="auto">
            <a:xfrm>
              <a:off x="2085" y="1408"/>
              <a:ext cx="1424" cy="288"/>
            </a:xfrm>
            <a:prstGeom prst="rect">
              <a:avLst/>
            </a:prstGeom>
            <a:noFill/>
            <a:ln w="9525">
              <a:noFill/>
              <a:miter lim="800000"/>
              <a:headEnd/>
              <a:tailEnd/>
            </a:ln>
          </p:spPr>
          <p:txBody>
            <a:bodyPr>
              <a:spAutoFit/>
            </a:bodyPr>
            <a:lstStyle/>
            <a:p>
              <a:pPr>
                <a:defRPr/>
              </a:pPr>
              <a:r>
                <a:rPr lang="en-US" altLang="zh-CN" sz="2400" b="0">
                  <a:solidFill>
                    <a:srgbClr val="CC00CC"/>
                  </a:solidFill>
                  <a:latin typeface="+mn-lt"/>
                  <a:ea typeface="黑体" pitchFamily="49" charset="-122"/>
                </a:rPr>
                <a:t>    </a:t>
              </a:r>
              <a:r>
                <a:rPr lang="zh-CN" altLang="en-US" sz="2400" b="0">
                  <a:solidFill>
                    <a:schemeClr val="tx2"/>
                  </a:solidFill>
                  <a:latin typeface="+mn-lt"/>
                  <a:ea typeface="黑体" pitchFamily="49" charset="-122"/>
                </a:rPr>
                <a:t>核苷酸酶</a:t>
              </a:r>
            </a:p>
          </p:txBody>
        </p:sp>
        <p:sp>
          <p:nvSpPr>
            <p:cNvPr id="73742" name="Line 12"/>
            <p:cNvSpPr>
              <a:spLocks noChangeShapeType="1"/>
            </p:cNvSpPr>
            <p:nvPr/>
          </p:nvSpPr>
          <p:spPr bwMode="auto">
            <a:xfrm>
              <a:off x="2605" y="1735"/>
              <a:ext cx="192" cy="143"/>
            </a:xfrm>
            <a:prstGeom prst="line">
              <a:avLst/>
            </a:prstGeom>
            <a:noFill/>
            <a:ln w="38100">
              <a:solidFill>
                <a:schemeClr val="tx1"/>
              </a:solidFill>
              <a:miter lim="800000"/>
              <a:headEnd/>
              <a:tailEnd type="arrow" w="med" len="med"/>
            </a:ln>
          </p:spPr>
          <p:txBody>
            <a:bodyPr wrap="none"/>
            <a:lstStyle/>
            <a:p>
              <a:pPr>
                <a:defRPr/>
              </a:pPr>
              <a:endParaRPr lang="zh-CN" altLang="en-US" b="0">
                <a:latin typeface="+mn-lt"/>
                <a:ea typeface="黑体" pitchFamily="49" charset="-122"/>
              </a:endParaRPr>
            </a:p>
          </p:txBody>
        </p:sp>
        <p:sp>
          <p:nvSpPr>
            <p:cNvPr id="73743" name="Text Box 13"/>
            <p:cNvSpPr txBox="1">
              <a:spLocks noChangeArrowheads="1"/>
            </p:cNvSpPr>
            <p:nvPr/>
          </p:nvSpPr>
          <p:spPr bwMode="auto">
            <a:xfrm>
              <a:off x="2605" y="1898"/>
              <a:ext cx="386" cy="291"/>
            </a:xfrm>
            <a:prstGeom prst="rect">
              <a:avLst/>
            </a:prstGeom>
            <a:noFill/>
            <a:ln w="9525">
              <a:noFill/>
              <a:miter lim="800000"/>
              <a:headEnd/>
              <a:tailEnd/>
            </a:ln>
          </p:spPr>
          <p:txBody>
            <a:bodyPr wrap="none">
              <a:spAutoFit/>
            </a:bodyPr>
            <a:lstStyle/>
            <a:p>
              <a:pPr>
                <a:defRPr/>
              </a:pPr>
              <a:r>
                <a:rPr lang="en-US" altLang="zh-CN" sz="2400" b="0">
                  <a:latin typeface="+mn-lt"/>
                  <a:ea typeface="黑体" pitchFamily="49" charset="-122"/>
                </a:rPr>
                <a:t>PPi</a:t>
              </a:r>
            </a:p>
          </p:txBody>
        </p:sp>
        <p:sp>
          <p:nvSpPr>
            <p:cNvPr id="73744" name="Text Box 14"/>
            <p:cNvSpPr txBox="1">
              <a:spLocks noChangeArrowheads="1"/>
            </p:cNvSpPr>
            <p:nvPr/>
          </p:nvSpPr>
          <p:spPr bwMode="auto">
            <a:xfrm>
              <a:off x="3637" y="2295"/>
              <a:ext cx="1447" cy="288"/>
            </a:xfrm>
            <a:prstGeom prst="rect">
              <a:avLst/>
            </a:prstGeom>
            <a:noFill/>
            <a:ln w="38100">
              <a:noFill/>
              <a:miter lim="800000"/>
              <a:headEnd/>
              <a:tailEnd/>
            </a:ln>
          </p:spPr>
          <p:txBody>
            <a:bodyPr>
              <a:spAutoFit/>
            </a:bodyPr>
            <a:lstStyle/>
            <a:p>
              <a:pPr>
                <a:defRPr/>
              </a:pPr>
              <a:r>
                <a:rPr lang="zh-CN" altLang="en-US" sz="2400" b="0">
                  <a:solidFill>
                    <a:schemeClr val="tx2"/>
                  </a:solidFill>
                  <a:latin typeface="+mn-lt"/>
                  <a:ea typeface="黑体" pitchFamily="49" charset="-122"/>
                </a:rPr>
                <a:t>核苷磷酸化酶</a:t>
              </a:r>
            </a:p>
          </p:txBody>
        </p:sp>
      </p:grpSp>
      <p:sp>
        <p:nvSpPr>
          <p:cNvPr id="73732" name="Text Box 15"/>
          <p:cNvSpPr txBox="1">
            <a:spLocks noChangeArrowheads="1"/>
          </p:cNvSpPr>
          <p:nvPr/>
        </p:nvSpPr>
        <p:spPr bwMode="auto">
          <a:xfrm>
            <a:off x="6389688" y="4611688"/>
            <a:ext cx="2286000" cy="947737"/>
          </a:xfrm>
          <a:prstGeom prst="rect">
            <a:avLst/>
          </a:prstGeom>
          <a:noFill/>
          <a:ln w="9525">
            <a:noFill/>
            <a:miter lim="800000"/>
            <a:headEnd/>
            <a:tailEnd/>
          </a:ln>
        </p:spPr>
        <p:txBody>
          <a:bodyPr>
            <a:spAutoFit/>
          </a:bodyPr>
          <a:lstStyle/>
          <a:p>
            <a:pPr algn="ctr">
              <a:spcBef>
                <a:spcPct val="50000"/>
              </a:spcBef>
              <a:defRPr/>
            </a:pPr>
            <a:r>
              <a:rPr lang="zh-CN" altLang="en-US" sz="2800" b="0">
                <a:solidFill>
                  <a:srgbClr val="080800"/>
                </a:solidFill>
                <a:latin typeface="+mn-lt"/>
                <a:ea typeface="黑体" pitchFamily="49" charset="-122"/>
              </a:rPr>
              <a:t>补救合成或</a:t>
            </a:r>
          </a:p>
          <a:p>
            <a:pPr algn="ctr">
              <a:lnSpc>
                <a:spcPct val="40000"/>
              </a:lnSpc>
              <a:spcBef>
                <a:spcPct val="50000"/>
              </a:spcBef>
              <a:defRPr/>
            </a:pPr>
            <a:r>
              <a:rPr lang="zh-CN" altLang="en-US" sz="2800" b="0">
                <a:solidFill>
                  <a:srgbClr val="080800"/>
                </a:solidFill>
                <a:latin typeface="+mn-lt"/>
                <a:ea typeface="黑体" pitchFamily="49" charset="-122"/>
              </a:rPr>
              <a:t>进一步分解</a:t>
            </a:r>
          </a:p>
        </p:txBody>
      </p:sp>
      <p:sp>
        <p:nvSpPr>
          <p:cNvPr id="73733" name="AutoShape 16"/>
          <p:cNvSpPr>
            <a:spLocks noChangeArrowheads="1"/>
          </p:cNvSpPr>
          <p:nvPr/>
        </p:nvSpPr>
        <p:spPr bwMode="auto">
          <a:xfrm>
            <a:off x="5937250" y="4960938"/>
            <a:ext cx="650875" cy="304800"/>
          </a:xfrm>
          <a:prstGeom prst="rightArrow">
            <a:avLst>
              <a:gd name="adj1" fmla="val 32287"/>
              <a:gd name="adj2" fmla="val 53474"/>
            </a:avLst>
          </a:prstGeom>
          <a:solidFill>
            <a:srgbClr val="FA413C"/>
          </a:solidFill>
          <a:ln w="9525">
            <a:noFill/>
            <a:miter lim="800000"/>
            <a:headEnd/>
            <a:tailEnd/>
          </a:ln>
        </p:spPr>
        <p:txBody>
          <a:bodyPr wrap="none" anchor="ctr"/>
          <a:lstStyle/>
          <a:p>
            <a:pPr>
              <a:defRPr/>
            </a:pPr>
            <a:endParaRPr lang="zh-CN" altLang="en-US" b="0">
              <a:latin typeface="+mn-lt"/>
              <a:ea typeface="黑体" pitchFamily="49" charset="-122"/>
            </a:endParaRPr>
          </a:p>
        </p:txBody>
      </p:sp>
    </p:spTree>
  </p:cSld>
  <p:clrMapOvr>
    <a:masterClrMapping/>
  </p:clrMapOvr>
  <p:transition spd="med">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2"/>
          <p:cNvSpPr txBox="1">
            <a:spLocks noChangeArrowheads="1"/>
          </p:cNvSpPr>
          <p:nvPr/>
        </p:nvSpPr>
        <p:spPr bwMode="auto">
          <a:xfrm>
            <a:off x="250825" y="473075"/>
            <a:ext cx="5113338" cy="579438"/>
          </a:xfrm>
          <a:prstGeom prst="rect">
            <a:avLst/>
          </a:prstGeom>
          <a:solidFill>
            <a:srgbClr val="CCECFF"/>
          </a:solidFill>
          <a:ln w="38100">
            <a:noFill/>
            <a:miter lim="800000"/>
            <a:headEnd/>
            <a:tailEnd/>
          </a:ln>
        </p:spPr>
        <p:txBody>
          <a:bodyPr>
            <a:spAutoFit/>
          </a:bodyPr>
          <a:lstStyle/>
          <a:p>
            <a:pPr algn="ctr"/>
            <a:r>
              <a:rPr lang="zh-CN" altLang="en-US" b="0">
                <a:solidFill>
                  <a:srgbClr val="080800"/>
                </a:solidFill>
                <a:ea typeface="黑体" pitchFamily="2" charset="-122"/>
              </a:rPr>
              <a:t>胞嘧啶、尿嘧啶的分解代谢</a:t>
            </a:r>
          </a:p>
        </p:txBody>
      </p:sp>
      <p:grpSp>
        <p:nvGrpSpPr>
          <p:cNvPr id="116738" name="Group 5"/>
          <p:cNvGrpSpPr>
            <a:grpSpLocks/>
          </p:cNvGrpSpPr>
          <p:nvPr/>
        </p:nvGrpSpPr>
        <p:grpSpPr bwMode="auto">
          <a:xfrm>
            <a:off x="0" y="1081088"/>
            <a:ext cx="9144000" cy="5732462"/>
            <a:chOff x="658" y="1072"/>
            <a:chExt cx="4491" cy="2992"/>
          </a:xfrm>
        </p:grpSpPr>
        <p:pic>
          <p:nvPicPr>
            <p:cNvPr id="116743" name="Picture 6" descr="１４－１３"/>
            <p:cNvPicPr>
              <a:picLocks noChangeAspect="1" noChangeArrowheads="1"/>
            </p:cNvPicPr>
            <p:nvPr/>
          </p:nvPicPr>
          <p:blipFill>
            <a:blip r:embed="rId2"/>
            <a:srcRect/>
            <a:stretch>
              <a:fillRect/>
            </a:stretch>
          </p:blipFill>
          <p:spPr bwMode="auto">
            <a:xfrm>
              <a:off x="658" y="1072"/>
              <a:ext cx="4491" cy="2992"/>
            </a:xfrm>
            <a:prstGeom prst="rect">
              <a:avLst/>
            </a:prstGeom>
            <a:noFill/>
            <a:ln w="9525">
              <a:noFill/>
              <a:miter lim="800000"/>
              <a:headEnd/>
              <a:tailEnd/>
            </a:ln>
          </p:spPr>
        </p:pic>
        <p:sp>
          <p:nvSpPr>
            <p:cNvPr id="116744" name="Rectangle 7"/>
            <p:cNvSpPr>
              <a:spLocks noChangeArrowheads="1"/>
            </p:cNvSpPr>
            <p:nvPr/>
          </p:nvSpPr>
          <p:spPr bwMode="auto">
            <a:xfrm>
              <a:off x="3998" y="3717"/>
              <a:ext cx="794" cy="175"/>
            </a:xfrm>
            <a:prstGeom prst="rect">
              <a:avLst/>
            </a:prstGeom>
            <a:solidFill>
              <a:schemeClr val="bg1"/>
            </a:solidFill>
            <a:ln w="38100">
              <a:noFill/>
              <a:miter lim="800000"/>
              <a:headEnd/>
              <a:tailEnd/>
            </a:ln>
          </p:spPr>
          <p:txBody>
            <a:bodyPr wrap="none">
              <a:spAutoFit/>
            </a:bodyPr>
            <a:lstStyle/>
            <a:p>
              <a:r>
                <a:rPr lang="en-US" altLang="zh-CN" sz="1600">
                  <a:solidFill>
                    <a:srgbClr val="990099"/>
                  </a:solidFill>
                  <a:latin typeface="宋体" charset="-122"/>
                  <a:ea typeface="宋体" charset="-122"/>
                  <a:sym typeface="Symbol" pitchFamily="18" charset="2"/>
                </a:rPr>
                <a:t></a:t>
              </a:r>
              <a:r>
                <a:rPr lang="en-US" altLang="zh-CN" sz="1600">
                  <a:solidFill>
                    <a:srgbClr val="990099"/>
                  </a:solidFill>
                  <a:latin typeface="宋体" charset="-122"/>
                  <a:ea typeface="宋体" charset="-122"/>
                </a:rPr>
                <a:t> -</a:t>
              </a:r>
              <a:r>
                <a:rPr lang="zh-CN" altLang="en-US" sz="1600">
                  <a:solidFill>
                    <a:srgbClr val="990099"/>
                  </a:solidFill>
                  <a:latin typeface="宋体" charset="-122"/>
                  <a:ea typeface="宋体" charset="-122"/>
                </a:rPr>
                <a:t>脲基丙酸   </a:t>
              </a:r>
            </a:p>
          </p:txBody>
        </p:sp>
      </p:grpSp>
      <p:sp>
        <p:nvSpPr>
          <p:cNvPr id="116739" name="Line 8"/>
          <p:cNvSpPr>
            <a:spLocks noChangeShapeType="1"/>
          </p:cNvSpPr>
          <p:nvPr/>
        </p:nvSpPr>
        <p:spPr bwMode="auto">
          <a:xfrm>
            <a:off x="7292975" y="1576388"/>
            <a:ext cx="144463" cy="287337"/>
          </a:xfrm>
          <a:prstGeom prst="line">
            <a:avLst/>
          </a:prstGeom>
          <a:noFill/>
          <a:ln w="57150">
            <a:solidFill>
              <a:srgbClr val="FA413C"/>
            </a:solidFill>
            <a:miter lim="800000"/>
            <a:headEnd/>
            <a:tailEnd/>
          </a:ln>
        </p:spPr>
        <p:txBody>
          <a:bodyPr wrap="none"/>
          <a:lstStyle/>
          <a:p>
            <a:endParaRPr lang="zh-CN" altLang="en-US"/>
          </a:p>
        </p:txBody>
      </p:sp>
      <p:sp>
        <p:nvSpPr>
          <p:cNvPr id="116740" name="Line 9"/>
          <p:cNvSpPr>
            <a:spLocks noChangeShapeType="1"/>
          </p:cNvSpPr>
          <p:nvPr/>
        </p:nvSpPr>
        <p:spPr bwMode="auto">
          <a:xfrm flipV="1">
            <a:off x="7308850" y="5548313"/>
            <a:ext cx="138113" cy="261937"/>
          </a:xfrm>
          <a:prstGeom prst="line">
            <a:avLst/>
          </a:prstGeom>
          <a:noFill/>
          <a:ln w="57150">
            <a:solidFill>
              <a:srgbClr val="FA413C"/>
            </a:solidFill>
            <a:miter lim="800000"/>
            <a:headEnd/>
            <a:tailEnd/>
          </a:ln>
        </p:spPr>
        <p:txBody>
          <a:bodyPr wrap="none"/>
          <a:lstStyle/>
          <a:p>
            <a:endParaRPr lang="zh-CN" altLang="en-US"/>
          </a:p>
        </p:txBody>
      </p:sp>
      <p:sp>
        <p:nvSpPr>
          <p:cNvPr id="116741" name="Line 10"/>
          <p:cNvSpPr>
            <a:spLocks noChangeShapeType="1"/>
          </p:cNvSpPr>
          <p:nvPr/>
        </p:nvSpPr>
        <p:spPr bwMode="auto">
          <a:xfrm>
            <a:off x="7092950" y="5445125"/>
            <a:ext cx="287338" cy="0"/>
          </a:xfrm>
          <a:prstGeom prst="line">
            <a:avLst/>
          </a:prstGeom>
          <a:noFill/>
          <a:ln w="57150">
            <a:solidFill>
              <a:srgbClr val="FA413C"/>
            </a:solidFill>
            <a:miter lim="800000"/>
            <a:headEnd/>
            <a:tailEnd/>
          </a:ln>
        </p:spPr>
        <p:txBody>
          <a:bodyPr wrap="none"/>
          <a:lstStyle/>
          <a:p>
            <a:endParaRPr lang="zh-CN" altLang="en-US"/>
          </a:p>
        </p:txBody>
      </p:sp>
    </p:spTree>
  </p:cSld>
  <p:clrMapOvr>
    <a:masterClrMapping/>
  </p:clrMapOvr>
  <p:transition spd="med">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１４－１４"/>
          <p:cNvPicPr>
            <a:picLocks noChangeAspect="1" noChangeArrowheads="1"/>
          </p:cNvPicPr>
          <p:nvPr/>
        </p:nvPicPr>
        <p:blipFill>
          <a:blip r:embed="rId2"/>
          <a:srcRect b="31079"/>
          <a:stretch>
            <a:fillRect/>
          </a:stretch>
        </p:blipFill>
        <p:spPr bwMode="auto">
          <a:xfrm>
            <a:off x="0" y="1412875"/>
            <a:ext cx="9144000" cy="5360988"/>
          </a:xfrm>
          <a:prstGeom prst="rect">
            <a:avLst/>
          </a:prstGeom>
          <a:noFill/>
          <a:ln w="9525">
            <a:noFill/>
            <a:miter lim="800000"/>
            <a:headEnd/>
            <a:tailEnd/>
          </a:ln>
        </p:spPr>
      </p:pic>
      <p:sp>
        <p:nvSpPr>
          <p:cNvPr id="117762" name="Text Box 3"/>
          <p:cNvSpPr txBox="1">
            <a:spLocks noChangeArrowheads="1"/>
          </p:cNvSpPr>
          <p:nvPr/>
        </p:nvSpPr>
        <p:spPr bwMode="auto">
          <a:xfrm>
            <a:off x="250825" y="617538"/>
            <a:ext cx="3889375" cy="579437"/>
          </a:xfrm>
          <a:prstGeom prst="rect">
            <a:avLst/>
          </a:prstGeom>
          <a:solidFill>
            <a:srgbClr val="FFCCFF"/>
          </a:solidFill>
          <a:ln w="38100">
            <a:noFill/>
            <a:miter lim="800000"/>
            <a:headEnd/>
            <a:tailEnd/>
          </a:ln>
        </p:spPr>
        <p:txBody>
          <a:bodyPr>
            <a:spAutoFit/>
          </a:bodyPr>
          <a:lstStyle/>
          <a:p>
            <a:pPr algn="ctr"/>
            <a:r>
              <a:rPr lang="zh-CN" altLang="en-US" b="0">
                <a:solidFill>
                  <a:srgbClr val="080800"/>
                </a:solidFill>
                <a:ea typeface="黑体" pitchFamily="2" charset="-122"/>
              </a:rPr>
              <a:t>胸腺嘧啶的分解代谢</a:t>
            </a:r>
          </a:p>
        </p:txBody>
      </p:sp>
      <p:sp>
        <p:nvSpPr>
          <p:cNvPr id="117763" name="Rectangle 4"/>
          <p:cNvSpPr>
            <a:spLocks noChangeArrowheads="1"/>
          </p:cNvSpPr>
          <p:nvPr/>
        </p:nvSpPr>
        <p:spPr bwMode="auto">
          <a:xfrm>
            <a:off x="3557588" y="5614988"/>
            <a:ext cx="2238375" cy="581025"/>
          </a:xfrm>
          <a:prstGeom prst="rect">
            <a:avLst/>
          </a:prstGeom>
          <a:solidFill>
            <a:schemeClr val="bg1"/>
          </a:solidFill>
          <a:ln w="38100">
            <a:noFill/>
            <a:miter lim="800000"/>
            <a:headEnd/>
            <a:tailEnd/>
          </a:ln>
        </p:spPr>
        <p:txBody>
          <a:bodyPr>
            <a:spAutoFit/>
          </a:bodyPr>
          <a:lstStyle/>
          <a:p>
            <a:pPr algn="ctr"/>
            <a:r>
              <a:rPr lang="en-US" altLang="zh-CN" sz="1600">
                <a:solidFill>
                  <a:srgbClr val="336600"/>
                </a:solidFill>
                <a:ea typeface="黑体" pitchFamily="2" charset="-122"/>
                <a:sym typeface="Symbol" pitchFamily="18" charset="2"/>
              </a:rPr>
              <a:t></a:t>
            </a:r>
            <a:r>
              <a:rPr lang="en-US" altLang="zh-CN" sz="1600">
                <a:solidFill>
                  <a:srgbClr val="336600"/>
                </a:solidFill>
                <a:ea typeface="黑体" pitchFamily="2" charset="-122"/>
              </a:rPr>
              <a:t>-</a:t>
            </a:r>
            <a:r>
              <a:rPr lang="zh-CN" altLang="en-US" sz="1600">
                <a:solidFill>
                  <a:srgbClr val="336600"/>
                </a:solidFill>
                <a:ea typeface="黑体" pitchFamily="2" charset="-122"/>
              </a:rPr>
              <a:t>脲基异丁酸酶</a:t>
            </a:r>
          </a:p>
          <a:p>
            <a:pPr algn="ctr"/>
            <a:r>
              <a:rPr lang="zh-CN" altLang="en-US" sz="1600">
                <a:solidFill>
                  <a:srgbClr val="336600"/>
                </a:solidFill>
                <a:ea typeface="黑体" pitchFamily="2" charset="-122"/>
                <a:sym typeface="Symbol" pitchFamily="18" charset="2"/>
              </a:rPr>
              <a:t></a:t>
            </a:r>
            <a:r>
              <a:rPr lang="en-US" altLang="zh-CN" sz="1600">
                <a:solidFill>
                  <a:srgbClr val="336600"/>
                </a:solidFill>
                <a:ea typeface="黑体" pitchFamily="2" charset="-122"/>
              </a:rPr>
              <a:t>-ureidopropionase</a:t>
            </a:r>
          </a:p>
        </p:txBody>
      </p:sp>
      <p:sp>
        <p:nvSpPr>
          <p:cNvPr id="117764" name="Line 5"/>
          <p:cNvSpPr>
            <a:spLocks noChangeShapeType="1"/>
          </p:cNvSpPr>
          <p:nvPr/>
        </p:nvSpPr>
        <p:spPr bwMode="auto">
          <a:xfrm>
            <a:off x="7191375" y="1966913"/>
            <a:ext cx="215900" cy="287337"/>
          </a:xfrm>
          <a:prstGeom prst="line">
            <a:avLst/>
          </a:prstGeom>
          <a:noFill/>
          <a:ln w="57150">
            <a:solidFill>
              <a:srgbClr val="FA413C"/>
            </a:solidFill>
            <a:miter lim="800000"/>
            <a:headEnd/>
            <a:tailEnd/>
          </a:ln>
        </p:spPr>
        <p:txBody>
          <a:bodyPr wrap="none"/>
          <a:lstStyle/>
          <a:p>
            <a:endParaRPr lang="zh-CN" altLang="en-US"/>
          </a:p>
        </p:txBody>
      </p:sp>
      <p:sp>
        <p:nvSpPr>
          <p:cNvPr id="117765" name="Line 6"/>
          <p:cNvSpPr>
            <a:spLocks noChangeShapeType="1"/>
          </p:cNvSpPr>
          <p:nvPr/>
        </p:nvSpPr>
        <p:spPr bwMode="auto">
          <a:xfrm>
            <a:off x="6732588" y="5373688"/>
            <a:ext cx="360362" cy="0"/>
          </a:xfrm>
          <a:prstGeom prst="line">
            <a:avLst/>
          </a:prstGeom>
          <a:noFill/>
          <a:ln w="57150">
            <a:solidFill>
              <a:srgbClr val="FA413C"/>
            </a:solidFill>
            <a:miter lim="800000"/>
            <a:headEnd/>
            <a:tailEnd/>
          </a:ln>
        </p:spPr>
        <p:txBody>
          <a:bodyPr wrap="none"/>
          <a:lstStyle/>
          <a:p>
            <a:endParaRPr lang="zh-CN" altLang="en-US"/>
          </a:p>
        </p:txBody>
      </p:sp>
      <p:sp>
        <p:nvSpPr>
          <p:cNvPr id="117766" name="Line 7"/>
          <p:cNvSpPr>
            <a:spLocks noChangeShapeType="1"/>
          </p:cNvSpPr>
          <p:nvPr/>
        </p:nvSpPr>
        <p:spPr bwMode="auto">
          <a:xfrm flipH="1">
            <a:off x="7119938" y="5616575"/>
            <a:ext cx="144462" cy="288925"/>
          </a:xfrm>
          <a:prstGeom prst="line">
            <a:avLst/>
          </a:prstGeom>
          <a:noFill/>
          <a:ln w="57150">
            <a:solidFill>
              <a:srgbClr val="FA413C"/>
            </a:solidFill>
            <a:miter lim="800000"/>
            <a:headEnd/>
            <a:tailEnd/>
          </a:ln>
        </p:spPr>
        <p:txBody>
          <a:bodyPr wrap="none"/>
          <a:lstStyle/>
          <a:p>
            <a:endParaRPr lang="zh-CN" altLang="en-US"/>
          </a:p>
        </p:txBody>
      </p:sp>
    </p:spTree>
  </p:cSld>
  <p:clrMapOvr>
    <a:masterClrMapping/>
  </p:clrMapOvr>
  <p:transition spd="med">
    <p:zoom/>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7218" name="Picture 2" descr="50-β-氨基异丁酸"/>
          <p:cNvPicPr>
            <a:picLocks noChangeAspect="1" noChangeArrowheads="1"/>
          </p:cNvPicPr>
          <p:nvPr/>
        </p:nvPicPr>
        <p:blipFill>
          <a:blip r:embed="rId3">
            <a:clrChange>
              <a:clrFrom>
                <a:srgbClr val="FFF9FF"/>
              </a:clrFrom>
              <a:clrTo>
                <a:srgbClr val="FFF9FF">
                  <a:alpha val="0"/>
                </a:srgbClr>
              </a:clrTo>
            </a:clrChange>
          </a:blip>
          <a:srcRect/>
          <a:stretch>
            <a:fillRect/>
          </a:stretch>
        </p:blipFill>
        <p:spPr bwMode="auto">
          <a:xfrm>
            <a:off x="5722938" y="3271838"/>
            <a:ext cx="2220912" cy="682625"/>
          </a:xfrm>
          <a:prstGeom prst="rect">
            <a:avLst/>
          </a:prstGeom>
          <a:solidFill>
            <a:schemeClr val="bg1"/>
          </a:solidFill>
          <a:ln w="22225">
            <a:solidFill>
              <a:srgbClr val="008000"/>
            </a:solidFill>
            <a:miter lim="800000"/>
            <a:headEnd/>
            <a:tailEnd/>
          </a:ln>
        </p:spPr>
      </p:pic>
      <p:grpSp>
        <p:nvGrpSpPr>
          <p:cNvPr id="2" name="Group 3"/>
          <p:cNvGrpSpPr>
            <a:grpSpLocks/>
          </p:cNvGrpSpPr>
          <p:nvPr/>
        </p:nvGrpSpPr>
        <p:grpSpPr bwMode="auto">
          <a:xfrm>
            <a:off x="1495425" y="188913"/>
            <a:ext cx="2447925" cy="3187700"/>
            <a:chOff x="942" y="119"/>
            <a:chExt cx="1542" cy="2008"/>
          </a:xfrm>
        </p:grpSpPr>
        <p:sp>
          <p:nvSpPr>
            <p:cNvPr id="118819" name="Text Box 4"/>
            <p:cNvSpPr txBox="1">
              <a:spLocks noChangeArrowheads="1"/>
            </p:cNvSpPr>
            <p:nvPr/>
          </p:nvSpPr>
          <p:spPr bwMode="auto">
            <a:xfrm>
              <a:off x="1020" y="119"/>
              <a:ext cx="758" cy="288"/>
            </a:xfrm>
            <a:prstGeom prst="rect">
              <a:avLst/>
            </a:prstGeom>
            <a:noFill/>
            <a:ln w="38100">
              <a:noFill/>
              <a:miter lim="800000"/>
              <a:headEnd/>
              <a:tailEnd/>
            </a:ln>
          </p:spPr>
          <p:txBody>
            <a:bodyPr lIns="90000" tIns="46800" rIns="90000" bIns="46800">
              <a:spAutoFit/>
            </a:bodyPr>
            <a:lstStyle/>
            <a:p>
              <a:pPr algn="ctr"/>
              <a:r>
                <a:rPr lang="zh-CN" altLang="en-US" sz="2400" b="0">
                  <a:solidFill>
                    <a:schemeClr val="tx2"/>
                  </a:solidFill>
                  <a:latin typeface="Tahoma" pitchFamily="34" charset="0"/>
                  <a:ea typeface="黑体" pitchFamily="2" charset="-122"/>
                </a:rPr>
                <a:t>胞嘧啶</a:t>
              </a:r>
            </a:p>
          </p:txBody>
        </p:sp>
        <p:sp>
          <p:nvSpPr>
            <p:cNvPr id="118820" name="Line 5"/>
            <p:cNvSpPr>
              <a:spLocks noChangeShapeType="1"/>
            </p:cNvSpPr>
            <p:nvPr/>
          </p:nvSpPr>
          <p:spPr bwMode="auto">
            <a:xfrm>
              <a:off x="1392" y="432"/>
              <a:ext cx="0" cy="404"/>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21" name="Line 6"/>
            <p:cNvSpPr>
              <a:spLocks noChangeShapeType="1"/>
            </p:cNvSpPr>
            <p:nvPr/>
          </p:nvSpPr>
          <p:spPr bwMode="auto">
            <a:xfrm>
              <a:off x="1392" y="586"/>
              <a:ext cx="144" cy="115"/>
            </a:xfrm>
            <a:prstGeom prst="line">
              <a:avLst/>
            </a:prstGeom>
            <a:noFill/>
            <a:ln w="38100">
              <a:solidFill>
                <a:schemeClr val="tx1"/>
              </a:solidFill>
              <a:miter lim="800000"/>
              <a:headEnd/>
              <a:tailEnd type="arrow" w="med" len="med"/>
            </a:ln>
          </p:spPr>
          <p:txBody>
            <a:bodyPr wrap="none" lIns="90000" tIns="46800" rIns="90000" bIns="46800">
              <a:spAutoFit/>
            </a:bodyPr>
            <a:lstStyle/>
            <a:p>
              <a:endParaRPr lang="zh-CN" altLang="en-US"/>
            </a:p>
          </p:txBody>
        </p:sp>
        <p:sp>
          <p:nvSpPr>
            <p:cNvPr id="118822" name="Text Box 7"/>
            <p:cNvSpPr txBox="1">
              <a:spLocks noChangeArrowheads="1"/>
            </p:cNvSpPr>
            <p:nvPr/>
          </p:nvSpPr>
          <p:spPr bwMode="auto">
            <a:xfrm>
              <a:off x="1471" y="511"/>
              <a:ext cx="550" cy="250"/>
            </a:xfrm>
            <a:prstGeom prst="rect">
              <a:avLst/>
            </a:prstGeom>
            <a:noFill/>
            <a:ln w="38100">
              <a:noFill/>
              <a:miter lim="800000"/>
              <a:headEnd/>
              <a:tailEnd/>
            </a:ln>
          </p:spPr>
          <p:txBody>
            <a:bodyPr lIns="90000" tIns="46800" rIns="90000" bIns="46800">
              <a:spAutoFit/>
            </a:bodyPr>
            <a:lstStyle/>
            <a:p>
              <a:pPr algn="ctr"/>
              <a:r>
                <a:rPr lang="en-US" altLang="zh-CN" sz="2000">
                  <a:latin typeface="Tahoma" pitchFamily="34" charset="0"/>
                  <a:ea typeface="黑体" pitchFamily="2" charset="-122"/>
                </a:rPr>
                <a:t>NH</a:t>
              </a:r>
              <a:r>
                <a:rPr lang="en-US" altLang="zh-CN" sz="2000" baseline="-25000">
                  <a:latin typeface="Tahoma" pitchFamily="34" charset="0"/>
                  <a:ea typeface="黑体" pitchFamily="2" charset="-122"/>
                </a:rPr>
                <a:t>3</a:t>
              </a:r>
            </a:p>
          </p:txBody>
        </p:sp>
        <p:sp>
          <p:nvSpPr>
            <p:cNvPr id="118823" name="Text Box 8"/>
            <p:cNvSpPr txBox="1">
              <a:spLocks noChangeArrowheads="1"/>
            </p:cNvSpPr>
            <p:nvPr/>
          </p:nvSpPr>
          <p:spPr bwMode="auto">
            <a:xfrm>
              <a:off x="1020" y="845"/>
              <a:ext cx="712" cy="292"/>
            </a:xfrm>
            <a:prstGeom prst="rect">
              <a:avLst/>
            </a:prstGeom>
            <a:noFill/>
            <a:ln w="38100">
              <a:noFill/>
              <a:miter lim="800000"/>
              <a:headEnd/>
              <a:tailEnd/>
            </a:ln>
          </p:spPr>
          <p:txBody>
            <a:bodyPr lIns="90000" tIns="46800" rIns="90000" bIns="46800">
              <a:spAutoFit/>
            </a:bodyPr>
            <a:lstStyle/>
            <a:p>
              <a:pPr algn="ctr"/>
              <a:r>
                <a:rPr lang="zh-CN" altLang="en-US" sz="2400" b="0" dirty="0">
                  <a:solidFill>
                    <a:schemeClr val="tx2"/>
                  </a:solidFill>
                  <a:latin typeface="Tahoma" pitchFamily="34" charset="0"/>
                  <a:ea typeface="黑体" pitchFamily="2" charset="-122"/>
                </a:rPr>
                <a:t>尿嘧啶</a:t>
              </a:r>
            </a:p>
          </p:txBody>
        </p:sp>
        <p:sp>
          <p:nvSpPr>
            <p:cNvPr id="118824" name="Line 9"/>
            <p:cNvSpPr>
              <a:spLocks noChangeShapeType="1"/>
            </p:cNvSpPr>
            <p:nvPr/>
          </p:nvSpPr>
          <p:spPr bwMode="auto">
            <a:xfrm>
              <a:off x="1392" y="1162"/>
              <a:ext cx="0" cy="261"/>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25" name="Text Box 10"/>
            <p:cNvSpPr txBox="1">
              <a:spLocks noChangeArrowheads="1"/>
            </p:cNvSpPr>
            <p:nvPr/>
          </p:nvSpPr>
          <p:spPr bwMode="auto">
            <a:xfrm>
              <a:off x="942" y="1435"/>
              <a:ext cx="1079" cy="253"/>
            </a:xfrm>
            <a:prstGeom prst="rect">
              <a:avLst/>
            </a:prstGeom>
            <a:noFill/>
            <a:ln w="38100">
              <a:noFill/>
              <a:miter lim="800000"/>
              <a:headEnd/>
              <a:tailEnd/>
            </a:ln>
          </p:spPr>
          <p:txBody>
            <a:bodyPr lIns="90000" tIns="46800" rIns="90000" bIns="46800">
              <a:spAutoFit/>
            </a:bodyPr>
            <a:lstStyle/>
            <a:p>
              <a:pPr algn="ctr"/>
              <a:r>
                <a:rPr lang="zh-CN" altLang="en-US" sz="2000" b="0" dirty="0">
                  <a:solidFill>
                    <a:srgbClr val="080800"/>
                  </a:solidFill>
                  <a:latin typeface="Tahoma" pitchFamily="34" charset="0"/>
                  <a:ea typeface="黑体" pitchFamily="2" charset="-122"/>
                </a:rPr>
                <a:t>二氢尿嘧啶</a:t>
              </a:r>
            </a:p>
          </p:txBody>
        </p:sp>
        <p:sp>
          <p:nvSpPr>
            <p:cNvPr id="118826" name="Line 11"/>
            <p:cNvSpPr>
              <a:spLocks noChangeShapeType="1"/>
            </p:cNvSpPr>
            <p:nvPr/>
          </p:nvSpPr>
          <p:spPr bwMode="auto">
            <a:xfrm>
              <a:off x="1392" y="1711"/>
              <a:ext cx="1092" cy="416"/>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27" name="Line 12"/>
            <p:cNvSpPr>
              <a:spLocks noChangeShapeType="1"/>
            </p:cNvSpPr>
            <p:nvPr/>
          </p:nvSpPr>
          <p:spPr bwMode="auto">
            <a:xfrm flipH="1">
              <a:off x="1461" y="1856"/>
              <a:ext cx="354" cy="205"/>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28" name="Text Box 13"/>
            <p:cNvSpPr txBox="1">
              <a:spLocks noChangeArrowheads="1"/>
            </p:cNvSpPr>
            <p:nvPr/>
          </p:nvSpPr>
          <p:spPr bwMode="auto">
            <a:xfrm>
              <a:off x="1843" y="1659"/>
              <a:ext cx="519" cy="250"/>
            </a:xfrm>
            <a:prstGeom prst="rect">
              <a:avLst/>
            </a:prstGeom>
            <a:noFill/>
            <a:ln w="38100">
              <a:noFill/>
              <a:miter lim="800000"/>
              <a:headEnd/>
              <a:tailEnd/>
            </a:ln>
          </p:spPr>
          <p:txBody>
            <a:bodyPr wrap="none" lIns="90000" tIns="46800" rIns="90000" bIns="46800">
              <a:spAutoFit/>
            </a:bodyPr>
            <a:lstStyle/>
            <a:p>
              <a:pPr algn="ctr"/>
              <a:r>
                <a:rPr lang="en-US" altLang="zh-CN" sz="2000">
                  <a:latin typeface="Tahoma" pitchFamily="34" charset="0"/>
                  <a:ea typeface="黑体" pitchFamily="2" charset="-122"/>
                </a:rPr>
                <a:t>  H</a:t>
              </a:r>
              <a:r>
                <a:rPr lang="en-US" altLang="zh-CN" sz="2000" baseline="-25000">
                  <a:latin typeface="Tahoma" pitchFamily="34" charset="0"/>
                  <a:ea typeface="黑体" pitchFamily="2" charset="-122"/>
                </a:rPr>
                <a:t>2</a:t>
              </a:r>
              <a:r>
                <a:rPr lang="en-US" altLang="zh-CN" sz="2000">
                  <a:latin typeface="Tahoma" pitchFamily="34" charset="0"/>
                  <a:ea typeface="黑体" pitchFamily="2" charset="-122"/>
                </a:rPr>
                <a:t>O</a:t>
              </a:r>
            </a:p>
          </p:txBody>
        </p:sp>
      </p:grpSp>
      <p:sp>
        <p:nvSpPr>
          <p:cNvPr id="137230" name="Text Box 14"/>
          <p:cNvSpPr txBox="1">
            <a:spLocks noChangeArrowheads="1"/>
          </p:cNvSpPr>
          <p:nvPr/>
        </p:nvSpPr>
        <p:spPr bwMode="auto">
          <a:xfrm>
            <a:off x="3749675" y="3367088"/>
            <a:ext cx="1814513" cy="479425"/>
          </a:xfrm>
          <a:prstGeom prst="rect">
            <a:avLst/>
          </a:prstGeom>
          <a:noFill/>
          <a:ln w="22225">
            <a:solidFill>
              <a:srgbClr val="FA413C"/>
            </a:solidFill>
            <a:miter lim="800000"/>
            <a:headEnd/>
            <a:tailEnd/>
          </a:ln>
        </p:spPr>
        <p:txBody>
          <a:bodyPr lIns="90000" tIns="46800" rIns="90000" bIns="46800">
            <a:spAutoFit/>
          </a:bodyPr>
          <a:lstStyle/>
          <a:p>
            <a:pPr algn="ctr"/>
            <a:r>
              <a:rPr lang="en-US" altLang="zh-CN" sz="2400" b="0">
                <a:solidFill>
                  <a:srgbClr val="FA413C"/>
                </a:solidFill>
                <a:latin typeface="Tahoma" pitchFamily="34" charset="0"/>
                <a:ea typeface="黑体" pitchFamily="2" charset="-122"/>
              </a:rPr>
              <a:t>CO</a:t>
            </a:r>
            <a:r>
              <a:rPr lang="en-US" altLang="zh-CN" sz="2400" b="0" baseline="-25000">
                <a:solidFill>
                  <a:srgbClr val="FA413C"/>
                </a:solidFill>
                <a:latin typeface="Tahoma" pitchFamily="34" charset="0"/>
                <a:ea typeface="黑体" pitchFamily="2" charset="-122"/>
              </a:rPr>
              <a:t>2 </a:t>
            </a:r>
            <a:r>
              <a:rPr lang="en-US" altLang="zh-CN" sz="2400" b="0">
                <a:solidFill>
                  <a:srgbClr val="FA413C"/>
                </a:solidFill>
                <a:latin typeface="Tahoma" pitchFamily="34" charset="0"/>
                <a:ea typeface="黑体" pitchFamily="2" charset="-122"/>
              </a:rPr>
              <a:t>+ NH</a:t>
            </a:r>
            <a:r>
              <a:rPr lang="en-US" altLang="zh-CN" sz="2400" b="0" baseline="-25000">
                <a:solidFill>
                  <a:srgbClr val="FA413C"/>
                </a:solidFill>
                <a:latin typeface="Tahoma" pitchFamily="34" charset="0"/>
                <a:ea typeface="黑体" pitchFamily="2" charset="-122"/>
              </a:rPr>
              <a:t>3</a:t>
            </a:r>
          </a:p>
        </p:txBody>
      </p:sp>
      <p:sp>
        <p:nvSpPr>
          <p:cNvPr id="137231" name="Text Box 15"/>
          <p:cNvSpPr txBox="1">
            <a:spLocks noChangeArrowheads="1"/>
          </p:cNvSpPr>
          <p:nvPr/>
        </p:nvSpPr>
        <p:spPr bwMode="auto">
          <a:xfrm>
            <a:off x="838200" y="3838575"/>
            <a:ext cx="1430338" cy="396875"/>
          </a:xfrm>
          <a:prstGeom prst="rect">
            <a:avLst/>
          </a:prstGeom>
          <a:noFill/>
          <a:ln w="38100">
            <a:noFill/>
            <a:miter lim="800000"/>
            <a:headEnd/>
            <a:tailEnd/>
          </a:ln>
        </p:spPr>
        <p:txBody>
          <a:bodyPr lIns="90000" tIns="46800" rIns="90000" bIns="46800">
            <a:spAutoFit/>
          </a:bodyPr>
          <a:lstStyle/>
          <a:p>
            <a:pPr algn="ctr"/>
            <a:r>
              <a:rPr kumimoji="0" lang="en-US" altLang="zh-CN" sz="2000" b="0">
                <a:solidFill>
                  <a:srgbClr val="080800"/>
                </a:solidFill>
                <a:latin typeface="Tahoma" pitchFamily="34" charset="0"/>
                <a:ea typeface="黑体" pitchFamily="2" charset="-122"/>
              </a:rPr>
              <a:t>β</a:t>
            </a:r>
            <a:r>
              <a:rPr lang="en-US" altLang="zh-CN" sz="2000" b="0">
                <a:solidFill>
                  <a:srgbClr val="080800"/>
                </a:solidFill>
                <a:latin typeface="Tahoma" pitchFamily="34" charset="0"/>
                <a:ea typeface="黑体" pitchFamily="2" charset="-122"/>
              </a:rPr>
              <a:t>-</a:t>
            </a:r>
            <a:r>
              <a:rPr lang="zh-CN" altLang="en-US" sz="2000" b="0">
                <a:solidFill>
                  <a:srgbClr val="080800"/>
                </a:solidFill>
                <a:latin typeface="Tahoma" pitchFamily="34" charset="0"/>
                <a:ea typeface="黑体" pitchFamily="2" charset="-122"/>
              </a:rPr>
              <a:t>丙氨酸</a:t>
            </a:r>
          </a:p>
        </p:txBody>
      </p:sp>
      <p:sp>
        <p:nvSpPr>
          <p:cNvPr id="137232" name="Text Box 16"/>
          <p:cNvSpPr txBox="1">
            <a:spLocks noChangeArrowheads="1"/>
          </p:cNvSpPr>
          <p:nvPr/>
        </p:nvSpPr>
        <p:spPr bwMode="auto">
          <a:xfrm>
            <a:off x="6659563" y="4040188"/>
            <a:ext cx="2111375" cy="402291"/>
          </a:xfrm>
          <a:prstGeom prst="rect">
            <a:avLst/>
          </a:prstGeom>
          <a:noFill/>
          <a:ln w="38100">
            <a:noFill/>
            <a:miter lim="800000"/>
            <a:headEnd/>
            <a:tailEnd/>
          </a:ln>
        </p:spPr>
        <p:txBody>
          <a:bodyPr lIns="90000" tIns="46800" rIns="90000" bIns="46800">
            <a:spAutoFit/>
          </a:bodyPr>
          <a:lstStyle/>
          <a:p>
            <a:pPr algn="ctr"/>
            <a:r>
              <a:rPr kumimoji="0" lang="en-US" altLang="zh-CN" sz="2000" b="0">
                <a:solidFill>
                  <a:schemeClr val="tx2"/>
                </a:solidFill>
                <a:latin typeface="Arial" panose="020B0604020202020204" pitchFamily="34" charset="0"/>
                <a:ea typeface="黑体" pitchFamily="2" charset="-122"/>
                <a:cs typeface="Arial" panose="020B0604020202020204" pitchFamily="34" charset="0"/>
              </a:rPr>
              <a:t>β</a:t>
            </a:r>
            <a:r>
              <a:rPr lang="en-US" altLang="zh-CN" sz="2000" b="0">
                <a:solidFill>
                  <a:schemeClr val="tx2"/>
                </a:solidFill>
                <a:latin typeface="Arial" panose="020B0604020202020204" pitchFamily="34" charset="0"/>
                <a:ea typeface="黑体" pitchFamily="2" charset="-122"/>
                <a:cs typeface="Arial" panose="020B0604020202020204" pitchFamily="34" charset="0"/>
              </a:rPr>
              <a:t>-</a:t>
            </a:r>
            <a:r>
              <a:rPr lang="zh-CN" altLang="en-US" sz="2000" b="0">
                <a:solidFill>
                  <a:schemeClr val="tx2"/>
                </a:solidFill>
                <a:latin typeface="Arial" panose="020B0604020202020204" pitchFamily="34" charset="0"/>
                <a:ea typeface="黑体" pitchFamily="2" charset="-122"/>
                <a:cs typeface="Arial" panose="020B0604020202020204" pitchFamily="34" charset="0"/>
              </a:rPr>
              <a:t>氨基异丁酸</a:t>
            </a:r>
          </a:p>
        </p:txBody>
      </p:sp>
      <p:grpSp>
        <p:nvGrpSpPr>
          <p:cNvPr id="3" name="Group 17"/>
          <p:cNvGrpSpPr>
            <a:grpSpLocks/>
          </p:cNvGrpSpPr>
          <p:nvPr/>
        </p:nvGrpSpPr>
        <p:grpSpPr bwMode="auto">
          <a:xfrm>
            <a:off x="5264150" y="420688"/>
            <a:ext cx="2679700" cy="3011487"/>
            <a:chOff x="3316" y="265"/>
            <a:chExt cx="1688" cy="1897"/>
          </a:xfrm>
        </p:grpSpPr>
        <p:sp>
          <p:nvSpPr>
            <p:cNvPr id="118810" name="Text Box 18"/>
            <p:cNvSpPr txBox="1">
              <a:spLocks noChangeArrowheads="1"/>
            </p:cNvSpPr>
            <p:nvPr/>
          </p:nvSpPr>
          <p:spPr bwMode="auto">
            <a:xfrm>
              <a:off x="3787" y="265"/>
              <a:ext cx="964" cy="288"/>
            </a:xfrm>
            <a:prstGeom prst="rect">
              <a:avLst/>
            </a:prstGeom>
            <a:noFill/>
            <a:ln w="38100">
              <a:noFill/>
              <a:miter lim="800000"/>
              <a:headEnd/>
              <a:tailEnd/>
            </a:ln>
          </p:spPr>
          <p:txBody>
            <a:bodyPr lIns="90000" tIns="46800" rIns="90000" bIns="46800">
              <a:spAutoFit/>
            </a:bodyPr>
            <a:lstStyle/>
            <a:p>
              <a:pPr algn="ctr"/>
              <a:r>
                <a:rPr lang="zh-CN" altLang="en-US" sz="2400" b="0" dirty="0">
                  <a:solidFill>
                    <a:schemeClr val="tx2"/>
                  </a:solidFill>
                  <a:latin typeface="Tahoma" pitchFamily="34" charset="0"/>
                  <a:ea typeface="黑体" pitchFamily="2" charset="-122"/>
                </a:rPr>
                <a:t>胸腺嘧啶</a:t>
              </a:r>
            </a:p>
          </p:txBody>
        </p:sp>
        <p:grpSp>
          <p:nvGrpSpPr>
            <p:cNvPr id="118811" name="Group 19"/>
            <p:cNvGrpSpPr>
              <a:grpSpLocks/>
            </p:cNvGrpSpPr>
            <p:nvPr/>
          </p:nvGrpSpPr>
          <p:grpSpPr bwMode="auto">
            <a:xfrm>
              <a:off x="4267" y="545"/>
              <a:ext cx="0" cy="757"/>
              <a:chOff x="4267" y="545"/>
              <a:chExt cx="0" cy="757"/>
            </a:xfrm>
          </p:grpSpPr>
          <p:sp>
            <p:nvSpPr>
              <p:cNvPr id="118816" name="Line 20"/>
              <p:cNvSpPr>
                <a:spLocks noChangeShapeType="1"/>
              </p:cNvSpPr>
              <p:nvPr/>
            </p:nvSpPr>
            <p:spPr bwMode="auto">
              <a:xfrm>
                <a:off x="4267" y="545"/>
                <a:ext cx="0" cy="284"/>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17" name="Line 21"/>
              <p:cNvSpPr>
                <a:spLocks noChangeShapeType="1"/>
              </p:cNvSpPr>
              <p:nvPr/>
            </p:nvSpPr>
            <p:spPr bwMode="auto">
              <a:xfrm>
                <a:off x="4267" y="829"/>
                <a:ext cx="0" cy="221"/>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18" name="Line 22"/>
              <p:cNvSpPr>
                <a:spLocks noChangeShapeType="1"/>
              </p:cNvSpPr>
              <p:nvPr/>
            </p:nvSpPr>
            <p:spPr bwMode="auto">
              <a:xfrm>
                <a:off x="4267" y="1050"/>
                <a:ext cx="0" cy="252"/>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grpSp>
        <p:sp>
          <p:nvSpPr>
            <p:cNvPr id="118812" name="Text Box 23"/>
            <p:cNvSpPr txBox="1">
              <a:spLocks noChangeArrowheads="1"/>
            </p:cNvSpPr>
            <p:nvPr/>
          </p:nvSpPr>
          <p:spPr bwMode="auto">
            <a:xfrm>
              <a:off x="3719" y="1309"/>
              <a:ext cx="1285" cy="253"/>
            </a:xfrm>
            <a:prstGeom prst="rect">
              <a:avLst/>
            </a:prstGeom>
            <a:noFill/>
            <a:ln w="38100">
              <a:noFill/>
              <a:miter lim="800000"/>
              <a:headEnd/>
              <a:tailEnd/>
            </a:ln>
          </p:spPr>
          <p:txBody>
            <a:bodyPr lIns="90000" tIns="46800" rIns="90000" bIns="46800">
              <a:spAutoFit/>
            </a:bodyPr>
            <a:lstStyle/>
            <a:p>
              <a:pPr algn="ctr"/>
              <a:r>
                <a:rPr kumimoji="0" lang="en-US" altLang="zh-CN" sz="2000" b="0" dirty="0">
                  <a:solidFill>
                    <a:srgbClr val="080800"/>
                  </a:solidFill>
                  <a:latin typeface="Tahoma" pitchFamily="34" charset="0"/>
                  <a:ea typeface="黑体" pitchFamily="2" charset="-122"/>
                </a:rPr>
                <a:t>β</a:t>
              </a:r>
              <a:r>
                <a:rPr lang="en-US" altLang="zh-CN" sz="2000" b="0" dirty="0">
                  <a:solidFill>
                    <a:srgbClr val="080800"/>
                  </a:solidFill>
                  <a:latin typeface="Tahoma" pitchFamily="34" charset="0"/>
                  <a:ea typeface="黑体" pitchFamily="2" charset="-122"/>
                </a:rPr>
                <a:t>-</a:t>
              </a:r>
              <a:r>
                <a:rPr lang="zh-CN" altLang="en-US" sz="2000" b="0" dirty="0">
                  <a:solidFill>
                    <a:srgbClr val="080800"/>
                  </a:solidFill>
                  <a:latin typeface="Tahoma" pitchFamily="34" charset="0"/>
                  <a:ea typeface="黑体" pitchFamily="2" charset="-122"/>
                </a:rPr>
                <a:t>脲基异丁酸</a:t>
              </a:r>
            </a:p>
          </p:txBody>
        </p:sp>
        <p:sp>
          <p:nvSpPr>
            <p:cNvPr id="118813" name="Line 24"/>
            <p:cNvSpPr>
              <a:spLocks noChangeShapeType="1"/>
            </p:cNvSpPr>
            <p:nvPr/>
          </p:nvSpPr>
          <p:spPr bwMode="auto">
            <a:xfrm flipH="1">
              <a:off x="3384" y="1570"/>
              <a:ext cx="883" cy="592"/>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14" name="Line 25"/>
            <p:cNvSpPr>
              <a:spLocks noChangeShapeType="1"/>
            </p:cNvSpPr>
            <p:nvPr/>
          </p:nvSpPr>
          <p:spPr bwMode="auto">
            <a:xfrm>
              <a:off x="3906" y="1798"/>
              <a:ext cx="196" cy="263"/>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118815" name="Text Box 26"/>
            <p:cNvSpPr txBox="1">
              <a:spLocks noChangeArrowheads="1"/>
            </p:cNvSpPr>
            <p:nvPr/>
          </p:nvSpPr>
          <p:spPr bwMode="auto">
            <a:xfrm>
              <a:off x="3316" y="1669"/>
              <a:ext cx="425" cy="250"/>
            </a:xfrm>
            <a:prstGeom prst="rect">
              <a:avLst/>
            </a:prstGeom>
            <a:noFill/>
            <a:ln w="38100">
              <a:noFill/>
              <a:miter lim="800000"/>
              <a:headEnd/>
              <a:tailEnd/>
            </a:ln>
          </p:spPr>
          <p:txBody>
            <a:bodyPr wrap="none" lIns="90000" tIns="46800" rIns="90000" bIns="46800">
              <a:spAutoFit/>
            </a:bodyPr>
            <a:lstStyle/>
            <a:p>
              <a:pPr algn="ctr"/>
              <a:r>
                <a:rPr lang="en-US" altLang="zh-CN" sz="2000">
                  <a:latin typeface="Tahoma" pitchFamily="34" charset="0"/>
                  <a:ea typeface="黑体" pitchFamily="2" charset="-122"/>
                </a:rPr>
                <a:t>H</a:t>
              </a:r>
              <a:r>
                <a:rPr lang="en-US" altLang="zh-CN" sz="2000" baseline="-25000">
                  <a:latin typeface="Tahoma" pitchFamily="34" charset="0"/>
                  <a:ea typeface="黑体" pitchFamily="2" charset="-122"/>
                </a:rPr>
                <a:t>2</a:t>
              </a:r>
              <a:r>
                <a:rPr lang="en-US" altLang="zh-CN" sz="2000">
                  <a:latin typeface="Tahoma" pitchFamily="34" charset="0"/>
                  <a:ea typeface="黑体" pitchFamily="2" charset="-122"/>
                </a:rPr>
                <a:t>O</a:t>
              </a:r>
            </a:p>
          </p:txBody>
        </p:sp>
      </p:grpSp>
      <p:sp>
        <p:nvSpPr>
          <p:cNvPr id="137243" name="Line 27"/>
          <p:cNvSpPr>
            <a:spLocks noChangeShapeType="1"/>
          </p:cNvSpPr>
          <p:nvPr/>
        </p:nvSpPr>
        <p:spPr bwMode="auto">
          <a:xfrm>
            <a:off x="2268538" y="3838575"/>
            <a:ext cx="0" cy="498475"/>
          </a:xfrm>
          <a:prstGeom prst="line">
            <a:avLst/>
          </a:prstGeom>
          <a:noFill/>
          <a:ln w="38100">
            <a:solidFill>
              <a:srgbClr val="080800"/>
            </a:solidFill>
            <a:round/>
            <a:headEnd/>
            <a:tailEnd type="triangle" w="med" len="med"/>
          </a:ln>
        </p:spPr>
        <p:txBody>
          <a:bodyPr wrap="none">
            <a:spAutoFit/>
          </a:bodyPr>
          <a:lstStyle/>
          <a:p>
            <a:endParaRPr lang="zh-CN" altLang="en-US"/>
          </a:p>
        </p:txBody>
      </p:sp>
      <p:sp>
        <p:nvSpPr>
          <p:cNvPr id="137244" name="Line 28"/>
          <p:cNvSpPr>
            <a:spLocks noChangeShapeType="1"/>
          </p:cNvSpPr>
          <p:nvPr/>
        </p:nvSpPr>
        <p:spPr bwMode="auto">
          <a:xfrm>
            <a:off x="6773863" y="4083050"/>
            <a:ext cx="0" cy="498475"/>
          </a:xfrm>
          <a:prstGeom prst="line">
            <a:avLst/>
          </a:prstGeom>
          <a:noFill/>
          <a:ln w="38100">
            <a:solidFill>
              <a:schemeClr val="tx2"/>
            </a:solidFill>
            <a:round/>
            <a:headEnd/>
            <a:tailEnd type="triangle" w="med" len="med"/>
          </a:ln>
        </p:spPr>
        <p:txBody>
          <a:bodyPr wrap="none">
            <a:spAutoFit/>
          </a:bodyPr>
          <a:lstStyle/>
          <a:p>
            <a:endParaRPr lang="zh-CN" altLang="en-US" b="0">
              <a:latin typeface="Arial" panose="020B0604020202020204" pitchFamily="34" charset="0"/>
              <a:cs typeface="Arial" panose="020B0604020202020204" pitchFamily="34" charset="0"/>
            </a:endParaRPr>
          </a:p>
        </p:txBody>
      </p:sp>
      <p:sp>
        <p:nvSpPr>
          <p:cNvPr id="137245" name="Text Box 29"/>
          <p:cNvSpPr txBox="1">
            <a:spLocks noChangeArrowheads="1"/>
          </p:cNvSpPr>
          <p:nvPr/>
        </p:nvSpPr>
        <p:spPr bwMode="auto">
          <a:xfrm>
            <a:off x="1368425" y="4364038"/>
            <a:ext cx="2124075" cy="396875"/>
          </a:xfrm>
          <a:prstGeom prst="rect">
            <a:avLst/>
          </a:prstGeom>
          <a:noFill/>
          <a:ln w="38100">
            <a:noFill/>
            <a:miter lim="800000"/>
            <a:headEnd/>
            <a:tailEnd/>
          </a:ln>
        </p:spPr>
        <p:txBody>
          <a:bodyPr>
            <a:spAutoFit/>
          </a:bodyPr>
          <a:lstStyle/>
          <a:p>
            <a:r>
              <a:rPr lang="zh-CN" altLang="en-US" sz="2000" b="0">
                <a:solidFill>
                  <a:srgbClr val="080800"/>
                </a:solidFill>
                <a:latin typeface="Tahoma" pitchFamily="34" charset="0"/>
                <a:ea typeface="黑体" pitchFamily="2" charset="-122"/>
              </a:rPr>
              <a:t>丙二酸单酰</a:t>
            </a:r>
            <a:r>
              <a:rPr lang="en-US" altLang="zh-CN" sz="2000" b="0">
                <a:solidFill>
                  <a:srgbClr val="080800"/>
                </a:solidFill>
                <a:latin typeface="Tahoma" pitchFamily="34" charset="0"/>
                <a:ea typeface="黑体" pitchFamily="2" charset="-122"/>
              </a:rPr>
              <a:t>CoA</a:t>
            </a:r>
          </a:p>
        </p:txBody>
      </p:sp>
      <p:sp>
        <p:nvSpPr>
          <p:cNvPr id="137246" name="Line 30"/>
          <p:cNvSpPr>
            <a:spLocks noChangeShapeType="1"/>
          </p:cNvSpPr>
          <p:nvPr/>
        </p:nvSpPr>
        <p:spPr bwMode="auto">
          <a:xfrm>
            <a:off x="2270125" y="4772025"/>
            <a:ext cx="0" cy="395288"/>
          </a:xfrm>
          <a:prstGeom prst="line">
            <a:avLst/>
          </a:prstGeom>
          <a:noFill/>
          <a:ln w="38100">
            <a:solidFill>
              <a:srgbClr val="080800"/>
            </a:solidFill>
            <a:round/>
            <a:headEnd/>
            <a:tailEnd type="triangle" w="med" len="med"/>
          </a:ln>
        </p:spPr>
        <p:txBody>
          <a:bodyPr wrap="none">
            <a:spAutoFit/>
          </a:bodyPr>
          <a:lstStyle/>
          <a:p>
            <a:endParaRPr lang="zh-CN" altLang="en-US"/>
          </a:p>
        </p:txBody>
      </p:sp>
      <p:sp>
        <p:nvSpPr>
          <p:cNvPr id="137247" name="Text Box 31"/>
          <p:cNvSpPr txBox="1">
            <a:spLocks noChangeArrowheads="1"/>
          </p:cNvSpPr>
          <p:nvPr/>
        </p:nvSpPr>
        <p:spPr bwMode="auto">
          <a:xfrm>
            <a:off x="1692275" y="5216525"/>
            <a:ext cx="1408113" cy="396875"/>
          </a:xfrm>
          <a:prstGeom prst="rect">
            <a:avLst/>
          </a:prstGeom>
          <a:noFill/>
          <a:ln w="38100">
            <a:noFill/>
            <a:miter lim="800000"/>
            <a:headEnd/>
            <a:tailEnd/>
          </a:ln>
        </p:spPr>
        <p:txBody>
          <a:bodyPr>
            <a:spAutoFit/>
          </a:bodyPr>
          <a:lstStyle/>
          <a:p>
            <a:r>
              <a:rPr lang="zh-CN" altLang="en-US" sz="2000" b="0">
                <a:solidFill>
                  <a:srgbClr val="080800"/>
                </a:solidFill>
                <a:latin typeface="Tahoma" pitchFamily="34" charset="0"/>
                <a:ea typeface="黑体" pitchFamily="2" charset="-122"/>
              </a:rPr>
              <a:t>乙酰</a:t>
            </a:r>
            <a:r>
              <a:rPr lang="en-US" altLang="zh-CN" sz="2000" b="0">
                <a:solidFill>
                  <a:srgbClr val="080800"/>
                </a:solidFill>
                <a:latin typeface="Tahoma" pitchFamily="34" charset="0"/>
                <a:ea typeface="黑体" pitchFamily="2" charset="-122"/>
              </a:rPr>
              <a:t>CoA</a:t>
            </a:r>
          </a:p>
        </p:txBody>
      </p:sp>
      <p:sp>
        <p:nvSpPr>
          <p:cNvPr id="137248" name="Line 32"/>
          <p:cNvSpPr>
            <a:spLocks noChangeShapeType="1"/>
          </p:cNvSpPr>
          <p:nvPr/>
        </p:nvSpPr>
        <p:spPr bwMode="auto">
          <a:xfrm>
            <a:off x="2270125" y="5624513"/>
            <a:ext cx="0" cy="395287"/>
          </a:xfrm>
          <a:prstGeom prst="line">
            <a:avLst/>
          </a:prstGeom>
          <a:noFill/>
          <a:ln w="38100">
            <a:solidFill>
              <a:srgbClr val="080800"/>
            </a:solidFill>
            <a:round/>
            <a:headEnd/>
            <a:tailEnd type="triangle" w="med" len="med"/>
          </a:ln>
        </p:spPr>
        <p:txBody>
          <a:bodyPr wrap="none">
            <a:spAutoFit/>
          </a:bodyPr>
          <a:lstStyle/>
          <a:p>
            <a:endParaRPr lang="zh-CN" altLang="en-US"/>
          </a:p>
        </p:txBody>
      </p:sp>
      <p:sp>
        <p:nvSpPr>
          <p:cNvPr id="137249" name="Text Box 33"/>
          <p:cNvSpPr txBox="1">
            <a:spLocks noChangeArrowheads="1"/>
          </p:cNvSpPr>
          <p:nvPr/>
        </p:nvSpPr>
        <p:spPr bwMode="auto">
          <a:xfrm>
            <a:off x="1908175" y="6019800"/>
            <a:ext cx="727075" cy="457200"/>
          </a:xfrm>
          <a:prstGeom prst="rect">
            <a:avLst/>
          </a:prstGeom>
          <a:noFill/>
          <a:ln w="38100">
            <a:noFill/>
            <a:miter lim="800000"/>
            <a:headEnd/>
            <a:tailEnd/>
          </a:ln>
        </p:spPr>
        <p:txBody>
          <a:bodyPr wrap="none">
            <a:spAutoFit/>
          </a:bodyPr>
          <a:lstStyle/>
          <a:p>
            <a:r>
              <a:rPr lang="en-US" altLang="zh-CN" sz="2400" b="0">
                <a:solidFill>
                  <a:srgbClr val="080800"/>
                </a:solidFill>
                <a:latin typeface="Tahoma" pitchFamily="34" charset="0"/>
                <a:ea typeface="黑体" pitchFamily="2" charset="-122"/>
              </a:rPr>
              <a:t>TAC</a:t>
            </a:r>
          </a:p>
        </p:txBody>
      </p:sp>
      <p:sp>
        <p:nvSpPr>
          <p:cNvPr id="137250" name="Line 34"/>
          <p:cNvSpPr>
            <a:spLocks noChangeShapeType="1"/>
          </p:cNvSpPr>
          <p:nvPr/>
        </p:nvSpPr>
        <p:spPr bwMode="auto">
          <a:xfrm>
            <a:off x="4705350" y="3954463"/>
            <a:ext cx="0" cy="868362"/>
          </a:xfrm>
          <a:prstGeom prst="line">
            <a:avLst/>
          </a:prstGeom>
          <a:noFill/>
          <a:ln w="38100">
            <a:solidFill>
              <a:schemeClr val="tx1"/>
            </a:solidFill>
            <a:round/>
            <a:headEnd/>
            <a:tailEnd type="triangle" w="med" len="med"/>
          </a:ln>
        </p:spPr>
        <p:txBody>
          <a:bodyPr>
            <a:spAutoFit/>
          </a:bodyPr>
          <a:lstStyle/>
          <a:p>
            <a:endParaRPr lang="zh-CN" altLang="en-US"/>
          </a:p>
        </p:txBody>
      </p:sp>
      <p:sp>
        <p:nvSpPr>
          <p:cNvPr id="137251" name="Text Box 35"/>
          <p:cNvSpPr txBox="1">
            <a:spLocks noChangeArrowheads="1"/>
          </p:cNvSpPr>
          <p:nvPr/>
        </p:nvSpPr>
        <p:spPr bwMode="auto">
          <a:xfrm>
            <a:off x="4705350" y="4189413"/>
            <a:ext cx="439738" cy="396875"/>
          </a:xfrm>
          <a:prstGeom prst="rect">
            <a:avLst/>
          </a:prstGeom>
          <a:noFill/>
          <a:ln w="38100">
            <a:noFill/>
            <a:miter lim="800000"/>
            <a:headEnd/>
            <a:tailEnd/>
          </a:ln>
        </p:spPr>
        <p:txBody>
          <a:bodyPr wrap="none">
            <a:spAutoFit/>
          </a:bodyPr>
          <a:lstStyle/>
          <a:p>
            <a:r>
              <a:rPr lang="zh-CN" altLang="en-US" sz="2000">
                <a:latin typeface="Tahoma" pitchFamily="34" charset="0"/>
                <a:ea typeface="黑体" pitchFamily="2" charset="-122"/>
              </a:rPr>
              <a:t>肝</a:t>
            </a:r>
          </a:p>
        </p:txBody>
      </p:sp>
      <p:sp>
        <p:nvSpPr>
          <p:cNvPr id="137252" name="Text Box 36"/>
          <p:cNvSpPr txBox="1">
            <a:spLocks noChangeArrowheads="1"/>
          </p:cNvSpPr>
          <p:nvPr/>
        </p:nvSpPr>
        <p:spPr bwMode="auto">
          <a:xfrm>
            <a:off x="4397375" y="4875213"/>
            <a:ext cx="974725" cy="396875"/>
          </a:xfrm>
          <a:prstGeom prst="rect">
            <a:avLst/>
          </a:prstGeom>
          <a:noFill/>
          <a:ln w="38100">
            <a:noFill/>
            <a:miter lim="800000"/>
            <a:headEnd/>
            <a:tailEnd/>
          </a:ln>
        </p:spPr>
        <p:txBody>
          <a:bodyPr>
            <a:spAutoFit/>
          </a:bodyPr>
          <a:lstStyle/>
          <a:p>
            <a:r>
              <a:rPr lang="zh-CN" altLang="en-US" sz="2000">
                <a:latin typeface="Tahoma" pitchFamily="34" charset="0"/>
                <a:ea typeface="黑体" pitchFamily="2" charset="-122"/>
              </a:rPr>
              <a:t>尿素</a:t>
            </a:r>
          </a:p>
        </p:txBody>
      </p:sp>
      <p:sp>
        <p:nvSpPr>
          <p:cNvPr id="137253" name="Text Box 37"/>
          <p:cNvSpPr txBox="1">
            <a:spLocks noChangeArrowheads="1"/>
          </p:cNvSpPr>
          <p:nvPr/>
        </p:nvSpPr>
        <p:spPr bwMode="auto">
          <a:xfrm>
            <a:off x="5565775" y="4549775"/>
            <a:ext cx="2894013" cy="396875"/>
          </a:xfrm>
          <a:prstGeom prst="rect">
            <a:avLst/>
          </a:prstGeom>
          <a:noFill/>
          <a:ln w="38100">
            <a:noFill/>
            <a:miter lim="800000"/>
            <a:headEnd/>
            <a:tailEnd/>
          </a:ln>
        </p:spPr>
        <p:txBody>
          <a:bodyPr>
            <a:spAutoFit/>
          </a:bodyPr>
          <a:lstStyle/>
          <a:p>
            <a:r>
              <a:rPr lang="zh-CN" altLang="en-US" sz="2000" b="0">
                <a:solidFill>
                  <a:schemeClr val="tx2"/>
                </a:solidFill>
                <a:latin typeface="Arial" panose="020B0604020202020204" pitchFamily="34" charset="0"/>
                <a:ea typeface="黑体" pitchFamily="2" charset="-122"/>
                <a:cs typeface="Arial" panose="020B0604020202020204" pitchFamily="34" charset="0"/>
              </a:rPr>
              <a:t>甲基丙二酸单酰</a:t>
            </a:r>
            <a:r>
              <a:rPr lang="en-US" altLang="zh-CN" sz="2000" b="0">
                <a:solidFill>
                  <a:schemeClr val="tx2"/>
                </a:solidFill>
                <a:latin typeface="Arial" panose="020B0604020202020204" pitchFamily="34" charset="0"/>
                <a:ea typeface="黑体" pitchFamily="2" charset="-122"/>
                <a:cs typeface="Arial" panose="020B0604020202020204" pitchFamily="34" charset="0"/>
              </a:rPr>
              <a:t>CoA</a:t>
            </a:r>
          </a:p>
        </p:txBody>
      </p:sp>
      <p:sp>
        <p:nvSpPr>
          <p:cNvPr id="137254" name="Line 38"/>
          <p:cNvSpPr>
            <a:spLocks noChangeShapeType="1"/>
          </p:cNvSpPr>
          <p:nvPr/>
        </p:nvSpPr>
        <p:spPr bwMode="auto">
          <a:xfrm>
            <a:off x="6773863" y="5006975"/>
            <a:ext cx="0" cy="395288"/>
          </a:xfrm>
          <a:prstGeom prst="line">
            <a:avLst/>
          </a:prstGeom>
          <a:noFill/>
          <a:ln w="38100">
            <a:solidFill>
              <a:schemeClr val="tx2"/>
            </a:solidFill>
            <a:round/>
            <a:headEnd/>
            <a:tailEnd type="triangle" w="med" len="med"/>
          </a:ln>
        </p:spPr>
        <p:txBody>
          <a:bodyPr wrap="none">
            <a:spAutoFit/>
          </a:bodyPr>
          <a:lstStyle/>
          <a:p>
            <a:endParaRPr lang="zh-CN" altLang="en-US" b="0">
              <a:latin typeface="Arial" panose="020B0604020202020204" pitchFamily="34" charset="0"/>
              <a:cs typeface="Arial" panose="020B0604020202020204" pitchFamily="34" charset="0"/>
            </a:endParaRPr>
          </a:p>
        </p:txBody>
      </p:sp>
      <p:sp>
        <p:nvSpPr>
          <p:cNvPr id="137255" name="Text Box 39"/>
          <p:cNvSpPr txBox="1">
            <a:spLocks noChangeArrowheads="1"/>
          </p:cNvSpPr>
          <p:nvPr/>
        </p:nvSpPr>
        <p:spPr bwMode="auto">
          <a:xfrm>
            <a:off x="6080125" y="5402263"/>
            <a:ext cx="1647825" cy="396875"/>
          </a:xfrm>
          <a:prstGeom prst="rect">
            <a:avLst/>
          </a:prstGeom>
          <a:noFill/>
          <a:ln w="38100">
            <a:noFill/>
            <a:miter lim="800000"/>
            <a:headEnd/>
            <a:tailEnd/>
          </a:ln>
        </p:spPr>
        <p:txBody>
          <a:bodyPr>
            <a:spAutoFit/>
          </a:bodyPr>
          <a:lstStyle/>
          <a:p>
            <a:r>
              <a:rPr lang="zh-CN" altLang="en-US" sz="2000" b="0">
                <a:solidFill>
                  <a:schemeClr val="tx2"/>
                </a:solidFill>
                <a:latin typeface="Arial" panose="020B0604020202020204" pitchFamily="34" charset="0"/>
                <a:ea typeface="黑体" pitchFamily="2" charset="-122"/>
                <a:cs typeface="Arial" panose="020B0604020202020204" pitchFamily="34" charset="0"/>
              </a:rPr>
              <a:t>琥珀酰</a:t>
            </a:r>
            <a:r>
              <a:rPr lang="en-US" altLang="zh-CN" sz="2000" b="0">
                <a:solidFill>
                  <a:schemeClr val="tx2"/>
                </a:solidFill>
                <a:latin typeface="Arial" panose="020B0604020202020204" pitchFamily="34" charset="0"/>
                <a:ea typeface="黑体" pitchFamily="2" charset="-122"/>
                <a:cs typeface="Arial" panose="020B0604020202020204" pitchFamily="34" charset="0"/>
              </a:rPr>
              <a:t>CoA</a:t>
            </a:r>
          </a:p>
        </p:txBody>
      </p:sp>
      <p:sp>
        <p:nvSpPr>
          <p:cNvPr id="137256" name="Line 40"/>
          <p:cNvSpPr>
            <a:spLocks noChangeShapeType="1"/>
          </p:cNvSpPr>
          <p:nvPr/>
        </p:nvSpPr>
        <p:spPr bwMode="auto">
          <a:xfrm flipH="1">
            <a:off x="6248400" y="5754688"/>
            <a:ext cx="525463" cy="292100"/>
          </a:xfrm>
          <a:prstGeom prst="line">
            <a:avLst/>
          </a:prstGeom>
          <a:noFill/>
          <a:ln w="38100">
            <a:solidFill>
              <a:schemeClr val="tx2"/>
            </a:solidFill>
            <a:round/>
            <a:headEnd/>
            <a:tailEnd type="triangle" w="med" len="med"/>
          </a:ln>
        </p:spPr>
        <p:txBody>
          <a:bodyPr>
            <a:spAutoFit/>
          </a:bodyPr>
          <a:lstStyle/>
          <a:p>
            <a:endParaRPr lang="zh-CN" altLang="en-US" b="0">
              <a:latin typeface="Arial" panose="020B0604020202020204" pitchFamily="34" charset="0"/>
              <a:cs typeface="Arial" panose="020B0604020202020204" pitchFamily="34" charset="0"/>
            </a:endParaRPr>
          </a:p>
        </p:txBody>
      </p:sp>
      <p:sp>
        <p:nvSpPr>
          <p:cNvPr id="137257" name="Text Box 41"/>
          <p:cNvSpPr txBox="1">
            <a:spLocks noChangeArrowheads="1"/>
          </p:cNvSpPr>
          <p:nvPr/>
        </p:nvSpPr>
        <p:spPr bwMode="auto">
          <a:xfrm>
            <a:off x="5788025" y="6019800"/>
            <a:ext cx="823913" cy="396875"/>
          </a:xfrm>
          <a:prstGeom prst="rect">
            <a:avLst/>
          </a:prstGeom>
          <a:noFill/>
          <a:ln w="38100">
            <a:noFill/>
            <a:miter lim="800000"/>
            <a:headEnd/>
            <a:tailEnd/>
          </a:ln>
        </p:spPr>
        <p:txBody>
          <a:bodyPr>
            <a:spAutoFit/>
          </a:bodyPr>
          <a:lstStyle/>
          <a:p>
            <a:r>
              <a:rPr lang="en-US" altLang="zh-CN" sz="2000" b="0">
                <a:solidFill>
                  <a:schemeClr val="tx2"/>
                </a:solidFill>
                <a:latin typeface="Arial" panose="020B0604020202020204" pitchFamily="34" charset="0"/>
                <a:ea typeface="黑体" pitchFamily="2" charset="-122"/>
                <a:cs typeface="Arial" panose="020B0604020202020204" pitchFamily="34" charset="0"/>
              </a:rPr>
              <a:t>TAC</a:t>
            </a:r>
          </a:p>
        </p:txBody>
      </p:sp>
      <p:sp>
        <p:nvSpPr>
          <p:cNvPr id="137258" name="Line 42"/>
          <p:cNvSpPr>
            <a:spLocks noChangeShapeType="1"/>
          </p:cNvSpPr>
          <p:nvPr/>
        </p:nvSpPr>
        <p:spPr bwMode="auto">
          <a:xfrm>
            <a:off x="6867525" y="5754688"/>
            <a:ext cx="530225" cy="265112"/>
          </a:xfrm>
          <a:prstGeom prst="line">
            <a:avLst/>
          </a:prstGeom>
          <a:noFill/>
          <a:ln w="38100">
            <a:solidFill>
              <a:schemeClr val="tx2"/>
            </a:solidFill>
            <a:round/>
            <a:headEnd/>
            <a:tailEnd type="triangle" w="med" len="med"/>
          </a:ln>
        </p:spPr>
        <p:txBody>
          <a:bodyPr>
            <a:spAutoFit/>
          </a:bodyPr>
          <a:lstStyle/>
          <a:p>
            <a:endParaRPr lang="zh-CN" altLang="en-US" b="0">
              <a:latin typeface="Arial" panose="020B0604020202020204" pitchFamily="34" charset="0"/>
              <a:cs typeface="Arial" panose="020B0604020202020204" pitchFamily="34" charset="0"/>
            </a:endParaRPr>
          </a:p>
        </p:txBody>
      </p:sp>
      <p:sp>
        <p:nvSpPr>
          <p:cNvPr id="137259" name="Text Box 43"/>
          <p:cNvSpPr txBox="1">
            <a:spLocks noChangeArrowheads="1"/>
          </p:cNvSpPr>
          <p:nvPr/>
        </p:nvSpPr>
        <p:spPr bwMode="auto">
          <a:xfrm>
            <a:off x="7113588" y="5991225"/>
            <a:ext cx="1346200" cy="396875"/>
          </a:xfrm>
          <a:prstGeom prst="rect">
            <a:avLst/>
          </a:prstGeom>
          <a:noFill/>
          <a:ln w="38100">
            <a:noFill/>
            <a:miter lim="800000"/>
            <a:headEnd/>
            <a:tailEnd/>
          </a:ln>
        </p:spPr>
        <p:txBody>
          <a:bodyPr>
            <a:spAutoFit/>
          </a:bodyPr>
          <a:lstStyle/>
          <a:p>
            <a:r>
              <a:rPr lang="zh-CN" altLang="en-US" sz="2000" b="0">
                <a:solidFill>
                  <a:schemeClr val="tx2"/>
                </a:solidFill>
                <a:latin typeface="Arial" panose="020B0604020202020204" pitchFamily="34" charset="0"/>
                <a:ea typeface="黑体" pitchFamily="2" charset="-122"/>
                <a:cs typeface="Arial" panose="020B0604020202020204" pitchFamily="34" charset="0"/>
              </a:rPr>
              <a:t>糖异生</a:t>
            </a:r>
          </a:p>
        </p:txBody>
      </p:sp>
      <p:pic>
        <p:nvPicPr>
          <p:cNvPr id="137260" name="Picture 44" descr="50-β-丙氨酸"/>
          <p:cNvPicPr>
            <a:picLocks noChangeAspect="1" noChangeArrowheads="1"/>
          </p:cNvPicPr>
          <p:nvPr/>
        </p:nvPicPr>
        <p:blipFill>
          <a:blip r:embed="rId4">
            <a:clrChange>
              <a:clrFrom>
                <a:srgbClr val="D2FFCD"/>
              </a:clrFrom>
              <a:clrTo>
                <a:srgbClr val="D2FFCD">
                  <a:alpha val="0"/>
                </a:srgbClr>
              </a:clrTo>
            </a:clrChange>
          </a:blip>
          <a:srcRect/>
          <a:stretch>
            <a:fillRect/>
          </a:stretch>
        </p:blipFill>
        <p:spPr bwMode="auto">
          <a:xfrm>
            <a:off x="1004888" y="3382963"/>
            <a:ext cx="2530475" cy="406400"/>
          </a:xfrm>
          <a:prstGeom prst="rect">
            <a:avLst/>
          </a:prstGeom>
          <a:solidFill>
            <a:schemeClr val="bg1"/>
          </a:solidFill>
          <a:ln w="22225">
            <a:solidFill>
              <a:srgbClr val="008000"/>
            </a:solid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37260"/>
                                        </p:tgtEl>
                                        <p:attrNameLst>
                                          <p:attrName>style.visibility</p:attrName>
                                        </p:attrNameLst>
                                      </p:cBhvr>
                                      <p:to>
                                        <p:strVal val="visible"/>
                                      </p:to>
                                    </p:set>
                                    <p:animEffect transition="in" filter="dissolve">
                                      <p:cBhvr>
                                        <p:cTn id="11" dur="500"/>
                                        <p:tgtEl>
                                          <p:spTgt spid="137260"/>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37231"/>
                                        </p:tgtEl>
                                        <p:attrNameLst>
                                          <p:attrName>style.visibility</p:attrName>
                                        </p:attrNameLst>
                                      </p:cBhvr>
                                      <p:to>
                                        <p:strVal val="visible"/>
                                      </p:to>
                                    </p:set>
                                    <p:animEffect transition="in" filter="dissolve">
                                      <p:cBhvr>
                                        <p:cTn id="14" dur="500"/>
                                        <p:tgtEl>
                                          <p:spTgt spid="137231"/>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37230"/>
                                        </p:tgtEl>
                                        <p:attrNameLst>
                                          <p:attrName>style.visibility</p:attrName>
                                        </p:attrNameLst>
                                      </p:cBhvr>
                                      <p:to>
                                        <p:strVal val="visible"/>
                                      </p:to>
                                    </p:set>
                                    <p:animEffect transition="in" filter="dissolve">
                                      <p:cBhvr>
                                        <p:cTn id="18" dur="500"/>
                                        <p:tgtEl>
                                          <p:spTgt spid="1372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500"/>
                            </p:stCondLst>
                            <p:childTnLst>
                              <p:par>
                                <p:cTn id="25" presetID="9" presetClass="entr" presetSubtype="0" fill="hold" nodeType="afterEffect">
                                  <p:stCondLst>
                                    <p:cond delay="0"/>
                                  </p:stCondLst>
                                  <p:childTnLst>
                                    <p:set>
                                      <p:cBhvr>
                                        <p:cTn id="26" dur="1" fill="hold">
                                          <p:stCondLst>
                                            <p:cond delay="0"/>
                                          </p:stCondLst>
                                        </p:cTn>
                                        <p:tgtEl>
                                          <p:spTgt spid="137218"/>
                                        </p:tgtEl>
                                        <p:attrNameLst>
                                          <p:attrName>style.visibility</p:attrName>
                                        </p:attrNameLst>
                                      </p:cBhvr>
                                      <p:to>
                                        <p:strVal val="visible"/>
                                      </p:to>
                                    </p:set>
                                    <p:animEffect transition="in" filter="dissolve">
                                      <p:cBhvr>
                                        <p:cTn id="27" dur="500"/>
                                        <p:tgtEl>
                                          <p:spTgt spid="137218"/>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37232"/>
                                        </p:tgtEl>
                                        <p:attrNameLst>
                                          <p:attrName>style.visibility</p:attrName>
                                        </p:attrNameLst>
                                      </p:cBhvr>
                                      <p:to>
                                        <p:strVal val="visible"/>
                                      </p:to>
                                    </p:set>
                                    <p:animEffect transition="in" filter="dissolve">
                                      <p:cBhvr>
                                        <p:cTn id="31" dur="500"/>
                                        <p:tgtEl>
                                          <p:spTgt spid="13723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7250"/>
                                        </p:tgtEl>
                                        <p:attrNameLst>
                                          <p:attrName>style.visibility</p:attrName>
                                        </p:attrNameLst>
                                      </p:cBhvr>
                                      <p:to>
                                        <p:strVal val="visible"/>
                                      </p:to>
                                    </p:set>
                                    <p:animEffect transition="in" filter="wipe(up)">
                                      <p:cBhvr>
                                        <p:cTn id="36" dur="1000"/>
                                        <p:tgtEl>
                                          <p:spTgt spid="13725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37251"/>
                                        </p:tgtEl>
                                        <p:attrNameLst>
                                          <p:attrName>style.visibility</p:attrName>
                                        </p:attrNameLst>
                                      </p:cBhvr>
                                      <p:to>
                                        <p:strVal val="visible"/>
                                      </p:to>
                                    </p:set>
                                    <p:animEffect transition="in" filter="wipe(up)">
                                      <p:cBhvr>
                                        <p:cTn id="39" dur="1000"/>
                                        <p:tgtEl>
                                          <p:spTgt spid="137251"/>
                                        </p:tgtEl>
                                      </p:cBhvr>
                                    </p:animEffect>
                                  </p:childTnLst>
                                </p:cTn>
                              </p:par>
                            </p:childTnLst>
                          </p:cTn>
                        </p:par>
                        <p:par>
                          <p:cTn id="40" fill="hold">
                            <p:stCondLst>
                              <p:cond delay="1000"/>
                            </p:stCondLst>
                            <p:childTnLst>
                              <p:par>
                                <p:cTn id="41" presetID="22" presetClass="entr" presetSubtype="1" fill="hold" grpId="0" nodeType="afterEffect">
                                  <p:stCondLst>
                                    <p:cond delay="0"/>
                                  </p:stCondLst>
                                  <p:childTnLst>
                                    <p:set>
                                      <p:cBhvr>
                                        <p:cTn id="42" dur="1" fill="hold">
                                          <p:stCondLst>
                                            <p:cond delay="0"/>
                                          </p:stCondLst>
                                        </p:cTn>
                                        <p:tgtEl>
                                          <p:spTgt spid="137252"/>
                                        </p:tgtEl>
                                        <p:attrNameLst>
                                          <p:attrName>style.visibility</p:attrName>
                                        </p:attrNameLst>
                                      </p:cBhvr>
                                      <p:to>
                                        <p:strVal val="visible"/>
                                      </p:to>
                                    </p:set>
                                    <p:animEffect transition="in" filter="wipe(up)">
                                      <p:cBhvr>
                                        <p:cTn id="43" dur="1000"/>
                                        <p:tgtEl>
                                          <p:spTgt spid="13725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37243"/>
                                        </p:tgtEl>
                                        <p:attrNameLst>
                                          <p:attrName>style.visibility</p:attrName>
                                        </p:attrNameLst>
                                      </p:cBhvr>
                                      <p:to>
                                        <p:strVal val="visible"/>
                                      </p:to>
                                    </p:set>
                                    <p:animEffect transition="in" filter="wipe(up)">
                                      <p:cBhvr>
                                        <p:cTn id="48" dur="1000"/>
                                        <p:tgtEl>
                                          <p:spTgt spid="137243"/>
                                        </p:tgtEl>
                                      </p:cBhvr>
                                    </p:animEffect>
                                  </p:childTnLst>
                                </p:cTn>
                              </p:par>
                            </p:childTnLst>
                          </p:cTn>
                        </p:par>
                        <p:par>
                          <p:cTn id="49" fill="hold">
                            <p:stCondLst>
                              <p:cond delay="1000"/>
                            </p:stCondLst>
                            <p:childTnLst>
                              <p:par>
                                <p:cTn id="50" presetID="22" presetClass="entr" presetSubtype="1" fill="hold" grpId="0" nodeType="afterEffect">
                                  <p:stCondLst>
                                    <p:cond delay="0"/>
                                  </p:stCondLst>
                                  <p:childTnLst>
                                    <p:set>
                                      <p:cBhvr>
                                        <p:cTn id="51" dur="1" fill="hold">
                                          <p:stCondLst>
                                            <p:cond delay="0"/>
                                          </p:stCondLst>
                                        </p:cTn>
                                        <p:tgtEl>
                                          <p:spTgt spid="137245"/>
                                        </p:tgtEl>
                                        <p:attrNameLst>
                                          <p:attrName>style.visibility</p:attrName>
                                        </p:attrNameLst>
                                      </p:cBhvr>
                                      <p:to>
                                        <p:strVal val="visible"/>
                                      </p:to>
                                    </p:set>
                                    <p:animEffect transition="in" filter="wipe(up)">
                                      <p:cBhvr>
                                        <p:cTn id="52" dur="1000"/>
                                        <p:tgtEl>
                                          <p:spTgt spid="137245"/>
                                        </p:tgtEl>
                                      </p:cBhvr>
                                    </p:animEffect>
                                  </p:childTnLst>
                                </p:cTn>
                              </p:par>
                            </p:childTnLst>
                          </p:cTn>
                        </p:par>
                        <p:par>
                          <p:cTn id="53" fill="hold">
                            <p:stCondLst>
                              <p:cond delay="2000"/>
                            </p:stCondLst>
                            <p:childTnLst>
                              <p:par>
                                <p:cTn id="54" presetID="22" presetClass="entr" presetSubtype="1" fill="hold" grpId="0" nodeType="afterEffect">
                                  <p:stCondLst>
                                    <p:cond delay="0"/>
                                  </p:stCondLst>
                                  <p:childTnLst>
                                    <p:set>
                                      <p:cBhvr>
                                        <p:cTn id="55" dur="1" fill="hold">
                                          <p:stCondLst>
                                            <p:cond delay="0"/>
                                          </p:stCondLst>
                                        </p:cTn>
                                        <p:tgtEl>
                                          <p:spTgt spid="137246"/>
                                        </p:tgtEl>
                                        <p:attrNameLst>
                                          <p:attrName>style.visibility</p:attrName>
                                        </p:attrNameLst>
                                      </p:cBhvr>
                                      <p:to>
                                        <p:strVal val="visible"/>
                                      </p:to>
                                    </p:set>
                                    <p:animEffect transition="in" filter="wipe(up)">
                                      <p:cBhvr>
                                        <p:cTn id="56" dur="1000"/>
                                        <p:tgtEl>
                                          <p:spTgt spid="137246"/>
                                        </p:tgtEl>
                                      </p:cBhvr>
                                    </p:animEffect>
                                  </p:childTnLst>
                                </p:cTn>
                              </p:par>
                            </p:childTnLst>
                          </p:cTn>
                        </p:par>
                        <p:par>
                          <p:cTn id="57" fill="hold">
                            <p:stCondLst>
                              <p:cond delay="3000"/>
                            </p:stCondLst>
                            <p:childTnLst>
                              <p:par>
                                <p:cTn id="58" presetID="22" presetClass="entr" presetSubtype="1" fill="hold" grpId="0" nodeType="afterEffect">
                                  <p:stCondLst>
                                    <p:cond delay="0"/>
                                  </p:stCondLst>
                                  <p:childTnLst>
                                    <p:set>
                                      <p:cBhvr>
                                        <p:cTn id="59" dur="1" fill="hold">
                                          <p:stCondLst>
                                            <p:cond delay="0"/>
                                          </p:stCondLst>
                                        </p:cTn>
                                        <p:tgtEl>
                                          <p:spTgt spid="137247"/>
                                        </p:tgtEl>
                                        <p:attrNameLst>
                                          <p:attrName>style.visibility</p:attrName>
                                        </p:attrNameLst>
                                      </p:cBhvr>
                                      <p:to>
                                        <p:strVal val="visible"/>
                                      </p:to>
                                    </p:set>
                                    <p:animEffect transition="in" filter="wipe(up)">
                                      <p:cBhvr>
                                        <p:cTn id="60" dur="1000"/>
                                        <p:tgtEl>
                                          <p:spTgt spid="137247"/>
                                        </p:tgtEl>
                                      </p:cBhvr>
                                    </p:animEffect>
                                  </p:childTnLst>
                                </p:cTn>
                              </p:par>
                            </p:childTnLst>
                          </p:cTn>
                        </p:par>
                        <p:par>
                          <p:cTn id="61" fill="hold">
                            <p:stCondLst>
                              <p:cond delay="4000"/>
                            </p:stCondLst>
                            <p:childTnLst>
                              <p:par>
                                <p:cTn id="62" presetID="22" presetClass="entr" presetSubtype="1" fill="hold" grpId="0" nodeType="afterEffect">
                                  <p:stCondLst>
                                    <p:cond delay="0"/>
                                  </p:stCondLst>
                                  <p:childTnLst>
                                    <p:set>
                                      <p:cBhvr>
                                        <p:cTn id="63" dur="1" fill="hold">
                                          <p:stCondLst>
                                            <p:cond delay="0"/>
                                          </p:stCondLst>
                                        </p:cTn>
                                        <p:tgtEl>
                                          <p:spTgt spid="137248"/>
                                        </p:tgtEl>
                                        <p:attrNameLst>
                                          <p:attrName>style.visibility</p:attrName>
                                        </p:attrNameLst>
                                      </p:cBhvr>
                                      <p:to>
                                        <p:strVal val="visible"/>
                                      </p:to>
                                    </p:set>
                                    <p:animEffect transition="in" filter="wipe(up)">
                                      <p:cBhvr>
                                        <p:cTn id="64" dur="1000"/>
                                        <p:tgtEl>
                                          <p:spTgt spid="137248"/>
                                        </p:tgtEl>
                                      </p:cBhvr>
                                    </p:animEffect>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137249"/>
                                        </p:tgtEl>
                                        <p:attrNameLst>
                                          <p:attrName>style.visibility</p:attrName>
                                        </p:attrNameLst>
                                      </p:cBhvr>
                                      <p:to>
                                        <p:strVal val="visible"/>
                                      </p:to>
                                    </p:set>
                                    <p:animEffect transition="in" filter="wipe(up)">
                                      <p:cBhvr>
                                        <p:cTn id="68" dur="1000"/>
                                        <p:tgtEl>
                                          <p:spTgt spid="13724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37244"/>
                                        </p:tgtEl>
                                        <p:attrNameLst>
                                          <p:attrName>style.visibility</p:attrName>
                                        </p:attrNameLst>
                                      </p:cBhvr>
                                      <p:to>
                                        <p:strVal val="visible"/>
                                      </p:to>
                                    </p:set>
                                    <p:animEffect transition="in" filter="wipe(up)">
                                      <p:cBhvr>
                                        <p:cTn id="73" dur="1000"/>
                                        <p:tgtEl>
                                          <p:spTgt spid="137244"/>
                                        </p:tgtEl>
                                      </p:cBhvr>
                                    </p:animEffect>
                                  </p:childTnLst>
                                </p:cTn>
                              </p:par>
                            </p:childTnLst>
                          </p:cTn>
                        </p:par>
                        <p:par>
                          <p:cTn id="74" fill="hold">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137253"/>
                                        </p:tgtEl>
                                        <p:attrNameLst>
                                          <p:attrName>style.visibility</p:attrName>
                                        </p:attrNameLst>
                                      </p:cBhvr>
                                      <p:to>
                                        <p:strVal val="visible"/>
                                      </p:to>
                                    </p:set>
                                    <p:animEffect transition="in" filter="wipe(up)">
                                      <p:cBhvr>
                                        <p:cTn id="77" dur="1000"/>
                                        <p:tgtEl>
                                          <p:spTgt spid="137253"/>
                                        </p:tgtEl>
                                      </p:cBhvr>
                                    </p:animEffect>
                                  </p:childTnLst>
                                </p:cTn>
                              </p:par>
                            </p:childTnLst>
                          </p:cTn>
                        </p:par>
                        <p:par>
                          <p:cTn id="78" fill="hold">
                            <p:stCondLst>
                              <p:cond delay="2000"/>
                            </p:stCondLst>
                            <p:childTnLst>
                              <p:par>
                                <p:cTn id="79" presetID="22" presetClass="entr" presetSubtype="1" fill="hold" grpId="0" nodeType="afterEffect">
                                  <p:stCondLst>
                                    <p:cond delay="0"/>
                                  </p:stCondLst>
                                  <p:childTnLst>
                                    <p:set>
                                      <p:cBhvr>
                                        <p:cTn id="80" dur="1" fill="hold">
                                          <p:stCondLst>
                                            <p:cond delay="0"/>
                                          </p:stCondLst>
                                        </p:cTn>
                                        <p:tgtEl>
                                          <p:spTgt spid="137254"/>
                                        </p:tgtEl>
                                        <p:attrNameLst>
                                          <p:attrName>style.visibility</p:attrName>
                                        </p:attrNameLst>
                                      </p:cBhvr>
                                      <p:to>
                                        <p:strVal val="visible"/>
                                      </p:to>
                                    </p:set>
                                    <p:animEffect transition="in" filter="wipe(up)">
                                      <p:cBhvr>
                                        <p:cTn id="81" dur="1000"/>
                                        <p:tgtEl>
                                          <p:spTgt spid="137254"/>
                                        </p:tgtEl>
                                      </p:cBhvr>
                                    </p:animEffect>
                                  </p:childTnLst>
                                </p:cTn>
                              </p:par>
                            </p:childTnLst>
                          </p:cTn>
                        </p:par>
                        <p:par>
                          <p:cTn id="82" fill="hold">
                            <p:stCondLst>
                              <p:cond delay="3000"/>
                            </p:stCondLst>
                            <p:childTnLst>
                              <p:par>
                                <p:cTn id="83" presetID="22" presetClass="entr" presetSubtype="1" fill="hold" grpId="0" nodeType="afterEffect">
                                  <p:stCondLst>
                                    <p:cond delay="0"/>
                                  </p:stCondLst>
                                  <p:childTnLst>
                                    <p:set>
                                      <p:cBhvr>
                                        <p:cTn id="84" dur="1" fill="hold">
                                          <p:stCondLst>
                                            <p:cond delay="0"/>
                                          </p:stCondLst>
                                        </p:cTn>
                                        <p:tgtEl>
                                          <p:spTgt spid="137255"/>
                                        </p:tgtEl>
                                        <p:attrNameLst>
                                          <p:attrName>style.visibility</p:attrName>
                                        </p:attrNameLst>
                                      </p:cBhvr>
                                      <p:to>
                                        <p:strVal val="visible"/>
                                      </p:to>
                                    </p:set>
                                    <p:animEffect transition="in" filter="wipe(up)">
                                      <p:cBhvr>
                                        <p:cTn id="85" dur="1000"/>
                                        <p:tgtEl>
                                          <p:spTgt spid="137255"/>
                                        </p:tgtEl>
                                      </p:cBhvr>
                                    </p:animEffect>
                                  </p:childTnLst>
                                </p:cTn>
                              </p:par>
                            </p:childTnLst>
                          </p:cTn>
                        </p:par>
                        <p:par>
                          <p:cTn id="86" fill="hold">
                            <p:stCondLst>
                              <p:cond delay="4000"/>
                            </p:stCondLst>
                            <p:childTnLst>
                              <p:par>
                                <p:cTn id="87" presetID="22" presetClass="entr" presetSubtype="1" fill="hold" grpId="0" nodeType="afterEffect">
                                  <p:stCondLst>
                                    <p:cond delay="0"/>
                                  </p:stCondLst>
                                  <p:childTnLst>
                                    <p:set>
                                      <p:cBhvr>
                                        <p:cTn id="88" dur="1" fill="hold">
                                          <p:stCondLst>
                                            <p:cond delay="0"/>
                                          </p:stCondLst>
                                        </p:cTn>
                                        <p:tgtEl>
                                          <p:spTgt spid="137256"/>
                                        </p:tgtEl>
                                        <p:attrNameLst>
                                          <p:attrName>style.visibility</p:attrName>
                                        </p:attrNameLst>
                                      </p:cBhvr>
                                      <p:to>
                                        <p:strVal val="visible"/>
                                      </p:to>
                                    </p:set>
                                    <p:animEffect transition="in" filter="wipe(up)">
                                      <p:cBhvr>
                                        <p:cTn id="89" dur="1000"/>
                                        <p:tgtEl>
                                          <p:spTgt spid="137256"/>
                                        </p:tgtEl>
                                      </p:cBhvr>
                                    </p:animEffect>
                                  </p:childTnLst>
                                </p:cTn>
                              </p:par>
                            </p:childTnLst>
                          </p:cTn>
                        </p:par>
                        <p:par>
                          <p:cTn id="90" fill="hold">
                            <p:stCondLst>
                              <p:cond delay="5000"/>
                            </p:stCondLst>
                            <p:childTnLst>
                              <p:par>
                                <p:cTn id="91" presetID="22" presetClass="entr" presetSubtype="1" fill="hold" grpId="0" nodeType="afterEffect">
                                  <p:stCondLst>
                                    <p:cond delay="0"/>
                                  </p:stCondLst>
                                  <p:childTnLst>
                                    <p:set>
                                      <p:cBhvr>
                                        <p:cTn id="92" dur="1" fill="hold">
                                          <p:stCondLst>
                                            <p:cond delay="0"/>
                                          </p:stCondLst>
                                        </p:cTn>
                                        <p:tgtEl>
                                          <p:spTgt spid="137257"/>
                                        </p:tgtEl>
                                        <p:attrNameLst>
                                          <p:attrName>style.visibility</p:attrName>
                                        </p:attrNameLst>
                                      </p:cBhvr>
                                      <p:to>
                                        <p:strVal val="visible"/>
                                      </p:to>
                                    </p:set>
                                    <p:animEffect transition="in" filter="wipe(up)">
                                      <p:cBhvr>
                                        <p:cTn id="93" dur="1000"/>
                                        <p:tgtEl>
                                          <p:spTgt spid="137257"/>
                                        </p:tgtEl>
                                      </p:cBhvr>
                                    </p:animEffect>
                                  </p:childTnLst>
                                </p:cTn>
                              </p:par>
                            </p:childTnLst>
                          </p:cTn>
                        </p:par>
                        <p:par>
                          <p:cTn id="94" fill="hold">
                            <p:stCondLst>
                              <p:cond delay="6000"/>
                            </p:stCondLst>
                            <p:childTnLst>
                              <p:par>
                                <p:cTn id="95" presetID="22" presetClass="entr" presetSubtype="1" fill="hold" grpId="0" nodeType="afterEffect">
                                  <p:stCondLst>
                                    <p:cond delay="0"/>
                                  </p:stCondLst>
                                  <p:childTnLst>
                                    <p:set>
                                      <p:cBhvr>
                                        <p:cTn id="96" dur="1" fill="hold">
                                          <p:stCondLst>
                                            <p:cond delay="0"/>
                                          </p:stCondLst>
                                        </p:cTn>
                                        <p:tgtEl>
                                          <p:spTgt spid="137258"/>
                                        </p:tgtEl>
                                        <p:attrNameLst>
                                          <p:attrName>style.visibility</p:attrName>
                                        </p:attrNameLst>
                                      </p:cBhvr>
                                      <p:to>
                                        <p:strVal val="visible"/>
                                      </p:to>
                                    </p:set>
                                    <p:animEffect transition="in" filter="wipe(up)">
                                      <p:cBhvr>
                                        <p:cTn id="97" dur="1000"/>
                                        <p:tgtEl>
                                          <p:spTgt spid="137258"/>
                                        </p:tgtEl>
                                      </p:cBhvr>
                                    </p:animEffect>
                                  </p:childTnLst>
                                </p:cTn>
                              </p:par>
                            </p:childTnLst>
                          </p:cTn>
                        </p:par>
                        <p:par>
                          <p:cTn id="98" fill="hold">
                            <p:stCondLst>
                              <p:cond delay="7000"/>
                            </p:stCondLst>
                            <p:childTnLst>
                              <p:par>
                                <p:cTn id="99" presetID="22" presetClass="entr" presetSubtype="1" fill="hold" grpId="0" nodeType="afterEffect">
                                  <p:stCondLst>
                                    <p:cond delay="0"/>
                                  </p:stCondLst>
                                  <p:childTnLst>
                                    <p:set>
                                      <p:cBhvr>
                                        <p:cTn id="100" dur="1" fill="hold">
                                          <p:stCondLst>
                                            <p:cond delay="0"/>
                                          </p:stCondLst>
                                        </p:cTn>
                                        <p:tgtEl>
                                          <p:spTgt spid="137259"/>
                                        </p:tgtEl>
                                        <p:attrNameLst>
                                          <p:attrName>style.visibility</p:attrName>
                                        </p:attrNameLst>
                                      </p:cBhvr>
                                      <p:to>
                                        <p:strVal val="visible"/>
                                      </p:to>
                                    </p:set>
                                    <p:animEffect transition="in" filter="wipe(up)">
                                      <p:cBhvr>
                                        <p:cTn id="101" dur="1000"/>
                                        <p:tgtEl>
                                          <p:spTgt spid="137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0" grpId="0" animBg="1"/>
      <p:bldP spid="137231" grpId="0"/>
      <p:bldP spid="137232" grpId="0"/>
      <p:bldP spid="137243" grpId="0" animBg="1"/>
      <p:bldP spid="137244" grpId="0" animBg="1"/>
      <p:bldP spid="137245" grpId="0"/>
      <p:bldP spid="137246" grpId="0" animBg="1"/>
      <p:bldP spid="137247" grpId="0"/>
      <p:bldP spid="137248" grpId="0" animBg="1"/>
      <p:bldP spid="137249" grpId="0"/>
      <p:bldP spid="137250" grpId="0" animBg="1"/>
      <p:bldP spid="137251" grpId="0"/>
      <p:bldP spid="137252" grpId="0"/>
      <p:bldP spid="137253" grpId="0"/>
      <p:bldP spid="137254" grpId="0" animBg="1"/>
      <p:bldP spid="137255" grpId="0"/>
      <p:bldP spid="137256" grpId="0" animBg="1"/>
      <p:bldP spid="137257" grpId="0"/>
      <p:bldP spid="137258" grpId="0" animBg="1"/>
      <p:bldP spid="13725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684213" y="549275"/>
            <a:ext cx="7772400" cy="1143000"/>
          </a:xfrm>
        </p:spPr>
        <p:txBody>
          <a:bodyPr/>
          <a:lstStyle/>
          <a:p>
            <a:pPr algn="ctr" eaLnBrk="1" hangingPunct="1"/>
            <a:r>
              <a:rPr lang="zh-CN" altLang="en-US" sz="4000">
                <a:ea typeface="黑体" pitchFamily="2" charset="-122"/>
              </a:rPr>
              <a:t>抗代谢物</a:t>
            </a:r>
          </a:p>
        </p:txBody>
      </p:sp>
      <p:sp>
        <p:nvSpPr>
          <p:cNvPr id="176131" name="Rectangle 3"/>
          <p:cNvSpPr>
            <a:spLocks noChangeArrowheads="1"/>
          </p:cNvSpPr>
          <p:nvPr/>
        </p:nvSpPr>
        <p:spPr bwMode="auto">
          <a:xfrm>
            <a:off x="1058863" y="1844675"/>
            <a:ext cx="7473950" cy="4608513"/>
          </a:xfrm>
          <a:prstGeom prst="rect">
            <a:avLst/>
          </a:prstGeom>
          <a:noFill/>
          <a:ln w="9525">
            <a:noFill/>
            <a:miter lim="800000"/>
            <a:headEnd/>
            <a:tailEnd/>
          </a:ln>
        </p:spPr>
        <p:txBody>
          <a:bodyPr/>
          <a:lstStyle/>
          <a:p>
            <a:pPr marL="457200" indent="-457200">
              <a:lnSpc>
                <a:spcPct val="150000"/>
              </a:lnSpc>
              <a:spcBef>
                <a:spcPct val="20000"/>
              </a:spcBef>
              <a:buClr>
                <a:srgbClr val="A50021"/>
              </a:buClr>
              <a:buSzPct val="75000"/>
              <a:buFont typeface="Wingdings" pitchFamily="2" charset="2"/>
              <a:buNone/>
            </a:pPr>
            <a:r>
              <a:rPr lang="zh-CN" altLang="en-US" sz="2800" b="0" u="sng">
                <a:solidFill>
                  <a:schemeClr val="tx2"/>
                </a:solidFill>
                <a:ea typeface="黑体" pitchFamily="2" charset="-122"/>
              </a:rPr>
              <a:t>概念</a:t>
            </a:r>
            <a:r>
              <a:rPr lang="en-US" altLang="zh-CN" sz="2800" b="0">
                <a:solidFill>
                  <a:schemeClr val="tx2"/>
                </a:solidFill>
                <a:ea typeface="黑体" pitchFamily="2" charset="-122"/>
              </a:rPr>
              <a:t>:</a:t>
            </a:r>
            <a:r>
              <a:rPr lang="zh-CN" altLang="en-US" sz="2800" b="0">
                <a:solidFill>
                  <a:srgbClr val="080800"/>
                </a:solidFill>
                <a:ea typeface="黑体" pitchFamily="2" charset="-122"/>
              </a:rPr>
              <a:t>在化学结构上与正常代谢物（底物或辅酶）结构相似，具有竞争性拮抗正常代谢的物质。</a:t>
            </a:r>
          </a:p>
          <a:p>
            <a:pPr marL="457200" indent="-457200">
              <a:lnSpc>
                <a:spcPct val="150000"/>
              </a:lnSpc>
              <a:spcBef>
                <a:spcPct val="20000"/>
              </a:spcBef>
              <a:buClr>
                <a:srgbClr val="A50021"/>
              </a:buClr>
              <a:buSzPct val="75000"/>
              <a:buFont typeface="Wingdings" pitchFamily="2" charset="2"/>
              <a:buNone/>
            </a:pPr>
            <a:r>
              <a:rPr lang="zh-CN" altLang="en-US" sz="2800" b="0" u="sng">
                <a:solidFill>
                  <a:schemeClr val="tx2"/>
                </a:solidFill>
                <a:ea typeface="黑体" pitchFamily="2" charset="-122"/>
              </a:rPr>
              <a:t>机制</a:t>
            </a:r>
            <a:r>
              <a:rPr lang="en-US" altLang="zh-CN" sz="2800" b="0">
                <a:solidFill>
                  <a:schemeClr val="tx2"/>
                </a:solidFill>
                <a:ea typeface="黑体" pitchFamily="2" charset="-122"/>
              </a:rPr>
              <a:t>:</a:t>
            </a:r>
            <a:r>
              <a:rPr lang="zh-CN" altLang="en-US" sz="2800" b="0" u="sng">
                <a:solidFill>
                  <a:srgbClr val="FA413C"/>
                </a:solidFill>
                <a:ea typeface="黑体" pitchFamily="2" charset="-122"/>
              </a:rPr>
              <a:t>竞争性抑制或“以假乱真”</a:t>
            </a:r>
            <a:r>
              <a:rPr lang="zh-CN" altLang="en-US" sz="2800" b="0">
                <a:solidFill>
                  <a:srgbClr val="080800"/>
                </a:solidFill>
                <a:ea typeface="黑体" pitchFamily="2" charset="-122"/>
              </a:rPr>
              <a:t>方式干扰或阻断核苷酸的合成代谢，进而阻止核酸及蛋白质的生物合成。</a:t>
            </a:r>
          </a:p>
          <a:p>
            <a:pPr marL="457200" indent="-457200">
              <a:lnSpc>
                <a:spcPct val="150000"/>
              </a:lnSpc>
              <a:spcBef>
                <a:spcPct val="20000"/>
              </a:spcBef>
              <a:buClr>
                <a:srgbClr val="A50021"/>
              </a:buClr>
              <a:buSzPct val="75000"/>
              <a:buFont typeface="Wingdings" pitchFamily="2" charset="2"/>
              <a:buNone/>
            </a:pPr>
            <a:r>
              <a:rPr lang="zh-CN" altLang="en-US" sz="2800" b="0" u="sng">
                <a:solidFill>
                  <a:schemeClr val="tx2"/>
                </a:solidFill>
                <a:ea typeface="黑体" pitchFamily="2" charset="-122"/>
              </a:rPr>
              <a:t>意义</a:t>
            </a:r>
            <a:r>
              <a:rPr lang="en-US" altLang="zh-CN" sz="2800" b="0">
                <a:solidFill>
                  <a:schemeClr val="tx2"/>
                </a:solidFill>
                <a:ea typeface="黑体" pitchFamily="2" charset="-122"/>
              </a:rPr>
              <a:t>:</a:t>
            </a:r>
            <a:r>
              <a:rPr lang="zh-CN" altLang="en-US" sz="2800" b="0" u="sng">
                <a:solidFill>
                  <a:srgbClr val="080800"/>
                </a:solidFill>
                <a:ea typeface="黑体" pitchFamily="2" charset="-122"/>
              </a:rPr>
              <a:t>抗肿瘤</a:t>
            </a:r>
            <a:endParaRPr lang="zh-CN" altLang="en-US" sz="2800" b="0">
              <a:solidFill>
                <a:srgbClr val="080800"/>
              </a:solidFill>
              <a:ea typeface="黑体"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Effect transition="in" filter="strips(upRight)">
                                      <p:cBhvr>
                                        <p:cTn id="7" dur="500"/>
                                        <p:tgtEl>
                                          <p:spTgt spid="176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6131">
                                            <p:txEl>
                                              <p:pRg st="1" end="1"/>
                                            </p:txEl>
                                          </p:spTgt>
                                        </p:tgtEl>
                                        <p:attrNameLst>
                                          <p:attrName>style.visibility</p:attrName>
                                        </p:attrNameLst>
                                      </p:cBhvr>
                                      <p:to>
                                        <p:strVal val="visible"/>
                                      </p:to>
                                    </p:set>
                                    <p:animEffect transition="in" filter="strips(upRight)">
                                      <p:cBhvr>
                                        <p:cTn id="12" dur="500"/>
                                        <p:tgtEl>
                                          <p:spTgt spid="176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6131">
                                            <p:txEl>
                                              <p:pRg st="2" end="2"/>
                                            </p:txEl>
                                          </p:spTgt>
                                        </p:tgtEl>
                                        <p:attrNameLst>
                                          <p:attrName>style.visibility</p:attrName>
                                        </p:attrNameLst>
                                      </p:cBhvr>
                                      <p:to>
                                        <p:strVal val="visible"/>
                                      </p:to>
                                    </p:set>
                                    <p:animEffect transition="in" filter="strips(upRight)">
                                      <p:cBhvr>
                                        <p:cTn id="17" dur="500"/>
                                        <p:tgtEl>
                                          <p:spTgt spid="176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2"/>
          <p:cNvSpPr txBox="1">
            <a:spLocks noChangeArrowheads="1"/>
          </p:cNvSpPr>
          <p:nvPr/>
        </p:nvSpPr>
        <p:spPr bwMode="auto">
          <a:xfrm>
            <a:off x="1258888" y="2011363"/>
            <a:ext cx="7345362" cy="1057275"/>
          </a:xfrm>
          <a:prstGeom prst="rect">
            <a:avLst/>
          </a:prstGeom>
          <a:noFill/>
          <a:ln w="9525">
            <a:noFill/>
            <a:miter lim="800000"/>
            <a:headEnd/>
            <a:tailEnd/>
          </a:ln>
        </p:spPr>
        <p:txBody>
          <a:bodyPr>
            <a:spAutoFit/>
          </a:bodyPr>
          <a:lstStyle/>
          <a:p>
            <a:pPr marL="266700" indent="-266700">
              <a:lnSpc>
                <a:spcPct val="120000"/>
              </a:lnSpc>
              <a:buFontTx/>
              <a:buChar char="•"/>
            </a:pPr>
            <a:r>
              <a:rPr lang="zh-CN" altLang="en-US" sz="2800" b="0">
                <a:solidFill>
                  <a:srgbClr val="080800"/>
                </a:solidFill>
                <a:latin typeface="黑体" pitchFamily="2" charset="-122"/>
                <a:ea typeface="黑体" pitchFamily="2" charset="-122"/>
              </a:rPr>
              <a:t>嘌呤核苷酸的抗代谢物是一些嘌呤、氨基酸和叶酸等的类似物。</a:t>
            </a:r>
          </a:p>
        </p:txBody>
      </p:sp>
      <p:graphicFrame>
        <p:nvGraphicFramePr>
          <p:cNvPr id="177155" name="Group 3"/>
          <p:cNvGraphicFramePr>
            <a:graphicFrameLocks noGrp="1"/>
          </p:cNvGraphicFramePr>
          <p:nvPr/>
        </p:nvGraphicFramePr>
        <p:xfrm>
          <a:off x="1187450" y="3500438"/>
          <a:ext cx="7416800" cy="2136775"/>
        </p:xfrm>
        <a:graphic>
          <a:graphicData uri="http://schemas.openxmlformats.org/drawingml/2006/table">
            <a:tbl>
              <a:tblPr/>
              <a:tblGrid>
                <a:gridCol w="2736850">
                  <a:extLst>
                    <a:ext uri="{9D8B030D-6E8A-4147-A177-3AD203B41FA5}">
                      <a16:colId xmlns:a16="http://schemas.microsoft.com/office/drawing/2014/main" val="20000"/>
                    </a:ext>
                  </a:extLst>
                </a:gridCol>
                <a:gridCol w="252095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嘌呤类似物</a:t>
                      </a:r>
                    </a:p>
                  </a:txBody>
                  <a:tcP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氨基酸类似物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080800"/>
                          </a:solidFill>
                          <a:effectLst/>
                          <a:latin typeface="+mn-lt"/>
                          <a:ea typeface="黑体" pitchFamily="49" charset="-122"/>
                        </a:rPr>
                        <a:t>叶酸类似物</a:t>
                      </a:r>
                    </a:p>
                  </a:txBody>
                  <a:tcPr horzOverflow="overflow">
                    <a:lnL w="12700"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3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800" b="0" i="0" u="none" strike="noStrike" cap="none" normalizeH="0" baseline="0">
                          <a:ln>
                            <a:noFill/>
                          </a:ln>
                          <a:solidFill>
                            <a:srgbClr val="FA413C"/>
                          </a:solidFill>
                          <a:effectLst/>
                          <a:latin typeface="+mn-lt"/>
                          <a:ea typeface="黑体" pitchFamily="49" charset="-122"/>
                        </a:rPr>
                        <a:t>6-</a:t>
                      </a:r>
                      <a:r>
                        <a:rPr kumimoji="1" lang="zh-CN" altLang="en-US" sz="2800" b="0" i="0" u="none" strike="noStrike" cap="none" normalizeH="0" baseline="0">
                          <a:ln>
                            <a:noFill/>
                          </a:ln>
                          <a:solidFill>
                            <a:srgbClr val="FA413C"/>
                          </a:solidFill>
                          <a:effectLst/>
                          <a:latin typeface="+mn-lt"/>
                          <a:ea typeface="黑体" pitchFamily="49" charset="-122"/>
                        </a:rPr>
                        <a:t>巯基嘌呤</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800" b="0" i="0" u="none" strike="noStrike" cap="none" normalizeH="0" baseline="0">
                          <a:ln>
                            <a:noFill/>
                          </a:ln>
                          <a:solidFill>
                            <a:srgbClr val="080800"/>
                          </a:solidFill>
                          <a:effectLst/>
                          <a:latin typeface="+mn-lt"/>
                          <a:ea typeface="黑体" pitchFamily="49" charset="-122"/>
                        </a:rPr>
                        <a:t>6-</a:t>
                      </a:r>
                      <a:r>
                        <a:rPr kumimoji="1" lang="zh-CN" altLang="en-US" sz="2800" b="0" i="0" u="none" strike="noStrike" cap="none" normalizeH="0" baseline="0">
                          <a:ln>
                            <a:noFill/>
                          </a:ln>
                          <a:solidFill>
                            <a:srgbClr val="080800"/>
                          </a:solidFill>
                          <a:effectLst/>
                          <a:latin typeface="+mn-lt"/>
                          <a:ea typeface="黑体" pitchFamily="49" charset="-122"/>
                        </a:rPr>
                        <a:t>巯基鸟嘌呤</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800" b="0" i="0" u="none" strike="noStrike" cap="none" normalizeH="0" baseline="0">
                          <a:ln>
                            <a:noFill/>
                          </a:ln>
                          <a:solidFill>
                            <a:srgbClr val="080800"/>
                          </a:solidFill>
                          <a:effectLst/>
                          <a:latin typeface="+mn-lt"/>
                          <a:ea typeface="黑体" pitchFamily="49" charset="-122"/>
                        </a:rPr>
                        <a:t>8-</a:t>
                      </a:r>
                      <a:r>
                        <a:rPr kumimoji="1" lang="zh-CN" altLang="en-US" sz="2800" b="0" i="0" u="none" strike="noStrike" cap="none" normalizeH="0" baseline="0">
                          <a:ln>
                            <a:noFill/>
                          </a:ln>
                          <a:solidFill>
                            <a:srgbClr val="080800"/>
                          </a:solidFill>
                          <a:effectLst/>
                          <a:latin typeface="+mn-lt"/>
                          <a:ea typeface="黑体" pitchFamily="49" charset="-122"/>
                        </a:rPr>
                        <a:t>氮杂鸟嘌呤等</a:t>
                      </a:r>
                    </a:p>
                  </a:txBody>
                  <a:tcP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a:ln>
                            <a:noFill/>
                          </a:ln>
                          <a:solidFill>
                            <a:srgbClr val="FA413C"/>
                          </a:solidFill>
                          <a:effectLst/>
                          <a:latin typeface="+mn-lt"/>
                          <a:ea typeface="黑体" pitchFamily="49" charset="-122"/>
                        </a:rPr>
                        <a:t>氮杂丝氨酸</a:t>
                      </a:r>
                      <a:r>
                        <a:rPr kumimoji="1" lang="zh-CN" altLang="en-US" sz="2800" b="0" i="0" u="none" strike="noStrike" cap="none" normalizeH="0" baseline="0">
                          <a:ln>
                            <a:noFill/>
                          </a:ln>
                          <a:solidFill>
                            <a:srgbClr val="080800"/>
                          </a:solidFill>
                          <a:effectLst/>
                          <a:latin typeface="+mn-lt"/>
                          <a:ea typeface="黑体" pitchFamily="49" charset="-122"/>
                        </a:rPr>
                        <a:t>等</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FA413C"/>
                          </a:solidFill>
                          <a:effectLst/>
                          <a:latin typeface="+mn-lt"/>
                          <a:ea typeface="黑体" pitchFamily="49" charset="-122"/>
                        </a:rPr>
                        <a:t>甲氨蝶呤</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800" b="0" i="0" u="none" strike="noStrike" cap="none" normalizeH="0" baseline="0" dirty="0">
                          <a:ln>
                            <a:noFill/>
                          </a:ln>
                          <a:solidFill>
                            <a:srgbClr val="080800"/>
                          </a:solidFill>
                          <a:effectLst/>
                          <a:latin typeface="+mn-lt"/>
                          <a:ea typeface="黑体" pitchFamily="49" charset="-122"/>
                        </a:rPr>
                        <a:t>氨蝶呤等</a:t>
                      </a:r>
                    </a:p>
                  </a:txBody>
                  <a:tcP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1870" name="Text Box 19"/>
          <p:cNvSpPr txBox="1">
            <a:spLocks noChangeArrowheads="1"/>
          </p:cNvSpPr>
          <p:nvPr/>
        </p:nvSpPr>
        <p:spPr bwMode="auto">
          <a:xfrm>
            <a:off x="863600" y="1290638"/>
            <a:ext cx="5040313" cy="579437"/>
          </a:xfrm>
          <a:prstGeom prst="rect">
            <a:avLst/>
          </a:prstGeom>
          <a:noFill/>
          <a:ln w="9525">
            <a:noFill/>
            <a:miter lim="800000"/>
            <a:headEnd/>
            <a:tailEnd/>
          </a:ln>
        </p:spPr>
        <p:txBody>
          <a:bodyPr>
            <a:spAutoFit/>
          </a:bodyPr>
          <a:lstStyle/>
          <a:p>
            <a:pPr>
              <a:buFont typeface="Wingdings" pitchFamily="2" charset="2"/>
              <a:buChar char="Ø"/>
            </a:pPr>
            <a:r>
              <a:rPr lang="en-US" altLang="zh-CN" b="0">
                <a:solidFill>
                  <a:schemeClr val="tx2"/>
                </a:solidFill>
                <a:latin typeface="黑体" pitchFamily="2" charset="-122"/>
                <a:ea typeface="黑体" pitchFamily="2" charset="-122"/>
              </a:rPr>
              <a:t> </a:t>
            </a:r>
            <a:r>
              <a:rPr lang="zh-CN" altLang="en-US" b="0">
                <a:solidFill>
                  <a:schemeClr val="tx2"/>
                </a:solidFill>
                <a:latin typeface="黑体" pitchFamily="2" charset="-122"/>
                <a:ea typeface="黑体" pitchFamily="2" charset="-122"/>
              </a:rPr>
              <a:t>嘌呤核苷酸的抗代谢物</a:t>
            </a:r>
          </a:p>
        </p:txBody>
      </p:sp>
    </p:spTree>
  </p:cSld>
  <p:clrMapOvr>
    <a:masterClrMapping/>
  </p:clrMapOvr>
  <p:transition spd="med">
    <p:zo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Rectangle 2"/>
          <p:cNvSpPr>
            <a:spLocks noGrp="1" noChangeArrowheads="1"/>
          </p:cNvSpPr>
          <p:nvPr>
            <p:ph type="body" sz="half" idx="1"/>
          </p:nvPr>
        </p:nvSpPr>
        <p:spPr>
          <a:xfrm>
            <a:off x="1044575" y="1916113"/>
            <a:ext cx="7488238" cy="1255712"/>
          </a:xfrm>
        </p:spPr>
        <p:txBody>
          <a:bodyPr/>
          <a:lstStyle/>
          <a:p>
            <a:pPr eaLnBrk="1" hangingPunct="1">
              <a:lnSpc>
                <a:spcPct val="120000"/>
              </a:lnSpc>
            </a:pPr>
            <a:r>
              <a:rPr lang="zh-CN" altLang="en-US" sz="2800">
                <a:solidFill>
                  <a:srgbClr val="080800"/>
                </a:solidFill>
                <a:ea typeface="黑体" pitchFamily="2" charset="-122"/>
              </a:rPr>
              <a:t>主要有</a:t>
            </a:r>
            <a:r>
              <a:rPr lang="en-US" altLang="zh-CN" sz="2800">
                <a:solidFill>
                  <a:srgbClr val="080800"/>
                </a:solidFill>
                <a:ea typeface="黑体" pitchFamily="2" charset="-122"/>
              </a:rPr>
              <a:t>6-</a:t>
            </a:r>
            <a:r>
              <a:rPr lang="zh-CN" altLang="en-US" sz="2800">
                <a:solidFill>
                  <a:srgbClr val="080800"/>
                </a:solidFill>
                <a:ea typeface="黑体" pitchFamily="2" charset="-122"/>
              </a:rPr>
              <a:t>巯基嘌呤</a:t>
            </a:r>
            <a:r>
              <a:rPr lang="en-US" altLang="zh-CN" sz="2800">
                <a:solidFill>
                  <a:srgbClr val="080800"/>
                </a:solidFill>
                <a:ea typeface="黑体" pitchFamily="2" charset="-122"/>
              </a:rPr>
              <a:t>(6-MP)</a:t>
            </a:r>
            <a:r>
              <a:rPr lang="zh-CN" altLang="en-US" sz="2800">
                <a:solidFill>
                  <a:srgbClr val="080800"/>
                </a:solidFill>
                <a:ea typeface="黑体" pitchFamily="2" charset="-122"/>
              </a:rPr>
              <a:t>、</a:t>
            </a:r>
            <a:r>
              <a:rPr lang="en-US" altLang="zh-CN" sz="2800">
                <a:solidFill>
                  <a:srgbClr val="080800"/>
                </a:solidFill>
                <a:ea typeface="黑体" pitchFamily="2" charset="-122"/>
              </a:rPr>
              <a:t>6-</a:t>
            </a:r>
            <a:r>
              <a:rPr lang="zh-CN" altLang="en-US" sz="2800">
                <a:solidFill>
                  <a:srgbClr val="080800"/>
                </a:solidFill>
                <a:ea typeface="黑体" pitchFamily="2" charset="-122"/>
              </a:rPr>
              <a:t>巯基鸟嘌呤、</a:t>
            </a:r>
            <a:r>
              <a:rPr lang="en-US" altLang="zh-CN" sz="2800">
                <a:solidFill>
                  <a:srgbClr val="080800"/>
                </a:solidFill>
                <a:ea typeface="黑体" pitchFamily="2" charset="-122"/>
              </a:rPr>
              <a:t>8-</a:t>
            </a:r>
            <a:r>
              <a:rPr lang="zh-CN" altLang="en-US" sz="2800">
                <a:solidFill>
                  <a:srgbClr val="080800"/>
                </a:solidFill>
                <a:ea typeface="黑体" pitchFamily="2" charset="-122"/>
              </a:rPr>
              <a:t>氮杂鸟嘌呤等</a:t>
            </a:r>
          </a:p>
        </p:txBody>
      </p:sp>
      <p:grpSp>
        <p:nvGrpSpPr>
          <p:cNvPr id="2" name="Group 3"/>
          <p:cNvGrpSpPr>
            <a:grpSpLocks/>
          </p:cNvGrpSpPr>
          <p:nvPr/>
        </p:nvGrpSpPr>
        <p:grpSpPr bwMode="auto">
          <a:xfrm>
            <a:off x="1763713" y="3190875"/>
            <a:ext cx="6623050" cy="3200400"/>
            <a:chOff x="1111" y="2010"/>
            <a:chExt cx="4172" cy="2016"/>
          </a:xfrm>
        </p:grpSpPr>
        <p:sp>
          <p:nvSpPr>
            <p:cNvPr id="11270" name="Text Box 4"/>
            <p:cNvSpPr txBox="1">
              <a:spLocks noChangeArrowheads="1"/>
            </p:cNvSpPr>
            <p:nvPr/>
          </p:nvSpPr>
          <p:spPr bwMode="auto">
            <a:xfrm>
              <a:off x="1111" y="3424"/>
              <a:ext cx="1360" cy="602"/>
            </a:xfrm>
            <a:prstGeom prst="rect">
              <a:avLst/>
            </a:prstGeom>
            <a:noFill/>
            <a:ln w="38100">
              <a:noFill/>
              <a:miter lim="800000"/>
              <a:headEnd/>
              <a:tailEnd/>
            </a:ln>
          </p:spPr>
          <p:txBody>
            <a:bodyPr lIns="90000" tIns="46800" rIns="90000" bIns="46800">
              <a:spAutoFit/>
            </a:bodyPr>
            <a:lstStyle/>
            <a:p>
              <a:pPr algn="ctr">
                <a:defRPr/>
              </a:pPr>
              <a:r>
                <a:rPr lang="zh-CN" altLang="en-US" sz="2800" b="0" dirty="0">
                  <a:solidFill>
                    <a:schemeClr val="tx2"/>
                  </a:solidFill>
                  <a:latin typeface="+mn-lt"/>
                  <a:ea typeface="黑体" pitchFamily="49" charset="-122"/>
                </a:rPr>
                <a:t>次黄嘌呤</a:t>
              </a:r>
            </a:p>
            <a:p>
              <a:pPr algn="ctr">
                <a:defRPr/>
              </a:pPr>
              <a:r>
                <a:rPr lang="en-US" altLang="zh-CN" sz="2800" b="0" dirty="0">
                  <a:solidFill>
                    <a:schemeClr val="tx2"/>
                  </a:solidFill>
                  <a:latin typeface="+mn-lt"/>
                  <a:ea typeface="黑体" pitchFamily="49" charset="-122"/>
                </a:rPr>
                <a:t>(H)</a:t>
              </a:r>
            </a:p>
          </p:txBody>
        </p:sp>
        <p:sp>
          <p:nvSpPr>
            <p:cNvPr id="11271" name="Text Box 5"/>
            <p:cNvSpPr txBox="1">
              <a:spLocks noChangeArrowheads="1"/>
            </p:cNvSpPr>
            <p:nvPr/>
          </p:nvSpPr>
          <p:spPr bwMode="auto">
            <a:xfrm>
              <a:off x="3558" y="3424"/>
              <a:ext cx="1725" cy="602"/>
            </a:xfrm>
            <a:prstGeom prst="rect">
              <a:avLst/>
            </a:prstGeom>
            <a:noFill/>
            <a:ln w="38100">
              <a:noFill/>
              <a:miter lim="800000"/>
              <a:headEnd/>
              <a:tailEnd/>
            </a:ln>
          </p:spPr>
          <p:txBody>
            <a:bodyPr lIns="90000" tIns="46800" rIns="90000" bIns="46800">
              <a:spAutoFit/>
            </a:bodyPr>
            <a:lstStyle/>
            <a:p>
              <a:pPr algn="ctr">
                <a:defRPr/>
              </a:pPr>
              <a:r>
                <a:rPr lang="en-US" altLang="zh-CN" sz="2800" b="0" dirty="0">
                  <a:solidFill>
                    <a:srgbClr val="FA413C"/>
                  </a:solidFill>
                  <a:latin typeface="+mn-lt"/>
                  <a:ea typeface="黑体" pitchFamily="49" charset="-122"/>
                </a:rPr>
                <a:t>6-</a:t>
              </a:r>
              <a:r>
                <a:rPr lang="zh-CN" altLang="en-US" sz="2800" b="0" dirty="0">
                  <a:solidFill>
                    <a:srgbClr val="FA413C"/>
                  </a:solidFill>
                  <a:latin typeface="+mn-lt"/>
                  <a:ea typeface="黑体" pitchFamily="49" charset="-122"/>
                </a:rPr>
                <a:t>巯基嘌呤</a:t>
              </a:r>
            </a:p>
            <a:p>
              <a:pPr algn="ctr">
                <a:defRPr/>
              </a:pPr>
              <a:r>
                <a:rPr lang="en-US" altLang="zh-CN" sz="2800" b="0" dirty="0">
                  <a:solidFill>
                    <a:srgbClr val="FA413C"/>
                  </a:solidFill>
                  <a:latin typeface="+mn-lt"/>
                  <a:ea typeface="黑体" pitchFamily="49" charset="-122"/>
                </a:rPr>
                <a:t>(6-MP)</a:t>
              </a:r>
            </a:p>
          </p:txBody>
        </p:sp>
        <p:graphicFrame>
          <p:nvGraphicFramePr>
            <p:cNvPr id="11272" name="Object 8"/>
            <p:cNvGraphicFramePr>
              <a:graphicFrameLocks noChangeAspect="1"/>
            </p:cNvGraphicFramePr>
            <p:nvPr/>
          </p:nvGraphicFramePr>
          <p:xfrm>
            <a:off x="1120" y="2010"/>
            <a:ext cx="3952" cy="1471"/>
          </p:xfrm>
          <a:graphic>
            <a:graphicData uri="http://schemas.openxmlformats.org/presentationml/2006/ole">
              <mc:AlternateContent xmlns:mc="http://schemas.openxmlformats.org/markup-compatibility/2006">
                <mc:Choice xmlns:v="urn:schemas-microsoft-com:vml" Requires="v">
                  <p:oleObj spid="_x0000_s11279" name="Visio" r:id="rId3" imgW="3793067" imgH="1879610" progId="">
                    <p:embed/>
                  </p:oleObj>
                </mc:Choice>
                <mc:Fallback>
                  <p:oleObj name="Visio" r:id="rId3" imgW="3793067" imgH="187961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b="19238"/>
                        <a:stretch>
                          <a:fillRect/>
                        </a:stretch>
                      </p:blipFill>
                      <p:spPr bwMode="auto">
                        <a:xfrm>
                          <a:off x="1120" y="2010"/>
                          <a:ext cx="3952" cy="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275" name="Rectangle 7"/>
          <p:cNvSpPr>
            <a:spLocks noChangeArrowheads="1"/>
          </p:cNvSpPr>
          <p:nvPr/>
        </p:nvSpPr>
        <p:spPr bwMode="auto">
          <a:xfrm>
            <a:off x="539750" y="908050"/>
            <a:ext cx="3289300" cy="792163"/>
          </a:xfrm>
          <a:prstGeom prst="rect">
            <a:avLst/>
          </a:prstGeom>
          <a:solidFill>
            <a:srgbClr val="FEFA5E"/>
          </a:solidFill>
          <a:ln w="9525">
            <a:noFill/>
            <a:miter lim="800000"/>
            <a:headEnd/>
            <a:tailEnd/>
          </a:ln>
        </p:spPr>
        <p:txBody>
          <a:bodyPr anchor="ctr"/>
          <a:lstStyle/>
          <a:p>
            <a:pPr marL="457200" indent="-457200" algn="ctr">
              <a:lnSpc>
                <a:spcPct val="120000"/>
              </a:lnSpc>
              <a:spcBef>
                <a:spcPct val="20000"/>
              </a:spcBef>
              <a:buClr>
                <a:srgbClr val="A50021"/>
              </a:buClr>
              <a:buSzPct val="75000"/>
              <a:buFont typeface="Wingdings" pitchFamily="2" charset="2"/>
              <a:buNone/>
            </a:pPr>
            <a:r>
              <a:rPr lang="zh-CN" altLang="en-US" b="0">
                <a:solidFill>
                  <a:srgbClr val="080800"/>
                </a:solidFill>
                <a:ea typeface="黑体" pitchFamily="2" charset="-122"/>
              </a:rPr>
              <a:t>嘌呤类似物</a:t>
            </a:r>
            <a:endParaRPr lang="zh-CN" altLang="en-US" sz="2800" b="0">
              <a:solidFill>
                <a:srgbClr val="080800"/>
              </a:solidFill>
              <a:ea typeface="黑体" pitchFamily="2"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836613" y="2671763"/>
            <a:ext cx="1104900" cy="519112"/>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6-MP</a:t>
            </a:r>
          </a:p>
        </p:txBody>
      </p:sp>
      <p:grpSp>
        <p:nvGrpSpPr>
          <p:cNvPr id="2" name="Group 3"/>
          <p:cNvGrpSpPr>
            <a:grpSpLocks/>
          </p:cNvGrpSpPr>
          <p:nvPr/>
        </p:nvGrpSpPr>
        <p:grpSpPr bwMode="auto">
          <a:xfrm>
            <a:off x="457200" y="3189288"/>
            <a:ext cx="2147888" cy="1592262"/>
            <a:chOff x="288" y="2009"/>
            <a:chExt cx="1353" cy="1003"/>
          </a:xfrm>
        </p:grpSpPr>
        <p:sp>
          <p:nvSpPr>
            <p:cNvPr id="79902" name="Line 4"/>
            <p:cNvSpPr>
              <a:spLocks noChangeShapeType="1"/>
            </p:cNvSpPr>
            <p:nvPr/>
          </p:nvSpPr>
          <p:spPr bwMode="auto">
            <a:xfrm flipV="1">
              <a:off x="888" y="2009"/>
              <a:ext cx="4" cy="672"/>
            </a:xfrm>
            <a:prstGeom prst="line">
              <a:avLst/>
            </a:prstGeom>
            <a:noFill/>
            <a:ln w="38100">
              <a:solidFill>
                <a:schemeClr val="tx1"/>
              </a:solidFill>
              <a:round/>
              <a:headEnd type="triangle" w="med" len="med"/>
              <a:tailEnd/>
            </a:ln>
          </p:spPr>
          <p:txBody>
            <a:bodyPr wrap="none"/>
            <a:lstStyle/>
            <a:p>
              <a:pPr>
                <a:defRPr/>
              </a:pPr>
              <a:endParaRPr lang="zh-CN" altLang="en-US" b="0">
                <a:latin typeface="+mn-lt"/>
                <a:ea typeface="黑体" pitchFamily="49" charset="-122"/>
              </a:endParaRPr>
            </a:p>
          </p:txBody>
        </p:sp>
        <p:sp>
          <p:nvSpPr>
            <p:cNvPr id="79903" name="Text Box 5"/>
            <p:cNvSpPr txBox="1">
              <a:spLocks noChangeArrowheads="1"/>
            </p:cNvSpPr>
            <p:nvPr/>
          </p:nvSpPr>
          <p:spPr bwMode="auto">
            <a:xfrm>
              <a:off x="288" y="2685"/>
              <a:ext cx="1353" cy="327"/>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6-MP</a:t>
              </a:r>
              <a:r>
                <a:rPr lang="zh-CN" altLang="en-US" sz="2800" b="0">
                  <a:solidFill>
                    <a:srgbClr val="080800"/>
                  </a:solidFill>
                  <a:latin typeface="+mn-lt"/>
                  <a:ea typeface="黑体" pitchFamily="49" charset="-122"/>
                </a:rPr>
                <a:t>核苷酸</a:t>
              </a:r>
            </a:p>
          </p:txBody>
        </p:sp>
      </p:grpSp>
      <p:grpSp>
        <p:nvGrpSpPr>
          <p:cNvPr id="3" name="Group 6"/>
          <p:cNvGrpSpPr>
            <a:grpSpLocks/>
          </p:cNvGrpSpPr>
          <p:nvPr/>
        </p:nvGrpSpPr>
        <p:grpSpPr bwMode="auto">
          <a:xfrm>
            <a:off x="2627313" y="3687763"/>
            <a:ext cx="6197600" cy="1887537"/>
            <a:chOff x="1655" y="2323"/>
            <a:chExt cx="3904" cy="1189"/>
          </a:xfrm>
        </p:grpSpPr>
        <p:sp>
          <p:nvSpPr>
            <p:cNvPr id="79889" name="Text Box 7"/>
            <p:cNvSpPr txBox="1">
              <a:spLocks noChangeArrowheads="1"/>
            </p:cNvSpPr>
            <p:nvPr/>
          </p:nvSpPr>
          <p:spPr bwMode="auto">
            <a:xfrm>
              <a:off x="2219" y="2323"/>
              <a:ext cx="1291" cy="327"/>
            </a:xfrm>
            <a:prstGeom prst="rect">
              <a:avLst/>
            </a:prstGeom>
            <a:noFill/>
            <a:ln w="9525">
              <a:noFill/>
              <a:miter lim="800000"/>
              <a:headEnd/>
              <a:tailEnd/>
            </a:ln>
          </p:spPr>
          <p:txBody>
            <a:bodyPr>
              <a:spAutoFit/>
            </a:bodyPr>
            <a:lstStyle/>
            <a:p>
              <a:pPr>
                <a:spcBef>
                  <a:spcPct val="50000"/>
                </a:spcBef>
                <a:defRPr/>
              </a:pPr>
              <a:r>
                <a:rPr lang="zh-CN" altLang="en-US" sz="2800" b="0" dirty="0">
                  <a:solidFill>
                    <a:srgbClr val="080800"/>
                  </a:solidFill>
                  <a:latin typeface="+mn-lt"/>
                  <a:ea typeface="黑体" pitchFamily="49" charset="-122"/>
                </a:rPr>
                <a:t>酰胺转移酶</a:t>
              </a:r>
            </a:p>
          </p:txBody>
        </p:sp>
        <p:sp>
          <p:nvSpPr>
            <p:cNvPr id="79890" name="Line 8"/>
            <p:cNvSpPr>
              <a:spLocks noChangeShapeType="1"/>
            </p:cNvSpPr>
            <p:nvPr/>
          </p:nvSpPr>
          <p:spPr bwMode="auto">
            <a:xfrm flipV="1">
              <a:off x="1655" y="2480"/>
              <a:ext cx="576" cy="366"/>
            </a:xfrm>
            <a:prstGeom prst="line">
              <a:avLst/>
            </a:prstGeom>
            <a:noFill/>
            <a:ln w="38100">
              <a:solidFill>
                <a:schemeClr val="tx1"/>
              </a:solidFill>
              <a:round/>
              <a:headEnd/>
              <a:tailEnd type="triangle" w="med" len="med"/>
            </a:ln>
          </p:spPr>
          <p:txBody>
            <a:bodyPr wrap="none"/>
            <a:lstStyle/>
            <a:p>
              <a:pPr>
                <a:defRPr/>
              </a:pPr>
              <a:endParaRPr lang="zh-CN" altLang="en-US" b="0">
                <a:latin typeface="+mn-lt"/>
                <a:ea typeface="黑体" pitchFamily="49" charset="-122"/>
              </a:endParaRPr>
            </a:p>
          </p:txBody>
        </p:sp>
        <p:sp>
          <p:nvSpPr>
            <p:cNvPr id="79891" name="Line 9"/>
            <p:cNvSpPr>
              <a:spLocks noChangeShapeType="1"/>
            </p:cNvSpPr>
            <p:nvPr/>
          </p:nvSpPr>
          <p:spPr bwMode="auto">
            <a:xfrm>
              <a:off x="1655" y="2894"/>
              <a:ext cx="528" cy="306"/>
            </a:xfrm>
            <a:prstGeom prst="line">
              <a:avLst/>
            </a:prstGeom>
            <a:noFill/>
            <a:ln w="38100">
              <a:solidFill>
                <a:schemeClr val="tx1"/>
              </a:solidFill>
              <a:round/>
              <a:headEnd/>
              <a:tailEnd type="triangle" w="med" len="med"/>
            </a:ln>
          </p:spPr>
          <p:txBody>
            <a:bodyPr wrap="none"/>
            <a:lstStyle/>
            <a:p>
              <a:pPr>
                <a:defRPr/>
              </a:pPr>
              <a:endParaRPr lang="zh-CN" altLang="en-US" b="0">
                <a:latin typeface="+mn-lt"/>
                <a:ea typeface="黑体" pitchFamily="49" charset="-122"/>
              </a:endParaRPr>
            </a:p>
          </p:txBody>
        </p:sp>
        <p:sp>
          <p:nvSpPr>
            <p:cNvPr id="79892" name="Text Box 10"/>
            <p:cNvSpPr txBox="1">
              <a:spLocks noChangeArrowheads="1"/>
            </p:cNvSpPr>
            <p:nvPr/>
          </p:nvSpPr>
          <p:spPr bwMode="auto">
            <a:xfrm>
              <a:off x="2153" y="2916"/>
              <a:ext cx="1401" cy="596"/>
            </a:xfrm>
            <a:prstGeom prst="rect">
              <a:avLst/>
            </a:prstGeom>
            <a:noFill/>
            <a:ln w="9525">
              <a:noFill/>
              <a:miter lim="800000"/>
              <a:headEnd/>
              <a:tailEnd/>
            </a:ln>
          </p:spPr>
          <p:txBody>
            <a:bodyPr>
              <a:spAutoFit/>
            </a:bodyPr>
            <a:lstStyle/>
            <a:p>
              <a:pPr algn="ctr">
                <a:spcBef>
                  <a:spcPct val="50000"/>
                </a:spcBef>
                <a:defRPr/>
              </a:pPr>
              <a:r>
                <a:rPr lang="en-US" altLang="zh-CN" sz="2800" b="0">
                  <a:solidFill>
                    <a:srgbClr val="080800"/>
                  </a:solidFill>
                  <a:latin typeface="+mn-lt"/>
                  <a:ea typeface="黑体" pitchFamily="49" charset="-122"/>
                </a:rPr>
                <a:t>IMP</a:t>
              </a:r>
              <a:r>
                <a:rPr lang="zh-CN" altLang="en-US" sz="2800" b="0">
                  <a:solidFill>
                    <a:srgbClr val="080800"/>
                  </a:solidFill>
                  <a:latin typeface="+mn-lt"/>
                  <a:ea typeface="黑体" pitchFamily="49" charset="-122"/>
                </a:rPr>
                <a:t>转变为</a:t>
              </a:r>
              <a:r>
                <a:rPr lang="en-US" altLang="zh-CN" sz="2800" b="0">
                  <a:solidFill>
                    <a:srgbClr val="080800"/>
                  </a:solidFill>
                  <a:latin typeface="+mn-lt"/>
                  <a:ea typeface="黑体" pitchFamily="49" charset="-122"/>
                </a:rPr>
                <a:t>AMP</a:t>
              </a:r>
              <a:r>
                <a:rPr lang="zh-CN" altLang="en-US" sz="2800" b="0">
                  <a:solidFill>
                    <a:srgbClr val="080800"/>
                  </a:solidFill>
                  <a:latin typeface="+mn-lt"/>
                  <a:ea typeface="黑体" pitchFamily="49" charset="-122"/>
                </a:rPr>
                <a:t>和</a:t>
              </a:r>
              <a:r>
                <a:rPr lang="en-US" altLang="zh-CN" sz="2800" b="0">
                  <a:solidFill>
                    <a:srgbClr val="080800"/>
                  </a:solidFill>
                  <a:latin typeface="+mn-lt"/>
                  <a:ea typeface="黑体" pitchFamily="49" charset="-122"/>
                </a:rPr>
                <a:t>GMP</a:t>
              </a:r>
            </a:p>
          </p:txBody>
        </p:sp>
        <p:grpSp>
          <p:nvGrpSpPr>
            <p:cNvPr id="125973" name="Group 11"/>
            <p:cNvGrpSpPr>
              <a:grpSpLocks/>
            </p:cNvGrpSpPr>
            <p:nvPr/>
          </p:nvGrpSpPr>
          <p:grpSpPr bwMode="auto">
            <a:xfrm>
              <a:off x="1895" y="2720"/>
              <a:ext cx="240" cy="240"/>
              <a:chOff x="1632" y="2064"/>
              <a:chExt cx="240" cy="240"/>
            </a:xfrm>
          </p:grpSpPr>
          <p:sp>
            <p:nvSpPr>
              <p:cNvPr id="79900" name="Oval 12"/>
              <p:cNvSpPr>
                <a:spLocks noChangeArrowheads="1"/>
              </p:cNvSpPr>
              <p:nvPr/>
            </p:nvSpPr>
            <p:spPr bwMode="auto">
              <a:xfrm>
                <a:off x="1632" y="2064"/>
                <a:ext cx="240" cy="240"/>
              </a:xfrm>
              <a:prstGeom prst="ellipse">
                <a:avLst/>
              </a:prstGeom>
              <a:noFill/>
              <a:ln w="38100">
                <a:solidFill>
                  <a:srgbClr val="FA413C"/>
                </a:solidFill>
                <a:miter lim="800000"/>
                <a:headEnd/>
                <a:tailEnd/>
              </a:ln>
            </p:spPr>
            <p:txBody>
              <a:bodyPr wrap="none" anchor="ctr"/>
              <a:lstStyle/>
              <a:p>
                <a:pPr algn="ctr">
                  <a:defRPr/>
                </a:pPr>
                <a:endParaRPr lang="zh-CN" altLang="zh-CN" sz="2800" b="0">
                  <a:solidFill>
                    <a:srgbClr val="080800"/>
                  </a:solidFill>
                  <a:latin typeface="+mn-lt"/>
                  <a:ea typeface="黑体" pitchFamily="49" charset="-122"/>
                </a:endParaRPr>
              </a:p>
            </p:txBody>
          </p:sp>
          <p:sp>
            <p:nvSpPr>
              <p:cNvPr id="79901" name="Line 13"/>
              <p:cNvSpPr>
                <a:spLocks noChangeShapeType="1"/>
              </p:cNvSpPr>
              <p:nvPr/>
            </p:nvSpPr>
            <p:spPr bwMode="auto">
              <a:xfrm>
                <a:off x="1693" y="2195"/>
                <a:ext cx="144" cy="0"/>
              </a:xfrm>
              <a:prstGeom prst="line">
                <a:avLst/>
              </a:prstGeom>
              <a:noFill/>
              <a:ln w="38100">
                <a:solidFill>
                  <a:srgbClr val="FA413C"/>
                </a:solidFill>
                <a:miter lim="800000"/>
                <a:headEnd/>
                <a:tailEnd/>
              </a:ln>
            </p:spPr>
            <p:txBody>
              <a:bodyPr wrap="none"/>
              <a:lstStyle/>
              <a:p>
                <a:pPr>
                  <a:defRPr/>
                </a:pPr>
                <a:endParaRPr lang="zh-CN" altLang="en-US" b="0">
                  <a:latin typeface="+mn-lt"/>
                  <a:ea typeface="黑体" pitchFamily="49" charset="-122"/>
                </a:endParaRPr>
              </a:p>
            </p:txBody>
          </p:sp>
        </p:grpSp>
        <p:sp>
          <p:nvSpPr>
            <p:cNvPr id="79894" name="Line 14"/>
            <p:cNvSpPr>
              <a:spLocks noChangeShapeType="1"/>
            </p:cNvSpPr>
            <p:nvPr/>
          </p:nvSpPr>
          <p:spPr bwMode="auto">
            <a:xfrm>
              <a:off x="3457" y="2528"/>
              <a:ext cx="624" cy="240"/>
            </a:xfrm>
            <a:prstGeom prst="line">
              <a:avLst/>
            </a:prstGeom>
            <a:noFill/>
            <a:ln w="38100">
              <a:solidFill>
                <a:schemeClr val="tx1"/>
              </a:solidFill>
              <a:round/>
              <a:headEnd/>
              <a:tailEnd type="triangle" w="med" len="med"/>
            </a:ln>
          </p:spPr>
          <p:txBody>
            <a:bodyPr wrap="none"/>
            <a:lstStyle/>
            <a:p>
              <a:pPr>
                <a:defRPr/>
              </a:pPr>
              <a:endParaRPr lang="zh-CN" altLang="en-US" b="0">
                <a:latin typeface="+mn-lt"/>
                <a:ea typeface="黑体" pitchFamily="49" charset="-122"/>
              </a:endParaRPr>
            </a:p>
          </p:txBody>
        </p:sp>
        <p:sp>
          <p:nvSpPr>
            <p:cNvPr id="79895" name="Line 15"/>
            <p:cNvSpPr>
              <a:spLocks noChangeShapeType="1"/>
            </p:cNvSpPr>
            <p:nvPr/>
          </p:nvSpPr>
          <p:spPr bwMode="auto">
            <a:xfrm flipV="1">
              <a:off x="3457" y="2912"/>
              <a:ext cx="624" cy="270"/>
            </a:xfrm>
            <a:prstGeom prst="line">
              <a:avLst/>
            </a:prstGeom>
            <a:noFill/>
            <a:ln w="38100">
              <a:solidFill>
                <a:schemeClr val="tx1"/>
              </a:solidFill>
              <a:round/>
              <a:headEnd/>
              <a:tailEnd type="triangle" w="med" len="med"/>
            </a:ln>
          </p:spPr>
          <p:txBody>
            <a:bodyPr wrap="none"/>
            <a:lstStyle/>
            <a:p>
              <a:pPr>
                <a:defRPr/>
              </a:pPr>
              <a:endParaRPr lang="zh-CN" altLang="en-US" b="0">
                <a:latin typeface="+mn-lt"/>
                <a:ea typeface="黑体" pitchFamily="49" charset="-122"/>
              </a:endParaRPr>
            </a:p>
          </p:txBody>
        </p:sp>
        <p:grpSp>
          <p:nvGrpSpPr>
            <p:cNvPr id="125976" name="Group 16"/>
            <p:cNvGrpSpPr>
              <a:grpSpLocks/>
            </p:cNvGrpSpPr>
            <p:nvPr/>
          </p:nvGrpSpPr>
          <p:grpSpPr bwMode="auto">
            <a:xfrm>
              <a:off x="3623" y="2720"/>
              <a:ext cx="240" cy="240"/>
              <a:chOff x="1632" y="2064"/>
              <a:chExt cx="240" cy="240"/>
            </a:xfrm>
          </p:grpSpPr>
          <p:sp>
            <p:nvSpPr>
              <p:cNvPr id="79898" name="Oval 17"/>
              <p:cNvSpPr>
                <a:spLocks noChangeArrowheads="1"/>
              </p:cNvSpPr>
              <p:nvPr/>
            </p:nvSpPr>
            <p:spPr bwMode="auto">
              <a:xfrm>
                <a:off x="1632" y="2064"/>
                <a:ext cx="240" cy="240"/>
              </a:xfrm>
              <a:prstGeom prst="ellipse">
                <a:avLst/>
              </a:prstGeom>
              <a:noFill/>
              <a:ln w="38100">
                <a:solidFill>
                  <a:srgbClr val="FA413C"/>
                </a:solidFill>
                <a:miter lim="800000"/>
                <a:headEnd/>
                <a:tailEnd/>
              </a:ln>
            </p:spPr>
            <p:txBody>
              <a:bodyPr wrap="none" anchor="ctr"/>
              <a:lstStyle/>
              <a:p>
                <a:pPr algn="ctr">
                  <a:defRPr/>
                </a:pPr>
                <a:endParaRPr lang="zh-CN" altLang="zh-CN" sz="2800" b="0">
                  <a:solidFill>
                    <a:srgbClr val="080800"/>
                  </a:solidFill>
                  <a:latin typeface="+mn-lt"/>
                  <a:ea typeface="黑体" pitchFamily="49" charset="-122"/>
                </a:endParaRPr>
              </a:p>
            </p:txBody>
          </p:sp>
          <p:sp>
            <p:nvSpPr>
              <p:cNvPr id="79899" name="Line 18"/>
              <p:cNvSpPr>
                <a:spLocks noChangeShapeType="1"/>
              </p:cNvSpPr>
              <p:nvPr/>
            </p:nvSpPr>
            <p:spPr bwMode="auto">
              <a:xfrm>
                <a:off x="1693" y="2195"/>
                <a:ext cx="144" cy="0"/>
              </a:xfrm>
              <a:prstGeom prst="line">
                <a:avLst/>
              </a:prstGeom>
              <a:noFill/>
              <a:ln w="38100">
                <a:solidFill>
                  <a:srgbClr val="FA413C"/>
                </a:solidFill>
                <a:miter lim="800000"/>
                <a:headEnd/>
                <a:tailEnd/>
              </a:ln>
            </p:spPr>
            <p:txBody>
              <a:bodyPr wrap="none"/>
              <a:lstStyle/>
              <a:p>
                <a:pPr>
                  <a:defRPr/>
                </a:pPr>
                <a:endParaRPr lang="zh-CN" altLang="en-US" b="0">
                  <a:latin typeface="+mn-lt"/>
                  <a:ea typeface="黑体" pitchFamily="49" charset="-122"/>
                </a:endParaRPr>
              </a:p>
            </p:txBody>
          </p:sp>
        </p:grpSp>
        <p:sp>
          <p:nvSpPr>
            <p:cNvPr id="79897" name="Text Box 19"/>
            <p:cNvSpPr txBox="1">
              <a:spLocks noChangeArrowheads="1"/>
            </p:cNvSpPr>
            <p:nvPr/>
          </p:nvSpPr>
          <p:spPr bwMode="auto">
            <a:xfrm>
              <a:off x="4089" y="2659"/>
              <a:ext cx="1470" cy="327"/>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从头合成途径</a:t>
              </a:r>
            </a:p>
          </p:txBody>
        </p:sp>
      </p:grpSp>
      <p:grpSp>
        <p:nvGrpSpPr>
          <p:cNvPr id="6" name="Group 20"/>
          <p:cNvGrpSpPr>
            <a:grpSpLocks/>
          </p:cNvGrpSpPr>
          <p:nvPr/>
        </p:nvGrpSpPr>
        <p:grpSpPr bwMode="auto">
          <a:xfrm>
            <a:off x="1831975" y="2565400"/>
            <a:ext cx="7097713" cy="644525"/>
            <a:chOff x="1154" y="1616"/>
            <a:chExt cx="4471" cy="406"/>
          </a:xfrm>
        </p:grpSpPr>
        <p:sp>
          <p:nvSpPr>
            <p:cNvPr id="79879" name="Text Box 21"/>
            <p:cNvSpPr txBox="1">
              <a:spLocks noChangeArrowheads="1"/>
            </p:cNvSpPr>
            <p:nvPr/>
          </p:nvSpPr>
          <p:spPr bwMode="auto">
            <a:xfrm>
              <a:off x="4089" y="1695"/>
              <a:ext cx="1536" cy="327"/>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补救合成途径</a:t>
              </a:r>
            </a:p>
          </p:txBody>
        </p:sp>
        <p:sp>
          <p:nvSpPr>
            <p:cNvPr id="79880" name="Line 22"/>
            <p:cNvSpPr>
              <a:spLocks noChangeShapeType="1"/>
            </p:cNvSpPr>
            <p:nvPr/>
          </p:nvSpPr>
          <p:spPr bwMode="auto">
            <a:xfrm flipV="1">
              <a:off x="1154" y="1856"/>
              <a:ext cx="1006" cy="9"/>
            </a:xfrm>
            <a:prstGeom prst="line">
              <a:avLst/>
            </a:prstGeom>
            <a:noFill/>
            <a:ln w="38100">
              <a:solidFill>
                <a:schemeClr val="tx1"/>
              </a:solidFill>
              <a:round/>
              <a:headEnd/>
              <a:tailEnd type="triangle" w="med" len="med"/>
            </a:ln>
          </p:spPr>
          <p:txBody>
            <a:bodyPr wrap="none"/>
            <a:lstStyle/>
            <a:p>
              <a:pPr>
                <a:defRPr/>
              </a:pPr>
              <a:endParaRPr lang="zh-CN" altLang="en-US" b="0">
                <a:latin typeface="+mn-lt"/>
                <a:ea typeface="黑体" pitchFamily="49" charset="-122"/>
              </a:endParaRPr>
            </a:p>
          </p:txBody>
        </p:sp>
        <p:sp>
          <p:nvSpPr>
            <p:cNvPr id="79881" name="Text Box 23"/>
            <p:cNvSpPr txBox="1">
              <a:spLocks noChangeArrowheads="1"/>
            </p:cNvSpPr>
            <p:nvPr/>
          </p:nvSpPr>
          <p:spPr bwMode="auto">
            <a:xfrm>
              <a:off x="2208" y="1686"/>
              <a:ext cx="912" cy="327"/>
            </a:xfrm>
            <a:prstGeom prst="rect">
              <a:avLst/>
            </a:prstGeom>
            <a:noFill/>
            <a:ln w="9525">
              <a:noFill/>
              <a:miter lim="800000"/>
              <a:headEnd/>
              <a:tailEnd/>
            </a:ln>
          </p:spPr>
          <p:txBody>
            <a:bodyPr>
              <a:spAutoFit/>
            </a:bodyPr>
            <a:lstStyle/>
            <a:p>
              <a:pPr>
                <a:spcBef>
                  <a:spcPct val="50000"/>
                </a:spcBef>
                <a:defRPr/>
              </a:pPr>
              <a:r>
                <a:rPr lang="en-US" altLang="zh-CN" sz="2800" b="0">
                  <a:solidFill>
                    <a:srgbClr val="080800"/>
                  </a:solidFill>
                  <a:latin typeface="+mn-lt"/>
                  <a:ea typeface="黑体" pitchFamily="49" charset="-122"/>
                </a:rPr>
                <a:t>HGPRT</a:t>
              </a:r>
            </a:p>
          </p:txBody>
        </p:sp>
        <p:sp>
          <p:nvSpPr>
            <p:cNvPr id="79882" name="Line 24"/>
            <p:cNvSpPr>
              <a:spLocks noChangeShapeType="1"/>
            </p:cNvSpPr>
            <p:nvPr/>
          </p:nvSpPr>
          <p:spPr bwMode="auto">
            <a:xfrm flipV="1">
              <a:off x="3120" y="1856"/>
              <a:ext cx="960" cy="0"/>
            </a:xfrm>
            <a:prstGeom prst="line">
              <a:avLst/>
            </a:prstGeom>
            <a:noFill/>
            <a:ln w="38100">
              <a:solidFill>
                <a:schemeClr val="tx1"/>
              </a:solidFill>
              <a:round/>
              <a:headEnd/>
              <a:tailEnd type="triangle" w="med" len="med"/>
            </a:ln>
          </p:spPr>
          <p:txBody>
            <a:bodyPr wrap="none"/>
            <a:lstStyle/>
            <a:p>
              <a:pPr>
                <a:defRPr/>
              </a:pPr>
              <a:endParaRPr lang="zh-CN" altLang="en-US" b="0">
                <a:latin typeface="+mn-lt"/>
                <a:ea typeface="黑体" pitchFamily="49" charset="-122"/>
              </a:endParaRPr>
            </a:p>
          </p:txBody>
        </p:sp>
        <p:grpSp>
          <p:nvGrpSpPr>
            <p:cNvPr id="125963" name="Group 25"/>
            <p:cNvGrpSpPr>
              <a:grpSpLocks/>
            </p:cNvGrpSpPr>
            <p:nvPr/>
          </p:nvGrpSpPr>
          <p:grpSpPr bwMode="auto">
            <a:xfrm>
              <a:off x="3456" y="1616"/>
              <a:ext cx="192" cy="192"/>
              <a:chOff x="1632" y="2064"/>
              <a:chExt cx="240" cy="240"/>
            </a:xfrm>
          </p:grpSpPr>
          <p:sp>
            <p:nvSpPr>
              <p:cNvPr id="79887" name="Oval 26"/>
              <p:cNvSpPr>
                <a:spLocks noChangeArrowheads="1"/>
              </p:cNvSpPr>
              <p:nvPr/>
            </p:nvSpPr>
            <p:spPr bwMode="auto">
              <a:xfrm>
                <a:off x="1632" y="2064"/>
                <a:ext cx="240" cy="240"/>
              </a:xfrm>
              <a:prstGeom prst="ellipse">
                <a:avLst/>
              </a:prstGeom>
              <a:noFill/>
              <a:ln w="38100">
                <a:solidFill>
                  <a:srgbClr val="FA413C"/>
                </a:solidFill>
                <a:miter lim="800000"/>
                <a:headEnd/>
                <a:tailEnd/>
              </a:ln>
            </p:spPr>
            <p:txBody>
              <a:bodyPr wrap="none" anchor="ctr"/>
              <a:lstStyle/>
              <a:p>
                <a:pPr algn="ctr">
                  <a:defRPr/>
                </a:pPr>
                <a:endParaRPr lang="zh-CN" altLang="zh-CN" sz="2800" b="0">
                  <a:solidFill>
                    <a:srgbClr val="080800"/>
                  </a:solidFill>
                  <a:latin typeface="+mn-lt"/>
                  <a:ea typeface="黑体" pitchFamily="49" charset="-122"/>
                </a:endParaRPr>
              </a:p>
            </p:txBody>
          </p:sp>
          <p:sp>
            <p:nvSpPr>
              <p:cNvPr id="79888" name="Line 27"/>
              <p:cNvSpPr>
                <a:spLocks noChangeShapeType="1"/>
              </p:cNvSpPr>
              <p:nvPr/>
            </p:nvSpPr>
            <p:spPr bwMode="auto">
              <a:xfrm>
                <a:off x="1693" y="2195"/>
                <a:ext cx="144" cy="0"/>
              </a:xfrm>
              <a:prstGeom prst="line">
                <a:avLst/>
              </a:prstGeom>
              <a:noFill/>
              <a:ln w="38100">
                <a:solidFill>
                  <a:srgbClr val="FA413C"/>
                </a:solidFill>
                <a:miter lim="800000"/>
                <a:headEnd/>
                <a:tailEnd/>
              </a:ln>
            </p:spPr>
            <p:txBody>
              <a:bodyPr wrap="none"/>
              <a:lstStyle/>
              <a:p>
                <a:pPr>
                  <a:defRPr/>
                </a:pPr>
                <a:endParaRPr lang="zh-CN" altLang="en-US" b="0">
                  <a:latin typeface="+mn-lt"/>
                  <a:ea typeface="黑体" pitchFamily="49" charset="-122"/>
                </a:endParaRPr>
              </a:p>
            </p:txBody>
          </p:sp>
        </p:grpSp>
        <p:grpSp>
          <p:nvGrpSpPr>
            <p:cNvPr id="125964" name="Group 28"/>
            <p:cNvGrpSpPr>
              <a:grpSpLocks/>
            </p:cNvGrpSpPr>
            <p:nvPr/>
          </p:nvGrpSpPr>
          <p:grpSpPr bwMode="auto">
            <a:xfrm>
              <a:off x="1488" y="1616"/>
              <a:ext cx="192" cy="192"/>
              <a:chOff x="1632" y="2064"/>
              <a:chExt cx="240" cy="240"/>
            </a:xfrm>
          </p:grpSpPr>
          <p:sp>
            <p:nvSpPr>
              <p:cNvPr id="79885" name="Oval 29"/>
              <p:cNvSpPr>
                <a:spLocks noChangeArrowheads="1"/>
              </p:cNvSpPr>
              <p:nvPr/>
            </p:nvSpPr>
            <p:spPr bwMode="auto">
              <a:xfrm>
                <a:off x="1632" y="2064"/>
                <a:ext cx="240" cy="240"/>
              </a:xfrm>
              <a:prstGeom prst="ellipse">
                <a:avLst/>
              </a:prstGeom>
              <a:noFill/>
              <a:ln w="38100">
                <a:solidFill>
                  <a:srgbClr val="FA413C"/>
                </a:solidFill>
                <a:miter lim="800000"/>
                <a:headEnd/>
                <a:tailEnd/>
              </a:ln>
            </p:spPr>
            <p:txBody>
              <a:bodyPr wrap="none" anchor="ctr"/>
              <a:lstStyle/>
              <a:p>
                <a:pPr algn="ctr">
                  <a:defRPr/>
                </a:pPr>
                <a:endParaRPr lang="zh-CN" altLang="zh-CN" sz="2800" b="0">
                  <a:solidFill>
                    <a:srgbClr val="080800"/>
                  </a:solidFill>
                  <a:latin typeface="+mn-lt"/>
                  <a:ea typeface="黑体" pitchFamily="49" charset="-122"/>
                </a:endParaRPr>
              </a:p>
            </p:txBody>
          </p:sp>
          <p:sp>
            <p:nvSpPr>
              <p:cNvPr id="79886" name="Line 30"/>
              <p:cNvSpPr>
                <a:spLocks noChangeShapeType="1"/>
              </p:cNvSpPr>
              <p:nvPr/>
            </p:nvSpPr>
            <p:spPr bwMode="auto">
              <a:xfrm>
                <a:off x="1693" y="2195"/>
                <a:ext cx="144" cy="0"/>
              </a:xfrm>
              <a:prstGeom prst="line">
                <a:avLst/>
              </a:prstGeom>
              <a:noFill/>
              <a:ln w="38100">
                <a:solidFill>
                  <a:srgbClr val="FA413C"/>
                </a:solidFill>
                <a:miter lim="800000"/>
                <a:headEnd/>
                <a:tailEnd/>
              </a:ln>
            </p:spPr>
            <p:txBody>
              <a:bodyPr wrap="none"/>
              <a:lstStyle/>
              <a:p>
                <a:pPr>
                  <a:defRPr/>
                </a:pPr>
                <a:endParaRPr lang="zh-CN" altLang="en-US" b="0">
                  <a:latin typeface="+mn-lt"/>
                  <a:ea typeface="黑体" pitchFamily="49" charset="-122"/>
                </a:endParaRPr>
              </a:p>
            </p:txBody>
          </p:sp>
        </p:grpSp>
      </p:grpSp>
      <p:sp>
        <p:nvSpPr>
          <p:cNvPr id="125957" name="Rectangle 31"/>
          <p:cNvSpPr>
            <a:spLocks noChangeArrowheads="1"/>
          </p:cNvSpPr>
          <p:nvPr/>
        </p:nvSpPr>
        <p:spPr bwMode="auto">
          <a:xfrm>
            <a:off x="1046163" y="1125538"/>
            <a:ext cx="3241675" cy="700087"/>
          </a:xfrm>
          <a:prstGeom prst="rect">
            <a:avLst/>
          </a:prstGeom>
          <a:noFill/>
          <a:ln w="9525">
            <a:noFill/>
            <a:miter lim="800000"/>
            <a:headEnd/>
            <a:tailEnd/>
          </a:ln>
        </p:spPr>
        <p:txBody>
          <a:bodyPr>
            <a:spAutoFit/>
          </a:bodyPr>
          <a:lstStyle/>
          <a:p>
            <a:pPr>
              <a:lnSpc>
                <a:spcPct val="140000"/>
              </a:lnSpc>
            </a:pPr>
            <a:r>
              <a:rPr lang="en-US" altLang="zh-CN" b="0">
                <a:solidFill>
                  <a:schemeClr val="tx2"/>
                </a:solidFill>
                <a:ea typeface="黑体" pitchFamily="2" charset="-122"/>
              </a:rPr>
              <a:t>6-MP</a:t>
            </a:r>
            <a:r>
              <a:rPr lang="zh-CN" altLang="en-US" b="0">
                <a:solidFill>
                  <a:schemeClr val="tx2"/>
                </a:solidFill>
                <a:ea typeface="黑体" pitchFamily="2" charset="-122"/>
              </a:rPr>
              <a:t>作用机制</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7" name="Rectangle 2"/>
          <p:cNvSpPr>
            <a:spLocks noGrp="1" noChangeArrowheads="1"/>
          </p:cNvSpPr>
          <p:nvPr>
            <p:ph type="body" sz="half" idx="1"/>
          </p:nvPr>
        </p:nvSpPr>
        <p:spPr>
          <a:xfrm>
            <a:off x="539750" y="908050"/>
            <a:ext cx="3289300" cy="792163"/>
          </a:xfrm>
          <a:solidFill>
            <a:srgbClr val="FEFA5E"/>
          </a:solidFill>
        </p:spPr>
        <p:txBody>
          <a:bodyPr anchor="ctr"/>
          <a:lstStyle/>
          <a:p>
            <a:pPr algn="ctr" eaLnBrk="1" hangingPunct="1">
              <a:lnSpc>
                <a:spcPct val="120000"/>
              </a:lnSpc>
              <a:buFont typeface="Wingdings" pitchFamily="2" charset="2"/>
              <a:buNone/>
            </a:pPr>
            <a:r>
              <a:rPr lang="zh-CN" altLang="en-US">
                <a:solidFill>
                  <a:srgbClr val="080800"/>
                </a:solidFill>
                <a:ea typeface="黑体" pitchFamily="2" charset="-122"/>
              </a:rPr>
              <a:t>氨基酸类似物</a:t>
            </a:r>
            <a:endParaRPr lang="zh-CN" altLang="en-US" sz="2800">
              <a:solidFill>
                <a:srgbClr val="080800"/>
              </a:solidFill>
              <a:ea typeface="黑体" pitchFamily="2" charset="-122"/>
            </a:endParaRPr>
          </a:p>
        </p:txBody>
      </p:sp>
      <p:sp>
        <p:nvSpPr>
          <p:cNvPr id="12292" name="Rectangle 3"/>
          <p:cNvSpPr>
            <a:spLocks noChangeArrowheads="1"/>
          </p:cNvSpPr>
          <p:nvPr/>
        </p:nvSpPr>
        <p:spPr bwMode="auto">
          <a:xfrm>
            <a:off x="611188" y="1751013"/>
            <a:ext cx="8532812" cy="1454150"/>
          </a:xfrm>
          <a:prstGeom prst="rect">
            <a:avLst/>
          </a:prstGeom>
          <a:noFill/>
          <a:ln w="9525">
            <a:noFill/>
            <a:miter lim="800000"/>
            <a:headEnd/>
            <a:tailEnd/>
          </a:ln>
        </p:spPr>
        <p:txBody>
          <a:bodyPr lIns="18000" rIns="18000">
            <a:spAutoFit/>
          </a:bodyPr>
          <a:lstStyle/>
          <a:p>
            <a:pPr>
              <a:lnSpc>
                <a:spcPct val="170000"/>
              </a:lnSpc>
              <a:buClr>
                <a:srgbClr val="FA413C"/>
              </a:buClr>
              <a:buSzPct val="70000"/>
              <a:buFont typeface="Wingdings" pitchFamily="2" charset="2"/>
              <a:buChar char="u"/>
              <a:defRPr/>
            </a:pPr>
            <a:r>
              <a:rPr lang="en-US" altLang="zh-CN" sz="2800" b="0" dirty="0">
                <a:latin typeface="+mn-lt"/>
                <a:ea typeface="黑体" pitchFamily="49" charset="-122"/>
              </a:rPr>
              <a:t> </a:t>
            </a:r>
            <a:r>
              <a:rPr lang="zh-CN" altLang="en-US" sz="2800" b="0" dirty="0">
                <a:solidFill>
                  <a:srgbClr val="080800"/>
                </a:solidFill>
                <a:latin typeface="+mn-lt"/>
                <a:ea typeface="黑体" pitchFamily="49" charset="-122"/>
              </a:rPr>
              <a:t>主要有</a:t>
            </a:r>
            <a:r>
              <a:rPr lang="zh-CN" altLang="en-US" sz="2800" b="0" dirty="0">
                <a:solidFill>
                  <a:srgbClr val="FA413C"/>
                </a:solidFill>
                <a:latin typeface="+mn-lt"/>
                <a:ea typeface="黑体" pitchFamily="49" charset="-122"/>
              </a:rPr>
              <a:t>氮杂丝氨酸</a:t>
            </a:r>
            <a:r>
              <a:rPr lang="en-US" altLang="zh-CN" sz="2800" b="0" dirty="0">
                <a:solidFill>
                  <a:srgbClr val="FA413C"/>
                </a:solidFill>
                <a:latin typeface="+mn-lt"/>
                <a:ea typeface="黑体" pitchFamily="49" charset="-122"/>
              </a:rPr>
              <a:t>(AS)</a:t>
            </a:r>
            <a:r>
              <a:rPr lang="zh-CN" altLang="en-US" sz="2800" b="0" dirty="0">
                <a:solidFill>
                  <a:srgbClr val="080800"/>
                </a:solidFill>
                <a:latin typeface="+mn-lt"/>
                <a:ea typeface="黑体" pitchFamily="49" charset="-122"/>
              </a:rPr>
              <a:t>、 </a:t>
            </a:r>
            <a:r>
              <a:rPr lang="en-US" altLang="zh-CN" sz="2800" b="0" dirty="0">
                <a:solidFill>
                  <a:srgbClr val="080800"/>
                </a:solidFill>
                <a:latin typeface="+mn-lt"/>
                <a:ea typeface="黑体" pitchFamily="49" charset="-122"/>
              </a:rPr>
              <a:t>6-</a:t>
            </a:r>
            <a:r>
              <a:rPr lang="zh-CN" altLang="en-US" sz="2800" b="0" dirty="0">
                <a:solidFill>
                  <a:srgbClr val="080800"/>
                </a:solidFill>
                <a:latin typeface="+mn-lt"/>
                <a:ea typeface="黑体" pitchFamily="49" charset="-122"/>
              </a:rPr>
              <a:t>重氮</a:t>
            </a:r>
            <a:r>
              <a:rPr lang="en-US" altLang="zh-CN" sz="2800" b="0" dirty="0">
                <a:solidFill>
                  <a:srgbClr val="080800"/>
                </a:solidFill>
                <a:latin typeface="+mn-lt"/>
                <a:ea typeface="黑体" pitchFamily="49" charset="-122"/>
              </a:rPr>
              <a:t>-5-</a:t>
            </a:r>
            <a:r>
              <a:rPr lang="zh-CN" altLang="en-US" sz="2800" b="0" dirty="0">
                <a:solidFill>
                  <a:srgbClr val="080800"/>
                </a:solidFill>
                <a:latin typeface="+mn-lt"/>
                <a:ea typeface="黑体" pitchFamily="49" charset="-122"/>
              </a:rPr>
              <a:t>氧正亮氨酸等</a:t>
            </a:r>
          </a:p>
          <a:p>
            <a:pPr>
              <a:lnSpc>
                <a:spcPct val="170000"/>
              </a:lnSpc>
              <a:buClr>
                <a:srgbClr val="FA413C"/>
              </a:buClr>
              <a:buSzPct val="70000"/>
              <a:buFont typeface="Wingdings" pitchFamily="2" charset="2"/>
              <a:buChar char="u"/>
              <a:defRPr/>
            </a:pPr>
            <a:r>
              <a:rPr lang="zh-CN" altLang="en-US" sz="2800" b="0" dirty="0">
                <a:latin typeface="+mn-lt"/>
                <a:ea typeface="黑体" pitchFamily="49" charset="-122"/>
              </a:rPr>
              <a:t> </a:t>
            </a:r>
            <a:r>
              <a:rPr lang="zh-CN" altLang="en-US" sz="2800" b="0" dirty="0">
                <a:solidFill>
                  <a:srgbClr val="080800"/>
                </a:solidFill>
                <a:latin typeface="+mn-lt"/>
                <a:ea typeface="黑体" pitchFamily="49" charset="-122"/>
              </a:rPr>
              <a:t>化学结构与</a:t>
            </a:r>
            <a:r>
              <a:rPr lang="en-US" altLang="zh-CN" sz="2800" b="0" dirty="0" err="1">
                <a:solidFill>
                  <a:srgbClr val="FA413C"/>
                </a:solidFill>
                <a:latin typeface="+mn-lt"/>
                <a:ea typeface="黑体" pitchFamily="49" charset="-122"/>
              </a:rPr>
              <a:t>Gln</a:t>
            </a:r>
            <a:r>
              <a:rPr lang="zh-CN" altLang="en-US" sz="2800" b="0" dirty="0">
                <a:solidFill>
                  <a:srgbClr val="080800"/>
                </a:solidFill>
                <a:latin typeface="+mn-lt"/>
                <a:ea typeface="黑体" pitchFamily="49" charset="-122"/>
              </a:rPr>
              <a:t>相似，</a:t>
            </a:r>
            <a:r>
              <a:rPr lang="zh-CN" altLang="en-US" sz="2800" b="0" u="sng" dirty="0">
                <a:solidFill>
                  <a:srgbClr val="FF0000"/>
                </a:solidFill>
                <a:latin typeface="+mn-lt"/>
                <a:ea typeface="黑体" pitchFamily="49" charset="-122"/>
              </a:rPr>
              <a:t>干扰</a:t>
            </a:r>
            <a:r>
              <a:rPr lang="en-US" altLang="zh-CN" sz="2800" b="0" u="sng" dirty="0" err="1">
                <a:solidFill>
                  <a:srgbClr val="FF0000"/>
                </a:solidFill>
                <a:latin typeface="+mn-lt"/>
                <a:ea typeface="黑体" pitchFamily="49" charset="-122"/>
              </a:rPr>
              <a:t>Gln</a:t>
            </a:r>
            <a:r>
              <a:rPr lang="zh-CN" altLang="en-US" sz="2800" b="0" u="sng" dirty="0">
                <a:solidFill>
                  <a:srgbClr val="FF0000"/>
                </a:solidFill>
                <a:latin typeface="+mn-lt"/>
                <a:ea typeface="黑体" pitchFamily="49" charset="-122"/>
              </a:rPr>
              <a:t>参与的反应</a:t>
            </a:r>
          </a:p>
        </p:txBody>
      </p:sp>
      <p:graphicFrame>
        <p:nvGraphicFramePr>
          <p:cNvPr id="181252" name="Object 8"/>
          <p:cNvGraphicFramePr>
            <a:graphicFrameLocks noGrp="1" noChangeAspect="1"/>
          </p:cNvGraphicFramePr>
          <p:nvPr>
            <p:ph sz="half" idx="2"/>
          </p:nvPr>
        </p:nvGraphicFramePr>
        <p:xfrm>
          <a:off x="1187450" y="3660775"/>
          <a:ext cx="7034213" cy="2660650"/>
        </p:xfrm>
        <a:graphic>
          <a:graphicData uri="http://schemas.openxmlformats.org/presentationml/2006/ole">
            <mc:AlternateContent xmlns:mc="http://schemas.openxmlformats.org/markup-compatibility/2006">
              <mc:Choice xmlns:v="urn:schemas-microsoft-com:vml" Requires="v">
                <p:oleObj spid="_x0000_s12303" name="Visio" r:id="rId4" imgW="3006999" imgH="1137279" progId="">
                  <p:embed/>
                </p:oleObj>
              </mc:Choice>
              <mc:Fallback>
                <p:oleObj name="Visio" r:id="rId4" imgW="3006999" imgH="1137279"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3660775"/>
                        <a:ext cx="7034213"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81252"/>
                                        </p:tgtEl>
                                        <p:attrNameLst>
                                          <p:attrName>style.visibility</p:attrName>
                                        </p:attrNameLst>
                                      </p:cBhvr>
                                      <p:to>
                                        <p:strVal val="visible"/>
                                      </p:to>
                                    </p:set>
                                    <p:animEffect transition="in" filter="slide(fromBottom)">
                                      <p:cBhvr>
                                        <p:cTn id="7" dur="500"/>
                                        <p:tgtEl>
                                          <p:spTgt spid="181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descr="Rectangle: Click to edit Master text styles&#10;Second level&#10;Third level&#10;Fourth level&#10;Fifth level"/>
          <p:cNvSpPr>
            <a:spLocks noChangeArrowheads="1"/>
          </p:cNvSpPr>
          <p:nvPr/>
        </p:nvSpPr>
        <p:spPr bwMode="auto">
          <a:xfrm>
            <a:off x="755650" y="1196975"/>
            <a:ext cx="8137525" cy="2232025"/>
          </a:xfrm>
          <a:prstGeom prst="rect">
            <a:avLst/>
          </a:prstGeom>
          <a:noFill/>
          <a:ln w="9525">
            <a:noFill/>
            <a:miter lim="800000"/>
            <a:headEnd/>
            <a:tailEnd/>
          </a:ln>
        </p:spPr>
        <p:txBody>
          <a:bodyPr/>
          <a:lstStyle/>
          <a:p>
            <a:pPr marL="457200" indent="-457200">
              <a:lnSpc>
                <a:spcPct val="150000"/>
              </a:lnSpc>
              <a:spcBef>
                <a:spcPct val="20000"/>
              </a:spcBef>
              <a:buClr>
                <a:srgbClr val="FA413C"/>
              </a:buClr>
              <a:buSzPct val="75000"/>
              <a:buFont typeface="Wingdings" pitchFamily="2" charset="2"/>
              <a:buChar char="u"/>
              <a:defRPr/>
            </a:pPr>
            <a:r>
              <a:rPr lang="zh-CN" altLang="en-US" sz="2800" b="0" dirty="0">
                <a:solidFill>
                  <a:srgbClr val="080800"/>
                </a:solidFill>
                <a:latin typeface="+mn-lt"/>
                <a:ea typeface="黑体" pitchFamily="49" charset="-122"/>
              </a:rPr>
              <a:t>主要有氨蝶呤</a:t>
            </a:r>
            <a:r>
              <a:rPr lang="en-US" altLang="zh-CN" sz="2800" b="0" dirty="0">
                <a:solidFill>
                  <a:srgbClr val="080800"/>
                </a:solidFill>
                <a:latin typeface="+mn-lt"/>
                <a:ea typeface="黑体" pitchFamily="49" charset="-122"/>
              </a:rPr>
              <a:t>(AP)</a:t>
            </a:r>
            <a:r>
              <a:rPr lang="zh-CN" altLang="en-US" sz="2800" b="0" dirty="0">
                <a:solidFill>
                  <a:srgbClr val="080800"/>
                </a:solidFill>
                <a:latin typeface="+mn-lt"/>
                <a:ea typeface="黑体" pitchFamily="49" charset="-122"/>
              </a:rPr>
              <a:t>和</a:t>
            </a:r>
            <a:r>
              <a:rPr lang="zh-CN" altLang="en-US" sz="2800" b="0" dirty="0">
                <a:solidFill>
                  <a:srgbClr val="FA413C"/>
                </a:solidFill>
                <a:latin typeface="+mn-lt"/>
                <a:ea typeface="黑体" pitchFamily="49" charset="-122"/>
              </a:rPr>
              <a:t>甲氨蝶呤</a:t>
            </a:r>
            <a:r>
              <a:rPr lang="en-US" altLang="zh-CN" sz="2800" b="0" dirty="0">
                <a:solidFill>
                  <a:srgbClr val="FA413C"/>
                </a:solidFill>
                <a:latin typeface="+mn-lt"/>
                <a:ea typeface="黑体" pitchFamily="49" charset="-122"/>
              </a:rPr>
              <a:t>(MTX)</a:t>
            </a:r>
            <a:r>
              <a:rPr lang="zh-CN" altLang="en-US" sz="2800" b="0" dirty="0">
                <a:solidFill>
                  <a:srgbClr val="080800"/>
                </a:solidFill>
                <a:latin typeface="+mn-lt"/>
                <a:ea typeface="黑体" pitchFamily="49" charset="-122"/>
              </a:rPr>
              <a:t>等</a:t>
            </a:r>
            <a:r>
              <a:rPr lang="zh-CN" altLang="en-US" sz="2800" b="0" dirty="0">
                <a:latin typeface="+mn-lt"/>
                <a:ea typeface="黑体" pitchFamily="49" charset="-122"/>
              </a:rPr>
              <a:t>。</a:t>
            </a:r>
          </a:p>
          <a:p>
            <a:pPr marL="457200" indent="-457200">
              <a:lnSpc>
                <a:spcPct val="150000"/>
              </a:lnSpc>
              <a:spcBef>
                <a:spcPct val="20000"/>
              </a:spcBef>
              <a:buClr>
                <a:srgbClr val="FA413C"/>
              </a:buClr>
              <a:buSzPct val="75000"/>
              <a:buFont typeface="Wingdings" pitchFamily="2" charset="2"/>
              <a:buChar char="u"/>
              <a:defRPr/>
            </a:pPr>
            <a:r>
              <a:rPr lang="zh-CN" altLang="en-US" sz="2800" b="0" dirty="0">
                <a:solidFill>
                  <a:srgbClr val="080800"/>
                </a:solidFill>
                <a:latin typeface="+mn-lt"/>
                <a:ea typeface="黑体" pitchFamily="49" charset="-122"/>
              </a:rPr>
              <a:t>能</a:t>
            </a:r>
            <a:r>
              <a:rPr lang="zh-CN" altLang="en-US" sz="2800" b="0" u="sng" dirty="0">
                <a:solidFill>
                  <a:srgbClr val="080800"/>
                </a:solidFill>
                <a:latin typeface="+mn-lt"/>
                <a:ea typeface="黑体" pitchFamily="49" charset="-122"/>
              </a:rPr>
              <a:t>竞争性抑制</a:t>
            </a:r>
            <a:r>
              <a:rPr lang="zh-CN" altLang="en-US" sz="2800" b="0" u="sng" dirty="0">
                <a:solidFill>
                  <a:srgbClr val="FA413C"/>
                </a:solidFill>
                <a:latin typeface="+mn-lt"/>
                <a:ea typeface="黑体" pitchFamily="49" charset="-122"/>
              </a:rPr>
              <a:t>二氢叶酸还原酶</a:t>
            </a:r>
            <a:r>
              <a:rPr lang="zh-CN" altLang="en-US" sz="2800" b="0" dirty="0">
                <a:solidFill>
                  <a:srgbClr val="080800"/>
                </a:solidFill>
                <a:latin typeface="+mn-lt"/>
                <a:ea typeface="黑体" pitchFamily="49" charset="-122"/>
              </a:rPr>
              <a:t>，使叶酸不能还原成</a:t>
            </a:r>
            <a:r>
              <a:rPr lang="en-US" altLang="zh-CN" sz="2800" b="0" dirty="0">
                <a:solidFill>
                  <a:srgbClr val="080800"/>
                </a:solidFill>
                <a:latin typeface="+mn-lt"/>
                <a:ea typeface="黑体" pitchFamily="49" charset="-122"/>
              </a:rPr>
              <a:t>FH</a:t>
            </a:r>
            <a:r>
              <a:rPr lang="en-US" altLang="zh-CN" sz="2800" b="0" baseline="-25000" dirty="0">
                <a:solidFill>
                  <a:srgbClr val="080800"/>
                </a:solidFill>
                <a:latin typeface="+mn-lt"/>
                <a:ea typeface="黑体" pitchFamily="49" charset="-122"/>
              </a:rPr>
              <a:t>2</a:t>
            </a:r>
            <a:r>
              <a:rPr lang="zh-CN" altLang="en-US" sz="2800" b="0" dirty="0">
                <a:solidFill>
                  <a:srgbClr val="080800"/>
                </a:solidFill>
                <a:latin typeface="+mn-lt"/>
                <a:ea typeface="黑体" pitchFamily="49" charset="-122"/>
              </a:rPr>
              <a:t>和</a:t>
            </a:r>
            <a:r>
              <a:rPr lang="en-US" altLang="zh-CN" sz="2800" b="0" dirty="0">
                <a:solidFill>
                  <a:srgbClr val="080800"/>
                </a:solidFill>
                <a:latin typeface="+mn-lt"/>
                <a:ea typeface="黑体" pitchFamily="49" charset="-122"/>
              </a:rPr>
              <a:t>FH</a:t>
            </a:r>
            <a:r>
              <a:rPr lang="en-US" altLang="zh-CN" sz="2800" b="0" baseline="-25000" dirty="0">
                <a:solidFill>
                  <a:srgbClr val="080800"/>
                </a:solidFill>
                <a:latin typeface="+mn-lt"/>
                <a:ea typeface="黑体" pitchFamily="49" charset="-122"/>
              </a:rPr>
              <a:t>4</a:t>
            </a:r>
            <a:r>
              <a:rPr lang="zh-CN" altLang="en-US" sz="2800" b="0" dirty="0">
                <a:solidFill>
                  <a:srgbClr val="080800"/>
                </a:solidFill>
                <a:latin typeface="+mn-lt"/>
                <a:ea typeface="黑体" pitchFamily="49" charset="-122"/>
              </a:rPr>
              <a:t>，从而</a:t>
            </a:r>
            <a:r>
              <a:rPr lang="zh-CN" altLang="en-US" sz="2800" b="0" u="sng" dirty="0">
                <a:solidFill>
                  <a:srgbClr val="FF0000"/>
                </a:solidFill>
                <a:latin typeface="+mn-lt"/>
                <a:ea typeface="黑体" pitchFamily="49" charset="-122"/>
              </a:rPr>
              <a:t>干扰一碳单位参与的反应</a:t>
            </a:r>
          </a:p>
        </p:txBody>
      </p:sp>
      <p:sp>
        <p:nvSpPr>
          <p:cNvPr id="13323" name="Rectangle 3"/>
          <p:cNvSpPr>
            <a:spLocks noChangeArrowheads="1"/>
          </p:cNvSpPr>
          <p:nvPr/>
        </p:nvSpPr>
        <p:spPr bwMode="auto">
          <a:xfrm>
            <a:off x="539750" y="476250"/>
            <a:ext cx="2951163" cy="720725"/>
          </a:xfrm>
          <a:prstGeom prst="rect">
            <a:avLst/>
          </a:prstGeom>
          <a:solidFill>
            <a:srgbClr val="FEFA5E"/>
          </a:solidFill>
          <a:ln w="9525">
            <a:noFill/>
            <a:miter lim="800000"/>
            <a:headEnd/>
            <a:tailEnd/>
          </a:ln>
        </p:spPr>
        <p:txBody>
          <a:bodyPr/>
          <a:lstStyle/>
          <a:p>
            <a:pPr marL="457200" indent="-457200" algn="ctr">
              <a:lnSpc>
                <a:spcPct val="120000"/>
              </a:lnSpc>
              <a:spcBef>
                <a:spcPct val="20000"/>
              </a:spcBef>
              <a:buClr>
                <a:srgbClr val="A50021"/>
              </a:buClr>
              <a:buSzPct val="75000"/>
              <a:buFont typeface="Wingdings" pitchFamily="2" charset="2"/>
              <a:buNone/>
            </a:pPr>
            <a:r>
              <a:rPr lang="zh-CN" altLang="en-US" b="0">
                <a:solidFill>
                  <a:srgbClr val="080800"/>
                </a:solidFill>
                <a:ea typeface="黑体" pitchFamily="2" charset="-122"/>
              </a:rPr>
              <a:t>叶酸类似物</a:t>
            </a:r>
          </a:p>
        </p:txBody>
      </p:sp>
      <p:graphicFrame>
        <p:nvGraphicFramePr>
          <p:cNvPr id="183300" name="Object 9"/>
          <p:cNvGraphicFramePr>
            <a:graphicFrameLocks noChangeAspect="1"/>
          </p:cNvGraphicFramePr>
          <p:nvPr/>
        </p:nvGraphicFramePr>
        <p:xfrm>
          <a:off x="1547813" y="3429000"/>
          <a:ext cx="6911975" cy="3384550"/>
        </p:xfrm>
        <a:graphic>
          <a:graphicData uri="http://schemas.openxmlformats.org/presentationml/2006/ole">
            <mc:AlternateContent xmlns:mc="http://schemas.openxmlformats.org/markup-compatibility/2006">
              <mc:Choice xmlns:v="urn:schemas-microsoft-com:vml" Requires="v">
                <p:oleObj spid="_x0000_s13328" name="Visio" r:id="rId4" imgW="4057859" imgH="1985915" progId="">
                  <p:embed/>
                </p:oleObj>
              </mc:Choice>
              <mc:Fallback>
                <p:oleObj name="Visio" r:id="rId4" imgW="4057859" imgH="1985915"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3429000"/>
                        <a:ext cx="6911975"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83300"/>
                                        </p:tgtEl>
                                        <p:attrNameLst>
                                          <p:attrName>style.visibility</p:attrName>
                                        </p:attrNameLst>
                                      </p:cBhvr>
                                      <p:to>
                                        <p:strVal val="visible"/>
                                      </p:to>
                                    </p:set>
                                    <p:animEffect transition="in" filter="slide(fromBottom)">
                                      <p:cBhvr>
                                        <p:cTn id="7" dur="500"/>
                                        <p:tgtEl>
                                          <p:spTgt spid="183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a:xfrm>
            <a:off x="1055688" y="765175"/>
            <a:ext cx="7467600" cy="533400"/>
          </a:xfrm>
        </p:spPr>
        <p:txBody>
          <a:bodyPr/>
          <a:lstStyle/>
          <a:p>
            <a:pPr marL="174625" indent="-174625" algn="ctr" eaLnBrk="1" hangingPunct="1">
              <a:lnSpc>
                <a:spcPct val="90000"/>
              </a:lnSpc>
              <a:buClr>
                <a:srgbClr val="800080"/>
              </a:buClr>
              <a:buSzPct val="50000"/>
              <a:buFont typeface="Wingdings" pitchFamily="2" charset="2"/>
              <a:buNone/>
            </a:pPr>
            <a:r>
              <a:rPr lang="zh-CN" altLang="en-US">
                <a:solidFill>
                  <a:schemeClr val="tx2"/>
                </a:solidFill>
                <a:ea typeface="黑体" pitchFamily="2" charset="-122"/>
              </a:rPr>
              <a:t>（二）核酸的消化与吸收</a:t>
            </a:r>
          </a:p>
        </p:txBody>
      </p:sp>
      <p:grpSp>
        <p:nvGrpSpPr>
          <p:cNvPr id="2" name="Group 3"/>
          <p:cNvGrpSpPr>
            <a:grpSpLocks/>
          </p:cNvGrpSpPr>
          <p:nvPr/>
        </p:nvGrpSpPr>
        <p:grpSpPr bwMode="auto">
          <a:xfrm>
            <a:off x="1042988" y="1484313"/>
            <a:ext cx="7345362" cy="1211262"/>
            <a:chOff x="808" y="1521"/>
            <a:chExt cx="4399" cy="763"/>
          </a:xfrm>
        </p:grpSpPr>
        <p:sp>
          <p:nvSpPr>
            <p:cNvPr id="37917" name="Text Box 4"/>
            <p:cNvSpPr txBox="1">
              <a:spLocks noChangeArrowheads="1"/>
            </p:cNvSpPr>
            <p:nvPr/>
          </p:nvSpPr>
          <p:spPr bwMode="auto">
            <a:xfrm>
              <a:off x="1449" y="1521"/>
              <a:ext cx="1239" cy="331"/>
            </a:xfrm>
            <a:prstGeom prst="rect">
              <a:avLst/>
            </a:prstGeom>
            <a:noFill/>
            <a:ln w="38100">
              <a:noFill/>
              <a:miter lim="800000"/>
              <a:headEnd/>
              <a:tailEnd/>
            </a:ln>
          </p:spPr>
          <p:txBody>
            <a:bodyPr lIns="90000" tIns="46800" rIns="90000" bIns="46800">
              <a:spAutoFit/>
            </a:bodyPr>
            <a:lstStyle/>
            <a:p>
              <a:pPr algn="ctr"/>
              <a:r>
                <a:rPr lang="zh-CN" altLang="en-US" sz="2800" b="0">
                  <a:solidFill>
                    <a:srgbClr val="080800"/>
                  </a:solidFill>
                  <a:latin typeface="Tahoma" pitchFamily="34" charset="0"/>
                  <a:ea typeface="黑体" pitchFamily="2" charset="-122"/>
                </a:rPr>
                <a:t>食物核蛋白</a:t>
              </a:r>
            </a:p>
          </p:txBody>
        </p:sp>
        <p:sp>
          <p:nvSpPr>
            <p:cNvPr id="37918" name="Text Box 5"/>
            <p:cNvSpPr txBox="1">
              <a:spLocks noChangeArrowheads="1"/>
            </p:cNvSpPr>
            <p:nvPr/>
          </p:nvSpPr>
          <p:spPr bwMode="auto">
            <a:xfrm>
              <a:off x="808" y="1953"/>
              <a:ext cx="761" cy="331"/>
            </a:xfrm>
            <a:prstGeom prst="rect">
              <a:avLst/>
            </a:prstGeom>
            <a:noFill/>
            <a:ln w="38100">
              <a:noFill/>
              <a:miter lim="800000"/>
              <a:headEnd/>
              <a:tailEnd/>
            </a:ln>
          </p:spPr>
          <p:txBody>
            <a:bodyPr lIns="90000" tIns="46800" rIns="90000" bIns="46800">
              <a:spAutoFit/>
            </a:bodyPr>
            <a:lstStyle/>
            <a:p>
              <a:pPr algn="ctr"/>
              <a:r>
                <a:rPr lang="zh-CN" altLang="en-US" sz="2800" b="0">
                  <a:latin typeface="Tahoma" pitchFamily="34" charset="0"/>
                  <a:ea typeface="黑体" pitchFamily="2" charset="-122"/>
                </a:rPr>
                <a:t>蛋白质</a:t>
              </a:r>
            </a:p>
          </p:txBody>
        </p:sp>
        <p:sp>
          <p:nvSpPr>
            <p:cNvPr id="37919" name="Text Box 6"/>
            <p:cNvSpPr txBox="1">
              <a:spLocks noChangeArrowheads="1"/>
            </p:cNvSpPr>
            <p:nvPr/>
          </p:nvSpPr>
          <p:spPr bwMode="auto">
            <a:xfrm>
              <a:off x="2983" y="1951"/>
              <a:ext cx="2224" cy="331"/>
            </a:xfrm>
            <a:prstGeom prst="rect">
              <a:avLst/>
            </a:prstGeom>
            <a:noFill/>
            <a:ln w="38100">
              <a:noFill/>
              <a:miter lim="800000"/>
              <a:headEnd/>
              <a:tailEnd/>
            </a:ln>
          </p:spPr>
          <p:txBody>
            <a:bodyPr lIns="90000" tIns="46800" rIns="90000" bIns="46800">
              <a:spAutoFit/>
            </a:bodyPr>
            <a:lstStyle/>
            <a:p>
              <a:pPr algn="ctr"/>
              <a:r>
                <a:rPr lang="zh-CN" altLang="en-US" sz="2800" b="0">
                  <a:latin typeface="Tahoma" pitchFamily="34" charset="0"/>
                  <a:ea typeface="黑体" pitchFamily="2" charset="-122"/>
                </a:rPr>
                <a:t>核酸（</a:t>
              </a:r>
              <a:r>
                <a:rPr lang="en-US" altLang="zh-CN" sz="2800" b="0">
                  <a:latin typeface="Tahoma" pitchFamily="34" charset="0"/>
                  <a:ea typeface="黑体" pitchFamily="2" charset="-122"/>
                </a:rPr>
                <a:t>RNA</a:t>
              </a:r>
              <a:r>
                <a:rPr lang="zh-CN" altLang="en-US" sz="2800" b="0">
                  <a:latin typeface="Tahoma" pitchFamily="34" charset="0"/>
                  <a:ea typeface="黑体" pitchFamily="2" charset="-122"/>
                </a:rPr>
                <a:t>及</a:t>
              </a:r>
              <a:r>
                <a:rPr lang="en-US" altLang="zh-CN" sz="2800" b="0">
                  <a:latin typeface="Tahoma" pitchFamily="34" charset="0"/>
                  <a:ea typeface="黑体" pitchFamily="2" charset="-122"/>
                </a:rPr>
                <a:t>DNA</a:t>
              </a:r>
              <a:r>
                <a:rPr lang="zh-CN" altLang="en-US" sz="2800" b="0">
                  <a:latin typeface="Tahoma" pitchFamily="34" charset="0"/>
                  <a:ea typeface="黑体" pitchFamily="2" charset="-122"/>
                </a:rPr>
                <a:t>）</a:t>
              </a:r>
            </a:p>
          </p:txBody>
        </p:sp>
        <p:grpSp>
          <p:nvGrpSpPr>
            <p:cNvPr id="37920" name="Group 7"/>
            <p:cNvGrpSpPr>
              <a:grpSpLocks/>
            </p:cNvGrpSpPr>
            <p:nvPr/>
          </p:nvGrpSpPr>
          <p:grpSpPr bwMode="auto">
            <a:xfrm>
              <a:off x="1611" y="1824"/>
              <a:ext cx="1296" cy="292"/>
              <a:chOff x="1392" y="816"/>
              <a:chExt cx="1296" cy="292"/>
            </a:xfrm>
          </p:grpSpPr>
          <p:sp>
            <p:nvSpPr>
              <p:cNvPr id="37921" name="Line 8"/>
              <p:cNvSpPr>
                <a:spLocks noChangeShapeType="1"/>
              </p:cNvSpPr>
              <p:nvPr/>
            </p:nvSpPr>
            <p:spPr bwMode="auto">
              <a:xfrm>
                <a:off x="1776" y="864"/>
                <a:ext cx="0" cy="240"/>
              </a:xfrm>
              <a:prstGeom prst="line">
                <a:avLst/>
              </a:prstGeom>
              <a:noFill/>
              <a:ln w="38100">
                <a:solidFill>
                  <a:schemeClr val="tx1"/>
                </a:solidFill>
                <a:miter lim="800000"/>
                <a:headEnd/>
                <a:tailEnd/>
              </a:ln>
            </p:spPr>
            <p:txBody>
              <a:bodyPr wrap="none" lIns="90000" tIns="46800" rIns="90000" bIns="46800">
                <a:spAutoFit/>
              </a:bodyPr>
              <a:lstStyle/>
              <a:p>
                <a:endParaRPr lang="zh-CN" altLang="en-US"/>
              </a:p>
            </p:txBody>
          </p:sp>
          <p:sp>
            <p:nvSpPr>
              <p:cNvPr id="37922" name="Line 9"/>
              <p:cNvSpPr>
                <a:spLocks noChangeShapeType="1"/>
              </p:cNvSpPr>
              <p:nvPr/>
            </p:nvSpPr>
            <p:spPr bwMode="auto">
              <a:xfrm>
                <a:off x="1776" y="1104"/>
                <a:ext cx="912" cy="0"/>
              </a:xfrm>
              <a:prstGeom prst="line">
                <a:avLst/>
              </a:prstGeom>
              <a:noFill/>
              <a:ln w="38100">
                <a:solidFill>
                  <a:schemeClr val="tx1"/>
                </a:solidFill>
                <a:miter lim="800000"/>
                <a:headEnd/>
                <a:tailEnd type="arrow" w="med" len="med"/>
              </a:ln>
            </p:spPr>
            <p:txBody>
              <a:bodyPr wrap="none" lIns="90000" tIns="46800" rIns="90000" bIns="46800">
                <a:spAutoFit/>
              </a:bodyPr>
              <a:lstStyle/>
              <a:p>
                <a:endParaRPr lang="zh-CN" altLang="en-US"/>
              </a:p>
            </p:txBody>
          </p:sp>
          <p:sp>
            <p:nvSpPr>
              <p:cNvPr id="37923" name="Line 10"/>
              <p:cNvSpPr>
                <a:spLocks noChangeShapeType="1"/>
              </p:cNvSpPr>
              <p:nvPr/>
            </p:nvSpPr>
            <p:spPr bwMode="auto">
              <a:xfrm flipH="1">
                <a:off x="1392" y="1104"/>
                <a:ext cx="384"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37924" name="Text Box 11"/>
              <p:cNvSpPr txBox="1">
                <a:spLocks noChangeArrowheads="1"/>
              </p:cNvSpPr>
              <p:nvPr/>
            </p:nvSpPr>
            <p:spPr bwMode="auto">
              <a:xfrm>
                <a:off x="1776" y="816"/>
                <a:ext cx="576" cy="292"/>
              </a:xfrm>
              <a:prstGeom prst="rect">
                <a:avLst/>
              </a:prstGeom>
              <a:noFill/>
              <a:ln w="38100">
                <a:noFill/>
                <a:miter lim="800000"/>
                <a:headEnd/>
                <a:tailEnd/>
              </a:ln>
            </p:spPr>
            <p:txBody>
              <a:bodyPr lIns="90000" tIns="46800" rIns="90000" bIns="46800">
                <a:spAutoFit/>
              </a:bodyPr>
              <a:lstStyle/>
              <a:p>
                <a:pPr algn="ctr"/>
                <a:r>
                  <a:rPr lang="zh-CN" altLang="en-US" sz="2400" b="0">
                    <a:solidFill>
                      <a:srgbClr val="FA413C"/>
                    </a:solidFill>
                    <a:latin typeface="Tahoma" pitchFamily="34" charset="0"/>
                    <a:ea typeface="黑体" pitchFamily="2" charset="-122"/>
                  </a:rPr>
                  <a:t>胃酸</a:t>
                </a:r>
              </a:p>
            </p:txBody>
          </p:sp>
        </p:grpSp>
      </p:grpSp>
      <p:grpSp>
        <p:nvGrpSpPr>
          <p:cNvPr id="4" name="Group 12"/>
          <p:cNvGrpSpPr>
            <a:grpSpLocks/>
          </p:cNvGrpSpPr>
          <p:nvPr/>
        </p:nvGrpSpPr>
        <p:grpSpPr bwMode="auto">
          <a:xfrm>
            <a:off x="4284663" y="2606675"/>
            <a:ext cx="2524125" cy="1111250"/>
            <a:chOff x="2734" y="2256"/>
            <a:chExt cx="1299" cy="700"/>
          </a:xfrm>
        </p:grpSpPr>
        <p:sp>
          <p:nvSpPr>
            <p:cNvPr id="37913" name="Text Box 13"/>
            <p:cNvSpPr txBox="1">
              <a:spLocks noChangeArrowheads="1"/>
            </p:cNvSpPr>
            <p:nvPr/>
          </p:nvSpPr>
          <p:spPr bwMode="auto">
            <a:xfrm>
              <a:off x="2734" y="2625"/>
              <a:ext cx="1003" cy="331"/>
            </a:xfrm>
            <a:prstGeom prst="rect">
              <a:avLst/>
            </a:prstGeom>
            <a:noFill/>
            <a:ln w="38100">
              <a:noFill/>
              <a:miter lim="800000"/>
              <a:headEnd/>
              <a:tailEnd/>
            </a:ln>
          </p:spPr>
          <p:txBody>
            <a:bodyPr lIns="90000" tIns="46800" rIns="90000" bIns="46800">
              <a:spAutoFit/>
            </a:bodyPr>
            <a:lstStyle/>
            <a:p>
              <a:pPr algn="ctr"/>
              <a:r>
                <a:rPr lang="zh-CN" altLang="en-US" sz="2800" b="0">
                  <a:latin typeface="Tahoma" pitchFamily="34" charset="0"/>
                  <a:ea typeface="黑体" pitchFamily="2" charset="-122"/>
                </a:rPr>
                <a:t>核苷酸</a:t>
              </a:r>
            </a:p>
          </p:txBody>
        </p:sp>
        <p:grpSp>
          <p:nvGrpSpPr>
            <p:cNvPr id="37914" name="Group 14"/>
            <p:cNvGrpSpPr>
              <a:grpSpLocks/>
            </p:cNvGrpSpPr>
            <p:nvPr/>
          </p:nvGrpSpPr>
          <p:grpSpPr bwMode="auto">
            <a:xfrm>
              <a:off x="3216" y="2256"/>
              <a:ext cx="817" cy="384"/>
              <a:chOff x="2997" y="1248"/>
              <a:chExt cx="817" cy="384"/>
            </a:xfrm>
          </p:grpSpPr>
          <p:sp>
            <p:nvSpPr>
              <p:cNvPr id="37915" name="Line 15"/>
              <p:cNvSpPr>
                <a:spLocks noChangeShapeType="1"/>
              </p:cNvSpPr>
              <p:nvPr/>
            </p:nvSpPr>
            <p:spPr bwMode="auto">
              <a:xfrm>
                <a:off x="3024" y="1248"/>
                <a:ext cx="0" cy="384"/>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37916" name="Text Box 16"/>
              <p:cNvSpPr txBox="1">
                <a:spLocks noChangeArrowheads="1"/>
              </p:cNvSpPr>
              <p:nvPr/>
            </p:nvSpPr>
            <p:spPr bwMode="auto">
              <a:xfrm>
                <a:off x="2997" y="1281"/>
                <a:ext cx="817" cy="292"/>
              </a:xfrm>
              <a:prstGeom prst="rect">
                <a:avLst/>
              </a:prstGeom>
              <a:noFill/>
              <a:ln w="38100">
                <a:noFill/>
                <a:miter lim="800000"/>
                <a:headEnd/>
                <a:tailEnd/>
              </a:ln>
            </p:spPr>
            <p:txBody>
              <a:bodyPr lIns="90000" tIns="46800" rIns="90000" bIns="46800">
                <a:spAutoFit/>
              </a:bodyPr>
              <a:lstStyle/>
              <a:p>
                <a:pPr algn="ctr"/>
                <a:r>
                  <a:rPr lang="zh-CN" altLang="en-US" sz="2400" b="0">
                    <a:solidFill>
                      <a:srgbClr val="FA413C"/>
                    </a:solidFill>
                    <a:latin typeface="Tahoma" pitchFamily="34" charset="0"/>
                    <a:ea typeface="黑体" pitchFamily="2" charset="-122"/>
                  </a:rPr>
                  <a:t>胰核酸酶</a:t>
                </a:r>
              </a:p>
            </p:txBody>
          </p:sp>
        </p:grpSp>
      </p:grpSp>
      <p:grpSp>
        <p:nvGrpSpPr>
          <p:cNvPr id="6" name="Group 17"/>
          <p:cNvGrpSpPr>
            <a:grpSpLocks/>
          </p:cNvGrpSpPr>
          <p:nvPr/>
        </p:nvGrpSpPr>
        <p:grpSpPr bwMode="auto">
          <a:xfrm>
            <a:off x="3309938" y="3716338"/>
            <a:ext cx="4292600" cy="1073150"/>
            <a:chOff x="2267" y="2928"/>
            <a:chExt cx="2141" cy="676"/>
          </a:xfrm>
        </p:grpSpPr>
        <p:sp>
          <p:nvSpPr>
            <p:cNvPr id="37906" name="Text Box 18"/>
            <p:cNvSpPr txBox="1">
              <a:spLocks noChangeArrowheads="1"/>
            </p:cNvSpPr>
            <p:nvPr/>
          </p:nvSpPr>
          <p:spPr bwMode="auto">
            <a:xfrm>
              <a:off x="2267" y="3273"/>
              <a:ext cx="562" cy="331"/>
            </a:xfrm>
            <a:prstGeom prst="rect">
              <a:avLst/>
            </a:prstGeom>
            <a:noFill/>
            <a:ln w="38100">
              <a:noFill/>
              <a:miter lim="800000"/>
              <a:headEnd/>
              <a:tailEnd/>
            </a:ln>
          </p:spPr>
          <p:txBody>
            <a:bodyPr lIns="90000" tIns="46800" rIns="90000" bIns="46800">
              <a:spAutoFit/>
            </a:bodyPr>
            <a:lstStyle/>
            <a:p>
              <a:pPr algn="ctr"/>
              <a:r>
                <a:rPr lang="zh-CN" altLang="en-US" sz="2800" b="0">
                  <a:latin typeface="Tahoma" pitchFamily="34" charset="0"/>
                  <a:ea typeface="黑体" pitchFamily="2" charset="-122"/>
                </a:rPr>
                <a:t>核苷</a:t>
              </a:r>
            </a:p>
          </p:txBody>
        </p:sp>
        <p:sp>
          <p:nvSpPr>
            <p:cNvPr id="37907" name="Text Box 19"/>
            <p:cNvSpPr txBox="1">
              <a:spLocks noChangeArrowheads="1"/>
            </p:cNvSpPr>
            <p:nvPr/>
          </p:nvSpPr>
          <p:spPr bwMode="auto">
            <a:xfrm>
              <a:off x="3868" y="3249"/>
              <a:ext cx="524" cy="331"/>
            </a:xfrm>
            <a:prstGeom prst="rect">
              <a:avLst/>
            </a:prstGeom>
            <a:noFill/>
            <a:ln w="38100">
              <a:noFill/>
              <a:miter lim="800000"/>
              <a:headEnd/>
              <a:tailEnd/>
            </a:ln>
          </p:spPr>
          <p:txBody>
            <a:bodyPr lIns="90000" tIns="46800" rIns="90000" bIns="46800">
              <a:spAutoFit/>
            </a:bodyPr>
            <a:lstStyle/>
            <a:p>
              <a:pPr algn="ctr"/>
              <a:r>
                <a:rPr lang="zh-CN" altLang="en-US" sz="2800" b="0">
                  <a:latin typeface="Tahoma" pitchFamily="34" charset="0"/>
                  <a:ea typeface="黑体" pitchFamily="2" charset="-122"/>
                </a:rPr>
                <a:t>磷酸</a:t>
              </a:r>
            </a:p>
          </p:txBody>
        </p:sp>
        <p:grpSp>
          <p:nvGrpSpPr>
            <p:cNvPr id="37908" name="Group 20"/>
            <p:cNvGrpSpPr>
              <a:grpSpLocks/>
            </p:cNvGrpSpPr>
            <p:nvPr/>
          </p:nvGrpSpPr>
          <p:grpSpPr bwMode="auto">
            <a:xfrm>
              <a:off x="2907" y="2928"/>
              <a:ext cx="1501" cy="480"/>
              <a:chOff x="2688" y="1920"/>
              <a:chExt cx="1501" cy="480"/>
            </a:xfrm>
          </p:grpSpPr>
          <p:sp>
            <p:nvSpPr>
              <p:cNvPr id="37909" name="Line 21"/>
              <p:cNvSpPr>
                <a:spLocks noChangeShapeType="1"/>
              </p:cNvSpPr>
              <p:nvPr/>
            </p:nvSpPr>
            <p:spPr bwMode="auto">
              <a:xfrm>
                <a:off x="3024" y="1920"/>
                <a:ext cx="0" cy="480"/>
              </a:xfrm>
              <a:prstGeom prst="line">
                <a:avLst/>
              </a:prstGeom>
              <a:noFill/>
              <a:ln w="38100">
                <a:solidFill>
                  <a:schemeClr val="tx1"/>
                </a:solidFill>
                <a:miter lim="800000"/>
                <a:headEnd/>
                <a:tailEnd/>
              </a:ln>
            </p:spPr>
            <p:txBody>
              <a:bodyPr lIns="90000" tIns="46800" rIns="90000" bIns="46800">
                <a:spAutoFit/>
              </a:bodyPr>
              <a:lstStyle/>
              <a:p>
                <a:endParaRPr lang="zh-CN" altLang="en-US"/>
              </a:p>
            </p:txBody>
          </p:sp>
          <p:sp>
            <p:nvSpPr>
              <p:cNvPr id="37910" name="Line 22"/>
              <p:cNvSpPr>
                <a:spLocks noChangeShapeType="1"/>
              </p:cNvSpPr>
              <p:nvPr/>
            </p:nvSpPr>
            <p:spPr bwMode="auto">
              <a:xfrm>
                <a:off x="3024" y="2400"/>
                <a:ext cx="528" cy="0"/>
              </a:xfrm>
              <a:prstGeom prst="line">
                <a:avLst/>
              </a:prstGeom>
              <a:noFill/>
              <a:ln w="38100">
                <a:solidFill>
                  <a:schemeClr val="tx1"/>
                </a:solidFill>
                <a:miter lim="800000"/>
                <a:headEnd/>
                <a:tailEnd type="arrow" w="med" len="med"/>
              </a:ln>
            </p:spPr>
            <p:txBody>
              <a:bodyPr wrap="none" lIns="90000" tIns="46800" rIns="90000" bIns="46800">
                <a:spAutoFit/>
              </a:bodyPr>
              <a:lstStyle/>
              <a:p>
                <a:endParaRPr lang="zh-CN" altLang="en-US"/>
              </a:p>
            </p:txBody>
          </p:sp>
          <p:sp>
            <p:nvSpPr>
              <p:cNvPr id="37911" name="Line 23"/>
              <p:cNvSpPr>
                <a:spLocks noChangeShapeType="1"/>
              </p:cNvSpPr>
              <p:nvPr/>
            </p:nvSpPr>
            <p:spPr bwMode="auto">
              <a:xfrm flipH="1">
                <a:off x="2688" y="2400"/>
                <a:ext cx="336" cy="0"/>
              </a:xfrm>
              <a:prstGeom prst="line">
                <a:avLst/>
              </a:prstGeom>
              <a:noFill/>
              <a:ln w="38100">
                <a:solidFill>
                  <a:schemeClr val="tx1"/>
                </a:solidFill>
                <a:miter lim="800000"/>
                <a:headEnd/>
                <a:tailEnd type="arrow" w="med" len="med"/>
              </a:ln>
            </p:spPr>
            <p:txBody>
              <a:bodyPr lIns="90000" tIns="46800" rIns="90000" bIns="46800">
                <a:spAutoFit/>
              </a:bodyPr>
              <a:lstStyle/>
              <a:p>
                <a:endParaRPr lang="zh-CN" altLang="en-US"/>
              </a:p>
            </p:txBody>
          </p:sp>
          <p:sp>
            <p:nvSpPr>
              <p:cNvPr id="37912" name="Text Box 24"/>
              <p:cNvSpPr txBox="1">
                <a:spLocks noChangeArrowheads="1"/>
              </p:cNvSpPr>
              <p:nvPr/>
            </p:nvSpPr>
            <p:spPr bwMode="auto">
              <a:xfrm>
                <a:off x="3024" y="1968"/>
                <a:ext cx="1165" cy="292"/>
              </a:xfrm>
              <a:prstGeom prst="rect">
                <a:avLst/>
              </a:prstGeom>
              <a:noFill/>
              <a:ln w="38100">
                <a:noFill/>
                <a:miter lim="800000"/>
                <a:headEnd/>
                <a:tailEnd/>
              </a:ln>
            </p:spPr>
            <p:txBody>
              <a:bodyPr wrap="none" lIns="90000" tIns="46800" rIns="90000" bIns="46800">
                <a:spAutoFit/>
              </a:bodyPr>
              <a:lstStyle/>
              <a:p>
                <a:r>
                  <a:rPr lang="zh-CN" altLang="en-US" sz="2400" b="0">
                    <a:solidFill>
                      <a:srgbClr val="FA413C"/>
                    </a:solidFill>
                    <a:latin typeface="Tahoma" pitchFamily="34" charset="0"/>
                    <a:ea typeface="黑体" pitchFamily="2" charset="-122"/>
                  </a:rPr>
                  <a:t>胰、肠核苷酸酶</a:t>
                </a:r>
              </a:p>
            </p:txBody>
          </p:sp>
        </p:grpSp>
      </p:grpSp>
      <p:grpSp>
        <p:nvGrpSpPr>
          <p:cNvPr id="8" name="Group 25"/>
          <p:cNvGrpSpPr>
            <a:grpSpLocks/>
          </p:cNvGrpSpPr>
          <p:nvPr/>
        </p:nvGrpSpPr>
        <p:grpSpPr bwMode="auto">
          <a:xfrm>
            <a:off x="2160588" y="4679950"/>
            <a:ext cx="4591050" cy="806450"/>
            <a:chOff x="1869" y="3600"/>
            <a:chExt cx="1723" cy="508"/>
          </a:xfrm>
        </p:grpSpPr>
        <p:sp>
          <p:nvSpPr>
            <p:cNvPr id="37899" name="Text Box 26"/>
            <p:cNvSpPr txBox="1">
              <a:spLocks noChangeArrowheads="1"/>
            </p:cNvSpPr>
            <p:nvPr/>
          </p:nvSpPr>
          <p:spPr bwMode="auto">
            <a:xfrm>
              <a:off x="1869" y="3777"/>
              <a:ext cx="338" cy="331"/>
            </a:xfrm>
            <a:prstGeom prst="rect">
              <a:avLst/>
            </a:prstGeom>
            <a:noFill/>
            <a:ln w="38100">
              <a:solidFill>
                <a:srgbClr val="FA413C"/>
              </a:solidFill>
              <a:miter lim="800000"/>
              <a:headEnd/>
              <a:tailEnd/>
            </a:ln>
          </p:spPr>
          <p:txBody>
            <a:bodyPr wrap="none" lIns="90000" tIns="46800" rIns="90000" bIns="46800">
              <a:spAutoFit/>
            </a:bodyPr>
            <a:lstStyle/>
            <a:p>
              <a:pPr algn="ctr"/>
              <a:r>
                <a:rPr lang="zh-CN" altLang="en-US" sz="2800" b="0">
                  <a:latin typeface="Tahoma" pitchFamily="34" charset="0"/>
                  <a:ea typeface="黑体" pitchFamily="2" charset="-122"/>
                </a:rPr>
                <a:t>碱基</a:t>
              </a:r>
            </a:p>
          </p:txBody>
        </p:sp>
        <p:sp>
          <p:nvSpPr>
            <p:cNvPr id="37900" name="Text Box 27"/>
            <p:cNvSpPr txBox="1">
              <a:spLocks noChangeArrowheads="1"/>
            </p:cNvSpPr>
            <p:nvPr/>
          </p:nvSpPr>
          <p:spPr bwMode="auto">
            <a:xfrm>
              <a:off x="3229" y="3777"/>
              <a:ext cx="363" cy="331"/>
            </a:xfrm>
            <a:prstGeom prst="rect">
              <a:avLst/>
            </a:prstGeom>
            <a:noFill/>
            <a:ln w="38100">
              <a:solidFill>
                <a:srgbClr val="FA413C"/>
              </a:solidFill>
              <a:miter lim="800000"/>
              <a:headEnd/>
              <a:tailEnd/>
            </a:ln>
          </p:spPr>
          <p:txBody>
            <a:bodyPr lIns="90000" tIns="46800" rIns="90000" bIns="46800">
              <a:spAutoFit/>
            </a:bodyPr>
            <a:lstStyle/>
            <a:p>
              <a:pPr algn="ctr"/>
              <a:r>
                <a:rPr lang="zh-CN" altLang="en-US" sz="2800" b="0">
                  <a:latin typeface="Tahoma" pitchFamily="34" charset="0"/>
                  <a:ea typeface="黑体" pitchFamily="2" charset="-122"/>
                </a:rPr>
                <a:t>戊糖</a:t>
              </a:r>
            </a:p>
          </p:txBody>
        </p:sp>
        <p:grpSp>
          <p:nvGrpSpPr>
            <p:cNvPr id="37901" name="Group 28"/>
            <p:cNvGrpSpPr>
              <a:grpSpLocks/>
            </p:cNvGrpSpPr>
            <p:nvPr/>
          </p:nvGrpSpPr>
          <p:grpSpPr bwMode="auto">
            <a:xfrm>
              <a:off x="2235" y="3600"/>
              <a:ext cx="816" cy="384"/>
              <a:chOff x="2016" y="2592"/>
              <a:chExt cx="816" cy="384"/>
            </a:xfrm>
          </p:grpSpPr>
          <p:sp>
            <p:nvSpPr>
              <p:cNvPr id="37902" name="Line 29"/>
              <p:cNvSpPr>
                <a:spLocks noChangeShapeType="1"/>
              </p:cNvSpPr>
              <p:nvPr/>
            </p:nvSpPr>
            <p:spPr bwMode="auto">
              <a:xfrm>
                <a:off x="2304" y="2592"/>
                <a:ext cx="0" cy="384"/>
              </a:xfrm>
              <a:prstGeom prst="line">
                <a:avLst/>
              </a:prstGeom>
              <a:noFill/>
              <a:ln w="38100">
                <a:solidFill>
                  <a:schemeClr val="tx1"/>
                </a:solidFill>
                <a:miter lim="800000"/>
                <a:headEnd/>
                <a:tailEnd/>
              </a:ln>
            </p:spPr>
            <p:txBody>
              <a:bodyPr lIns="90000" tIns="46800" rIns="90000" bIns="46800">
                <a:spAutoFit/>
              </a:bodyPr>
              <a:lstStyle/>
              <a:p>
                <a:endParaRPr lang="zh-CN" altLang="en-US"/>
              </a:p>
            </p:txBody>
          </p:sp>
          <p:sp>
            <p:nvSpPr>
              <p:cNvPr id="37903" name="Line 30"/>
              <p:cNvSpPr>
                <a:spLocks noChangeShapeType="1"/>
              </p:cNvSpPr>
              <p:nvPr/>
            </p:nvSpPr>
            <p:spPr bwMode="auto">
              <a:xfrm>
                <a:off x="2304" y="2976"/>
                <a:ext cx="528" cy="0"/>
              </a:xfrm>
              <a:prstGeom prst="line">
                <a:avLst/>
              </a:prstGeom>
              <a:noFill/>
              <a:ln w="38100">
                <a:solidFill>
                  <a:schemeClr val="tx1"/>
                </a:solidFill>
                <a:miter lim="800000"/>
                <a:headEnd/>
                <a:tailEnd type="arrow" w="med" len="med"/>
              </a:ln>
            </p:spPr>
            <p:txBody>
              <a:bodyPr wrap="none" lIns="90000" tIns="46800" rIns="90000" bIns="46800">
                <a:spAutoFit/>
              </a:bodyPr>
              <a:lstStyle/>
              <a:p>
                <a:endParaRPr lang="zh-CN" altLang="en-US"/>
              </a:p>
            </p:txBody>
          </p:sp>
          <p:sp>
            <p:nvSpPr>
              <p:cNvPr id="37904" name="Line 31"/>
              <p:cNvSpPr>
                <a:spLocks noChangeShapeType="1"/>
              </p:cNvSpPr>
              <p:nvPr/>
            </p:nvSpPr>
            <p:spPr bwMode="auto">
              <a:xfrm flipH="1">
                <a:off x="2016" y="2976"/>
                <a:ext cx="288" cy="0"/>
              </a:xfrm>
              <a:prstGeom prst="line">
                <a:avLst/>
              </a:prstGeom>
              <a:noFill/>
              <a:ln w="38100">
                <a:solidFill>
                  <a:schemeClr val="tx1"/>
                </a:solidFill>
                <a:miter lim="800000"/>
                <a:headEnd/>
                <a:tailEnd type="arrow" w="med" len="med"/>
              </a:ln>
            </p:spPr>
            <p:txBody>
              <a:bodyPr wrap="none" lIns="90000" tIns="46800" rIns="90000" bIns="46800">
                <a:spAutoFit/>
              </a:bodyPr>
              <a:lstStyle/>
              <a:p>
                <a:endParaRPr lang="zh-CN" altLang="en-US"/>
              </a:p>
            </p:txBody>
          </p:sp>
          <p:sp>
            <p:nvSpPr>
              <p:cNvPr id="37905" name="Text Box 32"/>
              <p:cNvSpPr txBox="1">
                <a:spLocks noChangeArrowheads="1"/>
              </p:cNvSpPr>
              <p:nvPr/>
            </p:nvSpPr>
            <p:spPr bwMode="auto">
              <a:xfrm>
                <a:off x="2310" y="2628"/>
                <a:ext cx="415" cy="292"/>
              </a:xfrm>
              <a:prstGeom prst="rect">
                <a:avLst/>
              </a:prstGeom>
              <a:noFill/>
              <a:ln w="38100">
                <a:noFill/>
                <a:miter lim="800000"/>
                <a:headEnd/>
                <a:tailEnd/>
              </a:ln>
            </p:spPr>
            <p:txBody>
              <a:bodyPr wrap="none" lIns="90000" tIns="46800" rIns="90000" bIns="46800">
                <a:spAutoFit/>
              </a:bodyPr>
              <a:lstStyle/>
              <a:p>
                <a:pPr algn="ctr"/>
                <a:r>
                  <a:rPr lang="zh-CN" altLang="en-US" sz="2400" b="0">
                    <a:solidFill>
                      <a:srgbClr val="FA413C"/>
                    </a:solidFill>
                    <a:latin typeface="Tahoma" pitchFamily="34" charset="0"/>
                    <a:ea typeface="黑体" pitchFamily="2" charset="-122"/>
                  </a:rPr>
                  <a:t>核苷酶</a:t>
                </a:r>
              </a:p>
            </p:txBody>
          </p:sp>
        </p:grpSp>
      </p:grpSp>
      <p:sp>
        <p:nvSpPr>
          <p:cNvPr id="98337" name="AutoShape 33"/>
          <p:cNvSpPr>
            <a:spLocks noChangeArrowheads="1"/>
          </p:cNvSpPr>
          <p:nvPr/>
        </p:nvSpPr>
        <p:spPr bwMode="auto">
          <a:xfrm>
            <a:off x="1366838" y="4708525"/>
            <a:ext cx="541337" cy="1162050"/>
          </a:xfrm>
          <a:prstGeom prst="leftArrow">
            <a:avLst>
              <a:gd name="adj1" fmla="val 50000"/>
              <a:gd name="adj2" fmla="val 43861"/>
            </a:avLst>
          </a:prstGeom>
          <a:solidFill>
            <a:srgbClr val="009900"/>
          </a:solidFill>
          <a:ln w="38100">
            <a:noFill/>
            <a:miter lim="800000"/>
            <a:headEnd/>
            <a:tailEnd/>
          </a:ln>
        </p:spPr>
        <p:txBody>
          <a:bodyPr anchor="ctr">
            <a:spAutoFit/>
          </a:bodyPr>
          <a:lstStyle/>
          <a:p>
            <a:endParaRPr lang="zh-CN" altLang="en-US" b="0"/>
          </a:p>
        </p:txBody>
      </p:sp>
      <p:sp>
        <p:nvSpPr>
          <p:cNvPr id="98338" name="Text Box 34"/>
          <p:cNvSpPr txBox="1">
            <a:spLocks noChangeArrowheads="1"/>
          </p:cNvSpPr>
          <p:nvPr/>
        </p:nvSpPr>
        <p:spPr bwMode="auto">
          <a:xfrm>
            <a:off x="395288" y="4713288"/>
            <a:ext cx="1417637" cy="1160462"/>
          </a:xfrm>
          <a:prstGeom prst="rect">
            <a:avLst/>
          </a:prstGeom>
          <a:noFill/>
          <a:ln w="38100">
            <a:noFill/>
            <a:miter lim="800000"/>
            <a:headEnd/>
            <a:tailEnd/>
          </a:ln>
        </p:spPr>
        <p:txBody>
          <a:bodyPr>
            <a:spAutoFit/>
          </a:bodyPr>
          <a:lstStyle/>
          <a:p>
            <a:pPr>
              <a:spcBef>
                <a:spcPct val="50000"/>
              </a:spcBef>
            </a:pPr>
            <a:r>
              <a:rPr kumimoji="0" lang="zh-CN" altLang="en-US" sz="2800" b="0">
                <a:latin typeface="Garamond" pitchFamily="18" charset="0"/>
                <a:ea typeface="黑体" pitchFamily="2" charset="-122"/>
              </a:rPr>
              <a:t>降 解</a:t>
            </a:r>
          </a:p>
          <a:p>
            <a:pPr>
              <a:spcBef>
                <a:spcPct val="50000"/>
              </a:spcBef>
            </a:pPr>
            <a:r>
              <a:rPr kumimoji="0" lang="zh-CN" altLang="en-US" sz="2800" b="0">
                <a:latin typeface="Garamond" pitchFamily="18" charset="0"/>
                <a:ea typeface="黑体" pitchFamily="2" charset="-122"/>
              </a:rPr>
              <a:t>合 成</a:t>
            </a:r>
          </a:p>
        </p:txBody>
      </p:sp>
      <p:sp>
        <p:nvSpPr>
          <p:cNvPr id="98339" name="Text Box 35"/>
          <p:cNvSpPr txBox="1">
            <a:spLocks noChangeArrowheads="1"/>
          </p:cNvSpPr>
          <p:nvPr/>
        </p:nvSpPr>
        <p:spPr bwMode="auto">
          <a:xfrm>
            <a:off x="5840413" y="5581650"/>
            <a:ext cx="3124200" cy="1160463"/>
          </a:xfrm>
          <a:prstGeom prst="rect">
            <a:avLst/>
          </a:prstGeom>
          <a:noFill/>
          <a:ln w="9525">
            <a:noFill/>
            <a:miter lim="800000"/>
            <a:headEnd/>
            <a:tailEnd/>
          </a:ln>
        </p:spPr>
        <p:txBody>
          <a:bodyPr>
            <a:spAutoFit/>
          </a:bodyPr>
          <a:lstStyle/>
          <a:p>
            <a:pPr>
              <a:spcBef>
                <a:spcPct val="50000"/>
              </a:spcBef>
            </a:pPr>
            <a:r>
              <a:rPr lang="zh-CN" altLang="en-US" sz="2800" b="0" u="sng">
                <a:solidFill>
                  <a:srgbClr val="3333CC"/>
                </a:solidFill>
                <a:latin typeface="黑体" pitchFamily="2" charset="-122"/>
                <a:ea typeface="黑体" pitchFamily="2" charset="-122"/>
              </a:rPr>
              <a:t>进入磷酸戊糖途径</a:t>
            </a:r>
          </a:p>
          <a:p>
            <a:pPr>
              <a:spcBef>
                <a:spcPct val="50000"/>
              </a:spcBef>
            </a:pPr>
            <a:r>
              <a:rPr lang="zh-CN" altLang="en-US" sz="2800" b="0" u="sng">
                <a:solidFill>
                  <a:srgbClr val="FF0000"/>
                </a:solidFill>
                <a:latin typeface="黑体" pitchFamily="2" charset="-122"/>
                <a:ea typeface="黑体" pitchFamily="2" charset="-122"/>
              </a:rPr>
              <a:t>或</a:t>
            </a:r>
            <a:r>
              <a:rPr lang="zh-CN" altLang="en-US" sz="2800" b="0" u="sng">
                <a:solidFill>
                  <a:srgbClr val="3333CC"/>
                </a:solidFill>
                <a:latin typeface="黑体" pitchFamily="2" charset="-122"/>
                <a:ea typeface="黑体" pitchFamily="2" charset="-122"/>
              </a:rPr>
              <a:t>重新合成核酸</a:t>
            </a:r>
            <a:endParaRPr lang="zh-CN" altLang="en-US" sz="2800" b="0" u="sng">
              <a:latin typeface="黑体" pitchFamily="2" charset="-122"/>
              <a:ea typeface="黑体" pitchFamily="2" charset="-122"/>
            </a:endParaRPr>
          </a:p>
        </p:txBody>
      </p:sp>
      <p:sp>
        <p:nvSpPr>
          <p:cNvPr id="98340" name="WordArt 36"/>
          <p:cNvSpPr>
            <a:spLocks noChangeArrowheads="1" noChangeShapeType="1" noTextEdit="1"/>
          </p:cNvSpPr>
          <p:nvPr/>
        </p:nvSpPr>
        <p:spPr bwMode="auto">
          <a:xfrm>
            <a:off x="7019925" y="4672013"/>
            <a:ext cx="1873250" cy="84455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FFE701"/>
                    </a:gs>
                    <a:gs pos="100000">
                      <a:srgbClr val="FE3E02"/>
                    </a:gs>
                  </a:gsLst>
                  <a:lin ang="5400000" scaled="1"/>
                </a:gradFill>
                <a:latin typeface="宋体"/>
                <a:ea typeface="宋体"/>
              </a:rPr>
              <a:t>何处去？</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par>
                          <p:cTn id="23" fill="hold">
                            <p:stCondLst>
                              <p:cond delay="50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98340"/>
                                        </p:tgtEl>
                                        <p:attrNameLst>
                                          <p:attrName>style.visibility</p:attrName>
                                        </p:attrNameLst>
                                      </p:cBhvr>
                                      <p:to>
                                        <p:strVal val="visible"/>
                                      </p:to>
                                    </p:set>
                                    <p:anim calcmode="lin" valueType="num">
                                      <p:cBhvr>
                                        <p:cTn id="26" dur="1000" fill="hold"/>
                                        <p:tgtEl>
                                          <p:spTgt spid="98340"/>
                                        </p:tgtEl>
                                        <p:attrNameLst>
                                          <p:attrName>ppt_w</p:attrName>
                                        </p:attrNameLst>
                                      </p:cBhvr>
                                      <p:tavLst>
                                        <p:tav tm="0">
                                          <p:val>
                                            <p:fltVal val="0"/>
                                          </p:val>
                                        </p:tav>
                                        <p:tav tm="100000">
                                          <p:val>
                                            <p:strVal val="#ppt_w"/>
                                          </p:val>
                                        </p:tav>
                                      </p:tavLst>
                                    </p:anim>
                                    <p:anim calcmode="lin" valueType="num">
                                      <p:cBhvr>
                                        <p:cTn id="27" dur="1000" fill="hold"/>
                                        <p:tgtEl>
                                          <p:spTgt spid="98340"/>
                                        </p:tgtEl>
                                        <p:attrNameLst>
                                          <p:attrName>ppt_h</p:attrName>
                                        </p:attrNameLst>
                                      </p:cBhvr>
                                      <p:tavLst>
                                        <p:tav tm="0">
                                          <p:val>
                                            <p:fltVal val="0"/>
                                          </p:val>
                                        </p:tav>
                                        <p:tav tm="100000">
                                          <p:val>
                                            <p:strVal val="#ppt_h"/>
                                          </p:val>
                                        </p:tav>
                                      </p:tavLst>
                                    </p:anim>
                                    <p:anim calcmode="lin" valueType="num">
                                      <p:cBhvr>
                                        <p:cTn id="28" dur="1000" fill="hold"/>
                                        <p:tgtEl>
                                          <p:spTgt spid="98340"/>
                                        </p:tgtEl>
                                        <p:attrNameLst>
                                          <p:attrName>style.rotation</p:attrName>
                                        </p:attrNameLst>
                                      </p:cBhvr>
                                      <p:tavLst>
                                        <p:tav tm="0">
                                          <p:val>
                                            <p:fltVal val="90"/>
                                          </p:val>
                                        </p:tav>
                                        <p:tav tm="100000">
                                          <p:val>
                                            <p:fltVal val="0"/>
                                          </p:val>
                                        </p:tav>
                                      </p:tavLst>
                                    </p:anim>
                                    <p:animEffect transition="in" filter="fade">
                                      <p:cBhvr>
                                        <p:cTn id="29" dur="1000"/>
                                        <p:tgtEl>
                                          <p:spTgt spid="9834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339">
                                            <p:txEl>
                                              <p:pRg st="0" end="0"/>
                                            </p:txEl>
                                          </p:spTgt>
                                        </p:tgtEl>
                                        <p:attrNameLst>
                                          <p:attrName>style.visibility</p:attrName>
                                        </p:attrNameLst>
                                      </p:cBhvr>
                                      <p:to>
                                        <p:strVal val="visible"/>
                                      </p:to>
                                    </p:set>
                                    <p:animEffect transition="in" filter="wipe(up)">
                                      <p:cBhvr>
                                        <p:cTn id="34" dur="500"/>
                                        <p:tgtEl>
                                          <p:spTgt spid="98339">
                                            <p:txEl>
                                              <p:pRg st="0" end="0"/>
                                            </p:txEl>
                                          </p:spTgt>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8339">
                                            <p:txEl>
                                              <p:pRg st="1" end="1"/>
                                            </p:txEl>
                                          </p:spTgt>
                                        </p:tgtEl>
                                        <p:attrNameLst>
                                          <p:attrName>style.visibility</p:attrName>
                                        </p:attrNameLst>
                                      </p:cBhvr>
                                      <p:to>
                                        <p:strVal val="visible"/>
                                      </p:to>
                                    </p:set>
                                    <p:animEffect transition="in" filter="wipe(up)">
                                      <p:cBhvr>
                                        <p:cTn id="38" dur="500"/>
                                        <p:tgtEl>
                                          <p:spTgt spid="9833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98337"/>
                                        </p:tgtEl>
                                        <p:attrNameLst>
                                          <p:attrName>style.visibility</p:attrName>
                                        </p:attrNameLst>
                                      </p:cBhvr>
                                      <p:to>
                                        <p:strVal val="visible"/>
                                      </p:to>
                                    </p:set>
                                    <p:animEffect transition="in" filter="wipe(right)">
                                      <p:cBhvr>
                                        <p:cTn id="43" dur="500"/>
                                        <p:tgtEl>
                                          <p:spTgt spid="98337"/>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98338">
                                            <p:txEl>
                                              <p:pRg st="0" end="0"/>
                                            </p:txEl>
                                          </p:spTgt>
                                        </p:tgtEl>
                                        <p:attrNameLst>
                                          <p:attrName>style.visibility</p:attrName>
                                        </p:attrNameLst>
                                      </p:cBhvr>
                                      <p:to>
                                        <p:strVal val="visible"/>
                                      </p:to>
                                    </p:set>
                                    <p:animEffect transition="in" filter="wipe(right)">
                                      <p:cBhvr>
                                        <p:cTn id="47" dur="500"/>
                                        <p:tgtEl>
                                          <p:spTgt spid="98338">
                                            <p:txEl>
                                              <p:pRg st="0" end="0"/>
                                            </p:txEl>
                                          </p:spTgt>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98338">
                                            <p:txEl>
                                              <p:pRg st="1" end="1"/>
                                            </p:txEl>
                                          </p:spTgt>
                                        </p:tgtEl>
                                        <p:attrNameLst>
                                          <p:attrName>style.visibility</p:attrName>
                                        </p:attrNameLst>
                                      </p:cBhvr>
                                      <p:to>
                                        <p:strVal val="visible"/>
                                      </p:to>
                                    </p:set>
                                    <p:animEffect transition="in" filter="wipe(right)">
                                      <p:cBhvr>
                                        <p:cTn id="50" dur="500"/>
                                        <p:tgtEl>
                                          <p:spTgt spid="9833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nodeType="clickEffect">
                                  <p:stCondLst>
                                    <p:cond delay="0"/>
                                  </p:stCondLst>
                                  <p:childTnLst>
                                    <p:animScale>
                                      <p:cBhvr>
                                        <p:cTn id="54" dur="2000" fill="hold"/>
                                        <p:tgtEl>
                                          <p:spTgt spid="98338">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7" grpId="0" animBg="1"/>
      <p:bldP spid="98338" grpId="0" build="allAtOnce"/>
      <p:bldP spid="98339" grpId="0" build="p" autoUpdateAnimBg="0"/>
      <p:bldP spid="9834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1" name="Group 2"/>
          <p:cNvGrpSpPr>
            <a:grpSpLocks/>
          </p:cNvGrpSpPr>
          <p:nvPr/>
        </p:nvGrpSpPr>
        <p:grpSpPr bwMode="auto">
          <a:xfrm>
            <a:off x="404813" y="941388"/>
            <a:ext cx="8383587" cy="1319212"/>
            <a:chOff x="255" y="465"/>
            <a:chExt cx="5281" cy="831"/>
          </a:xfrm>
        </p:grpSpPr>
        <p:sp>
          <p:nvSpPr>
            <p:cNvPr id="80952" name="Text Box 3"/>
            <p:cNvSpPr txBox="1">
              <a:spLocks noChangeArrowheads="1"/>
            </p:cNvSpPr>
            <p:nvPr/>
          </p:nvSpPr>
          <p:spPr bwMode="auto">
            <a:xfrm>
              <a:off x="3437" y="465"/>
              <a:ext cx="859" cy="641"/>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甲酰甘氨酰</a:t>
              </a:r>
            </a:p>
            <a:p>
              <a:pPr algn="ctr">
                <a:defRPr/>
              </a:pPr>
              <a:r>
                <a:rPr lang="zh-CN" altLang="en-US" sz="2000" b="0">
                  <a:solidFill>
                    <a:srgbClr val="080800"/>
                  </a:solidFill>
                  <a:latin typeface="+mn-lt"/>
                  <a:ea typeface="黑体" panose="02010609060101010101" pitchFamily="49" charset="-122"/>
                </a:rPr>
                <a:t>胺核苷酸</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FGAR</a:t>
              </a:r>
              <a:r>
                <a:rPr lang="zh-CN" altLang="en-US" sz="2000" b="0">
                  <a:solidFill>
                    <a:srgbClr val="080800"/>
                  </a:solidFill>
                  <a:latin typeface="+mn-lt"/>
                  <a:ea typeface="黑体" panose="02010609060101010101" pitchFamily="49" charset="-122"/>
                </a:rPr>
                <a:t>）</a:t>
              </a:r>
            </a:p>
          </p:txBody>
        </p:sp>
        <p:grpSp>
          <p:nvGrpSpPr>
            <p:cNvPr id="133176" name="Group 4"/>
            <p:cNvGrpSpPr>
              <a:grpSpLocks/>
            </p:cNvGrpSpPr>
            <p:nvPr/>
          </p:nvGrpSpPr>
          <p:grpSpPr bwMode="auto">
            <a:xfrm>
              <a:off x="255" y="465"/>
              <a:ext cx="5281" cy="831"/>
              <a:chOff x="255" y="465"/>
              <a:chExt cx="5281" cy="831"/>
            </a:xfrm>
          </p:grpSpPr>
          <p:sp>
            <p:nvSpPr>
              <p:cNvPr id="80954" name="Text Box 5"/>
              <p:cNvSpPr txBox="1">
                <a:spLocks noChangeArrowheads="1"/>
              </p:cNvSpPr>
              <p:nvPr/>
            </p:nvSpPr>
            <p:spPr bwMode="auto">
              <a:xfrm>
                <a:off x="503" y="468"/>
                <a:ext cx="423"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solidFill>
                      <a:srgbClr val="080800"/>
                    </a:solidFill>
                    <a:latin typeface="+mn-lt"/>
                    <a:ea typeface="黑体" panose="02010609060101010101" pitchFamily="49" charset="-122"/>
                  </a:rPr>
                  <a:t>PRPP</a:t>
                </a:r>
              </a:p>
            </p:txBody>
          </p:sp>
          <p:sp>
            <p:nvSpPr>
              <p:cNvPr id="80955" name="Text Box 6"/>
              <p:cNvSpPr txBox="1">
                <a:spLocks noChangeArrowheads="1"/>
              </p:cNvSpPr>
              <p:nvPr/>
            </p:nvSpPr>
            <p:spPr bwMode="auto">
              <a:xfrm>
                <a:off x="255" y="849"/>
                <a:ext cx="696" cy="447"/>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谷氨酰胺</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Gln</a:t>
                </a:r>
                <a:r>
                  <a:rPr lang="zh-CN" altLang="en-US" sz="2000" b="0">
                    <a:solidFill>
                      <a:srgbClr val="080800"/>
                    </a:solidFill>
                    <a:latin typeface="+mn-lt"/>
                    <a:ea typeface="黑体" panose="02010609060101010101" pitchFamily="49" charset="-122"/>
                  </a:rPr>
                  <a:t>）</a:t>
                </a:r>
              </a:p>
            </p:txBody>
          </p:sp>
          <p:sp>
            <p:nvSpPr>
              <p:cNvPr id="80956" name="Line 7"/>
              <p:cNvSpPr>
                <a:spLocks noChangeShapeType="1"/>
              </p:cNvSpPr>
              <p:nvPr/>
            </p:nvSpPr>
            <p:spPr bwMode="auto">
              <a:xfrm>
                <a:off x="960" y="624"/>
                <a:ext cx="240" cy="192"/>
              </a:xfrm>
              <a:prstGeom prst="line">
                <a:avLst/>
              </a:prstGeom>
              <a:noFill/>
              <a:ln w="38100">
                <a:solidFill>
                  <a:schemeClr val="tx1"/>
                </a:solidFill>
                <a:miter lim="800000"/>
                <a:headEnd/>
                <a:tailEn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57" name="Line 8"/>
              <p:cNvSpPr>
                <a:spLocks noChangeShapeType="1"/>
              </p:cNvSpPr>
              <p:nvPr/>
            </p:nvSpPr>
            <p:spPr bwMode="auto">
              <a:xfrm flipV="1">
                <a:off x="1007" y="815"/>
                <a:ext cx="192" cy="192"/>
              </a:xfrm>
              <a:prstGeom prst="line">
                <a:avLst/>
              </a:prstGeom>
              <a:noFill/>
              <a:ln w="38100">
                <a:solidFill>
                  <a:schemeClr val="tx1"/>
                </a:solidFill>
                <a:miter lim="800000"/>
                <a:headEnd/>
                <a:tailEn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58" name="Text Box 9"/>
              <p:cNvSpPr txBox="1">
                <a:spLocks noChangeArrowheads="1"/>
              </p:cNvSpPr>
              <p:nvPr/>
            </p:nvSpPr>
            <p:spPr bwMode="auto">
              <a:xfrm>
                <a:off x="2736" y="720"/>
                <a:ext cx="240" cy="253"/>
              </a:xfrm>
              <a:prstGeom prst="rect">
                <a:avLst/>
              </a:prstGeom>
              <a:noFill/>
              <a:ln w="38100">
                <a:noFill/>
                <a:miter lim="800000"/>
                <a:headEnd/>
                <a:tailEnd/>
              </a:ln>
            </p:spPr>
            <p:txBody>
              <a:bodyPr lIns="36000" tIns="46800" rIns="36000" bIns="46800">
                <a:spAutoFit/>
              </a:bodyPr>
              <a:lstStyle/>
              <a:p>
                <a:pPr algn="ctr">
                  <a:spcBef>
                    <a:spcPct val="50000"/>
                  </a:spcBef>
                  <a:defRPr/>
                </a:pPr>
                <a:endParaRPr lang="zh-CN" altLang="zh-CN" sz="2000" b="0">
                  <a:latin typeface="+mn-lt"/>
                  <a:ea typeface="黑体" panose="02010609060101010101" pitchFamily="49" charset="-122"/>
                </a:endParaRPr>
              </a:p>
            </p:txBody>
          </p:sp>
          <p:sp>
            <p:nvSpPr>
              <p:cNvPr id="80959" name="Line 10"/>
              <p:cNvSpPr>
                <a:spLocks noChangeShapeType="1"/>
              </p:cNvSpPr>
              <p:nvPr/>
            </p:nvSpPr>
            <p:spPr bwMode="auto">
              <a:xfrm flipV="1">
                <a:off x="1200" y="816"/>
                <a:ext cx="336" cy="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60" name="Text Box 11"/>
              <p:cNvSpPr txBox="1">
                <a:spLocks noChangeArrowheads="1"/>
              </p:cNvSpPr>
              <p:nvPr/>
            </p:nvSpPr>
            <p:spPr bwMode="auto">
              <a:xfrm>
                <a:off x="1165" y="730"/>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a:latin typeface="+mn-lt"/>
                    <a:ea typeface="黑体" panose="02010609060101010101" pitchFamily="49" charset="-122"/>
                  </a:rPr>
                  <a:t>=</a:t>
                </a:r>
              </a:p>
            </p:txBody>
          </p:sp>
          <p:sp>
            <p:nvSpPr>
              <p:cNvPr id="80961" name="Text Box 12"/>
              <p:cNvSpPr txBox="1">
                <a:spLocks noChangeArrowheads="1"/>
              </p:cNvSpPr>
              <p:nvPr/>
            </p:nvSpPr>
            <p:spPr bwMode="auto">
              <a:xfrm>
                <a:off x="1575" y="708"/>
                <a:ext cx="361"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latin typeface="+mn-lt"/>
                    <a:ea typeface="黑体" panose="02010609060101010101" pitchFamily="49" charset="-122"/>
                  </a:rPr>
                  <a:t>PRA</a:t>
                </a:r>
              </a:p>
            </p:txBody>
          </p:sp>
          <p:sp>
            <p:nvSpPr>
              <p:cNvPr id="80962" name="Line 13"/>
              <p:cNvSpPr>
                <a:spLocks noChangeShapeType="1"/>
              </p:cNvSpPr>
              <p:nvPr/>
            </p:nvSpPr>
            <p:spPr bwMode="auto">
              <a:xfrm>
                <a:off x="2016" y="816"/>
                <a:ext cx="384" cy="0"/>
              </a:xfrm>
              <a:prstGeom prst="line">
                <a:avLst/>
              </a:prstGeom>
              <a:noFill/>
              <a:ln w="38100">
                <a:solidFill>
                  <a:schemeClr val="tx1"/>
                </a:solidFill>
                <a:miter lim="800000"/>
                <a:headEnd/>
                <a:tailEnd type="triangle" w="med" len="med"/>
              </a:ln>
            </p:spPr>
            <p:txBody>
              <a:bodyPr wrap="none" lIns="36000" tIns="46800" rIns="36000" bIns="46800">
                <a:spAutoFit/>
              </a:bodyPr>
              <a:lstStyle/>
              <a:p>
                <a:pPr>
                  <a:defRPr/>
                </a:pPr>
                <a:endParaRPr lang="zh-CN" altLang="en-US" b="0">
                  <a:latin typeface="+mn-lt"/>
                  <a:ea typeface="黑体" panose="02010609060101010101" pitchFamily="49" charset="-122"/>
                </a:endParaRPr>
              </a:p>
            </p:txBody>
          </p:sp>
          <p:sp>
            <p:nvSpPr>
              <p:cNvPr id="80963" name="Text Box 14"/>
              <p:cNvSpPr txBox="1">
                <a:spLocks noChangeArrowheads="1"/>
              </p:cNvSpPr>
              <p:nvPr/>
            </p:nvSpPr>
            <p:spPr bwMode="auto">
              <a:xfrm>
                <a:off x="2363" y="465"/>
                <a:ext cx="730" cy="641"/>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甘氨酰胺</a:t>
                </a:r>
              </a:p>
              <a:p>
                <a:pPr algn="ctr">
                  <a:defRPr/>
                </a:pPr>
                <a:r>
                  <a:rPr lang="zh-CN" altLang="en-US" sz="2000" b="0">
                    <a:solidFill>
                      <a:srgbClr val="080800"/>
                    </a:solidFill>
                    <a:latin typeface="+mn-lt"/>
                    <a:ea typeface="黑体" panose="02010609060101010101" pitchFamily="49" charset="-122"/>
                  </a:rPr>
                  <a:t>核苷酸</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GAR</a:t>
                </a:r>
                <a:r>
                  <a:rPr lang="zh-CN" altLang="en-US" sz="2000" b="0">
                    <a:solidFill>
                      <a:srgbClr val="080800"/>
                    </a:solidFill>
                    <a:latin typeface="+mn-lt"/>
                    <a:ea typeface="黑体" panose="02010609060101010101" pitchFamily="49" charset="-122"/>
                  </a:rPr>
                  <a:t>）</a:t>
                </a:r>
              </a:p>
            </p:txBody>
          </p:sp>
          <p:sp>
            <p:nvSpPr>
              <p:cNvPr id="80964" name="Text Box 15"/>
              <p:cNvSpPr txBox="1">
                <a:spLocks noChangeArrowheads="1"/>
              </p:cNvSpPr>
              <p:nvPr/>
            </p:nvSpPr>
            <p:spPr bwMode="auto">
              <a:xfrm>
                <a:off x="3085" y="730"/>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a:latin typeface="+mn-lt"/>
                    <a:ea typeface="黑体" panose="02010609060101010101" pitchFamily="49" charset="-122"/>
                  </a:rPr>
                  <a:t>=</a:t>
                </a:r>
              </a:p>
            </p:txBody>
          </p:sp>
          <p:sp>
            <p:nvSpPr>
              <p:cNvPr id="80965" name="Line 16"/>
              <p:cNvSpPr>
                <a:spLocks noChangeShapeType="1"/>
              </p:cNvSpPr>
              <p:nvPr/>
            </p:nvSpPr>
            <p:spPr bwMode="auto">
              <a:xfrm flipV="1">
                <a:off x="3072" y="816"/>
                <a:ext cx="336" cy="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66" name="Line 17"/>
              <p:cNvSpPr>
                <a:spLocks noChangeShapeType="1"/>
              </p:cNvSpPr>
              <p:nvPr/>
            </p:nvSpPr>
            <p:spPr bwMode="auto">
              <a:xfrm>
                <a:off x="4320" y="816"/>
                <a:ext cx="384" cy="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67" name="Text Box 18"/>
              <p:cNvSpPr txBox="1">
                <a:spLocks noChangeArrowheads="1"/>
              </p:cNvSpPr>
              <p:nvPr/>
            </p:nvSpPr>
            <p:spPr bwMode="auto">
              <a:xfrm>
                <a:off x="4333" y="730"/>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a:latin typeface="+mn-lt"/>
                    <a:ea typeface="黑体" panose="02010609060101010101" pitchFamily="49" charset="-122"/>
                  </a:rPr>
                  <a:t>=</a:t>
                </a:r>
              </a:p>
            </p:txBody>
          </p:sp>
          <p:sp>
            <p:nvSpPr>
              <p:cNvPr id="80968" name="Text Box 19"/>
              <p:cNvSpPr txBox="1">
                <a:spLocks noChangeArrowheads="1"/>
              </p:cNvSpPr>
              <p:nvPr/>
            </p:nvSpPr>
            <p:spPr bwMode="auto">
              <a:xfrm>
                <a:off x="4671" y="465"/>
                <a:ext cx="865" cy="641"/>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甲酰甘氨</a:t>
                </a:r>
              </a:p>
              <a:p>
                <a:pPr algn="ctr">
                  <a:defRPr/>
                </a:pPr>
                <a:r>
                  <a:rPr lang="zh-CN" altLang="en-US" sz="2000" b="0">
                    <a:solidFill>
                      <a:srgbClr val="080800"/>
                    </a:solidFill>
                    <a:latin typeface="+mn-lt"/>
                    <a:ea typeface="黑体" panose="02010609060101010101" pitchFamily="49" charset="-122"/>
                  </a:rPr>
                  <a:t>脒核苷酸</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FGAM</a:t>
                </a:r>
                <a:r>
                  <a:rPr lang="zh-CN" altLang="en-US" sz="2000" b="0">
                    <a:latin typeface="+mn-lt"/>
                    <a:ea typeface="黑体" panose="02010609060101010101" pitchFamily="49" charset="-122"/>
                  </a:rPr>
                  <a:t>）</a:t>
                </a:r>
              </a:p>
            </p:txBody>
          </p:sp>
        </p:grpSp>
      </p:grpSp>
      <p:grpSp>
        <p:nvGrpSpPr>
          <p:cNvPr id="133122" name="Group 20"/>
          <p:cNvGrpSpPr>
            <a:grpSpLocks/>
          </p:cNvGrpSpPr>
          <p:nvPr/>
        </p:nvGrpSpPr>
        <p:grpSpPr bwMode="auto">
          <a:xfrm rot="16200000" flipH="1">
            <a:off x="7581900" y="2374900"/>
            <a:ext cx="762000" cy="76200"/>
            <a:chOff x="4752" y="1200"/>
            <a:chExt cx="576" cy="0"/>
          </a:xfrm>
        </p:grpSpPr>
        <p:sp>
          <p:nvSpPr>
            <p:cNvPr id="80949" name="Line 21"/>
            <p:cNvSpPr>
              <a:spLocks noChangeShapeType="1"/>
            </p:cNvSpPr>
            <p:nvPr/>
          </p:nvSpPr>
          <p:spPr bwMode="auto">
            <a:xfrm>
              <a:off x="4752" y="1200"/>
              <a:ext cx="192" cy="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50" name="Line 22"/>
            <p:cNvSpPr>
              <a:spLocks noChangeShapeType="1"/>
            </p:cNvSpPr>
            <p:nvPr/>
          </p:nvSpPr>
          <p:spPr bwMode="auto">
            <a:xfrm>
              <a:off x="4944" y="1200"/>
              <a:ext cx="192" cy="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51" name="Line 23"/>
            <p:cNvSpPr>
              <a:spLocks noChangeShapeType="1"/>
            </p:cNvSpPr>
            <p:nvPr/>
          </p:nvSpPr>
          <p:spPr bwMode="auto">
            <a:xfrm>
              <a:off x="5136" y="1200"/>
              <a:ext cx="192" cy="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grpSp>
      <p:grpSp>
        <p:nvGrpSpPr>
          <p:cNvPr id="133123" name="Group 24"/>
          <p:cNvGrpSpPr>
            <a:grpSpLocks/>
          </p:cNvGrpSpPr>
          <p:nvPr/>
        </p:nvGrpSpPr>
        <p:grpSpPr bwMode="auto">
          <a:xfrm>
            <a:off x="2597150" y="2717800"/>
            <a:ext cx="6097588" cy="1074738"/>
            <a:chOff x="1636" y="1584"/>
            <a:chExt cx="3841" cy="677"/>
          </a:xfrm>
        </p:grpSpPr>
        <p:sp>
          <p:nvSpPr>
            <p:cNvPr id="80943" name="Text Box 25"/>
            <p:cNvSpPr txBox="1">
              <a:spLocks noChangeArrowheads="1"/>
            </p:cNvSpPr>
            <p:nvPr/>
          </p:nvSpPr>
          <p:spPr bwMode="auto">
            <a:xfrm>
              <a:off x="4292" y="1620"/>
              <a:ext cx="1185" cy="641"/>
            </a:xfrm>
            <a:prstGeom prst="rect">
              <a:avLst/>
            </a:prstGeom>
            <a:noFill/>
            <a:ln w="38100">
              <a:noFill/>
              <a:miter lim="800000"/>
              <a:headEnd/>
              <a:tailEnd/>
            </a:ln>
          </p:spPr>
          <p:txBody>
            <a:bodyPr wrap="none" lIns="36000" tIns="46800" rIns="36000" bIns="46800">
              <a:spAutoFit/>
            </a:bodyPr>
            <a:lstStyle/>
            <a:p>
              <a:pPr algn="ctr">
                <a:defRPr/>
              </a:pPr>
              <a:r>
                <a:rPr lang="en-US" altLang="zh-CN" sz="2000" b="0">
                  <a:solidFill>
                    <a:srgbClr val="080800"/>
                  </a:solidFill>
                  <a:latin typeface="+mn-lt"/>
                  <a:ea typeface="黑体" panose="02010609060101010101" pitchFamily="49" charset="-122"/>
                </a:rPr>
                <a:t>5-</a:t>
              </a:r>
              <a:r>
                <a:rPr lang="zh-CN" altLang="en-US" sz="2000" b="0">
                  <a:solidFill>
                    <a:srgbClr val="080800"/>
                  </a:solidFill>
                  <a:latin typeface="+mn-lt"/>
                  <a:ea typeface="黑体" panose="02010609060101010101" pitchFamily="49" charset="-122"/>
                </a:rPr>
                <a:t>氨基异咪唑</a:t>
              </a:r>
              <a:r>
                <a:rPr lang="en-US" altLang="zh-CN" sz="2000" b="0">
                  <a:solidFill>
                    <a:srgbClr val="080800"/>
                  </a:solidFill>
                  <a:latin typeface="+mn-lt"/>
                  <a:ea typeface="黑体" panose="02010609060101010101" pitchFamily="49" charset="-122"/>
                </a:rPr>
                <a:t>-</a:t>
              </a:r>
            </a:p>
            <a:p>
              <a:pPr algn="ctr">
                <a:defRPr/>
              </a:pPr>
              <a:r>
                <a:rPr lang="en-US" altLang="zh-CN" sz="2000" b="0">
                  <a:solidFill>
                    <a:srgbClr val="080800"/>
                  </a:solidFill>
                  <a:latin typeface="+mn-lt"/>
                  <a:ea typeface="黑体" panose="02010609060101010101" pitchFamily="49" charset="-122"/>
                </a:rPr>
                <a:t>4-</a:t>
              </a:r>
              <a:r>
                <a:rPr lang="zh-CN" altLang="en-US" sz="2000" b="0">
                  <a:solidFill>
                    <a:srgbClr val="080800"/>
                  </a:solidFill>
                  <a:latin typeface="+mn-lt"/>
                  <a:ea typeface="黑体" panose="02010609060101010101" pitchFamily="49" charset="-122"/>
                </a:rPr>
                <a:t>甲酰胺核苷酸</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AICAR</a:t>
              </a:r>
              <a:r>
                <a:rPr lang="zh-CN" altLang="en-US" sz="2000" b="0">
                  <a:solidFill>
                    <a:srgbClr val="080800"/>
                  </a:solidFill>
                  <a:latin typeface="+mn-lt"/>
                  <a:ea typeface="黑体" panose="02010609060101010101" pitchFamily="49" charset="-122"/>
                </a:rPr>
                <a:t>）</a:t>
              </a:r>
            </a:p>
          </p:txBody>
        </p:sp>
        <p:sp>
          <p:nvSpPr>
            <p:cNvPr id="80944" name="Line 26"/>
            <p:cNvSpPr>
              <a:spLocks noChangeShapeType="1"/>
            </p:cNvSpPr>
            <p:nvPr/>
          </p:nvSpPr>
          <p:spPr bwMode="auto">
            <a:xfrm>
              <a:off x="3745" y="1968"/>
              <a:ext cx="432" cy="0"/>
            </a:xfrm>
            <a:prstGeom prst="line">
              <a:avLst/>
            </a:prstGeom>
            <a:noFill/>
            <a:ln w="38100">
              <a:solidFill>
                <a:schemeClr val="tx1"/>
              </a:solidFill>
              <a:miter lim="800000"/>
              <a:headEnd type="triangle" w="med" len="med"/>
              <a:tailEnd/>
            </a:ln>
          </p:spPr>
          <p:txBody>
            <a:bodyPr wrap="none" lIns="36000" tIns="46800" rIns="36000" bIns="46800">
              <a:spAutoFit/>
            </a:bodyPr>
            <a:lstStyle/>
            <a:p>
              <a:pPr>
                <a:defRPr/>
              </a:pPr>
              <a:endParaRPr lang="zh-CN" altLang="en-US" b="0">
                <a:latin typeface="+mn-lt"/>
                <a:ea typeface="黑体" panose="02010609060101010101" pitchFamily="49" charset="-122"/>
              </a:endParaRPr>
            </a:p>
          </p:txBody>
        </p:sp>
        <p:sp>
          <p:nvSpPr>
            <p:cNvPr id="80945" name="Text Box 27"/>
            <p:cNvSpPr txBox="1">
              <a:spLocks noChangeArrowheads="1"/>
            </p:cNvSpPr>
            <p:nvPr/>
          </p:nvSpPr>
          <p:spPr bwMode="auto">
            <a:xfrm>
              <a:off x="3853" y="1882"/>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a:latin typeface="+mn-lt"/>
                  <a:ea typeface="黑体" panose="02010609060101010101" pitchFamily="49" charset="-122"/>
                </a:rPr>
                <a:t>=</a:t>
              </a:r>
            </a:p>
          </p:txBody>
        </p:sp>
        <p:sp>
          <p:nvSpPr>
            <p:cNvPr id="80946" name="Text Box 28"/>
            <p:cNvSpPr txBox="1">
              <a:spLocks noChangeArrowheads="1"/>
            </p:cNvSpPr>
            <p:nvPr/>
          </p:nvSpPr>
          <p:spPr bwMode="auto">
            <a:xfrm>
              <a:off x="2256" y="1584"/>
              <a:ext cx="1498" cy="641"/>
            </a:xfrm>
            <a:prstGeom prst="rect">
              <a:avLst/>
            </a:prstGeom>
            <a:noFill/>
            <a:ln w="38100">
              <a:noFill/>
              <a:miter lim="800000"/>
              <a:headEnd/>
              <a:tailEnd/>
            </a:ln>
          </p:spPr>
          <p:txBody>
            <a:bodyPr lIns="36000" tIns="46800" rIns="36000" bIns="46800">
              <a:spAutoFit/>
            </a:bodyPr>
            <a:lstStyle/>
            <a:p>
              <a:pPr algn="ctr">
                <a:defRPr/>
              </a:pPr>
              <a:r>
                <a:rPr lang="en-US" altLang="zh-CN" sz="2000" b="0">
                  <a:solidFill>
                    <a:srgbClr val="080800"/>
                  </a:solidFill>
                  <a:latin typeface="+mn-lt"/>
                  <a:ea typeface="黑体" panose="02010609060101010101" pitchFamily="49" charset="-122"/>
                </a:rPr>
                <a:t>5-</a:t>
              </a:r>
              <a:r>
                <a:rPr lang="zh-CN" altLang="en-US" sz="2000" b="0">
                  <a:solidFill>
                    <a:srgbClr val="080800"/>
                  </a:solidFill>
                  <a:latin typeface="+mn-lt"/>
                  <a:ea typeface="黑体" panose="02010609060101010101" pitchFamily="49" charset="-122"/>
                </a:rPr>
                <a:t>甲酰胺基咪唑</a:t>
              </a:r>
              <a:r>
                <a:rPr lang="en-US" altLang="zh-CN" sz="2000" b="0">
                  <a:solidFill>
                    <a:srgbClr val="080800"/>
                  </a:solidFill>
                  <a:latin typeface="+mn-lt"/>
                  <a:ea typeface="黑体" panose="02010609060101010101" pitchFamily="49" charset="-122"/>
                </a:rPr>
                <a:t>-</a:t>
              </a:r>
            </a:p>
            <a:p>
              <a:pPr algn="ctr">
                <a:defRPr/>
              </a:pPr>
              <a:r>
                <a:rPr lang="en-US" altLang="zh-CN" sz="2000" b="0">
                  <a:solidFill>
                    <a:srgbClr val="080800"/>
                  </a:solidFill>
                  <a:latin typeface="+mn-lt"/>
                  <a:ea typeface="黑体" panose="02010609060101010101" pitchFamily="49" charset="-122"/>
                </a:rPr>
                <a:t>4-</a:t>
              </a:r>
              <a:r>
                <a:rPr lang="zh-CN" altLang="en-US" sz="2000" b="0">
                  <a:solidFill>
                    <a:srgbClr val="080800"/>
                  </a:solidFill>
                  <a:latin typeface="+mn-lt"/>
                  <a:ea typeface="黑体" panose="02010609060101010101" pitchFamily="49" charset="-122"/>
                </a:rPr>
                <a:t>甲酰胺核苷酸</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FAICAR</a:t>
              </a:r>
              <a:r>
                <a:rPr lang="zh-CN" altLang="en-US" sz="2000" b="0">
                  <a:solidFill>
                    <a:srgbClr val="080800"/>
                  </a:solidFill>
                  <a:latin typeface="+mn-lt"/>
                  <a:ea typeface="黑体" panose="02010609060101010101" pitchFamily="49" charset="-122"/>
                </a:rPr>
                <a:t>）</a:t>
              </a:r>
            </a:p>
          </p:txBody>
        </p:sp>
        <p:sp>
          <p:nvSpPr>
            <p:cNvPr id="80947" name="Line 29"/>
            <p:cNvSpPr>
              <a:spLocks noChangeShapeType="1"/>
            </p:cNvSpPr>
            <p:nvPr/>
          </p:nvSpPr>
          <p:spPr bwMode="auto">
            <a:xfrm>
              <a:off x="2016" y="1968"/>
              <a:ext cx="288" cy="0"/>
            </a:xfrm>
            <a:prstGeom prst="line">
              <a:avLst/>
            </a:prstGeom>
            <a:noFill/>
            <a:ln w="38100">
              <a:solidFill>
                <a:schemeClr val="tx1"/>
              </a:solidFill>
              <a:miter lim="800000"/>
              <a:headEnd type="triangle" w="med" len="med"/>
              <a:tailEn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48" name="Text Box 30"/>
            <p:cNvSpPr txBox="1">
              <a:spLocks noChangeArrowheads="1"/>
            </p:cNvSpPr>
            <p:nvPr/>
          </p:nvSpPr>
          <p:spPr bwMode="auto">
            <a:xfrm>
              <a:off x="1636" y="1860"/>
              <a:ext cx="333"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solidFill>
                    <a:srgbClr val="080800"/>
                  </a:solidFill>
                  <a:latin typeface="+mn-lt"/>
                  <a:ea typeface="黑体" panose="02010609060101010101" pitchFamily="49" charset="-122"/>
                </a:rPr>
                <a:t>IMP</a:t>
              </a:r>
            </a:p>
          </p:txBody>
        </p:sp>
      </p:grpSp>
      <p:grpSp>
        <p:nvGrpSpPr>
          <p:cNvPr id="133124" name="Group 31"/>
          <p:cNvGrpSpPr>
            <a:grpSpLocks/>
          </p:cNvGrpSpPr>
          <p:nvPr/>
        </p:nvGrpSpPr>
        <p:grpSpPr bwMode="auto">
          <a:xfrm>
            <a:off x="293688" y="2725738"/>
            <a:ext cx="2371725" cy="1058862"/>
            <a:chOff x="185" y="1589"/>
            <a:chExt cx="1494" cy="667"/>
          </a:xfrm>
        </p:grpSpPr>
        <p:sp>
          <p:nvSpPr>
            <p:cNvPr id="80937" name="Line 32"/>
            <p:cNvSpPr>
              <a:spLocks noChangeShapeType="1"/>
            </p:cNvSpPr>
            <p:nvPr/>
          </p:nvSpPr>
          <p:spPr bwMode="auto">
            <a:xfrm flipH="1">
              <a:off x="912" y="1968"/>
              <a:ext cx="672" cy="0"/>
            </a:xfrm>
            <a:prstGeom prst="line">
              <a:avLst/>
            </a:prstGeom>
            <a:noFill/>
            <a:ln w="38100">
              <a:solidFill>
                <a:schemeClr val="tx1"/>
              </a:solidFill>
              <a:miter lim="800000"/>
              <a:headEnd type="triangle" w="med" len="med"/>
              <a:tailEn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38" name="Text Box 33"/>
            <p:cNvSpPr txBox="1">
              <a:spLocks noChangeArrowheads="1"/>
            </p:cNvSpPr>
            <p:nvPr/>
          </p:nvSpPr>
          <p:spPr bwMode="auto">
            <a:xfrm>
              <a:off x="185" y="1809"/>
              <a:ext cx="696" cy="447"/>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次黄嘌呤</a:t>
              </a:r>
            </a:p>
            <a:p>
              <a:pPr algn="ctr">
                <a:defRPr/>
              </a:pPr>
              <a:r>
                <a:rPr lang="zh-CN" altLang="en-US" sz="2000" b="0">
                  <a:solidFill>
                    <a:srgbClr val="080800"/>
                  </a:solidFill>
                  <a:latin typeface="+mn-lt"/>
                  <a:ea typeface="黑体" panose="02010609060101010101" pitchFamily="49" charset="-122"/>
                </a:rPr>
                <a:t>（</a:t>
              </a:r>
              <a:r>
                <a:rPr lang="en-US" altLang="zh-CN" sz="2000" b="0">
                  <a:solidFill>
                    <a:srgbClr val="080800"/>
                  </a:solidFill>
                  <a:latin typeface="+mn-lt"/>
                  <a:ea typeface="黑体" panose="02010609060101010101" pitchFamily="49" charset="-122"/>
                </a:rPr>
                <a:t>H</a:t>
              </a:r>
              <a:r>
                <a:rPr lang="zh-CN" altLang="en-US" sz="2000" b="0">
                  <a:solidFill>
                    <a:srgbClr val="080800"/>
                  </a:solidFill>
                  <a:latin typeface="+mn-lt"/>
                  <a:ea typeface="黑体" panose="02010609060101010101" pitchFamily="49" charset="-122"/>
                </a:rPr>
                <a:t>）</a:t>
              </a:r>
            </a:p>
          </p:txBody>
        </p:sp>
        <p:sp>
          <p:nvSpPr>
            <p:cNvPr id="80939" name="AutoShape 34"/>
            <p:cNvSpPr>
              <a:spLocks noChangeArrowheads="1"/>
            </p:cNvSpPr>
            <p:nvPr/>
          </p:nvSpPr>
          <p:spPr bwMode="auto">
            <a:xfrm>
              <a:off x="832" y="1806"/>
              <a:ext cx="794" cy="159"/>
            </a:xfrm>
            <a:prstGeom prst="curvedUpArrow">
              <a:avLst>
                <a:gd name="adj1" fmla="val 66667"/>
                <a:gd name="adj2" fmla="val 122804"/>
                <a:gd name="adj3" fmla="val 33333"/>
              </a:avLst>
            </a:prstGeom>
            <a:solidFill>
              <a:schemeClr val="bg1">
                <a:alpha val="50195"/>
              </a:schemeClr>
            </a:solidFill>
            <a:ln w="38100">
              <a:solidFill>
                <a:schemeClr val="tx1"/>
              </a:solidFill>
              <a:miter lim="800000"/>
              <a:headEnd/>
              <a:tailEnd/>
            </a:ln>
          </p:spPr>
          <p:txBody>
            <a:bodyPr lIns="36000" tIns="46800" rIns="36000" bIns="46800" anchor="ctr">
              <a:spAutoFit/>
            </a:bodyPr>
            <a:lstStyle/>
            <a:p>
              <a:pPr>
                <a:defRPr/>
              </a:pPr>
              <a:endParaRPr lang="zh-CN" altLang="en-US" b="0">
                <a:latin typeface="+mn-lt"/>
                <a:ea typeface="黑体" panose="02010609060101010101" pitchFamily="49" charset="-122"/>
              </a:endParaRPr>
            </a:p>
          </p:txBody>
        </p:sp>
        <p:sp>
          <p:nvSpPr>
            <p:cNvPr id="80940" name="Text Box 35"/>
            <p:cNvSpPr txBox="1">
              <a:spLocks noChangeArrowheads="1"/>
            </p:cNvSpPr>
            <p:nvPr/>
          </p:nvSpPr>
          <p:spPr bwMode="auto">
            <a:xfrm>
              <a:off x="700" y="1589"/>
              <a:ext cx="423"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latin typeface="+mn-lt"/>
                  <a:ea typeface="黑体" panose="02010609060101010101" pitchFamily="49" charset="-122"/>
                </a:rPr>
                <a:t>PRPP</a:t>
              </a:r>
            </a:p>
          </p:txBody>
        </p:sp>
        <p:sp>
          <p:nvSpPr>
            <p:cNvPr id="80941" name="Text Box 36"/>
            <p:cNvSpPr txBox="1">
              <a:spLocks noChangeArrowheads="1"/>
            </p:cNvSpPr>
            <p:nvPr/>
          </p:nvSpPr>
          <p:spPr bwMode="auto">
            <a:xfrm>
              <a:off x="1409" y="1589"/>
              <a:ext cx="270"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latin typeface="+mn-lt"/>
                  <a:ea typeface="黑体" panose="02010609060101010101" pitchFamily="49" charset="-122"/>
                </a:rPr>
                <a:t>PPi</a:t>
              </a:r>
            </a:p>
          </p:txBody>
        </p:sp>
        <p:sp>
          <p:nvSpPr>
            <p:cNvPr id="80942" name="Text Box 37"/>
            <p:cNvSpPr txBox="1">
              <a:spLocks noChangeArrowheads="1"/>
            </p:cNvSpPr>
            <p:nvPr/>
          </p:nvSpPr>
          <p:spPr bwMode="auto">
            <a:xfrm>
              <a:off x="1069" y="1882"/>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dirty="0">
                  <a:latin typeface="+mn-lt"/>
                  <a:ea typeface="黑体" panose="02010609060101010101" pitchFamily="49" charset="-122"/>
                </a:rPr>
                <a:t>=</a:t>
              </a:r>
            </a:p>
          </p:txBody>
        </p:sp>
      </p:grpSp>
      <p:grpSp>
        <p:nvGrpSpPr>
          <p:cNvPr id="133125" name="Group 38"/>
          <p:cNvGrpSpPr>
            <a:grpSpLocks/>
          </p:cNvGrpSpPr>
          <p:nvPr/>
        </p:nvGrpSpPr>
        <p:grpSpPr bwMode="auto">
          <a:xfrm>
            <a:off x="976313" y="3556000"/>
            <a:ext cx="1538287" cy="1144588"/>
            <a:chOff x="615" y="2112"/>
            <a:chExt cx="969" cy="721"/>
          </a:xfrm>
        </p:grpSpPr>
        <p:sp>
          <p:nvSpPr>
            <p:cNvPr id="80934" name="Line 39"/>
            <p:cNvSpPr>
              <a:spLocks noChangeShapeType="1"/>
            </p:cNvSpPr>
            <p:nvPr/>
          </p:nvSpPr>
          <p:spPr bwMode="auto">
            <a:xfrm flipH="1">
              <a:off x="768" y="2112"/>
              <a:ext cx="816" cy="432"/>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35" name="Text Box 40"/>
            <p:cNvSpPr txBox="1">
              <a:spLocks noChangeArrowheads="1"/>
            </p:cNvSpPr>
            <p:nvPr/>
          </p:nvSpPr>
          <p:spPr bwMode="auto">
            <a:xfrm>
              <a:off x="615" y="2580"/>
              <a:ext cx="396"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solidFill>
                    <a:srgbClr val="080800"/>
                  </a:solidFill>
                  <a:latin typeface="+mn-lt"/>
                  <a:ea typeface="黑体" panose="02010609060101010101" pitchFamily="49" charset="-122"/>
                </a:rPr>
                <a:t>AMP</a:t>
              </a:r>
            </a:p>
          </p:txBody>
        </p:sp>
        <p:sp>
          <p:nvSpPr>
            <p:cNvPr id="80936" name="Text Box 41"/>
            <p:cNvSpPr txBox="1">
              <a:spLocks noChangeArrowheads="1"/>
            </p:cNvSpPr>
            <p:nvPr/>
          </p:nvSpPr>
          <p:spPr bwMode="auto">
            <a:xfrm rot="20194086">
              <a:off x="1072" y="2177"/>
              <a:ext cx="240" cy="268"/>
            </a:xfrm>
            <a:prstGeom prst="rect">
              <a:avLst/>
            </a:prstGeom>
            <a:noFill/>
            <a:ln w="38100">
              <a:noFill/>
              <a:miter lim="800000"/>
              <a:headEnd/>
              <a:tailEnd/>
            </a:ln>
          </p:spPr>
          <p:txBody>
            <a:bodyPr vert="eaVert" lIns="36000" tIns="46800" rIns="36000" bIns="46800">
              <a:spAutoFit/>
            </a:bodyPr>
            <a:lstStyle/>
            <a:p>
              <a:pPr algn="ctr">
                <a:defRPr/>
              </a:pPr>
              <a:r>
                <a:rPr lang="en-US" altLang="zh-CN" sz="2000" b="0">
                  <a:latin typeface="+mn-lt"/>
                  <a:ea typeface="黑体" panose="02010609060101010101" pitchFamily="49" charset="-122"/>
                </a:rPr>
                <a:t>=</a:t>
              </a:r>
            </a:p>
          </p:txBody>
        </p:sp>
      </p:grpSp>
      <p:grpSp>
        <p:nvGrpSpPr>
          <p:cNvPr id="133126" name="Group 42"/>
          <p:cNvGrpSpPr>
            <a:grpSpLocks/>
          </p:cNvGrpSpPr>
          <p:nvPr/>
        </p:nvGrpSpPr>
        <p:grpSpPr bwMode="auto">
          <a:xfrm>
            <a:off x="823913" y="4622800"/>
            <a:ext cx="1549400" cy="1906588"/>
            <a:chOff x="519" y="2784"/>
            <a:chExt cx="976" cy="1201"/>
          </a:xfrm>
        </p:grpSpPr>
        <p:sp>
          <p:nvSpPr>
            <p:cNvPr id="80928" name="Line 43"/>
            <p:cNvSpPr>
              <a:spLocks noChangeShapeType="1"/>
            </p:cNvSpPr>
            <p:nvPr/>
          </p:nvSpPr>
          <p:spPr bwMode="auto">
            <a:xfrm flipH="1">
              <a:off x="816" y="2784"/>
              <a:ext cx="1" cy="922"/>
            </a:xfrm>
            <a:prstGeom prst="line">
              <a:avLst/>
            </a:prstGeom>
            <a:noFill/>
            <a:ln w="38100">
              <a:solidFill>
                <a:schemeClr val="tx1"/>
              </a:solidFill>
              <a:miter lim="800000"/>
              <a:headEnd type="triangle" w="med" len="med"/>
              <a:tailEn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29" name="AutoShape 44"/>
            <p:cNvSpPr>
              <a:spLocks noChangeArrowheads="1"/>
            </p:cNvSpPr>
            <p:nvPr/>
          </p:nvSpPr>
          <p:spPr bwMode="auto">
            <a:xfrm rot="16200000" flipV="1">
              <a:off x="635" y="3096"/>
              <a:ext cx="544" cy="136"/>
            </a:xfrm>
            <a:prstGeom prst="curvedUpArrow">
              <a:avLst>
                <a:gd name="adj1" fmla="val 86667"/>
                <a:gd name="adj2" fmla="val 173333"/>
                <a:gd name="adj3" fmla="val 33333"/>
              </a:avLst>
            </a:prstGeom>
            <a:solidFill>
              <a:schemeClr val="bg1">
                <a:alpha val="50195"/>
              </a:schemeClr>
            </a:solidFill>
            <a:ln w="38100">
              <a:solidFill>
                <a:schemeClr val="tx1"/>
              </a:solidFill>
              <a:miter lim="800000"/>
              <a:headEnd/>
              <a:tailEnd/>
            </a:ln>
          </p:spPr>
          <p:txBody>
            <a:bodyPr lIns="36000" tIns="46800" rIns="36000" bIns="46800" anchor="ctr">
              <a:spAutoFit/>
            </a:bodyPr>
            <a:lstStyle/>
            <a:p>
              <a:pPr>
                <a:defRPr/>
              </a:pPr>
              <a:endParaRPr lang="zh-CN" altLang="en-US" b="0">
                <a:latin typeface="+mn-lt"/>
                <a:ea typeface="黑体" panose="02010609060101010101" pitchFamily="49" charset="-122"/>
              </a:endParaRPr>
            </a:p>
          </p:txBody>
        </p:sp>
        <p:sp>
          <p:nvSpPr>
            <p:cNvPr id="80930" name="Text Box 45"/>
            <p:cNvSpPr txBox="1">
              <a:spLocks noChangeArrowheads="1"/>
            </p:cNvSpPr>
            <p:nvPr/>
          </p:nvSpPr>
          <p:spPr bwMode="auto">
            <a:xfrm>
              <a:off x="912" y="3264"/>
              <a:ext cx="576" cy="253"/>
            </a:xfrm>
            <a:prstGeom prst="rect">
              <a:avLst/>
            </a:prstGeom>
            <a:noFill/>
            <a:ln w="38100">
              <a:noFill/>
              <a:miter lim="800000"/>
              <a:headEnd/>
              <a:tailEnd/>
            </a:ln>
          </p:spPr>
          <p:txBody>
            <a:bodyPr lIns="36000" tIns="46800" rIns="36000" bIns="46800">
              <a:spAutoFit/>
            </a:bodyPr>
            <a:lstStyle/>
            <a:p>
              <a:pPr algn="ctr">
                <a:defRPr/>
              </a:pPr>
              <a:r>
                <a:rPr lang="en-US" altLang="zh-CN" sz="2000" b="0">
                  <a:latin typeface="+mn-lt"/>
                  <a:ea typeface="黑体" panose="02010609060101010101" pitchFamily="49" charset="-122"/>
                </a:rPr>
                <a:t>PRPP</a:t>
              </a:r>
            </a:p>
          </p:txBody>
        </p:sp>
        <p:sp>
          <p:nvSpPr>
            <p:cNvPr id="80931" name="Text Box 46"/>
            <p:cNvSpPr txBox="1">
              <a:spLocks noChangeArrowheads="1"/>
            </p:cNvSpPr>
            <p:nvPr/>
          </p:nvSpPr>
          <p:spPr bwMode="auto">
            <a:xfrm>
              <a:off x="912" y="2880"/>
              <a:ext cx="419" cy="253"/>
            </a:xfrm>
            <a:prstGeom prst="rect">
              <a:avLst/>
            </a:prstGeom>
            <a:noFill/>
            <a:ln w="38100">
              <a:noFill/>
              <a:miter lim="800000"/>
              <a:headEnd/>
              <a:tailEnd/>
            </a:ln>
          </p:spPr>
          <p:txBody>
            <a:bodyPr lIns="36000" tIns="46800" rIns="36000" bIns="46800">
              <a:spAutoFit/>
            </a:bodyPr>
            <a:lstStyle/>
            <a:p>
              <a:pPr algn="ctr">
                <a:defRPr/>
              </a:pPr>
              <a:r>
                <a:rPr lang="en-US" altLang="zh-CN" sz="2000" b="0">
                  <a:latin typeface="+mn-lt"/>
                  <a:ea typeface="黑体" panose="02010609060101010101" pitchFamily="49" charset="-122"/>
                </a:rPr>
                <a:t>PPi</a:t>
              </a:r>
            </a:p>
          </p:txBody>
        </p:sp>
        <p:sp>
          <p:nvSpPr>
            <p:cNvPr id="80932" name="Text Box 47"/>
            <p:cNvSpPr txBox="1">
              <a:spLocks noChangeArrowheads="1"/>
            </p:cNvSpPr>
            <p:nvPr/>
          </p:nvSpPr>
          <p:spPr bwMode="auto">
            <a:xfrm rot="5400000">
              <a:off x="706" y="3147"/>
              <a:ext cx="240" cy="214"/>
            </a:xfrm>
            <a:prstGeom prst="rect">
              <a:avLst/>
            </a:prstGeom>
            <a:noFill/>
            <a:ln w="38100">
              <a:noFill/>
              <a:miter lim="800000"/>
              <a:headEnd/>
              <a:tailEnd/>
            </a:ln>
          </p:spPr>
          <p:txBody>
            <a:bodyPr vert="eaVert" lIns="36000" tIns="46800" rIns="36000" bIns="46800">
              <a:spAutoFit/>
            </a:bodyPr>
            <a:lstStyle/>
            <a:p>
              <a:pPr algn="ctr">
                <a:defRPr/>
              </a:pPr>
              <a:r>
                <a:rPr lang="en-US" altLang="zh-CN" sz="2000" b="0" dirty="0">
                  <a:latin typeface="+mn-lt"/>
                  <a:ea typeface="黑体" panose="02010609060101010101" pitchFamily="49" charset="-122"/>
                </a:rPr>
                <a:t>=</a:t>
              </a:r>
            </a:p>
          </p:txBody>
        </p:sp>
        <p:sp>
          <p:nvSpPr>
            <p:cNvPr id="80933" name="Text Box 48"/>
            <p:cNvSpPr txBox="1">
              <a:spLocks noChangeArrowheads="1"/>
            </p:cNvSpPr>
            <p:nvPr/>
          </p:nvSpPr>
          <p:spPr bwMode="auto">
            <a:xfrm>
              <a:off x="519" y="3732"/>
              <a:ext cx="976" cy="253"/>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腺嘌呤（</a:t>
              </a:r>
              <a:r>
                <a:rPr lang="en-US" altLang="zh-CN" sz="2000" b="0">
                  <a:solidFill>
                    <a:srgbClr val="080800"/>
                  </a:solidFill>
                  <a:latin typeface="+mn-lt"/>
                  <a:ea typeface="黑体" panose="02010609060101010101" pitchFamily="49" charset="-122"/>
                </a:rPr>
                <a:t>A</a:t>
              </a:r>
              <a:r>
                <a:rPr lang="zh-CN" altLang="en-US" sz="2000" b="0">
                  <a:solidFill>
                    <a:srgbClr val="080800"/>
                  </a:solidFill>
                  <a:latin typeface="+mn-lt"/>
                  <a:ea typeface="黑体" panose="02010609060101010101" pitchFamily="49" charset="-122"/>
                </a:rPr>
                <a:t>）</a:t>
              </a:r>
            </a:p>
          </p:txBody>
        </p:sp>
      </p:grpSp>
      <p:grpSp>
        <p:nvGrpSpPr>
          <p:cNvPr id="133127" name="Group 49"/>
          <p:cNvGrpSpPr>
            <a:grpSpLocks/>
          </p:cNvGrpSpPr>
          <p:nvPr/>
        </p:nvGrpSpPr>
        <p:grpSpPr bwMode="auto">
          <a:xfrm>
            <a:off x="2819400" y="3556000"/>
            <a:ext cx="1831975" cy="1906588"/>
            <a:chOff x="1776" y="2112"/>
            <a:chExt cx="1154" cy="1201"/>
          </a:xfrm>
        </p:grpSpPr>
        <p:sp>
          <p:nvSpPr>
            <p:cNvPr id="80925" name="Line 50"/>
            <p:cNvSpPr>
              <a:spLocks noChangeShapeType="1"/>
            </p:cNvSpPr>
            <p:nvPr/>
          </p:nvSpPr>
          <p:spPr bwMode="auto">
            <a:xfrm>
              <a:off x="1776" y="2112"/>
              <a:ext cx="763" cy="960"/>
            </a:xfrm>
            <a:prstGeom prst="line">
              <a:avLst/>
            </a:prstGeom>
            <a:noFill/>
            <a:ln w="38100">
              <a:solidFill>
                <a:schemeClr val="tx1"/>
              </a:solidFill>
              <a:miter lim="800000"/>
              <a:headEnd/>
              <a:tailEnd type="triangle" w="med" len="me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26" name="Text Box 51"/>
            <p:cNvSpPr txBox="1">
              <a:spLocks noChangeArrowheads="1"/>
            </p:cNvSpPr>
            <p:nvPr/>
          </p:nvSpPr>
          <p:spPr bwMode="auto">
            <a:xfrm>
              <a:off x="2534" y="3060"/>
              <a:ext cx="396"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solidFill>
                    <a:srgbClr val="080800"/>
                  </a:solidFill>
                  <a:latin typeface="+mn-lt"/>
                  <a:ea typeface="黑体" panose="02010609060101010101" pitchFamily="49" charset="-122"/>
                </a:rPr>
                <a:t>GMP</a:t>
              </a:r>
            </a:p>
          </p:txBody>
        </p:sp>
        <p:sp>
          <p:nvSpPr>
            <p:cNvPr id="80927" name="Text Box 52"/>
            <p:cNvSpPr txBox="1">
              <a:spLocks noChangeArrowheads="1"/>
            </p:cNvSpPr>
            <p:nvPr/>
          </p:nvSpPr>
          <p:spPr bwMode="auto">
            <a:xfrm rot="13956765">
              <a:off x="2049" y="2532"/>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a:latin typeface="+mn-lt"/>
                  <a:ea typeface="黑体" panose="02010609060101010101" pitchFamily="49" charset="-122"/>
                </a:rPr>
                <a:t>=</a:t>
              </a:r>
            </a:p>
          </p:txBody>
        </p:sp>
      </p:grpSp>
      <p:grpSp>
        <p:nvGrpSpPr>
          <p:cNvPr id="133128" name="Group 53"/>
          <p:cNvGrpSpPr>
            <a:grpSpLocks/>
          </p:cNvGrpSpPr>
          <p:nvPr/>
        </p:nvGrpSpPr>
        <p:grpSpPr bwMode="auto">
          <a:xfrm>
            <a:off x="4787900" y="4622800"/>
            <a:ext cx="2703513" cy="776288"/>
            <a:chOff x="3016" y="2784"/>
            <a:chExt cx="1703" cy="489"/>
          </a:xfrm>
        </p:grpSpPr>
        <p:sp>
          <p:nvSpPr>
            <p:cNvPr id="80919" name="Text Box 54"/>
            <p:cNvSpPr txBox="1">
              <a:spLocks noChangeArrowheads="1"/>
            </p:cNvSpPr>
            <p:nvPr/>
          </p:nvSpPr>
          <p:spPr bwMode="auto">
            <a:xfrm>
              <a:off x="3360" y="3082"/>
              <a:ext cx="240" cy="150"/>
            </a:xfrm>
            <a:prstGeom prst="rect">
              <a:avLst/>
            </a:prstGeom>
            <a:noFill/>
            <a:ln w="38100">
              <a:noFill/>
              <a:miter lim="800000"/>
              <a:headEnd/>
              <a:tailEnd/>
            </a:ln>
          </p:spPr>
          <p:txBody>
            <a:bodyPr vert="eaVert" wrap="none" lIns="36000" tIns="46800" rIns="36000" bIns="46800">
              <a:spAutoFit/>
            </a:bodyPr>
            <a:lstStyle/>
            <a:p>
              <a:pPr algn="ctr">
                <a:defRPr/>
              </a:pPr>
              <a:r>
                <a:rPr lang="en-US" altLang="zh-CN" sz="2000" b="0">
                  <a:latin typeface="+mn-lt"/>
                  <a:ea typeface="黑体" panose="02010609060101010101" pitchFamily="49" charset="-122"/>
                </a:rPr>
                <a:t>=</a:t>
              </a:r>
            </a:p>
          </p:txBody>
        </p:sp>
        <p:sp>
          <p:nvSpPr>
            <p:cNvPr id="80920" name="Line 55"/>
            <p:cNvSpPr>
              <a:spLocks noChangeShapeType="1"/>
            </p:cNvSpPr>
            <p:nvPr/>
          </p:nvSpPr>
          <p:spPr bwMode="auto">
            <a:xfrm>
              <a:off x="3016" y="3168"/>
              <a:ext cx="954" cy="0"/>
            </a:xfrm>
            <a:prstGeom prst="line">
              <a:avLst/>
            </a:prstGeom>
            <a:noFill/>
            <a:ln w="38100">
              <a:solidFill>
                <a:schemeClr val="tx1"/>
              </a:solidFill>
              <a:miter lim="800000"/>
              <a:headEnd type="triangle" w="med" len="med"/>
              <a:tailEnd/>
            </a:ln>
          </p:spPr>
          <p:txBody>
            <a:bodyPr lIns="36000" tIns="46800" rIns="36000" bIns="46800">
              <a:spAutoFit/>
            </a:bodyPr>
            <a:lstStyle/>
            <a:p>
              <a:pPr>
                <a:defRPr/>
              </a:pPr>
              <a:endParaRPr lang="zh-CN" altLang="en-US" b="0">
                <a:latin typeface="+mn-lt"/>
                <a:ea typeface="黑体" panose="02010609060101010101" pitchFamily="49" charset="-122"/>
              </a:endParaRPr>
            </a:p>
          </p:txBody>
        </p:sp>
        <p:sp>
          <p:nvSpPr>
            <p:cNvPr id="80921" name="AutoShape 56"/>
            <p:cNvSpPr>
              <a:spLocks noChangeArrowheads="1"/>
            </p:cNvSpPr>
            <p:nvPr/>
          </p:nvSpPr>
          <p:spPr bwMode="auto">
            <a:xfrm flipH="1">
              <a:off x="3207" y="2976"/>
              <a:ext cx="572" cy="192"/>
            </a:xfrm>
            <a:prstGeom prst="curvedUpArrow">
              <a:avLst>
                <a:gd name="adj1" fmla="val 59583"/>
                <a:gd name="adj2" fmla="val 119167"/>
                <a:gd name="adj3" fmla="val 33333"/>
              </a:avLst>
            </a:prstGeom>
            <a:solidFill>
              <a:schemeClr val="bg1">
                <a:alpha val="50195"/>
              </a:schemeClr>
            </a:solidFill>
            <a:ln w="38100">
              <a:solidFill>
                <a:schemeClr val="tx1"/>
              </a:solidFill>
              <a:miter lim="800000"/>
              <a:headEnd/>
              <a:tailEnd/>
            </a:ln>
          </p:spPr>
          <p:txBody>
            <a:bodyPr wrap="none" lIns="36000" tIns="46800" rIns="36000" bIns="46800" anchor="ctr"/>
            <a:lstStyle/>
            <a:p>
              <a:pPr algn="ctr">
                <a:defRPr/>
              </a:pPr>
              <a:endParaRPr lang="zh-CN" altLang="zh-CN" sz="2000" b="0">
                <a:latin typeface="+mn-lt"/>
                <a:ea typeface="黑体" panose="02010609060101010101" pitchFamily="49" charset="-122"/>
              </a:endParaRPr>
            </a:p>
          </p:txBody>
        </p:sp>
        <p:sp>
          <p:nvSpPr>
            <p:cNvPr id="80922" name="Text Box 57"/>
            <p:cNvSpPr txBox="1">
              <a:spLocks noChangeArrowheads="1"/>
            </p:cNvSpPr>
            <p:nvPr/>
          </p:nvSpPr>
          <p:spPr bwMode="auto">
            <a:xfrm>
              <a:off x="3615" y="2789"/>
              <a:ext cx="423" cy="253"/>
            </a:xfrm>
            <a:prstGeom prst="rect">
              <a:avLst/>
            </a:prstGeom>
            <a:noFill/>
            <a:ln w="38100">
              <a:noFill/>
              <a:miter lim="800000"/>
              <a:headEnd/>
              <a:tailEnd/>
            </a:ln>
          </p:spPr>
          <p:txBody>
            <a:bodyPr wrap="none" lIns="36000" tIns="46800" rIns="36000" bIns="46800">
              <a:spAutoFit/>
            </a:bodyPr>
            <a:lstStyle/>
            <a:p>
              <a:pPr algn="ctr">
                <a:defRPr/>
              </a:pPr>
              <a:r>
                <a:rPr lang="en-US" altLang="zh-CN" sz="2000" b="0">
                  <a:latin typeface="+mn-lt"/>
                  <a:ea typeface="黑体" panose="02010609060101010101" pitchFamily="49" charset="-122"/>
                </a:rPr>
                <a:t>PRPP</a:t>
              </a:r>
            </a:p>
          </p:txBody>
        </p:sp>
        <p:sp>
          <p:nvSpPr>
            <p:cNvPr id="80923" name="Text Box 58"/>
            <p:cNvSpPr txBox="1">
              <a:spLocks noChangeArrowheads="1"/>
            </p:cNvSpPr>
            <p:nvPr/>
          </p:nvSpPr>
          <p:spPr bwMode="auto">
            <a:xfrm>
              <a:off x="3016" y="2784"/>
              <a:ext cx="416" cy="253"/>
            </a:xfrm>
            <a:prstGeom prst="rect">
              <a:avLst/>
            </a:prstGeom>
            <a:noFill/>
            <a:ln w="38100">
              <a:noFill/>
              <a:miter lim="800000"/>
              <a:headEnd/>
              <a:tailEnd/>
            </a:ln>
          </p:spPr>
          <p:txBody>
            <a:bodyPr lIns="36000" tIns="46800" rIns="36000" bIns="46800">
              <a:spAutoFit/>
            </a:bodyPr>
            <a:lstStyle/>
            <a:p>
              <a:pPr algn="ctr">
                <a:defRPr/>
              </a:pPr>
              <a:r>
                <a:rPr lang="en-US" altLang="zh-CN" sz="2000" b="0">
                  <a:latin typeface="+mn-lt"/>
                  <a:ea typeface="黑体" panose="02010609060101010101" pitchFamily="49" charset="-122"/>
                </a:rPr>
                <a:t>PPi</a:t>
              </a:r>
            </a:p>
          </p:txBody>
        </p:sp>
        <p:sp>
          <p:nvSpPr>
            <p:cNvPr id="80924" name="Text Box 59"/>
            <p:cNvSpPr txBox="1">
              <a:spLocks noChangeArrowheads="1"/>
            </p:cNvSpPr>
            <p:nvPr/>
          </p:nvSpPr>
          <p:spPr bwMode="auto">
            <a:xfrm>
              <a:off x="3940" y="3020"/>
              <a:ext cx="779" cy="253"/>
            </a:xfrm>
            <a:prstGeom prst="rect">
              <a:avLst/>
            </a:prstGeom>
            <a:noFill/>
            <a:ln w="38100">
              <a:noFill/>
              <a:miter lim="800000"/>
              <a:headEnd/>
              <a:tailEnd/>
            </a:ln>
          </p:spPr>
          <p:txBody>
            <a:bodyPr wrap="none" lIns="36000" tIns="46800" rIns="36000" bIns="46800">
              <a:spAutoFit/>
            </a:bodyPr>
            <a:lstStyle/>
            <a:p>
              <a:pPr algn="ctr">
                <a:defRPr/>
              </a:pPr>
              <a:r>
                <a:rPr lang="zh-CN" altLang="en-US" sz="2000" b="0">
                  <a:solidFill>
                    <a:srgbClr val="080800"/>
                  </a:solidFill>
                  <a:latin typeface="+mn-lt"/>
                  <a:ea typeface="黑体" panose="02010609060101010101" pitchFamily="49" charset="-122"/>
                </a:rPr>
                <a:t>鸟嘌呤</a:t>
              </a:r>
              <a:r>
                <a:rPr lang="en-US" altLang="zh-CN" sz="2000" b="0">
                  <a:solidFill>
                    <a:srgbClr val="080800"/>
                  </a:solidFill>
                  <a:latin typeface="+mn-lt"/>
                  <a:ea typeface="黑体" panose="02010609060101010101" pitchFamily="49" charset="-122"/>
                </a:rPr>
                <a:t>(G)</a:t>
              </a:r>
            </a:p>
          </p:txBody>
        </p:sp>
      </p:grpSp>
      <p:grpSp>
        <p:nvGrpSpPr>
          <p:cNvPr id="11" name="Group 60"/>
          <p:cNvGrpSpPr>
            <a:grpSpLocks/>
          </p:cNvGrpSpPr>
          <p:nvPr/>
        </p:nvGrpSpPr>
        <p:grpSpPr bwMode="auto">
          <a:xfrm>
            <a:off x="1676400" y="584200"/>
            <a:ext cx="4265613" cy="5486400"/>
            <a:chOff x="1056" y="240"/>
            <a:chExt cx="2687" cy="3456"/>
          </a:xfrm>
        </p:grpSpPr>
        <p:sp>
          <p:nvSpPr>
            <p:cNvPr id="80914" name="AutoShape 61"/>
            <p:cNvSpPr>
              <a:spLocks noChangeArrowheads="1"/>
            </p:cNvSpPr>
            <p:nvPr/>
          </p:nvSpPr>
          <p:spPr bwMode="auto">
            <a:xfrm>
              <a:off x="1200" y="240"/>
              <a:ext cx="526" cy="288"/>
            </a:xfrm>
            <a:prstGeom prst="wedgeRoundRectCallout">
              <a:avLst>
                <a:gd name="adj1" fmla="val -29657"/>
                <a:gd name="adj2" fmla="val 114236"/>
                <a:gd name="adj3" fmla="val 16667"/>
              </a:avLst>
            </a:prstGeom>
            <a:solidFill>
              <a:srgbClr val="FEFA5E"/>
            </a:solidFill>
            <a:ln w="38100">
              <a:solidFill>
                <a:srgbClr val="FF6600"/>
              </a:solidFill>
              <a:miter lim="800000"/>
              <a:headEnd/>
              <a:tailEnd/>
            </a:ln>
          </p:spPr>
          <p:txBody>
            <a:bodyPr lIns="36000" tIns="46800" rIns="36000" bIns="46800"/>
            <a:lstStyle/>
            <a:p>
              <a:pPr algn="ctr">
                <a:defRPr/>
              </a:pPr>
              <a:r>
                <a:rPr lang="en-US" altLang="zh-CN" sz="2000" b="0">
                  <a:solidFill>
                    <a:srgbClr val="080800"/>
                  </a:solidFill>
                  <a:latin typeface="+mn-lt"/>
                  <a:ea typeface="黑体" panose="02010609060101010101" pitchFamily="49" charset="-122"/>
                </a:rPr>
                <a:t>6-MP</a:t>
              </a:r>
            </a:p>
          </p:txBody>
        </p:sp>
        <p:sp>
          <p:nvSpPr>
            <p:cNvPr id="80915" name="AutoShape 62"/>
            <p:cNvSpPr>
              <a:spLocks noChangeArrowheads="1"/>
            </p:cNvSpPr>
            <p:nvPr/>
          </p:nvSpPr>
          <p:spPr bwMode="auto">
            <a:xfrm>
              <a:off x="1248" y="2448"/>
              <a:ext cx="527" cy="240"/>
            </a:xfrm>
            <a:prstGeom prst="wedgeRoundRectCallout">
              <a:avLst>
                <a:gd name="adj1" fmla="val -45634"/>
                <a:gd name="adj2" fmla="val -82917"/>
                <a:gd name="adj3" fmla="val 16667"/>
              </a:avLst>
            </a:prstGeom>
            <a:solidFill>
              <a:srgbClr val="FEFA5E"/>
            </a:solidFill>
            <a:ln w="38100">
              <a:solidFill>
                <a:srgbClr val="FF6600"/>
              </a:solidFill>
              <a:miter lim="800000"/>
              <a:headEnd/>
              <a:tailEnd/>
            </a:ln>
          </p:spPr>
          <p:txBody>
            <a:bodyPr lIns="36000" tIns="46800" rIns="36000" bIns="46800"/>
            <a:lstStyle/>
            <a:p>
              <a:pPr algn="ctr">
                <a:defRPr/>
              </a:pPr>
              <a:r>
                <a:rPr lang="en-US" altLang="zh-CN" sz="2000" b="0">
                  <a:solidFill>
                    <a:srgbClr val="080800"/>
                  </a:solidFill>
                  <a:latin typeface="+mn-lt"/>
                  <a:ea typeface="黑体" panose="02010609060101010101" pitchFamily="49" charset="-122"/>
                </a:rPr>
                <a:t>6-MP</a:t>
              </a:r>
            </a:p>
          </p:txBody>
        </p:sp>
        <p:sp>
          <p:nvSpPr>
            <p:cNvPr id="80916" name="AutoShape 63"/>
            <p:cNvSpPr>
              <a:spLocks noChangeArrowheads="1"/>
            </p:cNvSpPr>
            <p:nvPr/>
          </p:nvSpPr>
          <p:spPr bwMode="auto">
            <a:xfrm>
              <a:off x="1680" y="2832"/>
              <a:ext cx="527" cy="288"/>
            </a:xfrm>
            <a:prstGeom prst="wedgeRoundRectCallout">
              <a:avLst>
                <a:gd name="adj1" fmla="val 31782"/>
                <a:gd name="adj2" fmla="val -110764"/>
                <a:gd name="adj3" fmla="val 16667"/>
              </a:avLst>
            </a:prstGeom>
            <a:solidFill>
              <a:srgbClr val="FEFA5E"/>
            </a:solidFill>
            <a:ln w="38100">
              <a:solidFill>
                <a:srgbClr val="FF6600"/>
              </a:solidFill>
              <a:miter lim="800000"/>
              <a:headEnd/>
              <a:tailEnd/>
            </a:ln>
          </p:spPr>
          <p:txBody>
            <a:bodyPr lIns="36000" tIns="46800" rIns="36000" bIns="46800"/>
            <a:lstStyle/>
            <a:p>
              <a:pPr algn="ctr">
                <a:defRPr/>
              </a:pPr>
              <a:r>
                <a:rPr lang="en-US" altLang="zh-CN" sz="2000" b="0">
                  <a:solidFill>
                    <a:srgbClr val="080800"/>
                  </a:solidFill>
                  <a:latin typeface="+mn-lt"/>
                  <a:ea typeface="黑体" panose="02010609060101010101" pitchFamily="49" charset="-122"/>
                </a:rPr>
                <a:t>6-MP</a:t>
              </a:r>
            </a:p>
          </p:txBody>
        </p:sp>
        <p:sp>
          <p:nvSpPr>
            <p:cNvPr id="80917" name="AutoShape 64"/>
            <p:cNvSpPr>
              <a:spLocks noChangeArrowheads="1"/>
            </p:cNvSpPr>
            <p:nvPr/>
          </p:nvSpPr>
          <p:spPr bwMode="auto">
            <a:xfrm>
              <a:off x="1056" y="1392"/>
              <a:ext cx="527" cy="240"/>
            </a:xfrm>
            <a:prstGeom prst="wedgeRoundRectCallout">
              <a:avLst>
                <a:gd name="adj1" fmla="val -18310"/>
                <a:gd name="adj2" fmla="val 137083"/>
                <a:gd name="adj3" fmla="val 16667"/>
              </a:avLst>
            </a:prstGeom>
            <a:solidFill>
              <a:srgbClr val="FEFA5E"/>
            </a:solidFill>
            <a:ln w="38100">
              <a:solidFill>
                <a:srgbClr val="FF6600"/>
              </a:solidFill>
              <a:miter lim="800000"/>
              <a:headEnd/>
              <a:tailEnd/>
            </a:ln>
          </p:spPr>
          <p:txBody>
            <a:bodyPr lIns="36000" tIns="46800" rIns="36000" bIns="46800"/>
            <a:lstStyle/>
            <a:p>
              <a:pPr algn="ctr">
                <a:defRPr/>
              </a:pPr>
              <a:r>
                <a:rPr lang="en-US" altLang="zh-CN" sz="2000" b="0" dirty="0">
                  <a:solidFill>
                    <a:srgbClr val="080800"/>
                  </a:solidFill>
                  <a:latin typeface="+mn-lt"/>
                  <a:ea typeface="黑体" panose="02010609060101010101" pitchFamily="49" charset="-122"/>
                </a:rPr>
                <a:t>6-MP</a:t>
              </a:r>
            </a:p>
          </p:txBody>
        </p:sp>
        <p:sp>
          <p:nvSpPr>
            <p:cNvPr id="80918" name="AutoShape 65"/>
            <p:cNvSpPr>
              <a:spLocks noChangeArrowheads="1"/>
            </p:cNvSpPr>
            <p:nvPr/>
          </p:nvSpPr>
          <p:spPr bwMode="auto">
            <a:xfrm>
              <a:off x="3168" y="3456"/>
              <a:ext cx="575" cy="240"/>
            </a:xfrm>
            <a:prstGeom prst="wedgeRoundRectCallout">
              <a:avLst>
                <a:gd name="adj1" fmla="val 10347"/>
                <a:gd name="adj2" fmla="val -142917"/>
                <a:gd name="adj3" fmla="val 16667"/>
              </a:avLst>
            </a:prstGeom>
            <a:solidFill>
              <a:srgbClr val="FEFA5E"/>
            </a:solidFill>
            <a:ln w="38100">
              <a:solidFill>
                <a:srgbClr val="FF6600"/>
              </a:solidFill>
              <a:miter lim="800000"/>
              <a:headEnd/>
              <a:tailEnd/>
            </a:ln>
          </p:spPr>
          <p:txBody>
            <a:bodyPr lIns="36000" tIns="46800" rIns="36000" bIns="46800"/>
            <a:lstStyle/>
            <a:p>
              <a:pPr algn="ctr">
                <a:defRPr/>
              </a:pPr>
              <a:r>
                <a:rPr lang="en-US" altLang="zh-CN" sz="2000" b="0" dirty="0">
                  <a:solidFill>
                    <a:srgbClr val="080800"/>
                  </a:solidFill>
                  <a:latin typeface="+mn-lt"/>
                  <a:ea typeface="黑体" panose="02010609060101010101" pitchFamily="49" charset="-122"/>
                </a:rPr>
                <a:t>6-MP</a:t>
              </a:r>
            </a:p>
          </p:txBody>
        </p:sp>
      </p:grpSp>
      <p:grpSp>
        <p:nvGrpSpPr>
          <p:cNvPr id="12" name="Group 66"/>
          <p:cNvGrpSpPr>
            <a:grpSpLocks/>
          </p:cNvGrpSpPr>
          <p:nvPr/>
        </p:nvGrpSpPr>
        <p:grpSpPr bwMode="auto">
          <a:xfrm>
            <a:off x="1752600" y="431800"/>
            <a:ext cx="6629400" cy="4038600"/>
            <a:chOff x="1104" y="144"/>
            <a:chExt cx="4176" cy="2544"/>
          </a:xfrm>
        </p:grpSpPr>
        <p:sp>
          <p:nvSpPr>
            <p:cNvPr id="80911" name="AutoShape 67"/>
            <p:cNvSpPr>
              <a:spLocks noChangeArrowheads="1"/>
            </p:cNvSpPr>
            <p:nvPr/>
          </p:nvSpPr>
          <p:spPr bwMode="auto">
            <a:xfrm>
              <a:off x="1104" y="1008"/>
              <a:ext cx="960" cy="288"/>
            </a:xfrm>
            <a:prstGeom prst="wedgeRoundRectCallout">
              <a:avLst>
                <a:gd name="adj1" fmla="val -28750"/>
                <a:gd name="adj2" fmla="val -81597"/>
                <a:gd name="adj3" fmla="val 16667"/>
              </a:avLst>
            </a:prstGeom>
            <a:solidFill>
              <a:srgbClr val="FFB7FF"/>
            </a:solidFill>
            <a:ln w="38100">
              <a:solidFill>
                <a:schemeClr val="accent1"/>
              </a:solidFill>
              <a:miter lim="800000"/>
              <a:headEnd/>
              <a:tailEnd/>
            </a:ln>
          </p:spPr>
          <p:txBody>
            <a:bodyPr lIns="36000" tIns="46800" rIns="36000" bIns="46800"/>
            <a:lstStyle/>
            <a:p>
              <a:pPr algn="ctr">
                <a:defRPr/>
              </a:pPr>
              <a:r>
                <a:rPr lang="zh-CN" altLang="en-US" sz="2000" b="0">
                  <a:solidFill>
                    <a:srgbClr val="080800"/>
                  </a:solidFill>
                  <a:latin typeface="+mn-lt"/>
                  <a:ea typeface="黑体" panose="02010609060101010101" pitchFamily="49" charset="-122"/>
                </a:rPr>
                <a:t>氮杂丝氨酸</a:t>
              </a:r>
            </a:p>
          </p:txBody>
        </p:sp>
        <p:sp>
          <p:nvSpPr>
            <p:cNvPr id="80912" name="AutoShape 68"/>
            <p:cNvSpPr>
              <a:spLocks noChangeArrowheads="1"/>
            </p:cNvSpPr>
            <p:nvPr/>
          </p:nvSpPr>
          <p:spPr bwMode="auto">
            <a:xfrm>
              <a:off x="4320" y="144"/>
              <a:ext cx="960" cy="288"/>
            </a:xfrm>
            <a:prstGeom prst="wedgeRoundRectCallout">
              <a:avLst>
                <a:gd name="adj1" fmla="val -31250"/>
                <a:gd name="adj2" fmla="val 130903"/>
                <a:gd name="adj3" fmla="val 16667"/>
              </a:avLst>
            </a:prstGeom>
            <a:solidFill>
              <a:srgbClr val="FFB7FF"/>
            </a:solidFill>
            <a:ln w="38100">
              <a:solidFill>
                <a:schemeClr val="accent1"/>
              </a:solidFill>
              <a:miter lim="800000"/>
              <a:headEnd/>
              <a:tailEnd/>
            </a:ln>
          </p:spPr>
          <p:txBody>
            <a:bodyPr lIns="36000" tIns="46800" rIns="36000" bIns="46800"/>
            <a:lstStyle/>
            <a:p>
              <a:pPr algn="ctr">
                <a:defRPr/>
              </a:pPr>
              <a:r>
                <a:rPr lang="zh-CN" altLang="en-US" sz="2000" b="0" dirty="0">
                  <a:solidFill>
                    <a:srgbClr val="080800"/>
                  </a:solidFill>
                  <a:latin typeface="+mn-lt"/>
                  <a:ea typeface="黑体" panose="02010609060101010101" pitchFamily="49" charset="-122"/>
                </a:rPr>
                <a:t>氮杂丝氨酸</a:t>
              </a:r>
            </a:p>
          </p:txBody>
        </p:sp>
        <p:sp>
          <p:nvSpPr>
            <p:cNvPr id="80913" name="AutoShape 69"/>
            <p:cNvSpPr>
              <a:spLocks noChangeArrowheads="1"/>
            </p:cNvSpPr>
            <p:nvPr/>
          </p:nvSpPr>
          <p:spPr bwMode="auto">
            <a:xfrm>
              <a:off x="2688" y="2400"/>
              <a:ext cx="960" cy="288"/>
            </a:xfrm>
            <a:prstGeom prst="wedgeRoundRectCallout">
              <a:avLst>
                <a:gd name="adj1" fmla="val -93750"/>
                <a:gd name="adj2" fmla="val 10069"/>
                <a:gd name="adj3" fmla="val 16667"/>
              </a:avLst>
            </a:prstGeom>
            <a:solidFill>
              <a:srgbClr val="FFB7FF"/>
            </a:solidFill>
            <a:ln w="38100">
              <a:solidFill>
                <a:schemeClr val="accent1"/>
              </a:solidFill>
              <a:miter lim="800000"/>
              <a:headEnd/>
              <a:tailEnd/>
            </a:ln>
          </p:spPr>
          <p:txBody>
            <a:bodyPr lIns="36000" tIns="46800" rIns="36000" bIns="46800"/>
            <a:lstStyle/>
            <a:p>
              <a:pPr algn="ctr">
                <a:defRPr/>
              </a:pPr>
              <a:r>
                <a:rPr lang="zh-CN" altLang="en-US" sz="2000" b="0">
                  <a:solidFill>
                    <a:srgbClr val="080800"/>
                  </a:solidFill>
                  <a:latin typeface="+mn-lt"/>
                  <a:ea typeface="黑体" panose="02010609060101010101" pitchFamily="49" charset="-122"/>
                </a:rPr>
                <a:t>氮杂丝氨酸</a:t>
              </a:r>
            </a:p>
          </p:txBody>
        </p:sp>
      </p:grpSp>
      <p:grpSp>
        <p:nvGrpSpPr>
          <p:cNvPr id="13" name="Group 70"/>
          <p:cNvGrpSpPr>
            <a:grpSpLocks/>
          </p:cNvGrpSpPr>
          <p:nvPr/>
        </p:nvGrpSpPr>
        <p:grpSpPr bwMode="auto">
          <a:xfrm>
            <a:off x="4876800" y="508000"/>
            <a:ext cx="1981200" cy="2209800"/>
            <a:chOff x="3072" y="192"/>
            <a:chExt cx="1248" cy="1392"/>
          </a:xfrm>
          <a:solidFill>
            <a:srgbClr val="99FF33"/>
          </a:solidFill>
        </p:grpSpPr>
        <p:sp>
          <p:nvSpPr>
            <p:cNvPr id="80909" name="AutoShape 71"/>
            <p:cNvSpPr>
              <a:spLocks noChangeArrowheads="1"/>
            </p:cNvSpPr>
            <p:nvPr/>
          </p:nvSpPr>
          <p:spPr bwMode="auto">
            <a:xfrm>
              <a:off x="3072" y="192"/>
              <a:ext cx="480" cy="240"/>
            </a:xfrm>
            <a:prstGeom prst="wedgeRoundRectCallout">
              <a:avLst>
                <a:gd name="adj1" fmla="val -17500"/>
                <a:gd name="adj2" fmla="val 152083"/>
                <a:gd name="adj3" fmla="val 16667"/>
              </a:avLst>
            </a:prstGeom>
            <a:grpFill/>
            <a:ln w="38100">
              <a:solidFill>
                <a:srgbClr val="008000"/>
              </a:solidFill>
              <a:miter lim="800000"/>
              <a:headEnd/>
              <a:tailEnd/>
            </a:ln>
          </p:spPr>
          <p:txBody>
            <a:bodyPr lIns="36000" tIns="46800" rIns="36000" bIns="46800"/>
            <a:lstStyle/>
            <a:p>
              <a:pPr algn="ctr">
                <a:defRPr/>
              </a:pPr>
              <a:r>
                <a:rPr lang="en-US" altLang="zh-CN" sz="2000" b="0">
                  <a:solidFill>
                    <a:srgbClr val="080800"/>
                  </a:solidFill>
                  <a:latin typeface="+mn-lt"/>
                  <a:ea typeface="黑体" panose="02010609060101010101" pitchFamily="49" charset="-122"/>
                </a:rPr>
                <a:t>MTX</a:t>
              </a:r>
            </a:p>
          </p:txBody>
        </p:sp>
        <p:sp>
          <p:nvSpPr>
            <p:cNvPr id="80910" name="AutoShape 72"/>
            <p:cNvSpPr>
              <a:spLocks noChangeArrowheads="1"/>
            </p:cNvSpPr>
            <p:nvPr/>
          </p:nvSpPr>
          <p:spPr bwMode="auto">
            <a:xfrm>
              <a:off x="3840" y="1344"/>
              <a:ext cx="480" cy="240"/>
            </a:xfrm>
            <a:prstGeom prst="wedgeRoundRectCallout">
              <a:avLst>
                <a:gd name="adj1" fmla="val -20000"/>
                <a:gd name="adj2" fmla="val 147083"/>
                <a:gd name="adj3" fmla="val 16667"/>
              </a:avLst>
            </a:prstGeom>
            <a:grpFill/>
            <a:ln w="38100">
              <a:solidFill>
                <a:srgbClr val="008000"/>
              </a:solidFill>
              <a:miter lim="800000"/>
              <a:headEnd/>
              <a:tailEnd/>
            </a:ln>
          </p:spPr>
          <p:txBody>
            <a:bodyPr lIns="36000" tIns="46800" rIns="36000" bIns="46800"/>
            <a:lstStyle/>
            <a:p>
              <a:pPr algn="ctr">
                <a:defRPr/>
              </a:pPr>
              <a:r>
                <a:rPr lang="en-US" altLang="zh-CN" sz="2000" b="0">
                  <a:solidFill>
                    <a:srgbClr val="080800"/>
                  </a:solidFill>
                  <a:latin typeface="+mn-lt"/>
                  <a:ea typeface="黑体" panose="02010609060101010101" pitchFamily="49" charset="-122"/>
                </a:rPr>
                <a:t>MTX</a:t>
              </a:r>
            </a:p>
          </p:txBody>
        </p:sp>
      </p:grpSp>
      <p:sp>
        <p:nvSpPr>
          <p:cNvPr id="74" name="AutoShape 65"/>
          <p:cNvSpPr>
            <a:spLocks noChangeArrowheads="1"/>
          </p:cNvSpPr>
          <p:nvPr/>
        </p:nvSpPr>
        <p:spPr bwMode="auto">
          <a:xfrm>
            <a:off x="250825" y="5516563"/>
            <a:ext cx="912813" cy="381000"/>
          </a:xfrm>
          <a:prstGeom prst="wedgeRoundRectCallout">
            <a:avLst>
              <a:gd name="adj1" fmla="val 52643"/>
              <a:gd name="adj2" fmla="val -81584"/>
              <a:gd name="adj3" fmla="val 16667"/>
            </a:avLst>
          </a:prstGeom>
          <a:solidFill>
            <a:srgbClr val="FEFA5E"/>
          </a:solidFill>
          <a:ln w="38100">
            <a:solidFill>
              <a:srgbClr val="FF6600"/>
            </a:solidFill>
            <a:miter lim="800000"/>
            <a:headEnd/>
            <a:tailEnd/>
          </a:ln>
        </p:spPr>
        <p:txBody>
          <a:bodyPr lIns="36000" tIns="46800" rIns="36000" bIns="46800"/>
          <a:lstStyle/>
          <a:p>
            <a:pPr algn="ctr">
              <a:defRPr/>
            </a:pPr>
            <a:r>
              <a:rPr lang="en-US" altLang="zh-CN" sz="2000" b="0" dirty="0">
                <a:solidFill>
                  <a:srgbClr val="080800"/>
                </a:solidFill>
                <a:latin typeface="+mn-lt"/>
                <a:ea typeface="黑体" panose="02010609060101010101" pitchFamily="49" charset="-122"/>
              </a:rPr>
              <a:t>6-MP</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ou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ou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1000"/>
                                        <p:tgtEl>
                                          <p:spTgt spid="74"/>
                                        </p:tgtEl>
                                      </p:cBhvr>
                                    </p:animEffect>
                                    <p:anim calcmode="lin" valueType="num">
                                      <p:cBhvr>
                                        <p:cTn id="22" dur="1000" fill="hold"/>
                                        <p:tgtEl>
                                          <p:spTgt spid="74"/>
                                        </p:tgtEl>
                                        <p:attrNameLst>
                                          <p:attrName>ppt_x</p:attrName>
                                        </p:attrNameLst>
                                      </p:cBhvr>
                                      <p:tavLst>
                                        <p:tav tm="0">
                                          <p:val>
                                            <p:strVal val="#ppt_x"/>
                                          </p:val>
                                        </p:tav>
                                        <p:tav tm="100000">
                                          <p:val>
                                            <p:strVal val="#ppt_x"/>
                                          </p:val>
                                        </p:tav>
                                      </p:tavLst>
                                    </p:anim>
                                    <p:anim calcmode="lin" valueType="num">
                                      <p:cBhvr>
                                        <p:cTn id="23"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2"/>
          <p:cNvSpPr txBox="1">
            <a:spLocks noChangeArrowheads="1"/>
          </p:cNvSpPr>
          <p:nvPr/>
        </p:nvSpPr>
        <p:spPr bwMode="auto">
          <a:xfrm>
            <a:off x="1258888" y="1939925"/>
            <a:ext cx="7345362" cy="1057275"/>
          </a:xfrm>
          <a:prstGeom prst="rect">
            <a:avLst/>
          </a:prstGeom>
          <a:noFill/>
          <a:ln w="9525">
            <a:noFill/>
            <a:miter lim="800000"/>
            <a:headEnd/>
            <a:tailEnd/>
          </a:ln>
        </p:spPr>
        <p:txBody>
          <a:bodyPr>
            <a:spAutoFit/>
          </a:bodyPr>
          <a:lstStyle/>
          <a:p>
            <a:pPr marL="266700" indent="-266700">
              <a:lnSpc>
                <a:spcPct val="120000"/>
              </a:lnSpc>
              <a:buFontTx/>
              <a:buChar char="•"/>
            </a:pPr>
            <a:r>
              <a:rPr lang="zh-CN" altLang="en-US" sz="2800" b="0">
                <a:solidFill>
                  <a:srgbClr val="080800"/>
                </a:solidFill>
                <a:latin typeface="黑体" pitchFamily="2" charset="-122"/>
                <a:ea typeface="黑体" pitchFamily="2" charset="-122"/>
              </a:rPr>
              <a:t>嘧啶核苷酸的抗代谢物是一些嘧啶、核苷、氨基酸和叶酸等的类似物。</a:t>
            </a:r>
          </a:p>
        </p:txBody>
      </p:sp>
      <p:graphicFrame>
        <p:nvGraphicFramePr>
          <p:cNvPr id="186371" name="Group 3"/>
          <p:cNvGraphicFramePr>
            <a:graphicFrameLocks noGrp="1"/>
          </p:cNvGraphicFramePr>
          <p:nvPr/>
        </p:nvGraphicFramePr>
        <p:xfrm>
          <a:off x="971550" y="3573463"/>
          <a:ext cx="7848600" cy="2160588"/>
        </p:xfrm>
        <a:graphic>
          <a:graphicData uri="http://schemas.openxmlformats.org/drawingml/2006/table">
            <a:tbl>
              <a:tblPr/>
              <a:tblGrid>
                <a:gridCol w="2016125">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566738">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dirty="0">
                          <a:ln>
                            <a:noFill/>
                          </a:ln>
                          <a:solidFill>
                            <a:srgbClr val="080800"/>
                          </a:solidFill>
                          <a:effectLst/>
                          <a:latin typeface="+mn-lt"/>
                          <a:ea typeface="黑体" pitchFamily="49" charset="-122"/>
                        </a:rPr>
                        <a:t>嘧啶类似物</a:t>
                      </a:r>
                    </a:p>
                  </a:txBody>
                  <a:tcPr horzOverflow="overflow">
                    <a:lnL cap="flat">
                      <a:noFill/>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a:ln>
                            <a:noFill/>
                          </a:ln>
                          <a:solidFill>
                            <a:srgbClr val="080800"/>
                          </a:solidFill>
                          <a:effectLst/>
                          <a:latin typeface="+mn-lt"/>
                          <a:ea typeface="黑体" pitchFamily="49" charset="-122"/>
                        </a:rPr>
                        <a:t>氨基酸类似物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a:ln>
                            <a:noFill/>
                          </a:ln>
                          <a:solidFill>
                            <a:srgbClr val="080800"/>
                          </a:solidFill>
                          <a:effectLst/>
                          <a:latin typeface="+mn-lt"/>
                          <a:ea typeface="黑体" pitchFamily="49" charset="-122"/>
                        </a:rPr>
                        <a:t>叶酸类似物</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a:ln>
                            <a:noFill/>
                          </a:ln>
                          <a:solidFill>
                            <a:srgbClr val="080800"/>
                          </a:solidFill>
                          <a:effectLst/>
                          <a:latin typeface="+mn-lt"/>
                          <a:ea typeface="黑体" pitchFamily="49" charset="-122"/>
                        </a:rPr>
                        <a:t>核苷类似物</a:t>
                      </a:r>
                    </a:p>
                  </a:txBody>
                  <a:tcPr horzOverflow="overflow">
                    <a:lnL w="12700" cap="flat" cmpd="sng" algn="ctr">
                      <a:solidFill>
                        <a:schemeClr val="tx1"/>
                      </a:solidFill>
                      <a:prstDash val="solid"/>
                      <a:miter lim="800000"/>
                      <a:headEnd type="none" w="med" len="med"/>
                      <a:tailEnd type="none" w="med" len="med"/>
                    </a:lnL>
                    <a:lnR cap="flat">
                      <a:noFill/>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9385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400" b="0" i="0" u="none" strike="noStrike" cap="none" normalizeH="0" baseline="0" dirty="0">
                          <a:ln>
                            <a:noFill/>
                          </a:ln>
                          <a:solidFill>
                            <a:srgbClr val="FA413C"/>
                          </a:solidFill>
                          <a:effectLst/>
                          <a:latin typeface="+mn-lt"/>
                          <a:ea typeface="黑体" pitchFamily="49" charset="-122"/>
                        </a:rPr>
                        <a:t>5-</a:t>
                      </a:r>
                      <a:r>
                        <a:rPr kumimoji="1" lang="zh-CN" altLang="en-US" sz="2400" b="0" i="0" u="none" strike="noStrike" cap="none" normalizeH="0" baseline="0" dirty="0">
                          <a:ln>
                            <a:noFill/>
                          </a:ln>
                          <a:solidFill>
                            <a:srgbClr val="FA413C"/>
                          </a:solidFill>
                          <a:effectLst/>
                          <a:latin typeface="+mn-lt"/>
                          <a:ea typeface="黑体" pitchFamily="49" charset="-122"/>
                        </a:rPr>
                        <a:t>氟尿嘧啶</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endParaRPr kumimoji="1" lang="en-US" altLang="zh-CN" sz="2400" b="0" i="0" u="none" strike="noStrike" cap="none" normalizeH="0" baseline="0" dirty="0">
                        <a:ln>
                          <a:noFill/>
                        </a:ln>
                        <a:solidFill>
                          <a:srgbClr val="080800"/>
                        </a:solidFill>
                        <a:effectLst/>
                        <a:latin typeface="+mn-lt"/>
                        <a:ea typeface="黑体" pitchFamily="49" charset="-122"/>
                      </a:endParaRPr>
                    </a:p>
                  </a:txBody>
                  <a:tcPr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a:ln>
                            <a:noFill/>
                          </a:ln>
                          <a:solidFill>
                            <a:srgbClr val="FA413C"/>
                          </a:solidFill>
                          <a:effectLst/>
                          <a:latin typeface="+mn-lt"/>
                          <a:ea typeface="黑体" pitchFamily="49" charset="-122"/>
                        </a:rPr>
                        <a:t>氮杂丝氨酸</a:t>
                      </a:r>
                      <a:r>
                        <a:rPr kumimoji="1" lang="zh-CN" altLang="en-US" sz="2400" b="0" i="0" u="none" strike="noStrike" cap="none" normalizeH="0" baseline="0">
                          <a:ln>
                            <a:noFill/>
                          </a:ln>
                          <a:solidFill>
                            <a:srgbClr val="080800"/>
                          </a:solidFill>
                          <a:effectLst/>
                          <a:latin typeface="+mn-lt"/>
                          <a:ea typeface="黑体" pitchFamily="49" charset="-122"/>
                        </a:rPr>
                        <a:t>等</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a:ln>
                            <a:noFill/>
                          </a:ln>
                          <a:solidFill>
                            <a:srgbClr val="FA413C"/>
                          </a:solidFill>
                          <a:effectLst/>
                          <a:latin typeface="+mn-lt"/>
                          <a:ea typeface="黑体" pitchFamily="49" charset="-122"/>
                        </a:rPr>
                        <a:t>甲氨蝶呤</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a:ln>
                            <a:noFill/>
                          </a:ln>
                          <a:solidFill>
                            <a:srgbClr val="080800"/>
                          </a:solidFill>
                          <a:effectLst/>
                          <a:latin typeface="+mn-lt"/>
                          <a:ea typeface="黑体" pitchFamily="49" charset="-122"/>
                        </a:rPr>
                        <a:t>氨蝶呤等</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dirty="0">
                          <a:ln>
                            <a:noFill/>
                          </a:ln>
                          <a:solidFill>
                            <a:srgbClr val="FA413C"/>
                          </a:solidFill>
                          <a:effectLst/>
                          <a:latin typeface="+mn-lt"/>
                          <a:ea typeface="黑体" pitchFamily="49" charset="-122"/>
                        </a:rPr>
                        <a:t>阿糖胞苷</a:t>
                      </a: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zh-CN" altLang="en-US" sz="2400" b="0" i="0" u="none" strike="noStrike" cap="none" normalizeH="0" baseline="0" dirty="0">
                          <a:ln>
                            <a:noFill/>
                          </a:ln>
                          <a:solidFill>
                            <a:srgbClr val="080800"/>
                          </a:solidFill>
                          <a:effectLst/>
                          <a:latin typeface="+mn-lt"/>
                          <a:ea typeface="黑体" pitchFamily="49" charset="-122"/>
                        </a:rPr>
                        <a:t>环胞苷</a:t>
                      </a:r>
                    </a:p>
                  </a:txBody>
                  <a:tcPr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4161" name="Text Box 28"/>
          <p:cNvSpPr txBox="1">
            <a:spLocks noChangeArrowheads="1"/>
          </p:cNvSpPr>
          <p:nvPr/>
        </p:nvSpPr>
        <p:spPr bwMode="auto">
          <a:xfrm>
            <a:off x="863600" y="1219200"/>
            <a:ext cx="5040313" cy="579438"/>
          </a:xfrm>
          <a:prstGeom prst="rect">
            <a:avLst/>
          </a:prstGeom>
          <a:noFill/>
          <a:ln w="9525">
            <a:noFill/>
            <a:miter lim="800000"/>
            <a:headEnd/>
            <a:tailEnd/>
          </a:ln>
        </p:spPr>
        <p:txBody>
          <a:bodyPr>
            <a:spAutoFit/>
          </a:bodyPr>
          <a:lstStyle/>
          <a:p>
            <a:pPr>
              <a:buFont typeface="Wingdings" pitchFamily="2" charset="2"/>
              <a:buChar char="Ø"/>
            </a:pPr>
            <a:r>
              <a:rPr lang="en-US" altLang="zh-CN" b="0">
                <a:solidFill>
                  <a:schemeClr val="tx2"/>
                </a:solidFill>
                <a:latin typeface="黑体" pitchFamily="2" charset="-122"/>
                <a:ea typeface="黑体" pitchFamily="2" charset="-122"/>
              </a:rPr>
              <a:t> </a:t>
            </a:r>
            <a:r>
              <a:rPr lang="zh-CN" altLang="en-US" b="0">
                <a:solidFill>
                  <a:schemeClr val="tx2"/>
                </a:solidFill>
                <a:latin typeface="黑体" pitchFamily="2" charset="-122"/>
                <a:ea typeface="黑体" pitchFamily="2" charset="-122"/>
              </a:rPr>
              <a:t>嘧啶核苷酸的抗代谢物</a:t>
            </a:r>
          </a:p>
        </p:txBody>
      </p:sp>
    </p:spTree>
  </p:cSld>
  <p:clrMapOvr>
    <a:masterClrMapping/>
  </p:clrMapOvr>
  <p:transition spd="med">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body" idx="1"/>
          </p:nvPr>
        </p:nvSpPr>
        <p:spPr>
          <a:xfrm>
            <a:off x="533400" y="1412875"/>
            <a:ext cx="8305800" cy="990600"/>
          </a:xfrm>
        </p:spPr>
        <p:txBody>
          <a:bodyPr/>
          <a:lstStyle/>
          <a:p>
            <a:pPr eaLnBrk="1" hangingPunct="1">
              <a:lnSpc>
                <a:spcPct val="130000"/>
              </a:lnSpc>
            </a:pPr>
            <a:r>
              <a:rPr lang="zh-CN" altLang="en-US" sz="2800">
                <a:solidFill>
                  <a:srgbClr val="080800"/>
                </a:solidFill>
                <a:ea typeface="黑体" pitchFamily="2" charset="-122"/>
              </a:rPr>
              <a:t>嘧啶类似物：</a:t>
            </a:r>
            <a:r>
              <a:rPr lang="en-US" altLang="zh-CN" sz="2800">
                <a:solidFill>
                  <a:srgbClr val="080800"/>
                </a:solidFill>
                <a:ea typeface="黑体" pitchFamily="2" charset="-122"/>
              </a:rPr>
              <a:t>5-</a:t>
            </a:r>
            <a:r>
              <a:rPr lang="zh-CN" altLang="en-US" sz="2800">
                <a:solidFill>
                  <a:srgbClr val="080800"/>
                </a:solidFill>
                <a:ea typeface="黑体" pitchFamily="2" charset="-122"/>
              </a:rPr>
              <a:t>氟尿嘧啶（</a:t>
            </a:r>
            <a:r>
              <a:rPr lang="en-US" altLang="zh-CN" sz="2800">
                <a:solidFill>
                  <a:srgbClr val="080800"/>
                </a:solidFill>
                <a:ea typeface="黑体" pitchFamily="2" charset="-122"/>
              </a:rPr>
              <a:t>5-FU</a:t>
            </a:r>
            <a:r>
              <a:rPr lang="zh-CN" altLang="en-US" sz="2800">
                <a:solidFill>
                  <a:srgbClr val="080800"/>
                </a:solidFill>
                <a:ea typeface="黑体" pitchFamily="2" charset="-122"/>
              </a:rPr>
              <a:t>）</a:t>
            </a:r>
          </a:p>
        </p:txBody>
      </p:sp>
      <p:sp>
        <p:nvSpPr>
          <p:cNvPr id="82947" name="Text Box 3"/>
          <p:cNvSpPr txBox="1">
            <a:spLocks noChangeArrowheads="1"/>
          </p:cNvSpPr>
          <p:nvPr/>
        </p:nvSpPr>
        <p:spPr bwMode="auto">
          <a:xfrm>
            <a:off x="1993900" y="5005388"/>
            <a:ext cx="2244725" cy="525462"/>
          </a:xfrm>
          <a:prstGeom prst="rect">
            <a:avLst/>
          </a:prstGeom>
          <a:noFill/>
          <a:ln w="38100">
            <a:noFill/>
            <a:miter lim="800000"/>
            <a:headEnd/>
            <a:tailEnd/>
          </a:ln>
        </p:spPr>
        <p:txBody>
          <a:bodyPr lIns="90000" tIns="46800" rIns="90000" bIns="46800">
            <a:spAutoFit/>
          </a:bodyPr>
          <a:lstStyle/>
          <a:p>
            <a:pPr algn="ctr">
              <a:defRPr/>
            </a:pPr>
            <a:r>
              <a:rPr lang="zh-CN" altLang="en-US" sz="2800" b="0" dirty="0">
                <a:solidFill>
                  <a:srgbClr val="080800"/>
                </a:solidFill>
                <a:latin typeface="+mn-lt"/>
                <a:ea typeface="黑体" pitchFamily="49" charset="-122"/>
              </a:rPr>
              <a:t>胸腺嘧啶</a:t>
            </a:r>
            <a:r>
              <a:rPr lang="en-US" altLang="zh-CN" sz="2800" b="0" dirty="0">
                <a:solidFill>
                  <a:srgbClr val="080800"/>
                </a:solidFill>
                <a:latin typeface="+mn-lt"/>
                <a:ea typeface="黑体" pitchFamily="49" charset="-122"/>
              </a:rPr>
              <a:t>(T)</a:t>
            </a:r>
          </a:p>
        </p:txBody>
      </p:sp>
      <p:sp>
        <p:nvSpPr>
          <p:cNvPr id="82948" name="Text Box 4"/>
          <p:cNvSpPr txBox="1">
            <a:spLocks noChangeArrowheads="1"/>
          </p:cNvSpPr>
          <p:nvPr/>
        </p:nvSpPr>
        <p:spPr bwMode="auto">
          <a:xfrm>
            <a:off x="4513263" y="5005388"/>
            <a:ext cx="3725862" cy="525462"/>
          </a:xfrm>
          <a:prstGeom prst="rect">
            <a:avLst/>
          </a:prstGeom>
          <a:noFill/>
          <a:ln w="38100">
            <a:noFill/>
            <a:miter lim="800000"/>
            <a:headEnd/>
            <a:tailEnd/>
          </a:ln>
        </p:spPr>
        <p:txBody>
          <a:bodyPr lIns="90000" tIns="46800" rIns="90000" bIns="46800">
            <a:spAutoFit/>
          </a:bodyPr>
          <a:lstStyle/>
          <a:p>
            <a:pPr algn="ctr">
              <a:defRPr/>
            </a:pPr>
            <a:r>
              <a:rPr lang="en-US" altLang="zh-CN" sz="2800" b="0" dirty="0">
                <a:solidFill>
                  <a:srgbClr val="FC2E1E"/>
                </a:solidFill>
                <a:latin typeface="+mn-lt"/>
                <a:ea typeface="黑体" pitchFamily="49" charset="-122"/>
              </a:rPr>
              <a:t>5-</a:t>
            </a:r>
            <a:r>
              <a:rPr lang="zh-CN" altLang="en-US" sz="2800" b="0" dirty="0">
                <a:solidFill>
                  <a:srgbClr val="FC2E1E"/>
                </a:solidFill>
                <a:latin typeface="+mn-lt"/>
                <a:ea typeface="黑体" pitchFamily="49" charset="-122"/>
              </a:rPr>
              <a:t>氟尿嘧啶</a:t>
            </a:r>
            <a:r>
              <a:rPr lang="en-US" altLang="zh-CN" sz="2800" b="0" dirty="0">
                <a:solidFill>
                  <a:srgbClr val="FC2E1E"/>
                </a:solidFill>
                <a:latin typeface="+mn-lt"/>
                <a:ea typeface="黑体" pitchFamily="49" charset="-122"/>
              </a:rPr>
              <a:t>(5-FU)</a:t>
            </a:r>
          </a:p>
        </p:txBody>
      </p:sp>
      <p:pic>
        <p:nvPicPr>
          <p:cNvPr id="136196" name="Picture 5" descr="46-嘧啶类似物"/>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93900" y="2481263"/>
            <a:ext cx="5116513" cy="2146300"/>
          </a:xfrm>
          <a:prstGeom prst="rect">
            <a:avLst/>
          </a:prstGeom>
          <a:noFill/>
          <a:ln w="9525">
            <a:noFill/>
            <a:miter lim="800000"/>
            <a:headEnd/>
            <a:tailEnd/>
          </a:ln>
        </p:spPr>
      </p:pic>
    </p:spTree>
  </p:cSld>
  <p:clrMapOvr>
    <a:masterClrMapping/>
  </p:clrMapOvr>
  <p:transition spd="med">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body" idx="1"/>
          </p:nvPr>
        </p:nvSpPr>
        <p:spPr>
          <a:xfrm>
            <a:off x="1116013" y="1285875"/>
            <a:ext cx="3311525" cy="990600"/>
          </a:xfrm>
        </p:spPr>
        <p:txBody>
          <a:bodyPr/>
          <a:lstStyle/>
          <a:p>
            <a:pPr eaLnBrk="1" hangingPunct="1">
              <a:lnSpc>
                <a:spcPct val="130000"/>
              </a:lnSpc>
              <a:buFont typeface="Wingdings" pitchFamily="2" charset="2"/>
              <a:buNone/>
            </a:pPr>
            <a:r>
              <a:rPr lang="en-US" altLang="zh-CN">
                <a:solidFill>
                  <a:schemeClr val="tx2"/>
                </a:solidFill>
                <a:ea typeface="楷体_GB2312" pitchFamily="49" charset="-122"/>
              </a:rPr>
              <a:t>5-FU</a:t>
            </a:r>
            <a:r>
              <a:rPr lang="zh-CN" altLang="en-US">
                <a:solidFill>
                  <a:schemeClr val="tx2"/>
                </a:solidFill>
                <a:ea typeface="黑体" pitchFamily="2" charset="-122"/>
              </a:rPr>
              <a:t>的作用机制</a:t>
            </a:r>
          </a:p>
        </p:txBody>
      </p:sp>
      <p:sp>
        <p:nvSpPr>
          <p:cNvPr id="83971" name="Text Box 3"/>
          <p:cNvSpPr txBox="1">
            <a:spLocks noChangeArrowheads="1"/>
          </p:cNvSpPr>
          <p:nvPr/>
        </p:nvSpPr>
        <p:spPr bwMode="auto">
          <a:xfrm>
            <a:off x="693738" y="3494088"/>
            <a:ext cx="1143000" cy="579437"/>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itchFamily="49" charset="-122"/>
              </a:rPr>
              <a:t>5-FU</a:t>
            </a:r>
          </a:p>
        </p:txBody>
      </p:sp>
      <p:grpSp>
        <p:nvGrpSpPr>
          <p:cNvPr id="2" name="Group 4"/>
          <p:cNvGrpSpPr>
            <a:grpSpLocks/>
          </p:cNvGrpSpPr>
          <p:nvPr/>
        </p:nvGrpSpPr>
        <p:grpSpPr bwMode="auto">
          <a:xfrm>
            <a:off x="1684338" y="3798888"/>
            <a:ext cx="1919287" cy="873125"/>
            <a:chOff x="1030" y="2516"/>
            <a:chExt cx="1209" cy="550"/>
          </a:xfrm>
        </p:grpSpPr>
        <p:sp>
          <p:nvSpPr>
            <p:cNvPr id="83993" name="Line 5"/>
            <p:cNvSpPr>
              <a:spLocks noChangeShapeType="1"/>
            </p:cNvSpPr>
            <p:nvPr/>
          </p:nvSpPr>
          <p:spPr bwMode="auto">
            <a:xfrm>
              <a:off x="1030" y="2516"/>
              <a:ext cx="383" cy="383"/>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83994" name="Text Box 6"/>
            <p:cNvSpPr txBox="1">
              <a:spLocks noChangeArrowheads="1"/>
            </p:cNvSpPr>
            <p:nvPr/>
          </p:nvSpPr>
          <p:spPr bwMode="auto">
            <a:xfrm>
              <a:off x="1423" y="2701"/>
              <a:ext cx="816" cy="365"/>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itchFamily="49" charset="-122"/>
                </a:rPr>
                <a:t>FUTP</a:t>
              </a:r>
            </a:p>
          </p:txBody>
        </p:sp>
      </p:grpSp>
      <p:grpSp>
        <p:nvGrpSpPr>
          <p:cNvPr id="3" name="Group 7"/>
          <p:cNvGrpSpPr>
            <a:grpSpLocks/>
          </p:cNvGrpSpPr>
          <p:nvPr/>
        </p:nvGrpSpPr>
        <p:grpSpPr bwMode="auto">
          <a:xfrm>
            <a:off x="3527425" y="3709988"/>
            <a:ext cx="5437188" cy="1373187"/>
            <a:chOff x="2191" y="2460"/>
            <a:chExt cx="3425" cy="865"/>
          </a:xfrm>
        </p:grpSpPr>
        <p:sp>
          <p:nvSpPr>
            <p:cNvPr id="83988" name="Line 8"/>
            <p:cNvSpPr>
              <a:spLocks noChangeShapeType="1"/>
            </p:cNvSpPr>
            <p:nvPr/>
          </p:nvSpPr>
          <p:spPr bwMode="auto">
            <a:xfrm>
              <a:off x="2191" y="2874"/>
              <a:ext cx="576"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83989" name="Text Box 9"/>
            <p:cNvSpPr txBox="1">
              <a:spLocks noChangeArrowheads="1"/>
            </p:cNvSpPr>
            <p:nvPr/>
          </p:nvSpPr>
          <p:spPr bwMode="auto">
            <a:xfrm>
              <a:off x="2767" y="2695"/>
              <a:ext cx="912" cy="365"/>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itchFamily="49" charset="-122"/>
                </a:rPr>
                <a:t>FUMP</a:t>
              </a:r>
            </a:p>
          </p:txBody>
        </p:sp>
        <p:grpSp>
          <p:nvGrpSpPr>
            <p:cNvPr id="137238" name="Group 10"/>
            <p:cNvGrpSpPr>
              <a:grpSpLocks/>
            </p:cNvGrpSpPr>
            <p:nvPr/>
          </p:nvGrpSpPr>
          <p:grpSpPr bwMode="auto">
            <a:xfrm>
              <a:off x="3548" y="2460"/>
              <a:ext cx="2068" cy="865"/>
              <a:chOff x="3548" y="2460"/>
              <a:chExt cx="2068" cy="865"/>
            </a:xfrm>
          </p:grpSpPr>
          <p:sp>
            <p:nvSpPr>
              <p:cNvPr id="83991" name="Line 11"/>
              <p:cNvSpPr>
                <a:spLocks noChangeShapeType="1"/>
              </p:cNvSpPr>
              <p:nvPr/>
            </p:nvSpPr>
            <p:spPr bwMode="auto">
              <a:xfrm>
                <a:off x="3548" y="2887"/>
                <a:ext cx="384"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83992" name="Text Box 12"/>
              <p:cNvSpPr txBox="1">
                <a:spLocks noChangeArrowheads="1"/>
              </p:cNvSpPr>
              <p:nvPr/>
            </p:nvSpPr>
            <p:spPr bwMode="auto">
              <a:xfrm>
                <a:off x="3888" y="2460"/>
                <a:ext cx="1728" cy="865"/>
              </a:xfrm>
              <a:prstGeom prst="rect">
                <a:avLst/>
              </a:prstGeom>
              <a:noFill/>
              <a:ln w="9525">
                <a:noFill/>
                <a:miter lim="800000"/>
                <a:headEnd/>
                <a:tailEnd/>
              </a:ln>
            </p:spPr>
            <p:txBody>
              <a:bodyPr>
                <a:spAutoFit/>
              </a:bodyPr>
              <a:lstStyle/>
              <a:p>
                <a:pPr>
                  <a:spcBef>
                    <a:spcPct val="50000"/>
                  </a:spcBef>
                  <a:defRPr/>
                </a:pPr>
                <a:r>
                  <a:rPr lang="zh-CN" altLang="en-US" sz="2800" b="0">
                    <a:solidFill>
                      <a:srgbClr val="080800"/>
                    </a:solidFill>
                    <a:latin typeface="+mn-lt"/>
                    <a:ea typeface="黑体" pitchFamily="49" charset="-122"/>
                  </a:rPr>
                  <a:t>参入</a:t>
                </a:r>
                <a:r>
                  <a:rPr lang="en-US" altLang="zh-CN" sz="2800" b="0">
                    <a:solidFill>
                      <a:srgbClr val="080800"/>
                    </a:solidFill>
                    <a:latin typeface="+mn-lt"/>
                    <a:ea typeface="黑体" pitchFamily="49" charset="-122"/>
                  </a:rPr>
                  <a:t>RNA</a:t>
                </a:r>
                <a:r>
                  <a:rPr lang="zh-CN" altLang="en-US" sz="2800" b="0">
                    <a:solidFill>
                      <a:srgbClr val="080800"/>
                    </a:solidFill>
                    <a:latin typeface="+mn-lt"/>
                    <a:ea typeface="黑体" pitchFamily="49" charset="-122"/>
                  </a:rPr>
                  <a:t>分子，从而破坏</a:t>
                </a:r>
                <a:r>
                  <a:rPr lang="en-US" altLang="zh-CN" sz="2800" b="0">
                    <a:solidFill>
                      <a:srgbClr val="080800"/>
                    </a:solidFill>
                    <a:latin typeface="+mn-lt"/>
                    <a:ea typeface="黑体" pitchFamily="49" charset="-122"/>
                  </a:rPr>
                  <a:t>RNA</a:t>
                </a:r>
                <a:r>
                  <a:rPr lang="zh-CN" altLang="en-US" sz="2800" b="0">
                    <a:solidFill>
                      <a:srgbClr val="080800"/>
                    </a:solidFill>
                    <a:latin typeface="+mn-lt"/>
                    <a:ea typeface="黑体" pitchFamily="49" charset="-122"/>
                  </a:rPr>
                  <a:t>的结构与功能</a:t>
                </a:r>
              </a:p>
            </p:txBody>
          </p:sp>
        </p:grpSp>
      </p:grpSp>
      <p:grpSp>
        <p:nvGrpSpPr>
          <p:cNvPr id="5" name="Group 13"/>
          <p:cNvGrpSpPr>
            <a:grpSpLocks/>
          </p:cNvGrpSpPr>
          <p:nvPr/>
        </p:nvGrpSpPr>
        <p:grpSpPr bwMode="auto">
          <a:xfrm>
            <a:off x="1684338" y="2863850"/>
            <a:ext cx="2300287" cy="858838"/>
            <a:chOff x="1030" y="1927"/>
            <a:chExt cx="1449" cy="541"/>
          </a:xfrm>
        </p:grpSpPr>
        <p:sp>
          <p:nvSpPr>
            <p:cNvPr id="83986" name="Line 14"/>
            <p:cNvSpPr>
              <a:spLocks noChangeShapeType="1"/>
            </p:cNvSpPr>
            <p:nvPr/>
          </p:nvSpPr>
          <p:spPr bwMode="auto">
            <a:xfrm flipV="1">
              <a:off x="1030" y="2084"/>
              <a:ext cx="384" cy="384"/>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83987" name="Text Box 15"/>
            <p:cNvSpPr txBox="1">
              <a:spLocks noChangeArrowheads="1"/>
            </p:cNvSpPr>
            <p:nvPr/>
          </p:nvSpPr>
          <p:spPr bwMode="auto">
            <a:xfrm>
              <a:off x="1423" y="1927"/>
              <a:ext cx="1056" cy="365"/>
            </a:xfrm>
            <a:prstGeom prst="rect">
              <a:avLst/>
            </a:prstGeom>
            <a:noFill/>
            <a:ln w="9525">
              <a:noFill/>
              <a:miter lim="800000"/>
              <a:headEnd/>
              <a:tailEnd/>
            </a:ln>
          </p:spPr>
          <p:txBody>
            <a:bodyPr>
              <a:spAutoFit/>
            </a:bodyPr>
            <a:lstStyle/>
            <a:p>
              <a:pPr>
                <a:spcBef>
                  <a:spcPct val="50000"/>
                </a:spcBef>
                <a:defRPr/>
              </a:pPr>
              <a:r>
                <a:rPr lang="en-US" altLang="zh-CN" b="0">
                  <a:solidFill>
                    <a:srgbClr val="080800"/>
                  </a:solidFill>
                  <a:latin typeface="+mn-lt"/>
                  <a:ea typeface="黑体" pitchFamily="49" charset="-122"/>
                </a:rPr>
                <a:t>FdUMP</a:t>
              </a:r>
            </a:p>
          </p:txBody>
        </p:sp>
      </p:grpSp>
      <p:grpSp>
        <p:nvGrpSpPr>
          <p:cNvPr id="6" name="Group 16"/>
          <p:cNvGrpSpPr>
            <a:grpSpLocks/>
          </p:cNvGrpSpPr>
          <p:nvPr/>
        </p:nvGrpSpPr>
        <p:grpSpPr bwMode="auto">
          <a:xfrm>
            <a:off x="3832225" y="2803525"/>
            <a:ext cx="4700588" cy="641350"/>
            <a:chOff x="2383" y="1889"/>
            <a:chExt cx="2961" cy="404"/>
          </a:xfrm>
        </p:grpSpPr>
        <p:sp>
          <p:nvSpPr>
            <p:cNvPr id="83976" name="Line 17"/>
            <p:cNvSpPr>
              <a:spLocks noChangeShapeType="1"/>
            </p:cNvSpPr>
            <p:nvPr/>
          </p:nvSpPr>
          <p:spPr bwMode="auto">
            <a:xfrm>
              <a:off x="2383" y="2132"/>
              <a:ext cx="384"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83977" name="Text Box 18"/>
            <p:cNvSpPr txBox="1">
              <a:spLocks noChangeArrowheads="1"/>
            </p:cNvSpPr>
            <p:nvPr/>
          </p:nvSpPr>
          <p:spPr bwMode="auto">
            <a:xfrm>
              <a:off x="2719" y="1953"/>
              <a:ext cx="1064" cy="330"/>
            </a:xfrm>
            <a:prstGeom prst="rect">
              <a:avLst/>
            </a:prstGeom>
            <a:noFill/>
            <a:ln w="9525">
              <a:noFill/>
              <a:miter lim="800000"/>
              <a:headEnd/>
              <a:tailEnd/>
            </a:ln>
          </p:spPr>
          <p:txBody>
            <a:bodyPr>
              <a:spAutoFit/>
            </a:bodyPr>
            <a:lstStyle/>
            <a:p>
              <a:pPr algn="ctr">
                <a:spcBef>
                  <a:spcPct val="50000"/>
                </a:spcBef>
                <a:defRPr/>
              </a:pPr>
              <a:r>
                <a:rPr lang="en-US" altLang="zh-CN" sz="2800" b="0" dirty="0">
                  <a:solidFill>
                    <a:srgbClr val="FB150F"/>
                  </a:solidFill>
                  <a:latin typeface="+mn-lt"/>
                  <a:ea typeface="黑体" pitchFamily="49" charset="-122"/>
                </a:rPr>
                <a:t>TMP</a:t>
              </a:r>
              <a:r>
                <a:rPr lang="zh-CN" altLang="en-US" sz="2800" b="0" dirty="0">
                  <a:solidFill>
                    <a:srgbClr val="FB150F"/>
                  </a:solidFill>
                  <a:latin typeface="+mn-lt"/>
                  <a:ea typeface="黑体" pitchFamily="49" charset="-122"/>
                </a:rPr>
                <a:t>合酶 </a:t>
              </a:r>
            </a:p>
          </p:txBody>
        </p:sp>
        <p:grpSp>
          <p:nvGrpSpPr>
            <p:cNvPr id="137226" name="Group 19"/>
            <p:cNvGrpSpPr>
              <a:grpSpLocks/>
            </p:cNvGrpSpPr>
            <p:nvPr/>
          </p:nvGrpSpPr>
          <p:grpSpPr bwMode="auto">
            <a:xfrm>
              <a:off x="2439" y="1889"/>
              <a:ext cx="192" cy="192"/>
              <a:chOff x="1632" y="2064"/>
              <a:chExt cx="240" cy="240"/>
            </a:xfrm>
          </p:grpSpPr>
          <p:sp>
            <p:nvSpPr>
              <p:cNvPr id="83984" name="Oval 20"/>
              <p:cNvSpPr>
                <a:spLocks noChangeArrowheads="1"/>
              </p:cNvSpPr>
              <p:nvPr/>
            </p:nvSpPr>
            <p:spPr bwMode="auto">
              <a:xfrm>
                <a:off x="1632" y="2064"/>
                <a:ext cx="240" cy="240"/>
              </a:xfrm>
              <a:prstGeom prst="ellipse">
                <a:avLst/>
              </a:prstGeom>
              <a:noFill/>
              <a:ln w="38100">
                <a:solidFill>
                  <a:srgbClr val="FB150F"/>
                </a:solidFill>
                <a:miter lim="800000"/>
                <a:headEnd/>
                <a:tailEnd/>
              </a:ln>
            </p:spPr>
            <p:txBody>
              <a:bodyPr wrap="none" anchor="ctr"/>
              <a:lstStyle/>
              <a:p>
                <a:pPr algn="ctr">
                  <a:defRPr/>
                </a:pPr>
                <a:endParaRPr lang="zh-CN" altLang="zh-CN" sz="2800" b="0">
                  <a:latin typeface="+mn-lt"/>
                  <a:ea typeface="黑体" pitchFamily="49" charset="-122"/>
                </a:endParaRPr>
              </a:p>
            </p:txBody>
          </p:sp>
          <p:sp>
            <p:nvSpPr>
              <p:cNvPr id="83985" name="Line 21"/>
              <p:cNvSpPr>
                <a:spLocks noChangeShapeType="1"/>
              </p:cNvSpPr>
              <p:nvPr/>
            </p:nvSpPr>
            <p:spPr bwMode="auto">
              <a:xfrm>
                <a:off x="1693" y="2195"/>
                <a:ext cx="144" cy="0"/>
              </a:xfrm>
              <a:prstGeom prst="line">
                <a:avLst/>
              </a:prstGeom>
              <a:noFill/>
              <a:ln w="38100">
                <a:solidFill>
                  <a:srgbClr val="FB150F"/>
                </a:solidFill>
                <a:miter lim="800000"/>
                <a:headEnd/>
                <a:tailEnd/>
              </a:ln>
            </p:spPr>
            <p:txBody>
              <a:bodyPr wrap="none"/>
              <a:lstStyle/>
              <a:p>
                <a:pPr>
                  <a:defRPr/>
                </a:pPr>
                <a:endParaRPr lang="zh-CN" altLang="en-US" b="0">
                  <a:latin typeface="+mn-lt"/>
                  <a:ea typeface="黑体" pitchFamily="49" charset="-122"/>
                </a:endParaRPr>
              </a:p>
            </p:txBody>
          </p:sp>
        </p:grpSp>
        <p:grpSp>
          <p:nvGrpSpPr>
            <p:cNvPr id="137227" name="Group 22"/>
            <p:cNvGrpSpPr>
              <a:grpSpLocks/>
            </p:cNvGrpSpPr>
            <p:nvPr/>
          </p:nvGrpSpPr>
          <p:grpSpPr bwMode="auto">
            <a:xfrm>
              <a:off x="3790" y="1966"/>
              <a:ext cx="1554" cy="327"/>
              <a:chOff x="3790" y="1966"/>
              <a:chExt cx="1554" cy="327"/>
            </a:xfrm>
          </p:grpSpPr>
          <p:sp>
            <p:nvSpPr>
              <p:cNvPr id="83980" name="Line 23"/>
              <p:cNvSpPr>
                <a:spLocks noChangeShapeType="1"/>
              </p:cNvSpPr>
              <p:nvPr/>
            </p:nvSpPr>
            <p:spPr bwMode="auto">
              <a:xfrm>
                <a:off x="3790" y="2132"/>
                <a:ext cx="480"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itchFamily="49" charset="-122"/>
                </a:endParaRPr>
              </a:p>
            </p:txBody>
          </p:sp>
          <p:sp>
            <p:nvSpPr>
              <p:cNvPr id="83981" name="Text Box 24"/>
              <p:cNvSpPr txBox="1">
                <a:spLocks noChangeArrowheads="1"/>
              </p:cNvSpPr>
              <p:nvPr/>
            </p:nvSpPr>
            <p:spPr bwMode="auto">
              <a:xfrm>
                <a:off x="4240" y="1966"/>
                <a:ext cx="1104" cy="327"/>
              </a:xfrm>
              <a:prstGeom prst="rect">
                <a:avLst/>
              </a:prstGeom>
              <a:noFill/>
              <a:ln w="9525">
                <a:noFill/>
                <a:miter lim="800000"/>
                <a:headEnd/>
                <a:tailEnd/>
              </a:ln>
            </p:spPr>
            <p:txBody>
              <a:bodyPr>
                <a:spAutoFit/>
              </a:bodyPr>
              <a:lstStyle/>
              <a:p>
                <a:pPr>
                  <a:spcBef>
                    <a:spcPct val="50000"/>
                  </a:spcBef>
                  <a:defRPr/>
                </a:pPr>
                <a:r>
                  <a:rPr lang="en-US" altLang="zh-CN" sz="2800" b="0" dirty="0">
                    <a:solidFill>
                      <a:srgbClr val="080800"/>
                    </a:solidFill>
                    <a:latin typeface="+mn-lt"/>
                    <a:ea typeface="黑体" pitchFamily="49" charset="-122"/>
                  </a:rPr>
                  <a:t>TMP</a:t>
                </a:r>
                <a:r>
                  <a:rPr lang="zh-CN" altLang="en-US" sz="2800" b="0" dirty="0">
                    <a:solidFill>
                      <a:srgbClr val="080800"/>
                    </a:solidFill>
                    <a:latin typeface="+mn-lt"/>
                    <a:ea typeface="黑体" pitchFamily="49" charset="-122"/>
                  </a:rPr>
                  <a:t>合成</a:t>
                </a:r>
              </a:p>
            </p:txBody>
          </p:sp>
          <p:sp>
            <p:nvSpPr>
              <p:cNvPr id="83982" name="Line 25"/>
              <p:cNvSpPr>
                <a:spLocks noChangeShapeType="1"/>
              </p:cNvSpPr>
              <p:nvPr/>
            </p:nvSpPr>
            <p:spPr bwMode="auto">
              <a:xfrm>
                <a:off x="3971" y="1977"/>
                <a:ext cx="0" cy="288"/>
              </a:xfrm>
              <a:prstGeom prst="line">
                <a:avLst/>
              </a:prstGeom>
              <a:noFill/>
              <a:ln w="38100">
                <a:solidFill>
                  <a:srgbClr val="FB150F"/>
                </a:solidFill>
                <a:miter lim="800000"/>
                <a:headEnd/>
                <a:tailEnd/>
              </a:ln>
            </p:spPr>
            <p:txBody>
              <a:bodyPr wrap="none"/>
              <a:lstStyle/>
              <a:p>
                <a:pPr>
                  <a:defRPr/>
                </a:pPr>
                <a:endParaRPr lang="zh-CN" altLang="en-US" b="0">
                  <a:latin typeface="+mn-lt"/>
                  <a:ea typeface="黑体" pitchFamily="49" charset="-122"/>
                </a:endParaRPr>
              </a:p>
            </p:txBody>
          </p:sp>
          <p:sp>
            <p:nvSpPr>
              <p:cNvPr id="83983" name="Line 26"/>
              <p:cNvSpPr>
                <a:spLocks noChangeShapeType="1"/>
              </p:cNvSpPr>
              <p:nvPr/>
            </p:nvSpPr>
            <p:spPr bwMode="auto">
              <a:xfrm>
                <a:off x="4028" y="1977"/>
                <a:ext cx="0" cy="288"/>
              </a:xfrm>
              <a:prstGeom prst="line">
                <a:avLst/>
              </a:prstGeom>
              <a:noFill/>
              <a:ln w="38100">
                <a:solidFill>
                  <a:srgbClr val="FB150F"/>
                </a:solidFill>
                <a:miter lim="800000"/>
                <a:headEnd/>
                <a:tailEnd/>
              </a:ln>
            </p:spPr>
            <p:txBody>
              <a:bodyPr wrap="none"/>
              <a:lstStyle/>
              <a:p>
                <a:pPr>
                  <a:defRPr/>
                </a:pPr>
                <a:endParaRPr lang="zh-CN" altLang="en-US" b="0">
                  <a:latin typeface="+mn-lt"/>
                  <a:ea typeface="黑体" pitchFamily="49" charset="-122"/>
                </a:endParaRPr>
              </a:p>
            </p:txBody>
          </p:sp>
        </p:gr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1"/>
          </p:nvPr>
        </p:nvSpPr>
        <p:spPr>
          <a:xfrm>
            <a:off x="520700" y="979488"/>
            <a:ext cx="8299450" cy="5689600"/>
          </a:xfrm>
        </p:spPr>
        <p:txBody>
          <a:bodyPr lIns="18000" rIns="18000"/>
          <a:lstStyle/>
          <a:p>
            <a:pPr eaLnBrk="1" hangingPunct="1">
              <a:lnSpc>
                <a:spcPct val="130000"/>
              </a:lnSpc>
            </a:pPr>
            <a:r>
              <a:rPr lang="zh-CN" altLang="en-US">
                <a:solidFill>
                  <a:srgbClr val="080800"/>
                </a:solidFill>
                <a:ea typeface="黑体" pitchFamily="2" charset="-122"/>
              </a:rPr>
              <a:t>氨基酸类似物：</a:t>
            </a:r>
          </a:p>
          <a:p>
            <a:pPr eaLnBrk="1" hangingPunct="1">
              <a:lnSpc>
                <a:spcPct val="130000"/>
              </a:lnSpc>
              <a:buFont typeface="Wingdings" pitchFamily="2" charset="2"/>
              <a:buNone/>
            </a:pPr>
            <a:r>
              <a:rPr lang="zh-CN" altLang="en-US" sz="2800">
                <a:solidFill>
                  <a:srgbClr val="080800"/>
                </a:solidFill>
                <a:ea typeface="黑体" pitchFamily="2" charset="-122"/>
              </a:rPr>
              <a:t>             氮杂丝氨酸，可</a:t>
            </a:r>
            <a:r>
              <a:rPr lang="zh-CN" altLang="en-US" sz="2800" u="sng">
                <a:solidFill>
                  <a:srgbClr val="080800"/>
                </a:solidFill>
                <a:ea typeface="黑体" pitchFamily="2" charset="-122"/>
              </a:rPr>
              <a:t>抑制</a:t>
            </a:r>
            <a:r>
              <a:rPr lang="en-US" altLang="zh-CN" sz="2800" u="sng">
                <a:solidFill>
                  <a:srgbClr val="080800"/>
                </a:solidFill>
                <a:ea typeface="黑体" pitchFamily="2" charset="-122"/>
              </a:rPr>
              <a:t>UMP</a:t>
            </a:r>
            <a:r>
              <a:rPr lang="zh-CN" altLang="en-US" sz="2800" u="sng">
                <a:solidFill>
                  <a:srgbClr val="080800"/>
                </a:solidFill>
                <a:ea typeface="黑体" pitchFamily="2" charset="-122"/>
              </a:rPr>
              <a:t>、</a:t>
            </a:r>
            <a:r>
              <a:rPr lang="en-US" altLang="zh-CN" sz="2800" u="sng">
                <a:solidFill>
                  <a:srgbClr val="080800"/>
                </a:solidFill>
                <a:ea typeface="黑体" pitchFamily="2" charset="-122"/>
              </a:rPr>
              <a:t>CTP</a:t>
            </a:r>
            <a:r>
              <a:rPr lang="zh-CN" altLang="en-US" sz="2800" u="sng">
                <a:solidFill>
                  <a:srgbClr val="080800"/>
                </a:solidFill>
                <a:ea typeface="黑体" pitchFamily="2" charset="-122"/>
              </a:rPr>
              <a:t>的合成</a:t>
            </a:r>
          </a:p>
          <a:p>
            <a:pPr eaLnBrk="1" hangingPunct="1">
              <a:lnSpc>
                <a:spcPct val="130000"/>
              </a:lnSpc>
            </a:pPr>
            <a:r>
              <a:rPr lang="zh-CN" altLang="en-US">
                <a:solidFill>
                  <a:srgbClr val="080800"/>
                </a:solidFill>
                <a:ea typeface="黑体" pitchFamily="2" charset="-122"/>
              </a:rPr>
              <a:t>叶酸类似物：</a:t>
            </a:r>
          </a:p>
          <a:p>
            <a:pPr eaLnBrk="1" hangingPunct="1">
              <a:lnSpc>
                <a:spcPct val="130000"/>
              </a:lnSpc>
              <a:buFont typeface="Wingdings" pitchFamily="2" charset="2"/>
              <a:buNone/>
            </a:pPr>
            <a:r>
              <a:rPr lang="zh-CN" altLang="en-US" sz="2800">
                <a:solidFill>
                  <a:srgbClr val="080800"/>
                </a:solidFill>
                <a:ea typeface="黑体" pitchFamily="2" charset="-122"/>
              </a:rPr>
              <a:t>             氨蝶呤及甲氨蝶呤，</a:t>
            </a:r>
            <a:r>
              <a:rPr lang="zh-CN" altLang="en-US" sz="2800" u="sng">
                <a:solidFill>
                  <a:srgbClr val="080800"/>
                </a:solidFill>
                <a:ea typeface="黑体" pitchFamily="2" charset="-122"/>
              </a:rPr>
              <a:t>抑制</a:t>
            </a:r>
            <a:r>
              <a:rPr lang="en-US" altLang="zh-CN" sz="2800" u="sng">
                <a:solidFill>
                  <a:srgbClr val="080800"/>
                </a:solidFill>
                <a:ea typeface="黑体" pitchFamily="2" charset="-122"/>
              </a:rPr>
              <a:t>TMP</a:t>
            </a:r>
            <a:r>
              <a:rPr lang="zh-CN" altLang="en-US" sz="2800" u="sng">
                <a:solidFill>
                  <a:srgbClr val="080800"/>
                </a:solidFill>
                <a:ea typeface="黑体" pitchFamily="2" charset="-122"/>
              </a:rPr>
              <a:t>的合成</a:t>
            </a:r>
            <a:r>
              <a:rPr lang="zh-CN" altLang="en-US" sz="2800">
                <a:solidFill>
                  <a:srgbClr val="080800"/>
                </a:solidFill>
                <a:ea typeface="黑体" pitchFamily="2" charset="-122"/>
              </a:rPr>
              <a:t>，进而影响</a:t>
            </a:r>
            <a:r>
              <a:rPr lang="en-US" altLang="zh-CN" sz="2800">
                <a:solidFill>
                  <a:srgbClr val="080800"/>
                </a:solidFill>
                <a:ea typeface="黑体" pitchFamily="2" charset="-122"/>
              </a:rPr>
              <a:t>DNA</a:t>
            </a:r>
            <a:r>
              <a:rPr lang="zh-CN" altLang="en-US" sz="2800">
                <a:solidFill>
                  <a:srgbClr val="080800"/>
                </a:solidFill>
                <a:ea typeface="黑体" pitchFamily="2" charset="-122"/>
              </a:rPr>
              <a:t>的合成</a:t>
            </a:r>
            <a:endParaRPr lang="zh-CN" altLang="en-US">
              <a:solidFill>
                <a:srgbClr val="080800"/>
              </a:solidFill>
              <a:ea typeface="黑体" pitchFamily="2" charset="-122"/>
            </a:endParaRPr>
          </a:p>
          <a:p>
            <a:pPr eaLnBrk="1" hangingPunct="1">
              <a:lnSpc>
                <a:spcPct val="130000"/>
              </a:lnSpc>
            </a:pPr>
            <a:r>
              <a:rPr lang="zh-CN" altLang="en-US">
                <a:solidFill>
                  <a:srgbClr val="080800"/>
                </a:solidFill>
                <a:ea typeface="黑体" pitchFamily="2" charset="-122"/>
              </a:rPr>
              <a:t>核苷类似物：</a:t>
            </a:r>
          </a:p>
          <a:p>
            <a:pPr eaLnBrk="1" hangingPunct="1">
              <a:lnSpc>
                <a:spcPct val="130000"/>
              </a:lnSpc>
              <a:buFont typeface="Wingdings" pitchFamily="2" charset="2"/>
              <a:buNone/>
            </a:pPr>
            <a:r>
              <a:rPr lang="zh-CN" altLang="en-US">
                <a:solidFill>
                  <a:srgbClr val="080800"/>
                </a:solidFill>
                <a:ea typeface="黑体" pitchFamily="2" charset="-122"/>
              </a:rPr>
              <a:t>           </a:t>
            </a:r>
            <a:r>
              <a:rPr lang="zh-CN" altLang="en-US" sz="2800">
                <a:solidFill>
                  <a:srgbClr val="080800"/>
                </a:solidFill>
                <a:ea typeface="黑体" pitchFamily="2" charset="-122"/>
              </a:rPr>
              <a:t>阿糖胞苷、环胞苷，</a:t>
            </a:r>
            <a:r>
              <a:rPr lang="zh-CN" altLang="en-US" sz="2800" u="sng">
                <a:solidFill>
                  <a:srgbClr val="080800"/>
                </a:solidFill>
                <a:ea typeface="黑体" pitchFamily="2" charset="-122"/>
              </a:rPr>
              <a:t>抑制</a:t>
            </a:r>
            <a:r>
              <a:rPr lang="en-US" altLang="zh-CN" sz="2800" u="sng">
                <a:solidFill>
                  <a:srgbClr val="080800"/>
                </a:solidFill>
                <a:ea typeface="黑体" pitchFamily="2" charset="-122"/>
              </a:rPr>
              <a:t>CDP</a:t>
            </a:r>
            <a:r>
              <a:rPr lang="zh-CN" altLang="en-US" sz="2800" u="sng">
                <a:solidFill>
                  <a:srgbClr val="080800"/>
                </a:solidFill>
                <a:ea typeface="黑体" pitchFamily="2" charset="-122"/>
              </a:rPr>
              <a:t>还原成</a:t>
            </a:r>
            <a:r>
              <a:rPr lang="en-US" altLang="zh-CN" sz="2800" u="sng">
                <a:solidFill>
                  <a:srgbClr val="080800"/>
                </a:solidFill>
                <a:ea typeface="黑体" pitchFamily="2" charset="-122"/>
              </a:rPr>
              <a:t>dCDP</a:t>
            </a:r>
            <a:r>
              <a:rPr lang="zh-CN" altLang="en-US" sz="2800">
                <a:solidFill>
                  <a:srgbClr val="080800"/>
                </a:solidFill>
                <a:ea typeface="黑体" pitchFamily="2" charset="-122"/>
              </a:rPr>
              <a:t>，从而影响</a:t>
            </a:r>
            <a:r>
              <a:rPr lang="en-US" altLang="zh-CN" sz="2800">
                <a:solidFill>
                  <a:srgbClr val="080800"/>
                </a:solidFill>
                <a:ea typeface="黑体" pitchFamily="2" charset="-122"/>
              </a:rPr>
              <a:t>DNA</a:t>
            </a:r>
            <a:r>
              <a:rPr lang="zh-CN" altLang="en-US" sz="2800">
                <a:solidFill>
                  <a:srgbClr val="080800"/>
                </a:solidFill>
                <a:ea typeface="黑体" pitchFamily="2" charset="-122"/>
              </a:rPr>
              <a:t>合成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0466">
                                            <p:txEl>
                                              <p:pRg st="0" end="0"/>
                                            </p:txEl>
                                          </p:spTgt>
                                        </p:tgtEl>
                                        <p:attrNameLst>
                                          <p:attrName>style.visibility</p:attrName>
                                        </p:attrNameLst>
                                      </p:cBhvr>
                                      <p:to>
                                        <p:strVal val="visible"/>
                                      </p:to>
                                    </p:set>
                                    <p:animEffect transition="in" filter="dissolve">
                                      <p:cBhvr>
                                        <p:cTn id="7" dur="500"/>
                                        <p:tgtEl>
                                          <p:spTgt spid="19046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0466">
                                            <p:txEl>
                                              <p:pRg st="1" end="1"/>
                                            </p:txEl>
                                          </p:spTgt>
                                        </p:tgtEl>
                                        <p:attrNameLst>
                                          <p:attrName>style.visibility</p:attrName>
                                        </p:attrNameLst>
                                      </p:cBhvr>
                                      <p:to>
                                        <p:strVal val="visible"/>
                                      </p:to>
                                    </p:set>
                                    <p:animEffect transition="in" filter="dissolve">
                                      <p:cBhvr>
                                        <p:cTn id="11" dur="500"/>
                                        <p:tgtEl>
                                          <p:spTgt spid="1904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0466">
                                            <p:txEl>
                                              <p:pRg st="2" end="2"/>
                                            </p:txEl>
                                          </p:spTgt>
                                        </p:tgtEl>
                                        <p:attrNameLst>
                                          <p:attrName>style.visibility</p:attrName>
                                        </p:attrNameLst>
                                      </p:cBhvr>
                                      <p:to>
                                        <p:strVal val="visible"/>
                                      </p:to>
                                    </p:set>
                                    <p:animEffect transition="in" filter="dissolve">
                                      <p:cBhvr>
                                        <p:cTn id="16" dur="500"/>
                                        <p:tgtEl>
                                          <p:spTgt spid="190466">
                                            <p:txEl>
                                              <p:pRg st="2" end="2"/>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90466">
                                            <p:txEl>
                                              <p:pRg st="3" end="3"/>
                                            </p:txEl>
                                          </p:spTgt>
                                        </p:tgtEl>
                                        <p:attrNameLst>
                                          <p:attrName>style.visibility</p:attrName>
                                        </p:attrNameLst>
                                      </p:cBhvr>
                                      <p:to>
                                        <p:strVal val="visible"/>
                                      </p:to>
                                    </p:set>
                                    <p:animEffect transition="in" filter="dissolve">
                                      <p:cBhvr>
                                        <p:cTn id="20" dur="500"/>
                                        <p:tgtEl>
                                          <p:spTgt spid="19046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0466">
                                            <p:txEl>
                                              <p:pRg st="4" end="4"/>
                                            </p:txEl>
                                          </p:spTgt>
                                        </p:tgtEl>
                                        <p:attrNameLst>
                                          <p:attrName>style.visibility</p:attrName>
                                        </p:attrNameLst>
                                      </p:cBhvr>
                                      <p:to>
                                        <p:strVal val="visible"/>
                                      </p:to>
                                    </p:set>
                                    <p:animEffect transition="in" filter="dissolve">
                                      <p:cBhvr>
                                        <p:cTn id="25" dur="500"/>
                                        <p:tgtEl>
                                          <p:spTgt spid="190466">
                                            <p:txEl>
                                              <p:pRg st="4" end="4"/>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90466">
                                            <p:txEl>
                                              <p:pRg st="5" end="5"/>
                                            </p:txEl>
                                          </p:spTgt>
                                        </p:tgtEl>
                                        <p:attrNameLst>
                                          <p:attrName>style.visibility</p:attrName>
                                        </p:attrNameLst>
                                      </p:cBhvr>
                                      <p:to>
                                        <p:strVal val="visible"/>
                                      </p:to>
                                    </p:set>
                                    <p:animEffect transition="in" filter="dissolve">
                                      <p:cBhvr>
                                        <p:cTn id="29" dur="500"/>
                                        <p:tgtEl>
                                          <p:spTgt spid="1904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2"/>
          <p:cNvSpPr txBox="1">
            <a:spLocks noChangeArrowheads="1"/>
          </p:cNvSpPr>
          <p:nvPr/>
        </p:nvSpPr>
        <p:spPr bwMode="auto">
          <a:xfrm>
            <a:off x="684213" y="1033463"/>
            <a:ext cx="7467600" cy="587375"/>
          </a:xfrm>
          <a:prstGeom prst="rect">
            <a:avLst/>
          </a:prstGeom>
          <a:noFill/>
          <a:ln w="38100">
            <a:noFill/>
            <a:miter lim="800000"/>
            <a:headEnd/>
            <a:tailEnd/>
          </a:ln>
        </p:spPr>
        <p:txBody>
          <a:bodyPr lIns="90000" tIns="46800" rIns="90000" bIns="46800">
            <a:spAutoFit/>
          </a:bodyPr>
          <a:lstStyle/>
          <a:p>
            <a:pPr marL="266700" indent="-266700">
              <a:buFontTx/>
              <a:buChar char="•"/>
            </a:pPr>
            <a:r>
              <a:rPr lang="zh-CN" altLang="en-US" b="0">
                <a:solidFill>
                  <a:srgbClr val="080800"/>
                </a:solidFill>
                <a:latin typeface="Arial" charset="0"/>
                <a:ea typeface="黑体" pitchFamily="2" charset="-122"/>
              </a:rPr>
              <a:t>核苷类似物</a:t>
            </a:r>
          </a:p>
        </p:txBody>
      </p:sp>
      <p:graphicFrame>
        <p:nvGraphicFramePr>
          <p:cNvPr id="14344" name="Object 8"/>
          <p:cNvGraphicFramePr>
            <a:graphicFrameLocks noChangeAspect="1"/>
          </p:cNvGraphicFramePr>
          <p:nvPr/>
        </p:nvGraphicFramePr>
        <p:xfrm>
          <a:off x="1763713" y="2060575"/>
          <a:ext cx="5541962" cy="3455988"/>
        </p:xfrm>
        <a:graphic>
          <a:graphicData uri="http://schemas.openxmlformats.org/presentationml/2006/ole">
            <mc:AlternateContent xmlns:mc="http://schemas.openxmlformats.org/markup-compatibility/2006">
              <mc:Choice xmlns:v="urn:schemas-microsoft-com:vml" Requires="v">
                <p:oleObj spid="_x0000_s14351" name="CS ChemDraw Drawing" r:id="rId3" imgW="17354550" imgH="12115800" progId="">
                  <p:embed/>
                </p:oleObj>
              </mc:Choice>
              <mc:Fallback>
                <p:oleObj name="CS ChemDraw Drawing" r:id="rId3" imgW="17354550" imgH="1211580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b="10706"/>
                      <a:stretch>
                        <a:fillRect/>
                      </a:stretch>
                    </p:blipFill>
                    <p:spPr bwMode="auto">
                      <a:xfrm>
                        <a:off x="1763713" y="2060575"/>
                        <a:ext cx="5541962" cy="345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6" name="Text Box 4"/>
          <p:cNvSpPr txBox="1">
            <a:spLocks noChangeArrowheads="1"/>
          </p:cNvSpPr>
          <p:nvPr/>
        </p:nvSpPr>
        <p:spPr bwMode="auto">
          <a:xfrm>
            <a:off x="1547813" y="5734050"/>
            <a:ext cx="2233612" cy="587375"/>
          </a:xfrm>
          <a:prstGeom prst="rect">
            <a:avLst/>
          </a:prstGeom>
          <a:noFill/>
          <a:ln w="38100">
            <a:noFill/>
            <a:miter lim="800000"/>
            <a:headEnd/>
            <a:tailEnd/>
          </a:ln>
        </p:spPr>
        <p:txBody>
          <a:bodyPr lIns="90000" tIns="46800" rIns="90000" bIns="46800">
            <a:spAutoFit/>
          </a:bodyPr>
          <a:lstStyle/>
          <a:p>
            <a:pPr marL="266700" indent="-266700"/>
            <a:r>
              <a:rPr lang="zh-CN" altLang="en-US" b="0">
                <a:solidFill>
                  <a:srgbClr val="080800"/>
                </a:solidFill>
                <a:latin typeface="Arial" charset="0"/>
                <a:ea typeface="黑体" pitchFamily="2" charset="-122"/>
              </a:rPr>
              <a:t>阿糖胞苷</a:t>
            </a:r>
          </a:p>
        </p:txBody>
      </p:sp>
      <p:sp>
        <p:nvSpPr>
          <p:cNvPr id="14347" name="Text Box 5"/>
          <p:cNvSpPr txBox="1">
            <a:spLocks noChangeArrowheads="1"/>
          </p:cNvSpPr>
          <p:nvPr/>
        </p:nvSpPr>
        <p:spPr bwMode="auto">
          <a:xfrm>
            <a:off x="5507038" y="5734050"/>
            <a:ext cx="1657350" cy="587375"/>
          </a:xfrm>
          <a:prstGeom prst="rect">
            <a:avLst/>
          </a:prstGeom>
          <a:noFill/>
          <a:ln w="38100">
            <a:noFill/>
            <a:miter lim="800000"/>
            <a:headEnd/>
            <a:tailEnd/>
          </a:ln>
        </p:spPr>
        <p:txBody>
          <a:bodyPr lIns="90000" tIns="46800" rIns="90000" bIns="46800">
            <a:spAutoFit/>
          </a:bodyPr>
          <a:lstStyle/>
          <a:p>
            <a:pPr marL="266700" indent="-266700" algn="ctr"/>
            <a:r>
              <a:rPr lang="zh-CN" altLang="en-US" b="0">
                <a:solidFill>
                  <a:srgbClr val="080800"/>
                </a:solidFill>
                <a:latin typeface="Arial" charset="0"/>
                <a:ea typeface="黑体" pitchFamily="2" charset="-122"/>
              </a:rPr>
              <a:t>胞苷</a:t>
            </a:r>
          </a:p>
        </p:txBody>
      </p:sp>
    </p:spTree>
  </p:cSld>
  <p:clrMapOvr>
    <a:masterClrMapping/>
  </p:clrMapOvr>
  <p:transition spd="med">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3" name="Group 2"/>
          <p:cNvGrpSpPr>
            <a:grpSpLocks/>
          </p:cNvGrpSpPr>
          <p:nvPr/>
        </p:nvGrpSpPr>
        <p:grpSpPr bwMode="auto">
          <a:xfrm>
            <a:off x="842963" y="3586163"/>
            <a:ext cx="8193087" cy="2074862"/>
            <a:chOff x="473" y="932"/>
            <a:chExt cx="5161" cy="1307"/>
          </a:xfrm>
        </p:grpSpPr>
        <p:sp>
          <p:nvSpPr>
            <p:cNvPr id="86037" name="Text Box 3"/>
            <p:cNvSpPr txBox="1">
              <a:spLocks noChangeArrowheads="1"/>
            </p:cNvSpPr>
            <p:nvPr/>
          </p:nvSpPr>
          <p:spPr bwMode="auto">
            <a:xfrm>
              <a:off x="473" y="932"/>
              <a:ext cx="537"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UMP</a:t>
              </a:r>
            </a:p>
          </p:txBody>
        </p:sp>
        <p:sp>
          <p:nvSpPr>
            <p:cNvPr id="86038" name="Text Box 4"/>
            <p:cNvSpPr txBox="1">
              <a:spLocks noChangeArrowheads="1"/>
            </p:cNvSpPr>
            <p:nvPr/>
          </p:nvSpPr>
          <p:spPr bwMode="auto">
            <a:xfrm>
              <a:off x="1439" y="932"/>
              <a:ext cx="483"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UTP</a:t>
              </a:r>
            </a:p>
          </p:txBody>
        </p:sp>
        <p:sp>
          <p:nvSpPr>
            <p:cNvPr id="86039" name="Text Box 5"/>
            <p:cNvSpPr txBox="1">
              <a:spLocks noChangeArrowheads="1"/>
            </p:cNvSpPr>
            <p:nvPr/>
          </p:nvSpPr>
          <p:spPr bwMode="auto">
            <a:xfrm>
              <a:off x="2786" y="950"/>
              <a:ext cx="472"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CTP</a:t>
              </a:r>
            </a:p>
          </p:txBody>
        </p:sp>
        <p:sp>
          <p:nvSpPr>
            <p:cNvPr id="86040" name="Text Box 6"/>
            <p:cNvSpPr txBox="1">
              <a:spLocks noChangeArrowheads="1"/>
            </p:cNvSpPr>
            <p:nvPr/>
          </p:nvSpPr>
          <p:spPr bwMode="auto">
            <a:xfrm>
              <a:off x="3685" y="950"/>
              <a:ext cx="494"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CDP</a:t>
              </a:r>
            </a:p>
          </p:txBody>
        </p:sp>
        <p:sp>
          <p:nvSpPr>
            <p:cNvPr id="86041" name="Text Box 7"/>
            <p:cNvSpPr txBox="1">
              <a:spLocks noChangeArrowheads="1"/>
            </p:cNvSpPr>
            <p:nvPr/>
          </p:nvSpPr>
          <p:spPr bwMode="auto">
            <a:xfrm>
              <a:off x="5043" y="950"/>
              <a:ext cx="591"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dCDP</a:t>
              </a:r>
            </a:p>
          </p:txBody>
        </p:sp>
        <p:sp>
          <p:nvSpPr>
            <p:cNvPr id="86042" name="Text Box 8"/>
            <p:cNvSpPr txBox="1">
              <a:spLocks noChangeArrowheads="1"/>
            </p:cNvSpPr>
            <p:nvPr/>
          </p:nvSpPr>
          <p:spPr bwMode="auto">
            <a:xfrm>
              <a:off x="515" y="1932"/>
              <a:ext cx="505"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UDP</a:t>
              </a:r>
            </a:p>
          </p:txBody>
        </p:sp>
        <p:sp>
          <p:nvSpPr>
            <p:cNvPr id="86043" name="Text Box 9"/>
            <p:cNvSpPr txBox="1">
              <a:spLocks noChangeArrowheads="1"/>
            </p:cNvSpPr>
            <p:nvPr/>
          </p:nvSpPr>
          <p:spPr bwMode="auto">
            <a:xfrm>
              <a:off x="1439" y="1932"/>
              <a:ext cx="602"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dUDP</a:t>
              </a:r>
            </a:p>
          </p:txBody>
        </p:sp>
        <p:sp>
          <p:nvSpPr>
            <p:cNvPr id="86044" name="Text Box 10"/>
            <p:cNvSpPr txBox="1">
              <a:spLocks noChangeArrowheads="1"/>
            </p:cNvSpPr>
            <p:nvPr/>
          </p:nvSpPr>
          <p:spPr bwMode="auto">
            <a:xfrm>
              <a:off x="2456" y="1932"/>
              <a:ext cx="634"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dUMP</a:t>
              </a:r>
            </a:p>
          </p:txBody>
        </p:sp>
        <p:sp>
          <p:nvSpPr>
            <p:cNvPr id="86045" name="Text Box 11"/>
            <p:cNvSpPr txBox="1">
              <a:spLocks noChangeArrowheads="1"/>
            </p:cNvSpPr>
            <p:nvPr/>
          </p:nvSpPr>
          <p:spPr bwMode="auto">
            <a:xfrm>
              <a:off x="3963" y="1948"/>
              <a:ext cx="612" cy="291"/>
            </a:xfrm>
            <a:prstGeom prst="rect">
              <a:avLst/>
            </a:prstGeom>
            <a:no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dTMP</a:t>
              </a:r>
            </a:p>
          </p:txBody>
        </p:sp>
        <p:sp>
          <p:nvSpPr>
            <p:cNvPr id="86046" name="Line 12"/>
            <p:cNvSpPr>
              <a:spLocks noChangeShapeType="1"/>
            </p:cNvSpPr>
            <p:nvPr/>
          </p:nvSpPr>
          <p:spPr bwMode="auto">
            <a:xfrm>
              <a:off x="1026" y="1094"/>
              <a:ext cx="399"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47" name="Line 13"/>
            <p:cNvSpPr>
              <a:spLocks noChangeShapeType="1"/>
            </p:cNvSpPr>
            <p:nvPr/>
          </p:nvSpPr>
          <p:spPr bwMode="auto">
            <a:xfrm>
              <a:off x="1939" y="1094"/>
              <a:ext cx="847"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48" name="Line 14"/>
            <p:cNvSpPr>
              <a:spLocks noChangeShapeType="1"/>
            </p:cNvSpPr>
            <p:nvPr/>
          </p:nvSpPr>
          <p:spPr bwMode="auto">
            <a:xfrm>
              <a:off x="2290" y="1022"/>
              <a:ext cx="0" cy="144"/>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sp>
          <p:nvSpPr>
            <p:cNvPr id="86049" name="Line 15"/>
            <p:cNvSpPr>
              <a:spLocks noChangeShapeType="1"/>
            </p:cNvSpPr>
            <p:nvPr/>
          </p:nvSpPr>
          <p:spPr bwMode="auto">
            <a:xfrm>
              <a:off x="2357" y="1022"/>
              <a:ext cx="0" cy="144"/>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sp>
          <p:nvSpPr>
            <p:cNvPr id="86050" name="Line 16"/>
            <p:cNvSpPr>
              <a:spLocks noChangeShapeType="1"/>
            </p:cNvSpPr>
            <p:nvPr/>
          </p:nvSpPr>
          <p:spPr bwMode="auto">
            <a:xfrm>
              <a:off x="3286" y="1094"/>
              <a:ext cx="399"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51" name="Line 17"/>
            <p:cNvSpPr>
              <a:spLocks noChangeShapeType="1"/>
            </p:cNvSpPr>
            <p:nvPr/>
          </p:nvSpPr>
          <p:spPr bwMode="auto">
            <a:xfrm>
              <a:off x="4196" y="1094"/>
              <a:ext cx="847"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52" name="Line 18"/>
            <p:cNvSpPr>
              <a:spLocks noChangeShapeType="1"/>
            </p:cNvSpPr>
            <p:nvPr/>
          </p:nvSpPr>
          <p:spPr bwMode="auto">
            <a:xfrm>
              <a:off x="4547" y="1022"/>
              <a:ext cx="0" cy="144"/>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sp>
          <p:nvSpPr>
            <p:cNvPr id="86053" name="Line 19"/>
            <p:cNvSpPr>
              <a:spLocks noChangeShapeType="1"/>
            </p:cNvSpPr>
            <p:nvPr/>
          </p:nvSpPr>
          <p:spPr bwMode="auto">
            <a:xfrm>
              <a:off x="4614" y="1022"/>
              <a:ext cx="0" cy="144"/>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sp>
          <p:nvSpPr>
            <p:cNvPr id="86054" name="Line 20"/>
            <p:cNvSpPr>
              <a:spLocks noChangeShapeType="1"/>
            </p:cNvSpPr>
            <p:nvPr/>
          </p:nvSpPr>
          <p:spPr bwMode="auto">
            <a:xfrm>
              <a:off x="748" y="1238"/>
              <a:ext cx="0" cy="694"/>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55" name="Line 21"/>
            <p:cNvSpPr>
              <a:spLocks noChangeShapeType="1"/>
            </p:cNvSpPr>
            <p:nvPr/>
          </p:nvSpPr>
          <p:spPr bwMode="auto">
            <a:xfrm>
              <a:off x="1026" y="2092"/>
              <a:ext cx="399"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56" name="Line 22"/>
            <p:cNvSpPr>
              <a:spLocks noChangeShapeType="1"/>
            </p:cNvSpPr>
            <p:nvPr/>
          </p:nvSpPr>
          <p:spPr bwMode="auto">
            <a:xfrm>
              <a:off x="2057" y="2092"/>
              <a:ext cx="399"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57" name="Line 23"/>
            <p:cNvSpPr>
              <a:spLocks noChangeShapeType="1"/>
            </p:cNvSpPr>
            <p:nvPr/>
          </p:nvSpPr>
          <p:spPr bwMode="auto">
            <a:xfrm>
              <a:off x="3116" y="2092"/>
              <a:ext cx="847" cy="0"/>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58" name="Line 24"/>
            <p:cNvSpPr>
              <a:spLocks noChangeShapeType="1"/>
            </p:cNvSpPr>
            <p:nvPr/>
          </p:nvSpPr>
          <p:spPr bwMode="auto">
            <a:xfrm>
              <a:off x="3467" y="2020"/>
              <a:ext cx="0" cy="144"/>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sp>
          <p:nvSpPr>
            <p:cNvPr id="86059" name="Line 25"/>
            <p:cNvSpPr>
              <a:spLocks noChangeShapeType="1"/>
            </p:cNvSpPr>
            <p:nvPr/>
          </p:nvSpPr>
          <p:spPr bwMode="auto">
            <a:xfrm>
              <a:off x="3534" y="2020"/>
              <a:ext cx="0" cy="144"/>
            </a:xfrm>
            <a:prstGeom prst="line">
              <a:avLst/>
            </a:prstGeom>
            <a:noFill/>
            <a:ln w="38100">
              <a:solidFill>
                <a:schemeClr val="tx1"/>
              </a:solidFill>
              <a:round/>
              <a:headEnd/>
              <a:tailEnd/>
            </a:ln>
          </p:spPr>
          <p:txBody>
            <a:bodyPr wrap="none">
              <a:spAutoFit/>
            </a:bodyPr>
            <a:lstStyle/>
            <a:p>
              <a:pPr>
                <a:defRPr/>
              </a:pPr>
              <a:endParaRPr lang="zh-CN" altLang="en-US" b="0">
                <a:latin typeface="+mn-lt"/>
                <a:ea typeface="黑体" panose="02010609060101010101" pitchFamily="49" charset="-122"/>
              </a:endParaRPr>
            </a:p>
          </p:txBody>
        </p:sp>
      </p:grpSp>
      <p:sp>
        <p:nvSpPr>
          <p:cNvPr id="86019" name="Text Box 26"/>
          <p:cNvSpPr txBox="1">
            <a:spLocks noChangeArrowheads="1"/>
          </p:cNvSpPr>
          <p:nvPr/>
        </p:nvSpPr>
        <p:spPr bwMode="auto">
          <a:xfrm>
            <a:off x="2852738" y="2862263"/>
            <a:ext cx="1817687" cy="457200"/>
          </a:xfrm>
          <a:prstGeom prst="rect">
            <a:avLst/>
          </a:prstGeom>
          <a:solidFill>
            <a:srgbClr val="FFCCFF"/>
          </a:solidFill>
          <a:ln w="38100">
            <a:noFill/>
            <a:miter lim="800000"/>
            <a:headEnd/>
            <a:tailEnd/>
          </a:ln>
        </p:spPr>
        <p:txBody>
          <a:bodyPr>
            <a:spAutoFit/>
          </a:bodyPr>
          <a:lstStyle/>
          <a:p>
            <a:pPr algn="ctr">
              <a:defRPr/>
            </a:pPr>
            <a:r>
              <a:rPr lang="zh-CN" altLang="en-US" sz="2400" b="0">
                <a:solidFill>
                  <a:srgbClr val="080800"/>
                </a:solidFill>
                <a:latin typeface="+mn-lt"/>
                <a:ea typeface="黑体" panose="02010609060101010101" pitchFamily="49" charset="-122"/>
              </a:rPr>
              <a:t>氮杂丝氨酸</a:t>
            </a:r>
          </a:p>
        </p:txBody>
      </p:sp>
      <p:sp>
        <p:nvSpPr>
          <p:cNvPr id="86020" name="Line 27"/>
          <p:cNvSpPr>
            <a:spLocks noChangeShapeType="1"/>
          </p:cNvSpPr>
          <p:nvPr/>
        </p:nvSpPr>
        <p:spPr bwMode="auto">
          <a:xfrm>
            <a:off x="3762375" y="3319463"/>
            <a:ext cx="0" cy="295275"/>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21" name="Text Box 28"/>
          <p:cNvSpPr txBox="1">
            <a:spLocks noChangeArrowheads="1"/>
          </p:cNvSpPr>
          <p:nvPr/>
        </p:nvSpPr>
        <p:spPr bwMode="auto">
          <a:xfrm>
            <a:off x="6573838" y="2862263"/>
            <a:ext cx="1524000" cy="457200"/>
          </a:xfrm>
          <a:prstGeom prst="rect">
            <a:avLst/>
          </a:prstGeom>
          <a:solidFill>
            <a:srgbClr val="FFCCFF"/>
          </a:solidFill>
          <a:ln w="38100">
            <a:noFill/>
            <a:miter lim="800000"/>
            <a:headEnd/>
            <a:tailEnd/>
          </a:ln>
        </p:spPr>
        <p:txBody>
          <a:bodyPr>
            <a:spAutoFit/>
          </a:bodyPr>
          <a:lstStyle/>
          <a:p>
            <a:pPr algn="ctr">
              <a:defRPr/>
            </a:pPr>
            <a:r>
              <a:rPr lang="zh-CN" altLang="en-US" sz="2400" b="0">
                <a:solidFill>
                  <a:srgbClr val="080800"/>
                </a:solidFill>
                <a:latin typeface="+mn-lt"/>
                <a:ea typeface="黑体" panose="02010609060101010101" pitchFamily="49" charset="-122"/>
              </a:rPr>
              <a:t>阿糖胞苷</a:t>
            </a:r>
          </a:p>
        </p:txBody>
      </p:sp>
      <p:sp>
        <p:nvSpPr>
          <p:cNvPr id="86022" name="Line 29"/>
          <p:cNvSpPr>
            <a:spLocks noChangeShapeType="1"/>
          </p:cNvSpPr>
          <p:nvPr/>
        </p:nvSpPr>
        <p:spPr bwMode="auto">
          <a:xfrm>
            <a:off x="7345363" y="3319463"/>
            <a:ext cx="0" cy="295275"/>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23" name="Text Box 30"/>
          <p:cNvSpPr txBox="1">
            <a:spLocks noChangeArrowheads="1"/>
          </p:cNvSpPr>
          <p:nvPr/>
        </p:nvSpPr>
        <p:spPr bwMode="auto">
          <a:xfrm>
            <a:off x="4984750" y="4386263"/>
            <a:ext cx="1409700" cy="457200"/>
          </a:xfrm>
          <a:prstGeom prst="rect">
            <a:avLst/>
          </a:prstGeom>
          <a:solidFill>
            <a:srgbClr val="FFCCFF"/>
          </a:solidFill>
          <a:ln w="38100">
            <a:noFill/>
            <a:miter lim="800000"/>
            <a:headEnd/>
            <a:tailEnd/>
          </a:ln>
        </p:spPr>
        <p:txBody>
          <a:bodyPr wrap="none">
            <a:spAutoFit/>
          </a:bodyPr>
          <a:lstStyle/>
          <a:p>
            <a:pPr>
              <a:defRPr/>
            </a:pPr>
            <a:r>
              <a:rPr lang="zh-CN" altLang="en-US" sz="2400" b="0">
                <a:solidFill>
                  <a:srgbClr val="080800"/>
                </a:solidFill>
                <a:latin typeface="+mn-lt"/>
                <a:ea typeface="黑体" panose="02010609060101010101" pitchFamily="49" charset="-122"/>
              </a:rPr>
              <a:t>氨甲碟呤</a:t>
            </a:r>
          </a:p>
        </p:txBody>
      </p:sp>
      <p:sp>
        <p:nvSpPr>
          <p:cNvPr id="86024" name="Line 31"/>
          <p:cNvSpPr>
            <a:spLocks noChangeShapeType="1"/>
          </p:cNvSpPr>
          <p:nvPr/>
        </p:nvSpPr>
        <p:spPr bwMode="auto">
          <a:xfrm>
            <a:off x="5662613" y="4876800"/>
            <a:ext cx="0" cy="295275"/>
          </a:xfrm>
          <a:prstGeom prst="line">
            <a:avLst/>
          </a:prstGeom>
          <a:noFill/>
          <a:ln w="38100">
            <a:solidFill>
              <a:schemeClr val="tx1"/>
            </a:solidFill>
            <a:round/>
            <a:headEnd/>
            <a:tailEnd type="triangle" w="med" len="med"/>
          </a:ln>
        </p:spPr>
        <p:txBody>
          <a:bodyPr wrap="none">
            <a:spAutoFit/>
          </a:bodyPr>
          <a:lstStyle/>
          <a:p>
            <a:pPr>
              <a:defRPr/>
            </a:pPr>
            <a:endParaRPr lang="zh-CN" altLang="en-US" b="0">
              <a:latin typeface="+mn-lt"/>
              <a:ea typeface="黑体" panose="02010609060101010101" pitchFamily="49" charset="-122"/>
            </a:endParaRPr>
          </a:p>
        </p:txBody>
      </p:sp>
      <p:sp>
        <p:nvSpPr>
          <p:cNvPr id="86025" name="Text Box 32"/>
          <p:cNvSpPr txBox="1">
            <a:spLocks noChangeArrowheads="1"/>
          </p:cNvSpPr>
          <p:nvPr/>
        </p:nvSpPr>
        <p:spPr bwMode="auto">
          <a:xfrm>
            <a:off x="5256213" y="5991225"/>
            <a:ext cx="836612" cy="461963"/>
          </a:xfrm>
          <a:prstGeom prst="rect">
            <a:avLst/>
          </a:prstGeom>
          <a:solidFill>
            <a:srgbClr val="FFCCFF"/>
          </a:solidFill>
          <a:ln w="38100">
            <a:noFill/>
            <a:miter lim="800000"/>
            <a:headEnd/>
            <a:tailEnd/>
          </a:ln>
        </p:spPr>
        <p:txBody>
          <a:bodyPr wrap="none">
            <a:spAutoFit/>
          </a:bodyPr>
          <a:lstStyle/>
          <a:p>
            <a:pPr>
              <a:defRPr/>
            </a:pPr>
            <a:r>
              <a:rPr lang="en-US" altLang="zh-CN" sz="2400" b="0">
                <a:solidFill>
                  <a:srgbClr val="080800"/>
                </a:solidFill>
                <a:latin typeface="+mn-lt"/>
                <a:ea typeface="黑体" panose="02010609060101010101" pitchFamily="49" charset="-122"/>
              </a:rPr>
              <a:t>5-FU</a:t>
            </a:r>
          </a:p>
        </p:txBody>
      </p:sp>
      <p:sp>
        <p:nvSpPr>
          <p:cNvPr id="86026" name="Line 33"/>
          <p:cNvSpPr>
            <a:spLocks noChangeShapeType="1"/>
          </p:cNvSpPr>
          <p:nvPr/>
        </p:nvSpPr>
        <p:spPr bwMode="auto">
          <a:xfrm>
            <a:off x="5659438" y="5708650"/>
            <a:ext cx="0" cy="295275"/>
          </a:xfrm>
          <a:prstGeom prst="line">
            <a:avLst/>
          </a:prstGeom>
          <a:noFill/>
          <a:ln w="38100">
            <a:solidFill>
              <a:schemeClr val="tx1"/>
            </a:solidFill>
            <a:round/>
            <a:headEnd type="triangle" w="med" len="med"/>
            <a:tailEnd/>
          </a:ln>
        </p:spPr>
        <p:txBody>
          <a:bodyPr wrap="none">
            <a:spAutoFit/>
          </a:bodyPr>
          <a:lstStyle/>
          <a:p>
            <a:pPr>
              <a:defRPr/>
            </a:pPr>
            <a:endParaRPr lang="zh-CN" altLang="en-US" b="0">
              <a:latin typeface="+mn-lt"/>
              <a:ea typeface="黑体" panose="02010609060101010101" pitchFamily="49" charset="-122"/>
            </a:endParaRPr>
          </a:p>
        </p:txBody>
      </p:sp>
      <p:sp>
        <p:nvSpPr>
          <p:cNvPr id="86027" name="Text Box 34"/>
          <p:cNvSpPr txBox="1">
            <a:spLocks noChangeArrowheads="1"/>
          </p:cNvSpPr>
          <p:nvPr/>
        </p:nvSpPr>
        <p:spPr bwMode="auto">
          <a:xfrm>
            <a:off x="823913" y="1336675"/>
            <a:ext cx="184150" cy="579438"/>
          </a:xfrm>
          <a:prstGeom prst="rect">
            <a:avLst/>
          </a:prstGeom>
          <a:noFill/>
          <a:ln w="9525">
            <a:noFill/>
            <a:miter lim="800000"/>
            <a:headEnd/>
            <a:tailEnd/>
          </a:ln>
        </p:spPr>
        <p:txBody>
          <a:bodyPr>
            <a:spAutoFit/>
          </a:bodyPr>
          <a:lstStyle/>
          <a:p>
            <a:pPr>
              <a:spcBef>
                <a:spcPct val="50000"/>
              </a:spcBef>
              <a:defRPr/>
            </a:pPr>
            <a:endParaRPr lang="zh-CN" altLang="zh-CN" b="0">
              <a:solidFill>
                <a:srgbClr val="080800"/>
              </a:solidFill>
              <a:latin typeface="+mn-lt"/>
              <a:ea typeface="黑体" panose="02010609060101010101" pitchFamily="49" charset="-122"/>
            </a:endParaRPr>
          </a:p>
        </p:txBody>
      </p:sp>
      <p:sp>
        <p:nvSpPr>
          <p:cNvPr id="86028" name="Text Box 35"/>
          <p:cNvSpPr txBox="1">
            <a:spLocks noChangeArrowheads="1"/>
          </p:cNvSpPr>
          <p:nvPr/>
        </p:nvSpPr>
        <p:spPr bwMode="auto">
          <a:xfrm>
            <a:off x="557213" y="933450"/>
            <a:ext cx="1439862" cy="457200"/>
          </a:xfrm>
          <a:prstGeom prst="rect">
            <a:avLst/>
          </a:prstGeom>
          <a:noFill/>
          <a:ln w="9525">
            <a:noFill/>
            <a:miter lim="800000"/>
            <a:headEnd/>
            <a:tailEnd/>
          </a:ln>
        </p:spPr>
        <p:txBody>
          <a:bodyPr>
            <a:spAutoFit/>
          </a:bodyPr>
          <a:lstStyle/>
          <a:p>
            <a:pPr>
              <a:spcBef>
                <a:spcPct val="50000"/>
              </a:spcBef>
              <a:defRPr/>
            </a:pPr>
            <a:r>
              <a:rPr lang="en-US" altLang="zh-CN" sz="2400" b="0">
                <a:solidFill>
                  <a:srgbClr val="080800"/>
                </a:solidFill>
                <a:latin typeface="+mn-lt"/>
                <a:ea typeface="黑体" panose="02010609060101010101" pitchFamily="49" charset="-122"/>
              </a:rPr>
              <a:t>CO</a:t>
            </a:r>
            <a:r>
              <a:rPr lang="en-US" altLang="zh-CN" sz="2400" b="0" baseline="-25000">
                <a:solidFill>
                  <a:srgbClr val="080800"/>
                </a:solidFill>
                <a:latin typeface="+mn-lt"/>
                <a:ea typeface="黑体" panose="02010609060101010101" pitchFamily="49" charset="-122"/>
              </a:rPr>
              <a:t>2</a:t>
            </a:r>
            <a:r>
              <a:rPr lang="en-US" altLang="zh-CN" sz="2400" b="0">
                <a:solidFill>
                  <a:srgbClr val="080800"/>
                </a:solidFill>
                <a:latin typeface="+mn-lt"/>
                <a:ea typeface="黑体" panose="02010609060101010101" pitchFamily="49" charset="-122"/>
              </a:rPr>
              <a:t>+Gln</a:t>
            </a:r>
          </a:p>
        </p:txBody>
      </p:sp>
      <p:sp>
        <p:nvSpPr>
          <p:cNvPr id="86029" name="Line 36"/>
          <p:cNvSpPr>
            <a:spLocks noChangeShapeType="1"/>
          </p:cNvSpPr>
          <p:nvPr/>
        </p:nvSpPr>
        <p:spPr bwMode="auto">
          <a:xfrm>
            <a:off x="1276350" y="1408113"/>
            <a:ext cx="0" cy="792162"/>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86030" name="Text Box 37"/>
          <p:cNvSpPr txBox="1">
            <a:spLocks noChangeArrowheads="1"/>
          </p:cNvSpPr>
          <p:nvPr/>
        </p:nvSpPr>
        <p:spPr bwMode="auto">
          <a:xfrm>
            <a:off x="728663" y="2198688"/>
            <a:ext cx="1225550" cy="831850"/>
          </a:xfrm>
          <a:prstGeom prst="rect">
            <a:avLst/>
          </a:prstGeom>
          <a:noFill/>
          <a:ln w="9525">
            <a:noFill/>
            <a:miter lim="800000"/>
            <a:headEnd/>
            <a:tailEnd/>
          </a:ln>
        </p:spPr>
        <p:txBody>
          <a:bodyPr>
            <a:spAutoFit/>
          </a:bodyPr>
          <a:lstStyle/>
          <a:p>
            <a:pPr>
              <a:spcBef>
                <a:spcPct val="50000"/>
              </a:spcBef>
              <a:defRPr/>
            </a:pPr>
            <a:r>
              <a:rPr lang="zh-CN" altLang="en-US" sz="2400" b="0">
                <a:solidFill>
                  <a:srgbClr val="080800"/>
                </a:solidFill>
                <a:latin typeface="+mn-lt"/>
                <a:ea typeface="黑体" panose="02010609060101010101" pitchFamily="49" charset="-122"/>
              </a:rPr>
              <a:t>氨基甲酰磷酸</a:t>
            </a:r>
          </a:p>
        </p:txBody>
      </p:sp>
      <p:sp>
        <p:nvSpPr>
          <p:cNvPr id="86031" name="Line 38"/>
          <p:cNvSpPr>
            <a:spLocks noChangeShapeType="1"/>
          </p:cNvSpPr>
          <p:nvPr/>
        </p:nvSpPr>
        <p:spPr bwMode="auto">
          <a:xfrm>
            <a:off x="1276350" y="2992438"/>
            <a:ext cx="0" cy="287337"/>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86032" name="Line 39"/>
          <p:cNvSpPr>
            <a:spLocks noChangeShapeType="1"/>
          </p:cNvSpPr>
          <p:nvPr/>
        </p:nvSpPr>
        <p:spPr bwMode="auto">
          <a:xfrm>
            <a:off x="1276350" y="3352800"/>
            <a:ext cx="0" cy="287338"/>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
        <p:nvSpPr>
          <p:cNvPr id="86033" name="Line 40"/>
          <p:cNvSpPr>
            <a:spLocks noChangeShapeType="1"/>
          </p:cNvSpPr>
          <p:nvPr/>
        </p:nvSpPr>
        <p:spPr bwMode="auto">
          <a:xfrm>
            <a:off x="1131888" y="1695450"/>
            <a:ext cx="288925" cy="0"/>
          </a:xfrm>
          <a:prstGeom prst="line">
            <a:avLst/>
          </a:prstGeom>
          <a:noFill/>
          <a:ln w="38100">
            <a:solidFill>
              <a:schemeClr val="tx1"/>
            </a:solidFill>
            <a:miter lim="800000"/>
            <a:headEnd/>
            <a:tailEnd/>
          </a:ln>
        </p:spPr>
        <p:txBody>
          <a:bodyPr wrap="none"/>
          <a:lstStyle/>
          <a:p>
            <a:pPr>
              <a:defRPr/>
            </a:pPr>
            <a:endParaRPr lang="zh-CN" altLang="en-US" b="0">
              <a:latin typeface="+mn-lt"/>
              <a:ea typeface="黑体" panose="02010609060101010101" pitchFamily="49" charset="-122"/>
            </a:endParaRPr>
          </a:p>
        </p:txBody>
      </p:sp>
      <p:sp>
        <p:nvSpPr>
          <p:cNvPr id="86034" name="Line 41"/>
          <p:cNvSpPr>
            <a:spLocks noChangeShapeType="1"/>
          </p:cNvSpPr>
          <p:nvPr/>
        </p:nvSpPr>
        <p:spPr bwMode="auto">
          <a:xfrm>
            <a:off x="1131888" y="1782763"/>
            <a:ext cx="288925" cy="0"/>
          </a:xfrm>
          <a:prstGeom prst="line">
            <a:avLst/>
          </a:prstGeom>
          <a:noFill/>
          <a:ln w="38100">
            <a:solidFill>
              <a:schemeClr val="tx1"/>
            </a:solidFill>
            <a:miter lim="800000"/>
            <a:headEnd/>
            <a:tailEnd/>
          </a:ln>
        </p:spPr>
        <p:txBody>
          <a:bodyPr wrap="none"/>
          <a:lstStyle/>
          <a:p>
            <a:pPr>
              <a:defRPr/>
            </a:pPr>
            <a:endParaRPr lang="zh-CN" altLang="en-US" b="0">
              <a:latin typeface="+mn-lt"/>
              <a:ea typeface="黑体" panose="02010609060101010101" pitchFamily="49" charset="-122"/>
            </a:endParaRPr>
          </a:p>
        </p:txBody>
      </p:sp>
      <p:sp>
        <p:nvSpPr>
          <p:cNvPr id="86035" name="Text Box 42"/>
          <p:cNvSpPr txBox="1">
            <a:spLocks noChangeArrowheads="1"/>
          </p:cNvSpPr>
          <p:nvPr/>
        </p:nvSpPr>
        <p:spPr bwMode="auto">
          <a:xfrm>
            <a:off x="1838325" y="1524000"/>
            <a:ext cx="1817688" cy="457200"/>
          </a:xfrm>
          <a:prstGeom prst="rect">
            <a:avLst/>
          </a:prstGeom>
          <a:solidFill>
            <a:srgbClr val="FFCCFF"/>
          </a:solidFill>
          <a:ln w="38100">
            <a:noFill/>
            <a:miter lim="800000"/>
            <a:headEnd/>
            <a:tailEnd/>
          </a:ln>
        </p:spPr>
        <p:txBody>
          <a:bodyPr>
            <a:spAutoFit/>
          </a:bodyPr>
          <a:lstStyle/>
          <a:p>
            <a:pPr algn="ctr">
              <a:defRPr/>
            </a:pPr>
            <a:r>
              <a:rPr lang="zh-CN" altLang="en-US" sz="2400" b="0">
                <a:solidFill>
                  <a:srgbClr val="080800"/>
                </a:solidFill>
                <a:latin typeface="+mn-lt"/>
                <a:ea typeface="黑体" panose="02010609060101010101" pitchFamily="49" charset="-122"/>
              </a:rPr>
              <a:t>氮杂丝氨酸</a:t>
            </a:r>
          </a:p>
        </p:txBody>
      </p:sp>
      <p:sp>
        <p:nvSpPr>
          <p:cNvPr id="86036" name="Line 43"/>
          <p:cNvSpPr>
            <a:spLocks noChangeShapeType="1"/>
          </p:cNvSpPr>
          <p:nvPr/>
        </p:nvSpPr>
        <p:spPr bwMode="auto">
          <a:xfrm flipH="1">
            <a:off x="1479550" y="1754188"/>
            <a:ext cx="287338" cy="0"/>
          </a:xfrm>
          <a:prstGeom prst="line">
            <a:avLst/>
          </a:prstGeom>
          <a:noFill/>
          <a:ln w="38100">
            <a:solidFill>
              <a:schemeClr val="tx1"/>
            </a:solidFill>
            <a:miter lim="800000"/>
            <a:headEnd/>
            <a:tailEnd type="triangle" w="med" len="med"/>
          </a:ln>
        </p:spPr>
        <p:txBody>
          <a:bodyPr wrap="none"/>
          <a:lstStyle/>
          <a:p>
            <a:pPr>
              <a:defRPr/>
            </a:pPr>
            <a:endParaRPr lang="zh-CN" altLang="en-US" b="0">
              <a:latin typeface="+mn-lt"/>
              <a:ea typeface="黑体" panose="02010609060101010101" pitchFamily="49" charset="-122"/>
            </a:endParaRPr>
          </a:p>
        </p:txBody>
      </p:sp>
    </p:spTree>
  </p:cSld>
  <p:clrMapOvr>
    <a:masterClrMapping/>
  </p:clrMapOvr>
  <p:transition spd="med">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图片 1" descr="抗肿瘤药物分类.jpg"/>
          <p:cNvPicPr>
            <a:picLocks noChangeAspect="1"/>
          </p:cNvPicPr>
          <p:nvPr/>
        </p:nvPicPr>
        <p:blipFill>
          <a:blip r:embed="rId2"/>
          <a:srcRect/>
          <a:stretch>
            <a:fillRect/>
          </a:stretch>
        </p:blipFill>
        <p:spPr bwMode="auto">
          <a:xfrm>
            <a:off x="2593975" y="0"/>
            <a:ext cx="3956050" cy="6858000"/>
          </a:xfrm>
          <a:prstGeom prst="rect">
            <a:avLst/>
          </a:prstGeom>
          <a:noFill/>
          <a:ln w="9525">
            <a:noFill/>
            <a:miter lim="800000"/>
            <a:headEnd/>
            <a:tailEnd/>
          </a:ln>
        </p:spPr>
      </p:pic>
      <p:sp>
        <p:nvSpPr>
          <p:cNvPr id="142338" name="TextBox 2"/>
          <p:cNvSpPr txBox="1">
            <a:spLocks noChangeArrowheads="1"/>
          </p:cNvSpPr>
          <p:nvPr/>
        </p:nvSpPr>
        <p:spPr bwMode="auto">
          <a:xfrm>
            <a:off x="900113" y="1042988"/>
            <a:ext cx="863600" cy="3970337"/>
          </a:xfrm>
          <a:prstGeom prst="rect">
            <a:avLst/>
          </a:prstGeom>
          <a:noFill/>
          <a:ln w="9525">
            <a:noFill/>
            <a:miter lim="800000"/>
            <a:headEnd/>
            <a:tailEnd/>
          </a:ln>
        </p:spPr>
        <p:txBody>
          <a:bodyPr>
            <a:spAutoFit/>
          </a:bodyPr>
          <a:lstStyle/>
          <a:p>
            <a:pPr algn="ctr"/>
            <a:r>
              <a:rPr lang="zh-CN" altLang="en-US" sz="3600" b="0">
                <a:solidFill>
                  <a:srgbClr val="002060"/>
                </a:solidFill>
                <a:latin typeface="黑体" pitchFamily="2" charset="-122"/>
                <a:ea typeface="黑体" pitchFamily="2" charset="-122"/>
              </a:rPr>
              <a:t>抗肿瘤药物分类</a:t>
            </a:r>
          </a:p>
        </p:txBody>
      </p:sp>
    </p:spTree>
  </p:cSld>
  <p:clrMapOvr>
    <a:masterClrMapping/>
  </p:clrMapOvr>
  <p:transition spd="med">
    <p:zo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图片 1" descr="抗肿瘤药物分类.jpg"/>
          <p:cNvPicPr>
            <a:picLocks noChangeAspect="1"/>
          </p:cNvPicPr>
          <p:nvPr/>
        </p:nvPicPr>
        <p:blipFill>
          <a:blip r:embed="rId2"/>
          <a:srcRect b="73198"/>
          <a:stretch>
            <a:fillRect/>
          </a:stretch>
        </p:blipFill>
        <p:spPr bwMode="auto">
          <a:xfrm>
            <a:off x="1" y="1125538"/>
            <a:ext cx="9145962" cy="4247678"/>
          </a:xfrm>
          <a:prstGeom prst="rect">
            <a:avLst/>
          </a:prstGeom>
          <a:noFill/>
          <a:ln w="9525">
            <a:noFill/>
            <a:miter lim="800000"/>
            <a:headEnd/>
            <a:tailEnd/>
          </a:ln>
        </p:spPr>
      </p:pic>
    </p:spTree>
  </p:cSld>
  <p:clrMapOvr>
    <a:masterClrMapping/>
  </p:clrMapOvr>
  <p:transition spd="med">
    <p:zo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2700338" y="1330325"/>
            <a:ext cx="4319587" cy="585788"/>
          </a:xfrm>
          <a:prstGeom prst="rect">
            <a:avLst/>
          </a:prstGeom>
          <a:noFill/>
          <a:ln w="38100">
            <a:noFill/>
            <a:miter lim="800000"/>
            <a:headEnd/>
            <a:tailEnd/>
          </a:ln>
        </p:spPr>
        <p:txBody>
          <a:bodyPr anchor="ctr">
            <a:spAutoFit/>
          </a:bodyPr>
          <a:lstStyle/>
          <a:p>
            <a:pPr marL="1254125" indent="-1254125" algn="ctr">
              <a:lnSpc>
                <a:spcPct val="90000"/>
              </a:lnSpc>
            </a:pPr>
            <a:r>
              <a:rPr lang="zh-CN" altLang="en-US" sz="3600" b="0">
                <a:solidFill>
                  <a:schemeClr val="tx2"/>
                </a:solidFill>
                <a:latin typeface="Tahoma" pitchFamily="34" charset="0"/>
                <a:ea typeface="黑体" pitchFamily="2" charset="-122"/>
              </a:rPr>
              <a:t>抗代谢物的毒副作用</a:t>
            </a:r>
          </a:p>
        </p:txBody>
      </p:sp>
      <p:sp>
        <p:nvSpPr>
          <p:cNvPr id="144386" name="Rectangle 3"/>
          <p:cNvSpPr>
            <a:spLocks noChangeArrowheads="1"/>
          </p:cNvSpPr>
          <p:nvPr/>
        </p:nvSpPr>
        <p:spPr bwMode="auto">
          <a:xfrm>
            <a:off x="755650" y="2420938"/>
            <a:ext cx="7991475" cy="2486025"/>
          </a:xfrm>
          <a:prstGeom prst="rect">
            <a:avLst/>
          </a:prstGeom>
          <a:noFill/>
          <a:ln w="38100">
            <a:noFill/>
            <a:miter lim="800000"/>
            <a:headEnd/>
            <a:tailEnd/>
          </a:ln>
        </p:spPr>
        <p:txBody>
          <a:bodyPr>
            <a:spAutoFit/>
          </a:bodyPr>
          <a:lstStyle/>
          <a:p>
            <a:pPr>
              <a:lnSpc>
                <a:spcPct val="140000"/>
              </a:lnSpc>
            </a:pPr>
            <a:r>
              <a:rPr lang="en-US" altLang="zh-CN" sz="2800" b="0">
                <a:latin typeface="黑体" pitchFamily="2" charset="-122"/>
                <a:ea typeface="黑体" pitchFamily="2" charset="-122"/>
              </a:rPr>
              <a:t>    </a:t>
            </a:r>
            <a:r>
              <a:rPr lang="zh-CN" altLang="en-US" sz="2800" b="0">
                <a:solidFill>
                  <a:srgbClr val="080800"/>
                </a:solidFill>
                <a:latin typeface="黑体" pitchFamily="2" charset="-122"/>
                <a:ea typeface="黑体" pitchFamily="2" charset="-122"/>
              </a:rPr>
              <a:t>肿瘤细胞生长旺盛，因摄取抗代谢物多而被阻碍或杀伤。但抗代谢物</a:t>
            </a:r>
            <a:r>
              <a:rPr lang="zh-CN" altLang="en-US" sz="2800" b="0">
                <a:solidFill>
                  <a:srgbClr val="FA413C"/>
                </a:solidFill>
                <a:latin typeface="黑体" pitchFamily="2" charset="-122"/>
                <a:ea typeface="黑体" pitchFamily="2" charset="-122"/>
              </a:rPr>
              <a:t>缺乏对肿瘤细胞的特异性</a:t>
            </a:r>
            <a:r>
              <a:rPr lang="zh-CN" altLang="en-US" sz="2800" b="0">
                <a:solidFill>
                  <a:srgbClr val="080800"/>
                </a:solidFill>
                <a:latin typeface="黑体" pitchFamily="2" charset="-122"/>
                <a:ea typeface="黑体" pitchFamily="2" charset="-122"/>
              </a:rPr>
              <a:t>，故对体内代谢旺盛的组织细胞亦有杀伤性，从而显示较大的毒副作用。</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476375" y="1557338"/>
            <a:ext cx="6769100" cy="584200"/>
          </a:xfrm>
          <a:prstGeom prst="rect">
            <a:avLst/>
          </a:prstGeom>
          <a:solidFill>
            <a:schemeClr val="folHlink"/>
          </a:solidFill>
          <a:ln w="38100">
            <a:noFill/>
            <a:miter lim="800000"/>
            <a:headEnd/>
            <a:tailEnd/>
          </a:ln>
        </p:spPr>
        <p:txBody>
          <a:bodyPr>
            <a:spAutoFit/>
          </a:bodyPr>
          <a:lstStyle/>
          <a:p>
            <a:pPr>
              <a:lnSpc>
                <a:spcPct val="130000"/>
              </a:lnSpc>
              <a:spcBef>
                <a:spcPct val="50000"/>
              </a:spcBef>
              <a:spcAft>
                <a:spcPct val="60000"/>
              </a:spcAft>
            </a:pPr>
            <a:r>
              <a:rPr kumimoji="0" lang="zh-CN" altLang="en-US" sz="2800" b="0">
                <a:solidFill>
                  <a:srgbClr val="080800"/>
                </a:solidFill>
                <a:latin typeface="Tahoma" pitchFamily="34" charset="0"/>
                <a:ea typeface="黑体" pitchFamily="2" charset="-122"/>
              </a:rPr>
              <a:t>人体内的核苷酸主要由机体细胞自身合成</a:t>
            </a:r>
          </a:p>
        </p:txBody>
      </p:sp>
      <p:sp>
        <p:nvSpPr>
          <p:cNvPr id="100355" name="AutoShape 3"/>
          <p:cNvSpPr>
            <a:spLocks noChangeArrowheads="1"/>
          </p:cNvSpPr>
          <p:nvPr/>
        </p:nvSpPr>
        <p:spPr bwMode="auto">
          <a:xfrm>
            <a:off x="3995738" y="2451100"/>
            <a:ext cx="1223962" cy="2089150"/>
          </a:xfrm>
          <a:prstGeom prst="downArrow">
            <a:avLst>
              <a:gd name="adj1" fmla="val 50000"/>
              <a:gd name="adj2" fmla="val 42672"/>
            </a:avLst>
          </a:prstGeom>
          <a:solidFill>
            <a:schemeClr val="accent1"/>
          </a:solidFill>
          <a:ln w="38100">
            <a:solidFill>
              <a:schemeClr val="tx1"/>
            </a:solidFill>
            <a:miter lim="800000"/>
            <a:headEnd/>
            <a:tailEnd/>
          </a:ln>
        </p:spPr>
        <p:txBody>
          <a:bodyPr anchor="ctr">
            <a:spAutoFit/>
          </a:bodyPr>
          <a:lstStyle/>
          <a:p>
            <a:endParaRPr lang="zh-CN" altLang="en-US"/>
          </a:p>
        </p:txBody>
      </p:sp>
      <p:sp>
        <p:nvSpPr>
          <p:cNvPr id="100356" name="Text Box 4"/>
          <p:cNvSpPr txBox="1">
            <a:spLocks noChangeArrowheads="1"/>
          </p:cNvSpPr>
          <p:nvPr/>
        </p:nvSpPr>
        <p:spPr bwMode="auto">
          <a:xfrm>
            <a:off x="2051050" y="4756150"/>
            <a:ext cx="5545138" cy="534988"/>
          </a:xfrm>
          <a:prstGeom prst="rect">
            <a:avLst/>
          </a:prstGeom>
          <a:solidFill>
            <a:srgbClr val="FF99FF"/>
          </a:solidFill>
          <a:ln w="38100">
            <a:noFill/>
            <a:miter lim="800000"/>
            <a:headEnd/>
            <a:tailEnd/>
          </a:ln>
        </p:spPr>
        <p:txBody>
          <a:bodyPr>
            <a:spAutoFit/>
          </a:bodyPr>
          <a:lstStyle/>
          <a:p>
            <a:pPr algn="ctr">
              <a:lnSpc>
                <a:spcPct val="90000"/>
              </a:lnSpc>
              <a:spcBef>
                <a:spcPct val="50000"/>
              </a:spcBef>
            </a:pPr>
            <a:r>
              <a:rPr kumimoji="0" lang="zh-CN" altLang="en-US" b="0" dirty="0">
                <a:solidFill>
                  <a:srgbClr val="080800"/>
                </a:solidFill>
                <a:latin typeface="Tahoma" pitchFamily="34" charset="0"/>
                <a:ea typeface="黑体" pitchFamily="2" charset="-122"/>
              </a:rPr>
              <a:t>核苷酸不属于营养必需物质</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wipe(up)">
                                      <p:cBhvr>
                                        <p:cTn id="7" dur="500"/>
                                        <p:tgtEl>
                                          <p:spTgt spid="10035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0356"/>
                                        </p:tgtEl>
                                        <p:attrNameLst>
                                          <p:attrName>style.visibility</p:attrName>
                                        </p:attrNameLst>
                                      </p:cBhvr>
                                      <p:to>
                                        <p:strVal val="visible"/>
                                      </p:to>
                                    </p:set>
                                    <p:animEffect transition="in" filter="wipe(up)">
                                      <p:cBhvr>
                                        <p:cTn id="11" dur="500"/>
                                        <p:tgtEl>
                                          <p:spTgt spid="100356"/>
                                        </p:tgtEl>
                                      </p:cBhvr>
                                    </p:animEffect>
                                  </p:childTnLst>
                                </p:cTn>
                              </p:par>
                            </p:childTnLst>
                          </p:cTn>
                        </p:par>
                        <p:par>
                          <p:cTn id="12" fill="hold">
                            <p:stCondLst>
                              <p:cond delay="1000"/>
                            </p:stCondLst>
                            <p:childTnLst>
                              <p:par>
                                <p:cTn id="13" presetID="6" presetClass="emph" presetSubtype="0" fill="hold" grpId="1" nodeType="afterEffect">
                                  <p:stCondLst>
                                    <p:cond delay="0"/>
                                  </p:stCondLst>
                                  <p:childTnLst>
                                    <p:animScale>
                                      <p:cBhvr>
                                        <p:cTn id="14" dur="2000" fill="hold"/>
                                        <p:tgtEl>
                                          <p:spTgt spid="10035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nimBg="1"/>
      <p:bldP spid="100356" grpId="0" animBg="1"/>
      <p:bldP spid="100356" grpId="1"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2" name="Rectangle 2"/>
          <p:cNvSpPr>
            <a:spLocks noGrp="1" noChangeArrowheads="1"/>
          </p:cNvSpPr>
          <p:nvPr>
            <p:ph type="title"/>
          </p:nvPr>
        </p:nvSpPr>
        <p:spPr>
          <a:xfrm>
            <a:off x="1698823" y="548035"/>
            <a:ext cx="5969521" cy="720725"/>
          </a:xfrm>
          <a:solidFill>
            <a:srgbClr val="FEFA5E"/>
          </a:solidFill>
        </p:spPr>
        <p:txBody>
          <a:bodyPr/>
          <a:lstStyle/>
          <a:p>
            <a:pPr algn="ctr" eaLnBrk="1" hangingPunct="1">
              <a:spcBef>
                <a:spcPct val="50000"/>
              </a:spcBef>
            </a:pPr>
            <a:r>
              <a:rPr lang="en-US" altLang="zh-CN" sz="3600" dirty="0">
                <a:solidFill>
                  <a:srgbClr val="06070E"/>
                </a:solidFill>
                <a:latin typeface="Arial" panose="020B0604020202020204" pitchFamily="34" charset="0"/>
                <a:ea typeface="黑体" pitchFamily="2" charset="-122"/>
                <a:cs typeface="Arial" panose="020B0604020202020204" pitchFamily="34" charset="0"/>
              </a:rPr>
              <a:t>NTP</a:t>
            </a:r>
            <a:r>
              <a:rPr lang="zh-CN" altLang="en-US" sz="3600" dirty="0">
                <a:solidFill>
                  <a:srgbClr val="06070E"/>
                </a:solidFill>
                <a:latin typeface="Arial" panose="020B0604020202020204" pitchFamily="34" charset="0"/>
                <a:ea typeface="黑体" pitchFamily="2" charset="-122"/>
                <a:cs typeface="Arial" panose="020B0604020202020204" pitchFamily="34" charset="0"/>
              </a:rPr>
              <a:t>与</a:t>
            </a:r>
            <a:r>
              <a:rPr lang="en-US" altLang="zh-CN" sz="3600" dirty="0">
                <a:solidFill>
                  <a:srgbClr val="06070E"/>
                </a:solidFill>
                <a:latin typeface="Arial" panose="020B0604020202020204" pitchFamily="34" charset="0"/>
                <a:ea typeface="黑体" pitchFamily="2" charset="-122"/>
                <a:cs typeface="Arial" panose="020B0604020202020204" pitchFamily="34" charset="0"/>
              </a:rPr>
              <a:t>dNTP</a:t>
            </a:r>
            <a:r>
              <a:rPr lang="zh-CN" altLang="en-US" sz="3600" dirty="0">
                <a:solidFill>
                  <a:srgbClr val="06070E"/>
                </a:solidFill>
                <a:latin typeface="Arial" panose="020B0604020202020204" pitchFamily="34" charset="0"/>
                <a:ea typeface="黑体" pitchFamily="2" charset="-122"/>
                <a:cs typeface="Arial" panose="020B0604020202020204" pitchFamily="34" charset="0"/>
              </a:rPr>
              <a:t>的合成</a:t>
            </a:r>
          </a:p>
        </p:txBody>
      </p:sp>
      <p:sp>
        <p:nvSpPr>
          <p:cNvPr id="15433" name="Rectangle 3"/>
          <p:cNvSpPr>
            <a:spLocks noGrp="1" noChangeArrowheads="1"/>
          </p:cNvSpPr>
          <p:nvPr>
            <p:ph type="body" sz="half" idx="1"/>
          </p:nvPr>
        </p:nvSpPr>
        <p:spPr>
          <a:xfrm>
            <a:off x="395288" y="1981200"/>
            <a:ext cx="3810000" cy="4114800"/>
          </a:xfrm>
        </p:spPr>
        <p:txBody>
          <a:bodyPr/>
          <a:lstStyle/>
          <a:p>
            <a:pPr eaLnBrk="1" hangingPunct="1">
              <a:spcBef>
                <a:spcPct val="50000"/>
              </a:spcBef>
              <a:buFont typeface="Wingdings" pitchFamily="2" charset="2"/>
              <a:buNone/>
            </a:pPr>
            <a:r>
              <a:rPr lang="zh-CN" altLang="en-US" sz="2800" b="1"/>
              <a:t>　</a:t>
            </a:r>
          </a:p>
        </p:txBody>
      </p:sp>
      <p:graphicFrame>
        <p:nvGraphicFramePr>
          <p:cNvPr id="148484" name="Object 62"/>
          <p:cNvGraphicFramePr>
            <a:graphicFrameLocks noGrp="1" noChangeAspect="1"/>
          </p:cNvGraphicFramePr>
          <p:nvPr>
            <p:ph sz="quarter" idx="2"/>
          </p:nvPr>
        </p:nvGraphicFramePr>
        <p:xfrm>
          <a:off x="6869113" y="1484313"/>
          <a:ext cx="1804987" cy="5113337"/>
        </p:xfrm>
        <a:graphic>
          <a:graphicData uri="http://schemas.openxmlformats.org/presentationml/2006/ole">
            <mc:AlternateContent xmlns:mc="http://schemas.openxmlformats.org/markup-compatibility/2006">
              <mc:Choice xmlns:v="urn:schemas-microsoft-com:vml" Requires="v">
                <p:oleObj spid="_x0000_s15492" name="CS ChemDraw Drawing" r:id="rId3" imgW="4295775" imgH="12153900" progId="">
                  <p:embed/>
                </p:oleObj>
              </mc:Choice>
              <mc:Fallback>
                <p:oleObj name="CS ChemDraw Drawing" r:id="rId3" imgW="4295775" imgH="12153900" progId="">
                  <p:embed/>
                  <p:pic>
                    <p:nvPicPr>
                      <p:cNvPr id="0" name="Picture 6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113" y="1484313"/>
                        <a:ext cx="180498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63"/>
          <p:cNvGraphicFramePr>
            <a:graphicFrameLocks noChangeAspect="1"/>
          </p:cNvGraphicFramePr>
          <p:nvPr/>
        </p:nvGraphicFramePr>
        <p:xfrm>
          <a:off x="1538288" y="3124200"/>
          <a:ext cx="920750" cy="1524000"/>
        </p:xfrm>
        <a:graphic>
          <a:graphicData uri="http://schemas.openxmlformats.org/presentationml/2006/ole">
            <mc:AlternateContent xmlns:mc="http://schemas.openxmlformats.org/markup-compatibility/2006">
              <mc:Choice xmlns:v="urn:schemas-microsoft-com:vml" Requires="v">
                <p:oleObj spid="_x0000_s15493" name="CS ChemDraw Drawing" r:id="rId5" imgW="1409700" imgH="2333625" progId="">
                  <p:embed/>
                </p:oleObj>
              </mc:Choice>
              <mc:Fallback>
                <p:oleObj name="CS ChemDraw Drawing" r:id="rId5" imgW="1409700" imgH="2333625" progId="">
                  <p:embed/>
                  <p:pic>
                    <p:nvPicPr>
                      <p:cNvPr id="0"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8288" y="3124200"/>
                        <a:ext cx="9207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4"/>
          <p:cNvGraphicFramePr>
            <a:graphicFrameLocks noChangeAspect="1"/>
          </p:cNvGraphicFramePr>
          <p:nvPr/>
        </p:nvGraphicFramePr>
        <p:xfrm>
          <a:off x="2300288" y="2895600"/>
          <a:ext cx="1219200" cy="1981200"/>
        </p:xfrm>
        <a:graphic>
          <a:graphicData uri="http://schemas.openxmlformats.org/presentationml/2006/ole">
            <mc:AlternateContent xmlns:mc="http://schemas.openxmlformats.org/markup-compatibility/2006">
              <mc:Choice xmlns:v="urn:schemas-microsoft-com:vml" Requires="v">
                <p:oleObj spid="_x0000_s15494" name="CS ChemDraw Drawing" r:id="rId7" imgW="1752600" imgH="2847975" progId="">
                  <p:embed/>
                </p:oleObj>
              </mc:Choice>
              <mc:Fallback>
                <p:oleObj name="CS ChemDraw Drawing" r:id="rId7" imgW="1752600" imgH="2847975" progId="">
                  <p:embed/>
                  <p:pic>
                    <p:nvPicPr>
                      <p:cNvPr id="0" name="Picture 6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0288" y="2895600"/>
                        <a:ext cx="1219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7" name="Object 65"/>
          <p:cNvGraphicFramePr>
            <a:graphicFrameLocks noChangeAspect="1"/>
          </p:cNvGraphicFramePr>
          <p:nvPr/>
        </p:nvGraphicFramePr>
        <p:xfrm>
          <a:off x="3443288" y="2895600"/>
          <a:ext cx="1268412" cy="1905000"/>
        </p:xfrm>
        <a:graphic>
          <a:graphicData uri="http://schemas.openxmlformats.org/presentationml/2006/ole">
            <mc:AlternateContent xmlns:mc="http://schemas.openxmlformats.org/markup-compatibility/2006">
              <mc:Choice xmlns:v="urn:schemas-microsoft-com:vml" Requires="v">
                <p:oleObj spid="_x0000_s15495" name="CS ChemDraw Drawing" r:id="rId9" imgW="1809750" imgH="2724150" progId="">
                  <p:embed/>
                </p:oleObj>
              </mc:Choice>
              <mc:Fallback>
                <p:oleObj name="CS ChemDraw Drawing" r:id="rId9" imgW="1809750" imgH="2724150" progId="">
                  <p:embed/>
                  <p:pic>
                    <p:nvPicPr>
                      <p:cNvPr id="0"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3288" y="2895600"/>
                        <a:ext cx="126841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8" name="Object 66"/>
          <p:cNvGraphicFramePr>
            <a:graphicFrameLocks noChangeAspect="1"/>
          </p:cNvGraphicFramePr>
          <p:nvPr/>
        </p:nvGraphicFramePr>
        <p:xfrm>
          <a:off x="4662488" y="2819400"/>
          <a:ext cx="1206500" cy="2133600"/>
        </p:xfrm>
        <a:graphic>
          <a:graphicData uri="http://schemas.openxmlformats.org/presentationml/2006/ole">
            <mc:AlternateContent xmlns:mc="http://schemas.openxmlformats.org/markup-compatibility/2006">
              <mc:Choice xmlns:v="urn:schemas-microsoft-com:vml" Requires="v">
                <p:oleObj spid="_x0000_s15496" name="CS ChemDraw Drawing" r:id="rId11" imgW="1609725" imgH="2847975" progId="">
                  <p:embed/>
                </p:oleObj>
              </mc:Choice>
              <mc:Fallback>
                <p:oleObj name="CS ChemDraw Drawing" r:id="rId11" imgW="1609725" imgH="2847975" progId="">
                  <p:embed/>
                  <p:pic>
                    <p:nvPicPr>
                      <p:cNvPr id="0" name="Picture 6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62488" y="2819400"/>
                        <a:ext cx="1206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9" name="Object 67"/>
          <p:cNvGraphicFramePr>
            <a:graphicFrameLocks noChangeAspect="1"/>
          </p:cNvGraphicFramePr>
          <p:nvPr/>
        </p:nvGraphicFramePr>
        <p:xfrm>
          <a:off x="5729288" y="2895600"/>
          <a:ext cx="1319212" cy="1981200"/>
        </p:xfrm>
        <a:graphic>
          <a:graphicData uri="http://schemas.openxmlformats.org/presentationml/2006/ole">
            <mc:AlternateContent xmlns:mc="http://schemas.openxmlformats.org/markup-compatibility/2006">
              <mc:Choice xmlns:v="urn:schemas-microsoft-com:vml" Requires="v">
                <p:oleObj spid="_x0000_s15497" name="CS ChemDraw Drawing" r:id="rId13" imgW="1809750" imgH="2724150" progId="">
                  <p:embed/>
                </p:oleObj>
              </mc:Choice>
              <mc:Fallback>
                <p:oleObj name="CS ChemDraw Drawing" r:id="rId13" imgW="1809750" imgH="2724150" progId="">
                  <p:embed/>
                  <p:pic>
                    <p:nvPicPr>
                      <p:cNvPr id="0" name="Picture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9288" y="2895600"/>
                        <a:ext cx="131921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0" name="Object 68"/>
          <p:cNvGraphicFramePr>
            <a:graphicFrameLocks noChangeAspect="1"/>
          </p:cNvGraphicFramePr>
          <p:nvPr/>
        </p:nvGraphicFramePr>
        <p:xfrm>
          <a:off x="5119688" y="2024063"/>
          <a:ext cx="355600" cy="3733800"/>
        </p:xfrm>
        <a:graphic>
          <a:graphicData uri="http://schemas.openxmlformats.org/presentationml/2006/ole">
            <mc:AlternateContent xmlns:mc="http://schemas.openxmlformats.org/markup-compatibility/2006">
              <mc:Choice xmlns:v="urn:schemas-microsoft-com:vml" Requires="v">
                <p:oleObj spid="_x0000_s15498" name="CS ChemDraw Drawing" r:id="rId14" imgW="542925" imgH="5686425" progId="">
                  <p:embed/>
                </p:oleObj>
              </mc:Choice>
              <mc:Fallback>
                <p:oleObj name="CS ChemDraw Drawing" r:id="rId14" imgW="542925" imgH="5686425" progId="">
                  <p:embed/>
                  <p:pic>
                    <p:nvPicPr>
                      <p:cNvPr id="0" name="Picture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9688" y="2024063"/>
                        <a:ext cx="3556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1" name="Object 69"/>
          <p:cNvGraphicFramePr>
            <a:graphicFrameLocks noChangeAspect="1"/>
          </p:cNvGraphicFramePr>
          <p:nvPr/>
        </p:nvGraphicFramePr>
        <p:xfrm>
          <a:off x="4510088" y="1600200"/>
          <a:ext cx="1384300" cy="4648200"/>
        </p:xfrm>
        <a:graphic>
          <a:graphicData uri="http://schemas.openxmlformats.org/presentationml/2006/ole">
            <mc:AlternateContent xmlns:mc="http://schemas.openxmlformats.org/markup-compatibility/2006">
              <mc:Choice xmlns:v="urn:schemas-microsoft-com:vml" Requires="v">
                <p:oleObj spid="_x0000_s15499" name="CS ChemDraw Drawing" r:id="rId16" imgW="1924050" imgH="6467475" progId="">
                  <p:embed/>
                </p:oleObj>
              </mc:Choice>
              <mc:Fallback>
                <p:oleObj name="CS ChemDraw Drawing" r:id="rId16" imgW="1924050" imgH="6467475" progId="">
                  <p:embed/>
                  <p:pic>
                    <p:nvPicPr>
                      <p:cNvPr id="0" name="Picture 6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10088" y="1600200"/>
                        <a:ext cx="13843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2" name="Object 70"/>
          <p:cNvGraphicFramePr>
            <a:graphicFrameLocks noChangeAspect="1"/>
          </p:cNvGraphicFramePr>
          <p:nvPr/>
        </p:nvGraphicFramePr>
        <p:xfrm>
          <a:off x="5721350" y="1700213"/>
          <a:ext cx="1303338" cy="4572000"/>
        </p:xfrm>
        <a:graphic>
          <a:graphicData uri="http://schemas.openxmlformats.org/presentationml/2006/ole">
            <mc:AlternateContent xmlns:mc="http://schemas.openxmlformats.org/markup-compatibility/2006">
              <mc:Choice xmlns:v="urn:schemas-microsoft-com:vml" Requires="v">
                <p:oleObj spid="_x0000_s15500" name="CS ChemDraw Drawing" r:id="rId18" imgW="1809750" imgH="6343650" progId="">
                  <p:embed/>
                </p:oleObj>
              </mc:Choice>
              <mc:Fallback>
                <p:oleObj name="CS ChemDraw Drawing" r:id="rId18" imgW="1809750" imgH="6343650" progId="">
                  <p:embed/>
                  <p:pic>
                    <p:nvPicPr>
                      <p:cNvPr id="0" name="Picture 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21350" y="1700213"/>
                        <a:ext cx="13033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34" name="Text Box 13"/>
          <p:cNvSpPr txBox="1">
            <a:spLocks noChangeArrowheads="1"/>
          </p:cNvSpPr>
          <p:nvPr/>
        </p:nvSpPr>
        <p:spPr bwMode="auto">
          <a:xfrm>
            <a:off x="536575" y="3451225"/>
            <a:ext cx="996950" cy="641350"/>
          </a:xfrm>
          <a:prstGeom prst="rect">
            <a:avLst/>
          </a:prstGeom>
          <a:gradFill rotWithShape="1">
            <a:gsLst>
              <a:gs pos="0">
                <a:srgbClr val="FF5050"/>
              </a:gs>
              <a:gs pos="50000">
                <a:srgbClr val="FFFFFF"/>
              </a:gs>
              <a:gs pos="100000">
                <a:srgbClr val="FF5050"/>
              </a:gs>
            </a:gsLst>
            <a:lin ang="5400000" scaled="1"/>
          </a:gradFill>
          <a:ln w="9525">
            <a:noFill/>
            <a:miter lim="800000"/>
            <a:headEnd/>
            <a:tailEnd/>
          </a:ln>
        </p:spPr>
        <p:txBody>
          <a:bodyPr wrap="none">
            <a:spAutoFit/>
          </a:bodyPr>
          <a:lstStyle/>
          <a:p>
            <a:r>
              <a:rPr lang="en-US" altLang="zh-CN" sz="3600" b="0">
                <a:solidFill>
                  <a:srgbClr val="080800"/>
                </a:solidFill>
                <a:latin typeface="Arial" charset="0"/>
                <a:ea typeface="宋体" charset="-122"/>
              </a:rPr>
              <a:t>IMP</a:t>
            </a:r>
          </a:p>
        </p:txBody>
      </p:sp>
      <p:graphicFrame>
        <p:nvGraphicFramePr>
          <p:cNvPr id="148494" name="Object 71"/>
          <p:cNvGraphicFramePr>
            <a:graphicFrameLocks noGrp="1" noChangeAspect="1"/>
          </p:cNvGraphicFramePr>
          <p:nvPr>
            <p:ph sz="quarter" idx="3"/>
          </p:nvPr>
        </p:nvGraphicFramePr>
        <p:xfrm>
          <a:off x="6948488" y="2701925"/>
          <a:ext cx="1517650" cy="2519363"/>
        </p:xfrm>
        <a:graphic>
          <a:graphicData uri="http://schemas.openxmlformats.org/presentationml/2006/ole">
            <mc:AlternateContent xmlns:mc="http://schemas.openxmlformats.org/markup-compatibility/2006">
              <mc:Choice xmlns:v="urn:schemas-microsoft-com:vml" Requires="v">
                <p:oleObj spid="_x0000_s15501" name="CS ChemDraw Drawing" r:id="rId20" imgW="3524250" imgH="5838825" progId="">
                  <p:embed/>
                </p:oleObj>
              </mc:Choice>
              <mc:Fallback>
                <p:oleObj name="CS ChemDraw Drawing" r:id="rId20" imgW="3524250" imgH="5838825" progId="">
                  <p:embed/>
                  <p:pic>
                    <p:nvPicPr>
                      <p:cNvPr id="0" name="Picture 71"/>
                      <p:cNvPicPr>
                        <a:picLocks noGrp="1"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948488" y="2701925"/>
                        <a:ext cx="1517650" cy="251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8485"/>
                                        </p:tgtEl>
                                        <p:attrNameLst>
                                          <p:attrName>style.visibility</p:attrName>
                                        </p:attrNameLst>
                                      </p:cBhvr>
                                      <p:to>
                                        <p:strVal val="visible"/>
                                      </p:to>
                                    </p:set>
                                    <p:animEffect transition="in" filter="wipe(left)">
                                      <p:cBhvr>
                                        <p:cTn id="7" dur="500"/>
                                        <p:tgtEl>
                                          <p:spTgt spid="14848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8486"/>
                                        </p:tgtEl>
                                        <p:attrNameLst>
                                          <p:attrName>style.visibility</p:attrName>
                                        </p:attrNameLst>
                                      </p:cBhvr>
                                      <p:to>
                                        <p:strVal val="visible"/>
                                      </p:to>
                                    </p:set>
                                    <p:animEffect transition="in" filter="dissolve">
                                      <p:cBhvr>
                                        <p:cTn id="11" dur="500"/>
                                        <p:tgtEl>
                                          <p:spTgt spid="14848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8487"/>
                                        </p:tgtEl>
                                        <p:attrNameLst>
                                          <p:attrName>style.visibility</p:attrName>
                                        </p:attrNameLst>
                                      </p:cBhvr>
                                      <p:to>
                                        <p:strVal val="visible"/>
                                      </p:to>
                                    </p:set>
                                    <p:animEffect transition="in" filter="wipe(left)">
                                      <p:cBhvr>
                                        <p:cTn id="16" dur="500"/>
                                        <p:tgtEl>
                                          <p:spTgt spid="14848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148488"/>
                                        </p:tgtEl>
                                        <p:attrNameLst>
                                          <p:attrName>style.visibility</p:attrName>
                                        </p:attrNameLst>
                                      </p:cBhvr>
                                      <p:to>
                                        <p:strVal val="visible"/>
                                      </p:to>
                                    </p:set>
                                    <p:animEffect transition="in" filter="box(out)">
                                      <p:cBhvr>
                                        <p:cTn id="20" dur="500"/>
                                        <p:tgtEl>
                                          <p:spTgt spid="14848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8489"/>
                                        </p:tgtEl>
                                        <p:attrNameLst>
                                          <p:attrName>style.visibility</p:attrName>
                                        </p:attrNameLst>
                                      </p:cBhvr>
                                      <p:to>
                                        <p:strVal val="visible"/>
                                      </p:to>
                                    </p:set>
                                    <p:animEffect transition="in" filter="wipe(left)">
                                      <p:cBhvr>
                                        <p:cTn id="25" dur="500"/>
                                        <p:tgtEl>
                                          <p:spTgt spid="148489"/>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4849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nodeType="clickEffect">
                                  <p:stCondLst>
                                    <p:cond delay="0"/>
                                  </p:stCondLst>
                                  <p:childTnLst>
                                    <p:set>
                                      <p:cBhvr>
                                        <p:cTn id="32" dur="1" fill="hold">
                                          <p:stCondLst>
                                            <p:cond delay="0"/>
                                          </p:stCondLst>
                                        </p:cTn>
                                        <p:tgtEl>
                                          <p:spTgt spid="148490"/>
                                        </p:tgtEl>
                                        <p:attrNameLst>
                                          <p:attrName>style.visibility</p:attrName>
                                        </p:attrNameLst>
                                      </p:cBhvr>
                                      <p:to>
                                        <p:strVal val="visible"/>
                                      </p:to>
                                    </p:set>
                                    <p:animEffect transition="in" filter="barn(outHorizontal)">
                                      <p:cBhvr>
                                        <p:cTn id="33" dur="500"/>
                                        <p:tgtEl>
                                          <p:spTgt spid="148490"/>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48491"/>
                                        </p:tgtEl>
                                        <p:attrNameLst>
                                          <p:attrName>style.visibility</p:attrName>
                                        </p:attrNameLst>
                                      </p:cBhvr>
                                      <p:to>
                                        <p:strVal val="visible"/>
                                      </p:to>
                                    </p:set>
                                    <p:animEffect transition="in" filter="wipe(left)">
                                      <p:cBhvr>
                                        <p:cTn id="37" dur="500"/>
                                        <p:tgtEl>
                                          <p:spTgt spid="14849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8492"/>
                                        </p:tgtEl>
                                        <p:attrNameLst>
                                          <p:attrName>style.visibility</p:attrName>
                                        </p:attrNameLst>
                                      </p:cBhvr>
                                      <p:to>
                                        <p:strVal val="visible"/>
                                      </p:to>
                                    </p:set>
                                    <p:animEffect transition="in" filter="wipe(left)">
                                      <p:cBhvr>
                                        <p:cTn id="42" dur="500"/>
                                        <p:tgtEl>
                                          <p:spTgt spid="148492"/>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148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06" name="Object 56"/>
          <p:cNvGraphicFramePr>
            <a:graphicFrameLocks noGrp="1" noChangeAspect="1"/>
          </p:cNvGraphicFramePr>
          <p:nvPr>
            <p:ph sz="quarter" idx="3"/>
          </p:nvPr>
        </p:nvGraphicFramePr>
        <p:xfrm>
          <a:off x="6156325" y="4149725"/>
          <a:ext cx="1173163" cy="1430338"/>
        </p:xfrm>
        <a:graphic>
          <a:graphicData uri="http://schemas.openxmlformats.org/presentationml/2006/ole">
            <mc:AlternateContent xmlns:mc="http://schemas.openxmlformats.org/markup-compatibility/2006">
              <mc:Choice xmlns:v="urn:schemas-microsoft-com:vml" Requires="v">
                <p:oleObj spid="_x0000_s16503" name="CS ChemDraw Drawing" r:id="rId3" imgW="3400425" imgH="4143375" progId="">
                  <p:embed/>
                </p:oleObj>
              </mc:Choice>
              <mc:Fallback>
                <p:oleObj name="CS ChemDraw Drawing" r:id="rId3" imgW="3400425" imgH="4143375" progId="">
                  <p:embed/>
                  <p:pic>
                    <p:nvPicPr>
                      <p:cNvPr id="0" name="Picture 5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4149725"/>
                        <a:ext cx="1173163" cy="143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50" name="Rectangle 4"/>
          <p:cNvSpPr>
            <a:spLocks noGrp="1" noChangeArrowheads="1"/>
          </p:cNvSpPr>
          <p:nvPr>
            <p:ph type="body" sz="half" idx="1"/>
          </p:nvPr>
        </p:nvSpPr>
        <p:spPr/>
        <p:txBody>
          <a:bodyPr/>
          <a:lstStyle/>
          <a:p>
            <a:pPr eaLnBrk="1" hangingPunct="1">
              <a:spcBef>
                <a:spcPct val="50000"/>
              </a:spcBef>
              <a:buFont typeface="Wingdings" pitchFamily="2" charset="2"/>
              <a:buNone/>
            </a:pPr>
            <a:r>
              <a:rPr lang="zh-CN" altLang="en-US" sz="2800" b="1"/>
              <a:t>　</a:t>
            </a:r>
          </a:p>
        </p:txBody>
      </p:sp>
      <p:graphicFrame>
        <p:nvGraphicFramePr>
          <p:cNvPr id="149509" name="Object 57"/>
          <p:cNvGraphicFramePr>
            <a:graphicFrameLocks noGrp="1" noChangeAspect="1"/>
          </p:cNvGraphicFramePr>
          <p:nvPr>
            <p:ph sz="quarter" idx="2"/>
          </p:nvPr>
        </p:nvGraphicFramePr>
        <p:xfrm>
          <a:off x="3419475" y="3694113"/>
          <a:ext cx="3892550" cy="758825"/>
        </p:xfrm>
        <a:graphic>
          <a:graphicData uri="http://schemas.openxmlformats.org/presentationml/2006/ole">
            <mc:AlternateContent xmlns:mc="http://schemas.openxmlformats.org/markup-compatibility/2006">
              <mc:Choice xmlns:v="urn:schemas-microsoft-com:vml" Requires="v">
                <p:oleObj spid="_x0000_s16504" name="CS ChemDraw Drawing" r:id="rId5" imgW="11296650" imgH="2209800" progId="">
                  <p:embed/>
                </p:oleObj>
              </mc:Choice>
              <mc:Fallback>
                <p:oleObj name="CS ChemDraw Drawing" r:id="rId5" imgW="11296650" imgH="2209800" progId="">
                  <p:embed/>
                  <p:pic>
                    <p:nvPicPr>
                      <p:cNvPr id="0" name="Picture 57"/>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3694113"/>
                        <a:ext cx="3892550" cy="75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0" name="Object 58"/>
          <p:cNvGraphicFramePr>
            <a:graphicFrameLocks noChangeAspect="1"/>
          </p:cNvGraphicFramePr>
          <p:nvPr/>
        </p:nvGraphicFramePr>
        <p:xfrm>
          <a:off x="4419600" y="5013325"/>
          <a:ext cx="1828800" cy="390525"/>
        </p:xfrm>
        <a:graphic>
          <a:graphicData uri="http://schemas.openxmlformats.org/presentationml/2006/ole">
            <mc:AlternateContent xmlns:mc="http://schemas.openxmlformats.org/markup-compatibility/2006">
              <mc:Choice xmlns:v="urn:schemas-microsoft-com:vml" Requires="v">
                <p:oleObj spid="_x0000_s16505" name="CS ChemDraw Drawing" r:id="rId7" imgW="3067050" imgH="657225" progId="">
                  <p:embed/>
                </p:oleObj>
              </mc:Choice>
              <mc:Fallback>
                <p:oleObj name="CS ChemDraw Drawing" r:id="rId7" imgW="3067050" imgH="657225" progId="">
                  <p:embed/>
                  <p:pic>
                    <p:nvPicPr>
                      <p:cNvPr id="0"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013325"/>
                        <a:ext cx="18288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1" name="Object 59"/>
          <p:cNvGraphicFramePr>
            <a:graphicFrameLocks noChangeAspect="1"/>
          </p:cNvGraphicFramePr>
          <p:nvPr/>
        </p:nvGraphicFramePr>
        <p:xfrm>
          <a:off x="4708525" y="3148013"/>
          <a:ext cx="295275" cy="2895600"/>
        </p:xfrm>
        <a:graphic>
          <a:graphicData uri="http://schemas.openxmlformats.org/presentationml/2006/ole">
            <mc:AlternateContent xmlns:mc="http://schemas.openxmlformats.org/markup-compatibility/2006">
              <mc:Choice xmlns:v="urn:schemas-microsoft-com:vml" Requires="v">
                <p:oleObj spid="_x0000_s16506" name="CS ChemDraw Drawing" r:id="rId9" imgW="542925" imgH="5324475" progId="">
                  <p:embed/>
                </p:oleObj>
              </mc:Choice>
              <mc:Fallback>
                <p:oleObj name="CS ChemDraw Drawing" r:id="rId9" imgW="542925" imgH="5324475" progId="">
                  <p:embed/>
                  <p:pic>
                    <p:nvPicPr>
                      <p:cNvPr id="0"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8525" y="3148013"/>
                        <a:ext cx="2952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2" name="Object 60"/>
          <p:cNvGraphicFramePr>
            <a:graphicFrameLocks noChangeAspect="1"/>
          </p:cNvGraphicFramePr>
          <p:nvPr/>
        </p:nvGraphicFramePr>
        <p:xfrm>
          <a:off x="4202113" y="2800350"/>
          <a:ext cx="1162050" cy="3581400"/>
        </p:xfrm>
        <a:graphic>
          <a:graphicData uri="http://schemas.openxmlformats.org/presentationml/2006/ole">
            <mc:AlternateContent xmlns:mc="http://schemas.openxmlformats.org/markup-compatibility/2006">
              <mc:Choice xmlns:v="urn:schemas-microsoft-com:vml" Requires="v">
                <p:oleObj spid="_x0000_s16507" name="CS ChemDraw Drawing" r:id="rId11" imgW="2019300" imgH="6229350" progId="">
                  <p:embed/>
                </p:oleObj>
              </mc:Choice>
              <mc:Fallback>
                <p:oleObj name="CS ChemDraw Drawing" r:id="rId11" imgW="2019300" imgH="6229350" progId="">
                  <p:embed/>
                  <p:pic>
                    <p:nvPicPr>
                      <p:cNvPr id="0" name="Picture 6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02113" y="2800350"/>
                        <a:ext cx="11620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13" name="Object 61"/>
          <p:cNvGraphicFramePr>
            <a:graphicFrameLocks noChangeAspect="1"/>
          </p:cNvGraphicFramePr>
          <p:nvPr/>
        </p:nvGraphicFramePr>
        <p:xfrm>
          <a:off x="2268538" y="2779713"/>
          <a:ext cx="2068512" cy="3657600"/>
        </p:xfrm>
        <a:graphic>
          <a:graphicData uri="http://schemas.openxmlformats.org/presentationml/2006/ole">
            <mc:AlternateContent xmlns:mc="http://schemas.openxmlformats.org/markup-compatibility/2006">
              <mc:Choice xmlns:v="urn:schemas-microsoft-com:vml" Requires="v">
                <p:oleObj spid="_x0000_s16508" name="CS ChemDraw Drawing" r:id="rId13" imgW="3505200" imgH="6200775" progId="">
                  <p:embed/>
                </p:oleObj>
              </mc:Choice>
              <mc:Fallback>
                <p:oleObj name="CS ChemDraw Drawing" r:id="rId13" imgW="3505200" imgH="6200775" progId="">
                  <p:embed/>
                  <p:pic>
                    <p:nvPicPr>
                      <p:cNvPr id="0" name="Picture 6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68538" y="2779713"/>
                        <a:ext cx="206851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9514" name="Line 10"/>
          <p:cNvSpPr>
            <a:spLocks noChangeShapeType="1"/>
          </p:cNvSpPr>
          <p:nvPr/>
        </p:nvSpPr>
        <p:spPr bwMode="auto">
          <a:xfrm flipH="1">
            <a:off x="1524000" y="6248400"/>
            <a:ext cx="685800" cy="0"/>
          </a:xfrm>
          <a:prstGeom prst="line">
            <a:avLst/>
          </a:prstGeom>
          <a:noFill/>
          <a:ln w="28575">
            <a:solidFill>
              <a:schemeClr val="tx1"/>
            </a:solidFill>
            <a:round/>
            <a:headEnd/>
            <a:tailEnd/>
          </a:ln>
        </p:spPr>
        <p:txBody>
          <a:bodyPr wrap="none"/>
          <a:lstStyle/>
          <a:p>
            <a:endParaRPr lang="zh-CN" altLang="en-US"/>
          </a:p>
        </p:txBody>
      </p:sp>
      <p:sp>
        <p:nvSpPr>
          <p:cNvPr id="149515" name="Line 11"/>
          <p:cNvSpPr>
            <a:spLocks noChangeShapeType="1"/>
          </p:cNvSpPr>
          <p:nvPr/>
        </p:nvSpPr>
        <p:spPr bwMode="auto">
          <a:xfrm flipV="1">
            <a:off x="1524000" y="2971800"/>
            <a:ext cx="0" cy="3276600"/>
          </a:xfrm>
          <a:prstGeom prst="line">
            <a:avLst/>
          </a:prstGeom>
          <a:noFill/>
          <a:ln w="28575">
            <a:solidFill>
              <a:schemeClr val="tx1"/>
            </a:solidFill>
            <a:round/>
            <a:headEnd/>
            <a:tailEnd/>
          </a:ln>
        </p:spPr>
        <p:txBody>
          <a:bodyPr wrap="none"/>
          <a:lstStyle/>
          <a:p>
            <a:endParaRPr lang="zh-CN" altLang="en-US"/>
          </a:p>
        </p:txBody>
      </p:sp>
      <p:sp>
        <p:nvSpPr>
          <p:cNvPr id="149516" name="Line 12"/>
          <p:cNvSpPr>
            <a:spLocks noChangeShapeType="1"/>
          </p:cNvSpPr>
          <p:nvPr/>
        </p:nvSpPr>
        <p:spPr bwMode="auto">
          <a:xfrm>
            <a:off x="1524000" y="2971800"/>
            <a:ext cx="609600" cy="0"/>
          </a:xfrm>
          <a:prstGeom prst="line">
            <a:avLst/>
          </a:prstGeom>
          <a:noFill/>
          <a:ln w="28575">
            <a:solidFill>
              <a:schemeClr val="tx1"/>
            </a:solidFill>
            <a:round/>
            <a:headEnd/>
            <a:tailEnd type="stealth" w="lg" len="lg"/>
          </a:ln>
        </p:spPr>
        <p:txBody>
          <a:bodyPr wrap="none"/>
          <a:lstStyle/>
          <a:p>
            <a:endParaRPr lang="zh-CN" altLang="en-US"/>
          </a:p>
        </p:txBody>
      </p:sp>
      <p:graphicFrame>
        <p:nvGraphicFramePr>
          <p:cNvPr id="149517" name="Object 62"/>
          <p:cNvGraphicFramePr>
            <a:graphicFrameLocks noChangeAspect="1"/>
          </p:cNvGraphicFramePr>
          <p:nvPr/>
        </p:nvGraphicFramePr>
        <p:xfrm>
          <a:off x="2209800" y="1600200"/>
          <a:ext cx="1219200" cy="1128713"/>
        </p:xfrm>
        <a:graphic>
          <a:graphicData uri="http://schemas.openxmlformats.org/presentationml/2006/ole">
            <mc:AlternateContent xmlns:mc="http://schemas.openxmlformats.org/markup-compatibility/2006">
              <mc:Choice xmlns:v="urn:schemas-microsoft-com:vml" Requires="v">
                <p:oleObj spid="_x0000_s16509" name="CS ChemDraw Drawing" r:id="rId15" imgW="1990725" imgH="1838325" progId="">
                  <p:embed/>
                </p:oleObj>
              </mc:Choice>
              <mc:Fallback>
                <p:oleObj name="CS ChemDraw Drawing" r:id="rId15" imgW="1990725" imgH="1838325" progId="">
                  <p:embed/>
                  <p:pic>
                    <p:nvPicPr>
                      <p:cNvPr id="0" name="Picture 6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1600200"/>
                        <a:ext cx="12192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54" name="Text Box 14"/>
          <p:cNvSpPr txBox="1">
            <a:spLocks noChangeArrowheads="1"/>
          </p:cNvSpPr>
          <p:nvPr/>
        </p:nvSpPr>
        <p:spPr bwMode="auto">
          <a:xfrm>
            <a:off x="2293938" y="3794125"/>
            <a:ext cx="1087437" cy="579438"/>
          </a:xfrm>
          <a:prstGeom prst="rect">
            <a:avLst/>
          </a:prstGeom>
          <a:gradFill rotWithShape="1">
            <a:gsLst>
              <a:gs pos="0">
                <a:srgbClr val="FF3300"/>
              </a:gs>
              <a:gs pos="50000">
                <a:srgbClr val="FFFFFF"/>
              </a:gs>
              <a:gs pos="100000">
                <a:srgbClr val="FF3300"/>
              </a:gs>
            </a:gsLst>
            <a:lin ang="5400000" scaled="1"/>
          </a:gradFill>
          <a:ln w="9525">
            <a:noFill/>
            <a:miter lim="800000"/>
            <a:headEnd/>
            <a:tailEnd/>
          </a:ln>
        </p:spPr>
        <p:txBody>
          <a:bodyPr wrap="none">
            <a:spAutoFit/>
          </a:bodyPr>
          <a:lstStyle/>
          <a:p>
            <a:r>
              <a:rPr lang="en-US" altLang="zh-CN" b="0">
                <a:solidFill>
                  <a:srgbClr val="080800"/>
                </a:solidFill>
                <a:latin typeface="Arial" charset="0"/>
                <a:ea typeface="宋体" charset="-122"/>
              </a:rPr>
              <a:t>UMP</a:t>
            </a:r>
          </a:p>
        </p:txBody>
      </p:sp>
      <p:graphicFrame>
        <p:nvGraphicFramePr>
          <p:cNvPr id="149519" name="Object 63"/>
          <p:cNvGraphicFramePr>
            <a:graphicFrameLocks noChangeAspect="1"/>
          </p:cNvGraphicFramePr>
          <p:nvPr/>
        </p:nvGraphicFramePr>
        <p:xfrm>
          <a:off x="3348038" y="1412875"/>
          <a:ext cx="4176712" cy="757238"/>
        </p:xfrm>
        <a:graphic>
          <a:graphicData uri="http://schemas.openxmlformats.org/presentationml/2006/ole">
            <mc:AlternateContent xmlns:mc="http://schemas.openxmlformats.org/markup-compatibility/2006">
              <mc:Choice xmlns:v="urn:schemas-microsoft-com:vml" Requires="v">
                <p:oleObj spid="_x0000_s16510" name="CS ChemDraw Drawing" r:id="rId17" imgW="12144375" imgH="2209800" progId="">
                  <p:embed/>
                </p:oleObj>
              </mc:Choice>
              <mc:Fallback>
                <p:oleObj name="CS ChemDraw Drawing" r:id="rId17" imgW="12144375" imgH="2209800" progId="">
                  <p:embed/>
                  <p:pic>
                    <p:nvPicPr>
                      <p:cNvPr id="0" name="Picture 6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48038" y="1412875"/>
                        <a:ext cx="4176712"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20" name="Object 64"/>
          <p:cNvGraphicFramePr>
            <a:graphicFrameLocks noChangeAspect="1"/>
          </p:cNvGraphicFramePr>
          <p:nvPr/>
        </p:nvGraphicFramePr>
        <p:xfrm>
          <a:off x="5292725" y="5856288"/>
          <a:ext cx="2232025" cy="749300"/>
        </p:xfrm>
        <a:graphic>
          <a:graphicData uri="http://schemas.openxmlformats.org/presentationml/2006/ole">
            <mc:AlternateContent xmlns:mc="http://schemas.openxmlformats.org/markup-compatibility/2006">
              <mc:Choice xmlns:v="urn:schemas-microsoft-com:vml" Requires="v">
                <p:oleObj spid="_x0000_s16511" name="CS ChemDraw Drawing" r:id="rId19" imgW="6553200" imgH="2209800" progId="">
                  <p:embed/>
                </p:oleObj>
              </mc:Choice>
              <mc:Fallback>
                <p:oleObj name="CS ChemDraw Drawing" r:id="rId19" imgW="6553200" imgH="2209800" progId="">
                  <p:embed/>
                  <p:pic>
                    <p:nvPicPr>
                      <p:cNvPr id="0" name="Picture 6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92725" y="5856288"/>
                        <a:ext cx="22320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2">
            <a:extLst>
              <a:ext uri="{FF2B5EF4-FFF2-40B4-BE49-F238E27FC236}">
                <a16:creationId xmlns:a16="http://schemas.microsoft.com/office/drawing/2014/main" id="{C90F789B-6486-4E00-8A93-30E5B02586F1}"/>
              </a:ext>
            </a:extLst>
          </p:cNvPr>
          <p:cNvSpPr>
            <a:spLocks noGrp="1" noChangeArrowheads="1"/>
          </p:cNvSpPr>
          <p:nvPr>
            <p:ph type="title"/>
          </p:nvPr>
        </p:nvSpPr>
        <p:spPr>
          <a:xfrm>
            <a:off x="1698823" y="517052"/>
            <a:ext cx="5897513" cy="720725"/>
          </a:xfrm>
          <a:solidFill>
            <a:srgbClr val="FEFA5E"/>
          </a:solidFill>
        </p:spPr>
        <p:txBody>
          <a:bodyPr/>
          <a:lstStyle/>
          <a:p>
            <a:pPr algn="ctr" eaLnBrk="1" hangingPunct="1">
              <a:spcBef>
                <a:spcPct val="50000"/>
              </a:spcBef>
            </a:pPr>
            <a:r>
              <a:rPr lang="en-US" altLang="zh-CN" sz="3600" dirty="0">
                <a:solidFill>
                  <a:srgbClr val="06070E"/>
                </a:solidFill>
                <a:latin typeface="Arial" panose="020B0604020202020204" pitchFamily="34" charset="0"/>
                <a:ea typeface="黑体" pitchFamily="2" charset="-122"/>
                <a:cs typeface="Arial" panose="020B0604020202020204" pitchFamily="34" charset="0"/>
              </a:rPr>
              <a:t>NTP</a:t>
            </a:r>
            <a:r>
              <a:rPr lang="zh-CN" altLang="en-US" sz="3600" dirty="0">
                <a:solidFill>
                  <a:srgbClr val="06070E"/>
                </a:solidFill>
                <a:latin typeface="Arial" panose="020B0604020202020204" pitchFamily="34" charset="0"/>
                <a:ea typeface="黑体" pitchFamily="2" charset="-122"/>
                <a:cs typeface="Arial" panose="020B0604020202020204" pitchFamily="34" charset="0"/>
              </a:rPr>
              <a:t>与</a:t>
            </a:r>
            <a:r>
              <a:rPr lang="en-US" altLang="zh-CN" sz="3600" dirty="0">
                <a:solidFill>
                  <a:srgbClr val="06070E"/>
                </a:solidFill>
                <a:latin typeface="Arial" panose="020B0604020202020204" pitchFamily="34" charset="0"/>
                <a:ea typeface="黑体" pitchFamily="2" charset="-122"/>
                <a:cs typeface="Arial" panose="020B0604020202020204" pitchFamily="34" charset="0"/>
              </a:rPr>
              <a:t>dNTP</a:t>
            </a:r>
            <a:r>
              <a:rPr lang="zh-CN" altLang="en-US" sz="3600" dirty="0">
                <a:solidFill>
                  <a:srgbClr val="06070E"/>
                </a:solidFill>
                <a:latin typeface="Arial" panose="020B0604020202020204" pitchFamily="34" charset="0"/>
                <a:ea typeface="黑体" pitchFamily="2" charset="-122"/>
                <a:cs typeface="Arial" panose="020B0604020202020204" pitchFamily="34" charset="0"/>
              </a:rPr>
              <a:t>的合成</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9509"/>
                                        </p:tgtEl>
                                        <p:attrNameLst>
                                          <p:attrName>style.visibility</p:attrName>
                                        </p:attrNameLst>
                                      </p:cBhvr>
                                      <p:to>
                                        <p:strVal val="visible"/>
                                      </p:to>
                                    </p:set>
                                    <p:animEffect transition="in" filter="wipe(left)">
                                      <p:cBhvr>
                                        <p:cTn id="7" dur="500"/>
                                        <p:tgtEl>
                                          <p:spTgt spid="149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9506"/>
                                        </p:tgtEl>
                                        <p:attrNameLst>
                                          <p:attrName>style.visibility</p:attrName>
                                        </p:attrNameLst>
                                      </p:cBhvr>
                                      <p:to>
                                        <p:strVal val="visible"/>
                                      </p:to>
                                    </p:set>
                                    <p:animEffect transition="in" filter="wipe(up)">
                                      <p:cBhvr>
                                        <p:cTn id="12" dur="500"/>
                                        <p:tgtEl>
                                          <p:spTgt spid="1495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9510"/>
                                        </p:tgtEl>
                                        <p:attrNameLst>
                                          <p:attrName>style.visibility</p:attrName>
                                        </p:attrNameLst>
                                      </p:cBhvr>
                                      <p:to>
                                        <p:strVal val="visible"/>
                                      </p:to>
                                    </p:set>
                                    <p:animEffect transition="in" filter="wipe(right)">
                                      <p:cBhvr>
                                        <p:cTn id="17" dur="500"/>
                                        <p:tgtEl>
                                          <p:spTgt spid="1495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49511"/>
                                        </p:tgtEl>
                                        <p:attrNameLst>
                                          <p:attrName>style.visibility</p:attrName>
                                        </p:attrNameLst>
                                      </p:cBhvr>
                                      <p:to>
                                        <p:strVal val="visible"/>
                                      </p:to>
                                    </p:set>
                                    <p:animEffect transition="in" filter="barn(outHorizontal)">
                                      <p:cBhvr>
                                        <p:cTn id="22" dur="500"/>
                                        <p:tgtEl>
                                          <p:spTgt spid="149511"/>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499"/>
                                          </p:stCondLst>
                                        </p:cTn>
                                        <p:tgtEl>
                                          <p:spTgt spid="1495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9520"/>
                                        </p:tgtEl>
                                        <p:attrNameLst>
                                          <p:attrName>style.visibility</p:attrName>
                                        </p:attrNameLst>
                                      </p:cBhvr>
                                      <p:to>
                                        <p:strVal val="visible"/>
                                      </p:to>
                                    </p:set>
                                    <p:animEffect transition="in" filter="wipe(left)">
                                      <p:cBhvr>
                                        <p:cTn id="30" dur="500"/>
                                        <p:tgtEl>
                                          <p:spTgt spid="1495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49513"/>
                                        </p:tgtEl>
                                        <p:attrNameLst>
                                          <p:attrName>style.visibility</p:attrName>
                                        </p:attrNameLst>
                                      </p:cBhvr>
                                      <p:to>
                                        <p:strVal val="visible"/>
                                      </p:to>
                                    </p:set>
                                    <p:animEffect transition="in" filter="wipe(right)">
                                      <p:cBhvr>
                                        <p:cTn id="35" dur="500"/>
                                        <p:tgtEl>
                                          <p:spTgt spid="149513"/>
                                        </p:tgtEl>
                                      </p:cBhvr>
                                    </p:animEffect>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149514"/>
                                        </p:tgtEl>
                                        <p:attrNameLst>
                                          <p:attrName>style.visibility</p:attrName>
                                        </p:attrNameLst>
                                      </p:cBhvr>
                                      <p:to>
                                        <p:strVal val="visible"/>
                                      </p:to>
                                    </p:set>
                                    <p:animEffect transition="in" filter="wipe(right)">
                                      <p:cBhvr>
                                        <p:cTn id="39" dur="500"/>
                                        <p:tgtEl>
                                          <p:spTgt spid="149514"/>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149515"/>
                                        </p:tgtEl>
                                        <p:attrNameLst>
                                          <p:attrName>style.visibility</p:attrName>
                                        </p:attrNameLst>
                                      </p:cBhvr>
                                      <p:to>
                                        <p:strVal val="visible"/>
                                      </p:to>
                                    </p:set>
                                    <p:animEffect transition="in" filter="wipe(down)">
                                      <p:cBhvr>
                                        <p:cTn id="43" dur="500"/>
                                        <p:tgtEl>
                                          <p:spTgt spid="149515"/>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149516"/>
                                        </p:tgtEl>
                                        <p:attrNameLst>
                                          <p:attrName>style.visibility</p:attrName>
                                        </p:attrNameLst>
                                      </p:cBhvr>
                                      <p:to>
                                        <p:strVal val="visible"/>
                                      </p:to>
                                    </p:set>
                                    <p:animEffect transition="in" filter="wipe(left)">
                                      <p:cBhvr>
                                        <p:cTn id="47" dur="500"/>
                                        <p:tgtEl>
                                          <p:spTgt spid="149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9517"/>
                                        </p:tgtEl>
                                        <p:attrNameLst>
                                          <p:attrName>style.visibility</p:attrName>
                                        </p:attrNameLst>
                                      </p:cBhvr>
                                      <p:to>
                                        <p:strVal val="visible"/>
                                      </p:to>
                                    </p:set>
                                    <p:animEffect transition="in" filter="wipe(down)">
                                      <p:cBhvr>
                                        <p:cTn id="52" dur="500"/>
                                        <p:tgtEl>
                                          <p:spTgt spid="149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9519"/>
                                        </p:tgtEl>
                                        <p:attrNameLst>
                                          <p:attrName>style.visibility</p:attrName>
                                        </p:attrNameLst>
                                      </p:cBhvr>
                                      <p:to>
                                        <p:strVal val="visible"/>
                                      </p:to>
                                    </p:set>
                                    <p:animEffect transition="in" filter="wipe(left)">
                                      <p:cBhvr>
                                        <p:cTn id="57" dur="500"/>
                                        <p:tgtEl>
                                          <p:spTgt spid="149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4" grpId="0" animBg="1"/>
      <p:bldP spid="149515" grpId="0" animBg="1"/>
      <p:bldP spid="149516"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257800" y="5888038"/>
            <a:ext cx="3733800" cy="731837"/>
          </a:xfrm>
          <a:prstGeom prst="rect">
            <a:avLst/>
          </a:prstGeom>
          <a:noFill/>
          <a:ln w="9525">
            <a:noFill/>
            <a:miter lim="800000"/>
            <a:headEnd/>
            <a:tailEnd/>
          </a:ln>
        </p:spPr>
        <p:txBody>
          <a:bodyPr/>
          <a:lstStyle/>
          <a:p>
            <a:pPr algn="ctr">
              <a:lnSpc>
                <a:spcPct val="80000"/>
              </a:lnSpc>
              <a:spcBef>
                <a:spcPct val="20000"/>
              </a:spcBef>
              <a:buClr>
                <a:srgbClr val="A50021"/>
              </a:buClr>
              <a:buSzPct val="75000"/>
              <a:buFont typeface="Wingdings" pitchFamily="2" charset="2"/>
              <a:buNone/>
              <a:defRPr/>
            </a:pPr>
            <a:r>
              <a:rPr lang="en-US" altLang="zh-CN" sz="2400" b="0" dirty="0">
                <a:solidFill>
                  <a:srgbClr val="080800"/>
                </a:solidFill>
                <a:latin typeface="+mn-lt"/>
                <a:ea typeface="黑体" pitchFamily="49" charset="-122"/>
              </a:rPr>
              <a:t>NH</a:t>
            </a:r>
            <a:r>
              <a:rPr lang="en-US" altLang="zh-CN" sz="2400" b="0" baseline="-25000" dirty="0">
                <a:solidFill>
                  <a:srgbClr val="080800"/>
                </a:solidFill>
                <a:latin typeface="+mn-lt"/>
                <a:ea typeface="黑体" pitchFamily="49" charset="-122"/>
              </a:rPr>
              <a:t>3</a:t>
            </a:r>
            <a:r>
              <a:rPr lang="zh-CN" altLang="en-US" sz="2400" b="0" dirty="0">
                <a:solidFill>
                  <a:srgbClr val="080800"/>
                </a:solidFill>
                <a:latin typeface="+mn-lt"/>
                <a:ea typeface="黑体" pitchFamily="49" charset="-122"/>
              </a:rPr>
              <a:t>、</a:t>
            </a:r>
            <a:r>
              <a:rPr lang="en-US" altLang="zh-CN" sz="2400" b="0" dirty="0">
                <a:solidFill>
                  <a:srgbClr val="080800"/>
                </a:solidFill>
                <a:latin typeface="+mn-lt"/>
                <a:ea typeface="黑体" pitchFamily="49" charset="-122"/>
              </a:rPr>
              <a:t>CO</a:t>
            </a:r>
            <a:r>
              <a:rPr lang="en-US" altLang="zh-CN" sz="2400" b="0" baseline="-25000" dirty="0">
                <a:solidFill>
                  <a:srgbClr val="080800"/>
                </a:solidFill>
                <a:latin typeface="+mn-lt"/>
                <a:ea typeface="黑体" pitchFamily="49" charset="-122"/>
              </a:rPr>
              <a:t>2</a:t>
            </a:r>
            <a:r>
              <a:rPr lang="zh-CN" altLang="en-US" sz="2400" b="0" dirty="0">
                <a:solidFill>
                  <a:srgbClr val="080800"/>
                </a:solidFill>
                <a:latin typeface="+mn-lt"/>
                <a:ea typeface="黑体" pitchFamily="49" charset="-122"/>
              </a:rPr>
              <a:t>、</a:t>
            </a:r>
          </a:p>
          <a:p>
            <a:pPr algn="ctr">
              <a:lnSpc>
                <a:spcPct val="80000"/>
              </a:lnSpc>
              <a:spcBef>
                <a:spcPct val="20000"/>
              </a:spcBef>
              <a:buClr>
                <a:srgbClr val="A50021"/>
              </a:buClr>
              <a:buSzPct val="75000"/>
              <a:buFont typeface="Wingdings" pitchFamily="2" charset="2"/>
              <a:buNone/>
              <a:defRPr/>
            </a:pPr>
            <a:r>
              <a:rPr lang="en-US" altLang="zh-CN" sz="2400" b="0" dirty="0">
                <a:solidFill>
                  <a:srgbClr val="080800"/>
                </a:solidFill>
                <a:latin typeface="Symbol" pitchFamily="18" charset="2"/>
                <a:ea typeface="黑体" pitchFamily="49" charset="-122"/>
              </a:rPr>
              <a:t>b</a:t>
            </a:r>
            <a:r>
              <a:rPr lang="en-US" altLang="zh-CN" sz="2400" b="0" dirty="0">
                <a:solidFill>
                  <a:srgbClr val="080800"/>
                </a:solidFill>
                <a:latin typeface="+mn-lt"/>
                <a:ea typeface="黑体" pitchFamily="49" charset="-122"/>
              </a:rPr>
              <a:t>-</a:t>
            </a:r>
            <a:r>
              <a:rPr lang="zh-CN" altLang="en-US" sz="2400" b="0" dirty="0">
                <a:solidFill>
                  <a:srgbClr val="080800"/>
                </a:solidFill>
                <a:latin typeface="+mn-lt"/>
                <a:ea typeface="黑体" pitchFamily="49" charset="-122"/>
              </a:rPr>
              <a:t>丙氨酸，</a:t>
            </a:r>
            <a:r>
              <a:rPr lang="en-US" altLang="zh-CN" sz="2400" b="0" dirty="0">
                <a:solidFill>
                  <a:srgbClr val="080800"/>
                </a:solidFill>
                <a:latin typeface="Symbol" pitchFamily="18" charset="2"/>
                <a:ea typeface="黑体" pitchFamily="49" charset="-122"/>
              </a:rPr>
              <a:t>b</a:t>
            </a:r>
            <a:r>
              <a:rPr lang="en-US" altLang="zh-CN" sz="2400" b="0" dirty="0">
                <a:solidFill>
                  <a:srgbClr val="080800"/>
                </a:solidFill>
                <a:latin typeface="+mn-lt"/>
                <a:ea typeface="黑体" pitchFamily="49" charset="-122"/>
              </a:rPr>
              <a:t>-</a:t>
            </a:r>
            <a:r>
              <a:rPr lang="zh-CN" altLang="en-US" sz="2400" b="0" dirty="0">
                <a:solidFill>
                  <a:srgbClr val="080800"/>
                </a:solidFill>
                <a:latin typeface="+mn-lt"/>
                <a:ea typeface="黑体" pitchFamily="49" charset="-122"/>
              </a:rPr>
              <a:t>氨基异丁酸</a:t>
            </a:r>
          </a:p>
        </p:txBody>
      </p:sp>
      <p:sp>
        <p:nvSpPr>
          <p:cNvPr id="61443" name="Rectangle 3"/>
          <p:cNvSpPr>
            <a:spLocks noChangeArrowheads="1"/>
          </p:cNvSpPr>
          <p:nvPr/>
        </p:nvSpPr>
        <p:spPr bwMode="auto">
          <a:xfrm>
            <a:off x="1676400" y="6042025"/>
            <a:ext cx="3581400" cy="48260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dirty="0">
                <a:solidFill>
                  <a:srgbClr val="080800"/>
                </a:solidFill>
                <a:latin typeface="+mn-lt"/>
                <a:ea typeface="黑体" pitchFamily="49" charset="-122"/>
              </a:rPr>
              <a:t>尿酸、 </a:t>
            </a:r>
            <a:r>
              <a:rPr lang="en-US" altLang="zh-CN" sz="2400" b="0" dirty="0">
                <a:solidFill>
                  <a:srgbClr val="080800"/>
                </a:solidFill>
                <a:latin typeface="+mn-lt"/>
                <a:ea typeface="黑体" pitchFamily="49" charset="-122"/>
              </a:rPr>
              <a:t>NH</a:t>
            </a:r>
            <a:r>
              <a:rPr lang="en-US" altLang="zh-CN" sz="2400" b="0" baseline="-25000" dirty="0">
                <a:solidFill>
                  <a:srgbClr val="080800"/>
                </a:solidFill>
                <a:latin typeface="+mn-lt"/>
                <a:ea typeface="黑体" pitchFamily="49" charset="-122"/>
              </a:rPr>
              <a:t>3</a:t>
            </a:r>
          </a:p>
        </p:txBody>
      </p:sp>
      <p:sp>
        <p:nvSpPr>
          <p:cNvPr id="61444" name="Rectangle 4"/>
          <p:cNvSpPr>
            <a:spLocks noChangeArrowheads="1"/>
          </p:cNvSpPr>
          <p:nvPr/>
        </p:nvSpPr>
        <p:spPr bwMode="auto">
          <a:xfrm>
            <a:off x="152400" y="6042025"/>
            <a:ext cx="1524000" cy="48260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dirty="0">
                <a:solidFill>
                  <a:srgbClr val="080800"/>
                </a:solidFill>
                <a:latin typeface="+mn-lt"/>
                <a:ea typeface="黑体" pitchFamily="49" charset="-122"/>
              </a:rPr>
              <a:t>代谢产物</a:t>
            </a:r>
          </a:p>
        </p:txBody>
      </p:sp>
      <p:sp>
        <p:nvSpPr>
          <p:cNvPr id="61445" name="Rectangle 5"/>
          <p:cNvSpPr>
            <a:spLocks noChangeArrowheads="1"/>
          </p:cNvSpPr>
          <p:nvPr/>
        </p:nvSpPr>
        <p:spPr bwMode="auto">
          <a:xfrm>
            <a:off x="5257800" y="4987925"/>
            <a:ext cx="3733800" cy="601663"/>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5-FU</a:t>
            </a:r>
            <a:r>
              <a:rPr lang="zh-CN" altLang="en-US" sz="2400" b="0">
                <a:solidFill>
                  <a:srgbClr val="080800"/>
                </a:solidFill>
                <a:latin typeface="+mn-lt"/>
                <a:ea typeface="黑体" pitchFamily="49" charset="-122"/>
              </a:rPr>
              <a:t>，氮杂丝氨酸，</a:t>
            </a:r>
            <a:r>
              <a:rPr lang="en-US" altLang="zh-CN" sz="2400" b="0">
                <a:solidFill>
                  <a:srgbClr val="080800"/>
                </a:solidFill>
                <a:latin typeface="+mn-lt"/>
                <a:ea typeface="黑体" pitchFamily="49" charset="-122"/>
              </a:rPr>
              <a:t>MTX</a:t>
            </a:r>
            <a:r>
              <a:rPr lang="zh-CN" altLang="en-US" sz="2400" b="0">
                <a:solidFill>
                  <a:srgbClr val="080800"/>
                </a:solidFill>
                <a:latin typeface="+mn-lt"/>
                <a:ea typeface="黑体" pitchFamily="49" charset="-122"/>
              </a:rPr>
              <a:t>，核苷类似物等</a:t>
            </a:r>
          </a:p>
        </p:txBody>
      </p:sp>
      <p:sp>
        <p:nvSpPr>
          <p:cNvPr id="61446" name="Rectangle 6"/>
          <p:cNvSpPr>
            <a:spLocks noChangeArrowheads="1"/>
          </p:cNvSpPr>
          <p:nvPr/>
        </p:nvSpPr>
        <p:spPr bwMode="auto">
          <a:xfrm>
            <a:off x="1676400" y="4987925"/>
            <a:ext cx="3581400" cy="922338"/>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en-US" altLang="zh-CN" sz="2400" b="0" dirty="0">
                <a:solidFill>
                  <a:srgbClr val="080800"/>
                </a:solidFill>
                <a:latin typeface="+mn-lt"/>
                <a:ea typeface="黑体" pitchFamily="49" charset="-122"/>
              </a:rPr>
              <a:t>6-MP</a:t>
            </a:r>
            <a:r>
              <a:rPr lang="zh-CN" altLang="en-US" sz="2400" b="0" dirty="0">
                <a:solidFill>
                  <a:srgbClr val="080800"/>
                </a:solidFill>
                <a:latin typeface="+mn-lt"/>
                <a:ea typeface="黑体" pitchFamily="49" charset="-122"/>
              </a:rPr>
              <a:t>，</a:t>
            </a:r>
            <a:r>
              <a:rPr lang="en-US" altLang="zh-CN" sz="2400" b="0" dirty="0">
                <a:solidFill>
                  <a:srgbClr val="080800"/>
                </a:solidFill>
                <a:latin typeface="+mn-lt"/>
                <a:ea typeface="黑体" pitchFamily="49" charset="-122"/>
              </a:rPr>
              <a:t>6-</a:t>
            </a:r>
            <a:r>
              <a:rPr lang="zh-CN" altLang="en-US" sz="2400" b="0" dirty="0">
                <a:solidFill>
                  <a:srgbClr val="080800"/>
                </a:solidFill>
                <a:latin typeface="+mn-lt"/>
                <a:ea typeface="黑体" pitchFamily="49" charset="-122"/>
              </a:rPr>
              <a:t>巯基鸟嘌呤，</a:t>
            </a:r>
          </a:p>
          <a:p>
            <a:pPr algn="ctr">
              <a:spcBef>
                <a:spcPct val="20000"/>
              </a:spcBef>
              <a:buClr>
                <a:srgbClr val="A50021"/>
              </a:buClr>
              <a:buSzPct val="75000"/>
              <a:buFont typeface="Wingdings" pitchFamily="2" charset="2"/>
              <a:buNone/>
              <a:defRPr/>
            </a:pPr>
            <a:r>
              <a:rPr lang="zh-CN" altLang="en-US" sz="2400" b="0" dirty="0">
                <a:solidFill>
                  <a:srgbClr val="080800"/>
                </a:solidFill>
                <a:latin typeface="+mn-lt"/>
                <a:ea typeface="黑体" pitchFamily="49" charset="-122"/>
              </a:rPr>
              <a:t>氮杂丝氨酸、</a:t>
            </a:r>
            <a:r>
              <a:rPr lang="en-US" altLang="zh-CN" sz="2400" b="0" dirty="0">
                <a:solidFill>
                  <a:srgbClr val="080800"/>
                </a:solidFill>
                <a:latin typeface="+mn-lt"/>
                <a:ea typeface="黑体" pitchFamily="49" charset="-122"/>
              </a:rPr>
              <a:t>MTX</a:t>
            </a:r>
            <a:r>
              <a:rPr lang="zh-CN" altLang="en-US" sz="2400" b="0" dirty="0">
                <a:solidFill>
                  <a:srgbClr val="080800"/>
                </a:solidFill>
                <a:latin typeface="+mn-lt"/>
                <a:ea typeface="黑体" pitchFamily="49" charset="-122"/>
              </a:rPr>
              <a:t>等</a:t>
            </a:r>
          </a:p>
        </p:txBody>
      </p:sp>
      <p:sp>
        <p:nvSpPr>
          <p:cNvPr id="61447" name="Rectangle 7"/>
          <p:cNvSpPr>
            <a:spLocks noChangeArrowheads="1"/>
          </p:cNvSpPr>
          <p:nvPr/>
        </p:nvSpPr>
        <p:spPr bwMode="auto">
          <a:xfrm>
            <a:off x="152400" y="4987925"/>
            <a:ext cx="1524000" cy="922338"/>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dirty="0">
                <a:solidFill>
                  <a:srgbClr val="080800"/>
                </a:solidFill>
                <a:latin typeface="+mn-lt"/>
                <a:ea typeface="黑体" pitchFamily="49" charset="-122"/>
              </a:rPr>
              <a:t>抗代谢物</a:t>
            </a:r>
          </a:p>
        </p:txBody>
      </p:sp>
      <p:sp>
        <p:nvSpPr>
          <p:cNvPr id="61448" name="Rectangle 8"/>
          <p:cNvSpPr>
            <a:spLocks noChangeArrowheads="1"/>
          </p:cNvSpPr>
          <p:nvPr/>
        </p:nvSpPr>
        <p:spPr bwMode="auto">
          <a:xfrm>
            <a:off x="5257800" y="4011613"/>
            <a:ext cx="3733800" cy="107315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产物反馈抑制关键酶</a:t>
            </a:r>
          </a:p>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底物激活关键酶</a:t>
            </a:r>
          </a:p>
        </p:txBody>
      </p:sp>
      <p:sp>
        <p:nvSpPr>
          <p:cNvPr id="61449" name="Rectangle 9"/>
          <p:cNvSpPr>
            <a:spLocks noChangeArrowheads="1"/>
          </p:cNvSpPr>
          <p:nvPr/>
        </p:nvSpPr>
        <p:spPr bwMode="auto">
          <a:xfrm>
            <a:off x="1676400" y="4011613"/>
            <a:ext cx="3581400" cy="107315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产物反馈抑制关键酶</a:t>
            </a:r>
          </a:p>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底物激活关键酶</a:t>
            </a:r>
          </a:p>
        </p:txBody>
      </p:sp>
      <p:sp>
        <p:nvSpPr>
          <p:cNvPr id="61452" name="Rectangle 12"/>
          <p:cNvSpPr>
            <a:spLocks noChangeArrowheads="1"/>
          </p:cNvSpPr>
          <p:nvPr/>
        </p:nvSpPr>
        <p:spPr bwMode="auto">
          <a:xfrm>
            <a:off x="152400" y="4022725"/>
            <a:ext cx="1524000" cy="582613"/>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反馈调节</a:t>
            </a:r>
          </a:p>
        </p:txBody>
      </p:sp>
      <p:sp>
        <p:nvSpPr>
          <p:cNvPr id="61453" name="Rectangle 13"/>
          <p:cNvSpPr>
            <a:spLocks noChangeArrowheads="1"/>
          </p:cNvSpPr>
          <p:nvPr/>
        </p:nvSpPr>
        <p:spPr bwMode="auto">
          <a:xfrm>
            <a:off x="5257800" y="3014663"/>
            <a:ext cx="3733800" cy="923925"/>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 </a:t>
            </a:r>
            <a:r>
              <a:rPr lang="zh-CN" altLang="en-US" sz="2400" b="0">
                <a:solidFill>
                  <a:srgbClr val="080800"/>
                </a:solidFill>
                <a:latin typeface="+mn-lt"/>
                <a:ea typeface="黑体" pitchFamily="49" charset="-122"/>
              </a:rPr>
              <a:t>各种原料合成嘧啶环，再与</a:t>
            </a:r>
            <a:r>
              <a:rPr lang="en-US" altLang="zh-CN" sz="2400" b="0">
                <a:solidFill>
                  <a:srgbClr val="080800"/>
                </a:solidFill>
                <a:latin typeface="+mn-lt"/>
                <a:ea typeface="黑体" pitchFamily="49" charset="-122"/>
              </a:rPr>
              <a:t>PRPP</a:t>
            </a:r>
            <a:r>
              <a:rPr lang="zh-CN" altLang="en-US" sz="2400" b="0">
                <a:solidFill>
                  <a:srgbClr val="080800"/>
                </a:solidFill>
                <a:latin typeface="+mn-lt"/>
                <a:ea typeface="黑体" pitchFamily="49" charset="-122"/>
              </a:rPr>
              <a:t>相连</a:t>
            </a:r>
          </a:p>
        </p:txBody>
      </p:sp>
      <p:sp>
        <p:nvSpPr>
          <p:cNvPr id="61454" name="Rectangle 14"/>
          <p:cNvSpPr>
            <a:spLocks noChangeArrowheads="1"/>
          </p:cNvSpPr>
          <p:nvPr/>
        </p:nvSpPr>
        <p:spPr bwMode="auto">
          <a:xfrm>
            <a:off x="1676400" y="3014663"/>
            <a:ext cx="3581400" cy="923925"/>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在</a:t>
            </a:r>
            <a:r>
              <a:rPr lang="en-US" altLang="zh-CN" sz="2400" b="0">
                <a:solidFill>
                  <a:srgbClr val="080800"/>
                </a:solidFill>
                <a:latin typeface="+mn-lt"/>
                <a:ea typeface="黑体" pitchFamily="49" charset="-122"/>
              </a:rPr>
              <a:t>PRPP</a:t>
            </a:r>
            <a:r>
              <a:rPr lang="zh-CN" altLang="en-US" sz="2400" b="0">
                <a:solidFill>
                  <a:srgbClr val="080800"/>
                </a:solidFill>
                <a:latin typeface="+mn-lt"/>
                <a:ea typeface="黑体" pitchFamily="49" charset="-122"/>
              </a:rPr>
              <a:t>的基础上利用各种原料合成嘌呤核苷酸</a:t>
            </a:r>
          </a:p>
        </p:txBody>
      </p:sp>
      <p:sp>
        <p:nvSpPr>
          <p:cNvPr id="61455" name="Rectangle 15"/>
          <p:cNvSpPr>
            <a:spLocks noChangeArrowheads="1"/>
          </p:cNvSpPr>
          <p:nvPr/>
        </p:nvSpPr>
        <p:spPr bwMode="auto">
          <a:xfrm>
            <a:off x="152400" y="3014663"/>
            <a:ext cx="1524000" cy="923925"/>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合成过程</a:t>
            </a:r>
          </a:p>
        </p:txBody>
      </p:sp>
      <p:sp>
        <p:nvSpPr>
          <p:cNvPr id="61456" name="Rectangle 16"/>
          <p:cNvSpPr>
            <a:spLocks noChangeArrowheads="1"/>
          </p:cNvSpPr>
          <p:nvPr/>
        </p:nvSpPr>
        <p:spPr bwMode="auto">
          <a:xfrm>
            <a:off x="5257800" y="1044575"/>
            <a:ext cx="3733800" cy="102235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Asp</a:t>
            </a:r>
            <a:r>
              <a:rPr lang="zh-CN" altLang="en-US" sz="2400" b="0">
                <a:solidFill>
                  <a:srgbClr val="080800"/>
                </a:solidFill>
                <a:latin typeface="+mn-lt"/>
                <a:ea typeface="黑体" pitchFamily="49" charset="-122"/>
              </a:rPr>
              <a:t>，</a:t>
            </a:r>
            <a:r>
              <a:rPr lang="en-US" altLang="zh-CN" sz="2400" b="0">
                <a:solidFill>
                  <a:srgbClr val="080800"/>
                </a:solidFill>
                <a:latin typeface="+mn-lt"/>
                <a:ea typeface="黑体" pitchFamily="49" charset="-122"/>
              </a:rPr>
              <a:t>Gln</a:t>
            </a:r>
            <a:r>
              <a:rPr lang="zh-CN" altLang="en-US" sz="2400" b="0">
                <a:solidFill>
                  <a:srgbClr val="080800"/>
                </a:solidFill>
                <a:latin typeface="+mn-lt"/>
                <a:ea typeface="黑体" pitchFamily="49" charset="-122"/>
              </a:rPr>
              <a:t>，</a:t>
            </a:r>
            <a:r>
              <a:rPr lang="en-US" altLang="zh-CN" sz="2400" b="0">
                <a:solidFill>
                  <a:srgbClr val="080800"/>
                </a:solidFill>
                <a:latin typeface="+mn-lt"/>
                <a:ea typeface="黑体" pitchFamily="49" charset="-122"/>
              </a:rPr>
              <a:t>CO</a:t>
            </a:r>
            <a:r>
              <a:rPr lang="en-US" altLang="zh-CN" sz="2400" b="0" baseline="-25000">
                <a:solidFill>
                  <a:srgbClr val="080800"/>
                </a:solidFill>
                <a:latin typeface="+mn-lt"/>
                <a:ea typeface="黑体" pitchFamily="49" charset="-122"/>
              </a:rPr>
              <a:t>2</a:t>
            </a:r>
            <a:r>
              <a:rPr lang="zh-CN" altLang="en-US" sz="2400" b="0">
                <a:solidFill>
                  <a:srgbClr val="080800"/>
                </a:solidFill>
                <a:latin typeface="+mn-lt"/>
                <a:ea typeface="黑体" pitchFamily="49" charset="-122"/>
              </a:rPr>
              <a:t>，</a:t>
            </a:r>
            <a:r>
              <a:rPr lang="en-US" altLang="zh-CN" sz="2400" b="0">
                <a:solidFill>
                  <a:srgbClr val="080800"/>
                </a:solidFill>
                <a:latin typeface="+mn-lt"/>
                <a:ea typeface="黑体" pitchFamily="49" charset="-122"/>
              </a:rPr>
              <a:t>R-5-P</a:t>
            </a:r>
            <a:r>
              <a:rPr lang="zh-CN" altLang="en-US" sz="2400" b="0">
                <a:solidFill>
                  <a:srgbClr val="080800"/>
                </a:solidFill>
                <a:latin typeface="+mn-lt"/>
                <a:ea typeface="黑体" pitchFamily="49" charset="-122"/>
              </a:rPr>
              <a:t>，一碳单位</a:t>
            </a:r>
          </a:p>
        </p:txBody>
      </p:sp>
      <p:sp>
        <p:nvSpPr>
          <p:cNvPr id="61457" name="Rectangle 17"/>
          <p:cNvSpPr>
            <a:spLocks noChangeArrowheads="1"/>
          </p:cNvSpPr>
          <p:nvPr/>
        </p:nvSpPr>
        <p:spPr bwMode="auto">
          <a:xfrm>
            <a:off x="1676400" y="1044575"/>
            <a:ext cx="3581400" cy="102235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Asp</a:t>
            </a:r>
            <a:r>
              <a:rPr lang="zh-CN" altLang="en-US" sz="2400" b="0">
                <a:solidFill>
                  <a:srgbClr val="080800"/>
                </a:solidFill>
                <a:latin typeface="+mn-lt"/>
                <a:ea typeface="黑体" pitchFamily="49" charset="-122"/>
              </a:rPr>
              <a:t>，</a:t>
            </a:r>
            <a:r>
              <a:rPr lang="en-US" altLang="zh-CN" sz="2400" b="0">
                <a:solidFill>
                  <a:srgbClr val="080800"/>
                </a:solidFill>
                <a:latin typeface="+mn-lt"/>
                <a:ea typeface="黑体" pitchFamily="49" charset="-122"/>
              </a:rPr>
              <a:t>Gln</a:t>
            </a:r>
            <a:r>
              <a:rPr lang="zh-CN" altLang="en-US" sz="2400" b="0">
                <a:solidFill>
                  <a:srgbClr val="080800"/>
                </a:solidFill>
                <a:latin typeface="+mn-lt"/>
                <a:ea typeface="黑体" pitchFamily="49" charset="-122"/>
              </a:rPr>
              <a:t>，</a:t>
            </a:r>
            <a:r>
              <a:rPr lang="en-US" altLang="zh-CN" sz="2400" b="0">
                <a:solidFill>
                  <a:srgbClr val="080800"/>
                </a:solidFill>
                <a:latin typeface="+mn-lt"/>
                <a:ea typeface="黑体" pitchFamily="49" charset="-122"/>
              </a:rPr>
              <a:t>Gly</a:t>
            </a:r>
            <a:r>
              <a:rPr lang="zh-CN" altLang="en-US" sz="2400" b="0">
                <a:solidFill>
                  <a:srgbClr val="080800"/>
                </a:solidFill>
                <a:latin typeface="+mn-lt"/>
                <a:ea typeface="黑体" pitchFamily="49" charset="-122"/>
              </a:rPr>
              <a:t>，</a:t>
            </a:r>
            <a:r>
              <a:rPr lang="en-US" altLang="zh-CN" sz="2400" b="0">
                <a:solidFill>
                  <a:srgbClr val="080800"/>
                </a:solidFill>
                <a:latin typeface="+mn-lt"/>
                <a:ea typeface="黑体" pitchFamily="49" charset="-122"/>
              </a:rPr>
              <a:t>CO</a:t>
            </a:r>
            <a:r>
              <a:rPr lang="en-US" altLang="zh-CN" sz="2400" b="0" baseline="-25000">
                <a:solidFill>
                  <a:srgbClr val="080800"/>
                </a:solidFill>
                <a:latin typeface="+mn-lt"/>
                <a:ea typeface="黑体" pitchFamily="49" charset="-122"/>
              </a:rPr>
              <a:t>2</a:t>
            </a:r>
            <a:r>
              <a:rPr lang="zh-CN" altLang="en-US" sz="2400" b="0">
                <a:solidFill>
                  <a:srgbClr val="080800"/>
                </a:solidFill>
                <a:latin typeface="+mn-lt"/>
                <a:ea typeface="黑体" pitchFamily="49" charset="-122"/>
              </a:rPr>
              <a:t>，一碳单位，</a:t>
            </a:r>
            <a:r>
              <a:rPr lang="en-US" altLang="zh-CN" sz="2400" b="0">
                <a:solidFill>
                  <a:srgbClr val="080800"/>
                </a:solidFill>
                <a:latin typeface="+mn-lt"/>
                <a:ea typeface="黑体" pitchFamily="49" charset="-122"/>
              </a:rPr>
              <a:t>R-5-P</a:t>
            </a:r>
          </a:p>
        </p:txBody>
      </p:sp>
      <p:sp>
        <p:nvSpPr>
          <p:cNvPr id="61458" name="Rectangle 18"/>
          <p:cNvSpPr>
            <a:spLocks noChangeArrowheads="1"/>
          </p:cNvSpPr>
          <p:nvPr/>
        </p:nvSpPr>
        <p:spPr bwMode="auto">
          <a:xfrm>
            <a:off x="152400" y="1044575"/>
            <a:ext cx="1524000" cy="512763"/>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合成原料</a:t>
            </a:r>
          </a:p>
        </p:txBody>
      </p:sp>
      <p:sp>
        <p:nvSpPr>
          <p:cNvPr id="88081" name="Line 19"/>
          <p:cNvSpPr>
            <a:spLocks noChangeShapeType="1"/>
          </p:cNvSpPr>
          <p:nvPr/>
        </p:nvSpPr>
        <p:spPr bwMode="auto">
          <a:xfrm>
            <a:off x="152400" y="6669088"/>
            <a:ext cx="8839200" cy="0"/>
          </a:xfrm>
          <a:prstGeom prst="line">
            <a:avLst/>
          </a:prstGeom>
          <a:noFill/>
          <a:ln w="38100">
            <a:solidFill>
              <a:srgbClr val="0B0A09"/>
            </a:solidFill>
            <a:miter lim="800000"/>
            <a:headEnd/>
            <a:tailEnd/>
          </a:ln>
        </p:spPr>
        <p:txBody>
          <a:bodyPr wrap="none"/>
          <a:lstStyle/>
          <a:p>
            <a:pPr>
              <a:defRPr/>
            </a:pPr>
            <a:endParaRPr lang="zh-CN" altLang="en-US" b="0">
              <a:latin typeface="+mn-lt"/>
              <a:ea typeface="黑体" pitchFamily="49" charset="-122"/>
            </a:endParaRPr>
          </a:p>
        </p:txBody>
      </p:sp>
      <p:sp>
        <p:nvSpPr>
          <p:cNvPr id="88082" name="Line 20"/>
          <p:cNvSpPr>
            <a:spLocks noChangeShapeType="1"/>
          </p:cNvSpPr>
          <p:nvPr/>
        </p:nvSpPr>
        <p:spPr bwMode="auto">
          <a:xfrm>
            <a:off x="152400" y="457200"/>
            <a:ext cx="0" cy="587375"/>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3" name="Line 21"/>
          <p:cNvSpPr>
            <a:spLocks noChangeShapeType="1"/>
          </p:cNvSpPr>
          <p:nvPr/>
        </p:nvSpPr>
        <p:spPr bwMode="auto">
          <a:xfrm>
            <a:off x="8991600" y="457200"/>
            <a:ext cx="0" cy="587375"/>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4" name="Line 22"/>
          <p:cNvSpPr>
            <a:spLocks noChangeShapeType="1"/>
          </p:cNvSpPr>
          <p:nvPr/>
        </p:nvSpPr>
        <p:spPr bwMode="auto">
          <a:xfrm>
            <a:off x="152400" y="1044575"/>
            <a:ext cx="0" cy="102235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5" name="Line 23"/>
          <p:cNvSpPr>
            <a:spLocks noChangeShapeType="1"/>
          </p:cNvSpPr>
          <p:nvPr/>
        </p:nvSpPr>
        <p:spPr bwMode="auto">
          <a:xfrm>
            <a:off x="8991600" y="1044575"/>
            <a:ext cx="0" cy="102235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6" name="Line 24"/>
          <p:cNvSpPr>
            <a:spLocks noChangeShapeType="1"/>
          </p:cNvSpPr>
          <p:nvPr/>
        </p:nvSpPr>
        <p:spPr bwMode="auto">
          <a:xfrm>
            <a:off x="152400" y="3014663"/>
            <a:ext cx="0" cy="923925"/>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7" name="Line 25"/>
          <p:cNvSpPr>
            <a:spLocks noChangeShapeType="1"/>
          </p:cNvSpPr>
          <p:nvPr/>
        </p:nvSpPr>
        <p:spPr bwMode="auto">
          <a:xfrm>
            <a:off x="8991600" y="3014663"/>
            <a:ext cx="0" cy="923925"/>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8" name="Line 26"/>
          <p:cNvSpPr>
            <a:spLocks noChangeShapeType="1"/>
          </p:cNvSpPr>
          <p:nvPr/>
        </p:nvSpPr>
        <p:spPr bwMode="auto">
          <a:xfrm>
            <a:off x="152400" y="2990850"/>
            <a:ext cx="0" cy="1997075"/>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89" name="Line 27"/>
          <p:cNvSpPr>
            <a:spLocks noChangeShapeType="1"/>
          </p:cNvSpPr>
          <p:nvPr/>
        </p:nvSpPr>
        <p:spPr bwMode="auto">
          <a:xfrm>
            <a:off x="8991600" y="2924175"/>
            <a:ext cx="0" cy="923925"/>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90" name="Line 28"/>
          <p:cNvSpPr>
            <a:spLocks noChangeShapeType="1"/>
          </p:cNvSpPr>
          <p:nvPr/>
        </p:nvSpPr>
        <p:spPr bwMode="auto">
          <a:xfrm>
            <a:off x="152400" y="4987925"/>
            <a:ext cx="0" cy="922338"/>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91" name="Line 29"/>
          <p:cNvSpPr>
            <a:spLocks noChangeShapeType="1"/>
          </p:cNvSpPr>
          <p:nvPr/>
        </p:nvSpPr>
        <p:spPr bwMode="auto">
          <a:xfrm>
            <a:off x="8991600" y="4011613"/>
            <a:ext cx="0" cy="107315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92" name="Line 30"/>
          <p:cNvSpPr>
            <a:spLocks noChangeShapeType="1"/>
          </p:cNvSpPr>
          <p:nvPr/>
        </p:nvSpPr>
        <p:spPr bwMode="auto">
          <a:xfrm>
            <a:off x="8991600" y="4987925"/>
            <a:ext cx="0" cy="922338"/>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93" name="Line 31"/>
          <p:cNvSpPr>
            <a:spLocks noChangeShapeType="1"/>
          </p:cNvSpPr>
          <p:nvPr/>
        </p:nvSpPr>
        <p:spPr bwMode="auto">
          <a:xfrm>
            <a:off x="152400" y="5910263"/>
            <a:ext cx="0" cy="48260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094" name="Line 32"/>
          <p:cNvSpPr>
            <a:spLocks noChangeShapeType="1"/>
          </p:cNvSpPr>
          <p:nvPr/>
        </p:nvSpPr>
        <p:spPr bwMode="auto">
          <a:xfrm>
            <a:off x="8991600" y="5910263"/>
            <a:ext cx="0" cy="48260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grpSp>
        <p:nvGrpSpPr>
          <p:cNvPr id="151582" name="Group 33"/>
          <p:cNvGrpSpPr>
            <a:grpSpLocks/>
          </p:cNvGrpSpPr>
          <p:nvPr/>
        </p:nvGrpSpPr>
        <p:grpSpPr bwMode="auto">
          <a:xfrm>
            <a:off x="152400" y="457200"/>
            <a:ext cx="8839200" cy="587375"/>
            <a:chOff x="96" y="288"/>
            <a:chExt cx="5568" cy="370"/>
          </a:xfrm>
        </p:grpSpPr>
        <p:sp>
          <p:nvSpPr>
            <p:cNvPr id="88101" name="Rectangle 34"/>
            <p:cNvSpPr>
              <a:spLocks noChangeArrowheads="1"/>
            </p:cNvSpPr>
            <p:nvPr/>
          </p:nvSpPr>
          <p:spPr bwMode="auto">
            <a:xfrm>
              <a:off x="3312" y="288"/>
              <a:ext cx="2352" cy="37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b="0">
                  <a:solidFill>
                    <a:srgbClr val="080800"/>
                  </a:solidFill>
                  <a:latin typeface="+mn-lt"/>
                  <a:ea typeface="黑体" pitchFamily="49" charset="-122"/>
                </a:rPr>
                <a:t>嘧啶核苷酸</a:t>
              </a:r>
            </a:p>
          </p:txBody>
        </p:sp>
        <p:sp>
          <p:nvSpPr>
            <p:cNvPr id="88102" name="Rectangle 35"/>
            <p:cNvSpPr>
              <a:spLocks noChangeArrowheads="1"/>
            </p:cNvSpPr>
            <p:nvPr/>
          </p:nvSpPr>
          <p:spPr bwMode="auto">
            <a:xfrm>
              <a:off x="1056" y="288"/>
              <a:ext cx="2256" cy="37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b="0">
                  <a:solidFill>
                    <a:srgbClr val="080800"/>
                  </a:solidFill>
                  <a:latin typeface="+mn-lt"/>
                  <a:ea typeface="黑体" pitchFamily="49" charset="-122"/>
                </a:rPr>
                <a:t>嘌呤核苷酸</a:t>
              </a:r>
            </a:p>
          </p:txBody>
        </p:sp>
        <p:sp>
          <p:nvSpPr>
            <p:cNvPr id="88103" name="Rectangle 36"/>
            <p:cNvSpPr>
              <a:spLocks noChangeArrowheads="1"/>
            </p:cNvSpPr>
            <p:nvPr/>
          </p:nvSpPr>
          <p:spPr bwMode="auto">
            <a:xfrm>
              <a:off x="96" y="288"/>
              <a:ext cx="960" cy="37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endParaRPr lang="zh-CN" altLang="zh-CN" sz="2400" b="0">
                <a:solidFill>
                  <a:srgbClr val="080800"/>
                </a:solidFill>
                <a:latin typeface="+mn-lt"/>
                <a:ea typeface="黑体" pitchFamily="49" charset="-122"/>
              </a:endParaRPr>
            </a:p>
          </p:txBody>
        </p:sp>
        <p:sp>
          <p:nvSpPr>
            <p:cNvPr id="88104" name="Line 37"/>
            <p:cNvSpPr>
              <a:spLocks noChangeShapeType="1"/>
            </p:cNvSpPr>
            <p:nvPr/>
          </p:nvSpPr>
          <p:spPr bwMode="auto">
            <a:xfrm>
              <a:off x="96" y="288"/>
              <a:ext cx="5568" cy="0"/>
            </a:xfrm>
            <a:prstGeom prst="line">
              <a:avLst/>
            </a:prstGeom>
            <a:noFill/>
            <a:ln w="38100">
              <a:solidFill>
                <a:srgbClr val="0B0A09"/>
              </a:solidFill>
              <a:miter lim="800000"/>
              <a:headEnd/>
              <a:tailEnd/>
            </a:ln>
          </p:spPr>
          <p:txBody>
            <a:bodyPr wrap="none"/>
            <a:lstStyle/>
            <a:p>
              <a:pPr>
                <a:defRPr/>
              </a:pPr>
              <a:endParaRPr lang="zh-CN" altLang="en-US" b="0">
                <a:latin typeface="+mn-lt"/>
                <a:ea typeface="黑体" pitchFamily="49" charset="-122"/>
              </a:endParaRPr>
            </a:p>
          </p:txBody>
        </p:sp>
        <p:sp>
          <p:nvSpPr>
            <p:cNvPr id="88105" name="Line 38"/>
            <p:cNvSpPr>
              <a:spLocks noChangeShapeType="1"/>
            </p:cNvSpPr>
            <p:nvPr/>
          </p:nvSpPr>
          <p:spPr bwMode="auto">
            <a:xfrm>
              <a:off x="96" y="658"/>
              <a:ext cx="5568" cy="0"/>
            </a:xfrm>
            <a:prstGeom prst="line">
              <a:avLst/>
            </a:prstGeom>
            <a:noFill/>
            <a:ln w="38100">
              <a:solidFill>
                <a:srgbClr val="0B0A09"/>
              </a:solidFill>
              <a:miter lim="800000"/>
              <a:headEnd/>
              <a:tailEnd/>
            </a:ln>
          </p:spPr>
          <p:txBody>
            <a:bodyPr wrap="none"/>
            <a:lstStyle/>
            <a:p>
              <a:pPr>
                <a:defRPr/>
              </a:pPr>
              <a:endParaRPr lang="zh-CN" altLang="en-US" b="0">
                <a:latin typeface="+mn-lt"/>
                <a:ea typeface="黑体" pitchFamily="49" charset="-122"/>
              </a:endParaRPr>
            </a:p>
          </p:txBody>
        </p:sp>
      </p:grpSp>
      <p:sp>
        <p:nvSpPr>
          <p:cNvPr id="61479" name="Rectangle 39"/>
          <p:cNvSpPr>
            <a:spLocks noChangeArrowheads="1"/>
          </p:cNvSpPr>
          <p:nvPr/>
        </p:nvSpPr>
        <p:spPr bwMode="auto">
          <a:xfrm>
            <a:off x="5284788" y="1974850"/>
            <a:ext cx="3733800" cy="102235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氨基甲酰磷酸合成酶</a:t>
            </a:r>
            <a:r>
              <a:rPr lang="en-US" altLang="zh-CN" sz="2400" b="0">
                <a:solidFill>
                  <a:srgbClr val="080800"/>
                </a:solidFill>
                <a:latin typeface="+mn-lt"/>
                <a:ea typeface="黑体" pitchFamily="49" charset="-122"/>
              </a:rPr>
              <a:t>II</a:t>
            </a:r>
          </a:p>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PRPP</a:t>
            </a:r>
            <a:r>
              <a:rPr lang="zh-CN" altLang="en-US" sz="2400" b="0">
                <a:solidFill>
                  <a:srgbClr val="080800"/>
                </a:solidFill>
                <a:latin typeface="+mn-lt"/>
                <a:ea typeface="黑体" pitchFamily="49" charset="-122"/>
              </a:rPr>
              <a:t>合成酶</a:t>
            </a:r>
          </a:p>
        </p:txBody>
      </p:sp>
      <p:sp>
        <p:nvSpPr>
          <p:cNvPr id="61480" name="Rectangle 40"/>
          <p:cNvSpPr>
            <a:spLocks noChangeArrowheads="1"/>
          </p:cNvSpPr>
          <p:nvPr/>
        </p:nvSpPr>
        <p:spPr bwMode="auto">
          <a:xfrm>
            <a:off x="1703388" y="1974850"/>
            <a:ext cx="3581400" cy="1022350"/>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PRPP</a:t>
            </a:r>
            <a:r>
              <a:rPr lang="zh-CN" altLang="en-US" sz="2400" b="0">
                <a:solidFill>
                  <a:srgbClr val="080800"/>
                </a:solidFill>
                <a:latin typeface="+mn-lt"/>
                <a:ea typeface="黑体" pitchFamily="49" charset="-122"/>
              </a:rPr>
              <a:t>合成酶</a:t>
            </a:r>
          </a:p>
          <a:p>
            <a:pPr algn="ctr">
              <a:spcBef>
                <a:spcPct val="20000"/>
              </a:spcBef>
              <a:buClr>
                <a:srgbClr val="A50021"/>
              </a:buClr>
              <a:buSzPct val="75000"/>
              <a:buFont typeface="Wingdings" pitchFamily="2" charset="2"/>
              <a:buNone/>
              <a:defRPr/>
            </a:pPr>
            <a:r>
              <a:rPr lang="en-US" altLang="zh-CN" sz="2400" b="0">
                <a:solidFill>
                  <a:srgbClr val="080800"/>
                </a:solidFill>
                <a:latin typeface="+mn-lt"/>
                <a:ea typeface="黑体" pitchFamily="49" charset="-122"/>
              </a:rPr>
              <a:t>PRPP</a:t>
            </a:r>
            <a:r>
              <a:rPr lang="zh-CN" altLang="en-US" sz="2400" b="0">
                <a:solidFill>
                  <a:srgbClr val="080800"/>
                </a:solidFill>
                <a:latin typeface="+mn-lt"/>
                <a:ea typeface="黑体" pitchFamily="49" charset="-122"/>
              </a:rPr>
              <a:t>酰胺转移酶</a:t>
            </a:r>
          </a:p>
        </p:txBody>
      </p:sp>
      <p:sp>
        <p:nvSpPr>
          <p:cNvPr id="61481" name="Rectangle 41"/>
          <p:cNvSpPr>
            <a:spLocks noChangeArrowheads="1"/>
          </p:cNvSpPr>
          <p:nvPr/>
        </p:nvSpPr>
        <p:spPr bwMode="auto">
          <a:xfrm>
            <a:off x="179388" y="1974850"/>
            <a:ext cx="1524000" cy="512763"/>
          </a:xfrm>
          <a:prstGeom prst="rect">
            <a:avLst/>
          </a:prstGeom>
          <a:noFill/>
          <a:ln w="9525">
            <a:noFill/>
            <a:miter lim="800000"/>
            <a:headEnd/>
            <a:tailEnd/>
          </a:ln>
        </p:spPr>
        <p:txBody>
          <a:bodyPr/>
          <a:lstStyle/>
          <a:p>
            <a:pPr algn="ctr">
              <a:spcBef>
                <a:spcPct val="20000"/>
              </a:spcBef>
              <a:buClr>
                <a:srgbClr val="A50021"/>
              </a:buClr>
              <a:buSzPct val="75000"/>
              <a:buFont typeface="Wingdings" pitchFamily="2" charset="2"/>
              <a:buNone/>
              <a:defRPr/>
            </a:pPr>
            <a:r>
              <a:rPr lang="zh-CN" altLang="en-US" sz="2400" b="0">
                <a:solidFill>
                  <a:srgbClr val="080800"/>
                </a:solidFill>
                <a:latin typeface="+mn-lt"/>
                <a:ea typeface="黑体" pitchFamily="49" charset="-122"/>
              </a:rPr>
              <a:t>关键酶</a:t>
            </a:r>
          </a:p>
        </p:txBody>
      </p:sp>
      <p:sp>
        <p:nvSpPr>
          <p:cNvPr id="88099" name="Line 42"/>
          <p:cNvSpPr>
            <a:spLocks noChangeShapeType="1"/>
          </p:cNvSpPr>
          <p:nvPr/>
        </p:nvSpPr>
        <p:spPr bwMode="auto">
          <a:xfrm>
            <a:off x="179388" y="1974850"/>
            <a:ext cx="0" cy="102235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
        <p:nvSpPr>
          <p:cNvPr id="88100" name="Line 43"/>
          <p:cNvSpPr>
            <a:spLocks noChangeShapeType="1"/>
          </p:cNvSpPr>
          <p:nvPr/>
        </p:nvSpPr>
        <p:spPr bwMode="auto">
          <a:xfrm>
            <a:off x="9018588" y="1974850"/>
            <a:ext cx="0" cy="1022350"/>
          </a:xfrm>
          <a:prstGeom prst="line">
            <a:avLst/>
          </a:prstGeom>
          <a:noFill/>
          <a:ln w="28575" cap="sq">
            <a:noFill/>
            <a:miter lim="800000"/>
            <a:headEnd/>
            <a:tailEnd/>
          </a:ln>
        </p:spPr>
        <p:txBody>
          <a:bodyPr wrap="none"/>
          <a:lstStyle/>
          <a:p>
            <a:pPr>
              <a:defRPr/>
            </a:pPr>
            <a:endParaRPr lang="zh-CN" altLang="en-US" b="0">
              <a:latin typeface="+mn-lt"/>
              <a:ea typeface="黑体" pitchFamily="49" charset="-122"/>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58"/>
                                        </p:tgtEl>
                                        <p:attrNameLst>
                                          <p:attrName>style.visibility</p:attrName>
                                        </p:attrNameLst>
                                      </p:cBhvr>
                                      <p:to>
                                        <p:strVal val="visible"/>
                                      </p:to>
                                    </p:set>
                                    <p:animEffect transition="in" filter="dissolve">
                                      <p:cBhvr>
                                        <p:cTn id="7" dur="500"/>
                                        <p:tgtEl>
                                          <p:spTgt spid="614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81"/>
                                        </p:tgtEl>
                                        <p:attrNameLst>
                                          <p:attrName>style.visibility</p:attrName>
                                        </p:attrNameLst>
                                      </p:cBhvr>
                                      <p:to>
                                        <p:strVal val="visible"/>
                                      </p:to>
                                    </p:set>
                                    <p:animEffect transition="in" filter="dissolve">
                                      <p:cBhvr>
                                        <p:cTn id="12" dur="500"/>
                                        <p:tgtEl>
                                          <p:spTgt spid="6148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55"/>
                                        </p:tgtEl>
                                        <p:attrNameLst>
                                          <p:attrName>style.visibility</p:attrName>
                                        </p:attrNameLst>
                                      </p:cBhvr>
                                      <p:to>
                                        <p:strVal val="visible"/>
                                      </p:to>
                                    </p:set>
                                    <p:animEffect transition="in" filter="dissolve">
                                      <p:cBhvr>
                                        <p:cTn id="17" dur="500"/>
                                        <p:tgtEl>
                                          <p:spTgt spid="6145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52"/>
                                        </p:tgtEl>
                                        <p:attrNameLst>
                                          <p:attrName>style.visibility</p:attrName>
                                        </p:attrNameLst>
                                      </p:cBhvr>
                                      <p:to>
                                        <p:strVal val="visible"/>
                                      </p:to>
                                    </p:set>
                                    <p:animEffect transition="in" filter="dissolve">
                                      <p:cBhvr>
                                        <p:cTn id="22" dur="500"/>
                                        <p:tgtEl>
                                          <p:spTgt spid="614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47"/>
                                        </p:tgtEl>
                                        <p:attrNameLst>
                                          <p:attrName>style.visibility</p:attrName>
                                        </p:attrNameLst>
                                      </p:cBhvr>
                                      <p:to>
                                        <p:strVal val="visible"/>
                                      </p:to>
                                    </p:set>
                                    <p:animEffect transition="in" filter="dissolve">
                                      <p:cBhvr>
                                        <p:cTn id="27" dur="500"/>
                                        <p:tgtEl>
                                          <p:spTgt spid="614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44"/>
                                        </p:tgtEl>
                                        <p:attrNameLst>
                                          <p:attrName>style.visibility</p:attrName>
                                        </p:attrNameLst>
                                      </p:cBhvr>
                                      <p:to>
                                        <p:strVal val="visible"/>
                                      </p:to>
                                    </p:set>
                                    <p:animEffect transition="in" filter="dissolve">
                                      <p:cBhvr>
                                        <p:cTn id="32" dur="500"/>
                                        <p:tgtEl>
                                          <p:spTgt spid="6144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457"/>
                                        </p:tgtEl>
                                        <p:attrNameLst>
                                          <p:attrName>style.visibility</p:attrName>
                                        </p:attrNameLst>
                                      </p:cBhvr>
                                      <p:to>
                                        <p:strVal val="visible"/>
                                      </p:to>
                                    </p:set>
                                    <p:animEffect transition="in" filter="dissolve">
                                      <p:cBhvr>
                                        <p:cTn id="37" dur="500"/>
                                        <p:tgtEl>
                                          <p:spTgt spid="6145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456"/>
                                        </p:tgtEl>
                                        <p:attrNameLst>
                                          <p:attrName>style.visibility</p:attrName>
                                        </p:attrNameLst>
                                      </p:cBhvr>
                                      <p:to>
                                        <p:strVal val="visible"/>
                                      </p:to>
                                    </p:set>
                                    <p:animEffect transition="in" filter="dissolve">
                                      <p:cBhvr>
                                        <p:cTn id="42" dur="500"/>
                                        <p:tgtEl>
                                          <p:spTgt spid="6145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1480"/>
                                        </p:tgtEl>
                                        <p:attrNameLst>
                                          <p:attrName>style.visibility</p:attrName>
                                        </p:attrNameLst>
                                      </p:cBhvr>
                                      <p:to>
                                        <p:strVal val="visible"/>
                                      </p:to>
                                    </p:set>
                                    <p:animEffect transition="in" filter="dissolve">
                                      <p:cBhvr>
                                        <p:cTn id="47" dur="500"/>
                                        <p:tgtEl>
                                          <p:spTgt spid="6148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1479"/>
                                        </p:tgtEl>
                                        <p:attrNameLst>
                                          <p:attrName>style.visibility</p:attrName>
                                        </p:attrNameLst>
                                      </p:cBhvr>
                                      <p:to>
                                        <p:strVal val="visible"/>
                                      </p:to>
                                    </p:set>
                                    <p:animEffect transition="in" filter="dissolve">
                                      <p:cBhvr>
                                        <p:cTn id="52" dur="500"/>
                                        <p:tgtEl>
                                          <p:spTgt spid="6147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1454"/>
                                        </p:tgtEl>
                                        <p:attrNameLst>
                                          <p:attrName>style.visibility</p:attrName>
                                        </p:attrNameLst>
                                      </p:cBhvr>
                                      <p:to>
                                        <p:strVal val="visible"/>
                                      </p:to>
                                    </p:set>
                                    <p:animEffect transition="in" filter="dissolve">
                                      <p:cBhvr>
                                        <p:cTn id="57" dur="500"/>
                                        <p:tgtEl>
                                          <p:spTgt spid="6145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61453"/>
                                        </p:tgtEl>
                                        <p:attrNameLst>
                                          <p:attrName>style.visibility</p:attrName>
                                        </p:attrNameLst>
                                      </p:cBhvr>
                                      <p:to>
                                        <p:strVal val="visible"/>
                                      </p:to>
                                    </p:set>
                                    <p:animEffect transition="in" filter="dissolve">
                                      <p:cBhvr>
                                        <p:cTn id="62" dur="500"/>
                                        <p:tgtEl>
                                          <p:spTgt spid="6145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1449"/>
                                        </p:tgtEl>
                                        <p:attrNameLst>
                                          <p:attrName>style.visibility</p:attrName>
                                        </p:attrNameLst>
                                      </p:cBhvr>
                                      <p:to>
                                        <p:strVal val="visible"/>
                                      </p:to>
                                    </p:set>
                                    <p:animEffect transition="in" filter="dissolve">
                                      <p:cBhvr>
                                        <p:cTn id="67" dur="500"/>
                                        <p:tgtEl>
                                          <p:spTgt spid="61449"/>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61448"/>
                                        </p:tgtEl>
                                        <p:attrNameLst>
                                          <p:attrName>style.visibility</p:attrName>
                                        </p:attrNameLst>
                                      </p:cBhvr>
                                      <p:to>
                                        <p:strVal val="visible"/>
                                      </p:to>
                                    </p:set>
                                    <p:animEffect transition="in" filter="dissolve">
                                      <p:cBhvr>
                                        <p:cTn id="72" dur="500"/>
                                        <p:tgtEl>
                                          <p:spTgt spid="61448"/>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61446"/>
                                        </p:tgtEl>
                                        <p:attrNameLst>
                                          <p:attrName>style.visibility</p:attrName>
                                        </p:attrNameLst>
                                      </p:cBhvr>
                                      <p:to>
                                        <p:strVal val="visible"/>
                                      </p:to>
                                    </p:set>
                                    <p:animEffect transition="in" filter="dissolve">
                                      <p:cBhvr>
                                        <p:cTn id="77" dur="500"/>
                                        <p:tgtEl>
                                          <p:spTgt spid="61446"/>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61445"/>
                                        </p:tgtEl>
                                        <p:attrNameLst>
                                          <p:attrName>style.visibility</p:attrName>
                                        </p:attrNameLst>
                                      </p:cBhvr>
                                      <p:to>
                                        <p:strVal val="visible"/>
                                      </p:to>
                                    </p:set>
                                    <p:animEffect transition="in" filter="dissolve">
                                      <p:cBhvr>
                                        <p:cTn id="82" dur="500"/>
                                        <p:tgtEl>
                                          <p:spTgt spid="61445"/>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61443"/>
                                        </p:tgtEl>
                                        <p:attrNameLst>
                                          <p:attrName>style.visibility</p:attrName>
                                        </p:attrNameLst>
                                      </p:cBhvr>
                                      <p:to>
                                        <p:strVal val="visible"/>
                                      </p:to>
                                    </p:set>
                                    <p:animEffect transition="in" filter="dissolve">
                                      <p:cBhvr>
                                        <p:cTn id="87" dur="500"/>
                                        <p:tgtEl>
                                          <p:spTgt spid="61443"/>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61442"/>
                                        </p:tgtEl>
                                        <p:attrNameLst>
                                          <p:attrName>style.visibility</p:attrName>
                                        </p:attrNameLst>
                                      </p:cBhvr>
                                      <p:to>
                                        <p:strVal val="visible"/>
                                      </p:to>
                                    </p:set>
                                    <p:animEffect transition="in" filter="dissolve">
                                      <p:cBhvr>
                                        <p:cTn id="92" dur="5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autoUpdateAnimBg="0"/>
      <p:bldP spid="61444" grpId="0" autoUpdateAnimBg="0"/>
      <p:bldP spid="61445" grpId="0" autoUpdateAnimBg="0"/>
      <p:bldP spid="61446" grpId="0" autoUpdateAnimBg="0"/>
      <p:bldP spid="61447" grpId="0" autoUpdateAnimBg="0"/>
      <p:bldP spid="61448" grpId="0" autoUpdateAnimBg="0"/>
      <p:bldP spid="61449" grpId="0" autoUpdateAnimBg="0"/>
      <p:bldP spid="61452" grpId="0" autoUpdateAnimBg="0"/>
      <p:bldP spid="61453" grpId="0" autoUpdateAnimBg="0"/>
      <p:bldP spid="61454" grpId="0" autoUpdateAnimBg="0"/>
      <p:bldP spid="61455" grpId="0" autoUpdateAnimBg="0"/>
      <p:bldP spid="61456" grpId="0" autoUpdateAnimBg="0"/>
      <p:bldP spid="61457" grpId="0" autoUpdateAnimBg="0"/>
      <p:bldP spid="61458" grpId="0" autoUpdateAnimBg="0"/>
      <p:bldP spid="61479" grpId="0" autoUpdateAnimBg="0"/>
      <p:bldP spid="61480" grpId="0" autoUpdateAnimBg="0"/>
      <p:bldP spid="61481"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866" name="Group 2"/>
          <p:cNvGraphicFramePr>
            <a:graphicFrameLocks noGrp="1"/>
          </p:cNvGraphicFramePr>
          <p:nvPr/>
        </p:nvGraphicFramePr>
        <p:xfrm>
          <a:off x="539750" y="2133600"/>
          <a:ext cx="8353425" cy="3702540"/>
        </p:xfrm>
        <a:graphic>
          <a:graphicData uri="http://schemas.openxmlformats.org/drawingml/2006/table">
            <a:tbl>
              <a:tblPr/>
              <a:tblGrid>
                <a:gridCol w="1944688">
                  <a:extLst>
                    <a:ext uri="{9D8B030D-6E8A-4147-A177-3AD203B41FA5}">
                      <a16:colId xmlns:a16="http://schemas.microsoft.com/office/drawing/2014/main" val="20000"/>
                    </a:ext>
                  </a:extLst>
                </a:gridCol>
                <a:gridCol w="3527425">
                  <a:extLst>
                    <a:ext uri="{9D8B030D-6E8A-4147-A177-3AD203B41FA5}">
                      <a16:colId xmlns:a16="http://schemas.microsoft.com/office/drawing/2014/main" val="20001"/>
                    </a:ext>
                  </a:extLst>
                </a:gridCol>
                <a:gridCol w="2881312">
                  <a:extLst>
                    <a:ext uri="{9D8B030D-6E8A-4147-A177-3AD203B41FA5}">
                      <a16:colId xmlns:a16="http://schemas.microsoft.com/office/drawing/2014/main" val="20002"/>
                    </a:ext>
                  </a:extLst>
                </a:gridCol>
              </a:tblGrid>
              <a:tr h="571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rgbClr val="080800"/>
                        </a:solidFill>
                        <a:effectLst/>
                        <a:latin typeface="黑体" pitchFamily="49" charset="-122"/>
                        <a:ea typeface="黑体" pitchFamily="49" charset="-122"/>
                      </a:endParaRPr>
                    </a:p>
                  </a:txBody>
                  <a:tcPr marL="72000" marR="72000" marT="36000" marB="3600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80800"/>
                          </a:solidFill>
                          <a:effectLst/>
                          <a:latin typeface="黑体" pitchFamily="49" charset="-122"/>
                          <a:ea typeface="黑体" pitchFamily="49" charset="-122"/>
                        </a:rPr>
                        <a:t>执业医师考试</a:t>
                      </a:r>
                    </a:p>
                  </a:txBody>
                  <a:tcPr marL="72000" marR="72000" marT="36000" marB="360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a:ln>
                            <a:noFill/>
                          </a:ln>
                          <a:solidFill>
                            <a:srgbClr val="080800"/>
                          </a:solidFill>
                          <a:effectLst/>
                          <a:latin typeface="黑体" pitchFamily="49" charset="-122"/>
                          <a:ea typeface="黑体" pitchFamily="49" charset="-122"/>
                        </a:rPr>
                        <a:t>西医综合考试</a:t>
                      </a:r>
                    </a:p>
                  </a:txBody>
                  <a:tcPr marL="72000" marR="72000" marT="36000" marB="36000"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val="10000"/>
                  </a:ext>
                </a:extLst>
              </a:tr>
              <a:tr h="639763">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000" b="0" i="0" u="none" strike="noStrike" cap="none" normalizeH="0" baseline="0">
                          <a:ln>
                            <a:noFill/>
                          </a:ln>
                          <a:solidFill>
                            <a:srgbClr val="080800"/>
                          </a:solidFill>
                          <a:effectLst/>
                          <a:latin typeface="黑体" pitchFamily="49" charset="-122"/>
                          <a:ea typeface="黑体" pitchFamily="49" charset="-122"/>
                        </a:rPr>
                        <a:t>1.</a:t>
                      </a:r>
                      <a:r>
                        <a:rPr kumimoji="1" lang="zh-CN" altLang="en-US" sz="2000" b="0" i="0" u="none" strike="noStrike" cap="none" normalizeH="0" baseline="0">
                          <a:ln>
                            <a:noFill/>
                          </a:ln>
                          <a:solidFill>
                            <a:srgbClr val="080800"/>
                          </a:solidFill>
                          <a:effectLst/>
                          <a:latin typeface="黑体" pitchFamily="49" charset="-122"/>
                          <a:ea typeface="黑体" pitchFamily="49" charset="-122"/>
                        </a:rPr>
                        <a:t>核苷酸代谢</a:t>
                      </a:r>
                    </a:p>
                  </a:txBody>
                  <a:tcPr marL="72000" marR="7200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tc>
                  <a:txBody>
                    <a:bodyPr/>
                    <a:lstStyle/>
                    <a:p>
                      <a:pPr marL="457200" marR="0" lvl="0" indent="-4572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1" lang="zh-CN" altLang="en-US" sz="2000" b="0" i="0" u="none" strike="noStrike" cap="none" normalizeH="0" baseline="0">
                          <a:ln>
                            <a:noFill/>
                          </a:ln>
                          <a:solidFill>
                            <a:srgbClr val="080800"/>
                          </a:solidFill>
                          <a:effectLst/>
                          <a:latin typeface="黑体" pitchFamily="49" charset="-122"/>
                          <a:ea typeface="黑体" pitchFamily="49" charset="-122"/>
                        </a:rPr>
                        <a:t>两条嘌呤核苷酸合成途径的原料</a:t>
                      </a:r>
                    </a:p>
                    <a:p>
                      <a:pPr marL="457200" marR="0" lvl="0" indent="-4572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1" lang="zh-CN" altLang="en-US" sz="2000" b="0" i="0" u="none" strike="noStrike" cap="none" normalizeH="0" baseline="0">
                          <a:ln>
                            <a:noFill/>
                          </a:ln>
                          <a:solidFill>
                            <a:srgbClr val="080800"/>
                          </a:solidFill>
                          <a:effectLst/>
                          <a:latin typeface="黑体" pitchFamily="49" charset="-122"/>
                          <a:ea typeface="黑体" pitchFamily="49" charset="-122"/>
                        </a:rPr>
                        <a:t>嘌呤核苷酸分解代谢产物</a:t>
                      </a:r>
                    </a:p>
                    <a:p>
                      <a:pPr marL="457200" marR="0" lvl="0" indent="-4572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1" lang="zh-CN" altLang="en-US" sz="2000" b="0" i="0" u="none" strike="noStrike" cap="none" normalizeH="0" baseline="0">
                          <a:ln>
                            <a:noFill/>
                          </a:ln>
                          <a:solidFill>
                            <a:srgbClr val="080800"/>
                          </a:solidFill>
                          <a:effectLst/>
                          <a:latin typeface="黑体" pitchFamily="49" charset="-122"/>
                          <a:ea typeface="黑体" pitchFamily="49" charset="-122"/>
                        </a:rPr>
                        <a:t>两条嘧啶核苷酸合成途径的原料</a:t>
                      </a:r>
                    </a:p>
                    <a:p>
                      <a:pPr marL="457200" marR="0" lvl="0" indent="-4572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1" lang="zh-CN" altLang="en-US" sz="2000" b="0" i="0" u="none" strike="noStrike" cap="none" normalizeH="0" baseline="0">
                          <a:ln>
                            <a:noFill/>
                          </a:ln>
                          <a:solidFill>
                            <a:srgbClr val="080800"/>
                          </a:solidFill>
                          <a:effectLst/>
                          <a:latin typeface="黑体" pitchFamily="49" charset="-122"/>
                          <a:ea typeface="黑体" pitchFamily="49" charset="-122"/>
                        </a:rPr>
                        <a:t>嘧啶核苷酸分解代谢产物</a:t>
                      </a:r>
                    </a:p>
                  </a:txBody>
                  <a:tcPr marL="72000" marR="7200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tc>
                  <a:txBody>
                    <a:bodyPr/>
                    <a:lstStyle/>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a:ln>
                            <a:noFill/>
                          </a:ln>
                          <a:solidFill>
                            <a:srgbClr val="080800"/>
                          </a:solidFill>
                          <a:effectLst/>
                          <a:latin typeface="黑体" pitchFamily="49" charset="-122"/>
                          <a:ea typeface="黑体" pitchFamily="49" charset="-122"/>
                        </a:rPr>
                        <a:t>嘌呤、嘧啶核苷酸的合成原料、主要合成过程和分解产物</a:t>
                      </a:r>
                    </a:p>
                    <a:p>
                      <a:pPr marL="457200" marR="0" lvl="0" indent="-457200" algn="l" defTabSz="914400" rtl="0" eaLnBrk="1" fontAlgn="base" latinLnBrk="0" hangingPunct="1">
                        <a:lnSpc>
                          <a:spcPct val="100000"/>
                        </a:lnSpc>
                        <a:spcBef>
                          <a:spcPct val="0"/>
                        </a:spcBef>
                        <a:spcAft>
                          <a:spcPct val="0"/>
                        </a:spcAft>
                        <a:buClrTx/>
                        <a:buSzTx/>
                        <a:buFontTx/>
                        <a:buAutoNum type="circleNumDbPlain"/>
                        <a:tabLst/>
                      </a:pPr>
                      <a:r>
                        <a:rPr kumimoji="0" lang="zh-CN" altLang="en-US" sz="2000" b="0" i="0" u="none" strike="noStrike" cap="none" normalizeH="0" baseline="0" dirty="0">
                          <a:ln>
                            <a:noFill/>
                          </a:ln>
                          <a:solidFill>
                            <a:srgbClr val="080800"/>
                          </a:solidFill>
                          <a:effectLst/>
                          <a:latin typeface="黑体" pitchFamily="49" charset="-122"/>
                          <a:ea typeface="黑体" pitchFamily="49" charset="-122"/>
                        </a:rPr>
                        <a:t>脱氧核苷酸的生成</a:t>
                      </a:r>
                    </a:p>
                  </a:txBody>
                  <a:tcPr marL="72000" marR="72000" marT="36000" marB="36000"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pPr>
                      <a:r>
                        <a:rPr kumimoji="1" lang="en-US" altLang="zh-CN" sz="2000" b="0" i="0" u="none" strike="noStrike" cap="none" normalizeH="0" baseline="0">
                          <a:ln>
                            <a:noFill/>
                          </a:ln>
                          <a:solidFill>
                            <a:srgbClr val="080800"/>
                          </a:solidFill>
                          <a:effectLst/>
                          <a:latin typeface="黑体" pitchFamily="49" charset="-122"/>
                          <a:ea typeface="黑体" pitchFamily="49" charset="-122"/>
                        </a:rPr>
                        <a:t>2.</a:t>
                      </a:r>
                      <a:r>
                        <a:rPr kumimoji="1" lang="zh-CN" altLang="en-US" sz="2000" b="0" i="0" u="none" strike="noStrike" cap="none" normalizeH="0" baseline="0">
                          <a:ln>
                            <a:noFill/>
                          </a:ln>
                          <a:solidFill>
                            <a:srgbClr val="080800"/>
                          </a:solidFill>
                          <a:effectLst/>
                          <a:latin typeface="黑体" pitchFamily="49" charset="-122"/>
                          <a:ea typeface="黑体" pitchFamily="49" charset="-122"/>
                        </a:rPr>
                        <a:t>核苷酸代谢的调节</a:t>
                      </a:r>
                      <a:br>
                        <a:rPr kumimoji="1" lang="zh-CN" altLang="en-US" sz="2000" b="0" i="0" u="none" strike="noStrike" cap="none" normalizeH="0" baseline="0">
                          <a:ln>
                            <a:noFill/>
                          </a:ln>
                          <a:solidFill>
                            <a:srgbClr val="080800"/>
                          </a:solidFill>
                          <a:effectLst/>
                          <a:latin typeface="黑体" pitchFamily="49" charset="-122"/>
                          <a:ea typeface="黑体" pitchFamily="49" charset="-122"/>
                        </a:rPr>
                      </a:br>
                      <a:endParaRPr kumimoji="1" lang="zh-CN" altLang="en-US" sz="2000" b="0" i="0" u="none" strike="noStrike" cap="none" normalizeH="0" baseline="0">
                        <a:ln>
                          <a:noFill/>
                        </a:ln>
                        <a:solidFill>
                          <a:srgbClr val="080800"/>
                        </a:solidFill>
                        <a:effectLst/>
                        <a:latin typeface="黑体" pitchFamily="49" charset="-122"/>
                        <a:ea typeface="黑体" pitchFamily="49" charset="-122"/>
                      </a:endParaRPr>
                    </a:p>
                  </a:txBody>
                  <a:tcPr marL="72000" marR="7200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457200" marR="0" lvl="0" indent="-4572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1" lang="zh-CN" altLang="en-US" sz="2000" b="0" i="0" u="none" strike="noStrike" cap="none" normalizeH="0" baseline="0">
                          <a:ln>
                            <a:noFill/>
                          </a:ln>
                          <a:solidFill>
                            <a:srgbClr val="080800"/>
                          </a:solidFill>
                          <a:effectLst/>
                          <a:latin typeface="黑体" pitchFamily="49" charset="-122"/>
                          <a:ea typeface="黑体" pitchFamily="49" charset="-122"/>
                        </a:rPr>
                        <a:t>核苷酸合成的主要调节酶</a:t>
                      </a:r>
                    </a:p>
                    <a:p>
                      <a:pPr marL="457200" marR="0" lvl="0" indent="-457200" algn="l" defTabSz="914400" rtl="0" eaLnBrk="1" fontAlgn="base" latinLnBrk="0" hangingPunct="1">
                        <a:lnSpc>
                          <a:spcPct val="100000"/>
                        </a:lnSpc>
                        <a:spcBef>
                          <a:spcPct val="20000"/>
                        </a:spcBef>
                        <a:spcAft>
                          <a:spcPct val="0"/>
                        </a:spcAft>
                        <a:buClr>
                          <a:srgbClr val="080800"/>
                        </a:buClr>
                        <a:buSzTx/>
                        <a:buFont typeface="Wingdings" pitchFamily="2" charset="2"/>
                        <a:buAutoNum type="circleNumDbPlain"/>
                        <a:tabLst/>
                      </a:pPr>
                      <a:r>
                        <a:rPr kumimoji="1" lang="zh-CN" altLang="en-US" sz="2000" b="0" i="0" u="none" strike="noStrike" cap="none" normalizeH="0" baseline="0">
                          <a:ln>
                            <a:noFill/>
                          </a:ln>
                          <a:solidFill>
                            <a:srgbClr val="080800"/>
                          </a:solidFill>
                          <a:effectLst/>
                          <a:latin typeface="黑体" pitchFamily="49" charset="-122"/>
                          <a:ea typeface="黑体" pitchFamily="49" charset="-122"/>
                        </a:rPr>
                        <a:t>抗核苷酸代谢药物的生化机制</a:t>
                      </a:r>
                    </a:p>
                  </a:txBody>
                  <a:tcPr marL="72000" marR="7200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a:ln>
                            <a:noFill/>
                          </a:ln>
                          <a:solidFill>
                            <a:srgbClr val="080800"/>
                          </a:solidFill>
                          <a:effectLst/>
                          <a:latin typeface="黑体" pitchFamily="49" charset="-122"/>
                          <a:ea typeface="黑体" pitchFamily="49" charset="-122"/>
                        </a:rPr>
                        <a:t>嘌呤、嘧啶核苷酸的抗代谢物的作用及其机制。 </a:t>
                      </a:r>
                    </a:p>
                  </a:txBody>
                  <a:tcPr marL="72000" marR="72000" marT="36000" marB="3600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99FF33"/>
                    </a:solidFill>
                  </a:tcPr>
                </a:tc>
                <a:extLst>
                  <a:ext uri="{0D108BD9-81ED-4DB2-BD59-A6C34878D82A}">
                    <a16:rowId xmlns:a16="http://schemas.microsoft.com/office/drawing/2014/main" val="10002"/>
                  </a:ext>
                </a:extLst>
              </a:tr>
            </a:tbl>
          </a:graphicData>
        </a:graphic>
      </p:graphicFrame>
      <p:sp>
        <p:nvSpPr>
          <p:cNvPr id="153614" name="Text Box 21"/>
          <p:cNvSpPr txBox="1">
            <a:spLocks noChangeArrowheads="1"/>
          </p:cNvSpPr>
          <p:nvPr/>
        </p:nvSpPr>
        <p:spPr bwMode="auto">
          <a:xfrm>
            <a:off x="900113" y="1120775"/>
            <a:ext cx="7416800" cy="579438"/>
          </a:xfrm>
          <a:prstGeom prst="rect">
            <a:avLst/>
          </a:prstGeom>
          <a:noFill/>
          <a:ln w="9525">
            <a:noFill/>
            <a:miter lim="800000"/>
            <a:headEnd/>
            <a:tailEnd/>
          </a:ln>
        </p:spPr>
        <p:txBody>
          <a:bodyPr>
            <a:spAutoFit/>
          </a:bodyPr>
          <a:lstStyle/>
          <a:p>
            <a:pPr algn="ctr">
              <a:spcBef>
                <a:spcPct val="50000"/>
              </a:spcBef>
            </a:pPr>
            <a:r>
              <a:rPr kumimoji="0" lang="zh-CN" altLang="en-US" b="0">
                <a:solidFill>
                  <a:srgbClr val="080800"/>
                </a:solidFill>
                <a:latin typeface="黑体" pitchFamily="2" charset="-122"/>
                <a:ea typeface="黑体" pitchFamily="2" charset="-122"/>
              </a:rPr>
              <a:t>两大国家考试生物化学考试大纲</a:t>
            </a:r>
          </a:p>
        </p:txBody>
      </p:sp>
    </p:spTree>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descr="Rectangle: Click to edit Master text styles&#10;Second level&#10;Third level&#10;Fourth level&#10;Fifth level"/>
          <p:cNvSpPr>
            <a:spLocks noGrp="1" noChangeArrowheads="1"/>
          </p:cNvSpPr>
          <p:nvPr>
            <p:ph type="body" idx="1"/>
          </p:nvPr>
        </p:nvSpPr>
        <p:spPr>
          <a:xfrm>
            <a:off x="1042988" y="1844675"/>
            <a:ext cx="7189787" cy="4176713"/>
          </a:xfrm>
        </p:spPr>
        <p:txBody>
          <a:bodyPr/>
          <a:lstStyle/>
          <a:p>
            <a:pPr eaLnBrk="1" hangingPunct="1"/>
            <a:r>
              <a:rPr lang="en-US" altLang="zh-CN" dirty="0">
                <a:solidFill>
                  <a:srgbClr val="FFFF00"/>
                </a:solidFill>
                <a:ea typeface="黑体" pitchFamily="2" charset="-122"/>
              </a:rPr>
              <a:t> </a:t>
            </a:r>
            <a:r>
              <a:rPr lang="zh-CN" altLang="en-US" dirty="0">
                <a:solidFill>
                  <a:srgbClr val="080800"/>
                </a:solidFill>
                <a:ea typeface="黑体" pitchFamily="2" charset="-122"/>
              </a:rPr>
              <a:t>合成代谢（重点）</a:t>
            </a:r>
          </a:p>
          <a:p>
            <a:pPr lvl="1" eaLnBrk="1" hangingPunct="1">
              <a:spcBef>
                <a:spcPts val="1200"/>
              </a:spcBef>
              <a:buClr>
                <a:srgbClr val="009900"/>
              </a:buClr>
            </a:pPr>
            <a:r>
              <a:rPr lang="zh-CN" altLang="en-US" dirty="0">
                <a:solidFill>
                  <a:schemeClr val="tx2"/>
                </a:solidFill>
                <a:ea typeface="黑体" pitchFamily="2" charset="-122"/>
              </a:rPr>
              <a:t>从头合成途径</a:t>
            </a:r>
            <a:r>
              <a:rPr lang="en-US" altLang="zh-CN" dirty="0">
                <a:solidFill>
                  <a:srgbClr val="FA413C"/>
                </a:solidFill>
                <a:ea typeface="黑体" pitchFamily="2" charset="-122"/>
              </a:rPr>
              <a:t>---</a:t>
            </a:r>
            <a:r>
              <a:rPr lang="zh-CN" altLang="en-US" dirty="0">
                <a:solidFill>
                  <a:srgbClr val="FA413C"/>
                </a:solidFill>
                <a:ea typeface="黑体" pitchFamily="2" charset="-122"/>
              </a:rPr>
              <a:t>主要途径</a:t>
            </a:r>
          </a:p>
          <a:p>
            <a:pPr lvl="1" eaLnBrk="1" hangingPunct="1">
              <a:buClr>
                <a:srgbClr val="009900"/>
              </a:buClr>
              <a:buFont typeface="Wingdings" pitchFamily="2" charset="2"/>
              <a:buNone/>
            </a:pPr>
            <a:r>
              <a:rPr lang="zh-CN" altLang="en-US" dirty="0">
                <a:ea typeface="黑体" pitchFamily="2" charset="-122"/>
              </a:rPr>
              <a:t>		</a:t>
            </a:r>
            <a:r>
              <a:rPr lang="en-US" altLang="zh-CN" sz="3200" dirty="0">
                <a:solidFill>
                  <a:schemeClr val="tx2"/>
                </a:solidFill>
                <a:ea typeface="黑体" pitchFamily="2" charset="-122"/>
              </a:rPr>
              <a:t>(de novo synthesis pathway)</a:t>
            </a:r>
          </a:p>
          <a:p>
            <a:pPr lvl="1" eaLnBrk="1" hangingPunct="1">
              <a:buClr>
                <a:srgbClr val="009900"/>
              </a:buClr>
            </a:pPr>
            <a:r>
              <a:rPr lang="en-US" altLang="zh-CN" dirty="0">
                <a:ea typeface="黑体" pitchFamily="2" charset="-122"/>
              </a:rPr>
              <a:t> </a:t>
            </a:r>
            <a:r>
              <a:rPr lang="zh-CN" altLang="en-US" dirty="0">
                <a:solidFill>
                  <a:schemeClr val="tx2"/>
                </a:solidFill>
                <a:ea typeface="黑体" pitchFamily="2" charset="-122"/>
              </a:rPr>
              <a:t>补救合成途径</a:t>
            </a:r>
          </a:p>
          <a:p>
            <a:pPr lvl="1" eaLnBrk="1" hangingPunct="1">
              <a:buFont typeface="Wingdings" pitchFamily="2" charset="2"/>
              <a:buNone/>
            </a:pPr>
            <a:r>
              <a:rPr lang="zh-CN" altLang="en-US" dirty="0">
                <a:ea typeface="黑体" pitchFamily="2" charset="-122"/>
              </a:rPr>
              <a:t>		</a:t>
            </a:r>
            <a:r>
              <a:rPr lang="en-US" altLang="zh-CN" sz="3200" dirty="0">
                <a:solidFill>
                  <a:schemeClr val="tx2"/>
                </a:solidFill>
                <a:ea typeface="黑体" pitchFamily="2" charset="-122"/>
              </a:rPr>
              <a:t>(salvage synthesis pathway)</a:t>
            </a:r>
          </a:p>
          <a:p>
            <a:pPr lvl="1" eaLnBrk="1" hangingPunct="1">
              <a:spcBef>
                <a:spcPct val="0"/>
              </a:spcBef>
              <a:buFont typeface="Wingdings" pitchFamily="2" charset="2"/>
              <a:buNone/>
            </a:pPr>
            <a:endParaRPr lang="en-US" altLang="zh-CN" sz="3200" dirty="0">
              <a:ea typeface="黑体" pitchFamily="2" charset="-122"/>
            </a:endParaRPr>
          </a:p>
          <a:p>
            <a:pPr eaLnBrk="1" hangingPunct="1"/>
            <a:r>
              <a:rPr lang="en-US" altLang="zh-CN" dirty="0">
                <a:ea typeface="黑体" pitchFamily="2" charset="-122"/>
              </a:rPr>
              <a:t> </a:t>
            </a:r>
            <a:r>
              <a:rPr lang="zh-CN" altLang="en-US" dirty="0">
                <a:solidFill>
                  <a:srgbClr val="080800"/>
                </a:solidFill>
                <a:ea typeface="黑体" pitchFamily="2" charset="-122"/>
              </a:rPr>
              <a:t>分解代谢</a:t>
            </a:r>
            <a:r>
              <a:rPr lang="en-US" altLang="zh-CN" dirty="0">
                <a:solidFill>
                  <a:srgbClr val="080800"/>
                </a:solidFill>
                <a:ea typeface="黑体" pitchFamily="2" charset="-122"/>
              </a:rPr>
              <a:t>——</a:t>
            </a:r>
            <a:r>
              <a:rPr lang="zh-CN" altLang="en-US" dirty="0">
                <a:solidFill>
                  <a:srgbClr val="080800"/>
                </a:solidFill>
                <a:ea typeface="黑体" pitchFamily="2" charset="-122"/>
              </a:rPr>
              <a:t>产物</a:t>
            </a:r>
          </a:p>
        </p:txBody>
      </p:sp>
      <p:sp>
        <p:nvSpPr>
          <p:cNvPr id="40962" name="Rectangle 3"/>
          <p:cNvSpPr>
            <a:spLocks noChangeArrowheads="1"/>
          </p:cNvSpPr>
          <p:nvPr/>
        </p:nvSpPr>
        <p:spPr bwMode="auto">
          <a:xfrm>
            <a:off x="2627313" y="1071563"/>
            <a:ext cx="4176712" cy="701675"/>
          </a:xfrm>
          <a:prstGeom prst="rect">
            <a:avLst/>
          </a:prstGeom>
          <a:noFill/>
          <a:ln w="38100">
            <a:noFill/>
            <a:miter lim="800000"/>
            <a:headEnd/>
            <a:tailEnd/>
          </a:ln>
        </p:spPr>
        <p:txBody>
          <a:bodyPr>
            <a:spAutoFit/>
          </a:bodyPr>
          <a:lstStyle/>
          <a:p>
            <a:pPr algn="ctr">
              <a:spcBef>
                <a:spcPct val="20000"/>
              </a:spcBef>
              <a:buClr>
                <a:schemeClr val="hlink"/>
              </a:buClr>
              <a:buSzPct val="110000"/>
              <a:buFont typeface="Wingdings" pitchFamily="2" charset="2"/>
              <a:buNone/>
            </a:pPr>
            <a:r>
              <a:rPr lang="zh-CN" altLang="en-US" sz="4000" b="0">
                <a:solidFill>
                  <a:schemeClr val="tx2"/>
                </a:solidFill>
                <a:latin typeface="Tahoma" pitchFamily="34" charset="0"/>
                <a:ea typeface="黑体" pitchFamily="2" charset="-122"/>
              </a:rPr>
              <a:t>核苷酸代谢概况</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dissolve">
                                      <p:cBhvr>
                                        <p:cTn id="7" dur="1000"/>
                                        <p:tgtEl>
                                          <p:spTgt spid="101378">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01378">
                                            <p:txEl>
                                              <p:pRg st="6" end="6"/>
                                            </p:txEl>
                                          </p:spTgt>
                                        </p:tgtEl>
                                        <p:attrNameLst>
                                          <p:attrName>style.visibility</p:attrName>
                                        </p:attrNameLst>
                                      </p:cBhvr>
                                      <p:to>
                                        <p:strVal val="visible"/>
                                      </p:to>
                                    </p:set>
                                    <p:animEffect transition="in" filter="dissolve">
                                      <p:cBhvr>
                                        <p:cTn id="11" dur="1000"/>
                                        <p:tgtEl>
                                          <p:spTgt spid="101378">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01378">
                                            <p:txEl>
                                              <p:pRg st="1" end="1"/>
                                            </p:txEl>
                                          </p:spTgt>
                                        </p:tgtEl>
                                        <p:attrNameLst>
                                          <p:attrName>style.visibility</p:attrName>
                                        </p:attrNameLst>
                                      </p:cBhvr>
                                      <p:to>
                                        <p:strVal val="visible"/>
                                      </p:to>
                                    </p:set>
                                    <p:animEffect transition="in" filter="box(in)">
                                      <p:cBhvr>
                                        <p:cTn id="16" dur="1000"/>
                                        <p:tgtEl>
                                          <p:spTgt spid="101378">
                                            <p:txEl>
                                              <p:pRg st="1" end="1"/>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01378">
                                            <p:txEl>
                                              <p:pRg st="2" end="2"/>
                                            </p:txEl>
                                          </p:spTgt>
                                        </p:tgtEl>
                                        <p:attrNameLst>
                                          <p:attrName>style.visibility</p:attrName>
                                        </p:attrNameLst>
                                      </p:cBhvr>
                                      <p:to>
                                        <p:strVal val="visible"/>
                                      </p:to>
                                    </p:set>
                                    <p:animEffect transition="in" filter="box(in)">
                                      <p:cBhvr>
                                        <p:cTn id="19" dur="1000"/>
                                        <p:tgtEl>
                                          <p:spTgt spid="101378">
                                            <p:txEl>
                                              <p:pRg st="2" end="2"/>
                                            </p:txEl>
                                          </p:spTgt>
                                        </p:tgtEl>
                                      </p:cBhvr>
                                    </p:animEffect>
                                  </p:childTnLst>
                                </p:cTn>
                              </p:par>
                            </p:childTnLst>
                          </p:cTn>
                        </p:par>
                        <p:par>
                          <p:cTn id="20" fill="hold">
                            <p:stCondLst>
                              <p:cond delay="1000"/>
                            </p:stCondLst>
                            <p:childTnLst>
                              <p:par>
                                <p:cTn id="21" presetID="4" presetClass="entr" presetSubtype="16" fill="hold" nodeType="afterEffect">
                                  <p:stCondLst>
                                    <p:cond delay="0"/>
                                  </p:stCondLst>
                                  <p:childTnLst>
                                    <p:set>
                                      <p:cBhvr>
                                        <p:cTn id="22" dur="1" fill="hold">
                                          <p:stCondLst>
                                            <p:cond delay="0"/>
                                          </p:stCondLst>
                                        </p:cTn>
                                        <p:tgtEl>
                                          <p:spTgt spid="101378">
                                            <p:txEl>
                                              <p:pRg st="3" end="3"/>
                                            </p:txEl>
                                          </p:spTgt>
                                        </p:tgtEl>
                                        <p:attrNameLst>
                                          <p:attrName>style.visibility</p:attrName>
                                        </p:attrNameLst>
                                      </p:cBhvr>
                                      <p:to>
                                        <p:strVal val="visible"/>
                                      </p:to>
                                    </p:set>
                                    <p:animEffect transition="in" filter="box(in)">
                                      <p:cBhvr>
                                        <p:cTn id="23" dur="1000"/>
                                        <p:tgtEl>
                                          <p:spTgt spid="101378">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101378">
                                            <p:txEl>
                                              <p:pRg st="4" end="4"/>
                                            </p:txEl>
                                          </p:spTgt>
                                        </p:tgtEl>
                                        <p:attrNameLst>
                                          <p:attrName>style.visibility</p:attrName>
                                        </p:attrNameLst>
                                      </p:cBhvr>
                                      <p:to>
                                        <p:strVal val="visible"/>
                                      </p:to>
                                    </p:set>
                                    <p:animEffect transition="in" filter="box(in)">
                                      <p:cBhvr>
                                        <p:cTn id="26" dur="1000"/>
                                        <p:tgtEl>
                                          <p:spTgt spid="1013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ure">
  <a:themeElements>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3200" b="1" i="0" u="none" strike="noStrike" cap="none" normalizeH="0" baseline="0" smtClean="0">
            <a:ln>
              <a:noFill/>
            </a:ln>
            <a:solidFill>
              <a:schemeClr val="tx1"/>
            </a:solidFill>
            <a:effectLst/>
            <a:latin typeface="Times New Roman"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3200" b="1" i="0" u="none" strike="noStrike" cap="none" normalizeH="0" baseline="0" smtClean="0">
            <a:ln>
              <a:noFill/>
            </a:ln>
            <a:solidFill>
              <a:schemeClr val="tx1"/>
            </a:solidFill>
            <a:effectLst/>
            <a:latin typeface="Times New Roman" pitchFamily="18" charset="0"/>
            <a:ea typeface="楷体_GB2312" pitchFamily="49" charset="-122"/>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Designs\Nature.pot</Template>
  <TotalTime>2921</TotalTime>
  <Words>3376</Words>
  <Application>Microsoft Office PowerPoint</Application>
  <PresentationFormat>全屏显示(4:3)</PresentationFormat>
  <Paragraphs>812</Paragraphs>
  <Slides>83</Slides>
  <Notes>23</Notes>
  <HiddenSlides>4</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83</vt:i4>
      </vt:variant>
    </vt:vector>
  </HeadingPairs>
  <TitlesOfParts>
    <vt:vector size="98" baseType="lpstr">
      <vt:lpstr>仿宋</vt:lpstr>
      <vt:lpstr>黑体</vt:lpstr>
      <vt:lpstr>华文楷体</vt:lpstr>
      <vt:lpstr>楷体_GB2312</vt:lpstr>
      <vt:lpstr>宋体</vt:lpstr>
      <vt:lpstr>Arial</vt:lpstr>
      <vt:lpstr>Garamond</vt:lpstr>
      <vt:lpstr>Symbol</vt:lpstr>
      <vt:lpstr>Tahoma</vt:lpstr>
      <vt:lpstr>Times New Roman</vt:lpstr>
      <vt:lpstr>Wingdings</vt:lpstr>
      <vt:lpstr>Nature</vt:lpstr>
      <vt:lpstr>CS ChemDraw Drawing</vt:lpstr>
      <vt:lpstr>ISIS/Draw Sketch</vt:lpstr>
      <vt:lpstr>Visio</vt:lpstr>
      <vt:lpstr>PowerPoint 演示文稿</vt:lpstr>
      <vt:lpstr>内容提纲</vt:lpstr>
      <vt:lpstr>第一节  核苷酸代谢概述</vt:lpstr>
      <vt:lpstr>一、核苷酸的生理功用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嘌呤核苷酸代谢</vt:lpstr>
      <vt:lpstr>PowerPoint 演示文稿</vt:lpstr>
      <vt:lpstr>一、嘌呤核苷酸的合成代谢</vt:lpstr>
      <vt:lpstr>PowerPoint 演示文稿</vt:lpstr>
      <vt:lpstr>PowerPoint 演示文稿</vt:lpstr>
      <vt:lpstr>PowerPoint 演示文稿</vt:lpstr>
      <vt:lpstr>AMP与GMP的生成</vt:lpstr>
      <vt:lpstr>PowerPoint 演示文稿</vt:lpstr>
      <vt:lpstr>PowerPoint 演示文稿</vt:lpstr>
      <vt:lpstr>PowerPoint 演示文稿</vt:lpstr>
      <vt:lpstr>PRPP酰胺转移酶的调节</vt:lpstr>
      <vt:lpstr>PowerPoint 演示文稿</vt:lpstr>
      <vt:lpstr>PowerPoint 演示文稿</vt:lpstr>
      <vt:lpstr>（二）补救合成途径（salvage pathway）</vt:lpstr>
      <vt:lpstr>PowerPoint 演示文稿</vt:lpstr>
      <vt:lpstr>PowerPoint 演示文稿</vt:lpstr>
      <vt:lpstr>PowerPoint 演示文稿</vt:lpstr>
      <vt:lpstr>PowerPoint 演示文稿</vt:lpstr>
      <vt:lpstr>（三）嘌呤核苷酸的相互转变</vt:lpstr>
      <vt:lpstr>（四）脱氧（核糖）核苷酸的生成</vt:lpstr>
      <vt:lpstr>PowerPoint 演示文稿</vt:lpstr>
      <vt:lpstr>PowerPoint 演示文稿</vt:lpstr>
      <vt:lpstr> 核糖核苷酸还原酶的调节</vt:lpstr>
      <vt:lpstr>PowerPoint 演示文稿</vt:lpstr>
      <vt:lpstr>PowerPoint 演示文稿</vt:lpstr>
      <vt:lpstr>PowerPoint 演示文稿</vt:lpstr>
      <vt:lpstr>PowerPoint 演示文稿</vt:lpstr>
      <vt:lpstr>PowerPoint 演示文稿</vt:lpstr>
      <vt:lpstr>PowerPoint 演示文稿</vt:lpstr>
      <vt:lpstr>嘌呤核苷酸的分解代谢</vt:lpstr>
      <vt:lpstr>PowerPoint 演示文稿</vt:lpstr>
      <vt:lpstr>PowerPoint 演示文稿</vt:lpstr>
      <vt:lpstr>PowerPoint 演示文稿</vt:lpstr>
      <vt:lpstr>PowerPoint 演示文稿</vt:lpstr>
      <vt:lpstr>PowerPoint 演示文稿</vt:lpstr>
      <vt:lpstr>PowerPoint 演示文稿</vt:lpstr>
      <vt:lpstr>一、嘧啶核苷酸的合成代谢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从头合成的调节</vt:lpstr>
      <vt:lpstr>PowerPoint 演示文稿</vt:lpstr>
      <vt:lpstr>PowerPoint 演示文稿</vt:lpstr>
      <vt:lpstr>二、嘧啶核苷酸的分解代谢</vt:lpstr>
      <vt:lpstr>PowerPoint 演示文稿</vt:lpstr>
      <vt:lpstr>PowerPoint 演示文稿</vt:lpstr>
      <vt:lpstr>PowerPoint 演示文稿</vt:lpstr>
      <vt:lpstr>抗代谢物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NTP与dNTP的合成</vt:lpstr>
      <vt:lpstr>NTP与dNTP的合成</vt:lpstr>
      <vt:lpstr>PowerPoint 演示文稿</vt:lpstr>
      <vt:lpstr>PowerPoint 演示文稿</vt:lpstr>
    </vt:vector>
  </TitlesOfParts>
  <Company>fimmu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julia</dc:creator>
  <cp:lastModifiedBy>ZHU LINA</cp:lastModifiedBy>
  <cp:revision>108</cp:revision>
  <dcterms:created xsi:type="dcterms:W3CDTF">2003-08-26T14:33:49Z</dcterms:created>
  <dcterms:modified xsi:type="dcterms:W3CDTF">2021-11-02T09:17:07Z</dcterms:modified>
</cp:coreProperties>
</file>