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67"/>
  </p:notesMasterIdLst>
  <p:handoutMasterIdLst>
    <p:handoutMasterId r:id="rId68"/>
  </p:handoutMasterIdLst>
  <p:sldIdLst>
    <p:sldId id="416" r:id="rId2"/>
    <p:sldId id="452" r:id="rId3"/>
    <p:sldId id="453" r:id="rId4"/>
    <p:sldId id="482" r:id="rId5"/>
    <p:sldId id="257" r:id="rId6"/>
    <p:sldId id="324" r:id="rId7"/>
    <p:sldId id="457" r:id="rId8"/>
    <p:sldId id="458" r:id="rId9"/>
    <p:sldId id="459" r:id="rId10"/>
    <p:sldId id="460" r:id="rId11"/>
    <p:sldId id="259" r:id="rId12"/>
    <p:sldId id="422" r:id="rId13"/>
    <p:sldId id="433" r:id="rId14"/>
    <p:sldId id="263" r:id="rId15"/>
    <p:sldId id="434" r:id="rId16"/>
    <p:sldId id="264" r:id="rId17"/>
    <p:sldId id="424" r:id="rId18"/>
    <p:sldId id="425" r:id="rId19"/>
    <p:sldId id="330" r:id="rId20"/>
    <p:sldId id="335" r:id="rId21"/>
    <p:sldId id="341" r:id="rId22"/>
    <p:sldId id="301" r:id="rId23"/>
    <p:sldId id="302" r:id="rId24"/>
    <p:sldId id="303" r:id="rId25"/>
    <p:sldId id="304" r:id="rId26"/>
    <p:sldId id="480" r:id="rId27"/>
    <p:sldId id="269" r:id="rId28"/>
    <p:sldId id="342" r:id="rId29"/>
    <p:sldId id="314" r:id="rId30"/>
    <p:sldId id="285" r:id="rId31"/>
    <p:sldId id="470" r:id="rId32"/>
    <p:sldId id="286" r:id="rId33"/>
    <p:sldId id="287" r:id="rId34"/>
    <p:sldId id="289" r:id="rId35"/>
    <p:sldId id="288" r:id="rId36"/>
    <p:sldId id="290" r:id="rId37"/>
    <p:sldId id="323" r:id="rId38"/>
    <p:sldId id="291" r:id="rId39"/>
    <p:sldId id="404" r:id="rId40"/>
    <p:sldId id="427" r:id="rId41"/>
    <p:sldId id="405" r:id="rId42"/>
    <p:sldId id="406" r:id="rId43"/>
    <p:sldId id="411" r:id="rId44"/>
    <p:sldId id="358" r:id="rId45"/>
    <p:sldId id="380" r:id="rId46"/>
    <p:sldId id="484" r:id="rId47"/>
    <p:sldId id="435" r:id="rId48"/>
    <p:sldId id="436" r:id="rId49"/>
    <p:sldId id="483" r:id="rId50"/>
    <p:sldId id="437" r:id="rId51"/>
    <p:sldId id="273" r:id="rId52"/>
    <p:sldId id="402" r:id="rId53"/>
    <p:sldId id="481" r:id="rId54"/>
    <p:sldId id="276" r:id="rId55"/>
    <p:sldId id="352" r:id="rId56"/>
    <p:sldId id="356" r:id="rId57"/>
    <p:sldId id="403" r:id="rId58"/>
    <p:sldId id="450" r:id="rId59"/>
    <p:sldId id="451" r:id="rId60"/>
    <p:sldId id="471" r:id="rId61"/>
    <p:sldId id="366" r:id="rId62"/>
    <p:sldId id="367" r:id="rId63"/>
    <p:sldId id="376" r:id="rId64"/>
    <p:sldId id="472" r:id="rId65"/>
    <p:sldId id="368" r:id="rId6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omic Sans MS" pitchFamily="66" charset="0"/>
        <a:ea typeface="宋体" charset="-122"/>
        <a:cs typeface="+mn-cs"/>
      </a:defRPr>
    </a:lvl1pPr>
    <a:lvl2pPr marL="457200" algn="l" rtl="0" fontAlgn="base">
      <a:spcBef>
        <a:spcPct val="0"/>
      </a:spcBef>
      <a:spcAft>
        <a:spcPct val="0"/>
      </a:spcAft>
      <a:defRPr kern="1200">
        <a:solidFill>
          <a:schemeClr val="tx1"/>
        </a:solidFill>
        <a:latin typeface="Comic Sans MS" pitchFamily="66" charset="0"/>
        <a:ea typeface="宋体" charset="-122"/>
        <a:cs typeface="+mn-cs"/>
      </a:defRPr>
    </a:lvl2pPr>
    <a:lvl3pPr marL="914400" algn="l" rtl="0" fontAlgn="base">
      <a:spcBef>
        <a:spcPct val="0"/>
      </a:spcBef>
      <a:spcAft>
        <a:spcPct val="0"/>
      </a:spcAft>
      <a:defRPr kern="1200">
        <a:solidFill>
          <a:schemeClr val="tx1"/>
        </a:solidFill>
        <a:latin typeface="Comic Sans MS" pitchFamily="66" charset="0"/>
        <a:ea typeface="宋体" charset="-122"/>
        <a:cs typeface="+mn-cs"/>
      </a:defRPr>
    </a:lvl3pPr>
    <a:lvl4pPr marL="1371600" algn="l" rtl="0" fontAlgn="base">
      <a:spcBef>
        <a:spcPct val="0"/>
      </a:spcBef>
      <a:spcAft>
        <a:spcPct val="0"/>
      </a:spcAft>
      <a:defRPr kern="1200">
        <a:solidFill>
          <a:schemeClr val="tx1"/>
        </a:solidFill>
        <a:latin typeface="Comic Sans MS" pitchFamily="66" charset="0"/>
        <a:ea typeface="宋体" charset="-122"/>
        <a:cs typeface="+mn-cs"/>
      </a:defRPr>
    </a:lvl4pPr>
    <a:lvl5pPr marL="1828800" algn="l" rtl="0" fontAlgn="base">
      <a:spcBef>
        <a:spcPct val="0"/>
      </a:spcBef>
      <a:spcAft>
        <a:spcPct val="0"/>
      </a:spcAft>
      <a:defRPr kern="1200">
        <a:solidFill>
          <a:schemeClr val="tx1"/>
        </a:solidFill>
        <a:latin typeface="Comic Sans MS" pitchFamily="66" charset="0"/>
        <a:ea typeface="宋体" charset="-122"/>
        <a:cs typeface="+mn-cs"/>
      </a:defRPr>
    </a:lvl5pPr>
    <a:lvl6pPr marL="2286000" algn="l" defTabSz="914400" rtl="0" eaLnBrk="1" latinLnBrk="0" hangingPunct="1">
      <a:defRPr kern="1200">
        <a:solidFill>
          <a:schemeClr val="tx1"/>
        </a:solidFill>
        <a:latin typeface="Comic Sans MS" pitchFamily="66" charset="0"/>
        <a:ea typeface="宋体" charset="-122"/>
        <a:cs typeface="+mn-cs"/>
      </a:defRPr>
    </a:lvl6pPr>
    <a:lvl7pPr marL="2743200" algn="l" defTabSz="914400" rtl="0" eaLnBrk="1" latinLnBrk="0" hangingPunct="1">
      <a:defRPr kern="1200">
        <a:solidFill>
          <a:schemeClr val="tx1"/>
        </a:solidFill>
        <a:latin typeface="Comic Sans MS" pitchFamily="66" charset="0"/>
        <a:ea typeface="宋体" charset="-122"/>
        <a:cs typeface="+mn-cs"/>
      </a:defRPr>
    </a:lvl7pPr>
    <a:lvl8pPr marL="3200400" algn="l" defTabSz="914400" rtl="0" eaLnBrk="1" latinLnBrk="0" hangingPunct="1">
      <a:defRPr kern="1200">
        <a:solidFill>
          <a:schemeClr val="tx1"/>
        </a:solidFill>
        <a:latin typeface="Comic Sans MS" pitchFamily="66" charset="0"/>
        <a:ea typeface="宋体" charset="-122"/>
        <a:cs typeface="+mn-cs"/>
      </a:defRPr>
    </a:lvl8pPr>
    <a:lvl9pPr marL="3657600" algn="l" defTabSz="914400" rtl="0" eaLnBrk="1" latinLnBrk="0" hangingPunct="1">
      <a:defRPr kern="1200">
        <a:solidFill>
          <a:schemeClr val="tx1"/>
        </a:solidFill>
        <a:latin typeface="Comic Sans MS" pitchFamily="66"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7FA7A"/>
    <a:srgbClr val="99FF99"/>
    <a:srgbClr val="000099"/>
    <a:srgbClr val="FFD5FF"/>
    <a:srgbClr val="FAFCA2"/>
    <a:srgbClr val="FFCC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1883" autoAdjust="0"/>
  </p:normalViewPr>
  <p:slideViewPr>
    <p:cSldViewPr>
      <p:cViewPr varScale="1">
        <p:scale>
          <a:sx n="62" d="100"/>
          <a:sy n="62" d="100"/>
        </p:scale>
        <p:origin x="51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a:p>
        </p:txBody>
      </p:sp>
      <p:sp>
        <p:nvSpPr>
          <p:cNvPr id="1802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ea typeface="宋体" pitchFamily="2" charset="-122"/>
              </a:defRPr>
            </a:lvl1pPr>
          </a:lstStyle>
          <a:p>
            <a:pPr>
              <a:defRPr/>
            </a:pPr>
            <a:endParaRPr lang="en-US" altLang="zh-CN"/>
          </a:p>
        </p:txBody>
      </p:sp>
      <p:sp>
        <p:nvSpPr>
          <p:cNvPr id="1802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a:p>
        </p:txBody>
      </p:sp>
      <p:sp>
        <p:nvSpPr>
          <p:cNvPr id="1802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宋体" pitchFamily="2" charset="-122"/>
              </a:defRPr>
            </a:lvl1pPr>
          </a:lstStyle>
          <a:p>
            <a:pPr>
              <a:defRPr/>
            </a:pPr>
            <a:fld id="{564F421C-7068-4C4C-89B7-CED63A628668}" type="slidenum">
              <a:rPr lang="en-US" altLang="zh-CN"/>
              <a:pPr>
                <a:defRPr/>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a:p>
        </p:txBody>
      </p:sp>
      <p:sp>
        <p:nvSpPr>
          <p:cNvPr id="187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ea typeface="宋体" pitchFamily="2" charset="-122"/>
              </a:defRPr>
            </a:lvl1pPr>
          </a:lstStyle>
          <a:p>
            <a:pPr>
              <a:defRPr/>
            </a:pPr>
            <a:endParaRPr lang="en-US" altLang="zh-CN"/>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7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87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a:p>
        </p:txBody>
      </p:sp>
      <p:sp>
        <p:nvSpPr>
          <p:cNvPr id="187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宋体" pitchFamily="2" charset="-122"/>
              </a:defRPr>
            </a:lvl1pPr>
          </a:lstStyle>
          <a:p>
            <a:pPr>
              <a:defRPr/>
            </a:pPr>
            <a:fld id="{C8D56DCC-DCC9-4DED-B502-F7E11F75EC9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aike.baidu.com/view/9649.ht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baike.baidu.com/view/29195.htm" TargetMode="External"/><Relationship Id="rId4" Type="http://schemas.openxmlformats.org/officeDocument/2006/relationships/hyperlink" Target="http://baike.baidu.com/view/142644.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clady.com.cn/health/ams/kt/sjsr/"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pclady.com.cn/health/zj/" TargetMode="External"/><Relationship Id="rId4" Type="http://schemas.openxmlformats.org/officeDocument/2006/relationships/hyperlink" Target="http://www.pclady.com.cn/health/ysjk/swyy/0707/165045.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clady.com.cn/health/ams/kt/sjsr/"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pclady.com.cn/health/zj/" TargetMode="External"/><Relationship Id="rId4" Type="http://schemas.openxmlformats.org/officeDocument/2006/relationships/hyperlink" Target="http://www.pclady.com.cn/health/ysjk/swyy/0707/165045.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E89B4AE-5A92-40B5-A208-A3E31A775D48}" type="slidenum">
              <a:rPr lang="en-US" altLang="zh-CN" smtClean="0">
                <a:ea typeface="宋体" charset="-122"/>
              </a:rPr>
              <a:pPr/>
              <a:t>16</a:t>
            </a:fld>
            <a:endParaRPr lang="en-US" altLang="zh-CN">
              <a:ea typeface="宋体" charset="-122"/>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zh-CN" altLang="zh-CN">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a:ln/>
        </p:spPr>
      </p:sp>
      <p:sp>
        <p:nvSpPr>
          <p:cNvPr id="99331" name="备注占位符 2"/>
          <p:cNvSpPr>
            <a:spLocks noGrp="1"/>
          </p:cNvSpPr>
          <p:nvPr>
            <p:ph type="body" idx="1"/>
          </p:nvPr>
        </p:nvSpPr>
        <p:spPr>
          <a:noFill/>
          <a:ln/>
        </p:spPr>
        <p:txBody>
          <a:bodyPr/>
          <a:lstStyle/>
          <a:p>
            <a:pPr eaLnBrk="1" hangingPunct="1"/>
            <a:r>
              <a:rPr lang="zh-CN" altLang="en-US" dirty="0">
                <a:ea typeface="宋体" charset="-122"/>
              </a:rPr>
              <a:t>多态性（</a:t>
            </a:r>
            <a:r>
              <a:rPr lang="en-US" altLang="zh-CN" dirty="0">
                <a:ea typeface="宋体" charset="-122"/>
              </a:rPr>
              <a:t>polymorphism</a:t>
            </a:r>
            <a:r>
              <a:rPr lang="zh-CN" altLang="en-US" dirty="0">
                <a:ea typeface="宋体" charset="-122"/>
              </a:rPr>
              <a:t>）就是多种表现形式，具体来说，可以用</a:t>
            </a:r>
            <a:r>
              <a:rPr lang="en-US" altLang="zh-CN" dirty="0">
                <a:ea typeface="宋体" charset="-122"/>
              </a:rPr>
              <a:t>“</a:t>
            </a:r>
            <a:r>
              <a:rPr lang="zh-CN" altLang="en-US" dirty="0">
                <a:ea typeface="宋体" charset="-122"/>
              </a:rPr>
              <a:t>一个对外接口，多个内在实现方法</a:t>
            </a:r>
            <a:r>
              <a:rPr lang="en-US" altLang="zh-CN" dirty="0">
                <a:ea typeface="宋体" charset="-122"/>
              </a:rPr>
              <a:t>”</a:t>
            </a:r>
            <a:r>
              <a:rPr lang="zh-CN" altLang="en-US" dirty="0">
                <a:ea typeface="宋体" charset="-122"/>
              </a:rPr>
              <a:t>表示。</a:t>
            </a:r>
            <a:endParaRPr lang="en-US" altLang="zh-CN" dirty="0">
              <a:ea typeface="宋体" charset="-122"/>
            </a:endParaRPr>
          </a:p>
          <a:p>
            <a:pPr eaLnBrk="1" hangingPunct="1"/>
            <a:r>
              <a:rPr lang="zh-CN" altLang="en-US" dirty="0">
                <a:ea typeface="宋体" charset="-122"/>
              </a:rPr>
              <a:t>基因多态性指在一个生物群体中，同时和经常存在两种或多种不连续的</a:t>
            </a:r>
            <a:r>
              <a:rPr lang="zh-CN" altLang="en-US" dirty="0">
                <a:ea typeface="宋体" charset="-122"/>
                <a:hlinkClick r:id="rId3"/>
              </a:rPr>
              <a:t>变异</a:t>
            </a:r>
            <a:r>
              <a:rPr lang="zh-CN" altLang="en-US" dirty="0">
                <a:ea typeface="宋体" charset="-122"/>
              </a:rPr>
              <a:t>型或</a:t>
            </a:r>
            <a:r>
              <a:rPr lang="zh-CN" altLang="en-US" dirty="0">
                <a:ea typeface="宋体" charset="-122"/>
                <a:hlinkClick r:id="rId4"/>
              </a:rPr>
              <a:t>基因型</a:t>
            </a:r>
            <a:r>
              <a:rPr lang="zh-CN" altLang="en-US" dirty="0">
                <a:ea typeface="宋体" charset="-122"/>
              </a:rPr>
              <a:t>（</a:t>
            </a:r>
            <a:r>
              <a:rPr lang="en-US" altLang="zh-CN" dirty="0">
                <a:ea typeface="宋体" charset="-122"/>
              </a:rPr>
              <a:t>genotype</a:t>
            </a:r>
            <a:r>
              <a:rPr lang="zh-CN" altLang="en-US" dirty="0">
                <a:ea typeface="宋体" charset="-122"/>
              </a:rPr>
              <a:t>）或等位基因（</a:t>
            </a:r>
            <a:r>
              <a:rPr lang="en-US" altLang="zh-CN" dirty="0">
                <a:ea typeface="宋体" charset="-122"/>
              </a:rPr>
              <a:t>allele</a:t>
            </a:r>
            <a:r>
              <a:rPr lang="zh-CN" altLang="en-US" dirty="0">
                <a:ea typeface="宋体" charset="-122"/>
              </a:rPr>
              <a:t>），亦称</a:t>
            </a:r>
            <a:r>
              <a:rPr lang="zh-CN" altLang="en-US" dirty="0">
                <a:ea typeface="宋体" charset="-122"/>
                <a:hlinkClick r:id="rId5"/>
              </a:rPr>
              <a:t>遗传多态性</a:t>
            </a:r>
            <a:r>
              <a:rPr lang="zh-CN" altLang="en-US" dirty="0">
                <a:ea typeface="宋体" charset="-122"/>
              </a:rPr>
              <a:t>（</a:t>
            </a:r>
            <a:r>
              <a:rPr lang="en-US" altLang="zh-CN" dirty="0">
                <a:ea typeface="宋体" charset="-122"/>
              </a:rPr>
              <a:t>genetic polymorphism</a:t>
            </a:r>
            <a:r>
              <a:rPr lang="zh-CN" altLang="en-US" dirty="0">
                <a:ea typeface="宋体" charset="-122"/>
              </a:rPr>
              <a:t>），一般认为每种变异型的频率超过</a:t>
            </a:r>
            <a:r>
              <a:rPr lang="en-US" altLang="zh-CN" dirty="0">
                <a:ea typeface="宋体" charset="-122"/>
              </a:rPr>
              <a:t>1%</a:t>
            </a:r>
            <a:r>
              <a:rPr lang="zh-CN" altLang="en-US" dirty="0">
                <a:ea typeface="宋体" charset="-122"/>
              </a:rPr>
              <a:t>即可定为多态现象。</a:t>
            </a:r>
          </a:p>
        </p:txBody>
      </p:sp>
      <p:sp>
        <p:nvSpPr>
          <p:cNvPr id="99332" name="灯片编号占位符 3"/>
          <p:cNvSpPr>
            <a:spLocks noGrp="1"/>
          </p:cNvSpPr>
          <p:nvPr>
            <p:ph type="sldNum" sz="quarter" idx="5"/>
          </p:nvPr>
        </p:nvSpPr>
        <p:spPr>
          <a:noFill/>
        </p:spPr>
        <p:txBody>
          <a:bodyPr/>
          <a:lstStyle/>
          <a:p>
            <a:fld id="{036AE260-D5BC-4A84-94CE-7D5D7F7B8E6F}" type="slidenum">
              <a:rPr lang="en-US" altLang="zh-CN" smtClean="0">
                <a:ea typeface="宋体" charset="-122"/>
              </a:rPr>
              <a:pPr/>
              <a:t>17</a:t>
            </a:fld>
            <a:endParaRPr lang="en-US" altLang="zh-CN">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E558F57-DC2C-4327-BFA8-C286C9D3BAFD}" type="slidenum">
              <a:rPr lang="en-US" altLang="zh-CN" smtClean="0">
                <a:ea typeface="宋体" charset="-122"/>
              </a:rPr>
              <a:pPr/>
              <a:t>22</a:t>
            </a:fld>
            <a:endParaRPr lang="en-US" altLang="zh-CN">
              <a:ea typeface="宋体" charset="-122"/>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altLang="zh-CN" dirty="0">
                <a:ea typeface="宋体" charset="-122"/>
              </a:rPr>
              <a:t>α1-</a:t>
            </a:r>
            <a:r>
              <a:rPr lang="zh-CN" altLang="en-US" dirty="0">
                <a:ea typeface="宋体" charset="-122"/>
              </a:rPr>
              <a:t>抗胰蛋白酶缺乏症是血中抗蛋白酶成份</a:t>
            </a:r>
            <a:r>
              <a:rPr lang="en-US" altLang="zh-CN" dirty="0">
                <a:ea typeface="宋体" charset="-122"/>
              </a:rPr>
              <a:t>-α1-</a:t>
            </a:r>
            <a:r>
              <a:rPr lang="zh-CN" altLang="en-US" dirty="0">
                <a:ea typeface="宋体" charset="-122"/>
              </a:rPr>
              <a:t>抗胰蛋白酶</a:t>
            </a:r>
            <a:r>
              <a:rPr lang="en-US" altLang="zh-CN" dirty="0">
                <a:ea typeface="宋体" charset="-122"/>
              </a:rPr>
              <a:t>(</a:t>
            </a:r>
            <a:r>
              <a:rPr lang="zh-CN" altLang="en-US" dirty="0">
                <a:ea typeface="宋体" charset="-122"/>
              </a:rPr>
              <a:t>简称</a:t>
            </a:r>
            <a:r>
              <a:rPr lang="en-US" altLang="zh-CN" dirty="0">
                <a:ea typeface="宋体" charset="-122"/>
              </a:rPr>
              <a:t>α1-AT)</a:t>
            </a:r>
            <a:r>
              <a:rPr lang="zh-CN" altLang="en-US" dirty="0">
                <a:ea typeface="宋体" charset="-122"/>
              </a:rPr>
              <a:t>缺乏引起的一种先天性代谢病，通过常染色体遗传。临床特点为新生儿肝炎，婴幼儿和成人的肝硬化、肝癌和肺气肿等</a:t>
            </a:r>
          </a:p>
          <a:p>
            <a:pPr eaLnBrk="1" hangingPunct="1"/>
            <a:r>
              <a:rPr lang="zh-CN" altLang="en-US" dirty="0">
                <a:ea typeface="宋体" charset="-122"/>
              </a:rPr>
              <a:t>正常人体内常存在外源性和内源性蛋白酶，如细菌毒素和白细胞崩解出的蛋白酶对肝脏及其他脏器有破坏作用，</a:t>
            </a:r>
            <a:r>
              <a:rPr lang="en-US" altLang="zh-CN" dirty="0">
                <a:ea typeface="宋体" charset="-122"/>
              </a:rPr>
              <a:t>α1-AT</a:t>
            </a:r>
            <a:r>
              <a:rPr lang="zh-CN" altLang="en-US" dirty="0">
                <a:ea typeface="宋体" charset="-122"/>
              </a:rPr>
              <a:t>可拮抗这些酶类，以维持组织细胞的完整性，</a:t>
            </a:r>
            <a:r>
              <a:rPr lang="en-US" altLang="zh-CN" dirty="0">
                <a:ea typeface="宋体" charset="-122"/>
              </a:rPr>
              <a:t>α1-AT</a:t>
            </a:r>
            <a:r>
              <a:rPr lang="zh-CN" altLang="en-US" dirty="0">
                <a:ea typeface="宋体" charset="-122"/>
              </a:rPr>
              <a:t>缺乏时，这些酶均可侵蚀肝细胞，尤其是新生儿肠腔消化吸收功能不完善，大分子物质进入血液更多，</a:t>
            </a:r>
            <a:r>
              <a:rPr lang="en-US" altLang="zh-CN" dirty="0">
                <a:ea typeface="宋体" charset="-122"/>
              </a:rPr>
              <a:t>α1-AT</a:t>
            </a:r>
            <a:r>
              <a:rPr lang="zh-CN" altLang="en-US" dirty="0">
                <a:ea typeface="宋体" charset="-122"/>
              </a:rPr>
              <a:t>缺乏的婴儿肝脏更易受损害。此外，</a:t>
            </a:r>
            <a:r>
              <a:rPr lang="en-US" altLang="zh-CN" dirty="0">
                <a:ea typeface="宋体" charset="-122"/>
              </a:rPr>
              <a:t>α1-AT</a:t>
            </a:r>
            <a:r>
              <a:rPr lang="zh-CN" altLang="en-US" dirty="0">
                <a:ea typeface="宋体" charset="-122"/>
              </a:rPr>
              <a:t>还具有调节免疫应答、影响抗原</a:t>
            </a:r>
            <a:r>
              <a:rPr lang="en-US" altLang="zh-CN" dirty="0">
                <a:ea typeface="宋体" charset="-122"/>
              </a:rPr>
              <a:t>-</a:t>
            </a:r>
            <a:r>
              <a:rPr lang="zh-CN" altLang="en-US" dirty="0">
                <a:ea typeface="宋体" charset="-122"/>
              </a:rPr>
              <a:t>抗体免疫复合物清除、补体激活以及炎症反应的作用，并可抑制血小板的凝聚和纤溶的发生。</a:t>
            </a:r>
            <a:r>
              <a:rPr lang="en-US" altLang="zh-CN" dirty="0">
                <a:ea typeface="宋体" charset="-122"/>
              </a:rPr>
              <a:t>α1-AT</a:t>
            </a:r>
            <a:r>
              <a:rPr lang="zh-CN" altLang="en-US" dirty="0">
                <a:ea typeface="宋体" charset="-122"/>
              </a:rPr>
              <a:t>缺乏时上述机体平衡的机制失调，导致组织损伤。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BE820A8-E2FF-42CF-8BF2-2C0FC5F824A3}" type="slidenum">
              <a:rPr lang="en-US" altLang="zh-CN" smtClean="0">
                <a:ea typeface="宋体" charset="-122"/>
              </a:rPr>
              <a:pPr/>
              <a:t>25</a:t>
            </a:fld>
            <a:endParaRPr lang="en-US" altLang="zh-CN">
              <a:ea typeface="宋体" charset="-122"/>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altLang="zh-CN" dirty="0">
                <a:ea typeface="宋体" charset="-122"/>
              </a:rPr>
              <a:t>Wilson</a:t>
            </a:r>
            <a:r>
              <a:rPr lang="zh-CN" altLang="en-US" dirty="0">
                <a:ea typeface="宋体" charset="-122"/>
              </a:rPr>
              <a:t>病</a:t>
            </a:r>
          </a:p>
          <a:p>
            <a:pPr eaLnBrk="1" hangingPunct="1"/>
            <a:r>
              <a:rPr lang="zh-CN" altLang="en-US" dirty="0">
                <a:ea typeface="宋体" charset="-122"/>
              </a:rPr>
              <a:t>      许多器官和组织中有过量的铜沉积尤以肝、脑、角膜、肾等处为明显。过度沉积的铜可损害这些器官的组织结构和功能而致病。</a:t>
            </a:r>
          </a:p>
          <a:p>
            <a:pPr eaLnBrk="1" hangingPunct="1"/>
            <a:r>
              <a:rPr lang="zh-CN" altLang="en-US" dirty="0">
                <a:ea typeface="宋体" charset="-122"/>
              </a:rPr>
              <a:t>临床症状</a:t>
            </a:r>
          </a:p>
          <a:p>
            <a:pPr eaLnBrk="1" hangingPunct="1"/>
            <a:r>
              <a:rPr lang="zh-CN" altLang="en-US" dirty="0">
                <a:ea typeface="宋体" charset="-122"/>
              </a:rPr>
              <a:t>一、</a:t>
            </a:r>
            <a:r>
              <a:rPr lang="zh-CN" altLang="en-US" dirty="0">
                <a:ea typeface="宋体" charset="-122"/>
                <a:hlinkClick r:id="rId3"/>
              </a:rPr>
              <a:t>神经</a:t>
            </a:r>
            <a:r>
              <a:rPr lang="zh-CN" altLang="en-US" dirty="0">
                <a:ea typeface="宋体" charset="-122"/>
              </a:rPr>
              <a:t>系统症状：常以细微的震颤、轻微的言语不清或动作缓慢为其首发症状，以后逐渐加重并相继出现新的症状。典型者以锥体外系症状为主，表现为四肢肌张力强直性增高，运动缓慢，面具样脸，语言低沉含糊，流涎，咀嚼和吞咽常有困难。不自主动作以震颤最多见，常在活动时明显，严重者除肢体外头部及躯干均可波及、此外也可有扭转痉挛、舞蹈样动作和手足徐动症等。精神症状以情感不稳和智能障碍较多见，严重者面无表情，口常张开、智力衰退。少数可有腱反射亢进和锥体束征，有的可出现癫痫样发作。</a:t>
            </a:r>
            <a:br>
              <a:rPr lang="zh-CN" altLang="en-US" dirty="0">
                <a:ea typeface="宋体" charset="-122"/>
              </a:rPr>
            </a:br>
            <a:r>
              <a:rPr lang="zh-CN" altLang="en-US" dirty="0">
                <a:latin typeface="Arial" charset="0"/>
                <a:ea typeface="宋体" charset="-122"/>
              </a:rPr>
              <a:t>   </a:t>
            </a:r>
            <a:r>
              <a:rPr lang="zh-CN" altLang="en-US" dirty="0">
                <a:ea typeface="宋体" charset="-122"/>
              </a:rPr>
              <a:t> 二、肝脏症状：儿童期患者常以肝病为首发症状，成人患者可追索到</a:t>
            </a:r>
            <a:r>
              <a:rPr lang="zh-CN" altLang="en-US" dirty="0">
                <a:latin typeface="Arial" charset="0"/>
                <a:ea typeface="宋体" charset="-122"/>
              </a:rPr>
              <a:t>“</a:t>
            </a:r>
            <a:r>
              <a:rPr lang="zh-CN" altLang="en-US" dirty="0">
                <a:ea typeface="宋体" charset="-122"/>
              </a:rPr>
              <a:t>肝炎</a:t>
            </a:r>
            <a:r>
              <a:rPr lang="zh-CN" altLang="en-US" dirty="0">
                <a:latin typeface="Arial" charset="0"/>
                <a:ea typeface="宋体" charset="-122"/>
              </a:rPr>
              <a:t>”</a:t>
            </a:r>
            <a:r>
              <a:rPr lang="zh-CN" altLang="en-US" dirty="0">
                <a:ea typeface="宋体" charset="-122"/>
              </a:rPr>
              <a:t>病史。肝脏肿大，质较硬而有触痛，肝脏损害逐渐加重可出现肝硬化症状，脾脏肿大，脾功亢进，腹</a:t>
            </a:r>
            <a:r>
              <a:rPr lang="zh-CN" altLang="en-US" dirty="0">
                <a:ea typeface="宋体" charset="-122"/>
                <a:hlinkClick r:id="rId4"/>
              </a:rPr>
              <a:t>水</a:t>
            </a:r>
            <a:r>
              <a:rPr lang="zh-CN" altLang="en-US" dirty="0">
                <a:ea typeface="宋体" charset="-122"/>
              </a:rPr>
              <a:t>，食道静脉曲张破裂及肝昏迷等。</a:t>
            </a:r>
            <a:br>
              <a:rPr lang="zh-CN" altLang="en-US" dirty="0">
                <a:ea typeface="宋体" charset="-122"/>
              </a:rPr>
            </a:br>
            <a:r>
              <a:rPr lang="zh-CN" altLang="en-US" dirty="0">
                <a:latin typeface="Arial" charset="0"/>
                <a:ea typeface="宋体" charset="-122"/>
              </a:rPr>
              <a:t>   </a:t>
            </a:r>
            <a:r>
              <a:rPr lang="zh-CN" altLang="en-US" dirty="0">
                <a:ea typeface="宋体" charset="-122"/>
              </a:rPr>
              <a:t> 三、角膜色素环：角膜边缘可见宽约</a:t>
            </a:r>
            <a:r>
              <a:rPr lang="en-US" altLang="zh-CN" dirty="0">
                <a:ea typeface="宋体" charset="-122"/>
              </a:rPr>
              <a:t>2</a:t>
            </a:r>
            <a:r>
              <a:rPr lang="zh-CN" altLang="en-US" dirty="0">
                <a:ea typeface="宋体" charset="-122"/>
              </a:rPr>
              <a:t>～</a:t>
            </a:r>
            <a:r>
              <a:rPr lang="en-US" altLang="zh-CN" dirty="0">
                <a:ea typeface="宋体" charset="-122"/>
              </a:rPr>
              <a:t>3mm</a:t>
            </a:r>
            <a:r>
              <a:rPr lang="zh-CN" altLang="en-US" dirty="0">
                <a:ea typeface="宋体" charset="-122"/>
              </a:rPr>
              <a:t>左右的棕黄或绿褐色色素环，用裂隙灯</a:t>
            </a:r>
            <a:r>
              <a:rPr lang="zh-CN" altLang="en-US" dirty="0">
                <a:ea typeface="宋体" charset="-122"/>
                <a:hlinkClick r:id="rId5"/>
              </a:rPr>
              <a:t>检查</a:t>
            </a:r>
            <a:r>
              <a:rPr lang="zh-CN" altLang="en-US" dirty="0">
                <a:ea typeface="宋体" charset="-122"/>
              </a:rPr>
              <a:t>可见细微的色素颗粒沉积，为本病重要体征，一般于</a:t>
            </a:r>
            <a:r>
              <a:rPr lang="en-US" altLang="zh-CN" dirty="0">
                <a:ea typeface="宋体" charset="-122"/>
              </a:rPr>
              <a:t>7</a:t>
            </a:r>
            <a:r>
              <a:rPr lang="zh-CN" altLang="en-US" dirty="0">
                <a:ea typeface="宋体" charset="-122"/>
              </a:rPr>
              <a:t>岁之后可见。</a:t>
            </a:r>
            <a:br>
              <a:rPr lang="zh-CN" altLang="en-US" dirty="0">
                <a:ea typeface="宋体" charset="-122"/>
              </a:rPr>
            </a:br>
            <a:r>
              <a:rPr lang="zh-CN" altLang="en-US" dirty="0">
                <a:latin typeface="Arial" charset="0"/>
                <a:ea typeface="宋体" charset="-122"/>
              </a:rPr>
              <a:t>   </a:t>
            </a:r>
            <a:r>
              <a:rPr lang="zh-CN" altLang="en-US" dirty="0">
                <a:ea typeface="宋体" charset="-122"/>
              </a:rPr>
              <a:t> 四、肾脏损害：因肾小管尤其是近端肾小管上皮细胞受损，可出现蛋白尿、糖尿、氨基酸尿、尿酸尿及肾性佝偻病等。</a:t>
            </a:r>
            <a:br>
              <a:rPr lang="zh-CN" altLang="en-US" dirty="0">
                <a:ea typeface="宋体" charset="-122"/>
              </a:rPr>
            </a:br>
            <a:r>
              <a:rPr lang="zh-CN" altLang="en-US" dirty="0">
                <a:latin typeface="Arial" charset="0"/>
                <a:ea typeface="宋体" charset="-122"/>
              </a:rPr>
              <a:t>   </a:t>
            </a:r>
            <a:r>
              <a:rPr lang="zh-CN" altLang="en-US" dirty="0">
                <a:ea typeface="宋体" charset="-122"/>
              </a:rPr>
              <a:t> 五、溶血。可与其它症状同时存在或单独发生，由于铜向血液内释放过多损伤红细胞而发生溶血。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554957E-CAE3-4145-8C37-71C929B7E475}" type="slidenum">
              <a:rPr lang="en-US" altLang="zh-CN" smtClean="0">
                <a:ea typeface="宋体" charset="-122"/>
              </a:rPr>
              <a:pPr/>
              <a:t>26</a:t>
            </a:fld>
            <a:endParaRPr lang="en-US" altLang="zh-CN">
              <a:ea typeface="宋体" charset="-122"/>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altLang="zh-CN" dirty="0">
                <a:ea typeface="宋体" charset="-122"/>
              </a:rPr>
              <a:t>Wilson</a:t>
            </a:r>
            <a:r>
              <a:rPr lang="zh-CN" altLang="en-US" dirty="0">
                <a:ea typeface="宋体" charset="-122"/>
              </a:rPr>
              <a:t>病</a:t>
            </a:r>
          </a:p>
          <a:p>
            <a:pPr eaLnBrk="1" hangingPunct="1"/>
            <a:r>
              <a:rPr lang="zh-CN" altLang="en-US" dirty="0">
                <a:ea typeface="宋体" charset="-122"/>
              </a:rPr>
              <a:t>      许多器官和组织中有过量的铜沉积尤以肝、脑、角膜、肾等处为明显。过度沉积的铜可损害这些器官的组织结构和功能而致病。</a:t>
            </a:r>
          </a:p>
          <a:p>
            <a:pPr eaLnBrk="1" hangingPunct="1"/>
            <a:r>
              <a:rPr lang="zh-CN" altLang="en-US" dirty="0">
                <a:ea typeface="宋体" charset="-122"/>
              </a:rPr>
              <a:t>临床症状</a:t>
            </a:r>
          </a:p>
          <a:p>
            <a:pPr eaLnBrk="1" hangingPunct="1"/>
            <a:r>
              <a:rPr lang="zh-CN" altLang="en-US" dirty="0">
                <a:ea typeface="宋体" charset="-122"/>
              </a:rPr>
              <a:t>一、</a:t>
            </a:r>
            <a:r>
              <a:rPr lang="zh-CN" altLang="en-US" dirty="0">
                <a:ea typeface="宋体" charset="-122"/>
                <a:hlinkClick r:id="rId3"/>
              </a:rPr>
              <a:t>神经</a:t>
            </a:r>
            <a:r>
              <a:rPr lang="zh-CN" altLang="en-US" dirty="0">
                <a:ea typeface="宋体" charset="-122"/>
              </a:rPr>
              <a:t>系统症状：常以细微的震颤、轻微的言语不清或动作缓慢为其首发症状，以后逐渐加重并相继出现新的症状。典型者以锥体外系症状为主，表现为四肢肌张力强直性增高，运动缓慢，面具样脸，语言低沉含糊，流涎，咀嚼和吞咽常有困难。不自主动作以震颤最多见，常在活动时明显，严重者除肢体外头部及躯干均可波及、此外也可有扭转痉挛、舞蹈样动作和手足徐动症等。精神症状以情感不稳和智能障碍较多见，严重者面无表情，口常张开、智力衰退。少数可有腱反射亢进和锥体束征，有的可出现癫痫样发作。</a:t>
            </a:r>
            <a:br>
              <a:rPr lang="zh-CN" altLang="en-US" dirty="0">
                <a:ea typeface="宋体" charset="-122"/>
              </a:rPr>
            </a:br>
            <a:r>
              <a:rPr lang="zh-CN" altLang="en-US" dirty="0">
                <a:latin typeface="Arial" charset="0"/>
                <a:ea typeface="宋体" charset="-122"/>
              </a:rPr>
              <a:t>   </a:t>
            </a:r>
            <a:r>
              <a:rPr lang="zh-CN" altLang="en-US" dirty="0">
                <a:ea typeface="宋体" charset="-122"/>
              </a:rPr>
              <a:t> 二、肝脏症状：儿童期患者常以肝病为首发症状，成人患者可追索到</a:t>
            </a:r>
            <a:r>
              <a:rPr lang="zh-CN" altLang="en-US" dirty="0">
                <a:latin typeface="Arial" charset="0"/>
                <a:ea typeface="宋体" charset="-122"/>
              </a:rPr>
              <a:t>“</a:t>
            </a:r>
            <a:r>
              <a:rPr lang="zh-CN" altLang="en-US" dirty="0">
                <a:ea typeface="宋体" charset="-122"/>
              </a:rPr>
              <a:t>肝炎</a:t>
            </a:r>
            <a:r>
              <a:rPr lang="zh-CN" altLang="en-US" dirty="0">
                <a:latin typeface="Arial" charset="0"/>
                <a:ea typeface="宋体" charset="-122"/>
              </a:rPr>
              <a:t>”</a:t>
            </a:r>
            <a:r>
              <a:rPr lang="zh-CN" altLang="en-US" dirty="0">
                <a:ea typeface="宋体" charset="-122"/>
              </a:rPr>
              <a:t>病史。肝脏肿大，质较硬而有触痛，肝脏损害逐渐加重可出现肝硬化症状，脾脏肿大，脾功亢进，腹</a:t>
            </a:r>
            <a:r>
              <a:rPr lang="zh-CN" altLang="en-US" dirty="0">
                <a:ea typeface="宋体" charset="-122"/>
                <a:hlinkClick r:id="rId4"/>
              </a:rPr>
              <a:t>水</a:t>
            </a:r>
            <a:r>
              <a:rPr lang="zh-CN" altLang="en-US" dirty="0">
                <a:ea typeface="宋体" charset="-122"/>
              </a:rPr>
              <a:t>，食道静脉曲张破裂及肝昏迷等。</a:t>
            </a:r>
            <a:br>
              <a:rPr lang="zh-CN" altLang="en-US" dirty="0">
                <a:ea typeface="宋体" charset="-122"/>
              </a:rPr>
            </a:br>
            <a:r>
              <a:rPr lang="zh-CN" altLang="en-US" dirty="0">
                <a:latin typeface="Arial" charset="0"/>
                <a:ea typeface="宋体" charset="-122"/>
              </a:rPr>
              <a:t>   </a:t>
            </a:r>
            <a:r>
              <a:rPr lang="zh-CN" altLang="en-US" dirty="0">
                <a:ea typeface="宋体" charset="-122"/>
              </a:rPr>
              <a:t> 三、角膜色素环：角膜边缘可见宽约</a:t>
            </a:r>
            <a:r>
              <a:rPr lang="en-US" altLang="zh-CN" dirty="0">
                <a:ea typeface="宋体" charset="-122"/>
              </a:rPr>
              <a:t>2</a:t>
            </a:r>
            <a:r>
              <a:rPr lang="zh-CN" altLang="en-US" dirty="0">
                <a:ea typeface="宋体" charset="-122"/>
              </a:rPr>
              <a:t>～</a:t>
            </a:r>
            <a:r>
              <a:rPr lang="en-US" altLang="zh-CN" dirty="0">
                <a:ea typeface="宋体" charset="-122"/>
              </a:rPr>
              <a:t>3mm</a:t>
            </a:r>
            <a:r>
              <a:rPr lang="zh-CN" altLang="en-US" dirty="0">
                <a:ea typeface="宋体" charset="-122"/>
              </a:rPr>
              <a:t>左右的棕黄或绿褐色色素环，用裂隙灯</a:t>
            </a:r>
            <a:r>
              <a:rPr lang="zh-CN" altLang="en-US" dirty="0">
                <a:ea typeface="宋体" charset="-122"/>
                <a:hlinkClick r:id="rId5"/>
              </a:rPr>
              <a:t>检查</a:t>
            </a:r>
            <a:r>
              <a:rPr lang="zh-CN" altLang="en-US" dirty="0">
                <a:ea typeface="宋体" charset="-122"/>
              </a:rPr>
              <a:t>可见细微的色素颗粒沉积，为本病重要体征，一般于</a:t>
            </a:r>
            <a:r>
              <a:rPr lang="en-US" altLang="zh-CN" dirty="0">
                <a:ea typeface="宋体" charset="-122"/>
              </a:rPr>
              <a:t>7</a:t>
            </a:r>
            <a:r>
              <a:rPr lang="zh-CN" altLang="en-US" dirty="0">
                <a:ea typeface="宋体" charset="-122"/>
              </a:rPr>
              <a:t>岁之后可见。</a:t>
            </a:r>
            <a:br>
              <a:rPr lang="zh-CN" altLang="en-US" dirty="0">
                <a:ea typeface="宋体" charset="-122"/>
              </a:rPr>
            </a:br>
            <a:r>
              <a:rPr lang="zh-CN" altLang="en-US" dirty="0">
                <a:latin typeface="Arial" charset="0"/>
                <a:ea typeface="宋体" charset="-122"/>
              </a:rPr>
              <a:t>   </a:t>
            </a:r>
            <a:r>
              <a:rPr lang="zh-CN" altLang="en-US" dirty="0">
                <a:ea typeface="宋体" charset="-122"/>
              </a:rPr>
              <a:t> 四、肾脏损害：因肾小管尤其是近端肾小管上皮细胞受损，可出现蛋白尿、糖尿、氨基酸尿、尿酸尿及肾性佝偻病等。</a:t>
            </a:r>
            <a:br>
              <a:rPr lang="zh-CN" altLang="en-US" dirty="0">
                <a:ea typeface="宋体" charset="-122"/>
              </a:rPr>
            </a:br>
            <a:r>
              <a:rPr lang="zh-CN" altLang="en-US" dirty="0">
                <a:latin typeface="Arial" charset="0"/>
                <a:ea typeface="宋体" charset="-122"/>
              </a:rPr>
              <a:t>   </a:t>
            </a:r>
            <a:r>
              <a:rPr lang="zh-CN" altLang="en-US" dirty="0">
                <a:ea typeface="宋体" charset="-122"/>
              </a:rPr>
              <a:t> 五、溶血。可与其它症状同时存在或单独发生，由于铜向血液内释放过多损伤红细胞而发生溶血。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C8D56DCC-DCC9-4DED-B502-F7E11F75EC9A}" type="slidenum">
              <a:rPr lang="en-US" altLang="zh-CN" smtClean="0"/>
              <a:pPr>
                <a:defRPr/>
              </a:pPr>
              <a:t>46</a:t>
            </a:fld>
            <a:endParaRPr lang="en-US" altLang="zh-CN"/>
          </a:p>
        </p:txBody>
      </p:sp>
    </p:spTree>
    <p:extLst>
      <p:ext uri="{BB962C8B-B14F-4D97-AF65-F5344CB8AC3E}">
        <p14:creationId xmlns:p14="http://schemas.microsoft.com/office/powerpoint/2010/main" val="23330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30"/>
          <p:cNvGrpSpPr>
            <a:grpSpLocks/>
          </p:cNvGrpSpPr>
          <p:nvPr userDrawn="1"/>
        </p:nvGrpSpPr>
        <p:grpSpPr bwMode="auto">
          <a:xfrm>
            <a:off x="7938" y="5540375"/>
            <a:ext cx="1784350" cy="1246188"/>
            <a:chOff x="5" y="3490"/>
            <a:chExt cx="1124" cy="785"/>
          </a:xfrm>
        </p:grpSpPr>
        <p:sp>
          <p:nvSpPr>
            <p:cNvPr id="5" name="Freeform 3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zh-CN" altLang="en-US">
                <a:ea typeface="宋体" pitchFamily="2" charset="-122"/>
              </a:endParaRPr>
            </a:p>
          </p:txBody>
        </p:sp>
        <p:sp>
          <p:nvSpPr>
            <p:cNvPr id="6" name="Freeform 3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zh-CN" altLang="en-US">
                <a:ea typeface="宋体" pitchFamily="2" charset="-122"/>
              </a:endParaRPr>
            </a:p>
          </p:txBody>
        </p:sp>
        <p:sp>
          <p:nvSpPr>
            <p:cNvPr id="7" name="Freeform 3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pitchFamily="2" charset="-122"/>
              </a:endParaRPr>
            </a:p>
          </p:txBody>
        </p:sp>
        <p:sp>
          <p:nvSpPr>
            <p:cNvPr id="8" name="Freeform 3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pitchFamily="2" charset="-122"/>
              </a:endParaRPr>
            </a:p>
          </p:txBody>
        </p:sp>
        <p:sp>
          <p:nvSpPr>
            <p:cNvPr id="9" name="Freeform 3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zh-CN" altLang="en-US">
                <a:ea typeface="宋体" pitchFamily="2" charset="-122"/>
              </a:endParaRPr>
            </a:p>
          </p:txBody>
        </p:sp>
        <p:sp>
          <p:nvSpPr>
            <p:cNvPr id="10" name="Freeform 3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zh-CN" altLang="en-US">
                <a:ea typeface="宋体" pitchFamily="2" charset="-122"/>
              </a:endParaRPr>
            </a:p>
          </p:txBody>
        </p:sp>
        <p:sp>
          <p:nvSpPr>
            <p:cNvPr id="11" name="Freeform 3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zh-CN" altLang="en-US">
                <a:ea typeface="宋体" pitchFamily="2" charset="-122"/>
              </a:endParaRPr>
            </a:p>
          </p:txBody>
        </p:sp>
        <p:sp>
          <p:nvSpPr>
            <p:cNvPr id="12" name="Freeform 3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zh-CN" altLang="en-US">
                <a:ea typeface="宋体" pitchFamily="2" charset="-122"/>
              </a:endParaRPr>
            </a:p>
          </p:txBody>
        </p:sp>
        <p:sp>
          <p:nvSpPr>
            <p:cNvPr id="13" name="Freeform 3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zh-CN" altLang="en-US">
                <a:ea typeface="宋体" pitchFamily="2" charset="-122"/>
              </a:endParaRPr>
            </a:p>
          </p:txBody>
        </p:sp>
        <p:grpSp>
          <p:nvGrpSpPr>
            <p:cNvPr id="14" name="Group 40"/>
            <p:cNvGrpSpPr>
              <a:grpSpLocks/>
            </p:cNvGrpSpPr>
            <p:nvPr userDrawn="1"/>
          </p:nvGrpSpPr>
          <p:grpSpPr bwMode="auto">
            <a:xfrm>
              <a:off x="5" y="3490"/>
              <a:ext cx="1124" cy="780"/>
              <a:chOff x="5" y="3490"/>
              <a:chExt cx="1124" cy="780"/>
            </a:xfrm>
          </p:grpSpPr>
          <p:grpSp>
            <p:nvGrpSpPr>
              <p:cNvPr id="15" name="Group 41"/>
              <p:cNvGrpSpPr>
                <a:grpSpLocks/>
              </p:cNvGrpSpPr>
              <p:nvPr userDrawn="1"/>
            </p:nvGrpSpPr>
            <p:grpSpPr bwMode="auto">
              <a:xfrm>
                <a:off x="499" y="3562"/>
                <a:ext cx="548" cy="708"/>
                <a:chOff x="499" y="3562"/>
                <a:chExt cx="548" cy="708"/>
              </a:xfrm>
            </p:grpSpPr>
            <p:sp>
              <p:nvSpPr>
                <p:cNvPr id="28" name="Freeform 4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29" name="Freeform 4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30" name="Freeform 4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grpSp>
          <p:sp>
            <p:nvSpPr>
              <p:cNvPr id="16" name="Freeform 4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7" name="Freeform 4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8" name="Freeform 4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grpSp>
            <p:nvGrpSpPr>
              <p:cNvPr id="19" name="Group 48"/>
              <p:cNvGrpSpPr>
                <a:grpSpLocks/>
              </p:cNvGrpSpPr>
              <p:nvPr userDrawn="1"/>
            </p:nvGrpSpPr>
            <p:grpSpPr bwMode="auto">
              <a:xfrm>
                <a:off x="5" y="3490"/>
                <a:ext cx="1124" cy="678"/>
                <a:chOff x="5" y="3490"/>
                <a:chExt cx="1124" cy="678"/>
              </a:xfrm>
            </p:grpSpPr>
            <p:sp>
              <p:nvSpPr>
                <p:cNvPr id="20" name="Freeform 4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21" name="Freeform 5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22" name="Freeform 5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23" name="Freeform 5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24" name="Freeform 5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25" name="Freeform 5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26" name="Freeform 5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27" name="Freeform 5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grpSp>
        </p:grpSp>
      </p:grpSp>
      <p:sp>
        <p:nvSpPr>
          <p:cNvPr id="12185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zh-CN" altLang="en-US"/>
              <a:t>单击此处编辑母版标题样式</a:t>
            </a:r>
          </a:p>
        </p:txBody>
      </p:sp>
      <p:sp>
        <p:nvSpPr>
          <p:cNvPr id="12186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zh-CN" altLang="en-US"/>
              <a:t>单击此处编辑母版副标题样式</a:t>
            </a:r>
          </a:p>
        </p:txBody>
      </p:sp>
      <p:sp>
        <p:nvSpPr>
          <p:cNvPr id="31"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p>
        </p:txBody>
      </p:sp>
      <p:sp>
        <p:nvSpPr>
          <p:cNvPr id="32"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33" name="Rectangle 7"/>
          <p:cNvSpPr>
            <a:spLocks noGrp="1" noChangeArrowheads="1"/>
          </p:cNvSpPr>
          <p:nvPr>
            <p:ph type="sldNum" sz="quarter" idx="12"/>
          </p:nvPr>
        </p:nvSpPr>
        <p:spPr>
          <a:xfrm>
            <a:off x="6553200" y="6248400"/>
            <a:ext cx="1905000" cy="457200"/>
          </a:xfrm>
        </p:spPr>
        <p:txBody>
          <a:bodyPr/>
          <a:lstStyle>
            <a:lvl1pPr>
              <a:defRPr>
                <a:cs typeface="Verdana" pitchFamily="34" charset="0"/>
              </a:defRPr>
            </a:lvl1pPr>
          </a:lstStyle>
          <a:p>
            <a:pPr>
              <a:defRPr/>
            </a:pPr>
            <a:fld id="{46BBCB4E-DE19-4CE4-95D6-4C2F8D5FBA96}" type="slidenum">
              <a:rPr lang="en-US" altLang="zh-CN"/>
              <a:pPr>
                <a:defRPr/>
              </a:pPr>
              <a:t>‹#›</a:t>
            </a:fld>
            <a:endParaRPr lang="en-US" altLang="zh-CN"/>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cs typeface="Verdana" pitchFamily="34" charset="0"/>
              </a:defRPr>
            </a:lvl1pPr>
          </a:lstStyle>
          <a:p>
            <a:pPr>
              <a:defRPr/>
            </a:pPr>
            <a:fld id="{B755395C-38BD-41B4-A31B-8B8C902C0E6F}" type="slidenum">
              <a:rPr lang="en-US" altLang="zh-CN"/>
              <a:pPr>
                <a:defRPr/>
              </a:pPr>
              <a:t>‹#›</a:t>
            </a:fld>
            <a:endParaRPr lang="en-US" altLang="zh-CN"/>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57950" y="152400"/>
            <a:ext cx="1924050" cy="533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152400"/>
            <a:ext cx="5619750" cy="533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cs typeface="Verdana" pitchFamily="34" charset="0"/>
              </a:defRPr>
            </a:lvl1pPr>
          </a:lstStyle>
          <a:p>
            <a:pPr>
              <a:defRPr/>
            </a:pPr>
            <a:fld id="{7967319D-04C6-4AD8-ADFA-BB5C5B0A869C}" type="slidenum">
              <a:rPr lang="en-US" altLang="zh-CN"/>
              <a:pPr>
                <a:defRPr/>
              </a:pPr>
              <a:t>‹#›</a:t>
            </a:fld>
            <a:endParaRPr lang="en-US" altLang="zh-CN"/>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152400"/>
            <a:ext cx="6870700" cy="1600200"/>
          </a:xfrm>
        </p:spPr>
        <p:txBody>
          <a:bodyPr/>
          <a:lstStyle/>
          <a:p>
            <a:r>
              <a:rPr lang="zh-CN" altLang="en-US"/>
              <a:t>单击此处编辑母版标题样式</a:t>
            </a:r>
          </a:p>
        </p:txBody>
      </p:sp>
      <p:sp>
        <p:nvSpPr>
          <p:cNvPr id="3" name="文本占位符 2"/>
          <p:cNvSpPr>
            <a:spLocks noGrp="1"/>
          </p:cNvSpPr>
          <p:nvPr>
            <p:ph type="body" sz="half" idx="1"/>
          </p:nvPr>
        </p:nvSpPr>
        <p:spPr>
          <a:xfrm>
            <a:off x="685800" y="1828800"/>
            <a:ext cx="3771900" cy="3657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10100" y="1828800"/>
            <a:ext cx="3771900" cy="3657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cs typeface="Verdana" pitchFamily="34" charset="0"/>
              </a:defRPr>
            </a:lvl1pPr>
          </a:lstStyle>
          <a:p>
            <a:pPr>
              <a:defRPr/>
            </a:pPr>
            <a:fld id="{00E1BDE8-64C2-4D96-A0D1-5840D798D209}" type="slidenum">
              <a:rPr lang="en-US" altLang="zh-CN"/>
              <a:pPr>
                <a:defRPr/>
              </a:pPr>
              <a:t>‹#›</a:t>
            </a:fld>
            <a:endParaRPr lang="en-US" altLang="zh-CN"/>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152400"/>
            <a:ext cx="7696200" cy="5334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5"/>
          <p:cNvSpPr>
            <a:spLocks noGrp="1" noChangeArrowheads="1"/>
          </p:cNvSpPr>
          <p:nvPr>
            <p:ph type="dt" sz="half" idx="10"/>
          </p:nvPr>
        </p:nvSpPr>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p:txBody>
          <a:bodyPr/>
          <a:lstStyle>
            <a:lvl1pPr>
              <a:defRPr>
                <a:cs typeface="Verdana" pitchFamily="34" charset="0"/>
              </a:defRPr>
            </a:lvl1pPr>
          </a:lstStyle>
          <a:p>
            <a:pPr>
              <a:defRPr/>
            </a:pPr>
            <a:fld id="{F54F44C5-974C-4FA0-9148-28C6BC90E286}" type="slidenum">
              <a:rPr lang="en-US" altLang="zh-CN"/>
              <a:pPr>
                <a:defRPr/>
              </a:pPr>
              <a:t>‹#›</a:t>
            </a:fld>
            <a:endParaRPr lang="en-US" altLang="zh-CN"/>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152400"/>
            <a:ext cx="6870700" cy="1600200"/>
          </a:xfrm>
        </p:spPr>
        <p:txBody>
          <a:bodyPr/>
          <a:lstStyle/>
          <a:p>
            <a:r>
              <a:rPr lang="zh-CN" altLang="en-US"/>
              <a:t>单击此处编辑母版标题样式</a:t>
            </a:r>
          </a:p>
        </p:txBody>
      </p:sp>
      <p:sp>
        <p:nvSpPr>
          <p:cNvPr id="3" name="表格占位符 2"/>
          <p:cNvSpPr>
            <a:spLocks noGrp="1"/>
          </p:cNvSpPr>
          <p:nvPr>
            <p:ph type="tbl" idx="1"/>
          </p:nvPr>
        </p:nvSpPr>
        <p:spPr>
          <a:xfrm>
            <a:off x="685800" y="1828800"/>
            <a:ext cx="7696200" cy="3657600"/>
          </a:xfrm>
        </p:spPr>
        <p:txBody>
          <a:bodyPr/>
          <a:lstStyle/>
          <a:p>
            <a:pPr lvl="0"/>
            <a:endParaRPr lang="zh-CN" altLang="en-US" noProof="0"/>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cs typeface="Verdana" pitchFamily="34" charset="0"/>
              </a:defRPr>
            </a:lvl1pPr>
          </a:lstStyle>
          <a:p>
            <a:pPr>
              <a:defRPr/>
            </a:pPr>
            <a:fld id="{48508D7E-E920-4187-8E8D-F8E53672AAFE}" type="slidenum">
              <a:rPr lang="en-US" altLang="zh-CN"/>
              <a:pPr>
                <a:defRPr/>
              </a:pPr>
              <a:t>‹#›</a:t>
            </a:fld>
            <a:endParaRPr lang="en-US" altLang="zh-CN"/>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cs typeface="Verdana" pitchFamily="34" charset="0"/>
              </a:defRPr>
            </a:lvl1pPr>
          </a:lstStyle>
          <a:p>
            <a:pPr>
              <a:defRPr/>
            </a:pPr>
            <a:fld id="{3455638A-5E7F-43A0-BC7F-11D8424CF1B2}" type="slidenum">
              <a:rPr lang="en-US" altLang="zh-CN"/>
              <a:pPr>
                <a:defRPr/>
              </a:pPr>
              <a:t>‹#›</a:t>
            </a:fld>
            <a:endParaRPr lang="en-US" altLang="zh-CN"/>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cs typeface="Verdana" pitchFamily="34" charset="0"/>
              </a:defRPr>
            </a:lvl1pPr>
          </a:lstStyle>
          <a:p>
            <a:pPr>
              <a:defRPr/>
            </a:pPr>
            <a:fld id="{2236E667-0AB1-4A0E-AA47-EFDC076D12F9}" type="slidenum">
              <a:rPr lang="en-US" altLang="zh-CN"/>
              <a:pPr>
                <a:defRPr/>
              </a:pPr>
              <a:t>‹#›</a:t>
            </a:fld>
            <a:endParaRPr lang="en-US" altLang="zh-CN"/>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cs typeface="Verdana" pitchFamily="34" charset="0"/>
              </a:defRPr>
            </a:lvl1pPr>
          </a:lstStyle>
          <a:p>
            <a:pPr>
              <a:defRPr/>
            </a:pPr>
            <a:fld id="{301F2FF4-2F2E-4DF6-AFE1-56EE76F46A2C}" type="slidenum">
              <a:rPr lang="en-US" altLang="zh-CN"/>
              <a:pPr>
                <a:defRPr/>
              </a:pPr>
              <a:t>‹#›</a:t>
            </a:fld>
            <a:endParaRPr lang="en-US" altLang="zh-CN"/>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p:txBody>
          <a:bodyPr/>
          <a:lstStyle>
            <a:lvl1pPr>
              <a:defRPr>
                <a:cs typeface="Verdana" pitchFamily="34" charset="0"/>
              </a:defRPr>
            </a:lvl1pPr>
          </a:lstStyle>
          <a:p>
            <a:pPr>
              <a:defRPr/>
            </a:pPr>
            <a:fld id="{AE17B5AA-BF9D-4F45-A48E-CB9DD52A0E3C}" type="slidenum">
              <a:rPr lang="en-US" altLang="zh-CN"/>
              <a:pPr>
                <a:defRPr/>
              </a:pPr>
              <a:t>‹#›</a:t>
            </a:fld>
            <a:endParaRPr lang="en-US" altLang="zh-CN"/>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p:txBody>
          <a:bodyPr/>
          <a:lstStyle>
            <a:lvl1pPr>
              <a:defRPr>
                <a:cs typeface="Verdana" pitchFamily="34" charset="0"/>
              </a:defRPr>
            </a:lvl1pPr>
          </a:lstStyle>
          <a:p>
            <a:pPr>
              <a:defRPr/>
            </a:pPr>
            <a:fld id="{C5932101-DA05-4523-BD62-7C2FD7EF19DB}" type="slidenum">
              <a:rPr lang="en-US" altLang="zh-CN"/>
              <a:pPr>
                <a:defRPr/>
              </a:pPr>
              <a:t>‹#›</a:t>
            </a:fld>
            <a:endParaRPr lang="en-US" altLang="zh-CN"/>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p:txBody>
          <a:bodyPr/>
          <a:lstStyle>
            <a:lvl1pPr>
              <a:defRPr>
                <a:cs typeface="Verdana" pitchFamily="34" charset="0"/>
              </a:defRPr>
            </a:lvl1pPr>
          </a:lstStyle>
          <a:p>
            <a:pPr>
              <a:defRPr/>
            </a:pPr>
            <a:fld id="{ECBE6680-183A-46B3-8323-8298217CF1CF}" type="slidenum">
              <a:rPr lang="en-US" altLang="zh-CN"/>
              <a:pPr>
                <a:defRPr/>
              </a:pPr>
              <a:t>‹#›</a:t>
            </a:fld>
            <a:endParaRPr lang="en-US" altLang="zh-CN"/>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cs typeface="Verdana" pitchFamily="34" charset="0"/>
              </a:defRPr>
            </a:lvl1pPr>
          </a:lstStyle>
          <a:p>
            <a:pPr>
              <a:defRPr/>
            </a:pPr>
            <a:fld id="{07E3CE22-3006-48C4-B1BB-62FFE7028012}" type="slidenum">
              <a:rPr lang="en-US" altLang="zh-CN"/>
              <a:pPr>
                <a:defRPr/>
              </a:pPr>
              <a:t>‹#›</a:t>
            </a:fld>
            <a:endParaRPr lang="en-US" altLang="zh-CN"/>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cs typeface="Verdana" pitchFamily="34" charset="0"/>
              </a:defRPr>
            </a:lvl1pPr>
          </a:lstStyle>
          <a:p>
            <a:pPr>
              <a:defRPr/>
            </a:pPr>
            <a:fld id="{58FE28D0-D91B-462A-8BC3-DA28285C4E28}" type="slidenum">
              <a:rPr lang="en-US" altLang="zh-CN"/>
              <a:pPr>
                <a:defRPr/>
              </a:pPr>
              <a:t>‹#›</a:t>
            </a:fld>
            <a:endParaRPr lang="en-US" altLang="zh-CN"/>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zh-CN" altLang="en-US">
              <a:ea typeface="宋体" pitchFamily="2" charset="-122"/>
            </a:endParaRPr>
          </a:p>
        </p:txBody>
      </p:sp>
      <p:sp>
        <p:nvSpPr>
          <p:cNvPr id="205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05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083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a:defRPr/>
            </a:pPr>
            <a:endParaRPr lang="en-US" altLang="zh-CN"/>
          </a:p>
        </p:txBody>
      </p:sp>
      <p:sp>
        <p:nvSpPr>
          <p:cNvPr id="12083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120839" name="Rectangle 7"/>
          <p:cNvSpPr>
            <a:spLocks noGrp="1" noChangeArrowheads="1"/>
          </p:cNvSpPr>
          <p:nvPr>
            <p:ph type="sldNum" sz="quarter" idx="4"/>
          </p:nvPr>
        </p:nvSpPr>
        <p:spPr bwMode="auto">
          <a:xfrm>
            <a:off x="0" y="63944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1">
                <a:latin typeface="Verdana" pitchFamily="34" charset="0"/>
                <a:ea typeface="宋体" pitchFamily="2" charset="-122"/>
              </a:defRPr>
            </a:lvl1pPr>
          </a:lstStyle>
          <a:p>
            <a:pPr>
              <a:defRPr/>
            </a:pPr>
            <a:fld id="{B914E471-4A6C-47DE-89F1-58C26768BB56}" type="slidenum">
              <a:rPr lang="en-US" altLang="zh-CN"/>
              <a:pPr>
                <a:defRPr/>
              </a:pPr>
              <a:t>‹#›</a:t>
            </a:fld>
            <a:endParaRPr lang="en-US" altLang="zh-CN"/>
          </a:p>
        </p:txBody>
      </p:sp>
      <p:sp>
        <p:nvSpPr>
          <p:cNvPr id="12084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zh-CN" altLang="en-US">
              <a:ea typeface="宋体" pitchFamily="2" charset="-122"/>
            </a:endParaRPr>
          </a:p>
        </p:txBody>
      </p:sp>
      <p:sp>
        <p:nvSpPr>
          <p:cNvPr id="12084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zh-CN" altLang="en-US">
              <a:ea typeface="宋体" pitchFamily="2" charset="-122"/>
            </a:endParaRPr>
          </a:p>
        </p:txBody>
      </p:sp>
      <p:grpSp>
        <p:nvGrpSpPr>
          <p:cNvPr id="2058" name="Group 10"/>
          <p:cNvGrpSpPr>
            <a:grpSpLocks/>
          </p:cNvGrpSpPr>
          <p:nvPr/>
        </p:nvGrpSpPr>
        <p:grpSpPr bwMode="auto">
          <a:xfrm>
            <a:off x="7938" y="5540375"/>
            <a:ext cx="1784350" cy="1246188"/>
            <a:chOff x="5" y="3490"/>
            <a:chExt cx="1124" cy="785"/>
          </a:xfrm>
        </p:grpSpPr>
        <p:sp>
          <p:nvSpPr>
            <p:cNvPr id="12084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zh-CN" altLang="en-US">
                <a:ea typeface="宋体" pitchFamily="2" charset="-122"/>
              </a:endParaRPr>
            </a:p>
          </p:txBody>
        </p:sp>
        <p:sp>
          <p:nvSpPr>
            <p:cNvPr id="12084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zh-CN" altLang="en-US">
                <a:ea typeface="宋体" pitchFamily="2" charset="-122"/>
              </a:endParaRPr>
            </a:p>
          </p:txBody>
        </p:sp>
        <p:sp>
          <p:nvSpPr>
            <p:cNvPr id="12084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zh-CN" altLang="en-US">
                <a:ea typeface="宋体" pitchFamily="2" charset="-122"/>
              </a:endParaRPr>
            </a:p>
          </p:txBody>
        </p:sp>
        <p:sp>
          <p:nvSpPr>
            <p:cNvPr id="12084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zh-CN" altLang="en-US">
                <a:ea typeface="宋体" pitchFamily="2" charset="-122"/>
              </a:endParaRPr>
            </a:p>
          </p:txBody>
        </p:sp>
        <p:sp>
          <p:nvSpPr>
            <p:cNvPr id="12084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zh-CN" altLang="en-US">
                <a:ea typeface="宋体" pitchFamily="2" charset="-122"/>
              </a:endParaRPr>
            </a:p>
          </p:txBody>
        </p:sp>
        <p:sp>
          <p:nvSpPr>
            <p:cNvPr id="12084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zh-CN" altLang="en-US">
                <a:ea typeface="宋体" pitchFamily="2" charset="-122"/>
              </a:endParaRPr>
            </a:p>
          </p:txBody>
        </p:sp>
        <p:sp>
          <p:nvSpPr>
            <p:cNvPr id="12084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zh-CN" altLang="en-US">
                <a:ea typeface="宋体" pitchFamily="2" charset="-122"/>
              </a:endParaRPr>
            </a:p>
          </p:txBody>
        </p:sp>
        <p:sp>
          <p:nvSpPr>
            <p:cNvPr id="12085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zh-CN" altLang="en-US">
                <a:ea typeface="宋体" pitchFamily="2" charset="-122"/>
              </a:endParaRPr>
            </a:p>
          </p:txBody>
        </p:sp>
        <p:sp>
          <p:nvSpPr>
            <p:cNvPr id="12085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zh-CN" altLang="en-US">
                <a:ea typeface="宋体" pitchFamily="2" charset="-122"/>
              </a:endParaRPr>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12085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5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5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grpSp>
          <p:sp>
            <p:nvSpPr>
              <p:cNvPr id="12085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5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5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grpSp>
            <p:nvGrpSpPr>
              <p:cNvPr id="2089" name="Group 28"/>
              <p:cNvGrpSpPr>
                <a:grpSpLocks/>
              </p:cNvGrpSpPr>
              <p:nvPr userDrawn="1"/>
            </p:nvGrpSpPr>
            <p:grpSpPr bwMode="auto">
              <a:xfrm>
                <a:off x="5" y="3490"/>
                <a:ext cx="1124" cy="678"/>
                <a:chOff x="5" y="3490"/>
                <a:chExt cx="1124" cy="678"/>
              </a:xfrm>
            </p:grpSpPr>
            <p:sp>
              <p:nvSpPr>
                <p:cNvPr id="12086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6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6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6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6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6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6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6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12087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pitchFamily="2" charset="-122"/>
              </a:endParaRPr>
            </a:p>
          </p:txBody>
        </p:sp>
        <p:sp>
          <p:nvSpPr>
            <p:cNvPr id="12087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zh-CN" altLang="en-US">
                <a:ea typeface="宋体" pitchFamily="2" charset="-122"/>
              </a:endParaRPr>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12087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grpSp>
            <p:nvGrpSpPr>
              <p:cNvPr id="2064" name="Group 43"/>
              <p:cNvGrpSpPr>
                <a:grpSpLocks/>
              </p:cNvGrpSpPr>
              <p:nvPr userDrawn="1"/>
            </p:nvGrpSpPr>
            <p:grpSpPr bwMode="auto">
              <a:xfrm>
                <a:off x="4610" y="57"/>
                <a:ext cx="1344" cy="985"/>
                <a:chOff x="4610" y="57"/>
                <a:chExt cx="1344" cy="985"/>
              </a:xfrm>
            </p:grpSpPr>
            <p:sp>
              <p:nvSpPr>
                <p:cNvPr id="12087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77" name="Freeform 45"/>
                <p:cNvSpPr>
                  <a:spLocks/>
                </p:cNvSpPr>
                <p:nvPr userDrawn="1"/>
              </p:nvSpPr>
              <p:spPr bwMode="auto">
                <a:xfrm rot="-3172564">
                  <a:off x="5056" y="324"/>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78" name="Freeform 46"/>
                <p:cNvSpPr>
                  <a:spLocks/>
                </p:cNvSpPr>
                <p:nvPr userDrawn="1"/>
              </p:nvSpPr>
              <p:spPr bwMode="auto">
                <a:xfrm rot="-3172564">
                  <a:off x="4866" y="174"/>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7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80" name="Freeform 48"/>
                <p:cNvSpPr>
                  <a:spLocks/>
                </p:cNvSpPr>
                <p:nvPr userDrawn="1"/>
              </p:nvSpPr>
              <p:spPr bwMode="auto">
                <a:xfrm rot="-3172564">
                  <a:off x="5305" y="889"/>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81" name="Freeform 49"/>
                <p:cNvSpPr>
                  <a:spLocks/>
                </p:cNvSpPr>
                <p:nvPr userDrawn="1"/>
              </p:nvSpPr>
              <p:spPr bwMode="auto">
                <a:xfrm rot="-3172564">
                  <a:off x="5253" y="798"/>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8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sp>
              <p:nvSpPr>
                <p:cNvPr id="120883" name="Freeform 51"/>
                <p:cNvSpPr>
                  <a:spLocks/>
                </p:cNvSpPr>
                <p:nvPr userDrawn="1"/>
              </p:nvSpPr>
              <p:spPr bwMode="auto">
                <a:xfrm rot="-3172564">
                  <a:off x="4955" y="134"/>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zh-CN" altLang="en-US">
                    <a:ea typeface="宋体" pitchFamily="2" charset="-122"/>
                  </a:endParaRPr>
                </a:p>
              </p:txBody>
            </p:sp>
          </p:grpSp>
        </p:grpSp>
        <p:sp>
          <p:nvSpPr>
            <p:cNvPr id="12088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zh-CN" altLang="en-US">
                <a:ea typeface="宋体" pitchFamily="2" charset="-122"/>
              </a:endParaRPr>
            </a:p>
          </p:txBody>
        </p:sp>
      </p:gr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transition>
    <p:zoom/>
  </p:transition>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a:xfrm>
            <a:off x="684213" y="2100263"/>
            <a:ext cx="7772400" cy="1219200"/>
          </a:xfrm>
        </p:spPr>
        <p:txBody>
          <a:bodyPr/>
          <a:lstStyle/>
          <a:p>
            <a:pPr eaLnBrk="1" hangingPunct="1">
              <a:defRPr/>
            </a:pPr>
            <a:r>
              <a:rPr lang="zh-CN" altLang="en-US" sz="6600">
                <a:solidFill>
                  <a:schemeClr val="tx1"/>
                </a:solidFill>
                <a:effectLst/>
                <a:ea typeface="黑体" pitchFamily="2" charset="-122"/>
              </a:rPr>
              <a:t>血液生物化学</a:t>
            </a:r>
          </a:p>
        </p:txBody>
      </p:sp>
      <p:sp>
        <p:nvSpPr>
          <p:cNvPr id="251911" name="Text Box 7"/>
          <p:cNvSpPr txBox="1">
            <a:spLocks noChangeArrowheads="1"/>
          </p:cNvSpPr>
          <p:nvPr/>
        </p:nvSpPr>
        <p:spPr bwMode="auto">
          <a:xfrm>
            <a:off x="1979613" y="3429000"/>
            <a:ext cx="5329237" cy="641350"/>
          </a:xfrm>
          <a:prstGeom prst="rect">
            <a:avLst/>
          </a:prstGeom>
          <a:noFill/>
          <a:ln w="9525">
            <a:noFill/>
            <a:miter lim="800000"/>
            <a:headEnd/>
            <a:tailEnd/>
          </a:ln>
        </p:spPr>
        <p:txBody>
          <a:bodyPr>
            <a:spAutoFit/>
          </a:bodyPr>
          <a:lstStyle/>
          <a:p>
            <a:pPr algn="ctr"/>
            <a:r>
              <a:rPr lang="en-US" altLang="zh-CN" sz="3600" b="1">
                <a:solidFill>
                  <a:srgbClr val="333399"/>
                </a:solidFill>
                <a:latin typeface="Arial" charset="0"/>
                <a:ea typeface="楷体_GB2312" charset="-122"/>
              </a:rPr>
              <a:t>Hemal Biochemistry</a:t>
            </a:r>
          </a:p>
        </p:txBody>
      </p:sp>
      <p:pic>
        <p:nvPicPr>
          <p:cNvPr id="17412" name="Picture 8" descr="校徽"/>
          <p:cNvPicPr>
            <a:picLocks noChangeAspect="1" noChangeArrowheads="1"/>
          </p:cNvPicPr>
          <p:nvPr/>
        </p:nvPicPr>
        <p:blipFill>
          <a:blip r:embed="rId2" cstate="print"/>
          <a:srcRect/>
          <a:stretch>
            <a:fillRect/>
          </a:stretch>
        </p:blipFill>
        <p:spPr bwMode="auto">
          <a:xfrm>
            <a:off x="252413" y="200025"/>
            <a:ext cx="701675" cy="833438"/>
          </a:xfrm>
          <a:prstGeom prst="rect">
            <a:avLst/>
          </a:prstGeom>
          <a:noFill/>
          <a:ln w="9525">
            <a:noFill/>
            <a:miter lim="800000"/>
            <a:headEnd/>
            <a:tailEnd/>
          </a:ln>
        </p:spPr>
      </p:pic>
      <p:pic>
        <p:nvPicPr>
          <p:cNvPr id="17413" name="Picture 9" descr="南方医科大学（红色立体）"/>
          <p:cNvPicPr>
            <a:picLocks noChangeAspect="1" noChangeArrowheads="1"/>
          </p:cNvPicPr>
          <p:nvPr/>
        </p:nvPicPr>
        <p:blipFill>
          <a:blip r:embed="rId3" cstate="print"/>
          <a:srcRect/>
          <a:stretch>
            <a:fillRect/>
          </a:stretch>
        </p:blipFill>
        <p:spPr bwMode="auto">
          <a:xfrm>
            <a:off x="1044575" y="257175"/>
            <a:ext cx="3527425" cy="792163"/>
          </a:xfrm>
          <a:prstGeom prst="rect">
            <a:avLst/>
          </a:prstGeom>
          <a:noFill/>
          <a:ln w="9525">
            <a:noFill/>
            <a:miter lim="800000"/>
            <a:headEnd/>
            <a:tailEnd/>
          </a:ln>
        </p:spPr>
      </p:pic>
      <p:sp>
        <p:nvSpPr>
          <p:cNvPr id="17414" name="Rectangle 10"/>
          <p:cNvSpPr>
            <a:spLocks noGrp="1" noChangeArrowheads="1"/>
          </p:cNvSpPr>
          <p:nvPr>
            <p:ph type="subTitle" idx="1"/>
          </p:nvPr>
        </p:nvSpPr>
        <p:spPr>
          <a:xfrm>
            <a:off x="4067175" y="5186363"/>
            <a:ext cx="4897438" cy="1482725"/>
          </a:xfrm>
          <a:solidFill>
            <a:schemeClr val="bg1"/>
          </a:solidFill>
        </p:spPr>
        <p:txBody>
          <a:bodyPr/>
          <a:lstStyle/>
          <a:p>
            <a:pPr algn="dist" eaLnBrk="1" hangingPunct="1">
              <a:lnSpc>
                <a:spcPct val="110000"/>
              </a:lnSpc>
            </a:pPr>
            <a:r>
              <a:rPr lang="zh-CN" altLang="en-US" b="1">
                <a:effectLst/>
                <a:latin typeface="仿宋" pitchFamily="49" charset="-122"/>
                <a:ea typeface="仿宋" pitchFamily="49" charset="-122"/>
              </a:rPr>
              <a:t>朱利娜  </a:t>
            </a:r>
            <a:r>
              <a:rPr lang="en-US" altLang="zh-CN" b="1">
                <a:effectLst/>
                <a:latin typeface="仿宋" pitchFamily="49" charset="-122"/>
                <a:ea typeface="仿宋" pitchFamily="49" charset="-122"/>
              </a:rPr>
              <a:t>zlnzln126@126.com</a:t>
            </a:r>
            <a:r>
              <a:rPr lang="zh-CN" altLang="en-US" b="1">
                <a:effectLst/>
                <a:latin typeface="仿宋" pitchFamily="49" charset="-122"/>
                <a:ea typeface="仿宋" pitchFamily="49" charset="-122"/>
              </a:rPr>
              <a:t>生物化学与分子生物学教研室南方医科大学基础医学院</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1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900113" y="2351088"/>
            <a:ext cx="7391400" cy="2446337"/>
          </a:xfrm>
          <a:prstGeom prst="rect">
            <a:avLst/>
          </a:prstGeom>
          <a:noFill/>
          <a:ln w="9525">
            <a:noFill/>
            <a:miter lim="800000"/>
            <a:headEnd/>
            <a:tailEnd/>
          </a:ln>
        </p:spPr>
        <p:txBody>
          <a:bodyPr/>
          <a:lstStyle/>
          <a:p>
            <a:pPr marL="342900" indent="-342900">
              <a:lnSpc>
                <a:spcPct val="130000"/>
              </a:lnSpc>
              <a:spcBef>
                <a:spcPct val="20000"/>
              </a:spcBef>
              <a:buClr>
                <a:srgbClr val="000099"/>
              </a:buClr>
              <a:buSzPct val="80000"/>
              <a:buFont typeface="Wingdings" pitchFamily="2" charset="2"/>
              <a:buChar char="Ø"/>
            </a:pPr>
            <a:r>
              <a:rPr kumimoji="1" lang="en-US" altLang="zh-CN" sz="3200">
                <a:latin typeface="Times New Roman" pitchFamily="18" charset="0"/>
                <a:ea typeface="黑体" pitchFamily="49" charset="-122"/>
              </a:rPr>
              <a:t> </a:t>
            </a:r>
            <a:r>
              <a:rPr kumimoji="1" lang="zh-CN" altLang="en-US" sz="3200">
                <a:latin typeface="Times New Roman" pitchFamily="18" charset="0"/>
                <a:ea typeface="黑体" pitchFamily="49" charset="-122"/>
              </a:rPr>
              <a:t>比重：</a:t>
            </a:r>
            <a:r>
              <a:rPr kumimoji="1" lang="en-US" altLang="zh-CN" sz="3200">
                <a:latin typeface="Times New Roman" pitchFamily="18" charset="0"/>
                <a:ea typeface="黑体" pitchFamily="49" charset="-122"/>
              </a:rPr>
              <a:t>1.050~1.060</a:t>
            </a:r>
            <a:r>
              <a:rPr kumimoji="1" lang="zh-CN" altLang="en-US" sz="3200">
                <a:latin typeface="Times New Roman" pitchFamily="18" charset="0"/>
                <a:ea typeface="黑体" pitchFamily="49" charset="-122"/>
              </a:rPr>
              <a:t>， </a:t>
            </a:r>
          </a:p>
          <a:p>
            <a:pPr marL="342900" indent="-342900">
              <a:lnSpc>
                <a:spcPct val="130000"/>
              </a:lnSpc>
              <a:spcBef>
                <a:spcPct val="20000"/>
              </a:spcBef>
              <a:buClr>
                <a:srgbClr val="000099"/>
              </a:buClr>
              <a:buSzPct val="80000"/>
              <a:buFont typeface="Wingdings" pitchFamily="2" charset="2"/>
              <a:buChar char="Ø"/>
            </a:pPr>
            <a:r>
              <a:rPr kumimoji="1" lang="zh-CN" altLang="en-US" sz="3200">
                <a:latin typeface="Times New Roman" pitchFamily="18" charset="0"/>
                <a:ea typeface="黑体" pitchFamily="49" charset="-122"/>
              </a:rPr>
              <a:t> </a:t>
            </a:r>
            <a:r>
              <a:rPr kumimoji="1" lang="en-US" altLang="zh-CN" sz="3200">
                <a:latin typeface="Times New Roman" pitchFamily="18" charset="0"/>
                <a:ea typeface="黑体" pitchFamily="49" charset="-122"/>
              </a:rPr>
              <a:t>pH</a:t>
            </a:r>
            <a:r>
              <a:rPr kumimoji="1" lang="zh-CN" altLang="en-US" sz="3200">
                <a:latin typeface="Times New Roman" pitchFamily="18" charset="0"/>
                <a:ea typeface="黑体" pitchFamily="49" charset="-122"/>
              </a:rPr>
              <a:t>：</a:t>
            </a:r>
            <a:r>
              <a:rPr kumimoji="1" lang="en-US" altLang="zh-CN" sz="3200">
                <a:latin typeface="Times New Roman" pitchFamily="18" charset="0"/>
                <a:ea typeface="黑体" pitchFamily="49" charset="-122"/>
              </a:rPr>
              <a:t>7.40±0.05</a:t>
            </a:r>
          </a:p>
          <a:p>
            <a:pPr marL="342900" indent="-342900">
              <a:lnSpc>
                <a:spcPct val="130000"/>
              </a:lnSpc>
              <a:spcBef>
                <a:spcPct val="20000"/>
              </a:spcBef>
              <a:buClr>
                <a:srgbClr val="000099"/>
              </a:buClr>
              <a:buSzPct val="80000"/>
              <a:buFont typeface="Wingdings" pitchFamily="2" charset="2"/>
              <a:buChar char="Ø"/>
            </a:pPr>
            <a:r>
              <a:rPr kumimoji="1" lang="en-US" altLang="zh-CN" sz="3200">
                <a:latin typeface="Times New Roman" pitchFamily="18" charset="0"/>
                <a:ea typeface="黑体" pitchFamily="49" charset="-122"/>
              </a:rPr>
              <a:t> </a:t>
            </a:r>
            <a:r>
              <a:rPr kumimoji="1" lang="zh-CN" altLang="en-US" sz="3200">
                <a:latin typeface="Times New Roman" pitchFamily="18" charset="0"/>
                <a:ea typeface="黑体" pitchFamily="49" charset="-122"/>
              </a:rPr>
              <a:t>渗透压</a:t>
            </a:r>
            <a:r>
              <a:rPr kumimoji="1" lang="en-US" altLang="zh-CN" sz="3200">
                <a:latin typeface="Times New Roman" pitchFamily="18" charset="0"/>
                <a:ea typeface="黑体" pitchFamily="49" charset="-122"/>
              </a:rPr>
              <a:t>(37℃)</a:t>
            </a:r>
            <a:r>
              <a:rPr kumimoji="1" lang="zh-CN" altLang="en-US" sz="3200">
                <a:latin typeface="Times New Roman" pitchFamily="18" charset="0"/>
                <a:ea typeface="黑体" pitchFamily="49" charset="-122"/>
              </a:rPr>
              <a:t>：</a:t>
            </a:r>
            <a:r>
              <a:rPr kumimoji="1" lang="en-US" altLang="zh-CN" sz="3200">
                <a:latin typeface="Times New Roman" pitchFamily="18" charset="0"/>
                <a:ea typeface="黑体" pitchFamily="49" charset="-122"/>
              </a:rPr>
              <a:t>770kPa( 300 mOsm/L)</a:t>
            </a:r>
          </a:p>
        </p:txBody>
      </p:sp>
      <p:sp>
        <p:nvSpPr>
          <p:cNvPr id="26627" name="Rectangle 3"/>
          <p:cNvSpPr>
            <a:spLocks noChangeArrowheads="1"/>
          </p:cNvSpPr>
          <p:nvPr/>
        </p:nvSpPr>
        <p:spPr bwMode="auto">
          <a:xfrm>
            <a:off x="685800" y="1416050"/>
            <a:ext cx="6870700" cy="771525"/>
          </a:xfrm>
          <a:prstGeom prst="rect">
            <a:avLst/>
          </a:prstGeom>
          <a:noFill/>
          <a:ln w="9525">
            <a:noFill/>
            <a:miter lim="800000"/>
            <a:headEnd/>
            <a:tailEnd/>
          </a:ln>
        </p:spPr>
        <p:txBody>
          <a:bodyPr anchor="b"/>
          <a:lstStyle/>
          <a:p>
            <a:r>
              <a:rPr lang="en-US" altLang="zh-CN" sz="2800">
                <a:solidFill>
                  <a:schemeClr val="tx2"/>
                </a:solidFill>
                <a:latin typeface="Times New Roman" pitchFamily="18" charset="0"/>
                <a:ea typeface="黑体" pitchFamily="49" charset="-122"/>
                <a:sym typeface="Wingdings" pitchFamily="2" charset="2"/>
              </a:rPr>
              <a:t></a:t>
            </a:r>
            <a:r>
              <a:rPr lang="en-US" altLang="zh-CN" sz="3600">
                <a:solidFill>
                  <a:schemeClr val="tx2"/>
                </a:solidFill>
                <a:latin typeface="Times New Roman" pitchFamily="18" charset="0"/>
                <a:ea typeface="黑体" pitchFamily="49" charset="-122"/>
                <a:sym typeface="Wingdings" pitchFamily="2" charset="2"/>
              </a:rPr>
              <a:t> </a:t>
            </a:r>
            <a:r>
              <a:rPr lang="zh-CN" altLang="en-US" sz="3600">
                <a:latin typeface="Times New Roman" pitchFamily="18" charset="0"/>
                <a:ea typeface="黑体" pitchFamily="49" charset="-122"/>
              </a:rPr>
              <a:t>血液的理化参数</a:t>
            </a:r>
          </a:p>
        </p:txBody>
      </p:sp>
      <p:sp>
        <p:nvSpPr>
          <p:cNvPr id="26628" name="灯片编号占位符 3"/>
          <p:cNvSpPr>
            <a:spLocks noGrp="1"/>
          </p:cNvSpPr>
          <p:nvPr>
            <p:ph type="sldNum" sz="quarter" idx="12"/>
          </p:nvPr>
        </p:nvSpPr>
        <p:spPr>
          <a:noFill/>
        </p:spPr>
        <p:txBody>
          <a:bodyPr/>
          <a:lstStyle/>
          <a:p>
            <a:fld id="{CEB3FA6A-FA8E-491B-B4E6-4CB01BBED6F1}" type="slidenum">
              <a:rPr lang="en-US" altLang="zh-CN" smtClean="0">
                <a:ea typeface="宋体" charset="-122"/>
              </a:rPr>
              <a:pPr/>
              <a:t>10</a:t>
            </a:fld>
            <a:endParaRPr lang="en-US" altLang="zh-CN">
              <a:ea typeface="宋体" charset="-122"/>
            </a:endParaRP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7388" y="558800"/>
            <a:ext cx="7772400" cy="782638"/>
          </a:xfrm>
        </p:spPr>
        <p:txBody>
          <a:bodyPr/>
          <a:lstStyle/>
          <a:p>
            <a:pPr eaLnBrk="1" hangingPunct="1"/>
            <a:r>
              <a:rPr lang="zh-CN" altLang="en-US" sz="3600" dirty="0">
                <a:solidFill>
                  <a:srgbClr val="000099"/>
                </a:solidFill>
                <a:ea typeface="黑体" pitchFamily="49" charset="-122"/>
              </a:rPr>
              <a:t>二、血浆蛋白质的分类与性质</a:t>
            </a:r>
          </a:p>
        </p:txBody>
      </p:sp>
      <p:sp>
        <p:nvSpPr>
          <p:cNvPr id="10245" name="Rectangle 5"/>
          <p:cNvSpPr>
            <a:spLocks noGrp="1" noChangeArrowheads="1"/>
          </p:cNvSpPr>
          <p:nvPr>
            <p:ph type="body" idx="1"/>
          </p:nvPr>
        </p:nvSpPr>
        <p:spPr>
          <a:xfrm>
            <a:off x="684163" y="2061195"/>
            <a:ext cx="7488237" cy="2447925"/>
          </a:xfrm>
          <a:noFill/>
        </p:spPr>
        <p:txBody>
          <a:bodyPr/>
          <a:lstStyle/>
          <a:p>
            <a:pPr eaLnBrk="1" hangingPunct="1">
              <a:lnSpc>
                <a:spcPct val="120000"/>
              </a:lnSpc>
              <a:spcBef>
                <a:spcPts val="0"/>
              </a:spcBef>
              <a:buFontTx/>
              <a:buNone/>
            </a:pPr>
            <a:r>
              <a:rPr lang="en-US" altLang="zh-CN" dirty="0">
                <a:latin typeface="Times New Roman" pitchFamily="18" charset="0"/>
                <a:ea typeface="黑体" pitchFamily="49" charset="-122"/>
              </a:rPr>
              <a:t>           </a:t>
            </a:r>
            <a:r>
              <a:rPr lang="zh-CN" altLang="en-US" dirty="0">
                <a:latin typeface="Times New Roman" pitchFamily="18" charset="0"/>
                <a:ea typeface="黑体" pitchFamily="49" charset="-122"/>
              </a:rPr>
              <a:t>血浆蛋白质</a:t>
            </a:r>
            <a:r>
              <a:rPr lang="en-US" altLang="zh-CN" dirty="0">
                <a:latin typeface="Times New Roman" pitchFamily="18" charset="0"/>
                <a:ea typeface="黑体" pitchFamily="49" charset="-122"/>
              </a:rPr>
              <a:t>(plasma proteins)</a:t>
            </a:r>
            <a:r>
              <a:rPr lang="zh-CN" altLang="en-US" dirty="0">
                <a:latin typeface="Times New Roman" pitchFamily="18" charset="0"/>
                <a:ea typeface="黑体" pitchFamily="49" charset="-122"/>
              </a:rPr>
              <a:t>是血浆固体成分中含量最多、组成极为复杂、功能广泛的一类化合物。</a:t>
            </a:r>
          </a:p>
        </p:txBody>
      </p:sp>
      <p:sp>
        <p:nvSpPr>
          <p:cNvPr id="10246" name="Rectangle 6"/>
          <p:cNvSpPr>
            <a:spLocks noChangeArrowheads="1"/>
          </p:cNvSpPr>
          <p:nvPr/>
        </p:nvSpPr>
        <p:spPr bwMode="auto">
          <a:xfrm>
            <a:off x="611188" y="3860254"/>
            <a:ext cx="7559675" cy="2305050"/>
          </a:xfrm>
          <a:prstGeom prst="rect">
            <a:avLst/>
          </a:prstGeom>
          <a:noFill/>
          <a:ln w="9525">
            <a:noFill/>
            <a:miter lim="800000"/>
            <a:headEnd/>
            <a:tailEnd/>
          </a:ln>
        </p:spPr>
        <p:txBody>
          <a:bodyPr/>
          <a:lstStyle/>
          <a:p>
            <a:pPr marL="342900" indent="-342900">
              <a:lnSpc>
                <a:spcPct val="120000"/>
              </a:lnSpc>
              <a:spcBef>
                <a:spcPts val="0"/>
              </a:spcBef>
            </a:pPr>
            <a:r>
              <a:rPr lang="en-US" altLang="zh-CN" sz="3200" dirty="0">
                <a:latin typeface="Times New Roman" pitchFamily="18" charset="0"/>
                <a:ea typeface="黑体" pitchFamily="49" charset="-122"/>
              </a:rPr>
              <a:t>           </a:t>
            </a:r>
            <a:r>
              <a:rPr lang="zh-CN" altLang="en-US" sz="3200" dirty="0">
                <a:latin typeface="Times New Roman" pitchFamily="18" charset="0"/>
                <a:ea typeface="黑体" pitchFamily="49" charset="-122"/>
              </a:rPr>
              <a:t>人血浆内蛋白质总浓度大约为</a:t>
            </a:r>
            <a:r>
              <a:rPr lang="en-US" altLang="zh-CN" sz="3200" dirty="0">
                <a:latin typeface="Times New Roman" pitchFamily="18" charset="0"/>
                <a:ea typeface="黑体" pitchFamily="49" charset="-122"/>
              </a:rPr>
              <a:t>70~75 g/L</a:t>
            </a:r>
            <a:r>
              <a:rPr lang="zh-CN" altLang="en-US" sz="3200" dirty="0">
                <a:latin typeface="Times New Roman" pitchFamily="18" charset="0"/>
                <a:ea typeface="黑体" pitchFamily="49" charset="-122"/>
              </a:rPr>
              <a:t>，通常按</a:t>
            </a:r>
            <a:r>
              <a:rPr lang="zh-CN" altLang="en-US" sz="3200" u="sng" dirty="0">
                <a:latin typeface="Times New Roman" pitchFamily="18" charset="0"/>
                <a:ea typeface="黑体" pitchFamily="49" charset="-122"/>
              </a:rPr>
              <a:t>分离方法</a:t>
            </a:r>
            <a:r>
              <a:rPr lang="zh-CN" altLang="en-US" sz="3200" dirty="0">
                <a:latin typeface="Times New Roman" pitchFamily="18" charset="0"/>
                <a:ea typeface="黑体" pitchFamily="49" charset="-122"/>
              </a:rPr>
              <a:t>和</a:t>
            </a:r>
            <a:r>
              <a:rPr lang="zh-CN" altLang="en-US" sz="3200" u="sng" dirty="0">
                <a:latin typeface="Times New Roman" pitchFamily="18" charset="0"/>
                <a:ea typeface="黑体" pitchFamily="49" charset="-122"/>
              </a:rPr>
              <a:t>生理功能</a:t>
            </a:r>
            <a:r>
              <a:rPr lang="zh-CN" altLang="en-US" sz="3200" dirty="0">
                <a:latin typeface="Times New Roman" pitchFamily="18" charset="0"/>
                <a:ea typeface="黑体" pitchFamily="49" charset="-122"/>
              </a:rPr>
              <a:t>将血浆蛋白质分类： </a:t>
            </a:r>
          </a:p>
        </p:txBody>
      </p:sp>
      <p:sp>
        <p:nvSpPr>
          <p:cNvPr id="27653" name="灯片编号占位符 4"/>
          <p:cNvSpPr>
            <a:spLocks noGrp="1"/>
          </p:cNvSpPr>
          <p:nvPr>
            <p:ph type="sldNum" sz="quarter" idx="12"/>
          </p:nvPr>
        </p:nvSpPr>
        <p:spPr>
          <a:noFill/>
        </p:spPr>
        <p:txBody>
          <a:bodyPr/>
          <a:lstStyle/>
          <a:p>
            <a:fld id="{EB2C7168-B63B-4E72-9DE3-D5E190E18EDD}" type="slidenum">
              <a:rPr lang="en-US" altLang="zh-CN" smtClean="0">
                <a:ea typeface="宋体" charset="-122"/>
              </a:rPr>
              <a:pPr/>
              <a:t>11</a:t>
            </a:fld>
            <a:endParaRPr lang="en-US" altLang="zh-CN">
              <a:ea typeface="宋体" charset="-122"/>
            </a:endParaRPr>
          </a:p>
        </p:txBody>
      </p:sp>
      <p:sp>
        <p:nvSpPr>
          <p:cNvPr id="6" name="Rectangle 2">
            <a:extLst>
              <a:ext uri="{FF2B5EF4-FFF2-40B4-BE49-F238E27FC236}">
                <a16:creationId xmlns:a16="http://schemas.microsoft.com/office/drawing/2014/main" id="{07511206-5E1C-4D80-9A48-F0D1F2292272}"/>
              </a:ext>
            </a:extLst>
          </p:cNvPr>
          <p:cNvSpPr txBox="1">
            <a:spLocks noChangeArrowheads="1"/>
          </p:cNvSpPr>
          <p:nvPr/>
        </p:nvSpPr>
        <p:spPr bwMode="auto">
          <a:xfrm>
            <a:off x="544016" y="1268760"/>
            <a:ext cx="77724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a:lstStyle>
          <a:p>
            <a:pPr algn="l" eaLnBrk="1" hangingPunct="1"/>
            <a:r>
              <a:rPr lang="zh-CN" altLang="en-US" sz="3200" kern="0" dirty="0">
                <a:ea typeface="黑体" pitchFamily="49" charset="-122"/>
              </a:rPr>
              <a:t>（一）血浆蛋白质的分类</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Effect transition="in" filter="randombar(horizontal)">
                                      <p:cBhvr>
                                        <p:cTn id="12" dur="500"/>
                                        <p:tgtEl>
                                          <p:spTgt spid="102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6">
                                            <p:txEl>
                                              <p:pRg st="0" end="0"/>
                                            </p:txEl>
                                          </p:spTgt>
                                        </p:tgtEl>
                                        <p:attrNameLst>
                                          <p:attrName>style.visibility</p:attrName>
                                        </p:attrNameLst>
                                      </p:cBhvr>
                                      <p:to>
                                        <p:strVal val="visible"/>
                                      </p:to>
                                    </p:set>
                                    <p:animEffect transition="in" filter="dissolve">
                                      <p:cBhvr>
                                        <p:cTn id="17" dur="500"/>
                                        <p:tgtEl>
                                          <p:spTgt spid="102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10246"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74650" y="765175"/>
            <a:ext cx="8229600" cy="579438"/>
          </a:xfrm>
          <a:prstGeom prst="rect">
            <a:avLst/>
          </a:prstGeom>
          <a:noFill/>
          <a:ln w="9525">
            <a:noFill/>
            <a:miter lim="800000"/>
            <a:headEnd/>
            <a:tailEnd/>
          </a:ln>
        </p:spPr>
        <p:txBody>
          <a:bodyPr>
            <a:spAutoFit/>
          </a:bodyPr>
          <a:lstStyle/>
          <a:p>
            <a:pPr>
              <a:spcBef>
                <a:spcPct val="50000"/>
              </a:spcBef>
            </a:pPr>
            <a:r>
              <a:rPr kumimoji="1" lang="en-US" altLang="zh-CN" sz="3200">
                <a:latin typeface="Times New Roman" pitchFamily="18" charset="0"/>
                <a:ea typeface="黑体" pitchFamily="49" charset="-122"/>
              </a:rPr>
              <a:t>1. </a:t>
            </a:r>
            <a:r>
              <a:rPr kumimoji="1" lang="zh-CN" altLang="en-US" sz="3200">
                <a:latin typeface="Times New Roman" pitchFamily="18" charset="0"/>
                <a:ea typeface="黑体" pitchFamily="49" charset="-122"/>
              </a:rPr>
              <a:t>按分离方法：</a:t>
            </a:r>
          </a:p>
        </p:txBody>
      </p:sp>
      <p:sp>
        <p:nvSpPr>
          <p:cNvPr id="258051" name="Text Box 3"/>
          <p:cNvSpPr txBox="1">
            <a:spLocks noChangeArrowheads="1"/>
          </p:cNvSpPr>
          <p:nvPr/>
        </p:nvSpPr>
        <p:spPr bwMode="auto">
          <a:xfrm>
            <a:off x="611188" y="1484313"/>
            <a:ext cx="7848600" cy="676275"/>
          </a:xfrm>
          <a:prstGeom prst="rect">
            <a:avLst/>
          </a:prstGeom>
          <a:noFill/>
          <a:ln w="9525">
            <a:noFill/>
            <a:miter lim="800000"/>
            <a:headEnd/>
            <a:tailEnd/>
          </a:ln>
        </p:spPr>
        <p:txBody>
          <a:bodyPr>
            <a:spAutoFit/>
          </a:bodyPr>
          <a:lstStyle/>
          <a:p>
            <a:pPr marL="354013" indent="-354013" algn="just">
              <a:lnSpc>
                <a:spcPct val="120000"/>
              </a:lnSpc>
              <a:spcBef>
                <a:spcPct val="20000"/>
              </a:spcBef>
              <a:buClr>
                <a:schemeClr val="tx2"/>
              </a:buClr>
              <a:buSzPct val="70000"/>
              <a:buFont typeface="Wingdings" pitchFamily="2" charset="2"/>
              <a:buChar char="v"/>
            </a:pPr>
            <a:r>
              <a:rPr lang="zh-CN" altLang="en-US" sz="3200">
                <a:solidFill>
                  <a:srgbClr val="000000"/>
                </a:solidFill>
                <a:latin typeface="Times New Roman" pitchFamily="18" charset="0"/>
                <a:ea typeface="黑体" pitchFamily="49" charset="-122"/>
              </a:rPr>
              <a:t>电泳</a:t>
            </a:r>
            <a:r>
              <a:rPr lang="en-US" altLang="zh-CN" sz="3200">
                <a:solidFill>
                  <a:srgbClr val="000000"/>
                </a:solidFill>
                <a:latin typeface="Times New Roman" pitchFamily="18" charset="0"/>
                <a:ea typeface="黑体" pitchFamily="49" charset="-122"/>
              </a:rPr>
              <a:t>(electrophoresis)——</a:t>
            </a:r>
            <a:r>
              <a:rPr lang="zh-CN" altLang="en-US" sz="3200">
                <a:solidFill>
                  <a:srgbClr val="000000"/>
                </a:solidFill>
                <a:latin typeface="Times New Roman" pitchFamily="18" charset="0"/>
                <a:ea typeface="黑体" pitchFamily="49" charset="-122"/>
              </a:rPr>
              <a:t>最常用方法。</a:t>
            </a:r>
          </a:p>
        </p:txBody>
      </p:sp>
      <p:sp>
        <p:nvSpPr>
          <p:cNvPr id="258052" name="Text Box 4"/>
          <p:cNvSpPr txBox="1">
            <a:spLocks noChangeArrowheads="1"/>
          </p:cNvSpPr>
          <p:nvPr/>
        </p:nvSpPr>
        <p:spPr bwMode="auto">
          <a:xfrm>
            <a:off x="395288" y="2184400"/>
            <a:ext cx="8569325" cy="2251075"/>
          </a:xfrm>
          <a:prstGeom prst="rect">
            <a:avLst/>
          </a:prstGeom>
          <a:noFill/>
          <a:ln w="9525">
            <a:noFill/>
            <a:miter lim="800000"/>
            <a:headEnd/>
            <a:tailEnd/>
          </a:ln>
        </p:spPr>
        <p:txBody>
          <a:bodyPr>
            <a:spAutoFit/>
          </a:bodyPr>
          <a:lstStyle/>
          <a:p>
            <a:pPr marL="533400" lvl="1" algn="just">
              <a:lnSpc>
                <a:spcPct val="120000"/>
              </a:lnSpc>
              <a:spcBef>
                <a:spcPct val="20000"/>
              </a:spcBef>
              <a:buClr>
                <a:srgbClr val="000099"/>
              </a:buClr>
              <a:buSzPct val="90000"/>
              <a:buFont typeface="Wingdings" pitchFamily="2" charset="2"/>
              <a:buChar char="Ø"/>
            </a:pPr>
            <a:r>
              <a:rPr lang="en-US" altLang="zh-CN" sz="2800">
                <a:solidFill>
                  <a:srgbClr val="000000"/>
                </a:solidFill>
                <a:latin typeface="Times New Roman" pitchFamily="18" charset="0"/>
                <a:ea typeface="黑体" pitchFamily="49" charset="-122"/>
              </a:rPr>
              <a:t> </a:t>
            </a:r>
            <a:r>
              <a:rPr lang="zh-CN" altLang="en-US" sz="2800">
                <a:solidFill>
                  <a:srgbClr val="000000"/>
                </a:solidFill>
                <a:latin typeface="Times New Roman" pitchFamily="18" charset="0"/>
                <a:ea typeface="黑体" pitchFamily="49" charset="-122"/>
              </a:rPr>
              <a:t>醋酸纤维素薄膜电泳</a:t>
            </a:r>
          </a:p>
          <a:p>
            <a:pPr marL="533400" lvl="1" algn="just">
              <a:lnSpc>
                <a:spcPct val="90000"/>
              </a:lnSpc>
              <a:spcBef>
                <a:spcPct val="20000"/>
              </a:spcBef>
              <a:buClr>
                <a:srgbClr val="000099"/>
              </a:buClr>
              <a:buSzPct val="70000"/>
              <a:buFont typeface="Wingdings" pitchFamily="2" charset="2"/>
              <a:buNone/>
            </a:pPr>
            <a:r>
              <a:rPr lang="zh-CN" altLang="en-US" sz="2800">
                <a:solidFill>
                  <a:srgbClr val="000000"/>
                </a:solidFill>
                <a:latin typeface="Times New Roman" pitchFamily="18" charset="0"/>
                <a:ea typeface="黑体" pitchFamily="49" charset="-122"/>
              </a:rPr>
              <a:t>   </a:t>
            </a:r>
            <a:r>
              <a:rPr lang="en-US" altLang="zh-CN" sz="2800">
                <a:solidFill>
                  <a:srgbClr val="000000"/>
                </a:solidFill>
                <a:latin typeface="Times New Roman" pitchFamily="18" charset="0"/>
                <a:ea typeface="黑体" pitchFamily="49" charset="-122"/>
              </a:rPr>
              <a:t>(Electrophoresis on </a:t>
            </a:r>
            <a:r>
              <a:rPr lang="en-US" altLang="zh-CN" sz="2800">
                <a:latin typeface="Times New Roman" pitchFamily="18" charset="0"/>
                <a:ea typeface="黑体" pitchFamily="49" charset="-122"/>
              </a:rPr>
              <a:t>cellulose acetate membrane</a:t>
            </a:r>
            <a:r>
              <a:rPr lang="en-US" altLang="zh-CN" sz="2800">
                <a:solidFill>
                  <a:srgbClr val="000000"/>
                </a:solidFill>
                <a:latin typeface="Times New Roman" pitchFamily="18" charset="0"/>
                <a:ea typeface="黑体" pitchFamily="49" charset="-122"/>
              </a:rPr>
              <a:t>)</a:t>
            </a:r>
          </a:p>
          <a:p>
            <a:pPr marL="533400" lvl="1" algn="just">
              <a:lnSpc>
                <a:spcPct val="160000"/>
              </a:lnSpc>
              <a:spcBef>
                <a:spcPct val="20000"/>
              </a:spcBef>
              <a:buClr>
                <a:srgbClr val="000099"/>
              </a:buClr>
              <a:buSzPct val="90000"/>
              <a:buFont typeface="Wingdings" pitchFamily="2" charset="2"/>
              <a:buChar char="Ø"/>
            </a:pPr>
            <a:r>
              <a:rPr lang="en-US" altLang="zh-CN" sz="2800">
                <a:solidFill>
                  <a:srgbClr val="000000"/>
                </a:solidFill>
                <a:latin typeface="Times New Roman" pitchFamily="18" charset="0"/>
                <a:ea typeface="黑体" pitchFamily="49" charset="-122"/>
              </a:rPr>
              <a:t> </a:t>
            </a:r>
            <a:r>
              <a:rPr lang="zh-CN" altLang="en-US" sz="2800">
                <a:solidFill>
                  <a:srgbClr val="000000"/>
                </a:solidFill>
                <a:latin typeface="Times New Roman" pitchFamily="18" charset="0"/>
                <a:ea typeface="黑体" pitchFamily="49" charset="-122"/>
              </a:rPr>
              <a:t>聚丙烯酰胺凝胶电泳</a:t>
            </a:r>
          </a:p>
          <a:p>
            <a:pPr marL="533400" lvl="1" algn="just">
              <a:lnSpc>
                <a:spcPct val="70000"/>
              </a:lnSpc>
              <a:spcBef>
                <a:spcPct val="20000"/>
              </a:spcBef>
              <a:buClr>
                <a:srgbClr val="000099"/>
              </a:buClr>
              <a:buSzPct val="70000"/>
              <a:buFont typeface="Wingdings" pitchFamily="2" charset="2"/>
              <a:buNone/>
            </a:pPr>
            <a:r>
              <a:rPr lang="zh-CN" altLang="en-US" sz="2800">
                <a:solidFill>
                  <a:srgbClr val="000000"/>
                </a:solidFill>
                <a:latin typeface="Times New Roman" pitchFamily="18" charset="0"/>
                <a:ea typeface="黑体" pitchFamily="49" charset="-122"/>
              </a:rPr>
              <a:t>   </a:t>
            </a:r>
            <a:r>
              <a:rPr lang="en-US" altLang="zh-CN" sz="2800">
                <a:solidFill>
                  <a:srgbClr val="000000"/>
                </a:solidFill>
                <a:latin typeface="Times New Roman" pitchFamily="18" charset="0"/>
                <a:ea typeface="黑体" pitchFamily="49" charset="-122"/>
              </a:rPr>
              <a:t>(Polyacrylamide gel electrophoresis</a:t>
            </a:r>
            <a:r>
              <a:rPr lang="zh-CN" altLang="en-US" sz="2800">
                <a:solidFill>
                  <a:srgbClr val="000000"/>
                </a:solidFill>
                <a:latin typeface="Times New Roman" pitchFamily="18" charset="0"/>
                <a:ea typeface="黑体" pitchFamily="49" charset="-122"/>
              </a:rPr>
              <a:t>，</a:t>
            </a:r>
            <a:r>
              <a:rPr lang="en-US" altLang="zh-CN" sz="2800">
                <a:solidFill>
                  <a:srgbClr val="000000"/>
                </a:solidFill>
                <a:latin typeface="Times New Roman" pitchFamily="18" charset="0"/>
                <a:ea typeface="黑体" pitchFamily="49" charset="-122"/>
              </a:rPr>
              <a:t>PAGE)    </a:t>
            </a:r>
          </a:p>
        </p:txBody>
      </p:sp>
      <p:sp>
        <p:nvSpPr>
          <p:cNvPr id="258053" name="Text Box 5"/>
          <p:cNvSpPr txBox="1">
            <a:spLocks noChangeArrowheads="1"/>
          </p:cNvSpPr>
          <p:nvPr/>
        </p:nvSpPr>
        <p:spPr bwMode="auto">
          <a:xfrm>
            <a:off x="611188" y="4724400"/>
            <a:ext cx="7848600" cy="676275"/>
          </a:xfrm>
          <a:prstGeom prst="rect">
            <a:avLst/>
          </a:prstGeom>
          <a:noFill/>
          <a:ln w="9525">
            <a:noFill/>
            <a:miter lim="800000"/>
            <a:headEnd/>
            <a:tailEnd/>
          </a:ln>
        </p:spPr>
        <p:txBody>
          <a:bodyPr>
            <a:spAutoFit/>
          </a:bodyPr>
          <a:lstStyle/>
          <a:p>
            <a:pPr marL="354013" indent="-354013" algn="just">
              <a:lnSpc>
                <a:spcPct val="120000"/>
              </a:lnSpc>
              <a:spcBef>
                <a:spcPct val="20000"/>
              </a:spcBef>
              <a:buClr>
                <a:schemeClr val="tx2"/>
              </a:buClr>
              <a:buSzPct val="70000"/>
              <a:buFont typeface="Wingdings" pitchFamily="2" charset="2"/>
              <a:buChar char="v"/>
            </a:pPr>
            <a:r>
              <a:rPr lang="zh-CN" altLang="zh-CN" sz="3200">
                <a:solidFill>
                  <a:srgbClr val="000000"/>
                </a:solidFill>
                <a:latin typeface="Times New Roman" pitchFamily="18" charset="0"/>
                <a:ea typeface="黑体" pitchFamily="49" charset="-122"/>
              </a:rPr>
              <a:t>超速离心——根据蛋白质的密度</a:t>
            </a:r>
            <a:endParaRPr lang="zh-CN" altLang="en-US" sz="3200">
              <a:solidFill>
                <a:srgbClr val="000000"/>
              </a:solidFill>
              <a:latin typeface="Times New Roman" pitchFamily="18" charset="0"/>
              <a:ea typeface="黑体" pitchFamily="49" charset="-122"/>
            </a:endParaRPr>
          </a:p>
        </p:txBody>
      </p:sp>
      <p:sp>
        <p:nvSpPr>
          <p:cNvPr id="28678" name="灯片编号占位符 5"/>
          <p:cNvSpPr>
            <a:spLocks noGrp="1"/>
          </p:cNvSpPr>
          <p:nvPr>
            <p:ph type="sldNum" sz="quarter" idx="12"/>
          </p:nvPr>
        </p:nvSpPr>
        <p:spPr>
          <a:noFill/>
        </p:spPr>
        <p:txBody>
          <a:bodyPr/>
          <a:lstStyle/>
          <a:p>
            <a:fld id="{678D16CA-3AA8-4752-8228-48BC3CA738AC}" type="slidenum">
              <a:rPr lang="en-US" altLang="zh-CN" smtClean="0">
                <a:ea typeface="宋体" charset="-122"/>
              </a:rPr>
              <a:pPr/>
              <a:t>12</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8051"/>
                                        </p:tgtEl>
                                        <p:attrNameLst>
                                          <p:attrName>style.visibility</p:attrName>
                                        </p:attrNameLst>
                                      </p:cBhvr>
                                      <p:to>
                                        <p:strVal val="visible"/>
                                      </p:to>
                                    </p:set>
                                    <p:animEffect transition="in" filter="checkerboard(across)">
                                      <p:cBhvr>
                                        <p:cTn id="7" dur="500"/>
                                        <p:tgtEl>
                                          <p:spTgt spid="25805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8052">
                                            <p:txEl>
                                              <p:pRg st="0" end="0"/>
                                            </p:txEl>
                                          </p:spTgt>
                                        </p:tgtEl>
                                        <p:attrNameLst>
                                          <p:attrName>style.visibility</p:attrName>
                                        </p:attrNameLst>
                                      </p:cBhvr>
                                      <p:to>
                                        <p:strVal val="visible"/>
                                      </p:to>
                                    </p:set>
                                    <p:animEffect transition="in" filter="checkerboard(across)">
                                      <p:cBhvr>
                                        <p:cTn id="12" dur="500"/>
                                        <p:tgtEl>
                                          <p:spTgt spid="258052">
                                            <p:txEl>
                                              <p:pRg st="0" end="0"/>
                                            </p:txEl>
                                          </p:spTgt>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258052">
                                            <p:txEl>
                                              <p:pRg st="1" end="1"/>
                                            </p:txEl>
                                          </p:spTgt>
                                        </p:tgtEl>
                                        <p:attrNameLst>
                                          <p:attrName>style.visibility</p:attrName>
                                        </p:attrNameLst>
                                      </p:cBhvr>
                                      <p:to>
                                        <p:strVal val="visible"/>
                                      </p:to>
                                    </p:set>
                                    <p:animEffect transition="in" filter="checkerboard(across)">
                                      <p:cBhvr>
                                        <p:cTn id="16" dur="500"/>
                                        <p:tgtEl>
                                          <p:spTgt spid="258052">
                                            <p:txEl>
                                              <p:pRg st="1" end="1"/>
                                            </p:txEl>
                                          </p:spTgt>
                                        </p:tgtEl>
                                      </p:cBhvr>
                                    </p:animEffect>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258052">
                                            <p:txEl>
                                              <p:pRg st="2" end="2"/>
                                            </p:txEl>
                                          </p:spTgt>
                                        </p:tgtEl>
                                        <p:attrNameLst>
                                          <p:attrName>style.visibility</p:attrName>
                                        </p:attrNameLst>
                                      </p:cBhvr>
                                      <p:to>
                                        <p:strVal val="visible"/>
                                      </p:to>
                                    </p:set>
                                    <p:animEffect transition="in" filter="checkerboard(across)">
                                      <p:cBhvr>
                                        <p:cTn id="20" dur="500"/>
                                        <p:tgtEl>
                                          <p:spTgt spid="258052">
                                            <p:txEl>
                                              <p:pRg st="2" end="2"/>
                                            </p:txEl>
                                          </p:spTgt>
                                        </p:tgtEl>
                                      </p:cBhvr>
                                    </p:animEffect>
                                  </p:childTnLst>
                                </p:cTn>
                              </p:par>
                            </p:childTnLst>
                          </p:cTn>
                        </p:par>
                        <p:par>
                          <p:cTn id="21" fill="hold">
                            <p:stCondLst>
                              <p:cond delay="1500"/>
                            </p:stCondLst>
                            <p:childTnLst>
                              <p:par>
                                <p:cTn id="22" presetID="5" presetClass="entr" presetSubtype="10" fill="hold" grpId="0" nodeType="afterEffect">
                                  <p:stCondLst>
                                    <p:cond delay="0"/>
                                  </p:stCondLst>
                                  <p:childTnLst>
                                    <p:set>
                                      <p:cBhvr>
                                        <p:cTn id="23" dur="1" fill="hold">
                                          <p:stCondLst>
                                            <p:cond delay="0"/>
                                          </p:stCondLst>
                                        </p:cTn>
                                        <p:tgtEl>
                                          <p:spTgt spid="258052">
                                            <p:txEl>
                                              <p:pRg st="3" end="3"/>
                                            </p:txEl>
                                          </p:spTgt>
                                        </p:tgtEl>
                                        <p:attrNameLst>
                                          <p:attrName>style.visibility</p:attrName>
                                        </p:attrNameLst>
                                      </p:cBhvr>
                                      <p:to>
                                        <p:strVal val="visible"/>
                                      </p:to>
                                    </p:set>
                                    <p:animEffect transition="in" filter="checkerboard(across)">
                                      <p:cBhvr>
                                        <p:cTn id="24" dur="500"/>
                                        <p:tgtEl>
                                          <p:spTgt spid="25805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58053"/>
                                        </p:tgtEl>
                                        <p:attrNameLst>
                                          <p:attrName>style.visibility</p:attrName>
                                        </p:attrNameLst>
                                      </p:cBhvr>
                                      <p:to>
                                        <p:strVal val="visible"/>
                                      </p:to>
                                    </p:set>
                                    <p:animEffect transition="in" filter="checkerboard(across)">
                                      <p:cBhvr>
                                        <p:cTn id="29" dur="500"/>
                                        <p:tgtEl>
                                          <p:spTgt spid="258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p:bldP spid="258052" grpId="0" build="p"/>
      <p:bldP spid="2580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611188" y="476250"/>
            <a:ext cx="7921625" cy="1760538"/>
          </a:xfrm>
          <a:prstGeom prst="rect">
            <a:avLst/>
          </a:prstGeom>
          <a:noFill/>
          <a:ln w="9525">
            <a:noFill/>
            <a:miter lim="800000"/>
            <a:headEnd/>
            <a:tailEnd/>
          </a:ln>
        </p:spPr>
        <p:txBody>
          <a:bodyPr>
            <a:spAutoFit/>
          </a:bodyPr>
          <a:lstStyle/>
          <a:p>
            <a:pPr>
              <a:lnSpc>
                <a:spcPct val="120000"/>
              </a:lnSpc>
              <a:spcBef>
                <a:spcPct val="50000"/>
              </a:spcBef>
              <a:buClr>
                <a:srgbClr val="000099"/>
              </a:buClr>
              <a:buFont typeface="Wingdings" pitchFamily="2" charset="2"/>
              <a:buChar char="Ø"/>
            </a:pPr>
            <a:r>
              <a:rPr kumimoji="1" lang="en-US" altLang="zh-CN" sz="3200">
                <a:latin typeface="Times New Roman" pitchFamily="18" charset="0"/>
                <a:ea typeface="黑体" pitchFamily="49" charset="-122"/>
              </a:rPr>
              <a:t> </a:t>
            </a:r>
            <a:r>
              <a:rPr kumimoji="1" lang="zh-CN" altLang="en-US" sz="3200">
                <a:latin typeface="Times New Roman" pitchFamily="18" charset="0"/>
                <a:ea typeface="黑体" pitchFamily="49" charset="-122"/>
              </a:rPr>
              <a:t>醋酸纤维素薄膜电泳</a:t>
            </a:r>
            <a:r>
              <a:rPr kumimoji="1" lang="en-US" altLang="zh-CN" sz="3200">
                <a:latin typeface="Times New Roman" pitchFamily="18" charset="0"/>
                <a:ea typeface="黑体" pitchFamily="49" charset="-122"/>
              </a:rPr>
              <a:t>——</a:t>
            </a:r>
            <a:r>
              <a:rPr kumimoji="1" lang="zh-CN" altLang="en-US" sz="3200">
                <a:latin typeface="Times New Roman" pitchFamily="18" charset="0"/>
                <a:ea typeface="黑体" pitchFamily="49" charset="-122"/>
              </a:rPr>
              <a:t>简单快速</a:t>
            </a:r>
          </a:p>
          <a:p>
            <a:pPr>
              <a:lnSpc>
                <a:spcPct val="90000"/>
              </a:lnSpc>
              <a:spcBef>
                <a:spcPct val="50000"/>
              </a:spcBef>
            </a:pPr>
            <a:r>
              <a:rPr kumimoji="1" lang="zh-CN" altLang="en-US" sz="3200">
                <a:latin typeface="Times New Roman" pitchFamily="18" charset="0"/>
                <a:ea typeface="黑体" pitchFamily="49" charset="-122"/>
              </a:rPr>
              <a:t>         </a:t>
            </a:r>
            <a:r>
              <a:rPr kumimoji="1" lang="zh-CN" altLang="en-US" sz="2800">
                <a:latin typeface="Times New Roman" pitchFamily="18" charset="0"/>
                <a:ea typeface="黑体" pitchFamily="49" charset="-122"/>
              </a:rPr>
              <a:t>以</a:t>
            </a:r>
            <a:r>
              <a:rPr kumimoji="1" lang="en-US" altLang="zh-CN" sz="2800">
                <a:latin typeface="Times New Roman" pitchFamily="18" charset="0"/>
                <a:ea typeface="黑体" pitchFamily="49" charset="-122"/>
              </a:rPr>
              <a:t>pH 8.6</a:t>
            </a:r>
            <a:r>
              <a:rPr kumimoji="1" lang="zh-CN" altLang="en-US" sz="2800">
                <a:latin typeface="Times New Roman" pitchFamily="18" charset="0"/>
                <a:ea typeface="黑体" pitchFamily="49" charset="-122"/>
              </a:rPr>
              <a:t>的巴比妥溶液作缓冲液，可将血清蛋白质按</a:t>
            </a:r>
            <a:r>
              <a:rPr kumimoji="1" lang="zh-CN" altLang="en-US" sz="2800" u="sng">
                <a:latin typeface="Times New Roman" pitchFamily="18" charset="0"/>
                <a:ea typeface="黑体" pitchFamily="49" charset="-122"/>
              </a:rPr>
              <a:t>快慢速度</a:t>
            </a:r>
            <a:r>
              <a:rPr kumimoji="1" lang="zh-CN" altLang="en-US" sz="2800">
                <a:latin typeface="Times New Roman" pitchFamily="18" charset="0"/>
                <a:ea typeface="黑体" pitchFamily="49" charset="-122"/>
              </a:rPr>
              <a:t>分成五条区带：</a:t>
            </a:r>
          </a:p>
        </p:txBody>
      </p:sp>
      <p:pic>
        <p:nvPicPr>
          <p:cNvPr id="270339" name="Picture 3" descr="血清醋酸纤维薄膜电泳"/>
          <p:cNvPicPr>
            <a:picLocks noChangeAspect="1" noChangeArrowheads="1"/>
          </p:cNvPicPr>
          <p:nvPr/>
        </p:nvPicPr>
        <p:blipFill>
          <a:blip r:embed="rId2" cstate="print"/>
          <a:srcRect l="7558" r="6725" b="45982"/>
          <a:stretch>
            <a:fillRect/>
          </a:stretch>
        </p:blipFill>
        <p:spPr bwMode="auto">
          <a:xfrm>
            <a:off x="971550" y="2192338"/>
            <a:ext cx="7345363" cy="2454275"/>
          </a:xfrm>
          <a:prstGeom prst="rect">
            <a:avLst/>
          </a:prstGeom>
          <a:noFill/>
          <a:ln w="9525">
            <a:noFill/>
            <a:miter lim="800000"/>
            <a:headEnd/>
            <a:tailEnd/>
          </a:ln>
        </p:spPr>
      </p:pic>
      <p:grpSp>
        <p:nvGrpSpPr>
          <p:cNvPr id="2" name="Group 4"/>
          <p:cNvGrpSpPr>
            <a:grpSpLocks/>
          </p:cNvGrpSpPr>
          <p:nvPr/>
        </p:nvGrpSpPr>
        <p:grpSpPr bwMode="auto">
          <a:xfrm>
            <a:off x="6343650" y="4652963"/>
            <a:ext cx="604838" cy="1831975"/>
            <a:chOff x="3996" y="2890"/>
            <a:chExt cx="381" cy="1154"/>
          </a:xfrm>
        </p:grpSpPr>
        <p:sp>
          <p:nvSpPr>
            <p:cNvPr id="29719" name="Text Box 5"/>
            <p:cNvSpPr txBox="1">
              <a:spLocks noChangeArrowheads="1"/>
            </p:cNvSpPr>
            <p:nvPr/>
          </p:nvSpPr>
          <p:spPr bwMode="auto">
            <a:xfrm>
              <a:off x="3996" y="3409"/>
              <a:ext cx="381" cy="635"/>
            </a:xfrm>
            <a:prstGeom prst="rect">
              <a:avLst/>
            </a:prstGeom>
            <a:noFill/>
            <a:ln w="9525" algn="ctr">
              <a:noFill/>
              <a:miter lim="800000"/>
              <a:headEnd/>
              <a:tailEnd/>
            </a:ln>
          </p:spPr>
          <p:txBody>
            <a:bodyPr vert="eaVert">
              <a:spAutoFit/>
            </a:bodyPr>
            <a:lstStyle/>
            <a:p>
              <a:pPr marL="609600" indent="-609600">
                <a:lnSpc>
                  <a:spcPct val="115000"/>
                </a:lnSpc>
                <a:spcBef>
                  <a:spcPct val="50000"/>
                </a:spcBef>
                <a:buFont typeface="Wingdings" pitchFamily="2" charset="2"/>
                <a:buNone/>
              </a:pPr>
              <a:r>
                <a:rPr lang="zh-CN" altLang="en-US" sz="2400" b="1">
                  <a:ea typeface="黑体" pitchFamily="49" charset="-122"/>
                </a:rPr>
                <a:t>清蛋白</a:t>
              </a:r>
            </a:p>
          </p:txBody>
        </p:sp>
        <p:sp>
          <p:nvSpPr>
            <p:cNvPr id="29720" name="Line 6"/>
            <p:cNvSpPr>
              <a:spLocks noChangeShapeType="1"/>
            </p:cNvSpPr>
            <p:nvPr/>
          </p:nvSpPr>
          <p:spPr bwMode="auto">
            <a:xfrm flipV="1">
              <a:off x="4150" y="2890"/>
              <a:ext cx="0" cy="453"/>
            </a:xfrm>
            <a:prstGeom prst="line">
              <a:avLst/>
            </a:prstGeom>
            <a:noFill/>
            <a:ln w="28575">
              <a:solidFill>
                <a:schemeClr val="tx1"/>
              </a:solidFill>
              <a:round/>
              <a:headEnd/>
              <a:tailEnd type="triangle" w="med" len="med"/>
            </a:ln>
          </p:spPr>
          <p:txBody>
            <a:bodyPr/>
            <a:lstStyle/>
            <a:p>
              <a:endParaRPr lang="zh-CN" altLang="en-US"/>
            </a:p>
          </p:txBody>
        </p:sp>
      </p:grpSp>
      <p:grpSp>
        <p:nvGrpSpPr>
          <p:cNvPr id="3" name="Group 7"/>
          <p:cNvGrpSpPr>
            <a:grpSpLocks/>
          </p:cNvGrpSpPr>
          <p:nvPr/>
        </p:nvGrpSpPr>
        <p:grpSpPr bwMode="auto">
          <a:xfrm>
            <a:off x="5665788" y="4652963"/>
            <a:ext cx="576262" cy="1978025"/>
            <a:chOff x="3569" y="2890"/>
            <a:chExt cx="363" cy="1246"/>
          </a:xfrm>
        </p:grpSpPr>
        <p:sp>
          <p:nvSpPr>
            <p:cNvPr id="29717" name="Text Box 8"/>
            <p:cNvSpPr txBox="1">
              <a:spLocks noChangeArrowheads="1"/>
            </p:cNvSpPr>
            <p:nvPr/>
          </p:nvSpPr>
          <p:spPr bwMode="auto">
            <a:xfrm>
              <a:off x="3569" y="3409"/>
              <a:ext cx="363" cy="727"/>
            </a:xfrm>
            <a:prstGeom prst="rect">
              <a:avLst/>
            </a:prstGeom>
            <a:noFill/>
            <a:ln w="9525" algn="ctr">
              <a:noFill/>
              <a:miter lim="800000"/>
              <a:headEnd/>
              <a:tailEnd/>
            </a:ln>
          </p:spPr>
          <p:txBody>
            <a:bodyPr>
              <a:spAutoFit/>
            </a:bodyPr>
            <a:lstStyle/>
            <a:p>
              <a:pPr marL="609600" indent="-609600">
                <a:lnSpc>
                  <a:spcPct val="35000"/>
                </a:lnSpc>
                <a:spcBef>
                  <a:spcPct val="50000"/>
                </a:spcBef>
                <a:buFont typeface="Wingdings" pitchFamily="2" charset="2"/>
                <a:buNone/>
              </a:pPr>
              <a:r>
                <a:rPr lang="en-US" altLang="zh-CN" sz="2400" b="1">
                  <a:latin typeface="Symbol" pitchFamily="18" charset="2"/>
                  <a:ea typeface="黑体" pitchFamily="49" charset="-122"/>
                </a:rPr>
                <a:t>a</a:t>
              </a:r>
              <a:r>
                <a:rPr lang="en-US" altLang="zh-CN" sz="2400" b="1" baseline="-25000">
                  <a:latin typeface="Symbol" pitchFamily="18" charset="2"/>
                  <a:ea typeface="黑体" pitchFamily="49" charset="-122"/>
                </a:rPr>
                <a:t>1</a:t>
              </a:r>
            </a:p>
            <a:p>
              <a:pPr marL="609600" indent="-609600">
                <a:lnSpc>
                  <a:spcPct val="35000"/>
                </a:lnSpc>
                <a:spcBef>
                  <a:spcPct val="50000"/>
                </a:spcBef>
                <a:buFont typeface="Wingdings" pitchFamily="2" charset="2"/>
                <a:buNone/>
              </a:pPr>
              <a:r>
                <a:rPr lang="zh-CN" altLang="en-US" sz="2400" b="1">
                  <a:latin typeface="黑体" pitchFamily="49" charset="-122"/>
                  <a:ea typeface="黑体" pitchFamily="49" charset="-122"/>
                </a:rPr>
                <a:t>球</a:t>
              </a:r>
            </a:p>
            <a:p>
              <a:pPr marL="609600" indent="-609600">
                <a:lnSpc>
                  <a:spcPct val="35000"/>
                </a:lnSpc>
                <a:spcBef>
                  <a:spcPct val="50000"/>
                </a:spcBef>
                <a:buFont typeface="Wingdings" pitchFamily="2" charset="2"/>
                <a:buNone/>
              </a:pPr>
              <a:r>
                <a:rPr lang="zh-CN" altLang="en-US" sz="2400" b="1">
                  <a:latin typeface="黑体" pitchFamily="49" charset="-122"/>
                  <a:ea typeface="黑体" pitchFamily="49" charset="-122"/>
                </a:rPr>
                <a:t>蛋</a:t>
              </a:r>
            </a:p>
            <a:p>
              <a:pPr marL="609600" indent="-609600">
                <a:lnSpc>
                  <a:spcPct val="35000"/>
                </a:lnSpc>
                <a:spcBef>
                  <a:spcPct val="50000"/>
                </a:spcBef>
                <a:buFont typeface="Wingdings" pitchFamily="2" charset="2"/>
                <a:buNone/>
              </a:pPr>
              <a:r>
                <a:rPr lang="zh-CN" altLang="en-US" sz="2400" b="1">
                  <a:latin typeface="黑体" pitchFamily="49" charset="-122"/>
                  <a:ea typeface="黑体" pitchFamily="49" charset="-122"/>
                </a:rPr>
                <a:t>白</a:t>
              </a:r>
            </a:p>
          </p:txBody>
        </p:sp>
        <p:sp>
          <p:nvSpPr>
            <p:cNvPr id="29718" name="Line 9"/>
            <p:cNvSpPr>
              <a:spLocks noChangeShapeType="1"/>
            </p:cNvSpPr>
            <p:nvPr/>
          </p:nvSpPr>
          <p:spPr bwMode="auto">
            <a:xfrm flipV="1">
              <a:off x="3720" y="2890"/>
              <a:ext cx="0" cy="453"/>
            </a:xfrm>
            <a:prstGeom prst="line">
              <a:avLst/>
            </a:prstGeom>
            <a:noFill/>
            <a:ln w="28575">
              <a:solidFill>
                <a:schemeClr val="tx1"/>
              </a:solidFill>
              <a:round/>
              <a:headEnd/>
              <a:tailEnd type="triangle" w="med" len="med"/>
            </a:ln>
          </p:spPr>
          <p:txBody>
            <a:bodyPr/>
            <a:lstStyle/>
            <a:p>
              <a:endParaRPr lang="zh-CN" altLang="en-US"/>
            </a:p>
          </p:txBody>
        </p:sp>
      </p:grpSp>
      <p:grpSp>
        <p:nvGrpSpPr>
          <p:cNvPr id="4" name="Group 10"/>
          <p:cNvGrpSpPr>
            <a:grpSpLocks/>
          </p:cNvGrpSpPr>
          <p:nvPr/>
        </p:nvGrpSpPr>
        <p:grpSpPr bwMode="auto">
          <a:xfrm>
            <a:off x="5103813" y="4652963"/>
            <a:ext cx="576262" cy="1978025"/>
            <a:chOff x="3215" y="2890"/>
            <a:chExt cx="363" cy="1246"/>
          </a:xfrm>
        </p:grpSpPr>
        <p:sp>
          <p:nvSpPr>
            <p:cNvPr id="29715" name="Text Box 11"/>
            <p:cNvSpPr txBox="1">
              <a:spLocks noChangeArrowheads="1"/>
            </p:cNvSpPr>
            <p:nvPr/>
          </p:nvSpPr>
          <p:spPr bwMode="auto">
            <a:xfrm>
              <a:off x="3215" y="3409"/>
              <a:ext cx="363" cy="727"/>
            </a:xfrm>
            <a:prstGeom prst="rect">
              <a:avLst/>
            </a:prstGeom>
            <a:noFill/>
            <a:ln w="9525" algn="ctr">
              <a:noFill/>
              <a:miter lim="800000"/>
              <a:headEnd/>
              <a:tailEnd/>
            </a:ln>
          </p:spPr>
          <p:txBody>
            <a:bodyPr>
              <a:spAutoFit/>
            </a:bodyPr>
            <a:lstStyle/>
            <a:p>
              <a:pPr marL="609600" indent="-609600">
                <a:lnSpc>
                  <a:spcPct val="35000"/>
                </a:lnSpc>
                <a:spcBef>
                  <a:spcPct val="50000"/>
                </a:spcBef>
                <a:buFont typeface="Wingdings" pitchFamily="2" charset="2"/>
                <a:buNone/>
              </a:pPr>
              <a:r>
                <a:rPr lang="en-US" altLang="zh-CN" sz="2400" b="1">
                  <a:latin typeface="Symbol" pitchFamily="18" charset="2"/>
                  <a:ea typeface="黑体" pitchFamily="49" charset="-122"/>
                </a:rPr>
                <a:t>a</a:t>
              </a:r>
              <a:r>
                <a:rPr lang="en-US" altLang="zh-CN" sz="2400" b="1" baseline="-25000">
                  <a:latin typeface="Symbol" pitchFamily="18" charset="2"/>
                  <a:ea typeface="黑体" pitchFamily="49" charset="-122"/>
                </a:rPr>
                <a:t>2</a:t>
              </a:r>
            </a:p>
            <a:p>
              <a:pPr marL="609600" indent="-609600">
                <a:lnSpc>
                  <a:spcPct val="35000"/>
                </a:lnSpc>
                <a:spcBef>
                  <a:spcPct val="50000"/>
                </a:spcBef>
                <a:buFont typeface="Wingdings" pitchFamily="2" charset="2"/>
                <a:buNone/>
              </a:pPr>
              <a:r>
                <a:rPr lang="zh-CN" altLang="en-US" sz="2400" b="1">
                  <a:latin typeface="黑体" pitchFamily="49" charset="-122"/>
                  <a:ea typeface="黑体" pitchFamily="49" charset="-122"/>
                </a:rPr>
                <a:t>球</a:t>
              </a:r>
            </a:p>
            <a:p>
              <a:pPr marL="609600" indent="-609600">
                <a:lnSpc>
                  <a:spcPct val="35000"/>
                </a:lnSpc>
                <a:spcBef>
                  <a:spcPct val="50000"/>
                </a:spcBef>
                <a:buFont typeface="Wingdings" pitchFamily="2" charset="2"/>
                <a:buNone/>
              </a:pPr>
              <a:r>
                <a:rPr lang="zh-CN" altLang="en-US" sz="2400" b="1">
                  <a:latin typeface="黑体" pitchFamily="49" charset="-122"/>
                  <a:ea typeface="黑体" pitchFamily="49" charset="-122"/>
                </a:rPr>
                <a:t>蛋</a:t>
              </a:r>
            </a:p>
            <a:p>
              <a:pPr marL="609600" indent="-609600">
                <a:lnSpc>
                  <a:spcPct val="35000"/>
                </a:lnSpc>
                <a:spcBef>
                  <a:spcPct val="50000"/>
                </a:spcBef>
                <a:buFont typeface="Wingdings" pitchFamily="2" charset="2"/>
                <a:buNone/>
              </a:pPr>
              <a:r>
                <a:rPr lang="zh-CN" altLang="en-US" sz="2400" b="1">
                  <a:latin typeface="黑体" pitchFamily="49" charset="-122"/>
                  <a:ea typeface="黑体" pitchFamily="49" charset="-122"/>
                </a:rPr>
                <a:t>白</a:t>
              </a:r>
            </a:p>
          </p:txBody>
        </p:sp>
        <p:sp>
          <p:nvSpPr>
            <p:cNvPr id="29716" name="Line 12"/>
            <p:cNvSpPr>
              <a:spLocks noChangeShapeType="1"/>
            </p:cNvSpPr>
            <p:nvPr/>
          </p:nvSpPr>
          <p:spPr bwMode="auto">
            <a:xfrm flipV="1">
              <a:off x="3367" y="2890"/>
              <a:ext cx="0" cy="453"/>
            </a:xfrm>
            <a:prstGeom prst="line">
              <a:avLst/>
            </a:prstGeom>
            <a:noFill/>
            <a:ln w="28575">
              <a:solidFill>
                <a:schemeClr val="tx1"/>
              </a:solidFill>
              <a:round/>
              <a:headEnd/>
              <a:tailEnd type="triangle" w="med" len="med"/>
            </a:ln>
          </p:spPr>
          <p:txBody>
            <a:bodyPr/>
            <a:lstStyle/>
            <a:p>
              <a:endParaRPr lang="zh-CN" altLang="en-US"/>
            </a:p>
          </p:txBody>
        </p:sp>
      </p:grpSp>
      <p:grpSp>
        <p:nvGrpSpPr>
          <p:cNvPr id="5" name="Group 13"/>
          <p:cNvGrpSpPr>
            <a:grpSpLocks/>
          </p:cNvGrpSpPr>
          <p:nvPr/>
        </p:nvGrpSpPr>
        <p:grpSpPr bwMode="auto">
          <a:xfrm>
            <a:off x="4471988" y="4630738"/>
            <a:ext cx="576262" cy="2038350"/>
            <a:chOff x="2817" y="2890"/>
            <a:chExt cx="363" cy="1197"/>
          </a:xfrm>
        </p:grpSpPr>
        <p:sp>
          <p:nvSpPr>
            <p:cNvPr id="29713" name="Text Box 14"/>
            <p:cNvSpPr txBox="1">
              <a:spLocks noChangeArrowheads="1"/>
            </p:cNvSpPr>
            <p:nvPr/>
          </p:nvSpPr>
          <p:spPr bwMode="auto">
            <a:xfrm>
              <a:off x="2817" y="3409"/>
              <a:ext cx="363" cy="678"/>
            </a:xfrm>
            <a:prstGeom prst="rect">
              <a:avLst/>
            </a:prstGeom>
            <a:noFill/>
            <a:ln w="9525" algn="ctr">
              <a:noFill/>
              <a:miter lim="800000"/>
              <a:headEnd/>
              <a:tailEnd/>
            </a:ln>
          </p:spPr>
          <p:txBody>
            <a:bodyPr>
              <a:spAutoFit/>
            </a:bodyPr>
            <a:lstStyle/>
            <a:p>
              <a:pPr marL="609600" indent="-609600" algn="ctr">
                <a:lnSpc>
                  <a:spcPct val="35000"/>
                </a:lnSpc>
                <a:spcBef>
                  <a:spcPct val="50000"/>
                </a:spcBef>
                <a:buFont typeface="Wingdings" pitchFamily="2" charset="2"/>
                <a:buNone/>
              </a:pPr>
              <a:r>
                <a:rPr lang="en-US" altLang="zh-CN" sz="2400" b="1">
                  <a:latin typeface="Symbol" pitchFamily="18" charset="2"/>
                  <a:ea typeface="黑体" pitchFamily="49" charset="-122"/>
                </a:rPr>
                <a:t>b </a:t>
              </a:r>
            </a:p>
            <a:p>
              <a:pPr marL="609600" indent="-609600" algn="ctr">
                <a:lnSpc>
                  <a:spcPct val="35000"/>
                </a:lnSpc>
                <a:spcBef>
                  <a:spcPct val="50000"/>
                </a:spcBef>
                <a:buFont typeface="Wingdings" pitchFamily="2" charset="2"/>
                <a:buNone/>
              </a:pPr>
              <a:r>
                <a:rPr lang="zh-CN" altLang="en-US" sz="2400" b="1">
                  <a:latin typeface="黑体" pitchFamily="49" charset="-122"/>
                  <a:ea typeface="黑体" pitchFamily="49" charset="-122"/>
                </a:rPr>
                <a:t>球</a:t>
              </a:r>
            </a:p>
            <a:p>
              <a:pPr marL="609600" indent="-609600" algn="ctr">
                <a:lnSpc>
                  <a:spcPct val="35000"/>
                </a:lnSpc>
                <a:spcBef>
                  <a:spcPct val="50000"/>
                </a:spcBef>
                <a:buFont typeface="Wingdings" pitchFamily="2" charset="2"/>
                <a:buNone/>
              </a:pPr>
              <a:r>
                <a:rPr lang="zh-CN" altLang="en-US" sz="2400" b="1">
                  <a:latin typeface="黑体" pitchFamily="49" charset="-122"/>
                  <a:ea typeface="黑体" pitchFamily="49" charset="-122"/>
                </a:rPr>
                <a:t>蛋</a:t>
              </a:r>
            </a:p>
            <a:p>
              <a:pPr marL="609600" indent="-609600" algn="ctr">
                <a:lnSpc>
                  <a:spcPct val="35000"/>
                </a:lnSpc>
                <a:spcBef>
                  <a:spcPct val="50000"/>
                </a:spcBef>
                <a:buFont typeface="Wingdings" pitchFamily="2" charset="2"/>
                <a:buNone/>
              </a:pPr>
              <a:r>
                <a:rPr lang="zh-CN" altLang="en-US" sz="2400" b="1">
                  <a:latin typeface="黑体" pitchFamily="49" charset="-122"/>
                  <a:ea typeface="黑体" pitchFamily="49" charset="-122"/>
                </a:rPr>
                <a:t>白</a:t>
              </a:r>
            </a:p>
          </p:txBody>
        </p:sp>
        <p:sp>
          <p:nvSpPr>
            <p:cNvPr id="29714" name="Line 15"/>
            <p:cNvSpPr>
              <a:spLocks noChangeShapeType="1"/>
            </p:cNvSpPr>
            <p:nvPr/>
          </p:nvSpPr>
          <p:spPr bwMode="auto">
            <a:xfrm flipV="1">
              <a:off x="2995" y="2890"/>
              <a:ext cx="0" cy="453"/>
            </a:xfrm>
            <a:prstGeom prst="line">
              <a:avLst/>
            </a:prstGeom>
            <a:noFill/>
            <a:ln w="28575">
              <a:solidFill>
                <a:schemeClr val="tx1"/>
              </a:solidFill>
              <a:round/>
              <a:headEnd/>
              <a:tailEnd type="triangle" w="med" len="med"/>
            </a:ln>
          </p:spPr>
          <p:txBody>
            <a:bodyPr/>
            <a:lstStyle/>
            <a:p>
              <a:endParaRPr lang="zh-CN" altLang="en-US"/>
            </a:p>
          </p:txBody>
        </p:sp>
      </p:grpSp>
      <p:grpSp>
        <p:nvGrpSpPr>
          <p:cNvPr id="6" name="Group 16"/>
          <p:cNvGrpSpPr>
            <a:grpSpLocks/>
          </p:cNvGrpSpPr>
          <p:nvPr/>
        </p:nvGrpSpPr>
        <p:grpSpPr bwMode="auto">
          <a:xfrm>
            <a:off x="3563938" y="4652963"/>
            <a:ext cx="576262" cy="1978025"/>
            <a:chOff x="2245" y="2890"/>
            <a:chExt cx="363" cy="1246"/>
          </a:xfrm>
        </p:grpSpPr>
        <p:sp>
          <p:nvSpPr>
            <p:cNvPr id="29711" name="Text Box 17"/>
            <p:cNvSpPr txBox="1">
              <a:spLocks noChangeArrowheads="1"/>
            </p:cNvSpPr>
            <p:nvPr/>
          </p:nvSpPr>
          <p:spPr bwMode="auto">
            <a:xfrm>
              <a:off x="2245" y="3409"/>
              <a:ext cx="363" cy="727"/>
            </a:xfrm>
            <a:prstGeom prst="rect">
              <a:avLst/>
            </a:prstGeom>
            <a:noFill/>
            <a:ln w="9525" algn="ctr">
              <a:noFill/>
              <a:miter lim="800000"/>
              <a:headEnd/>
              <a:tailEnd/>
            </a:ln>
          </p:spPr>
          <p:txBody>
            <a:bodyPr>
              <a:spAutoFit/>
            </a:bodyPr>
            <a:lstStyle/>
            <a:p>
              <a:pPr marL="609600" indent="-609600" algn="ctr">
                <a:lnSpc>
                  <a:spcPct val="35000"/>
                </a:lnSpc>
                <a:spcBef>
                  <a:spcPct val="50000"/>
                </a:spcBef>
                <a:buFont typeface="Wingdings" pitchFamily="2" charset="2"/>
                <a:buNone/>
              </a:pPr>
              <a:r>
                <a:rPr lang="en-US" altLang="zh-CN" sz="2400" b="1">
                  <a:latin typeface="Symbol" pitchFamily="18" charset="2"/>
                  <a:ea typeface="黑体" pitchFamily="49" charset="-122"/>
                </a:rPr>
                <a:t>g</a:t>
              </a:r>
            </a:p>
            <a:p>
              <a:pPr marL="609600" indent="-609600" algn="ctr">
                <a:lnSpc>
                  <a:spcPct val="35000"/>
                </a:lnSpc>
                <a:spcBef>
                  <a:spcPct val="50000"/>
                </a:spcBef>
                <a:buFont typeface="Wingdings" pitchFamily="2" charset="2"/>
                <a:buNone/>
              </a:pPr>
              <a:r>
                <a:rPr lang="zh-CN" altLang="en-US" sz="2400" b="1">
                  <a:latin typeface="黑体" pitchFamily="49" charset="-122"/>
                  <a:ea typeface="黑体" pitchFamily="49" charset="-122"/>
                </a:rPr>
                <a:t>球</a:t>
              </a:r>
            </a:p>
            <a:p>
              <a:pPr marL="609600" indent="-609600" algn="ctr">
                <a:lnSpc>
                  <a:spcPct val="35000"/>
                </a:lnSpc>
                <a:spcBef>
                  <a:spcPct val="50000"/>
                </a:spcBef>
                <a:buFont typeface="Wingdings" pitchFamily="2" charset="2"/>
                <a:buNone/>
              </a:pPr>
              <a:r>
                <a:rPr lang="zh-CN" altLang="en-US" sz="2400" b="1">
                  <a:latin typeface="黑体" pitchFamily="49" charset="-122"/>
                  <a:ea typeface="黑体" pitchFamily="49" charset="-122"/>
                </a:rPr>
                <a:t>蛋</a:t>
              </a:r>
            </a:p>
            <a:p>
              <a:pPr marL="609600" indent="-609600" algn="ctr">
                <a:lnSpc>
                  <a:spcPct val="35000"/>
                </a:lnSpc>
                <a:spcBef>
                  <a:spcPct val="50000"/>
                </a:spcBef>
                <a:buFont typeface="Wingdings" pitchFamily="2" charset="2"/>
                <a:buNone/>
              </a:pPr>
              <a:r>
                <a:rPr lang="zh-CN" altLang="en-US" sz="2400" b="1">
                  <a:latin typeface="黑体" pitchFamily="49" charset="-122"/>
                  <a:ea typeface="黑体" pitchFamily="49" charset="-122"/>
                </a:rPr>
                <a:t>白</a:t>
              </a:r>
            </a:p>
          </p:txBody>
        </p:sp>
        <p:sp>
          <p:nvSpPr>
            <p:cNvPr id="29712" name="Line 18"/>
            <p:cNvSpPr>
              <a:spLocks noChangeShapeType="1"/>
            </p:cNvSpPr>
            <p:nvPr/>
          </p:nvSpPr>
          <p:spPr bwMode="auto">
            <a:xfrm flipV="1">
              <a:off x="2426" y="2890"/>
              <a:ext cx="0" cy="453"/>
            </a:xfrm>
            <a:prstGeom prst="line">
              <a:avLst/>
            </a:prstGeom>
            <a:noFill/>
            <a:ln w="28575">
              <a:solidFill>
                <a:schemeClr val="tx1"/>
              </a:solidFill>
              <a:round/>
              <a:headEnd/>
              <a:tailEnd type="triangle" w="med" len="med"/>
            </a:ln>
          </p:spPr>
          <p:txBody>
            <a:bodyPr/>
            <a:lstStyle/>
            <a:p>
              <a:endParaRPr lang="zh-CN" altLang="en-US"/>
            </a:p>
          </p:txBody>
        </p:sp>
      </p:grpSp>
      <p:grpSp>
        <p:nvGrpSpPr>
          <p:cNvPr id="7" name="Group 19"/>
          <p:cNvGrpSpPr>
            <a:grpSpLocks/>
          </p:cNvGrpSpPr>
          <p:nvPr/>
        </p:nvGrpSpPr>
        <p:grpSpPr bwMode="auto">
          <a:xfrm>
            <a:off x="1908175" y="4670425"/>
            <a:ext cx="604838" cy="1831975"/>
            <a:chOff x="3996" y="2890"/>
            <a:chExt cx="381" cy="1154"/>
          </a:xfrm>
        </p:grpSpPr>
        <p:sp>
          <p:nvSpPr>
            <p:cNvPr id="29709" name="Text Box 20"/>
            <p:cNvSpPr txBox="1">
              <a:spLocks noChangeArrowheads="1"/>
            </p:cNvSpPr>
            <p:nvPr/>
          </p:nvSpPr>
          <p:spPr bwMode="auto">
            <a:xfrm>
              <a:off x="3996" y="3409"/>
              <a:ext cx="381" cy="635"/>
            </a:xfrm>
            <a:prstGeom prst="rect">
              <a:avLst/>
            </a:prstGeom>
            <a:noFill/>
            <a:ln w="9525" algn="ctr">
              <a:noFill/>
              <a:miter lim="800000"/>
              <a:headEnd/>
              <a:tailEnd/>
            </a:ln>
          </p:spPr>
          <p:txBody>
            <a:bodyPr vert="eaVert">
              <a:spAutoFit/>
            </a:bodyPr>
            <a:lstStyle/>
            <a:p>
              <a:pPr marL="609600" indent="-609600">
                <a:lnSpc>
                  <a:spcPct val="115000"/>
                </a:lnSpc>
                <a:spcBef>
                  <a:spcPct val="50000"/>
                </a:spcBef>
                <a:buFont typeface="Wingdings" pitchFamily="2" charset="2"/>
                <a:buNone/>
              </a:pPr>
              <a:r>
                <a:rPr lang="zh-CN" altLang="en-US" sz="2400" b="1">
                  <a:ea typeface="黑体" pitchFamily="49" charset="-122"/>
                </a:rPr>
                <a:t>点样线</a:t>
              </a:r>
            </a:p>
          </p:txBody>
        </p:sp>
        <p:sp>
          <p:nvSpPr>
            <p:cNvPr id="29710" name="Line 21"/>
            <p:cNvSpPr>
              <a:spLocks noChangeShapeType="1"/>
            </p:cNvSpPr>
            <p:nvPr/>
          </p:nvSpPr>
          <p:spPr bwMode="auto">
            <a:xfrm flipV="1">
              <a:off x="4150" y="2890"/>
              <a:ext cx="0" cy="453"/>
            </a:xfrm>
            <a:prstGeom prst="line">
              <a:avLst/>
            </a:prstGeom>
            <a:noFill/>
            <a:ln w="28575">
              <a:solidFill>
                <a:schemeClr val="tx1"/>
              </a:solidFill>
              <a:round/>
              <a:headEnd/>
              <a:tailEnd type="triangle" w="med" len="med"/>
            </a:ln>
          </p:spPr>
          <p:txBody>
            <a:bodyPr/>
            <a:lstStyle/>
            <a:p>
              <a:endParaRPr lang="zh-CN" altLang="en-US"/>
            </a:p>
          </p:txBody>
        </p:sp>
      </p:grpSp>
      <p:sp>
        <p:nvSpPr>
          <p:cNvPr id="270358" name="Text Box 22"/>
          <p:cNvSpPr txBox="1">
            <a:spLocks noChangeArrowheads="1"/>
          </p:cNvSpPr>
          <p:nvPr/>
        </p:nvSpPr>
        <p:spPr bwMode="auto">
          <a:xfrm>
            <a:off x="395288" y="3133725"/>
            <a:ext cx="609600" cy="641350"/>
          </a:xfrm>
          <a:prstGeom prst="rect">
            <a:avLst/>
          </a:prstGeom>
          <a:noFill/>
          <a:ln w="9525">
            <a:noFill/>
            <a:miter lim="800000"/>
            <a:headEnd/>
            <a:tailEnd/>
          </a:ln>
        </p:spPr>
        <p:txBody>
          <a:bodyPr>
            <a:spAutoFit/>
          </a:bodyPr>
          <a:lstStyle/>
          <a:p>
            <a:pPr>
              <a:spcBef>
                <a:spcPct val="50000"/>
              </a:spcBef>
            </a:pPr>
            <a:r>
              <a:rPr kumimoji="1" lang="ru-RU" altLang="zh-CN" sz="3600" b="1">
                <a:latin typeface="Times New Roman" pitchFamily="18" charset="0"/>
                <a:sym typeface="Webdings" pitchFamily="18" charset="2"/>
              </a:rPr>
              <a:t></a:t>
            </a:r>
          </a:p>
        </p:txBody>
      </p:sp>
      <p:sp>
        <p:nvSpPr>
          <p:cNvPr id="270359" name="Text Box 23"/>
          <p:cNvSpPr txBox="1">
            <a:spLocks noChangeArrowheads="1"/>
          </p:cNvSpPr>
          <p:nvPr/>
        </p:nvSpPr>
        <p:spPr bwMode="auto">
          <a:xfrm>
            <a:off x="8243888" y="3133725"/>
            <a:ext cx="533400" cy="701675"/>
          </a:xfrm>
          <a:prstGeom prst="rect">
            <a:avLst/>
          </a:prstGeom>
          <a:noFill/>
          <a:ln w="9525">
            <a:noFill/>
            <a:miter lim="800000"/>
            <a:headEnd/>
            <a:tailEnd/>
          </a:ln>
        </p:spPr>
        <p:txBody>
          <a:bodyPr>
            <a:spAutoFit/>
          </a:bodyPr>
          <a:lstStyle/>
          <a:p>
            <a:pPr>
              <a:spcBef>
                <a:spcPct val="50000"/>
              </a:spcBef>
            </a:pPr>
            <a:r>
              <a:rPr kumimoji="1" lang="en-US" altLang="zh-CN" sz="4000" b="1">
                <a:solidFill>
                  <a:schemeClr val="tx2"/>
                </a:solidFill>
                <a:latin typeface="Times New Roman" pitchFamily="18" charset="0"/>
                <a:sym typeface="Symbol" pitchFamily="18" charset="2"/>
              </a:rPr>
              <a:t></a:t>
            </a:r>
            <a:endParaRPr kumimoji="1" lang="en-US" altLang="zh-CN" sz="4000" b="1">
              <a:solidFill>
                <a:schemeClr val="tx2"/>
              </a:solidFill>
              <a:latin typeface="Times New Roman" pitchFamily="18" charset="0"/>
            </a:endParaRPr>
          </a:p>
        </p:txBody>
      </p:sp>
      <p:sp>
        <p:nvSpPr>
          <p:cNvPr id="29708" name="灯片编号占位符 23"/>
          <p:cNvSpPr>
            <a:spLocks noGrp="1"/>
          </p:cNvSpPr>
          <p:nvPr>
            <p:ph type="sldNum" sz="quarter" idx="12"/>
          </p:nvPr>
        </p:nvSpPr>
        <p:spPr>
          <a:noFill/>
        </p:spPr>
        <p:txBody>
          <a:bodyPr/>
          <a:lstStyle/>
          <a:p>
            <a:fld id="{BC5BAC40-151A-43A6-BF61-DE15F4B7316D}" type="slidenum">
              <a:rPr lang="en-US" altLang="zh-CN" smtClean="0">
                <a:ea typeface="宋体" charset="-122"/>
              </a:rPr>
              <a:pPr/>
              <a:t>13</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0338">
                                            <p:txEl>
                                              <p:pRg st="1" end="1"/>
                                            </p:txEl>
                                          </p:spTgt>
                                        </p:tgtEl>
                                        <p:attrNameLst>
                                          <p:attrName>style.visibility</p:attrName>
                                        </p:attrNameLst>
                                      </p:cBhvr>
                                      <p:to>
                                        <p:strVal val="visible"/>
                                      </p:to>
                                    </p:set>
                                    <p:animEffect transition="in" filter="dissolve">
                                      <p:cBhvr>
                                        <p:cTn id="7" dur="500"/>
                                        <p:tgtEl>
                                          <p:spTgt spid="270338">
                                            <p:txEl>
                                              <p:pRg st="1" end="1"/>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70339"/>
                                        </p:tgtEl>
                                        <p:attrNameLst>
                                          <p:attrName>style.visibility</p:attrName>
                                        </p:attrNameLst>
                                      </p:cBhvr>
                                      <p:to>
                                        <p:strVal val="visible"/>
                                      </p:to>
                                    </p:set>
                                    <p:animEffect transition="in" filter="slide(fromBottom)">
                                      <p:cBhvr>
                                        <p:cTn id="11" dur="500"/>
                                        <p:tgtEl>
                                          <p:spTgt spid="27033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70358"/>
                                        </p:tgtEl>
                                        <p:attrNameLst>
                                          <p:attrName>style.visibility</p:attrName>
                                        </p:attrNameLst>
                                      </p:cBhvr>
                                      <p:to>
                                        <p:strVal val="visible"/>
                                      </p:to>
                                    </p:set>
                                    <p:animEffect transition="in" filter="dissolve">
                                      <p:cBhvr>
                                        <p:cTn id="16" dur="500"/>
                                        <p:tgtEl>
                                          <p:spTgt spid="27035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70359"/>
                                        </p:tgtEl>
                                        <p:attrNameLst>
                                          <p:attrName>style.visibility</p:attrName>
                                        </p:attrNameLst>
                                      </p:cBhvr>
                                      <p:to>
                                        <p:strVal val="visible"/>
                                      </p:to>
                                    </p:set>
                                    <p:animEffect transition="in" filter="dissolve">
                                      <p:cBhvr>
                                        <p:cTn id="19" dur="500"/>
                                        <p:tgtEl>
                                          <p:spTgt spid="27035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1500"/>
                            </p:stCondLst>
                            <p:childTnLst>
                              <p:par>
                                <p:cTn id="44" presetID="22" presetClass="entr" presetSubtype="4"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8" grpId="0"/>
      <p:bldP spid="2703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9750" y="836613"/>
            <a:ext cx="8077200" cy="4672012"/>
          </a:xfrm>
          <a:prstGeom prst="rect">
            <a:avLst/>
          </a:prstGeom>
          <a:noFill/>
          <a:ln w="9525">
            <a:noFill/>
            <a:miter lim="800000"/>
            <a:headEnd/>
            <a:tailEnd/>
          </a:ln>
        </p:spPr>
        <p:txBody>
          <a:bodyPr>
            <a:spAutoFit/>
          </a:bodyPr>
          <a:lstStyle/>
          <a:p>
            <a:pPr marL="457200" indent="-457200">
              <a:lnSpc>
                <a:spcPct val="130000"/>
              </a:lnSpc>
              <a:spcBef>
                <a:spcPct val="50000"/>
              </a:spcBef>
              <a:buFontTx/>
              <a:buAutoNum type="arabicParenBoth"/>
            </a:pPr>
            <a:r>
              <a:rPr kumimoji="1" lang="en-US" altLang="zh-CN" sz="3200">
                <a:latin typeface="Times New Roman" pitchFamily="18" charset="0"/>
                <a:ea typeface="黑体" pitchFamily="49" charset="-122"/>
              </a:rPr>
              <a:t> </a:t>
            </a:r>
            <a:r>
              <a:rPr kumimoji="1" lang="zh-CN" altLang="en-US" sz="3200">
                <a:latin typeface="Times New Roman" pitchFamily="18" charset="0"/>
                <a:ea typeface="黑体" pitchFamily="49" charset="-122"/>
              </a:rPr>
              <a:t>清蛋白</a:t>
            </a:r>
            <a:r>
              <a:rPr kumimoji="1" lang="en-US" altLang="zh-CN" sz="2800">
                <a:latin typeface="Times New Roman" pitchFamily="18" charset="0"/>
                <a:ea typeface="黑体" pitchFamily="49" charset="-122"/>
              </a:rPr>
              <a:t>(</a:t>
            </a:r>
            <a:r>
              <a:rPr kumimoji="1" lang="en-US" altLang="zh-CN" sz="2800">
                <a:solidFill>
                  <a:schemeClr val="tx2"/>
                </a:solidFill>
                <a:latin typeface="Times New Roman" pitchFamily="18" charset="0"/>
                <a:ea typeface="黑体" pitchFamily="49" charset="-122"/>
              </a:rPr>
              <a:t>A</a:t>
            </a:r>
            <a:r>
              <a:rPr kumimoji="1" lang="en-US" altLang="zh-CN" sz="2800">
                <a:latin typeface="Times New Roman" pitchFamily="18" charset="0"/>
                <a:ea typeface="黑体" pitchFamily="49" charset="-122"/>
              </a:rPr>
              <a:t>lbumin)</a:t>
            </a:r>
            <a:r>
              <a:rPr kumimoji="1" lang="zh-CN" altLang="en-US" sz="2800">
                <a:latin typeface="Times New Roman" pitchFamily="18" charset="0"/>
                <a:ea typeface="黑体" pitchFamily="49" charset="-122"/>
              </a:rPr>
              <a:t>：</a:t>
            </a:r>
          </a:p>
          <a:p>
            <a:pPr marL="457200" indent="-457200">
              <a:lnSpc>
                <a:spcPct val="130000"/>
              </a:lnSpc>
              <a:spcBef>
                <a:spcPct val="50000"/>
              </a:spcBef>
            </a:pPr>
            <a:r>
              <a:rPr kumimoji="1" lang="zh-CN" altLang="en-US" sz="3200">
                <a:latin typeface="Times New Roman" pitchFamily="18" charset="0"/>
                <a:ea typeface="黑体" pitchFamily="49" charset="-122"/>
              </a:rPr>
              <a:t>             人体血浆中最主要的蛋白质，在肝脏合成，浓度为</a:t>
            </a:r>
            <a:r>
              <a:rPr kumimoji="1" lang="en-US" altLang="zh-CN" sz="3200">
                <a:latin typeface="Times New Roman" pitchFamily="18" charset="0"/>
                <a:ea typeface="黑体" pitchFamily="49" charset="-122"/>
              </a:rPr>
              <a:t>38~48 g/L</a:t>
            </a:r>
            <a:r>
              <a:rPr kumimoji="1" lang="zh-CN" altLang="en-US" sz="3200">
                <a:latin typeface="Times New Roman" pitchFamily="18" charset="0"/>
                <a:ea typeface="黑体" pitchFamily="49" charset="-122"/>
              </a:rPr>
              <a:t>，约占血浆总蛋白的</a:t>
            </a:r>
            <a:r>
              <a:rPr kumimoji="1" lang="en-US" altLang="zh-CN" sz="3200">
                <a:latin typeface="Times New Roman" pitchFamily="18" charset="0"/>
                <a:ea typeface="黑体" pitchFamily="49" charset="-122"/>
              </a:rPr>
              <a:t>50</a:t>
            </a:r>
            <a:r>
              <a:rPr kumimoji="1" lang="zh-CN" altLang="en-US" sz="3200">
                <a:latin typeface="Times New Roman" pitchFamily="18" charset="0"/>
                <a:ea typeface="黑体" pitchFamily="49" charset="-122"/>
              </a:rPr>
              <a:t>％以上。</a:t>
            </a:r>
          </a:p>
          <a:p>
            <a:pPr marL="457200" indent="-457200">
              <a:lnSpc>
                <a:spcPct val="130000"/>
              </a:lnSpc>
              <a:spcBef>
                <a:spcPct val="50000"/>
              </a:spcBef>
            </a:pPr>
            <a:r>
              <a:rPr kumimoji="1" lang="en-US" altLang="zh-CN" sz="3200">
                <a:latin typeface="Times New Roman" pitchFamily="18" charset="0"/>
                <a:ea typeface="黑体" pitchFamily="49" charset="-122"/>
              </a:rPr>
              <a:t>(2) </a:t>
            </a:r>
            <a:r>
              <a:rPr kumimoji="1" lang="zh-CN" altLang="en-US" sz="3200">
                <a:latin typeface="Times New Roman" pitchFamily="18" charset="0"/>
                <a:ea typeface="黑体" pitchFamily="49" charset="-122"/>
              </a:rPr>
              <a:t>球蛋白</a:t>
            </a:r>
            <a:r>
              <a:rPr kumimoji="1" lang="en-US" altLang="zh-CN" sz="2800">
                <a:latin typeface="Times New Roman" pitchFamily="18" charset="0"/>
                <a:ea typeface="黑体" pitchFamily="49" charset="-122"/>
              </a:rPr>
              <a:t>(</a:t>
            </a:r>
            <a:r>
              <a:rPr kumimoji="1" lang="en-US" altLang="zh-CN" sz="2800">
                <a:solidFill>
                  <a:schemeClr val="tx2"/>
                </a:solidFill>
                <a:latin typeface="Times New Roman" pitchFamily="18" charset="0"/>
                <a:ea typeface="黑体" pitchFamily="49" charset="-122"/>
              </a:rPr>
              <a:t>G</a:t>
            </a:r>
            <a:r>
              <a:rPr kumimoji="1" lang="en-US" altLang="zh-CN" sz="2800">
                <a:latin typeface="Times New Roman" pitchFamily="18" charset="0"/>
                <a:ea typeface="黑体" pitchFamily="49" charset="-122"/>
              </a:rPr>
              <a:t>lobulin)</a:t>
            </a:r>
            <a:r>
              <a:rPr kumimoji="1" lang="zh-CN" altLang="en-US" sz="2800">
                <a:latin typeface="Times New Roman" pitchFamily="18" charset="0"/>
                <a:ea typeface="黑体" pitchFamily="49" charset="-122"/>
              </a:rPr>
              <a:t>：</a:t>
            </a:r>
            <a:r>
              <a:rPr kumimoji="1" lang="zh-CN" altLang="en-US" sz="3200">
                <a:latin typeface="Times New Roman" pitchFamily="18" charset="0"/>
                <a:ea typeface="黑体" pitchFamily="49" charset="-122"/>
              </a:rPr>
              <a:t>浓度为</a:t>
            </a:r>
            <a:r>
              <a:rPr kumimoji="1" lang="en-US" altLang="zh-CN" sz="3200">
                <a:latin typeface="Times New Roman" pitchFamily="18" charset="0"/>
                <a:ea typeface="黑体" pitchFamily="49" charset="-122"/>
              </a:rPr>
              <a:t>15~30 g/L</a:t>
            </a:r>
          </a:p>
          <a:p>
            <a:pPr marL="457200" indent="-457200">
              <a:lnSpc>
                <a:spcPct val="130000"/>
              </a:lnSpc>
              <a:spcBef>
                <a:spcPct val="50000"/>
              </a:spcBef>
            </a:pPr>
            <a:r>
              <a:rPr kumimoji="1" lang="en-US" altLang="zh-CN" sz="3200">
                <a:latin typeface="Times New Roman" pitchFamily="18" charset="0"/>
                <a:ea typeface="黑体" pitchFamily="49" charset="-122"/>
              </a:rPr>
              <a:t>(3) A/G</a:t>
            </a:r>
            <a:r>
              <a:rPr kumimoji="1" lang="zh-CN" altLang="en-US" sz="3200">
                <a:latin typeface="Times New Roman" pitchFamily="18" charset="0"/>
                <a:ea typeface="黑体" pitchFamily="49" charset="-122"/>
              </a:rPr>
              <a:t>：</a:t>
            </a:r>
            <a:r>
              <a:rPr kumimoji="1" lang="en-US" altLang="zh-CN" sz="3200">
                <a:latin typeface="Times New Roman" pitchFamily="18" charset="0"/>
                <a:ea typeface="黑体" pitchFamily="49" charset="-122"/>
              </a:rPr>
              <a:t>1.5-2.5</a:t>
            </a:r>
            <a:r>
              <a:rPr kumimoji="1" lang="zh-CN" altLang="en-US" sz="3200">
                <a:latin typeface="Times New Roman" pitchFamily="18" charset="0"/>
                <a:ea typeface="黑体" pitchFamily="49" charset="-122"/>
              </a:rPr>
              <a:t>。</a:t>
            </a:r>
          </a:p>
        </p:txBody>
      </p:sp>
      <p:sp>
        <p:nvSpPr>
          <p:cNvPr id="30723" name="灯片编号占位符 2"/>
          <p:cNvSpPr>
            <a:spLocks noGrp="1"/>
          </p:cNvSpPr>
          <p:nvPr>
            <p:ph type="sldNum" sz="quarter" idx="12"/>
          </p:nvPr>
        </p:nvSpPr>
        <p:spPr>
          <a:noFill/>
        </p:spPr>
        <p:txBody>
          <a:bodyPr/>
          <a:lstStyle/>
          <a:p>
            <a:fld id="{677D2A2A-30F2-4909-B35A-89BDFCF4AA6F}" type="slidenum">
              <a:rPr lang="en-US" altLang="zh-CN" smtClean="0">
                <a:ea typeface="宋体" charset="-122"/>
              </a:rPr>
              <a:pPr/>
              <a:t>14</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dissolve">
                                      <p:cBhvr>
                                        <p:cTn id="7" dur="500"/>
                                        <p:tgtEl>
                                          <p:spTgt spid="15362">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animEffect transition="in" filter="dissolve">
                                      <p:cBhvr>
                                        <p:cTn id="11" dur="500"/>
                                        <p:tgtEl>
                                          <p:spTgt spid="1536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362">
                                            <p:txEl>
                                              <p:pRg st="2" end="2"/>
                                            </p:txEl>
                                          </p:spTgt>
                                        </p:tgtEl>
                                        <p:attrNameLst>
                                          <p:attrName>style.visibility</p:attrName>
                                        </p:attrNameLst>
                                      </p:cBhvr>
                                      <p:to>
                                        <p:strVal val="visible"/>
                                      </p:to>
                                    </p:set>
                                    <p:animEffect transition="in" filter="dissolve">
                                      <p:cBhvr>
                                        <p:cTn id="16" dur="500"/>
                                        <p:tgtEl>
                                          <p:spTgt spid="1536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362">
                                            <p:txEl>
                                              <p:pRg st="3" end="3"/>
                                            </p:txEl>
                                          </p:spTgt>
                                        </p:tgtEl>
                                        <p:attrNameLst>
                                          <p:attrName>style.visibility</p:attrName>
                                        </p:attrNameLst>
                                      </p:cBhvr>
                                      <p:to>
                                        <p:strVal val="visible"/>
                                      </p:to>
                                    </p:set>
                                    <p:animEffect transition="in" filter="dissolve">
                                      <p:cBhvr>
                                        <p:cTn id="21" dur="500"/>
                                        <p:tgtEl>
                                          <p:spTgt spid="1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163638" y="1339850"/>
            <a:ext cx="6000750" cy="576263"/>
          </a:xfrm>
        </p:spPr>
        <p:txBody>
          <a:bodyPr/>
          <a:lstStyle/>
          <a:p>
            <a:pPr algn="l" eaLnBrk="1" hangingPunct="1">
              <a:lnSpc>
                <a:spcPct val="120000"/>
              </a:lnSpc>
            </a:pPr>
            <a:r>
              <a:rPr lang="en-US" altLang="zh-CN" sz="2000">
                <a:latin typeface="Times New Roman" pitchFamily="18" charset="0"/>
                <a:ea typeface="黑体" pitchFamily="49" charset="-122"/>
              </a:rPr>
              <a:t>      </a:t>
            </a:r>
            <a:r>
              <a:rPr lang="zh-CN" altLang="en-US" sz="2800">
                <a:latin typeface="Times New Roman" pitchFamily="18" charset="0"/>
                <a:ea typeface="黑体" pitchFamily="49" charset="-122"/>
              </a:rPr>
              <a:t>举例：血浆脂蛋白的分离</a:t>
            </a:r>
          </a:p>
        </p:txBody>
      </p:sp>
      <p:pic>
        <p:nvPicPr>
          <p:cNvPr id="271363" name="Picture 3" descr="2"/>
          <p:cNvPicPr>
            <a:picLocks noChangeAspect="1" noChangeArrowheads="1"/>
          </p:cNvPicPr>
          <p:nvPr/>
        </p:nvPicPr>
        <p:blipFill>
          <a:blip r:embed="rId2" cstate="print">
            <a:lum bright="-6000" contrast="48000"/>
          </a:blip>
          <a:srcRect l="3687" t="6180" r="35175" b="17108"/>
          <a:stretch>
            <a:fillRect/>
          </a:stretch>
        </p:blipFill>
        <p:spPr bwMode="auto">
          <a:xfrm>
            <a:off x="287338" y="1938338"/>
            <a:ext cx="5976937" cy="4919662"/>
          </a:xfrm>
          <a:prstGeom prst="rect">
            <a:avLst/>
          </a:prstGeom>
          <a:noFill/>
          <a:ln w="9525">
            <a:noFill/>
            <a:miter lim="800000"/>
            <a:headEnd/>
            <a:tailEnd/>
          </a:ln>
        </p:spPr>
      </p:pic>
      <p:sp>
        <p:nvSpPr>
          <p:cNvPr id="31748" name="Text Box 4"/>
          <p:cNvSpPr txBox="1">
            <a:spLocks noChangeArrowheads="1"/>
          </p:cNvSpPr>
          <p:nvPr/>
        </p:nvSpPr>
        <p:spPr bwMode="auto">
          <a:xfrm>
            <a:off x="395288" y="592138"/>
            <a:ext cx="2808287" cy="627062"/>
          </a:xfrm>
          <a:prstGeom prst="rect">
            <a:avLst/>
          </a:prstGeom>
          <a:noFill/>
          <a:ln w="9525">
            <a:noFill/>
            <a:miter lim="800000"/>
            <a:headEnd/>
            <a:tailEnd/>
          </a:ln>
        </p:spPr>
        <p:txBody>
          <a:bodyPr>
            <a:spAutoFit/>
          </a:bodyPr>
          <a:lstStyle/>
          <a:p>
            <a:pPr marL="354013" indent="-354013" algn="just">
              <a:lnSpc>
                <a:spcPct val="120000"/>
              </a:lnSpc>
              <a:spcBef>
                <a:spcPct val="20000"/>
              </a:spcBef>
              <a:buClr>
                <a:schemeClr val="tx2"/>
              </a:buClr>
              <a:buSzPct val="70000"/>
              <a:buFont typeface="Wingdings" pitchFamily="2" charset="2"/>
              <a:buChar char="v"/>
            </a:pPr>
            <a:r>
              <a:rPr lang="zh-CN" altLang="zh-CN" sz="3200">
                <a:solidFill>
                  <a:srgbClr val="000000"/>
                </a:solidFill>
                <a:latin typeface="Times New Roman" pitchFamily="18" charset="0"/>
                <a:ea typeface="黑体" pitchFamily="49" charset="-122"/>
              </a:rPr>
              <a:t>超速离心</a:t>
            </a:r>
            <a:endParaRPr lang="zh-CN" altLang="en-US" sz="3200">
              <a:solidFill>
                <a:srgbClr val="000000"/>
              </a:solidFill>
              <a:latin typeface="Times New Roman" pitchFamily="18" charset="0"/>
              <a:ea typeface="黑体" pitchFamily="49" charset="-122"/>
            </a:endParaRPr>
          </a:p>
        </p:txBody>
      </p:sp>
      <p:pic>
        <p:nvPicPr>
          <p:cNvPr id="271365" name="Picture 5" descr="2"/>
          <p:cNvPicPr>
            <a:picLocks noChangeAspect="1" noChangeArrowheads="1"/>
          </p:cNvPicPr>
          <p:nvPr/>
        </p:nvPicPr>
        <p:blipFill>
          <a:blip r:embed="rId2" cstate="print">
            <a:lum bright="-6000" contrast="48000"/>
          </a:blip>
          <a:srcRect l="64825" t="6180" r="6822" b="17108"/>
          <a:stretch>
            <a:fillRect/>
          </a:stretch>
        </p:blipFill>
        <p:spPr bwMode="auto">
          <a:xfrm>
            <a:off x="6264275" y="1938338"/>
            <a:ext cx="2771775" cy="4919662"/>
          </a:xfrm>
          <a:prstGeom prst="rect">
            <a:avLst/>
          </a:prstGeom>
          <a:noFill/>
          <a:ln w="9525">
            <a:noFill/>
            <a:miter lim="800000"/>
            <a:headEnd/>
            <a:tailEnd/>
          </a:ln>
        </p:spPr>
      </p:pic>
      <p:sp>
        <p:nvSpPr>
          <p:cNvPr id="31750" name="灯片编号占位符 5"/>
          <p:cNvSpPr>
            <a:spLocks noGrp="1"/>
          </p:cNvSpPr>
          <p:nvPr>
            <p:ph type="sldNum" sz="quarter" idx="12"/>
          </p:nvPr>
        </p:nvSpPr>
        <p:spPr>
          <a:noFill/>
        </p:spPr>
        <p:txBody>
          <a:bodyPr/>
          <a:lstStyle/>
          <a:p>
            <a:fld id="{5B42D4D4-DCA5-4962-9E14-5CF6F923F1BF}" type="slidenum">
              <a:rPr lang="en-US" altLang="zh-CN" smtClean="0">
                <a:ea typeface="宋体" charset="-122"/>
              </a:rPr>
              <a:pPr/>
              <a:t>15</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slide(fromBottom)">
                                      <p:cBhvr>
                                        <p:cTn id="7" dur="500"/>
                                        <p:tgtEl>
                                          <p:spTgt spid="27136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71363"/>
                                        </p:tgtEl>
                                        <p:attrNameLst>
                                          <p:attrName>style.visibility</p:attrName>
                                        </p:attrNameLst>
                                      </p:cBhvr>
                                      <p:to>
                                        <p:strVal val="visible"/>
                                      </p:to>
                                    </p:set>
                                    <p:animEffect transition="in" filter="strips(downLeft)">
                                      <p:cBhvr>
                                        <p:cTn id="11" dur="500"/>
                                        <p:tgtEl>
                                          <p:spTgt spid="27136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271365"/>
                                        </p:tgtEl>
                                        <p:attrNameLst>
                                          <p:attrName>style.visibility</p:attrName>
                                        </p:attrNameLst>
                                      </p:cBhvr>
                                      <p:to>
                                        <p:strVal val="visible"/>
                                      </p:to>
                                    </p:set>
                                    <p:animEffect transition="in" filter="strips(downLeft)">
                                      <p:cBhvr>
                                        <p:cTn id="16" dur="500"/>
                                        <p:tgtEl>
                                          <p:spTgt spid="271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 y="546100"/>
            <a:ext cx="7315200" cy="579438"/>
          </a:xfrm>
          <a:prstGeom prst="rect">
            <a:avLst/>
          </a:prstGeom>
          <a:noFill/>
          <a:ln w="9525">
            <a:noFill/>
            <a:miter lim="800000"/>
            <a:headEnd/>
            <a:tailEnd/>
          </a:ln>
        </p:spPr>
        <p:txBody>
          <a:bodyPr>
            <a:spAutoFit/>
          </a:bodyPr>
          <a:lstStyle/>
          <a:p>
            <a:pPr>
              <a:spcBef>
                <a:spcPct val="50000"/>
              </a:spcBef>
            </a:pPr>
            <a:r>
              <a:rPr kumimoji="1" lang="en-US" altLang="zh-CN" sz="3200">
                <a:latin typeface="Times New Roman" pitchFamily="18" charset="0"/>
                <a:ea typeface="黑体" pitchFamily="49" charset="-122"/>
              </a:rPr>
              <a:t>2. </a:t>
            </a:r>
            <a:r>
              <a:rPr kumimoji="1" lang="zh-CN" altLang="en-US" sz="3200">
                <a:latin typeface="Times New Roman" pitchFamily="18" charset="0"/>
                <a:ea typeface="黑体" pitchFamily="49" charset="-122"/>
              </a:rPr>
              <a:t>按生理功能： </a:t>
            </a:r>
          </a:p>
        </p:txBody>
      </p:sp>
      <p:graphicFrame>
        <p:nvGraphicFramePr>
          <p:cNvPr id="16745" name="Group 361"/>
          <p:cNvGraphicFramePr>
            <a:graphicFrameLocks noGrp="1"/>
          </p:cNvGraphicFramePr>
          <p:nvPr/>
        </p:nvGraphicFramePr>
        <p:xfrm>
          <a:off x="468313" y="1341438"/>
          <a:ext cx="8351837" cy="4773742"/>
        </p:xfrm>
        <a:graphic>
          <a:graphicData uri="http://schemas.openxmlformats.org/drawingml/2006/table">
            <a:tbl>
              <a:tblPr/>
              <a:tblGrid>
                <a:gridCol w="3311525">
                  <a:extLst>
                    <a:ext uri="{9D8B030D-6E8A-4147-A177-3AD203B41FA5}">
                      <a16:colId xmlns:a16="http://schemas.microsoft.com/office/drawing/2014/main" val="20000"/>
                    </a:ext>
                  </a:extLst>
                </a:gridCol>
                <a:gridCol w="5040312">
                  <a:extLst>
                    <a:ext uri="{9D8B030D-6E8A-4147-A177-3AD203B41FA5}">
                      <a16:colId xmlns:a16="http://schemas.microsoft.com/office/drawing/2014/main" val="20001"/>
                    </a:ext>
                  </a:extLst>
                </a:gridCol>
              </a:tblGrid>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3200" b="0" i="0" u="none" strike="noStrike" cap="none" normalizeH="0" baseline="0">
                          <a:ln>
                            <a:noFill/>
                          </a:ln>
                          <a:solidFill>
                            <a:schemeClr val="tx1"/>
                          </a:solidFill>
                          <a:effectLst/>
                          <a:latin typeface="Times New Roman" pitchFamily="18" charset="0"/>
                          <a:ea typeface="黑体" pitchFamily="2" charset="-122"/>
                          <a:cs typeface="Arial" charset="0"/>
                        </a:rPr>
                        <a:t>    </a:t>
                      </a:r>
                      <a:r>
                        <a:rPr kumimoji="0" lang="zh-CN" altLang="en-US" sz="2800" b="0" i="0" u="none" strike="noStrike" cap="none" normalizeH="0" baseline="0">
                          <a:ln>
                            <a:noFill/>
                          </a:ln>
                          <a:solidFill>
                            <a:schemeClr val="tx1"/>
                          </a:solidFill>
                          <a:effectLst/>
                          <a:latin typeface="Times New Roman" pitchFamily="18" charset="0"/>
                          <a:ea typeface="黑体" pitchFamily="2" charset="-122"/>
                          <a:cs typeface="Arial" charset="0"/>
                        </a:rPr>
                        <a:t>种 类</a:t>
                      </a:r>
                    </a:p>
                  </a:txBody>
                  <a:tcPr marL="90000" marR="90000" marT="46800" marB="46800"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3200" b="0" i="0" u="none" strike="noStrike" cap="none" normalizeH="0" baseline="0">
                          <a:ln>
                            <a:noFill/>
                          </a:ln>
                          <a:solidFill>
                            <a:schemeClr val="tx1"/>
                          </a:solidFill>
                          <a:effectLst/>
                          <a:latin typeface="Times New Roman" pitchFamily="18" charset="0"/>
                          <a:ea typeface="黑体" pitchFamily="2" charset="-122"/>
                          <a:cs typeface="Arial" charset="0"/>
                        </a:rPr>
                        <a:t>     </a:t>
                      </a:r>
                      <a:r>
                        <a:rPr kumimoji="0" lang="zh-CN" altLang="en-US" sz="2800" b="0" i="0" u="none" strike="noStrike" cap="none" normalizeH="0" baseline="0">
                          <a:ln>
                            <a:noFill/>
                          </a:ln>
                          <a:solidFill>
                            <a:schemeClr val="tx1"/>
                          </a:solidFill>
                          <a:effectLst/>
                          <a:latin typeface="Times New Roman" pitchFamily="18" charset="0"/>
                          <a:ea typeface="黑体" pitchFamily="2" charset="-122"/>
                          <a:cs typeface="Arial" charset="0"/>
                        </a:rPr>
                        <a:t>血 浆 蛋 白</a:t>
                      </a:r>
                    </a:p>
                  </a:txBody>
                  <a:tcPr marL="90000" marR="90000" marT="46800" marB="46800"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3088">
                <a:tc>
                  <a:txBody>
                    <a:bodyPr/>
                    <a:lstStyle/>
                    <a:p>
                      <a:pPr marL="711200" marR="0" lvl="0" indent="-71120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a:t>
                      </a:r>
                      <a:r>
                        <a:rPr kumimoji="0" lang="en-US" altLang="zh-CN" sz="2000" b="0" i="0" u="none" strike="noStrike" cap="none" normalizeH="0" baseline="0">
                          <a:ln>
                            <a:noFill/>
                          </a:ln>
                          <a:solidFill>
                            <a:schemeClr val="tx1"/>
                          </a:solidFill>
                          <a:effectLst/>
                          <a:latin typeface="Times New Roman" pitchFamily="18" charset="0"/>
                          <a:ea typeface="黑体" pitchFamily="2" charset="-122"/>
                          <a:cs typeface="Arial" charset="0"/>
                        </a:rPr>
                        <a:t>1</a:t>
                      </a: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）载体蛋白</a:t>
                      </a:r>
                    </a:p>
                    <a:p>
                      <a:pPr marL="711200" marR="0" lvl="0" indent="-71120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a:t>
                      </a:r>
                      <a:r>
                        <a:rPr kumimoji="0" lang="en-US" altLang="zh-CN" sz="2000" b="0" i="0" u="none" strike="noStrike" cap="none" normalizeH="0" baseline="0">
                          <a:ln>
                            <a:noFill/>
                          </a:ln>
                          <a:solidFill>
                            <a:schemeClr val="tx1"/>
                          </a:solidFill>
                          <a:effectLst/>
                          <a:latin typeface="Times New Roman" pitchFamily="18" charset="0"/>
                          <a:ea typeface="黑体" pitchFamily="2" charset="-122"/>
                          <a:cs typeface="Arial" charset="0"/>
                        </a:rPr>
                        <a:t>2</a:t>
                      </a: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）免疫防御系统蛋白</a:t>
                      </a:r>
                    </a:p>
                    <a:p>
                      <a:pPr marL="711200" marR="0" lvl="0" indent="-71120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a:t>
                      </a:r>
                      <a:r>
                        <a:rPr kumimoji="0" lang="en-US" altLang="zh-CN" sz="2000" b="0" i="0" u="none" strike="noStrike" cap="none" normalizeH="0" baseline="0">
                          <a:ln>
                            <a:noFill/>
                          </a:ln>
                          <a:solidFill>
                            <a:schemeClr val="tx1"/>
                          </a:solidFill>
                          <a:effectLst/>
                          <a:latin typeface="Times New Roman" pitchFamily="18" charset="0"/>
                          <a:ea typeface="黑体" pitchFamily="2" charset="-122"/>
                          <a:cs typeface="Arial" charset="0"/>
                        </a:rPr>
                        <a:t>3</a:t>
                      </a: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）凝血和纤溶蛋白</a:t>
                      </a:r>
                    </a:p>
                    <a:p>
                      <a:pPr marL="711200" marR="0" lvl="0" indent="-71120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a:t>
                      </a:r>
                      <a:r>
                        <a:rPr kumimoji="0" lang="en-US" altLang="zh-CN" sz="2000" b="0" i="0" u="none" strike="noStrike" cap="none" normalizeH="0" baseline="0">
                          <a:ln>
                            <a:noFill/>
                          </a:ln>
                          <a:solidFill>
                            <a:schemeClr val="tx1"/>
                          </a:solidFill>
                          <a:effectLst/>
                          <a:latin typeface="Times New Roman" pitchFamily="18" charset="0"/>
                          <a:ea typeface="黑体" pitchFamily="2" charset="-122"/>
                          <a:cs typeface="Arial" charset="0"/>
                        </a:rPr>
                        <a:t>4</a:t>
                      </a: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）酶</a:t>
                      </a:r>
                    </a:p>
                    <a:p>
                      <a:pPr marL="711200" marR="0" lvl="0" indent="-71120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a:t>
                      </a:r>
                      <a:r>
                        <a:rPr kumimoji="0" lang="en-US" altLang="zh-CN" sz="2000" b="0" i="0" u="none" strike="noStrike" cap="none" normalizeH="0" baseline="0">
                          <a:ln>
                            <a:noFill/>
                          </a:ln>
                          <a:solidFill>
                            <a:schemeClr val="tx1"/>
                          </a:solidFill>
                          <a:effectLst/>
                          <a:latin typeface="Times New Roman" pitchFamily="18" charset="0"/>
                          <a:ea typeface="黑体" pitchFamily="2" charset="-122"/>
                          <a:cs typeface="Arial" charset="0"/>
                        </a:rPr>
                        <a:t>5</a:t>
                      </a: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）蛋白酶抑制剂</a:t>
                      </a:r>
                    </a:p>
                    <a:p>
                      <a:pPr marL="711200" marR="0" lvl="0" indent="-71120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a:t>
                      </a:r>
                      <a:r>
                        <a:rPr kumimoji="0" lang="en-US" altLang="zh-CN" sz="2000" b="0" i="0" u="none" strike="noStrike" cap="none" normalizeH="0" baseline="0">
                          <a:ln>
                            <a:noFill/>
                          </a:ln>
                          <a:solidFill>
                            <a:schemeClr val="tx1"/>
                          </a:solidFill>
                          <a:effectLst/>
                          <a:latin typeface="Times New Roman" pitchFamily="18" charset="0"/>
                          <a:ea typeface="黑体" pitchFamily="2" charset="-122"/>
                          <a:cs typeface="Arial" charset="0"/>
                        </a:rPr>
                        <a:t>6</a:t>
                      </a: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）激素</a:t>
                      </a:r>
                    </a:p>
                    <a:p>
                      <a:pPr marL="711200" marR="0" lvl="0" indent="-71120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a:t>
                      </a:r>
                      <a:r>
                        <a:rPr kumimoji="0" lang="en-US" altLang="zh-CN" sz="2000" b="0" i="0" u="none" strike="noStrike" cap="none" normalizeH="0" baseline="0">
                          <a:ln>
                            <a:noFill/>
                          </a:ln>
                          <a:solidFill>
                            <a:schemeClr val="tx1"/>
                          </a:solidFill>
                          <a:effectLst/>
                          <a:latin typeface="Times New Roman" pitchFamily="18" charset="0"/>
                          <a:ea typeface="黑体" pitchFamily="2" charset="-122"/>
                          <a:cs typeface="Arial" charset="0"/>
                        </a:rPr>
                        <a:t>7</a:t>
                      </a: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）参与炎症应答的蛋白</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rPr>
                        <a:t>清蛋白、脂蛋白、运铁蛋白、铜蓝蛋白等</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en-US" altLang="zh-CN" sz="2000" b="0" i="0" u="none" strike="noStrike" cap="none" normalizeH="0" baseline="0" dirty="0" err="1">
                          <a:ln>
                            <a:noFill/>
                          </a:ln>
                          <a:solidFill>
                            <a:schemeClr val="tx1"/>
                          </a:solidFill>
                          <a:effectLst/>
                          <a:latin typeface="Times New Roman" pitchFamily="18" charset="0"/>
                          <a:ea typeface="黑体" pitchFamily="2" charset="-122"/>
                          <a:cs typeface="Arial" charset="0"/>
                        </a:rPr>
                        <a:t>IgG</a:t>
                      </a: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rPr>
                        <a:t> ,</a:t>
                      </a:r>
                      <a:r>
                        <a:rPr kumimoji="0" lang="en-US" altLang="zh-CN" sz="2000" b="0" i="0" u="none" strike="noStrike" cap="none" normalizeH="0" baseline="0" dirty="0" err="1">
                          <a:ln>
                            <a:noFill/>
                          </a:ln>
                          <a:solidFill>
                            <a:schemeClr val="tx1"/>
                          </a:solidFill>
                          <a:effectLst/>
                          <a:latin typeface="Times New Roman" pitchFamily="18" charset="0"/>
                          <a:ea typeface="黑体" pitchFamily="2" charset="-122"/>
                          <a:cs typeface="Arial" charset="0"/>
                        </a:rPr>
                        <a:t>IgM</a:t>
                      </a: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rPr>
                        <a:t> ,</a:t>
                      </a:r>
                      <a:r>
                        <a:rPr kumimoji="0" lang="en-US" altLang="zh-CN" sz="2000" b="0" i="0" u="none" strike="noStrike" cap="none" normalizeH="0" baseline="0" dirty="0" err="1">
                          <a:ln>
                            <a:noFill/>
                          </a:ln>
                          <a:solidFill>
                            <a:schemeClr val="tx1"/>
                          </a:solidFill>
                          <a:effectLst/>
                          <a:latin typeface="Times New Roman" pitchFamily="18" charset="0"/>
                          <a:ea typeface="黑体" pitchFamily="2" charset="-122"/>
                          <a:cs typeface="Arial" charset="0"/>
                        </a:rPr>
                        <a:t>IgA</a:t>
                      </a: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rPr>
                        <a:t> ,</a:t>
                      </a:r>
                      <a:r>
                        <a:rPr kumimoji="0" lang="en-US" altLang="zh-CN" sz="2000" b="0" i="0" u="none" strike="noStrike" cap="none" normalizeH="0" baseline="0" dirty="0" err="1">
                          <a:ln>
                            <a:noFill/>
                          </a:ln>
                          <a:solidFill>
                            <a:schemeClr val="tx1"/>
                          </a:solidFill>
                          <a:effectLst/>
                          <a:latin typeface="Times New Roman" pitchFamily="18" charset="0"/>
                          <a:ea typeface="黑体" pitchFamily="2" charset="-122"/>
                          <a:cs typeface="Arial" charset="0"/>
                        </a:rPr>
                        <a:t>IgD</a:t>
                      </a: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rPr>
                        <a:t> ,</a:t>
                      </a:r>
                      <a:r>
                        <a:rPr kumimoji="0" lang="en-US" altLang="zh-CN" sz="2000" b="0" i="0" u="none" strike="noStrike" cap="none" normalizeH="0" baseline="0" dirty="0" err="1">
                          <a:ln>
                            <a:noFill/>
                          </a:ln>
                          <a:solidFill>
                            <a:schemeClr val="tx1"/>
                          </a:solidFill>
                          <a:effectLst/>
                          <a:latin typeface="Times New Roman" pitchFamily="18" charset="0"/>
                          <a:ea typeface="黑体" pitchFamily="2" charset="-122"/>
                          <a:cs typeface="Arial" charset="0"/>
                        </a:rPr>
                        <a:t>IgE</a:t>
                      </a: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rPr>
                        <a:t> </a:t>
                      </a: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rPr>
                        <a:t>和补体</a:t>
                      </a: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rPr>
                        <a:t>C1-9 </a:t>
                      </a: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rPr>
                        <a:t>等</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rPr>
                        <a:t>凝血因子</a:t>
                      </a: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rPr>
                        <a:t>Ⅶ</a:t>
                      </a: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rPr>
                        <a:t>、</a:t>
                      </a: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rPr>
                        <a:t>Ⅷ</a:t>
                      </a: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rPr>
                        <a:t>、凝血酶原、纤溶酶原等</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rPr>
                        <a:t>卵磷脂：胆固醇酰基转移酶等</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sym typeface="Symbol" pitchFamily="18" charset="2"/>
                        </a:rPr>
                        <a:t></a:t>
                      </a: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sym typeface="Symbol" pitchFamily="18" charset="2"/>
                        </a:rPr>
                        <a:t>1-</a:t>
                      </a: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rPr>
                        <a:t>抗胰蛋白酶、 </a:t>
                      </a: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sym typeface="Symbol" pitchFamily="18" charset="2"/>
                        </a:rPr>
                        <a:t></a:t>
                      </a: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sym typeface="Symbol" pitchFamily="18" charset="2"/>
                        </a:rPr>
                        <a:t>2-</a:t>
                      </a: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rPr>
                        <a:t>巨球蛋白等</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rPr>
                        <a:t>促红细胞生成素、胰岛素等</a:t>
                      </a:r>
                    </a:p>
                    <a:p>
                      <a:pPr marL="0" marR="0" lvl="0" indent="0" algn="l" defTabSz="914400" rtl="0" eaLnBrk="1" fontAlgn="base" latinLnBrk="0" hangingPunct="1">
                        <a:lnSpc>
                          <a:spcPct val="15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rPr>
                        <a:t>C-</a:t>
                      </a: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rPr>
                        <a:t>反应蛋白、 </a:t>
                      </a: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sym typeface="Symbol" pitchFamily="18" charset="2"/>
                        </a:rPr>
                        <a:t></a:t>
                      </a:r>
                      <a:r>
                        <a:rPr kumimoji="0" lang="en-US" altLang="zh-CN" sz="2000" b="0" i="0" u="none" strike="noStrike" cap="none" normalizeH="0" baseline="0" dirty="0">
                          <a:ln>
                            <a:noFill/>
                          </a:ln>
                          <a:solidFill>
                            <a:schemeClr val="tx1"/>
                          </a:solidFill>
                          <a:effectLst/>
                          <a:latin typeface="Times New Roman" pitchFamily="18" charset="0"/>
                          <a:ea typeface="黑体" pitchFamily="2" charset="-122"/>
                          <a:cs typeface="Arial" charset="0"/>
                          <a:sym typeface="Symbol" pitchFamily="18" charset="2"/>
                        </a:rPr>
                        <a:t>2</a:t>
                      </a:r>
                      <a:r>
                        <a:rPr kumimoji="0" lang="zh-CN" altLang="en-US" sz="2000" b="0" i="0" u="none" strike="noStrike" cap="none" normalizeH="0" baseline="0" dirty="0">
                          <a:ln>
                            <a:noFill/>
                          </a:ln>
                          <a:solidFill>
                            <a:schemeClr val="tx1"/>
                          </a:solidFill>
                          <a:effectLst/>
                          <a:latin typeface="Times New Roman" pitchFamily="18" charset="0"/>
                          <a:ea typeface="黑体" pitchFamily="2" charset="-122"/>
                          <a:cs typeface="Arial" charset="0"/>
                          <a:sym typeface="Symbol" pitchFamily="18" charset="2"/>
                        </a:rPr>
                        <a:t>酸性糖蛋白等</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90550">
                <a:tc>
                  <a:txBody>
                    <a:bodyPr/>
                    <a:lstStyle/>
                    <a:p>
                      <a:pPr marL="711200" marR="0" lvl="0" indent="-711200" algn="l" defTabSz="914400" rtl="0" eaLnBrk="1" fontAlgn="base" latinLnBrk="0" hangingPunct="1">
                        <a:lnSpc>
                          <a:spcPct val="15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a:t>
                      </a:r>
                      <a:r>
                        <a:rPr kumimoji="0" lang="en-US" altLang="zh-CN" sz="2000" b="0" i="0" u="none" strike="noStrike" cap="none" normalizeH="0" baseline="0">
                          <a:ln>
                            <a:noFill/>
                          </a:ln>
                          <a:solidFill>
                            <a:schemeClr val="tx1"/>
                          </a:solidFill>
                          <a:effectLst/>
                          <a:latin typeface="Times New Roman" pitchFamily="18" charset="0"/>
                          <a:ea typeface="黑体" pitchFamily="2" charset="-122"/>
                          <a:cs typeface="Arial" charset="0"/>
                        </a:rPr>
                        <a:t>8</a:t>
                      </a:r>
                      <a:r>
                        <a:rPr kumimoji="0" lang="zh-CN" altLang="en-US" sz="2000" b="0" i="0" u="none" strike="noStrike" cap="none" normalizeH="0" baseline="0">
                          <a:ln>
                            <a:noFill/>
                          </a:ln>
                          <a:solidFill>
                            <a:schemeClr val="tx1"/>
                          </a:solidFill>
                          <a:effectLst/>
                          <a:latin typeface="Times New Roman" pitchFamily="18" charset="0"/>
                          <a:ea typeface="黑体" pitchFamily="2" charset="-122"/>
                          <a:cs typeface="Arial" charset="0"/>
                        </a:rPr>
                        <a:t>）其他未知功能蛋白</a:t>
                      </a:r>
                    </a:p>
                  </a:txBody>
                  <a:tcPr marL="90000" marR="90000" marT="46800" marB="46800"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endParaRPr kumimoji="0" lang="zh-CN" altLang="zh-CN" sz="2000" b="0" i="0" u="none" strike="noStrike" cap="none" normalizeH="0" baseline="0" dirty="0">
                        <a:ln>
                          <a:noFill/>
                        </a:ln>
                        <a:solidFill>
                          <a:schemeClr val="tx1"/>
                        </a:solidFill>
                        <a:effectLst/>
                        <a:latin typeface="Times New Roman" pitchFamily="18" charset="0"/>
                        <a:ea typeface="黑体" pitchFamily="2" charset="-122"/>
                        <a:cs typeface="Arial" charset="0"/>
                        <a:sym typeface="Symbol" pitchFamily="18" charset="2"/>
                      </a:endParaRPr>
                    </a:p>
                  </a:txBody>
                  <a:tcPr marL="90000" marR="90000" marT="46800" marB="46800"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2781" name="灯片编号占位符 3"/>
          <p:cNvSpPr>
            <a:spLocks noGrp="1"/>
          </p:cNvSpPr>
          <p:nvPr>
            <p:ph type="sldNum" sz="quarter" idx="12"/>
          </p:nvPr>
        </p:nvSpPr>
        <p:spPr>
          <a:noFill/>
        </p:spPr>
        <p:txBody>
          <a:bodyPr/>
          <a:lstStyle/>
          <a:p>
            <a:fld id="{69486777-AA3B-4951-9A64-DD0D7D166BBE}" type="slidenum">
              <a:rPr lang="en-US" altLang="zh-CN" smtClean="0">
                <a:ea typeface="宋体" charset="-122"/>
              </a:rPr>
              <a:pPr/>
              <a:t>16</a:t>
            </a:fld>
            <a:endParaRPr lang="en-US" altLang="zh-CN">
              <a:ea typeface="宋体" charset="-122"/>
            </a:endParaRP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619250" y="603027"/>
            <a:ext cx="5761038" cy="593725"/>
          </a:xfrm>
        </p:spPr>
        <p:txBody>
          <a:bodyPr/>
          <a:lstStyle/>
          <a:p>
            <a:pPr eaLnBrk="1" hangingPunct="1"/>
            <a:r>
              <a:rPr lang="zh-CN" altLang="en-US" sz="3200" dirty="0">
                <a:solidFill>
                  <a:srgbClr val="000099"/>
                </a:solidFill>
                <a:latin typeface="Times New Roman" pitchFamily="18" charset="0"/>
                <a:ea typeface="黑体" pitchFamily="49" charset="-122"/>
              </a:rPr>
              <a:t>（二）血浆蛋白质的性质</a:t>
            </a:r>
          </a:p>
        </p:txBody>
      </p:sp>
      <p:sp>
        <p:nvSpPr>
          <p:cNvPr id="260099" name="Rectangle 3"/>
          <p:cNvSpPr>
            <a:spLocks noGrp="1" noChangeArrowheads="1"/>
          </p:cNvSpPr>
          <p:nvPr>
            <p:ph type="body" idx="1"/>
          </p:nvPr>
        </p:nvSpPr>
        <p:spPr>
          <a:xfrm>
            <a:off x="971550" y="1340768"/>
            <a:ext cx="7272858" cy="4464398"/>
          </a:xfrm>
          <a:solidFill>
            <a:schemeClr val="bg1"/>
          </a:solidFill>
        </p:spPr>
        <p:txBody>
          <a:bodyPr/>
          <a:lstStyle/>
          <a:p>
            <a:pPr eaLnBrk="1" hangingPunct="1">
              <a:lnSpc>
                <a:spcPct val="115000"/>
              </a:lnSpc>
            </a:pPr>
            <a:r>
              <a:rPr lang="en-US" altLang="zh-CN" sz="2800" dirty="0">
                <a:latin typeface="Times New Roman" pitchFamily="18" charset="0"/>
                <a:ea typeface="黑体" pitchFamily="49" charset="-122"/>
              </a:rPr>
              <a:t> </a:t>
            </a:r>
            <a:r>
              <a:rPr lang="zh-CN" altLang="en-US" sz="2800" dirty="0">
                <a:latin typeface="Times New Roman" pitchFamily="18" charset="0"/>
                <a:ea typeface="黑体" pitchFamily="49" charset="-122"/>
              </a:rPr>
              <a:t>合成器官：主要是肝脏</a:t>
            </a:r>
          </a:p>
          <a:p>
            <a:pPr lvl="1" eaLnBrk="1" hangingPunct="1">
              <a:lnSpc>
                <a:spcPct val="115000"/>
              </a:lnSpc>
            </a:pPr>
            <a:r>
              <a:rPr lang="zh-CN" altLang="en-US" sz="2400" dirty="0">
                <a:latin typeface="Times New Roman" pitchFamily="18" charset="0"/>
                <a:ea typeface="黑体" pitchFamily="49" charset="-122"/>
                <a:sym typeface="Symbol" pitchFamily="18" charset="2"/>
              </a:rPr>
              <a:t></a:t>
            </a:r>
            <a:r>
              <a:rPr lang="en-US" altLang="zh-CN" sz="2400" dirty="0">
                <a:latin typeface="Times New Roman" pitchFamily="18" charset="0"/>
                <a:ea typeface="黑体" pitchFamily="49" charset="-122"/>
                <a:sym typeface="Symbol" pitchFamily="18" charset="2"/>
              </a:rPr>
              <a:t>-</a:t>
            </a:r>
            <a:r>
              <a:rPr lang="zh-CN" altLang="en-US" sz="2400" dirty="0">
                <a:latin typeface="Times New Roman" pitchFamily="18" charset="0"/>
                <a:ea typeface="黑体" pitchFamily="49" charset="-122"/>
                <a:sym typeface="Symbol" pitchFamily="18" charset="2"/>
              </a:rPr>
              <a:t>球蛋白（抗体）由浆细胞合成</a:t>
            </a:r>
          </a:p>
          <a:p>
            <a:pPr eaLnBrk="1" hangingPunct="1">
              <a:lnSpc>
                <a:spcPct val="115000"/>
              </a:lnSpc>
            </a:pPr>
            <a:r>
              <a:rPr lang="zh-CN" altLang="en-US" sz="2800" dirty="0">
                <a:latin typeface="Times New Roman" pitchFamily="18" charset="0"/>
                <a:ea typeface="黑体" pitchFamily="49" charset="-122"/>
              </a:rPr>
              <a:t> 合成场所：粗面内质网膜结合的核蛋白体，为分泌型蛋白质</a:t>
            </a:r>
          </a:p>
          <a:p>
            <a:pPr eaLnBrk="1" hangingPunct="1">
              <a:lnSpc>
                <a:spcPct val="115000"/>
              </a:lnSpc>
            </a:pPr>
            <a:r>
              <a:rPr lang="zh-CN" altLang="en-US" sz="2800" dirty="0">
                <a:latin typeface="Times New Roman" pitchFamily="18" charset="0"/>
                <a:ea typeface="黑体" pitchFamily="49" charset="-122"/>
              </a:rPr>
              <a:t> 几乎都是糖蛋白（清蛋白除外）</a:t>
            </a:r>
          </a:p>
          <a:p>
            <a:pPr eaLnBrk="1" hangingPunct="1">
              <a:lnSpc>
                <a:spcPct val="115000"/>
              </a:lnSpc>
            </a:pPr>
            <a:r>
              <a:rPr lang="zh-CN" altLang="en-US" sz="2800" dirty="0">
                <a:latin typeface="Times New Roman" pitchFamily="18" charset="0"/>
                <a:ea typeface="黑体" pitchFamily="49" charset="-122"/>
              </a:rPr>
              <a:t>具有多态性</a:t>
            </a:r>
          </a:p>
          <a:p>
            <a:pPr eaLnBrk="1" hangingPunct="1">
              <a:lnSpc>
                <a:spcPct val="115000"/>
              </a:lnSpc>
            </a:pPr>
            <a:r>
              <a:rPr lang="zh-CN" altLang="en-US" sz="2800" dirty="0">
                <a:latin typeface="Times New Roman" pitchFamily="18" charset="0"/>
                <a:ea typeface="黑体" pitchFamily="49" charset="-122"/>
              </a:rPr>
              <a:t>具有特征性的循环半衰期</a:t>
            </a:r>
            <a:endParaRPr lang="en-US" altLang="zh-CN" sz="2800" dirty="0">
              <a:latin typeface="Times New Roman" pitchFamily="18" charset="0"/>
              <a:ea typeface="黑体" pitchFamily="49" charset="-122"/>
            </a:endParaRPr>
          </a:p>
          <a:p>
            <a:pPr eaLnBrk="1" hangingPunct="1">
              <a:lnSpc>
                <a:spcPct val="115000"/>
              </a:lnSpc>
            </a:pPr>
            <a:r>
              <a:rPr lang="zh-CN" altLang="en-US" sz="2800" dirty="0">
                <a:latin typeface="Times New Roman" pitchFamily="18" charset="0"/>
                <a:ea typeface="黑体" pitchFamily="49" charset="-122"/>
              </a:rPr>
              <a:t>血浆蛋白质水平改变往往与疾病紧密相关</a:t>
            </a:r>
            <a:endParaRPr lang="en-US" altLang="zh-CN" sz="2800" dirty="0">
              <a:latin typeface="Times New Roman" pitchFamily="18" charset="0"/>
              <a:ea typeface="黑体" pitchFamily="49" charset="-122"/>
            </a:endParaRPr>
          </a:p>
          <a:p>
            <a:pPr lvl="1" eaLnBrk="1" hangingPunct="1">
              <a:lnSpc>
                <a:spcPct val="115000"/>
              </a:lnSpc>
            </a:pPr>
            <a:r>
              <a:rPr lang="zh-CN" altLang="en-US" sz="2400" dirty="0">
                <a:latin typeface="Times New Roman" pitchFamily="18" charset="0"/>
                <a:ea typeface="黑体" pitchFamily="49" charset="-122"/>
              </a:rPr>
              <a:t>急性时相蛋白（</a:t>
            </a:r>
            <a:r>
              <a:rPr lang="en-US" altLang="zh-CN" sz="2400" dirty="0">
                <a:latin typeface="Times New Roman" pitchFamily="18" charset="0"/>
                <a:ea typeface="黑体" pitchFamily="49" charset="-122"/>
              </a:rPr>
              <a:t>acute phase proteins</a:t>
            </a:r>
            <a:r>
              <a:rPr lang="zh-CN" altLang="en-US" sz="2400" dirty="0">
                <a:latin typeface="Times New Roman" pitchFamily="18" charset="0"/>
                <a:ea typeface="黑体" pitchFamily="49" charset="-122"/>
              </a:rPr>
              <a:t>，</a:t>
            </a:r>
            <a:r>
              <a:rPr lang="en-US" altLang="zh-CN" sz="2400" dirty="0">
                <a:latin typeface="Times New Roman" pitchFamily="18" charset="0"/>
                <a:ea typeface="黑体" pitchFamily="49" charset="-122"/>
              </a:rPr>
              <a:t>APP</a:t>
            </a:r>
            <a:r>
              <a:rPr lang="zh-CN" altLang="en-US" sz="2400" dirty="0">
                <a:latin typeface="Times New Roman" pitchFamily="18" charset="0"/>
                <a:ea typeface="黑体" pitchFamily="49" charset="-122"/>
              </a:rPr>
              <a:t>）</a:t>
            </a:r>
          </a:p>
        </p:txBody>
      </p:sp>
      <p:sp>
        <p:nvSpPr>
          <p:cNvPr id="33796" name="灯片编号占位符 3"/>
          <p:cNvSpPr>
            <a:spLocks noGrp="1"/>
          </p:cNvSpPr>
          <p:nvPr>
            <p:ph type="sldNum" sz="quarter" idx="12"/>
          </p:nvPr>
        </p:nvSpPr>
        <p:spPr>
          <a:noFill/>
        </p:spPr>
        <p:txBody>
          <a:bodyPr/>
          <a:lstStyle/>
          <a:p>
            <a:fld id="{C7821FFB-8988-4C62-9C5D-BCF9F78AE529}" type="slidenum">
              <a:rPr lang="en-US" altLang="zh-CN" smtClean="0">
                <a:ea typeface="宋体" charset="-122"/>
              </a:rPr>
              <a:pPr/>
              <a:t>17</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dissolve">
                                      <p:cBhvr>
                                        <p:cTn id="7" dur="500"/>
                                        <p:tgtEl>
                                          <p:spTgt spid="260099">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60099">
                                            <p:txEl>
                                              <p:pRg st="1" end="1"/>
                                            </p:txEl>
                                          </p:spTgt>
                                        </p:tgtEl>
                                        <p:attrNameLst>
                                          <p:attrName>style.visibility</p:attrName>
                                        </p:attrNameLst>
                                      </p:cBhvr>
                                      <p:to>
                                        <p:strVal val="visible"/>
                                      </p:to>
                                    </p:set>
                                    <p:animEffect transition="in" filter="dissolve">
                                      <p:cBhvr>
                                        <p:cTn id="11" dur="500"/>
                                        <p:tgtEl>
                                          <p:spTgt spid="260099">
                                            <p:txEl>
                                              <p:pRg st="1" end="1"/>
                                            </p:txEl>
                                          </p:spTgt>
                                        </p:tgtEl>
                                      </p:cBhvr>
                                    </p:animEffect>
                                  </p:childTnLst>
                                </p:cTn>
                              </p:par>
                            </p:childTnLst>
                          </p:cTn>
                        </p:par>
                        <p:par>
                          <p:cTn id="12" fill="hold">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260099">
                                            <p:txEl>
                                              <p:pRg st="2" end="2"/>
                                            </p:txEl>
                                          </p:spTgt>
                                        </p:tgtEl>
                                        <p:attrNameLst>
                                          <p:attrName>style.visibility</p:attrName>
                                        </p:attrNameLst>
                                      </p:cBhvr>
                                      <p:to>
                                        <p:strVal val="visible"/>
                                      </p:to>
                                    </p:set>
                                    <p:animEffect transition="in" filter="dissolve">
                                      <p:cBhvr>
                                        <p:cTn id="15" dur="500"/>
                                        <p:tgtEl>
                                          <p:spTgt spid="260099">
                                            <p:txEl>
                                              <p:pRg st="2" end="2"/>
                                            </p:txEl>
                                          </p:spTgt>
                                        </p:tgtEl>
                                      </p:cBhvr>
                                    </p:animEffect>
                                  </p:childTnLst>
                                </p:cTn>
                              </p:par>
                            </p:childTnLst>
                          </p:cTn>
                        </p:par>
                        <p:par>
                          <p:cTn id="16" fill="hold">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260099">
                                            <p:txEl>
                                              <p:pRg st="3" end="3"/>
                                            </p:txEl>
                                          </p:spTgt>
                                        </p:tgtEl>
                                        <p:attrNameLst>
                                          <p:attrName>style.visibility</p:attrName>
                                        </p:attrNameLst>
                                      </p:cBhvr>
                                      <p:to>
                                        <p:strVal val="visible"/>
                                      </p:to>
                                    </p:set>
                                    <p:animEffect transition="in" filter="dissolve">
                                      <p:cBhvr>
                                        <p:cTn id="19" dur="500"/>
                                        <p:tgtEl>
                                          <p:spTgt spid="260099">
                                            <p:txEl>
                                              <p:pRg st="3" end="3"/>
                                            </p:txEl>
                                          </p:spTgt>
                                        </p:tgtEl>
                                      </p:cBhvr>
                                    </p:animEffect>
                                  </p:childTnLst>
                                </p:cTn>
                              </p:par>
                            </p:childTnLst>
                          </p:cTn>
                        </p:par>
                        <p:par>
                          <p:cTn id="20" fill="hold">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260099">
                                            <p:txEl>
                                              <p:pRg st="4" end="4"/>
                                            </p:txEl>
                                          </p:spTgt>
                                        </p:tgtEl>
                                        <p:attrNameLst>
                                          <p:attrName>style.visibility</p:attrName>
                                        </p:attrNameLst>
                                      </p:cBhvr>
                                      <p:to>
                                        <p:strVal val="visible"/>
                                      </p:to>
                                    </p:set>
                                    <p:animEffect transition="in" filter="dissolve">
                                      <p:cBhvr>
                                        <p:cTn id="23" dur="500"/>
                                        <p:tgtEl>
                                          <p:spTgt spid="260099">
                                            <p:txEl>
                                              <p:pRg st="4" end="4"/>
                                            </p:txEl>
                                          </p:spTgt>
                                        </p:tgtEl>
                                      </p:cBhvr>
                                    </p:animEffect>
                                  </p:childTnLst>
                                </p:cTn>
                              </p:par>
                            </p:childTnLst>
                          </p:cTn>
                        </p:par>
                        <p:par>
                          <p:cTn id="24" fill="hold">
                            <p:stCondLst>
                              <p:cond delay="5000"/>
                            </p:stCondLst>
                            <p:childTnLst>
                              <p:par>
                                <p:cTn id="25" presetID="9" presetClass="entr" presetSubtype="0" fill="hold" grpId="0" nodeType="afterEffect">
                                  <p:stCondLst>
                                    <p:cond delay="500"/>
                                  </p:stCondLst>
                                  <p:childTnLst>
                                    <p:set>
                                      <p:cBhvr>
                                        <p:cTn id="26" dur="1" fill="hold">
                                          <p:stCondLst>
                                            <p:cond delay="0"/>
                                          </p:stCondLst>
                                        </p:cTn>
                                        <p:tgtEl>
                                          <p:spTgt spid="260099">
                                            <p:txEl>
                                              <p:pRg st="5" end="5"/>
                                            </p:txEl>
                                          </p:spTgt>
                                        </p:tgtEl>
                                        <p:attrNameLst>
                                          <p:attrName>style.visibility</p:attrName>
                                        </p:attrNameLst>
                                      </p:cBhvr>
                                      <p:to>
                                        <p:strVal val="visible"/>
                                      </p:to>
                                    </p:set>
                                    <p:animEffect transition="in" filter="dissolve">
                                      <p:cBhvr>
                                        <p:cTn id="27" dur="500"/>
                                        <p:tgtEl>
                                          <p:spTgt spid="260099">
                                            <p:txEl>
                                              <p:pRg st="5" end="5"/>
                                            </p:txEl>
                                          </p:spTgt>
                                        </p:tgtEl>
                                      </p:cBhvr>
                                    </p:animEffect>
                                  </p:childTnLst>
                                </p:cTn>
                              </p:par>
                            </p:childTnLst>
                          </p:cTn>
                        </p:par>
                        <p:par>
                          <p:cTn id="28" fill="hold">
                            <p:stCondLst>
                              <p:cond delay="6000"/>
                            </p:stCondLst>
                            <p:childTnLst>
                              <p:par>
                                <p:cTn id="29" presetID="9" presetClass="entr" presetSubtype="0" fill="hold" grpId="0" nodeType="afterEffect">
                                  <p:stCondLst>
                                    <p:cond delay="500"/>
                                  </p:stCondLst>
                                  <p:childTnLst>
                                    <p:set>
                                      <p:cBhvr>
                                        <p:cTn id="30" dur="1" fill="hold">
                                          <p:stCondLst>
                                            <p:cond delay="0"/>
                                          </p:stCondLst>
                                        </p:cTn>
                                        <p:tgtEl>
                                          <p:spTgt spid="260099">
                                            <p:txEl>
                                              <p:pRg st="6" end="6"/>
                                            </p:txEl>
                                          </p:spTgt>
                                        </p:tgtEl>
                                        <p:attrNameLst>
                                          <p:attrName>style.visibility</p:attrName>
                                        </p:attrNameLst>
                                      </p:cBhvr>
                                      <p:to>
                                        <p:strVal val="visible"/>
                                      </p:to>
                                    </p:set>
                                    <p:animEffect transition="in" filter="dissolve">
                                      <p:cBhvr>
                                        <p:cTn id="31" dur="500"/>
                                        <p:tgtEl>
                                          <p:spTgt spid="260099">
                                            <p:txEl>
                                              <p:pRg st="6" end="6"/>
                                            </p:txEl>
                                          </p:spTgt>
                                        </p:tgtEl>
                                      </p:cBhvr>
                                    </p:animEffect>
                                  </p:childTnLst>
                                </p:cTn>
                              </p:par>
                              <p:par>
                                <p:cTn id="32" presetID="9" presetClass="entr" presetSubtype="0" fill="hold" grpId="0" nodeType="withEffect">
                                  <p:stCondLst>
                                    <p:cond delay="2500"/>
                                  </p:stCondLst>
                                  <p:childTnLst>
                                    <p:set>
                                      <p:cBhvr>
                                        <p:cTn id="33" dur="1" fill="hold">
                                          <p:stCondLst>
                                            <p:cond delay="0"/>
                                          </p:stCondLst>
                                        </p:cTn>
                                        <p:tgtEl>
                                          <p:spTgt spid="260099">
                                            <p:txEl>
                                              <p:pRg st="7" end="7"/>
                                            </p:txEl>
                                          </p:spTgt>
                                        </p:tgtEl>
                                        <p:attrNameLst>
                                          <p:attrName>style.visibility</p:attrName>
                                        </p:attrNameLst>
                                      </p:cBhvr>
                                      <p:to>
                                        <p:strVal val="visible"/>
                                      </p:to>
                                    </p:set>
                                    <p:animEffect transition="in" filter="dissolve">
                                      <p:cBhvr>
                                        <p:cTn id="34" dur="500"/>
                                        <p:tgtEl>
                                          <p:spTgt spid="260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9750" y="569913"/>
            <a:ext cx="7772400" cy="914400"/>
          </a:xfrm>
        </p:spPr>
        <p:txBody>
          <a:bodyPr/>
          <a:lstStyle/>
          <a:p>
            <a:pPr eaLnBrk="1" hangingPunct="1"/>
            <a:r>
              <a:rPr lang="zh-CN" altLang="en-US" sz="3600" dirty="0">
                <a:solidFill>
                  <a:srgbClr val="000099"/>
                </a:solidFill>
                <a:ea typeface="黑体" pitchFamily="49" charset="-122"/>
              </a:rPr>
              <a:t>三、血浆蛋白质的功能</a:t>
            </a:r>
          </a:p>
        </p:txBody>
      </p:sp>
      <p:sp>
        <p:nvSpPr>
          <p:cNvPr id="261123" name="Rectangle 3"/>
          <p:cNvSpPr>
            <a:spLocks noGrp="1" noChangeArrowheads="1"/>
          </p:cNvSpPr>
          <p:nvPr>
            <p:ph type="body" idx="1"/>
          </p:nvPr>
        </p:nvSpPr>
        <p:spPr>
          <a:xfrm>
            <a:off x="682625" y="1706563"/>
            <a:ext cx="7921625" cy="4243387"/>
          </a:xfrm>
          <a:noFill/>
        </p:spPr>
        <p:txBody>
          <a:bodyPr lIns="18000" rIns="0"/>
          <a:lstStyle/>
          <a:p>
            <a:pPr marL="609600" indent="-609600" eaLnBrk="1" hangingPunct="1">
              <a:lnSpc>
                <a:spcPct val="115000"/>
              </a:lnSpc>
              <a:buClr>
                <a:schemeClr val="tx2"/>
              </a:buClr>
              <a:buFont typeface="Wingdings" pitchFamily="2" charset="2"/>
              <a:buChar char="Ø"/>
            </a:pPr>
            <a:r>
              <a:rPr lang="zh-CN" altLang="en-US">
                <a:latin typeface="Times New Roman" pitchFamily="18" charset="0"/>
                <a:ea typeface="黑体" pitchFamily="49" charset="-122"/>
              </a:rPr>
              <a:t>维持血浆胶体渗透压</a:t>
            </a:r>
          </a:p>
          <a:p>
            <a:pPr marL="609600" indent="-609600" eaLnBrk="1" hangingPunct="1">
              <a:lnSpc>
                <a:spcPct val="115000"/>
              </a:lnSpc>
              <a:buClr>
                <a:schemeClr val="tx2"/>
              </a:buClr>
              <a:buFont typeface="Wingdings" pitchFamily="2" charset="2"/>
              <a:buNone/>
            </a:pPr>
            <a:r>
              <a:rPr lang="zh-CN" altLang="en-US" sz="2800">
                <a:latin typeface="Times New Roman" pitchFamily="18" charset="0"/>
                <a:ea typeface="黑体" pitchFamily="49" charset="-122"/>
              </a:rPr>
              <a:t>             主要靠血浆</a:t>
            </a:r>
            <a:r>
              <a:rPr lang="zh-CN" altLang="en-US" sz="2800" u="sng">
                <a:latin typeface="Times New Roman" pitchFamily="18" charset="0"/>
                <a:ea typeface="黑体" pitchFamily="49" charset="-122"/>
              </a:rPr>
              <a:t>清蛋白</a:t>
            </a:r>
            <a:r>
              <a:rPr lang="zh-CN" altLang="en-US" sz="2800">
                <a:latin typeface="Times New Roman" pitchFamily="18" charset="0"/>
                <a:ea typeface="黑体" pitchFamily="49" charset="-122"/>
              </a:rPr>
              <a:t>，血浆胶体渗透压的</a:t>
            </a:r>
          </a:p>
          <a:p>
            <a:pPr marL="609600" indent="-609600" eaLnBrk="1" hangingPunct="1">
              <a:lnSpc>
                <a:spcPct val="115000"/>
              </a:lnSpc>
              <a:buClr>
                <a:schemeClr val="tx2"/>
              </a:buClr>
              <a:buFont typeface="Wingdings" pitchFamily="2" charset="2"/>
              <a:buNone/>
            </a:pPr>
            <a:r>
              <a:rPr lang="zh-CN" altLang="en-US" sz="2800">
                <a:latin typeface="Times New Roman" pitchFamily="18" charset="0"/>
                <a:ea typeface="黑体" pitchFamily="49" charset="-122"/>
              </a:rPr>
              <a:t>    </a:t>
            </a:r>
            <a:r>
              <a:rPr lang="en-US" altLang="zh-CN" sz="2800">
                <a:latin typeface="Times New Roman" pitchFamily="18" charset="0"/>
                <a:ea typeface="黑体" pitchFamily="49" charset="-122"/>
              </a:rPr>
              <a:t>75</a:t>
            </a:r>
            <a:r>
              <a:rPr lang="zh-CN" altLang="en-US" sz="2800">
                <a:latin typeface="Times New Roman" pitchFamily="18" charset="0"/>
                <a:ea typeface="黑体" pitchFamily="49" charset="-122"/>
              </a:rPr>
              <a:t>％～</a:t>
            </a:r>
            <a:r>
              <a:rPr lang="en-US" altLang="zh-CN" sz="2800">
                <a:latin typeface="Times New Roman" pitchFamily="18" charset="0"/>
                <a:ea typeface="黑体" pitchFamily="49" charset="-122"/>
              </a:rPr>
              <a:t>80%</a:t>
            </a:r>
            <a:r>
              <a:rPr lang="zh-CN" altLang="en-US" sz="2800">
                <a:latin typeface="Times New Roman" pitchFamily="18" charset="0"/>
                <a:ea typeface="黑体" pitchFamily="49" charset="-122"/>
              </a:rPr>
              <a:t>由它维持。</a:t>
            </a:r>
          </a:p>
          <a:p>
            <a:pPr marL="609600" indent="-609600" eaLnBrk="1" hangingPunct="1">
              <a:lnSpc>
                <a:spcPct val="45000"/>
              </a:lnSpc>
              <a:buClr>
                <a:schemeClr val="tx2"/>
              </a:buClr>
              <a:buFont typeface="Wingdings" pitchFamily="2" charset="2"/>
              <a:buNone/>
            </a:pPr>
            <a:endParaRPr lang="zh-CN" altLang="en-US" sz="2800">
              <a:latin typeface="Times New Roman" pitchFamily="18" charset="0"/>
              <a:ea typeface="黑体" pitchFamily="49" charset="-122"/>
            </a:endParaRPr>
          </a:p>
          <a:p>
            <a:pPr marL="609600" indent="-609600" eaLnBrk="1" hangingPunct="1">
              <a:lnSpc>
                <a:spcPct val="115000"/>
              </a:lnSpc>
              <a:buClr>
                <a:schemeClr val="tx2"/>
              </a:buClr>
              <a:buFont typeface="Wingdings" pitchFamily="2" charset="2"/>
              <a:buChar char="Ø"/>
            </a:pPr>
            <a:r>
              <a:rPr lang="zh-CN" altLang="en-US">
                <a:latin typeface="Times New Roman" pitchFamily="18" charset="0"/>
                <a:ea typeface="黑体" pitchFamily="49" charset="-122"/>
              </a:rPr>
              <a:t>调节血浆</a:t>
            </a:r>
            <a:r>
              <a:rPr lang="en-US" altLang="zh-CN">
                <a:latin typeface="Times New Roman" pitchFamily="18" charset="0"/>
                <a:ea typeface="黑体" pitchFamily="49" charset="-122"/>
              </a:rPr>
              <a:t>pH</a:t>
            </a:r>
            <a:r>
              <a:rPr lang="zh-CN" altLang="en-US">
                <a:latin typeface="Times New Roman" pitchFamily="18" charset="0"/>
                <a:ea typeface="黑体" pitchFamily="49" charset="-122"/>
              </a:rPr>
              <a:t>值，维持酸碱平衡</a:t>
            </a:r>
          </a:p>
          <a:p>
            <a:pPr marL="609600" indent="-609600" eaLnBrk="1" hangingPunct="1">
              <a:lnSpc>
                <a:spcPct val="115000"/>
              </a:lnSpc>
              <a:buClr>
                <a:schemeClr val="tx2"/>
              </a:buClr>
              <a:buFont typeface="Wingdings" pitchFamily="2" charset="2"/>
              <a:buNone/>
            </a:pPr>
            <a:r>
              <a:rPr lang="zh-CN" altLang="en-US" sz="2800">
                <a:latin typeface="Times New Roman" pitchFamily="18" charset="0"/>
                <a:ea typeface="黑体" pitchFamily="49" charset="-122"/>
              </a:rPr>
              <a:t>             蛋白质是两性电解质，血浆蛋白盐与相应蛋白质形成缓冲对，参与维持血浆正常的</a:t>
            </a:r>
            <a:r>
              <a:rPr lang="en-US" altLang="zh-CN" sz="2800">
                <a:latin typeface="Times New Roman" pitchFamily="18" charset="0"/>
                <a:ea typeface="黑体" pitchFamily="49" charset="-122"/>
              </a:rPr>
              <a:t>pH</a:t>
            </a:r>
            <a:r>
              <a:rPr lang="zh-CN" altLang="en-US" sz="2800">
                <a:latin typeface="Times New Roman" pitchFamily="18" charset="0"/>
                <a:ea typeface="黑体" pitchFamily="49" charset="-122"/>
              </a:rPr>
              <a:t>。 </a:t>
            </a:r>
          </a:p>
        </p:txBody>
      </p:sp>
      <p:sp>
        <p:nvSpPr>
          <p:cNvPr id="34820" name="灯片编号占位符 3"/>
          <p:cNvSpPr>
            <a:spLocks noGrp="1"/>
          </p:cNvSpPr>
          <p:nvPr>
            <p:ph type="sldNum" sz="quarter" idx="12"/>
          </p:nvPr>
        </p:nvSpPr>
        <p:spPr>
          <a:noFill/>
        </p:spPr>
        <p:txBody>
          <a:bodyPr/>
          <a:lstStyle/>
          <a:p>
            <a:fld id="{EEABE1AE-D713-49B6-AA7A-87799CC33B11}" type="slidenum">
              <a:rPr lang="en-US" altLang="zh-CN" smtClean="0">
                <a:ea typeface="宋体" charset="-122"/>
              </a:rPr>
              <a:pPr/>
              <a:t>18</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dissolve">
                                      <p:cBhvr>
                                        <p:cTn id="7" dur="500"/>
                                        <p:tgtEl>
                                          <p:spTgt spid="26112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animEffect transition="in" filter="dissolve">
                                      <p:cBhvr>
                                        <p:cTn id="11" dur="500"/>
                                        <p:tgtEl>
                                          <p:spTgt spid="26112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animEffect transition="in" filter="dissolve">
                                      <p:cBhvr>
                                        <p:cTn id="15" dur="500"/>
                                        <p:tgtEl>
                                          <p:spTgt spid="2611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61123">
                                            <p:txEl>
                                              <p:pRg st="4" end="4"/>
                                            </p:txEl>
                                          </p:spTgt>
                                        </p:tgtEl>
                                        <p:attrNameLst>
                                          <p:attrName>style.visibility</p:attrName>
                                        </p:attrNameLst>
                                      </p:cBhvr>
                                      <p:to>
                                        <p:strVal val="visible"/>
                                      </p:to>
                                    </p:set>
                                    <p:animEffect transition="in" filter="dissolve">
                                      <p:cBhvr>
                                        <p:cTn id="20" dur="500"/>
                                        <p:tgtEl>
                                          <p:spTgt spid="261123">
                                            <p:txEl>
                                              <p:pRg st="4" end="4"/>
                                            </p:txEl>
                                          </p:spTgt>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261123">
                                            <p:txEl>
                                              <p:pRg st="5" end="5"/>
                                            </p:txEl>
                                          </p:spTgt>
                                        </p:tgtEl>
                                        <p:attrNameLst>
                                          <p:attrName>style.visibility</p:attrName>
                                        </p:attrNameLst>
                                      </p:cBhvr>
                                      <p:to>
                                        <p:strVal val="visible"/>
                                      </p:to>
                                    </p:set>
                                    <p:animEffect transition="in" filter="dissolve">
                                      <p:cBhvr>
                                        <p:cTn id="24" dur="500"/>
                                        <p:tgtEl>
                                          <p:spTgt spid="261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539750" y="593725"/>
            <a:ext cx="5400675" cy="863600"/>
          </a:xfrm>
        </p:spPr>
        <p:txBody>
          <a:bodyPr/>
          <a:lstStyle/>
          <a:p>
            <a:pPr marL="609600" indent="-609600" eaLnBrk="1" hangingPunct="1">
              <a:lnSpc>
                <a:spcPct val="115000"/>
              </a:lnSpc>
              <a:buClr>
                <a:schemeClr val="tx2"/>
              </a:buClr>
              <a:buFont typeface="Wingdings" pitchFamily="2" charset="2"/>
              <a:buChar char="Ø"/>
            </a:pPr>
            <a:r>
              <a:rPr lang="zh-CN" altLang="en-US">
                <a:latin typeface="Times New Roman" pitchFamily="18" charset="0"/>
                <a:ea typeface="黑体" pitchFamily="49" charset="-122"/>
              </a:rPr>
              <a:t>特殊的结合运输作用</a:t>
            </a:r>
          </a:p>
        </p:txBody>
      </p:sp>
      <p:sp>
        <p:nvSpPr>
          <p:cNvPr id="131078" name="Rectangle 6"/>
          <p:cNvSpPr>
            <a:spLocks noChangeArrowheads="1"/>
          </p:cNvSpPr>
          <p:nvPr/>
        </p:nvSpPr>
        <p:spPr bwMode="auto">
          <a:xfrm>
            <a:off x="1042988" y="2687638"/>
            <a:ext cx="7127875" cy="519112"/>
          </a:xfrm>
          <a:prstGeom prst="rect">
            <a:avLst/>
          </a:prstGeom>
          <a:noFill/>
          <a:ln w="9525">
            <a:noFill/>
            <a:miter lim="800000"/>
            <a:headEnd/>
            <a:tailEnd/>
          </a:ln>
        </p:spPr>
        <p:txBody>
          <a:bodyPr>
            <a:spAutoFit/>
          </a:bodyPr>
          <a:lstStyle/>
          <a:p>
            <a:pPr>
              <a:buClr>
                <a:srgbClr val="000099"/>
              </a:buClr>
              <a:buSzPct val="55000"/>
              <a:buFont typeface="Wingdings" pitchFamily="2" charset="2"/>
              <a:buChar char="u"/>
            </a:pPr>
            <a:r>
              <a:rPr lang="en-US" altLang="zh-CN" sz="2800">
                <a:latin typeface="Times New Roman" pitchFamily="18" charset="0"/>
                <a:ea typeface="黑体" pitchFamily="49" charset="-122"/>
              </a:rPr>
              <a:t>  </a:t>
            </a:r>
            <a:r>
              <a:rPr lang="zh-CN" altLang="en-US" sz="2800">
                <a:latin typeface="Times New Roman" pitchFamily="18" charset="0"/>
                <a:ea typeface="黑体" pitchFamily="49" charset="-122"/>
              </a:rPr>
              <a:t>运铁蛋白</a:t>
            </a:r>
            <a:r>
              <a:rPr lang="en-US" altLang="zh-CN" sz="2800">
                <a:latin typeface="Times New Roman" pitchFamily="18" charset="0"/>
                <a:ea typeface="黑体" pitchFamily="49" charset="-122"/>
              </a:rPr>
              <a:t>(Transferrin)</a:t>
            </a:r>
            <a:r>
              <a:rPr lang="zh-CN" altLang="en-US" sz="2800">
                <a:latin typeface="Times New Roman" pitchFamily="18" charset="0"/>
                <a:ea typeface="黑体" pitchFamily="49" charset="-122"/>
              </a:rPr>
              <a:t>是铁的转运载体</a:t>
            </a:r>
          </a:p>
        </p:txBody>
      </p:sp>
      <p:sp>
        <p:nvSpPr>
          <p:cNvPr id="131079" name="Rectangle 7"/>
          <p:cNvSpPr>
            <a:spLocks noChangeArrowheads="1"/>
          </p:cNvSpPr>
          <p:nvPr/>
        </p:nvSpPr>
        <p:spPr bwMode="auto">
          <a:xfrm>
            <a:off x="1042988" y="5070475"/>
            <a:ext cx="7416800" cy="946150"/>
          </a:xfrm>
          <a:prstGeom prst="rect">
            <a:avLst/>
          </a:prstGeom>
          <a:solidFill>
            <a:schemeClr val="bg1"/>
          </a:solidFill>
          <a:ln w="9525">
            <a:noFill/>
            <a:miter lim="800000"/>
            <a:headEnd/>
            <a:tailEnd/>
          </a:ln>
        </p:spPr>
        <p:txBody>
          <a:bodyPr>
            <a:spAutoFit/>
          </a:bodyPr>
          <a:lstStyle/>
          <a:p>
            <a:pPr>
              <a:buClr>
                <a:srgbClr val="000099"/>
              </a:buClr>
              <a:buSzPct val="55000"/>
              <a:buFont typeface="Wingdings" pitchFamily="2" charset="2"/>
              <a:buChar char="u"/>
            </a:pPr>
            <a:r>
              <a:rPr lang="en-US" altLang="zh-CN" sz="2800">
                <a:latin typeface="Times New Roman" pitchFamily="18" charset="0"/>
                <a:ea typeface="黑体" pitchFamily="49" charset="-122"/>
              </a:rPr>
              <a:t>  </a:t>
            </a:r>
            <a:r>
              <a:rPr lang="zh-CN" altLang="en-US" sz="2800">
                <a:latin typeface="Times New Roman" pitchFamily="18" charset="0"/>
                <a:ea typeface="黑体" pitchFamily="49" charset="-122"/>
              </a:rPr>
              <a:t>结合珠蛋白</a:t>
            </a:r>
            <a:r>
              <a:rPr lang="en-US" altLang="zh-CN" sz="2800">
                <a:latin typeface="Times New Roman" pitchFamily="18" charset="0"/>
                <a:ea typeface="黑体" pitchFamily="49" charset="-122"/>
              </a:rPr>
              <a:t>(</a:t>
            </a:r>
            <a:r>
              <a:rPr lang="en-US" altLang="zh-CN" sz="2800">
                <a:latin typeface="Times New Roman" pitchFamily="18" charset="0"/>
              </a:rPr>
              <a:t>Haptoglobin</a:t>
            </a:r>
            <a:r>
              <a:rPr lang="en-US" altLang="zh-CN" sz="2800">
                <a:latin typeface="Times New Roman" pitchFamily="18" charset="0"/>
                <a:ea typeface="黑体" pitchFamily="49" charset="-122"/>
              </a:rPr>
              <a:t>)-</a:t>
            </a:r>
            <a:r>
              <a:rPr lang="zh-CN" altLang="en-US" sz="2800">
                <a:latin typeface="Times New Roman" pitchFamily="18" charset="0"/>
                <a:ea typeface="黑体" pitchFamily="49" charset="-122"/>
              </a:rPr>
              <a:t>血红蛋白复合物可防止血红蛋白在肾小管沉积</a:t>
            </a:r>
          </a:p>
        </p:txBody>
      </p:sp>
      <p:sp>
        <p:nvSpPr>
          <p:cNvPr id="131081" name="Rectangle 9"/>
          <p:cNvSpPr>
            <a:spLocks noChangeArrowheads="1"/>
          </p:cNvSpPr>
          <p:nvPr/>
        </p:nvSpPr>
        <p:spPr bwMode="auto">
          <a:xfrm>
            <a:off x="1042988" y="3338513"/>
            <a:ext cx="6553200" cy="519112"/>
          </a:xfrm>
          <a:prstGeom prst="rect">
            <a:avLst/>
          </a:prstGeom>
          <a:noFill/>
          <a:ln w="9525">
            <a:noFill/>
            <a:miter lim="800000"/>
            <a:headEnd/>
            <a:tailEnd/>
          </a:ln>
        </p:spPr>
        <p:txBody>
          <a:bodyPr>
            <a:spAutoFit/>
          </a:bodyPr>
          <a:lstStyle/>
          <a:p>
            <a:pPr>
              <a:buClr>
                <a:srgbClr val="000099"/>
              </a:buClr>
              <a:buSzPct val="55000"/>
              <a:buFont typeface="Wingdings" pitchFamily="2" charset="2"/>
              <a:buChar char="u"/>
            </a:pPr>
            <a:r>
              <a:rPr lang="en-US" altLang="zh-CN" sz="2800">
                <a:latin typeface="Times New Roman" pitchFamily="18" charset="0"/>
                <a:ea typeface="黑体" pitchFamily="49" charset="-122"/>
              </a:rPr>
              <a:t>  </a:t>
            </a:r>
            <a:r>
              <a:rPr lang="zh-CN" altLang="en-US" sz="2800">
                <a:latin typeface="Times New Roman" pitchFamily="18" charset="0"/>
                <a:ea typeface="黑体" pitchFamily="49" charset="-122"/>
              </a:rPr>
              <a:t>铜蓝蛋白</a:t>
            </a:r>
            <a:r>
              <a:rPr lang="en-US" altLang="zh-CN" sz="2800">
                <a:latin typeface="Times New Roman" pitchFamily="18" charset="0"/>
                <a:ea typeface="黑体" pitchFamily="49" charset="-122"/>
              </a:rPr>
              <a:t>(</a:t>
            </a:r>
            <a:r>
              <a:rPr lang="en-US" altLang="zh-CN" sz="2800">
                <a:latin typeface="Times New Roman" pitchFamily="18" charset="0"/>
              </a:rPr>
              <a:t>Ceruloplasmin</a:t>
            </a:r>
            <a:r>
              <a:rPr lang="en-US" altLang="zh-CN" sz="2800">
                <a:latin typeface="Times New Roman" pitchFamily="18" charset="0"/>
                <a:ea typeface="黑体" pitchFamily="49" charset="-122"/>
              </a:rPr>
              <a:t>)</a:t>
            </a:r>
            <a:r>
              <a:rPr lang="zh-CN" altLang="en-US" sz="2800">
                <a:latin typeface="Times New Roman" pitchFamily="18" charset="0"/>
                <a:ea typeface="黑体" pitchFamily="49" charset="-122"/>
              </a:rPr>
              <a:t>可结合铜</a:t>
            </a:r>
          </a:p>
        </p:txBody>
      </p:sp>
      <p:sp>
        <p:nvSpPr>
          <p:cNvPr id="131083" name="Rectangle 11"/>
          <p:cNvSpPr>
            <a:spLocks noChangeArrowheads="1"/>
          </p:cNvSpPr>
          <p:nvPr/>
        </p:nvSpPr>
        <p:spPr bwMode="auto">
          <a:xfrm>
            <a:off x="1042988" y="1384300"/>
            <a:ext cx="7056437" cy="519113"/>
          </a:xfrm>
          <a:prstGeom prst="rect">
            <a:avLst/>
          </a:prstGeom>
          <a:noFill/>
          <a:ln w="9525">
            <a:noFill/>
            <a:miter lim="800000"/>
            <a:headEnd/>
            <a:tailEnd/>
          </a:ln>
        </p:spPr>
        <p:txBody>
          <a:bodyPr>
            <a:spAutoFit/>
          </a:bodyPr>
          <a:lstStyle/>
          <a:p>
            <a:pPr>
              <a:buClr>
                <a:srgbClr val="000099"/>
              </a:buClr>
              <a:buSzPct val="55000"/>
              <a:buFont typeface="Wingdings" pitchFamily="2" charset="2"/>
              <a:buChar char="u"/>
            </a:pPr>
            <a:r>
              <a:rPr lang="en-US" altLang="zh-CN" sz="2800">
                <a:latin typeface="Times New Roman" pitchFamily="18" charset="0"/>
                <a:ea typeface="黑体" pitchFamily="49" charset="-122"/>
              </a:rPr>
              <a:t>  </a:t>
            </a:r>
            <a:r>
              <a:rPr lang="zh-CN" altLang="en-US" sz="2800">
                <a:latin typeface="Times New Roman" pitchFamily="18" charset="0"/>
                <a:ea typeface="黑体" pitchFamily="49" charset="-122"/>
              </a:rPr>
              <a:t>清蛋白具有结合各种配体分子的能力</a:t>
            </a:r>
          </a:p>
        </p:txBody>
      </p:sp>
      <p:sp>
        <p:nvSpPr>
          <p:cNvPr id="131085" name="Rectangle 13"/>
          <p:cNvSpPr>
            <a:spLocks noChangeArrowheads="1"/>
          </p:cNvSpPr>
          <p:nvPr/>
        </p:nvSpPr>
        <p:spPr bwMode="auto">
          <a:xfrm>
            <a:off x="1042988" y="2035175"/>
            <a:ext cx="7777162" cy="519113"/>
          </a:xfrm>
          <a:prstGeom prst="rect">
            <a:avLst/>
          </a:prstGeom>
          <a:noFill/>
          <a:ln w="9525">
            <a:noFill/>
            <a:miter lim="800000"/>
            <a:headEnd/>
            <a:tailEnd/>
          </a:ln>
        </p:spPr>
        <p:txBody>
          <a:bodyPr>
            <a:spAutoFit/>
          </a:bodyPr>
          <a:lstStyle/>
          <a:p>
            <a:pPr>
              <a:buClr>
                <a:srgbClr val="000099"/>
              </a:buClr>
              <a:buSzPct val="55000"/>
              <a:buFont typeface="Wingdings" pitchFamily="2" charset="2"/>
              <a:buChar char="u"/>
            </a:pPr>
            <a:r>
              <a:rPr lang="en-US" altLang="zh-CN" sz="2800">
                <a:latin typeface="Times New Roman" pitchFamily="18" charset="0"/>
                <a:ea typeface="黑体" pitchFamily="49" charset="-122"/>
              </a:rPr>
              <a:t>  </a:t>
            </a:r>
            <a:r>
              <a:rPr lang="zh-CN" altLang="en-US" sz="2800">
                <a:latin typeface="Times New Roman" pitchFamily="18" charset="0"/>
                <a:ea typeface="黑体" pitchFamily="49" charset="-122"/>
              </a:rPr>
              <a:t>前清蛋白</a:t>
            </a:r>
            <a:r>
              <a:rPr lang="en-US" altLang="zh-CN" sz="2800">
                <a:latin typeface="Times New Roman" pitchFamily="18" charset="0"/>
                <a:ea typeface="黑体" pitchFamily="49" charset="-122"/>
              </a:rPr>
              <a:t>(Prealbumin)</a:t>
            </a:r>
            <a:r>
              <a:rPr lang="zh-CN" altLang="en-US" sz="2800">
                <a:latin typeface="Times New Roman" pitchFamily="18" charset="0"/>
                <a:ea typeface="黑体" pitchFamily="49" charset="-122"/>
              </a:rPr>
              <a:t>运输视黄醇和甲状腺素</a:t>
            </a:r>
          </a:p>
        </p:txBody>
      </p:sp>
      <p:sp>
        <p:nvSpPr>
          <p:cNvPr id="131086" name="Rectangle 14"/>
          <p:cNvSpPr>
            <a:spLocks noChangeArrowheads="1"/>
          </p:cNvSpPr>
          <p:nvPr/>
        </p:nvSpPr>
        <p:spPr bwMode="auto">
          <a:xfrm>
            <a:off x="1042988" y="3990975"/>
            <a:ext cx="6911975" cy="946150"/>
          </a:xfrm>
          <a:prstGeom prst="rect">
            <a:avLst/>
          </a:prstGeom>
          <a:noFill/>
          <a:ln w="9525">
            <a:noFill/>
            <a:miter lim="800000"/>
            <a:headEnd/>
            <a:tailEnd/>
          </a:ln>
        </p:spPr>
        <p:txBody>
          <a:bodyPr>
            <a:spAutoFit/>
          </a:bodyPr>
          <a:lstStyle/>
          <a:p>
            <a:pPr>
              <a:buClr>
                <a:srgbClr val="000099"/>
              </a:buClr>
              <a:buSzPct val="55000"/>
              <a:buFont typeface="Wingdings" pitchFamily="2" charset="2"/>
              <a:buChar char="u"/>
            </a:pPr>
            <a:r>
              <a:rPr lang="en-US" altLang="zh-CN" sz="2800">
                <a:latin typeface="Times New Roman" pitchFamily="18" charset="0"/>
                <a:ea typeface="黑体" pitchFamily="49" charset="-122"/>
              </a:rPr>
              <a:t>  </a:t>
            </a:r>
            <a:r>
              <a:rPr lang="zh-CN" altLang="en-US" sz="2800">
                <a:latin typeface="Times New Roman" pitchFamily="18" charset="0"/>
                <a:ea typeface="黑体" pitchFamily="49" charset="-122"/>
              </a:rPr>
              <a:t>甲状腺素结合球蛋白</a:t>
            </a:r>
            <a:r>
              <a:rPr lang="en-US" altLang="zh-CN" sz="2800">
                <a:latin typeface="Times New Roman" pitchFamily="18" charset="0"/>
                <a:ea typeface="黑体" pitchFamily="49" charset="-122"/>
              </a:rPr>
              <a:t>(Thyroxine-binding globulin</a:t>
            </a:r>
            <a:r>
              <a:rPr lang="zh-CN" altLang="en-US" sz="2800">
                <a:latin typeface="Times New Roman" pitchFamily="18" charset="0"/>
                <a:ea typeface="黑体" pitchFamily="49" charset="-122"/>
              </a:rPr>
              <a:t>，</a:t>
            </a:r>
            <a:r>
              <a:rPr lang="en-US" altLang="zh-CN" sz="2800">
                <a:latin typeface="Times New Roman" pitchFamily="18" charset="0"/>
                <a:ea typeface="黑体" pitchFamily="49" charset="-122"/>
              </a:rPr>
              <a:t>TBG)</a:t>
            </a:r>
            <a:r>
              <a:rPr lang="zh-CN" altLang="en-US" sz="2800">
                <a:latin typeface="Times New Roman" pitchFamily="18" charset="0"/>
                <a:ea typeface="黑体" pitchFamily="49" charset="-122"/>
              </a:rPr>
              <a:t>运输甲状腺素</a:t>
            </a:r>
          </a:p>
        </p:txBody>
      </p:sp>
      <p:sp>
        <p:nvSpPr>
          <p:cNvPr id="35849" name="灯片编号占位符 8"/>
          <p:cNvSpPr>
            <a:spLocks noGrp="1"/>
          </p:cNvSpPr>
          <p:nvPr>
            <p:ph type="sldNum" sz="quarter" idx="12"/>
          </p:nvPr>
        </p:nvSpPr>
        <p:spPr>
          <a:noFill/>
        </p:spPr>
        <p:txBody>
          <a:bodyPr/>
          <a:lstStyle/>
          <a:p>
            <a:fld id="{8FEDE5BA-0B41-44FD-8720-ACEB2118A3C5}" type="slidenum">
              <a:rPr lang="en-US" altLang="zh-CN" smtClean="0">
                <a:ea typeface="宋体" charset="-122"/>
              </a:rPr>
              <a:pPr/>
              <a:t>19</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1083"/>
                                        </p:tgtEl>
                                        <p:attrNameLst>
                                          <p:attrName>style.visibility</p:attrName>
                                        </p:attrNameLst>
                                      </p:cBhvr>
                                      <p:to>
                                        <p:strVal val="visible"/>
                                      </p:to>
                                    </p:set>
                                    <p:animEffect transition="in" filter="blinds(horizontal)">
                                      <p:cBhvr>
                                        <p:cTn id="12" dur="500"/>
                                        <p:tgtEl>
                                          <p:spTgt spid="1310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1085"/>
                                        </p:tgtEl>
                                        <p:attrNameLst>
                                          <p:attrName>style.visibility</p:attrName>
                                        </p:attrNameLst>
                                      </p:cBhvr>
                                      <p:to>
                                        <p:strVal val="visible"/>
                                      </p:to>
                                    </p:set>
                                    <p:animEffect transition="in" filter="blinds(horizontal)">
                                      <p:cBhvr>
                                        <p:cTn id="17" dur="500"/>
                                        <p:tgtEl>
                                          <p:spTgt spid="131085"/>
                                        </p:tgtEl>
                                      </p:cBhvr>
                                    </p:animEffect>
                                  </p:childTnLst>
                                </p:cTn>
                              </p:par>
                            </p:childTnLst>
                          </p:cTn>
                        </p:par>
                        <p:par>
                          <p:cTn id="18" fill="hold">
                            <p:stCondLst>
                              <p:cond delay="500"/>
                            </p:stCondLst>
                            <p:childTnLst>
                              <p:par>
                                <p:cTn id="19" presetID="8" presetClass="entr" presetSubtype="16" fill="hold" grpId="0" nodeType="afterEffect">
                                  <p:stCondLst>
                                    <p:cond delay="2000"/>
                                  </p:stCondLst>
                                  <p:childTnLst>
                                    <p:set>
                                      <p:cBhvr>
                                        <p:cTn id="20" dur="1" fill="hold">
                                          <p:stCondLst>
                                            <p:cond delay="0"/>
                                          </p:stCondLst>
                                        </p:cTn>
                                        <p:tgtEl>
                                          <p:spTgt spid="131078"/>
                                        </p:tgtEl>
                                        <p:attrNameLst>
                                          <p:attrName>style.visibility</p:attrName>
                                        </p:attrNameLst>
                                      </p:cBhvr>
                                      <p:to>
                                        <p:strVal val="visible"/>
                                      </p:to>
                                    </p:set>
                                    <p:animEffect transition="in" filter="diamond(in)">
                                      <p:cBhvr>
                                        <p:cTn id="21" dur="500"/>
                                        <p:tgtEl>
                                          <p:spTgt spid="131078"/>
                                        </p:tgtEl>
                                      </p:cBhvr>
                                    </p:animEffect>
                                  </p:childTnLst>
                                </p:cTn>
                              </p:par>
                            </p:childTnLst>
                          </p:cTn>
                        </p:par>
                        <p:par>
                          <p:cTn id="22" fill="hold">
                            <p:stCondLst>
                              <p:cond delay="3000"/>
                            </p:stCondLst>
                            <p:childTnLst>
                              <p:par>
                                <p:cTn id="23" presetID="18" presetClass="entr" presetSubtype="12" fill="hold" grpId="0" nodeType="afterEffect">
                                  <p:stCondLst>
                                    <p:cond delay="2000"/>
                                  </p:stCondLst>
                                  <p:childTnLst>
                                    <p:set>
                                      <p:cBhvr>
                                        <p:cTn id="24" dur="1" fill="hold">
                                          <p:stCondLst>
                                            <p:cond delay="0"/>
                                          </p:stCondLst>
                                        </p:cTn>
                                        <p:tgtEl>
                                          <p:spTgt spid="131081"/>
                                        </p:tgtEl>
                                        <p:attrNameLst>
                                          <p:attrName>style.visibility</p:attrName>
                                        </p:attrNameLst>
                                      </p:cBhvr>
                                      <p:to>
                                        <p:strVal val="visible"/>
                                      </p:to>
                                    </p:set>
                                    <p:animEffect transition="in" filter="strips(downLeft)">
                                      <p:cBhvr>
                                        <p:cTn id="25" dur="500"/>
                                        <p:tgtEl>
                                          <p:spTgt spid="131081"/>
                                        </p:tgtEl>
                                      </p:cBhvr>
                                    </p:animEffect>
                                  </p:childTnLst>
                                </p:cTn>
                              </p:par>
                            </p:childTnLst>
                          </p:cTn>
                        </p:par>
                        <p:par>
                          <p:cTn id="26" fill="hold">
                            <p:stCondLst>
                              <p:cond delay="5500"/>
                            </p:stCondLst>
                            <p:childTnLst>
                              <p:par>
                                <p:cTn id="27" presetID="9" presetClass="entr" presetSubtype="0" fill="hold" grpId="0" nodeType="afterEffect">
                                  <p:stCondLst>
                                    <p:cond delay="2000"/>
                                  </p:stCondLst>
                                  <p:childTnLst>
                                    <p:set>
                                      <p:cBhvr>
                                        <p:cTn id="28" dur="1" fill="hold">
                                          <p:stCondLst>
                                            <p:cond delay="0"/>
                                          </p:stCondLst>
                                        </p:cTn>
                                        <p:tgtEl>
                                          <p:spTgt spid="131086"/>
                                        </p:tgtEl>
                                        <p:attrNameLst>
                                          <p:attrName>style.visibility</p:attrName>
                                        </p:attrNameLst>
                                      </p:cBhvr>
                                      <p:to>
                                        <p:strVal val="visible"/>
                                      </p:to>
                                    </p:set>
                                    <p:animEffect transition="in" filter="dissolve">
                                      <p:cBhvr>
                                        <p:cTn id="29" dur="500"/>
                                        <p:tgtEl>
                                          <p:spTgt spid="131086"/>
                                        </p:tgtEl>
                                      </p:cBhvr>
                                    </p:animEffect>
                                  </p:childTnLst>
                                </p:cTn>
                              </p:par>
                            </p:childTnLst>
                          </p:cTn>
                        </p:par>
                        <p:par>
                          <p:cTn id="30" fill="hold">
                            <p:stCondLst>
                              <p:cond delay="8000"/>
                            </p:stCondLst>
                            <p:childTnLst>
                              <p:par>
                                <p:cTn id="31" presetID="9" presetClass="entr" presetSubtype="0" fill="hold" grpId="0" nodeType="afterEffect">
                                  <p:stCondLst>
                                    <p:cond delay="2000"/>
                                  </p:stCondLst>
                                  <p:childTnLst>
                                    <p:set>
                                      <p:cBhvr>
                                        <p:cTn id="32" dur="1" fill="hold">
                                          <p:stCondLst>
                                            <p:cond delay="0"/>
                                          </p:stCondLst>
                                        </p:cTn>
                                        <p:tgtEl>
                                          <p:spTgt spid="131079"/>
                                        </p:tgtEl>
                                        <p:attrNameLst>
                                          <p:attrName>style.visibility</p:attrName>
                                        </p:attrNameLst>
                                      </p:cBhvr>
                                      <p:to>
                                        <p:strVal val="visible"/>
                                      </p:to>
                                    </p:set>
                                    <p:animEffect transition="in" filter="dissolve">
                                      <p:cBhvr>
                                        <p:cTn id="33" dur="5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8" grpId="0"/>
      <p:bldP spid="131079" grpId="0" animBg="1"/>
      <p:bldP spid="131081" grpId="0"/>
      <p:bldP spid="131083" grpId="0"/>
      <p:bldP spid="131085" grpId="0"/>
      <p:bldP spid="1310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42988" y="620713"/>
            <a:ext cx="1800225" cy="701675"/>
          </a:xfrm>
          <a:solidFill>
            <a:srgbClr val="FFCCFF"/>
          </a:solidFill>
        </p:spPr>
        <p:txBody>
          <a:bodyPr/>
          <a:lstStyle/>
          <a:p>
            <a:pPr eaLnBrk="1" hangingPunct="1"/>
            <a:r>
              <a:rPr lang="zh-CN" altLang="en-US" sz="4000">
                <a:ea typeface="黑体" pitchFamily="49" charset="-122"/>
              </a:rPr>
              <a:t>血  液</a:t>
            </a:r>
          </a:p>
        </p:txBody>
      </p:sp>
      <p:sp>
        <p:nvSpPr>
          <p:cNvPr id="294915" name="Rectangle 3"/>
          <p:cNvSpPr>
            <a:spLocks noGrp="1" noChangeArrowheads="1"/>
          </p:cNvSpPr>
          <p:nvPr>
            <p:ph type="body" sz="half" idx="1"/>
          </p:nvPr>
        </p:nvSpPr>
        <p:spPr>
          <a:xfrm>
            <a:off x="1333500" y="1484313"/>
            <a:ext cx="6623050" cy="1887537"/>
          </a:xfrm>
          <a:noFill/>
        </p:spPr>
        <p:txBody>
          <a:bodyPr/>
          <a:lstStyle/>
          <a:p>
            <a:pPr marL="0" indent="0" eaLnBrk="1" hangingPunct="1">
              <a:lnSpc>
                <a:spcPct val="130000"/>
              </a:lnSpc>
              <a:spcBef>
                <a:spcPct val="50000"/>
              </a:spcBef>
              <a:buFontTx/>
              <a:buNone/>
            </a:pPr>
            <a:r>
              <a:rPr lang="en-US" altLang="zh-CN" sz="2800">
                <a:latin typeface="黑体" pitchFamily="49" charset="-122"/>
                <a:ea typeface="黑体" pitchFamily="49" charset="-122"/>
              </a:rPr>
              <a:t>    </a:t>
            </a:r>
            <a:r>
              <a:rPr lang="zh-CN" altLang="en-US" sz="2800">
                <a:latin typeface="黑体" pitchFamily="49" charset="-122"/>
                <a:ea typeface="黑体" pitchFamily="49" charset="-122"/>
              </a:rPr>
              <a:t>具有黏滞性，循环于心血管系统中的液体。与淋巴液、组织间液一起组成细胞外液，是体液的重要部分。</a:t>
            </a:r>
          </a:p>
        </p:txBody>
      </p:sp>
      <p:grpSp>
        <p:nvGrpSpPr>
          <p:cNvPr id="2" name="Group 4"/>
          <p:cNvGrpSpPr>
            <a:grpSpLocks/>
          </p:cNvGrpSpPr>
          <p:nvPr/>
        </p:nvGrpSpPr>
        <p:grpSpPr bwMode="auto">
          <a:xfrm>
            <a:off x="1341438" y="3429000"/>
            <a:ext cx="6907212" cy="2692400"/>
            <a:chOff x="1148" y="2160"/>
            <a:chExt cx="4351" cy="1696"/>
          </a:xfrm>
        </p:grpSpPr>
        <p:sp>
          <p:nvSpPr>
            <p:cNvPr id="18450" name="Rectangle 5"/>
            <p:cNvSpPr>
              <a:spLocks noChangeArrowheads="1"/>
            </p:cNvSpPr>
            <p:nvPr/>
          </p:nvSpPr>
          <p:spPr bwMode="auto">
            <a:xfrm>
              <a:off x="3325" y="3476"/>
              <a:ext cx="2174" cy="380"/>
            </a:xfrm>
            <a:prstGeom prst="rect">
              <a:avLst/>
            </a:prstGeom>
            <a:solidFill>
              <a:schemeClr val="tx2"/>
            </a:solidFill>
            <a:ln w="9525">
              <a:noFill/>
              <a:miter lim="800000"/>
              <a:headEnd/>
              <a:tailEnd/>
            </a:ln>
          </p:spPr>
          <p:txBody>
            <a:bodyPr lIns="90000" tIns="46800" rIns="90000" bIns="46800" anchor="ctr"/>
            <a:lstStyle/>
            <a:p>
              <a:pPr>
                <a:spcBef>
                  <a:spcPct val="20000"/>
                </a:spcBef>
                <a:buSzPct val="50000"/>
                <a:buFont typeface="Wingdings" pitchFamily="2" charset="2"/>
                <a:buNone/>
              </a:pPr>
              <a:endParaRPr lang="zh-CN" altLang="zh-CN" sz="2800">
                <a:latin typeface="Arial" charset="0"/>
                <a:ea typeface="黑体" pitchFamily="49" charset="-122"/>
                <a:cs typeface="Arial" charset="0"/>
              </a:endParaRPr>
            </a:p>
          </p:txBody>
        </p:sp>
        <p:sp>
          <p:nvSpPr>
            <p:cNvPr id="18451" name="Rectangle 6"/>
            <p:cNvSpPr>
              <a:spLocks noChangeArrowheads="1"/>
            </p:cNvSpPr>
            <p:nvPr/>
          </p:nvSpPr>
          <p:spPr bwMode="auto">
            <a:xfrm>
              <a:off x="1148" y="3476"/>
              <a:ext cx="2177" cy="380"/>
            </a:xfrm>
            <a:prstGeom prst="rect">
              <a:avLst/>
            </a:prstGeom>
            <a:solidFill>
              <a:schemeClr val="tx2"/>
            </a:solidFill>
            <a:ln w="9525">
              <a:noFill/>
              <a:miter lim="800000"/>
              <a:headEnd/>
              <a:tailEnd/>
            </a:ln>
          </p:spPr>
          <p:txBody>
            <a:bodyPr lIns="90000" tIns="46800" rIns="90000" bIns="46800" anchor="ctr"/>
            <a:lstStyle/>
            <a:p>
              <a:pPr>
                <a:spcBef>
                  <a:spcPct val="20000"/>
                </a:spcBef>
              </a:pPr>
              <a:endParaRPr lang="zh-CN" altLang="zh-CN" sz="2800">
                <a:latin typeface="Arial" charset="0"/>
                <a:ea typeface="黑体" pitchFamily="49" charset="-122"/>
                <a:cs typeface="Arial" charset="0"/>
              </a:endParaRPr>
            </a:p>
          </p:txBody>
        </p:sp>
        <p:sp>
          <p:nvSpPr>
            <p:cNvPr id="18452" name="Rectangle 7"/>
            <p:cNvSpPr>
              <a:spLocks noChangeArrowheads="1"/>
            </p:cNvSpPr>
            <p:nvPr/>
          </p:nvSpPr>
          <p:spPr bwMode="auto">
            <a:xfrm>
              <a:off x="3325" y="3027"/>
              <a:ext cx="2174" cy="449"/>
            </a:xfrm>
            <a:prstGeom prst="rect">
              <a:avLst/>
            </a:prstGeom>
            <a:solidFill>
              <a:srgbClr val="FF3399"/>
            </a:solidFill>
            <a:ln w="9525">
              <a:noFill/>
              <a:miter lim="800000"/>
              <a:headEnd/>
              <a:tailEnd/>
            </a:ln>
          </p:spPr>
          <p:txBody>
            <a:bodyPr lIns="90000" tIns="46800" rIns="90000" bIns="46800" anchor="ctr"/>
            <a:lstStyle/>
            <a:p>
              <a:pPr>
                <a:spcBef>
                  <a:spcPct val="20000"/>
                </a:spcBef>
                <a:buSzPct val="50000"/>
                <a:buFont typeface="Wingdings" pitchFamily="2" charset="2"/>
                <a:buNone/>
              </a:pPr>
              <a:endParaRPr lang="zh-CN" altLang="zh-CN" sz="2800">
                <a:latin typeface="Arial" charset="0"/>
                <a:ea typeface="黑体" pitchFamily="49" charset="-122"/>
                <a:cs typeface="Arial" charset="0"/>
              </a:endParaRPr>
            </a:p>
          </p:txBody>
        </p:sp>
        <p:sp>
          <p:nvSpPr>
            <p:cNvPr id="18453" name="Rectangle 8"/>
            <p:cNvSpPr>
              <a:spLocks noChangeArrowheads="1"/>
            </p:cNvSpPr>
            <p:nvPr/>
          </p:nvSpPr>
          <p:spPr bwMode="auto">
            <a:xfrm>
              <a:off x="1148" y="3027"/>
              <a:ext cx="2177" cy="449"/>
            </a:xfrm>
            <a:prstGeom prst="rect">
              <a:avLst/>
            </a:prstGeom>
            <a:solidFill>
              <a:srgbClr val="FF3399"/>
            </a:solidFill>
            <a:ln w="9525">
              <a:noFill/>
              <a:miter lim="800000"/>
              <a:headEnd/>
              <a:tailEnd/>
            </a:ln>
          </p:spPr>
          <p:txBody>
            <a:bodyPr lIns="90000" tIns="46800" rIns="90000" bIns="46800" anchor="ctr"/>
            <a:lstStyle/>
            <a:p>
              <a:pPr>
                <a:spcBef>
                  <a:spcPct val="20000"/>
                </a:spcBef>
              </a:pPr>
              <a:endParaRPr lang="zh-CN" altLang="zh-CN" sz="2800">
                <a:latin typeface="Arial" charset="0"/>
                <a:ea typeface="黑体" pitchFamily="49" charset="-122"/>
                <a:cs typeface="Arial" charset="0"/>
              </a:endParaRPr>
            </a:p>
          </p:txBody>
        </p:sp>
        <p:sp>
          <p:nvSpPr>
            <p:cNvPr id="18454" name="Rectangle 9"/>
            <p:cNvSpPr>
              <a:spLocks noChangeArrowheads="1"/>
            </p:cNvSpPr>
            <p:nvPr/>
          </p:nvSpPr>
          <p:spPr bwMode="auto">
            <a:xfrm>
              <a:off x="3325" y="2626"/>
              <a:ext cx="2174" cy="401"/>
            </a:xfrm>
            <a:prstGeom prst="rect">
              <a:avLst/>
            </a:prstGeom>
            <a:solidFill>
              <a:srgbClr val="FFABFF"/>
            </a:solidFill>
            <a:ln w="9525">
              <a:noFill/>
              <a:miter lim="800000"/>
              <a:headEnd/>
              <a:tailEnd/>
            </a:ln>
          </p:spPr>
          <p:txBody>
            <a:bodyPr lIns="90000" tIns="46800" rIns="90000" bIns="46800" anchor="ctr"/>
            <a:lstStyle/>
            <a:p>
              <a:pPr>
                <a:spcBef>
                  <a:spcPct val="20000"/>
                </a:spcBef>
                <a:buSzPct val="50000"/>
                <a:buFont typeface="Wingdings" pitchFamily="2" charset="2"/>
                <a:buNone/>
              </a:pPr>
              <a:endParaRPr lang="zh-CN" altLang="zh-CN" sz="2800">
                <a:latin typeface="Arial" charset="0"/>
                <a:ea typeface="黑体" pitchFamily="49" charset="-122"/>
                <a:cs typeface="Arial" charset="0"/>
              </a:endParaRPr>
            </a:p>
          </p:txBody>
        </p:sp>
        <p:sp>
          <p:nvSpPr>
            <p:cNvPr id="18455" name="Rectangle 10"/>
            <p:cNvSpPr>
              <a:spLocks noChangeArrowheads="1"/>
            </p:cNvSpPr>
            <p:nvPr/>
          </p:nvSpPr>
          <p:spPr bwMode="auto">
            <a:xfrm>
              <a:off x="1148" y="2626"/>
              <a:ext cx="2177" cy="401"/>
            </a:xfrm>
            <a:prstGeom prst="rect">
              <a:avLst/>
            </a:prstGeom>
            <a:solidFill>
              <a:srgbClr val="FFABFF"/>
            </a:solidFill>
            <a:ln w="9525">
              <a:noFill/>
              <a:miter lim="800000"/>
              <a:headEnd/>
              <a:tailEnd/>
            </a:ln>
          </p:spPr>
          <p:txBody>
            <a:bodyPr lIns="90000" tIns="46800" rIns="90000" bIns="46800" anchor="ctr"/>
            <a:lstStyle/>
            <a:p>
              <a:pPr>
                <a:spcBef>
                  <a:spcPct val="20000"/>
                </a:spcBef>
              </a:pPr>
              <a:endParaRPr lang="zh-CN" altLang="zh-CN" sz="2800">
                <a:latin typeface="Arial" charset="0"/>
                <a:ea typeface="黑体" pitchFamily="49" charset="-122"/>
                <a:cs typeface="Arial" charset="0"/>
              </a:endParaRPr>
            </a:p>
          </p:txBody>
        </p:sp>
        <p:sp>
          <p:nvSpPr>
            <p:cNvPr id="18456" name="Rectangle 11"/>
            <p:cNvSpPr>
              <a:spLocks noChangeArrowheads="1"/>
            </p:cNvSpPr>
            <p:nvPr/>
          </p:nvSpPr>
          <p:spPr bwMode="auto">
            <a:xfrm>
              <a:off x="3325" y="2160"/>
              <a:ext cx="2174" cy="466"/>
            </a:xfrm>
            <a:prstGeom prst="rect">
              <a:avLst/>
            </a:prstGeom>
            <a:solidFill>
              <a:srgbClr val="9FFF9F"/>
            </a:solidFill>
            <a:ln w="9525">
              <a:noFill/>
              <a:miter lim="800000"/>
              <a:headEnd/>
              <a:tailEnd/>
            </a:ln>
          </p:spPr>
          <p:txBody>
            <a:bodyPr lIns="90000" tIns="46800" rIns="90000" bIns="46800" anchor="ctr"/>
            <a:lstStyle/>
            <a:p>
              <a:pPr>
                <a:spcBef>
                  <a:spcPct val="20000"/>
                </a:spcBef>
              </a:pPr>
              <a:endParaRPr lang="zh-CN" altLang="zh-CN" sz="2800">
                <a:latin typeface="Arial" charset="0"/>
                <a:ea typeface="黑体" pitchFamily="49" charset="-122"/>
                <a:cs typeface="Arial" charset="0"/>
              </a:endParaRPr>
            </a:p>
          </p:txBody>
        </p:sp>
        <p:sp>
          <p:nvSpPr>
            <p:cNvPr id="18457" name="Rectangle 12"/>
            <p:cNvSpPr>
              <a:spLocks noChangeArrowheads="1"/>
            </p:cNvSpPr>
            <p:nvPr/>
          </p:nvSpPr>
          <p:spPr bwMode="auto">
            <a:xfrm>
              <a:off x="1148" y="2160"/>
              <a:ext cx="2177" cy="466"/>
            </a:xfrm>
            <a:prstGeom prst="rect">
              <a:avLst/>
            </a:prstGeom>
            <a:solidFill>
              <a:srgbClr val="9FFF9F"/>
            </a:solidFill>
            <a:ln w="9525">
              <a:noFill/>
              <a:miter lim="800000"/>
              <a:headEnd/>
              <a:tailEnd/>
            </a:ln>
          </p:spPr>
          <p:txBody>
            <a:bodyPr lIns="90000" tIns="46800" rIns="90000" bIns="46800" anchor="ctr"/>
            <a:lstStyle/>
            <a:p>
              <a:pPr>
                <a:spcBef>
                  <a:spcPct val="20000"/>
                </a:spcBef>
              </a:pPr>
              <a:endParaRPr lang="zh-CN" altLang="zh-CN" sz="2800">
                <a:latin typeface="Arial" charset="0"/>
                <a:ea typeface="黑体" pitchFamily="49" charset="-122"/>
                <a:cs typeface="Arial" charset="0"/>
              </a:endParaRPr>
            </a:p>
          </p:txBody>
        </p:sp>
        <p:sp>
          <p:nvSpPr>
            <p:cNvPr id="18458" name="Line 13"/>
            <p:cNvSpPr>
              <a:spLocks noChangeShapeType="1"/>
            </p:cNvSpPr>
            <p:nvPr/>
          </p:nvSpPr>
          <p:spPr bwMode="auto">
            <a:xfrm>
              <a:off x="1148" y="2160"/>
              <a:ext cx="4351" cy="0"/>
            </a:xfrm>
            <a:prstGeom prst="line">
              <a:avLst/>
            </a:prstGeom>
            <a:noFill/>
            <a:ln w="28575" cap="sq">
              <a:solidFill>
                <a:schemeClr val="tx1"/>
              </a:solidFill>
              <a:miter lim="800000"/>
              <a:headEnd/>
              <a:tailEnd/>
            </a:ln>
          </p:spPr>
          <p:txBody>
            <a:bodyPr wrap="none"/>
            <a:lstStyle/>
            <a:p>
              <a:endParaRPr lang="zh-CN" altLang="en-US"/>
            </a:p>
          </p:txBody>
        </p:sp>
        <p:sp>
          <p:nvSpPr>
            <p:cNvPr id="18459" name="Line 14"/>
            <p:cNvSpPr>
              <a:spLocks noChangeShapeType="1"/>
            </p:cNvSpPr>
            <p:nvPr/>
          </p:nvSpPr>
          <p:spPr bwMode="auto">
            <a:xfrm>
              <a:off x="1148" y="2626"/>
              <a:ext cx="4351" cy="0"/>
            </a:xfrm>
            <a:prstGeom prst="line">
              <a:avLst/>
            </a:prstGeom>
            <a:noFill/>
            <a:ln w="12700">
              <a:solidFill>
                <a:schemeClr val="tx1"/>
              </a:solidFill>
              <a:miter lim="800000"/>
              <a:headEnd/>
              <a:tailEnd/>
            </a:ln>
          </p:spPr>
          <p:txBody>
            <a:bodyPr wrap="none"/>
            <a:lstStyle/>
            <a:p>
              <a:endParaRPr lang="zh-CN" altLang="en-US"/>
            </a:p>
          </p:txBody>
        </p:sp>
        <p:sp>
          <p:nvSpPr>
            <p:cNvPr id="18460" name="Line 15"/>
            <p:cNvSpPr>
              <a:spLocks noChangeShapeType="1"/>
            </p:cNvSpPr>
            <p:nvPr/>
          </p:nvSpPr>
          <p:spPr bwMode="auto">
            <a:xfrm>
              <a:off x="1148" y="3027"/>
              <a:ext cx="4351" cy="0"/>
            </a:xfrm>
            <a:prstGeom prst="line">
              <a:avLst/>
            </a:prstGeom>
            <a:noFill/>
            <a:ln w="12700">
              <a:solidFill>
                <a:schemeClr val="tx1"/>
              </a:solidFill>
              <a:miter lim="800000"/>
              <a:headEnd/>
              <a:tailEnd/>
            </a:ln>
          </p:spPr>
          <p:txBody>
            <a:bodyPr wrap="none"/>
            <a:lstStyle/>
            <a:p>
              <a:endParaRPr lang="zh-CN" altLang="en-US"/>
            </a:p>
          </p:txBody>
        </p:sp>
        <p:sp>
          <p:nvSpPr>
            <p:cNvPr id="18461" name="Line 16"/>
            <p:cNvSpPr>
              <a:spLocks noChangeShapeType="1"/>
            </p:cNvSpPr>
            <p:nvPr/>
          </p:nvSpPr>
          <p:spPr bwMode="auto">
            <a:xfrm>
              <a:off x="1148" y="3476"/>
              <a:ext cx="4351" cy="0"/>
            </a:xfrm>
            <a:prstGeom prst="line">
              <a:avLst/>
            </a:prstGeom>
            <a:noFill/>
            <a:ln w="12700">
              <a:solidFill>
                <a:schemeClr val="tx1"/>
              </a:solidFill>
              <a:miter lim="800000"/>
              <a:headEnd/>
              <a:tailEnd/>
            </a:ln>
          </p:spPr>
          <p:txBody>
            <a:bodyPr wrap="none"/>
            <a:lstStyle/>
            <a:p>
              <a:endParaRPr lang="zh-CN" altLang="en-US"/>
            </a:p>
          </p:txBody>
        </p:sp>
        <p:sp>
          <p:nvSpPr>
            <p:cNvPr id="18462" name="Line 17"/>
            <p:cNvSpPr>
              <a:spLocks noChangeShapeType="1"/>
            </p:cNvSpPr>
            <p:nvPr/>
          </p:nvSpPr>
          <p:spPr bwMode="auto">
            <a:xfrm>
              <a:off x="1148" y="3856"/>
              <a:ext cx="4351" cy="0"/>
            </a:xfrm>
            <a:prstGeom prst="line">
              <a:avLst/>
            </a:prstGeom>
            <a:noFill/>
            <a:ln w="28575" cap="sq">
              <a:solidFill>
                <a:schemeClr val="tx1"/>
              </a:solidFill>
              <a:miter lim="800000"/>
              <a:headEnd/>
              <a:tailEnd/>
            </a:ln>
          </p:spPr>
          <p:txBody>
            <a:bodyPr wrap="none"/>
            <a:lstStyle/>
            <a:p>
              <a:endParaRPr lang="zh-CN" altLang="en-US"/>
            </a:p>
          </p:txBody>
        </p:sp>
        <p:sp>
          <p:nvSpPr>
            <p:cNvPr id="18463" name="Line 18"/>
            <p:cNvSpPr>
              <a:spLocks noChangeShapeType="1"/>
            </p:cNvSpPr>
            <p:nvPr/>
          </p:nvSpPr>
          <p:spPr bwMode="auto">
            <a:xfrm>
              <a:off x="1148" y="2160"/>
              <a:ext cx="0" cy="1696"/>
            </a:xfrm>
            <a:prstGeom prst="line">
              <a:avLst/>
            </a:prstGeom>
            <a:noFill/>
            <a:ln w="28575" cap="sq">
              <a:solidFill>
                <a:schemeClr val="tx1"/>
              </a:solidFill>
              <a:miter lim="800000"/>
              <a:headEnd/>
              <a:tailEnd/>
            </a:ln>
          </p:spPr>
          <p:txBody>
            <a:bodyPr wrap="none"/>
            <a:lstStyle/>
            <a:p>
              <a:endParaRPr lang="zh-CN" altLang="en-US"/>
            </a:p>
          </p:txBody>
        </p:sp>
        <p:sp>
          <p:nvSpPr>
            <p:cNvPr id="18464" name="Line 19"/>
            <p:cNvSpPr>
              <a:spLocks noChangeShapeType="1"/>
            </p:cNvSpPr>
            <p:nvPr/>
          </p:nvSpPr>
          <p:spPr bwMode="auto">
            <a:xfrm>
              <a:off x="3325" y="2160"/>
              <a:ext cx="0" cy="1696"/>
            </a:xfrm>
            <a:prstGeom prst="line">
              <a:avLst/>
            </a:prstGeom>
            <a:noFill/>
            <a:ln w="12700">
              <a:solidFill>
                <a:schemeClr val="tx1"/>
              </a:solidFill>
              <a:miter lim="800000"/>
              <a:headEnd/>
              <a:tailEnd/>
            </a:ln>
          </p:spPr>
          <p:txBody>
            <a:bodyPr wrap="none"/>
            <a:lstStyle/>
            <a:p>
              <a:endParaRPr lang="zh-CN" altLang="en-US"/>
            </a:p>
          </p:txBody>
        </p:sp>
        <p:sp>
          <p:nvSpPr>
            <p:cNvPr id="18465" name="Line 20"/>
            <p:cNvSpPr>
              <a:spLocks noChangeShapeType="1"/>
            </p:cNvSpPr>
            <p:nvPr/>
          </p:nvSpPr>
          <p:spPr bwMode="auto">
            <a:xfrm>
              <a:off x="5499" y="2160"/>
              <a:ext cx="0" cy="1696"/>
            </a:xfrm>
            <a:prstGeom prst="line">
              <a:avLst/>
            </a:prstGeom>
            <a:noFill/>
            <a:ln w="28575" cap="sq">
              <a:solidFill>
                <a:schemeClr val="tx1"/>
              </a:solidFill>
              <a:miter lim="800000"/>
              <a:headEnd/>
              <a:tailEnd/>
            </a:ln>
          </p:spPr>
          <p:txBody>
            <a:bodyPr wrap="none"/>
            <a:lstStyle/>
            <a:p>
              <a:endParaRPr lang="zh-CN" altLang="en-US"/>
            </a:p>
          </p:txBody>
        </p:sp>
      </p:grpSp>
      <p:grpSp>
        <p:nvGrpSpPr>
          <p:cNvPr id="3" name="Group 21"/>
          <p:cNvGrpSpPr>
            <a:grpSpLocks/>
          </p:cNvGrpSpPr>
          <p:nvPr/>
        </p:nvGrpSpPr>
        <p:grpSpPr bwMode="auto">
          <a:xfrm>
            <a:off x="1331913" y="5518150"/>
            <a:ext cx="6907212" cy="603250"/>
            <a:chOff x="1156" y="1798"/>
            <a:chExt cx="4351" cy="380"/>
          </a:xfrm>
        </p:grpSpPr>
        <p:sp>
          <p:nvSpPr>
            <p:cNvPr id="18448" name="Rectangle 22"/>
            <p:cNvSpPr>
              <a:spLocks noChangeArrowheads="1"/>
            </p:cNvSpPr>
            <p:nvPr/>
          </p:nvSpPr>
          <p:spPr bwMode="auto">
            <a:xfrm>
              <a:off x="3333" y="1798"/>
              <a:ext cx="2174" cy="380"/>
            </a:xfrm>
            <a:prstGeom prst="rect">
              <a:avLst/>
            </a:prstGeom>
            <a:noFill/>
            <a:ln w="9525">
              <a:noFill/>
              <a:miter lim="800000"/>
              <a:headEnd/>
              <a:tailEnd/>
            </a:ln>
          </p:spPr>
          <p:txBody>
            <a:bodyPr lIns="90000" tIns="46800" rIns="90000" bIns="46800" anchor="ctr"/>
            <a:lstStyle/>
            <a:p>
              <a:pPr>
                <a:spcBef>
                  <a:spcPct val="20000"/>
                </a:spcBef>
                <a:buSzPct val="50000"/>
                <a:buFont typeface="Wingdings" pitchFamily="2" charset="2"/>
                <a:buChar char="l"/>
              </a:pPr>
              <a:r>
                <a:rPr lang="en-US" altLang="zh-CN" sz="2800">
                  <a:latin typeface="Arial" charset="0"/>
                  <a:ea typeface="黑体" pitchFamily="49" charset="-122"/>
                  <a:cs typeface="Arial" charset="0"/>
                </a:rPr>
                <a:t> </a:t>
              </a:r>
              <a:r>
                <a:rPr lang="zh-CN" altLang="en-US" sz="2800">
                  <a:latin typeface="Arial" charset="0"/>
                  <a:ea typeface="黑体" pitchFamily="49" charset="-122"/>
                  <a:cs typeface="Arial" charset="0"/>
                </a:rPr>
                <a:t>危及生命</a:t>
              </a:r>
            </a:p>
          </p:txBody>
        </p:sp>
        <p:sp>
          <p:nvSpPr>
            <p:cNvPr id="18449" name="Rectangle 23"/>
            <p:cNvSpPr>
              <a:spLocks noChangeArrowheads="1"/>
            </p:cNvSpPr>
            <p:nvPr/>
          </p:nvSpPr>
          <p:spPr bwMode="auto">
            <a:xfrm>
              <a:off x="1156" y="1798"/>
              <a:ext cx="2177" cy="380"/>
            </a:xfrm>
            <a:prstGeom prst="rect">
              <a:avLst/>
            </a:prstGeom>
            <a:noFill/>
            <a:ln w="9525">
              <a:noFill/>
              <a:miter lim="800000"/>
              <a:headEnd/>
              <a:tailEnd/>
            </a:ln>
          </p:spPr>
          <p:txBody>
            <a:bodyPr lIns="90000" tIns="46800" rIns="90000" bIns="46800" anchor="ctr"/>
            <a:lstStyle/>
            <a:p>
              <a:pPr>
                <a:spcBef>
                  <a:spcPct val="20000"/>
                </a:spcBef>
              </a:pPr>
              <a:r>
                <a:rPr lang="zh-CN" altLang="en-US" sz="2800">
                  <a:latin typeface="Arial" charset="0"/>
                  <a:ea typeface="黑体" pitchFamily="49" charset="-122"/>
                  <a:cs typeface="Arial" charset="0"/>
                </a:rPr>
                <a:t>一次失血</a:t>
              </a:r>
              <a:r>
                <a:rPr lang="en-US" altLang="zh-CN" sz="2800">
                  <a:latin typeface="Arial" charset="0"/>
                  <a:ea typeface="黑体" pitchFamily="49" charset="-122"/>
                  <a:cs typeface="Arial" charset="0"/>
                </a:rPr>
                <a:t>&gt;30%</a:t>
              </a:r>
              <a:r>
                <a:rPr lang="zh-CN" altLang="en-US" sz="2800">
                  <a:latin typeface="Arial" charset="0"/>
                  <a:ea typeface="黑体" pitchFamily="49" charset="-122"/>
                  <a:cs typeface="Arial" charset="0"/>
                </a:rPr>
                <a:t>总量</a:t>
              </a:r>
            </a:p>
          </p:txBody>
        </p:sp>
      </p:grpSp>
      <p:grpSp>
        <p:nvGrpSpPr>
          <p:cNvPr id="4" name="Group 24"/>
          <p:cNvGrpSpPr>
            <a:grpSpLocks/>
          </p:cNvGrpSpPr>
          <p:nvPr/>
        </p:nvGrpSpPr>
        <p:grpSpPr bwMode="auto">
          <a:xfrm>
            <a:off x="1331913" y="4794250"/>
            <a:ext cx="6907212" cy="712788"/>
            <a:chOff x="1156" y="1349"/>
            <a:chExt cx="4351" cy="449"/>
          </a:xfrm>
        </p:grpSpPr>
        <p:sp>
          <p:nvSpPr>
            <p:cNvPr id="18446" name="Rectangle 25"/>
            <p:cNvSpPr>
              <a:spLocks noChangeArrowheads="1"/>
            </p:cNvSpPr>
            <p:nvPr/>
          </p:nvSpPr>
          <p:spPr bwMode="auto">
            <a:xfrm>
              <a:off x="3333" y="1349"/>
              <a:ext cx="2174" cy="449"/>
            </a:xfrm>
            <a:prstGeom prst="rect">
              <a:avLst/>
            </a:prstGeom>
            <a:solidFill>
              <a:srgbClr val="FF99FF"/>
            </a:solidFill>
            <a:ln w="9525">
              <a:solidFill>
                <a:schemeClr val="tx1"/>
              </a:solidFill>
              <a:miter lim="800000"/>
              <a:headEnd/>
              <a:tailEnd/>
            </a:ln>
          </p:spPr>
          <p:txBody>
            <a:bodyPr lIns="90000" tIns="46800" rIns="90000" bIns="46800" anchor="ctr"/>
            <a:lstStyle/>
            <a:p>
              <a:pPr>
                <a:spcBef>
                  <a:spcPct val="20000"/>
                </a:spcBef>
                <a:buSzPct val="50000"/>
                <a:buFont typeface="Wingdings" pitchFamily="2" charset="2"/>
                <a:buChar char="l"/>
              </a:pPr>
              <a:r>
                <a:rPr lang="en-US" altLang="zh-CN" sz="2800">
                  <a:latin typeface="Arial" charset="0"/>
                  <a:ea typeface="黑体" pitchFamily="49" charset="-122"/>
                  <a:cs typeface="Arial" charset="0"/>
                </a:rPr>
                <a:t> </a:t>
              </a:r>
              <a:r>
                <a:rPr lang="zh-CN" altLang="en-US" sz="2800">
                  <a:latin typeface="Arial" charset="0"/>
                  <a:ea typeface="黑体" pitchFamily="49" charset="-122"/>
                  <a:cs typeface="Arial" charset="0"/>
                </a:rPr>
                <a:t>严重影响身体健康</a:t>
              </a:r>
            </a:p>
          </p:txBody>
        </p:sp>
        <p:sp>
          <p:nvSpPr>
            <p:cNvPr id="18447" name="Rectangle 26"/>
            <p:cNvSpPr>
              <a:spLocks noChangeArrowheads="1"/>
            </p:cNvSpPr>
            <p:nvPr/>
          </p:nvSpPr>
          <p:spPr bwMode="auto">
            <a:xfrm>
              <a:off x="1156" y="1349"/>
              <a:ext cx="2177" cy="449"/>
            </a:xfrm>
            <a:prstGeom prst="rect">
              <a:avLst/>
            </a:prstGeom>
            <a:solidFill>
              <a:srgbClr val="FF99FF"/>
            </a:solidFill>
            <a:ln w="9525">
              <a:solidFill>
                <a:schemeClr val="tx1"/>
              </a:solidFill>
              <a:miter lim="800000"/>
              <a:headEnd/>
              <a:tailEnd/>
            </a:ln>
          </p:spPr>
          <p:txBody>
            <a:bodyPr lIns="90000" tIns="46800" rIns="90000" bIns="46800" anchor="ctr"/>
            <a:lstStyle/>
            <a:p>
              <a:pPr>
                <a:spcBef>
                  <a:spcPct val="20000"/>
                </a:spcBef>
              </a:pPr>
              <a:r>
                <a:rPr lang="zh-CN" altLang="en-US" sz="2800">
                  <a:latin typeface="Arial" charset="0"/>
                  <a:ea typeface="黑体" pitchFamily="49" charset="-122"/>
                  <a:cs typeface="Arial" charset="0"/>
                </a:rPr>
                <a:t>一次失血</a:t>
              </a:r>
              <a:r>
                <a:rPr lang="en-US" altLang="zh-CN" sz="2800">
                  <a:latin typeface="Arial" charset="0"/>
                  <a:ea typeface="黑体" pitchFamily="49" charset="-122"/>
                  <a:cs typeface="Arial" charset="0"/>
                </a:rPr>
                <a:t>&gt;20%</a:t>
              </a:r>
              <a:r>
                <a:rPr lang="zh-CN" altLang="en-US" sz="2800">
                  <a:latin typeface="Arial" charset="0"/>
                  <a:ea typeface="黑体" pitchFamily="49" charset="-122"/>
                  <a:cs typeface="Arial" charset="0"/>
                </a:rPr>
                <a:t>总量</a:t>
              </a:r>
            </a:p>
          </p:txBody>
        </p:sp>
      </p:grpSp>
      <p:grpSp>
        <p:nvGrpSpPr>
          <p:cNvPr id="5" name="Group 27"/>
          <p:cNvGrpSpPr>
            <a:grpSpLocks/>
          </p:cNvGrpSpPr>
          <p:nvPr/>
        </p:nvGrpSpPr>
        <p:grpSpPr bwMode="auto">
          <a:xfrm>
            <a:off x="1343025" y="4149725"/>
            <a:ext cx="6907213" cy="636588"/>
            <a:chOff x="1156" y="948"/>
            <a:chExt cx="4351" cy="401"/>
          </a:xfrm>
        </p:grpSpPr>
        <p:sp>
          <p:nvSpPr>
            <p:cNvPr id="18444" name="Rectangle 28"/>
            <p:cNvSpPr>
              <a:spLocks noChangeArrowheads="1"/>
            </p:cNvSpPr>
            <p:nvPr/>
          </p:nvSpPr>
          <p:spPr bwMode="auto">
            <a:xfrm>
              <a:off x="3333" y="948"/>
              <a:ext cx="2174" cy="401"/>
            </a:xfrm>
            <a:prstGeom prst="rect">
              <a:avLst/>
            </a:prstGeom>
            <a:solidFill>
              <a:srgbClr val="FFD5FF"/>
            </a:solidFill>
            <a:ln w="9525">
              <a:solidFill>
                <a:schemeClr val="tx1"/>
              </a:solidFill>
              <a:miter lim="800000"/>
              <a:headEnd/>
              <a:tailEnd/>
            </a:ln>
          </p:spPr>
          <p:txBody>
            <a:bodyPr lIns="90000" tIns="46800" rIns="90000" bIns="46800" anchor="ctr"/>
            <a:lstStyle/>
            <a:p>
              <a:pPr>
                <a:spcBef>
                  <a:spcPct val="20000"/>
                </a:spcBef>
                <a:buSzPct val="50000"/>
                <a:buFont typeface="Wingdings" pitchFamily="2" charset="2"/>
                <a:buChar char="l"/>
              </a:pPr>
              <a:r>
                <a:rPr lang="en-US" altLang="zh-CN" sz="2800">
                  <a:latin typeface="Arial" charset="0"/>
                  <a:ea typeface="黑体" pitchFamily="49" charset="-122"/>
                  <a:cs typeface="Arial" charset="0"/>
                </a:rPr>
                <a:t> </a:t>
              </a:r>
              <a:r>
                <a:rPr lang="zh-CN" altLang="en-US" sz="2800">
                  <a:latin typeface="Arial" charset="0"/>
                  <a:ea typeface="黑体" pitchFamily="49" charset="-122"/>
                  <a:cs typeface="Arial" charset="0"/>
                </a:rPr>
                <a:t>对身体影响不大</a:t>
              </a:r>
            </a:p>
          </p:txBody>
        </p:sp>
        <p:sp>
          <p:nvSpPr>
            <p:cNvPr id="18445" name="Rectangle 29"/>
            <p:cNvSpPr>
              <a:spLocks noChangeArrowheads="1"/>
            </p:cNvSpPr>
            <p:nvPr/>
          </p:nvSpPr>
          <p:spPr bwMode="auto">
            <a:xfrm>
              <a:off x="1156" y="948"/>
              <a:ext cx="2177" cy="401"/>
            </a:xfrm>
            <a:prstGeom prst="rect">
              <a:avLst/>
            </a:prstGeom>
            <a:solidFill>
              <a:srgbClr val="FFD5FF"/>
            </a:solidFill>
            <a:ln w="9525">
              <a:solidFill>
                <a:schemeClr val="tx1"/>
              </a:solidFill>
              <a:miter lim="800000"/>
              <a:headEnd/>
              <a:tailEnd/>
            </a:ln>
          </p:spPr>
          <p:txBody>
            <a:bodyPr lIns="90000" tIns="46800" rIns="90000" bIns="46800" anchor="ctr"/>
            <a:lstStyle/>
            <a:p>
              <a:pPr>
                <a:spcBef>
                  <a:spcPct val="20000"/>
                </a:spcBef>
              </a:pPr>
              <a:r>
                <a:rPr lang="zh-CN" altLang="en-US" sz="2800">
                  <a:latin typeface="Arial" charset="0"/>
                  <a:ea typeface="黑体" pitchFamily="49" charset="-122"/>
                  <a:cs typeface="Arial" charset="0"/>
                </a:rPr>
                <a:t>一次失血</a:t>
              </a:r>
              <a:r>
                <a:rPr lang="en-US" altLang="zh-CN" sz="2800">
                  <a:latin typeface="Arial" charset="0"/>
                  <a:ea typeface="黑体" pitchFamily="49" charset="-122"/>
                  <a:cs typeface="Arial" charset="0"/>
                </a:rPr>
                <a:t>&lt;10%</a:t>
              </a:r>
              <a:r>
                <a:rPr lang="zh-CN" altLang="en-US" sz="2800">
                  <a:latin typeface="Arial" charset="0"/>
                  <a:ea typeface="黑体" pitchFamily="49" charset="-122"/>
                  <a:cs typeface="Arial" charset="0"/>
                </a:rPr>
                <a:t>总量</a:t>
              </a:r>
            </a:p>
          </p:txBody>
        </p:sp>
      </p:grpSp>
      <p:grpSp>
        <p:nvGrpSpPr>
          <p:cNvPr id="6" name="Group 30"/>
          <p:cNvGrpSpPr>
            <a:grpSpLocks/>
          </p:cNvGrpSpPr>
          <p:nvPr/>
        </p:nvGrpSpPr>
        <p:grpSpPr bwMode="auto">
          <a:xfrm>
            <a:off x="1331913" y="3409950"/>
            <a:ext cx="6907212" cy="739775"/>
            <a:chOff x="1156" y="482"/>
            <a:chExt cx="4351" cy="466"/>
          </a:xfrm>
        </p:grpSpPr>
        <p:sp>
          <p:nvSpPr>
            <p:cNvPr id="18442" name="Rectangle 31"/>
            <p:cNvSpPr>
              <a:spLocks noChangeArrowheads="1"/>
            </p:cNvSpPr>
            <p:nvPr/>
          </p:nvSpPr>
          <p:spPr bwMode="auto">
            <a:xfrm>
              <a:off x="3333" y="482"/>
              <a:ext cx="2174" cy="466"/>
            </a:xfrm>
            <a:prstGeom prst="rect">
              <a:avLst/>
            </a:prstGeom>
            <a:noFill/>
            <a:ln w="9525">
              <a:noFill/>
              <a:miter lim="800000"/>
              <a:headEnd/>
              <a:tailEnd/>
            </a:ln>
          </p:spPr>
          <p:txBody>
            <a:bodyPr lIns="90000" tIns="46800" rIns="90000" bIns="46800" anchor="ctr"/>
            <a:lstStyle/>
            <a:p>
              <a:pPr>
                <a:spcBef>
                  <a:spcPct val="20000"/>
                </a:spcBef>
              </a:pPr>
              <a:endParaRPr lang="zh-CN" altLang="zh-CN" sz="2800">
                <a:latin typeface="Arial" charset="0"/>
                <a:ea typeface="黑体" pitchFamily="49" charset="-122"/>
                <a:cs typeface="Arial" charset="0"/>
              </a:endParaRPr>
            </a:p>
          </p:txBody>
        </p:sp>
        <p:sp>
          <p:nvSpPr>
            <p:cNvPr id="18443" name="Rectangle 32"/>
            <p:cNvSpPr>
              <a:spLocks noChangeArrowheads="1"/>
            </p:cNvSpPr>
            <p:nvPr/>
          </p:nvSpPr>
          <p:spPr bwMode="auto">
            <a:xfrm>
              <a:off x="1156" y="482"/>
              <a:ext cx="2177" cy="466"/>
            </a:xfrm>
            <a:prstGeom prst="rect">
              <a:avLst/>
            </a:prstGeom>
            <a:noFill/>
            <a:ln w="9525">
              <a:noFill/>
              <a:miter lim="800000"/>
              <a:headEnd/>
              <a:tailEnd/>
            </a:ln>
          </p:spPr>
          <p:txBody>
            <a:bodyPr lIns="90000" tIns="46800" rIns="90000" bIns="46800" anchor="ctr"/>
            <a:lstStyle/>
            <a:p>
              <a:pPr>
                <a:spcBef>
                  <a:spcPct val="20000"/>
                </a:spcBef>
              </a:pPr>
              <a:r>
                <a:rPr lang="zh-CN" altLang="en-US" sz="2800">
                  <a:latin typeface="Arial" charset="0"/>
                  <a:ea typeface="黑体" pitchFamily="49" charset="-122"/>
                  <a:cs typeface="Arial" charset="0"/>
                </a:rPr>
                <a:t>总量</a:t>
              </a:r>
              <a:r>
                <a:rPr lang="zh-CN" altLang="en-US" sz="3200">
                  <a:latin typeface="Arial" charset="0"/>
                  <a:ea typeface="黑体" pitchFamily="49" charset="-122"/>
                  <a:cs typeface="Arial" charset="0"/>
                </a:rPr>
                <a:t>：</a:t>
              </a:r>
              <a:r>
                <a:rPr lang="zh-CN" altLang="en-US" sz="2800">
                  <a:latin typeface="Arial" charset="0"/>
                  <a:ea typeface="黑体" pitchFamily="49" charset="-122"/>
                  <a:cs typeface="Arial" charset="0"/>
                </a:rPr>
                <a:t>占体重的</a:t>
              </a:r>
              <a:r>
                <a:rPr lang="en-US" altLang="zh-CN" sz="2800">
                  <a:latin typeface="Arial" charset="0"/>
                  <a:ea typeface="黑体" pitchFamily="49" charset="-122"/>
                  <a:cs typeface="Arial" charset="0"/>
                </a:rPr>
                <a:t>8%</a:t>
              </a:r>
            </a:p>
          </p:txBody>
        </p:sp>
      </p:grpSp>
      <p:sp>
        <p:nvSpPr>
          <p:cNvPr id="18441" name="灯片编号占位符 32"/>
          <p:cNvSpPr>
            <a:spLocks noGrp="1"/>
          </p:cNvSpPr>
          <p:nvPr>
            <p:ph type="sldNum" sz="quarter" idx="12"/>
          </p:nvPr>
        </p:nvSpPr>
        <p:spPr>
          <a:noFill/>
        </p:spPr>
        <p:txBody>
          <a:bodyPr/>
          <a:lstStyle/>
          <a:p>
            <a:fld id="{40FFE973-1A62-40D2-B387-DD66C3ADB3D3}" type="slidenum">
              <a:rPr lang="en-US" altLang="zh-CN" smtClean="0">
                <a:ea typeface="宋体" charset="-122"/>
              </a:rPr>
              <a:pPr/>
              <a:t>2</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wipe(up)">
                                      <p:cBhvr>
                                        <p:cTn id="7" dur="500"/>
                                        <p:tgtEl>
                                          <p:spTgt spid="29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1670050" y="2054225"/>
            <a:ext cx="6337300" cy="4327525"/>
          </a:xfrm>
          <a:noFill/>
        </p:spPr>
        <p:txBody>
          <a:bodyPr/>
          <a:lstStyle/>
          <a:p>
            <a:pPr eaLnBrk="1" hangingPunct="1">
              <a:lnSpc>
                <a:spcPct val="110000"/>
              </a:lnSpc>
              <a:buClr>
                <a:schemeClr val="tx2"/>
              </a:buClr>
              <a:buFont typeface="Wingdings" pitchFamily="2" charset="2"/>
              <a:buChar char="Ø"/>
            </a:pPr>
            <a:r>
              <a:rPr lang="en-US" altLang="zh-CN">
                <a:latin typeface="Times New Roman" pitchFamily="18" charset="0"/>
                <a:ea typeface="黑体" pitchFamily="49" charset="-122"/>
              </a:rPr>
              <a:t> </a:t>
            </a:r>
            <a:r>
              <a:rPr lang="zh-CN" altLang="en-US">
                <a:latin typeface="Times New Roman" pitchFamily="18" charset="0"/>
                <a:ea typeface="黑体" pitchFamily="49" charset="-122"/>
              </a:rPr>
              <a:t>催化作用：</a:t>
            </a:r>
            <a:r>
              <a:rPr lang="zh-CN" altLang="en-US" sz="2800">
                <a:latin typeface="Times New Roman" pitchFamily="18" charset="0"/>
                <a:ea typeface="黑体" pitchFamily="49" charset="-122"/>
              </a:rPr>
              <a:t>（</a:t>
            </a:r>
            <a:r>
              <a:rPr lang="en-US" altLang="zh-CN" sz="2800">
                <a:latin typeface="Times New Roman" pitchFamily="18" charset="0"/>
                <a:ea typeface="黑体" pitchFamily="49" charset="-122"/>
              </a:rPr>
              <a:t>1</a:t>
            </a:r>
            <a:r>
              <a:rPr lang="zh-CN" altLang="en-US" sz="2800">
                <a:latin typeface="Times New Roman" pitchFamily="18" charset="0"/>
                <a:ea typeface="黑体" pitchFamily="49" charset="-122"/>
              </a:rPr>
              <a:t>）血浆功能酶 </a:t>
            </a:r>
          </a:p>
          <a:p>
            <a:pPr eaLnBrk="1" hangingPunct="1">
              <a:lnSpc>
                <a:spcPct val="110000"/>
              </a:lnSpc>
              <a:buClr>
                <a:schemeClr val="tx2"/>
              </a:buClr>
              <a:buFont typeface="Wingdings" pitchFamily="2" charset="2"/>
              <a:buNone/>
            </a:pPr>
            <a:r>
              <a:rPr lang="zh-CN" altLang="en-US" sz="2800">
                <a:latin typeface="Times New Roman" pitchFamily="18" charset="0"/>
                <a:ea typeface="黑体" pitchFamily="49" charset="-122"/>
              </a:rPr>
              <a:t>                             （</a:t>
            </a:r>
            <a:r>
              <a:rPr lang="en-US" altLang="zh-CN" sz="2800">
                <a:latin typeface="Times New Roman" pitchFamily="18" charset="0"/>
                <a:ea typeface="黑体" pitchFamily="49" charset="-122"/>
              </a:rPr>
              <a:t>2</a:t>
            </a:r>
            <a:r>
              <a:rPr lang="zh-CN" altLang="en-US" sz="2800">
                <a:latin typeface="Times New Roman" pitchFamily="18" charset="0"/>
                <a:ea typeface="黑体" pitchFamily="49" charset="-122"/>
              </a:rPr>
              <a:t>）外分泌酶 </a:t>
            </a:r>
          </a:p>
          <a:p>
            <a:pPr eaLnBrk="1" hangingPunct="1">
              <a:lnSpc>
                <a:spcPct val="110000"/>
              </a:lnSpc>
              <a:buClr>
                <a:schemeClr val="tx2"/>
              </a:buClr>
              <a:buFont typeface="Wingdings" pitchFamily="2" charset="2"/>
              <a:buNone/>
            </a:pPr>
            <a:r>
              <a:rPr lang="zh-CN" altLang="en-US" sz="2800">
                <a:latin typeface="Times New Roman" pitchFamily="18" charset="0"/>
                <a:ea typeface="黑体" pitchFamily="49" charset="-122"/>
              </a:rPr>
              <a:t>                             （</a:t>
            </a:r>
            <a:r>
              <a:rPr lang="en-US" altLang="zh-CN" sz="2800">
                <a:latin typeface="Times New Roman" pitchFamily="18" charset="0"/>
                <a:ea typeface="黑体" pitchFamily="49" charset="-122"/>
              </a:rPr>
              <a:t>3</a:t>
            </a:r>
            <a:r>
              <a:rPr lang="zh-CN" altLang="en-US" sz="2800">
                <a:latin typeface="Times New Roman" pitchFamily="18" charset="0"/>
                <a:ea typeface="黑体" pitchFamily="49" charset="-122"/>
              </a:rPr>
              <a:t>）细胞酶</a:t>
            </a:r>
            <a:r>
              <a:rPr lang="zh-CN" altLang="en-US">
                <a:latin typeface="Times New Roman" pitchFamily="18" charset="0"/>
                <a:ea typeface="黑体" pitchFamily="49" charset="-122"/>
              </a:rPr>
              <a:t> </a:t>
            </a:r>
          </a:p>
          <a:p>
            <a:pPr eaLnBrk="1" hangingPunct="1">
              <a:lnSpc>
                <a:spcPct val="110000"/>
              </a:lnSpc>
              <a:buClr>
                <a:schemeClr val="tx2"/>
              </a:buClr>
              <a:buFont typeface="Wingdings" pitchFamily="2" charset="2"/>
              <a:buChar char="Ø"/>
            </a:pPr>
            <a:r>
              <a:rPr lang="zh-CN" altLang="en-US">
                <a:latin typeface="Times New Roman" pitchFamily="18" charset="0"/>
                <a:ea typeface="黑体" pitchFamily="49" charset="-122"/>
              </a:rPr>
              <a:t> 凝血、抗凝血与纤溶作用</a:t>
            </a:r>
          </a:p>
          <a:p>
            <a:pPr lvl="1" eaLnBrk="1" hangingPunct="1">
              <a:lnSpc>
                <a:spcPct val="110000"/>
              </a:lnSpc>
              <a:buClr>
                <a:schemeClr val="tx2"/>
              </a:buClr>
              <a:buFont typeface="Wingdings" pitchFamily="2" charset="2"/>
              <a:buChar char="ü"/>
            </a:pPr>
            <a:r>
              <a:rPr lang="zh-CN" altLang="en-US">
                <a:latin typeface="Times New Roman" pitchFamily="18" charset="0"/>
                <a:ea typeface="黑体" pitchFamily="49" charset="-122"/>
              </a:rPr>
              <a:t>凝血因子、纤维蛋白原</a:t>
            </a:r>
          </a:p>
          <a:p>
            <a:pPr lvl="1" eaLnBrk="1" hangingPunct="1">
              <a:lnSpc>
                <a:spcPct val="110000"/>
              </a:lnSpc>
              <a:buClr>
                <a:schemeClr val="tx2"/>
              </a:buClr>
              <a:buFont typeface="Wingdings" pitchFamily="2" charset="2"/>
              <a:buChar char="ü"/>
            </a:pPr>
            <a:r>
              <a:rPr lang="zh-CN" altLang="en-US">
                <a:latin typeface="Times New Roman" pitchFamily="18" charset="0"/>
                <a:ea typeface="黑体" pitchFamily="49" charset="-122"/>
              </a:rPr>
              <a:t>纤溶酶原</a:t>
            </a:r>
          </a:p>
          <a:p>
            <a:pPr eaLnBrk="1" hangingPunct="1">
              <a:lnSpc>
                <a:spcPct val="110000"/>
              </a:lnSpc>
              <a:buClr>
                <a:schemeClr val="tx2"/>
              </a:buClr>
              <a:buFont typeface="Wingdings" pitchFamily="2" charset="2"/>
              <a:buChar char="Ø"/>
            </a:pPr>
            <a:r>
              <a:rPr lang="zh-CN" altLang="en-US">
                <a:latin typeface="Times New Roman" pitchFamily="18" charset="0"/>
                <a:ea typeface="黑体" pitchFamily="49" charset="-122"/>
              </a:rPr>
              <a:t> 营养作用</a:t>
            </a:r>
          </a:p>
        </p:txBody>
      </p:sp>
      <p:sp>
        <p:nvSpPr>
          <p:cNvPr id="136195" name="Rectangle 3"/>
          <p:cNvSpPr>
            <a:spLocks noChangeArrowheads="1"/>
          </p:cNvSpPr>
          <p:nvPr/>
        </p:nvSpPr>
        <p:spPr bwMode="auto">
          <a:xfrm>
            <a:off x="1670050" y="404813"/>
            <a:ext cx="6862763" cy="2168525"/>
          </a:xfrm>
          <a:prstGeom prst="rect">
            <a:avLst/>
          </a:prstGeom>
          <a:noFill/>
          <a:ln w="9525">
            <a:noFill/>
            <a:miter lim="800000"/>
            <a:headEnd/>
            <a:tailEnd/>
          </a:ln>
        </p:spPr>
        <p:txBody>
          <a:bodyPr/>
          <a:lstStyle/>
          <a:p>
            <a:pPr marL="609600" indent="-609600">
              <a:spcBef>
                <a:spcPct val="20000"/>
              </a:spcBef>
              <a:buClr>
                <a:schemeClr val="tx2"/>
              </a:buClr>
              <a:buFont typeface="Wingdings" pitchFamily="2" charset="2"/>
              <a:buChar char="Ø"/>
            </a:pPr>
            <a:r>
              <a:rPr lang="zh-CN" altLang="en-US" sz="3200">
                <a:latin typeface="Times New Roman" pitchFamily="18" charset="0"/>
                <a:ea typeface="黑体" pitchFamily="49" charset="-122"/>
              </a:rPr>
              <a:t>免疫防御作用</a:t>
            </a:r>
          </a:p>
          <a:p>
            <a:pPr marL="990600" lvl="1" indent="-533400">
              <a:spcBef>
                <a:spcPct val="20000"/>
              </a:spcBef>
              <a:buClr>
                <a:srgbClr val="000099"/>
              </a:buClr>
              <a:buSzPct val="60000"/>
              <a:buFont typeface="Wingdings" pitchFamily="2" charset="2"/>
              <a:buChar char="u"/>
            </a:pPr>
            <a:r>
              <a:rPr lang="zh-CN" altLang="en-US" sz="2800">
                <a:latin typeface="Times New Roman" pitchFamily="18" charset="0"/>
                <a:ea typeface="黑体" pitchFamily="49" charset="-122"/>
              </a:rPr>
              <a:t>免疫球蛋白（</a:t>
            </a:r>
            <a:r>
              <a:rPr lang="en-US" altLang="zh-CN" sz="2800">
                <a:latin typeface="Times New Roman" pitchFamily="18" charset="0"/>
                <a:ea typeface="黑体" pitchFamily="49" charset="-122"/>
              </a:rPr>
              <a:t>Immunoglobulin</a:t>
            </a:r>
            <a:r>
              <a:rPr lang="zh-CN" altLang="en-US" sz="2800">
                <a:latin typeface="Times New Roman" pitchFamily="18" charset="0"/>
                <a:ea typeface="黑体" pitchFamily="49" charset="-122"/>
              </a:rPr>
              <a:t>，</a:t>
            </a:r>
            <a:r>
              <a:rPr lang="en-US" altLang="zh-CN" sz="2800">
                <a:latin typeface="Times New Roman" pitchFamily="18" charset="0"/>
                <a:ea typeface="黑体" pitchFamily="49" charset="-122"/>
              </a:rPr>
              <a:t>Ig</a:t>
            </a:r>
            <a:r>
              <a:rPr lang="zh-CN" altLang="en-US" sz="2800">
                <a:latin typeface="Times New Roman" pitchFamily="18" charset="0"/>
                <a:ea typeface="黑体" pitchFamily="49" charset="-122"/>
              </a:rPr>
              <a:t>）</a:t>
            </a:r>
          </a:p>
          <a:p>
            <a:pPr marL="990600" lvl="1" indent="-533400">
              <a:spcBef>
                <a:spcPct val="20000"/>
              </a:spcBef>
              <a:buClr>
                <a:srgbClr val="000099"/>
              </a:buClr>
              <a:buSzPct val="60000"/>
              <a:buFont typeface="Wingdings" pitchFamily="2" charset="2"/>
              <a:buChar char="u"/>
            </a:pPr>
            <a:r>
              <a:rPr lang="zh-CN" altLang="en-US" sz="2800">
                <a:latin typeface="Times New Roman" pitchFamily="18" charset="0"/>
                <a:ea typeface="黑体" pitchFamily="49" charset="-122"/>
              </a:rPr>
              <a:t>协助抗体的蛋白酶 </a:t>
            </a:r>
            <a:r>
              <a:rPr lang="en-US" altLang="zh-CN" sz="2800">
                <a:latin typeface="Times New Roman" pitchFamily="18" charset="0"/>
                <a:ea typeface="黑体" pitchFamily="49" charset="-122"/>
              </a:rPr>
              <a:t>— </a:t>
            </a:r>
            <a:r>
              <a:rPr lang="zh-CN" altLang="en-US" sz="2800">
                <a:latin typeface="Times New Roman" pitchFamily="18" charset="0"/>
                <a:ea typeface="黑体" pitchFamily="49" charset="-122"/>
              </a:rPr>
              <a:t>补体</a:t>
            </a:r>
          </a:p>
        </p:txBody>
      </p:sp>
      <p:sp>
        <p:nvSpPr>
          <p:cNvPr id="36868" name="灯片编号占位符 3"/>
          <p:cNvSpPr>
            <a:spLocks noGrp="1"/>
          </p:cNvSpPr>
          <p:nvPr>
            <p:ph type="sldNum" sz="quarter" idx="12"/>
          </p:nvPr>
        </p:nvSpPr>
        <p:spPr>
          <a:noFill/>
        </p:spPr>
        <p:txBody>
          <a:bodyPr/>
          <a:lstStyle/>
          <a:p>
            <a:fld id="{7A5BDD9B-B6AD-4F94-A7A7-E51993989CEE}" type="slidenum">
              <a:rPr lang="en-US" altLang="zh-CN" smtClean="0">
                <a:ea typeface="宋体" charset="-122"/>
              </a:rPr>
              <a:pPr/>
              <a:t>20</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dissolve">
                                      <p:cBhvr>
                                        <p:cTn id="7" dur="500"/>
                                        <p:tgtEl>
                                          <p:spTgt spid="13619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animEffect transition="in" filter="dissolve">
                                      <p:cBhvr>
                                        <p:cTn id="11" dur="500"/>
                                        <p:tgtEl>
                                          <p:spTgt spid="13619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animEffect transition="in" filter="dissolve">
                                      <p:cBhvr>
                                        <p:cTn id="15" dur="500"/>
                                        <p:tgtEl>
                                          <p:spTgt spid="1361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6194">
                                            <p:txEl>
                                              <p:pRg st="0" end="0"/>
                                            </p:txEl>
                                          </p:spTgt>
                                        </p:tgtEl>
                                        <p:attrNameLst>
                                          <p:attrName>style.visibility</p:attrName>
                                        </p:attrNameLst>
                                      </p:cBhvr>
                                      <p:to>
                                        <p:strVal val="visible"/>
                                      </p:to>
                                    </p:set>
                                    <p:animEffect transition="in" filter="dissolve">
                                      <p:cBhvr>
                                        <p:cTn id="20" dur="500"/>
                                        <p:tgtEl>
                                          <p:spTgt spid="136194">
                                            <p:txEl>
                                              <p:pRg st="0" end="0"/>
                                            </p:txEl>
                                          </p:spTgt>
                                        </p:tgtEl>
                                      </p:cBhvr>
                                    </p:animEffect>
                                  </p:childTnLst>
                                </p:cTn>
                              </p:par>
                            </p:childTnLst>
                          </p:cTn>
                        </p:par>
                        <p:par>
                          <p:cTn id="21" fill="hold">
                            <p:stCondLst>
                              <p:cond delay="500"/>
                            </p:stCondLst>
                            <p:childTnLst>
                              <p:par>
                                <p:cTn id="22" presetID="9" presetClass="entr" presetSubtype="0" fill="hold" grpId="0" nodeType="afterEffect">
                                  <p:stCondLst>
                                    <p:cond delay="1000"/>
                                  </p:stCondLst>
                                  <p:childTnLst>
                                    <p:set>
                                      <p:cBhvr>
                                        <p:cTn id="23" dur="1" fill="hold">
                                          <p:stCondLst>
                                            <p:cond delay="0"/>
                                          </p:stCondLst>
                                        </p:cTn>
                                        <p:tgtEl>
                                          <p:spTgt spid="136194">
                                            <p:txEl>
                                              <p:pRg st="1" end="1"/>
                                            </p:txEl>
                                          </p:spTgt>
                                        </p:tgtEl>
                                        <p:attrNameLst>
                                          <p:attrName>style.visibility</p:attrName>
                                        </p:attrNameLst>
                                      </p:cBhvr>
                                      <p:to>
                                        <p:strVal val="visible"/>
                                      </p:to>
                                    </p:set>
                                    <p:animEffect transition="in" filter="dissolve">
                                      <p:cBhvr>
                                        <p:cTn id="24" dur="500"/>
                                        <p:tgtEl>
                                          <p:spTgt spid="136194">
                                            <p:txEl>
                                              <p:pRg st="1" end="1"/>
                                            </p:txEl>
                                          </p:spTgt>
                                        </p:tgtEl>
                                      </p:cBhvr>
                                    </p:animEffect>
                                  </p:childTnLst>
                                </p:cTn>
                              </p:par>
                            </p:childTnLst>
                          </p:cTn>
                        </p:par>
                        <p:par>
                          <p:cTn id="25" fill="hold">
                            <p:stCondLst>
                              <p:cond delay="2000"/>
                            </p:stCondLst>
                            <p:childTnLst>
                              <p:par>
                                <p:cTn id="26" presetID="9" presetClass="entr" presetSubtype="0" fill="hold" grpId="0" nodeType="afterEffect">
                                  <p:stCondLst>
                                    <p:cond delay="1000"/>
                                  </p:stCondLst>
                                  <p:childTnLst>
                                    <p:set>
                                      <p:cBhvr>
                                        <p:cTn id="27" dur="1" fill="hold">
                                          <p:stCondLst>
                                            <p:cond delay="0"/>
                                          </p:stCondLst>
                                        </p:cTn>
                                        <p:tgtEl>
                                          <p:spTgt spid="136194">
                                            <p:txEl>
                                              <p:pRg st="2" end="2"/>
                                            </p:txEl>
                                          </p:spTgt>
                                        </p:tgtEl>
                                        <p:attrNameLst>
                                          <p:attrName>style.visibility</p:attrName>
                                        </p:attrNameLst>
                                      </p:cBhvr>
                                      <p:to>
                                        <p:strVal val="visible"/>
                                      </p:to>
                                    </p:set>
                                    <p:animEffect transition="in" filter="dissolve">
                                      <p:cBhvr>
                                        <p:cTn id="28" dur="500"/>
                                        <p:tgtEl>
                                          <p:spTgt spid="13619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6194">
                                            <p:txEl>
                                              <p:pRg st="3" end="3"/>
                                            </p:txEl>
                                          </p:spTgt>
                                        </p:tgtEl>
                                        <p:attrNameLst>
                                          <p:attrName>style.visibility</p:attrName>
                                        </p:attrNameLst>
                                      </p:cBhvr>
                                      <p:to>
                                        <p:strVal val="visible"/>
                                      </p:to>
                                    </p:set>
                                    <p:animEffect transition="in" filter="dissolve">
                                      <p:cBhvr>
                                        <p:cTn id="33" dur="500"/>
                                        <p:tgtEl>
                                          <p:spTgt spid="136194">
                                            <p:txEl>
                                              <p:pRg st="3" end="3"/>
                                            </p:txEl>
                                          </p:spTgt>
                                        </p:tgtEl>
                                      </p:cBhvr>
                                    </p:animEffect>
                                  </p:childTnLst>
                                </p:cTn>
                              </p:par>
                              <p:par>
                                <p:cTn id="34" presetID="9" presetClass="entr" presetSubtype="0" fill="hold" grpId="0" nodeType="withEffect">
                                  <p:stCondLst>
                                    <p:cond delay="1000"/>
                                  </p:stCondLst>
                                  <p:childTnLst>
                                    <p:set>
                                      <p:cBhvr>
                                        <p:cTn id="35" dur="1" fill="hold">
                                          <p:stCondLst>
                                            <p:cond delay="0"/>
                                          </p:stCondLst>
                                        </p:cTn>
                                        <p:tgtEl>
                                          <p:spTgt spid="136194">
                                            <p:txEl>
                                              <p:pRg st="4" end="4"/>
                                            </p:txEl>
                                          </p:spTgt>
                                        </p:tgtEl>
                                        <p:attrNameLst>
                                          <p:attrName>style.visibility</p:attrName>
                                        </p:attrNameLst>
                                      </p:cBhvr>
                                      <p:to>
                                        <p:strVal val="visible"/>
                                      </p:to>
                                    </p:set>
                                    <p:animEffect transition="in" filter="dissolve">
                                      <p:cBhvr>
                                        <p:cTn id="36" dur="500"/>
                                        <p:tgtEl>
                                          <p:spTgt spid="136194">
                                            <p:txEl>
                                              <p:pRg st="4" end="4"/>
                                            </p:txEl>
                                          </p:spTgt>
                                        </p:tgtEl>
                                      </p:cBhvr>
                                    </p:animEffect>
                                  </p:childTnLst>
                                </p:cTn>
                              </p:par>
                              <p:par>
                                <p:cTn id="37" presetID="9" presetClass="entr" presetSubtype="0" fill="hold" grpId="0" nodeType="withEffect">
                                  <p:stCondLst>
                                    <p:cond delay="1000"/>
                                  </p:stCondLst>
                                  <p:childTnLst>
                                    <p:set>
                                      <p:cBhvr>
                                        <p:cTn id="38" dur="1" fill="hold">
                                          <p:stCondLst>
                                            <p:cond delay="0"/>
                                          </p:stCondLst>
                                        </p:cTn>
                                        <p:tgtEl>
                                          <p:spTgt spid="136194">
                                            <p:txEl>
                                              <p:pRg st="5" end="5"/>
                                            </p:txEl>
                                          </p:spTgt>
                                        </p:tgtEl>
                                        <p:attrNameLst>
                                          <p:attrName>style.visibility</p:attrName>
                                        </p:attrNameLst>
                                      </p:cBhvr>
                                      <p:to>
                                        <p:strVal val="visible"/>
                                      </p:to>
                                    </p:set>
                                    <p:animEffect transition="in" filter="dissolve">
                                      <p:cBhvr>
                                        <p:cTn id="39" dur="500"/>
                                        <p:tgtEl>
                                          <p:spTgt spid="13619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36194">
                                            <p:txEl>
                                              <p:pRg st="6" end="6"/>
                                            </p:txEl>
                                          </p:spTgt>
                                        </p:tgtEl>
                                        <p:attrNameLst>
                                          <p:attrName>style.visibility</p:attrName>
                                        </p:attrNameLst>
                                      </p:cBhvr>
                                      <p:to>
                                        <p:strVal val="visible"/>
                                      </p:to>
                                    </p:set>
                                    <p:animEffect transition="in" filter="dissolve">
                                      <p:cBhvr>
                                        <p:cTn id="44" dur="500"/>
                                        <p:tgtEl>
                                          <p:spTgt spid="1361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build="p" autoUpdateAnimBg="0" advAuto="1000"/>
      <p:bldP spid="136195"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539750" y="1125538"/>
            <a:ext cx="7704138" cy="1538287"/>
          </a:xfrm>
        </p:spPr>
        <p:txBody>
          <a:bodyPr/>
          <a:lstStyle/>
          <a:p>
            <a:pPr eaLnBrk="1" hangingPunct="1">
              <a:lnSpc>
                <a:spcPct val="110000"/>
              </a:lnSpc>
            </a:pPr>
            <a:r>
              <a:rPr lang="zh-CN" altLang="en-US" sz="2800">
                <a:latin typeface="Arial" charset="0"/>
                <a:ea typeface="黑体" pitchFamily="49" charset="-122"/>
                <a:cs typeface="Arial" charset="0"/>
              </a:rPr>
              <a:t>当急性炎症或组织损伤时，某些血浆蛋白水平增高。这些血浆蛋白被称为急性时相蛋白质 </a:t>
            </a:r>
            <a:r>
              <a:rPr lang="en-US" altLang="zh-CN" sz="2800">
                <a:latin typeface="Arial" charset="0"/>
                <a:ea typeface="黑体" pitchFamily="49" charset="-122"/>
                <a:cs typeface="Arial" charset="0"/>
              </a:rPr>
              <a:t>(acute phase proteins</a:t>
            </a:r>
            <a:r>
              <a:rPr lang="zh-CN" altLang="en-US" sz="2800">
                <a:latin typeface="Arial" charset="0"/>
                <a:ea typeface="黑体" pitchFamily="49" charset="-122"/>
                <a:cs typeface="Arial" charset="0"/>
              </a:rPr>
              <a:t>，</a:t>
            </a:r>
            <a:r>
              <a:rPr lang="en-US" altLang="zh-CN" sz="2800">
                <a:latin typeface="Arial" charset="0"/>
                <a:ea typeface="黑体" pitchFamily="49" charset="-122"/>
                <a:cs typeface="Arial" charset="0"/>
              </a:rPr>
              <a:t>APP)</a:t>
            </a:r>
          </a:p>
        </p:txBody>
      </p:sp>
      <p:sp>
        <p:nvSpPr>
          <p:cNvPr id="46083" name="Rectangle 3"/>
          <p:cNvSpPr>
            <a:spLocks noGrp="1" noChangeArrowheads="1"/>
          </p:cNvSpPr>
          <p:nvPr>
            <p:ph type="title"/>
          </p:nvPr>
        </p:nvSpPr>
        <p:spPr>
          <a:xfrm>
            <a:off x="539750" y="304800"/>
            <a:ext cx="7939088" cy="785813"/>
          </a:xfrm>
          <a:noFill/>
        </p:spPr>
        <p:txBody>
          <a:bodyPr/>
          <a:lstStyle/>
          <a:p>
            <a:pPr eaLnBrk="1" hangingPunct="1"/>
            <a:r>
              <a:rPr lang="zh-CN" altLang="en-US" sz="3600">
                <a:solidFill>
                  <a:srgbClr val="000099"/>
                </a:solidFill>
                <a:latin typeface="Times New Roman" pitchFamily="18" charset="0"/>
                <a:ea typeface="黑体" pitchFamily="49" charset="-122"/>
              </a:rPr>
              <a:t>急性时相蛋白</a:t>
            </a:r>
          </a:p>
        </p:txBody>
      </p:sp>
      <p:sp>
        <p:nvSpPr>
          <p:cNvPr id="142340" name="Rectangle 4"/>
          <p:cNvSpPr>
            <a:spLocks noChangeArrowheads="1"/>
          </p:cNvSpPr>
          <p:nvPr/>
        </p:nvSpPr>
        <p:spPr bwMode="auto">
          <a:xfrm>
            <a:off x="539750" y="2636838"/>
            <a:ext cx="8351838" cy="3698875"/>
          </a:xfrm>
          <a:prstGeom prst="rect">
            <a:avLst/>
          </a:prstGeom>
          <a:noFill/>
          <a:ln w="9525">
            <a:noFill/>
            <a:miter lim="800000"/>
            <a:headEnd/>
            <a:tailEnd/>
          </a:ln>
        </p:spPr>
        <p:txBody>
          <a:bodyPr/>
          <a:lstStyle/>
          <a:p>
            <a:pPr marL="342900" indent="-342900">
              <a:lnSpc>
                <a:spcPct val="110000"/>
              </a:lnSpc>
              <a:spcBef>
                <a:spcPct val="20000"/>
              </a:spcBef>
              <a:buFontTx/>
              <a:buChar char="•"/>
            </a:pPr>
            <a:r>
              <a:rPr lang="zh-CN" altLang="en-US" sz="2800">
                <a:latin typeface="Arial" charset="0"/>
                <a:ea typeface="黑体" pitchFamily="49" charset="-122"/>
                <a:cs typeface="Arial" charset="0"/>
              </a:rPr>
              <a:t>包括：</a:t>
            </a:r>
          </a:p>
          <a:p>
            <a:pPr marL="1600200" lvl="3" indent="-228600">
              <a:spcBef>
                <a:spcPct val="20000"/>
              </a:spcBef>
              <a:buFontTx/>
              <a:buChar char="–"/>
            </a:pPr>
            <a:r>
              <a:rPr lang="el-GR" altLang="zh-CN" sz="2800">
                <a:latin typeface="Arial" charset="0"/>
                <a:ea typeface="黑体" pitchFamily="49" charset="-122"/>
                <a:cs typeface="Arial" charset="0"/>
              </a:rPr>
              <a:t>α</a:t>
            </a:r>
            <a:r>
              <a:rPr lang="en-US" altLang="zh-CN" sz="2800" baseline="-25000">
                <a:latin typeface="Arial" charset="0"/>
                <a:ea typeface="黑体" pitchFamily="49" charset="-122"/>
                <a:cs typeface="Arial" charset="0"/>
              </a:rPr>
              <a:t>1</a:t>
            </a:r>
            <a:r>
              <a:rPr lang="en-US" altLang="zh-CN" sz="2800">
                <a:latin typeface="Arial" charset="0"/>
                <a:ea typeface="黑体" pitchFamily="49" charset="-122"/>
                <a:cs typeface="Arial" charset="0"/>
              </a:rPr>
              <a:t>-</a:t>
            </a:r>
            <a:r>
              <a:rPr lang="zh-CN" altLang="en-US" sz="2800">
                <a:latin typeface="Arial" charset="0"/>
                <a:ea typeface="黑体" pitchFamily="49" charset="-122"/>
                <a:cs typeface="Arial" charset="0"/>
              </a:rPr>
              <a:t>抗胰蛋白酶</a:t>
            </a:r>
            <a:r>
              <a:rPr lang="en-US" altLang="zh-CN" sz="2800">
                <a:latin typeface="Arial" charset="0"/>
                <a:ea typeface="黑体" pitchFamily="49" charset="-122"/>
                <a:cs typeface="Arial" charset="0"/>
              </a:rPr>
              <a:t>(a</a:t>
            </a:r>
            <a:r>
              <a:rPr lang="en-US" altLang="zh-CN" sz="2800" baseline="-25000">
                <a:latin typeface="Arial" charset="0"/>
                <a:ea typeface="黑体" pitchFamily="49" charset="-122"/>
                <a:cs typeface="Arial" charset="0"/>
              </a:rPr>
              <a:t>1</a:t>
            </a:r>
            <a:r>
              <a:rPr lang="en-US" altLang="zh-CN" sz="2800">
                <a:latin typeface="Arial" charset="0"/>
                <a:ea typeface="黑体" pitchFamily="49" charset="-122"/>
                <a:cs typeface="Arial" charset="0"/>
              </a:rPr>
              <a:t>-antitrypsin,AAT)</a:t>
            </a:r>
          </a:p>
          <a:p>
            <a:pPr marL="1600200" lvl="3" indent="-228600">
              <a:spcBef>
                <a:spcPct val="20000"/>
              </a:spcBef>
              <a:buFontTx/>
              <a:buChar char="–"/>
            </a:pPr>
            <a:r>
              <a:rPr lang="en-US" altLang="zh-CN" sz="2800">
                <a:latin typeface="Arial" charset="0"/>
                <a:ea typeface="黑体" pitchFamily="49" charset="-122"/>
                <a:cs typeface="Arial" charset="0"/>
              </a:rPr>
              <a:t> a</a:t>
            </a:r>
            <a:r>
              <a:rPr lang="en-US" altLang="zh-CN" sz="2800" baseline="-25000">
                <a:latin typeface="Arial" charset="0"/>
                <a:ea typeface="黑体" pitchFamily="49" charset="-122"/>
                <a:cs typeface="Arial" charset="0"/>
              </a:rPr>
              <a:t>1</a:t>
            </a:r>
            <a:r>
              <a:rPr lang="en-US" altLang="zh-CN" sz="2800">
                <a:latin typeface="Arial" charset="0"/>
                <a:ea typeface="黑体" pitchFamily="49" charset="-122"/>
                <a:cs typeface="Arial" charset="0"/>
              </a:rPr>
              <a:t>-</a:t>
            </a:r>
            <a:r>
              <a:rPr lang="zh-CN" altLang="en-US" sz="2800">
                <a:latin typeface="Arial" charset="0"/>
                <a:ea typeface="黑体" pitchFamily="49" charset="-122"/>
                <a:cs typeface="Arial" charset="0"/>
              </a:rPr>
              <a:t>酸性糖蛋白</a:t>
            </a:r>
            <a:r>
              <a:rPr lang="en-US" altLang="zh-CN" sz="2800">
                <a:latin typeface="Arial" charset="0"/>
                <a:ea typeface="黑体" pitchFamily="49" charset="-122"/>
                <a:cs typeface="Arial" charset="0"/>
              </a:rPr>
              <a:t>(a</a:t>
            </a:r>
            <a:r>
              <a:rPr lang="en-US" altLang="zh-CN" sz="2800" baseline="-25000">
                <a:latin typeface="Arial" charset="0"/>
                <a:ea typeface="黑体" pitchFamily="49" charset="-122"/>
                <a:cs typeface="Arial" charset="0"/>
              </a:rPr>
              <a:t>1</a:t>
            </a:r>
            <a:r>
              <a:rPr lang="en-US" altLang="zh-CN" sz="2800">
                <a:latin typeface="Arial" charset="0"/>
                <a:ea typeface="黑体" pitchFamily="49" charset="-122"/>
                <a:cs typeface="Arial" charset="0"/>
              </a:rPr>
              <a:t>-acid glycoprotein,AAG)</a:t>
            </a:r>
          </a:p>
          <a:p>
            <a:pPr marL="1600200" lvl="3" indent="-228600">
              <a:spcBef>
                <a:spcPct val="20000"/>
              </a:spcBef>
              <a:buFontTx/>
              <a:buChar char="–"/>
            </a:pPr>
            <a:r>
              <a:rPr lang="zh-CN" altLang="en-US" sz="2800">
                <a:latin typeface="Arial" charset="0"/>
                <a:ea typeface="黑体" pitchFamily="49" charset="-122"/>
                <a:cs typeface="Arial" charset="0"/>
              </a:rPr>
              <a:t>铜蓝蛋白</a:t>
            </a:r>
            <a:r>
              <a:rPr lang="en-US" altLang="zh-CN" sz="2800">
                <a:latin typeface="Arial" charset="0"/>
                <a:ea typeface="黑体" pitchFamily="49" charset="-122"/>
                <a:cs typeface="Arial" charset="0"/>
              </a:rPr>
              <a:t>(ceruloplasmin,CER)</a:t>
            </a:r>
          </a:p>
          <a:p>
            <a:pPr marL="1600200" lvl="3" indent="-228600">
              <a:spcBef>
                <a:spcPct val="20000"/>
              </a:spcBef>
              <a:buFontTx/>
              <a:buChar char="–"/>
            </a:pPr>
            <a:r>
              <a:rPr lang="en-US" altLang="zh-CN" sz="2800">
                <a:latin typeface="Arial" charset="0"/>
                <a:ea typeface="黑体" pitchFamily="49" charset="-122"/>
                <a:cs typeface="Arial" charset="0"/>
              </a:rPr>
              <a:t>C</a:t>
            </a:r>
            <a:r>
              <a:rPr lang="en-US" altLang="zh-CN" sz="2800" baseline="-30000">
                <a:latin typeface="Arial" charset="0"/>
                <a:ea typeface="黑体" pitchFamily="49" charset="-122"/>
                <a:cs typeface="Arial" charset="0"/>
              </a:rPr>
              <a:t>4</a:t>
            </a:r>
            <a:r>
              <a:rPr lang="zh-CN" altLang="en-US" sz="2800">
                <a:latin typeface="Arial" charset="0"/>
                <a:ea typeface="黑体" pitchFamily="49" charset="-122"/>
                <a:cs typeface="Arial" charset="0"/>
              </a:rPr>
              <a:t>、</a:t>
            </a:r>
            <a:r>
              <a:rPr lang="en-US" altLang="zh-CN" sz="2800">
                <a:latin typeface="Arial" charset="0"/>
                <a:ea typeface="黑体" pitchFamily="49" charset="-122"/>
                <a:cs typeface="Arial" charset="0"/>
              </a:rPr>
              <a:t>C</a:t>
            </a:r>
            <a:r>
              <a:rPr lang="en-US" altLang="zh-CN" sz="2800" baseline="-30000">
                <a:latin typeface="Arial" charset="0"/>
                <a:ea typeface="黑体" pitchFamily="49" charset="-122"/>
                <a:cs typeface="Arial" charset="0"/>
              </a:rPr>
              <a:t>3</a:t>
            </a:r>
            <a:endParaRPr lang="en-US" altLang="zh-CN" sz="2800">
              <a:latin typeface="Arial" charset="0"/>
              <a:ea typeface="黑体" pitchFamily="49" charset="-122"/>
              <a:cs typeface="Arial" charset="0"/>
            </a:endParaRPr>
          </a:p>
          <a:p>
            <a:pPr marL="1600200" lvl="3" indent="-228600">
              <a:spcBef>
                <a:spcPct val="20000"/>
              </a:spcBef>
              <a:buFontTx/>
              <a:buChar char="–"/>
            </a:pPr>
            <a:r>
              <a:rPr lang="zh-CN" altLang="en-US" sz="2800">
                <a:latin typeface="Arial" charset="0"/>
                <a:ea typeface="黑体" pitchFamily="49" charset="-122"/>
                <a:cs typeface="Arial" charset="0"/>
              </a:rPr>
              <a:t>纤维蛋白原</a:t>
            </a:r>
          </a:p>
          <a:p>
            <a:pPr marL="1600200" lvl="3" indent="-228600">
              <a:spcBef>
                <a:spcPct val="20000"/>
              </a:spcBef>
              <a:buFontTx/>
              <a:buChar char="–"/>
            </a:pPr>
            <a:r>
              <a:rPr lang="en-US" altLang="zh-CN" sz="2800">
                <a:latin typeface="Arial" charset="0"/>
                <a:ea typeface="黑体" pitchFamily="49" charset="-122"/>
                <a:cs typeface="Arial" charset="0"/>
              </a:rPr>
              <a:t>C-</a:t>
            </a:r>
            <a:r>
              <a:rPr lang="zh-CN" altLang="en-US" sz="2800">
                <a:latin typeface="Arial" charset="0"/>
                <a:ea typeface="黑体" pitchFamily="49" charset="-122"/>
                <a:cs typeface="Arial" charset="0"/>
              </a:rPr>
              <a:t>反应蛋白等</a:t>
            </a:r>
            <a:r>
              <a:rPr lang="zh-CN" altLang="en-US" sz="2400">
                <a:latin typeface="Arial" charset="0"/>
                <a:ea typeface="黑体" pitchFamily="49" charset="-122"/>
                <a:cs typeface="Arial" charset="0"/>
              </a:rPr>
              <a:t>。</a:t>
            </a:r>
          </a:p>
        </p:txBody>
      </p:sp>
      <p:sp>
        <p:nvSpPr>
          <p:cNvPr id="46085" name="灯片编号占位符 4"/>
          <p:cNvSpPr>
            <a:spLocks noGrp="1"/>
          </p:cNvSpPr>
          <p:nvPr>
            <p:ph type="sldNum" sz="quarter" idx="12"/>
          </p:nvPr>
        </p:nvSpPr>
        <p:spPr>
          <a:noFill/>
        </p:spPr>
        <p:txBody>
          <a:bodyPr/>
          <a:lstStyle/>
          <a:p>
            <a:fld id="{C4D9AD31-3DFA-4364-A9EE-19A6B980162B}" type="slidenum">
              <a:rPr lang="en-US" altLang="zh-CN" smtClean="0">
                <a:ea typeface="宋体" charset="-122"/>
              </a:rPr>
              <a:pPr/>
              <a:t>21</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42338">
                                            <p:txEl>
                                              <p:pRg st="0" end="0"/>
                                            </p:txEl>
                                          </p:spTgt>
                                        </p:tgtEl>
                                        <p:attrNameLst>
                                          <p:attrName>style.visibility</p:attrName>
                                        </p:attrNameLst>
                                      </p:cBhvr>
                                      <p:to>
                                        <p:strVal val="visible"/>
                                      </p:to>
                                    </p:set>
                                    <p:animEffect transition="in" filter="dissolve">
                                      <p:cBhvr>
                                        <p:cTn id="7" dur="500"/>
                                        <p:tgtEl>
                                          <p:spTgt spid="142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2340">
                                            <p:txEl>
                                              <p:pRg st="0" end="0"/>
                                            </p:txEl>
                                          </p:spTgt>
                                        </p:tgtEl>
                                        <p:attrNameLst>
                                          <p:attrName>style.visibility</p:attrName>
                                        </p:attrNameLst>
                                      </p:cBhvr>
                                      <p:to>
                                        <p:strVal val="visible"/>
                                      </p:to>
                                    </p:set>
                                    <p:animEffect transition="in" filter="dissolve">
                                      <p:cBhvr>
                                        <p:cTn id="12" dur="500"/>
                                        <p:tgtEl>
                                          <p:spTgt spid="142340">
                                            <p:txEl>
                                              <p:pRg st="0" end="0"/>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42340">
                                            <p:txEl>
                                              <p:pRg st="1" end="1"/>
                                            </p:txEl>
                                          </p:spTgt>
                                        </p:tgtEl>
                                        <p:attrNameLst>
                                          <p:attrName>style.visibility</p:attrName>
                                        </p:attrNameLst>
                                      </p:cBhvr>
                                      <p:to>
                                        <p:strVal val="visible"/>
                                      </p:to>
                                    </p:set>
                                    <p:animEffect transition="in" filter="dissolve">
                                      <p:cBhvr>
                                        <p:cTn id="16" dur="500"/>
                                        <p:tgtEl>
                                          <p:spTgt spid="142340">
                                            <p:txEl>
                                              <p:pRg st="1" end="1"/>
                                            </p:txEl>
                                          </p:spTgt>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42340">
                                            <p:txEl>
                                              <p:pRg st="2" end="2"/>
                                            </p:txEl>
                                          </p:spTgt>
                                        </p:tgtEl>
                                        <p:attrNameLst>
                                          <p:attrName>style.visibility</p:attrName>
                                        </p:attrNameLst>
                                      </p:cBhvr>
                                      <p:to>
                                        <p:strVal val="visible"/>
                                      </p:to>
                                    </p:set>
                                    <p:animEffect transition="in" filter="dissolve">
                                      <p:cBhvr>
                                        <p:cTn id="20" dur="500"/>
                                        <p:tgtEl>
                                          <p:spTgt spid="142340">
                                            <p:txEl>
                                              <p:pRg st="2" end="2"/>
                                            </p:txEl>
                                          </p:spTgt>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42340">
                                            <p:txEl>
                                              <p:pRg st="3" end="3"/>
                                            </p:txEl>
                                          </p:spTgt>
                                        </p:tgtEl>
                                        <p:attrNameLst>
                                          <p:attrName>style.visibility</p:attrName>
                                        </p:attrNameLst>
                                      </p:cBhvr>
                                      <p:to>
                                        <p:strVal val="visible"/>
                                      </p:to>
                                    </p:set>
                                    <p:animEffect transition="in" filter="dissolve">
                                      <p:cBhvr>
                                        <p:cTn id="24" dur="500"/>
                                        <p:tgtEl>
                                          <p:spTgt spid="142340">
                                            <p:txEl>
                                              <p:pRg st="3" end="3"/>
                                            </p:txEl>
                                          </p:spTgt>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42340">
                                            <p:txEl>
                                              <p:pRg st="4" end="4"/>
                                            </p:txEl>
                                          </p:spTgt>
                                        </p:tgtEl>
                                        <p:attrNameLst>
                                          <p:attrName>style.visibility</p:attrName>
                                        </p:attrNameLst>
                                      </p:cBhvr>
                                      <p:to>
                                        <p:strVal val="visible"/>
                                      </p:to>
                                    </p:set>
                                    <p:animEffect transition="in" filter="dissolve">
                                      <p:cBhvr>
                                        <p:cTn id="28" dur="500"/>
                                        <p:tgtEl>
                                          <p:spTgt spid="142340">
                                            <p:txEl>
                                              <p:pRg st="4" end="4"/>
                                            </p:txEl>
                                          </p:spTgt>
                                        </p:tgtEl>
                                      </p:cBhvr>
                                    </p:animEffect>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142340">
                                            <p:txEl>
                                              <p:pRg st="5" end="5"/>
                                            </p:txEl>
                                          </p:spTgt>
                                        </p:tgtEl>
                                        <p:attrNameLst>
                                          <p:attrName>style.visibility</p:attrName>
                                        </p:attrNameLst>
                                      </p:cBhvr>
                                      <p:to>
                                        <p:strVal val="visible"/>
                                      </p:to>
                                    </p:set>
                                    <p:animEffect transition="in" filter="dissolve">
                                      <p:cBhvr>
                                        <p:cTn id="32" dur="500"/>
                                        <p:tgtEl>
                                          <p:spTgt spid="142340">
                                            <p:txEl>
                                              <p:pRg st="5" end="5"/>
                                            </p:txEl>
                                          </p:spTgt>
                                        </p:tgtEl>
                                      </p:cBhvr>
                                    </p:animEffect>
                                  </p:childTnLst>
                                </p:cTn>
                              </p:par>
                            </p:childTnLst>
                          </p:cTn>
                        </p:par>
                        <p:par>
                          <p:cTn id="33" fill="hold">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142340">
                                            <p:txEl>
                                              <p:pRg st="6" end="6"/>
                                            </p:txEl>
                                          </p:spTgt>
                                        </p:tgtEl>
                                        <p:attrNameLst>
                                          <p:attrName>style.visibility</p:attrName>
                                        </p:attrNameLst>
                                      </p:cBhvr>
                                      <p:to>
                                        <p:strVal val="visible"/>
                                      </p:to>
                                    </p:set>
                                    <p:animEffect transition="in" filter="dissolve">
                                      <p:cBhvr>
                                        <p:cTn id="36" dur="500"/>
                                        <p:tgtEl>
                                          <p:spTgt spid="1423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autoUpdateAnimBg="0" advAuto="1000"/>
      <p:bldP spid="142340"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4213" y="260350"/>
            <a:ext cx="7772400" cy="1225550"/>
          </a:xfrm>
        </p:spPr>
        <p:txBody>
          <a:bodyPr/>
          <a:lstStyle/>
          <a:p>
            <a:pPr eaLnBrk="1" hangingPunct="1"/>
            <a:r>
              <a:rPr lang="en-US" altLang="zh-CN" sz="3200">
                <a:solidFill>
                  <a:srgbClr val="000099"/>
                </a:solidFill>
                <a:latin typeface="Arial" charset="0"/>
                <a:ea typeface="黑体" pitchFamily="49" charset="-122"/>
                <a:cs typeface="Arial" charset="0"/>
              </a:rPr>
              <a:t>α</a:t>
            </a:r>
            <a:r>
              <a:rPr lang="en-US" altLang="zh-CN" sz="3200" baseline="-25000">
                <a:solidFill>
                  <a:srgbClr val="000099"/>
                </a:solidFill>
                <a:latin typeface="Arial" charset="0"/>
                <a:ea typeface="黑体" pitchFamily="49" charset="-122"/>
                <a:cs typeface="Arial" charset="0"/>
              </a:rPr>
              <a:t>1</a:t>
            </a:r>
            <a:r>
              <a:rPr lang="en-US" altLang="zh-CN" sz="3200">
                <a:solidFill>
                  <a:srgbClr val="000099"/>
                </a:solidFill>
                <a:latin typeface="Arial" charset="0"/>
                <a:ea typeface="黑体" pitchFamily="49" charset="-122"/>
                <a:cs typeface="Arial" charset="0"/>
              </a:rPr>
              <a:t>-</a:t>
            </a:r>
            <a:r>
              <a:rPr lang="zh-CN" altLang="en-US" sz="3200">
                <a:solidFill>
                  <a:srgbClr val="000099"/>
                </a:solidFill>
                <a:latin typeface="Arial" charset="0"/>
                <a:ea typeface="黑体" pitchFamily="49" charset="-122"/>
                <a:cs typeface="Arial" charset="0"/>
              </a:rPr>
              <a:t>抗胰蛋白酶</a:t>
            </a:r>
            <a:br>
              <a:rPr lang="zh-CN" altLang="en-US" sz="3200">
                <a:solidFill>
                  <a:srgbClr val="000099"/>
                </a:solidFill>
                <a:latin typeface="Arial" charset="0"/>
                <a:ea typeface="黑体" pitchFamily="49" charset="-122"/>
                <a:cs typeface="Arial" charset="0"/>
              </a:rPr>
            </a:br>
            <a:r>
              <a:rPr lang="zh-CN" altLang="en-US" sz="3200">
                <a:solidFill>
                  <a:srgbClr val="000099"/>
                </a:solidFill>
                <a:latin typeface="Arial" charset="0"/>
                <a:ea typeface="黑体" pitchFamily="49" charset="-122"/>
                <a:cs typeface="Arial" charset="0"/>
              </a:rPr>
              <a:t> </a:t>
            </a:r>
            <a:r>
              <a:rPr lang="en-US" altLang="zh-CN" sz="3200">
                <a:solidFill>
                  <a:srgbClr val="000099"/>
                </a:solidFill>
                <a:latin typeface="Arial" charset="0"/>
                <a:ea typeface="黑体" pitchFamily="49" charset="-122"/>
                <a:cs typeface="Arial" charset="0"/>
              </a:rPr>
              <a:t>(α</a:t>
            </a:r>
            <a:r>
              <a:rPr lang="en-US" altLang="zh-CN" sz="3200" baseline="-30000">
                <a:solidFill>
                  <a:srgbClr val="000099"/>
                </a:solidFill>
                <a:latin typeface="Arial" charset="0"/>
                <a:ea typeface="黑体" pitchFamily="49" charset="-122"/>
                <a:cs typeface="Arial" charset="0"/>
              </a:rPr>
              <a:t>1</a:t>
            </a:r>
            <a:r>
              <a:rPr lang="en-US" altLang="zh-CN" sz="3200">
                <a:solidFill>
                  <a:srgbClr val="000099"/>
                </a:solidFill>
                <a:latin typeface="Arial" charset="0"/>
                <a:ea typeface="黑体" pitchFamily="49" charset="-122"/>
                <a:cs typeface="Arial" charset="0"/>
              </a:rPr>
              <a:t>-antitrypsin, AAT)</a:t>
            </a:r>
          </a:p>
        </p:txBody>
      </p:sp>
      <p:sp>
        <p:nvSpPr>
          <p:cNvPr id="55299" name="Rectangle 3"/>
          <p:cNvSpPr>
            <a:spLocks noGrp="1" noChangeArrowheads="1"/>
          </p:cNvSpPr>
          <p:nvPr>
            <p:ph type="body" idx="1"/>
          </p:nvPr>
        </p:nvSpPr>
        <p:spPr>
          <a:xfrm>
            <a:off x="684213" y="1557338"/>
            <a:ext cx="8208962" cy="4465637"/>
          </a:xfrm>
          <a:solidFill>
            <a:schemeClr val="bg1"/>
          </a:solidFill>
        </p:spPr>
        <p:txBody>
          <a:bodyPr/>
          <a:lstStyle/>
          <a:p>
            <a:pPr eaLnBrk="1" hangingPunct="1">
              <a:lnSpc>
                <a:spcPct val="150000"/>
              </a:lnSpc>
            </a:pPr>
            <a:r>
              <a:rPr lang="zh-CN" altLang="en-US" sz="2800">
                <a:latin typeface="Arial" charset="0"/>
                <a:ea typeface="黑体" pitchFamily="49" charset="-122"/>
                <a:cs typeface="Arial" charset="0"/>
              </a:rPr>
              <a:t>肝细胞及巨噬细胞合成，</a:t>
            </a:r>
            <a:r>
              <a:rPr lang="en-US" altLang="zh-CN" sz="2800">
                <a:latin typeface="Arial" charset="0"/>
                <a:ea typeface="黑体" pitchFamily="49" charset="-122"/>
                <a:cs typeface="Arial" charset="0"/>
              </a:rPr>
              <a:t>394</a:t>
            </a:r>
            <a:r>
              <a:rPr lang="zh-CN" altLang="en-US" sz="2800">
                <a:latin typeface="Arial" charset="0"/>
                <a:ea typeface="黑体" pitchFamily="49" charset="-122"/>
                <a:cs typeface="Arial" charset="0"/>
              </a:rPr>
              <a:t>个氨基酸残基</a:t>
            </a:r>
          </a:p>
          <a:p>
            <a:pPr eaLnBrk="1" hangingPunct="1">
              <a:lnSpc>
                <a:spcPct val="150000"/>
              </a:lnSpc>
            </a:pPr>
            <a:r>
              <a:rPr lang="zh-CN" altLang="en-US" sz="2800">
                <a:latin typeface="Arial" charset="0"/>
                <a:ea typeface="黑体" pitchFamily="49" charset="-122"/>
                <a:cs typeface="Arial" charset="0"/>
              </a:rPr>
              <a:t>具有丝氨酸蛋白酶抑制作用，抑制胰蛋白酶、</a:t>
            </a:r>
          </a:p>
          <a:p>
            <a:pPr eaLnBrk="1" hangingPunct="1">
              <a:lnSpc>
                <a:spcPct val="150000"/>
              </a:lnSpc>
              <a:buFontTx/>
              <a:buNone/>
            </a:pPr>
            <a:r>
              <a:rPr lang="zh-CN" altLang="en-US" sz="2800">
                <a:latin typeface="Arial" charset="0"/>
                <a:ea typeface="黑体" pitchFamily="49" charset="-122"/>
                <a:cs typeface="Arial" charset="0"/>
              </a:rPr>
              <a:t>    纤溶酶、凝血酶等多种酶的活性</a:t>
            </a:r>
          </a:p>
          <a:p>
            <a:pPr eaLnBrk="1" hangingPunct="1">
              <a:lnSpc>
                <a:spcPct val="150000"/>
              </a:lnSpc>
            </a:pPr>
            <a:r>
              <a:rPr lang="zh-CN" altLang="en-US" sz="2800">
                <a:latin typeface="Arial" charset="0"/>
                <a:ea typeface="黑体" pitchFamily="49" charset="-122"/>
                <a:cs typeface="Arial" charset="0"/>
              </a:rPr>
              <a:t>低血浆</a:t>
            </a:r>
            <a:r>
              <a:rPr lang="en-US" altLang="zh-CN" sz="2800">
                <a:latin typeface="Arial" charset="0"/>
                <a:ea typeface="黑体" pitchFamily="49" charset="-122"/>
                <a:cs typeface="Arial" charset="0"/>
              </a:rPr>
              <a:t>AAT</a:t>
            </a:r>
            <a:r>
              <a:rPr lang="zh-CN" altLang="en-US" sz="2800">
                <a:latin typeface="Arial" charset="0"/>
                <a:ea typeface="黑体" pitchFamily="49" charset="-122"/>
                <a:cs typeface="Arial" charset="0"/>
              </a:rPr>
              <a:t>可见于：胎儿呼吸窘迫综合征</a:t>
            </a:r>
          </a:p>
          <a:p>
            <a:pPr eaLnBrk="1" hangingPunct="1">
              <a:lnSpc>
                <a:spcPct val="150000"/>
              </a:lnSpc>
            </a:pPr>
            <a:r>
              <a:rPr lang="en-US" altLang="zh-CN" sz="2800">
                <a:latin typeface="Arial" charset="0"/>
                <a:ea typeface="黑体" pitchFamily="49" charset="-122"/>
                <a:cs typeface="Arial" charset="0"/>
              </a:rPr>
              <a:t>AAT</a:t>
            </a:r>
            <a:r>
              <a:rPr lang="zh-CN" altLang="en-US" sz="2800">
                <a:latin typeface="Arial" charset="0"/>
                <a:ea typeface="黑体" pitchFamily="49" charset="-122"/>
                <a:cs typeface="Arial" charset="0"/>
              </a:rPr>
              <a:t>缺陷常伴有新生儿肝炎，婴幼儿和成人的肝硬化、肝癌和早年（</a:t>
            </a:r>
            <a:r>
              <a:rPr lang="en-US" altLang="zh-CN" sz="2800">
                <a:latin typeface="Arial" charset="0"/>
                <a:ea typeface="黑体" pitchFamily="49" charset="-122"/>
                <a:cs typeface="Arial" charset="0"/>
              </a:rPr>
              <a:t>20-30</a:t>
            </a:r>
            <a:r>
              <a:rPr lang="zh-CN" altLang="en-US" sz="2800">
                <a:latin typeface="Arial" charset="0"/>
                <a:ea typeface="黑体" pitchFamily="49" charset="-122"/>
                <a:cs typeface="Arial" charset="0"/>
              </a:rPr>
              <a:t>岁）出现的肺气肿等</a:t>
            </a:r>
          </a:p>
        </p:txBody>
      </p:sp>
      <p:sp>
        <p:nvSpPr>
          <p:cNvPr id="47108" name="灯片编号占位符 3"/>
          <p:cNvSpPr>
            <a:spLocks noGrp="1"/>
          </p:cNvSpPr>
          <p:nvPr>
            <p:ph type="sldNum" sz="quarter" idx="12"/>
          </p:nvPr>
        </p:nvSpPr>
        <p:spPr>
          <a:noFill/>
        </p:spPr>
        <p:txBody>
          <a:bodyPr/>
          <a:lstStyle/>
          <a:p>
            <a:fld id="{55847308-8543-425E-8C49-E3080610CB08}" type="slidenum">
              <a:rPr lang="en-US" altLang="zh-CN" smtClean="0">
                <a:ea typeface="宋体" charset="-122"/>
              </a:rPr>
              <a:pPr/>
              <a:t>22</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dissolve">
                                      <p:cBhvr>
                                        <p:cTn id="7" dur="500"/>
                                        <p:tgtEl>
                                          <p:spTgt spid="55299">
                                            <p:txEl>
                                              <p:pRg st="0" end="0"/>
                                            </p:txEl>
                                          </p:spTgt>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55299">
                                            <p:txEl>
                                              <p:pRg st="1" end="1"/>
                                            </p:txEl>
                                          </p:spTgt>
                                        </p:tgtEl>
                                        <p:attrNameLst>
                                          <p:attrName>style.visibility</p:attrName>
                                        </p:attrNameLst>
                                      </p:cBhvr>
                                      <p:to>
                                        <p:strVal val="visible"/>
                                      </p:to>
                                    </p:set>
                                    <p:animEffect transition="in" filter="dissolve">
                                      <p:cBhvr>
                                        <p:cTn id="11" dur="500"/>
                                        <p:tgtEl>
                                          <p:spTgt spid="55299">
                                            <p:txEl>
                                              <p:pRg st="1" end="1"/>
                                            </p:txEl>
                                          </p:spTgt>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55299">
                                            <p:txEl>
                                              <p:pRg st="2" end="2"/>
                                            </p:txEl>
                                          </p:spTgt>
                                        </p:tgtEl>
                                        <p:attrNameLst>
                                          <p:attrName>style.visibility</p:attrName>
                                        </p:attrNameLst>
                                      </p:cBhvr>
                                      <p:to>
                                        <p:strVal val="visible"/>
                                      </p:to>
                                    </p:set>
                                    <p:animEffect transition="in" filter="dissolve">
                                      <p:cBhvr>
                                        <p:cTn id="15" dur="500"/>
                                        <p:tgtEl>
                                          <p:spTgt spid="55299">
                                            <p:txEl>
                                              <p:pRg st="2" end="2"/>
                                            </p:txEl>
                                          </p:spTgt>
                                        </p:tgtEl>
                                      </p:cBhvr>
                                    </p:animEffect>
                                  </p:childTnLst>
                                </p:cTn>
                              </p:par>
                            </p:childTnLst>
                          </p:cTn>
                        </p:par>
                        <p:par>
                          <p:cTn id="16" fill="hold">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55299">
                                            <p:txEl>
                                              <p:pRg st="3" end="3"/>
                                            </p:txEl>
                                          </p:spTgt>
                                        </p:tgtEl>
                                        <p:attrNameLst>
                                          <p:attrName>style.visibility</p:attrName>
                                        </p:attrNameLst>
                                      </p:cBhvr>
                                      <p:to>
                                        <p:strVal val="visible"/>
                                      </p:to>
                                    </p:set>
                                    <p:animEffect transition="in" filter="dissolve">
                                      <p:cBhvr>
                                        <p:cTn id="19" dur="500"/>
                                        <p:tgtEl>
                                          <p:spTgt spid="55299">
                                            <p:txEl>
                                              <p:pRg st="3" end="3"/>
                                            </p:txEl>
                                          </p:spTgt>
                                        </p:tgtEl>
                                      </p:cBhvr>
                                    </p:animEffect>
                                  </p:childTnLst>
                                </p:cTn>
                              </p:par>
                            </p:childTnLst>
                          </p:cTn>
                        </p:par>
                        <p:par>
                          <p:cTn id="20" fill="hold">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55299">
                                            <p:txEl>
                                              <p:pRg st="4" end="4"/>
                                            </p:txEl>
                                          </p:spTgt>
                                        </p:tgtEl>
                                        <p:attrNameLst>
                                          <p:attrName>style.visibility</p:attrName>
                                        </p:attrNameLst>
                                      </p:cBhvr>
                                      <p:to>
                                        <p:strVal val="visible"/>
                                      </p:to>
                                    </p:set>
                                    <p:animEffect transition="in" filter="dissolve">
                                      <p:cBhvr>
                                        <p:cTn id="23"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188" y="765175"/>
            <a:ext cx="7772400" cy="1223963"/>
          </a:xfrm>
        </p:spPr>
        <p:txBody>
          <a:bodyPr/>
          <a:lstStyle/>
          <a:p>
            <a:pPr eaLnBrk="1" hangingPunct="1"/>
            <a:r>
              <a:rPr lang="en-US" altLang="zh-CN" sz="3200">
                <a:solidFill>
                  <a:srgbClr val="000099"/>
                </a:solidFill>
                <a:latin typeface="Arial" charset="0"/>
                <a:ea typeface="黑体" pitchFamily="49" charset="-122"/>
                <a:cs typeface="Arial" charset="0"/>
              </a:rPr>
              <a:t>α</a:t>
            </a:r>
            <a:r>
              <a:rPr lang="en-US" altLang="zh-CN" sz="3200" baseline="-25000">
                <a:solidFill>
                  <a:srgbClr val="000099"/>
                </a:solidFill>
                <a:latin typeface="Arial" charset="0"/>
                <a:ea typeface="黑体" pitchFamily="49" charset="-122"/>
                <a:cs typeface="Arial" charset="0"/>
              </a:rPr>
              <a:t>1</a:t>
            </a:r>
            <a:r>
              <a:rPr lang="en-US" altLang="zh-CN" sz="3200">
                <a:solidFill>
                  <a:srgbClr val="000099"/>
                </a:solidFill>
                <a:latin typeface="Arial" charset="0"/>
                <a:ea typeface="黑体" pitchFamily="49" charset="-122"/>
                <a:cs typeface="Arial" charset="0"/>
              </a:rPr>
              <a:t>-</a:t>
            </a:r>
            <a:r>
              <a:rPr lang="zh-CN" altLang="en-US" sz="3200">
                <a:solidFill>
                  <a:srgbClr val="000099"/>
                </a:solidFill>
                <a:latin typeface="Arial" charset="0"/>
                <a:ea typeface="黑体" pitchFamily="49" charset="-122"/>
                <a:cs typeface="Arial" charset="0"/>
              </a:rPr>
              <a:t>酸性糖蛋白</a:t>
            </a:r>
            <a:br>
              <a:rPr lang="zh-CN" altLang="en-US" sz="3200">
                <a:solidFill>
                  <a:srgbClr val="000099"/>
                </a:solidFill>
                <a:latin typeface="Arial" charset="0"/>
                <a:ea typeface="黑体" pitchFamily="49" charset="-122"/>
                <a:cs typeface="Arial" charset="0"/>
              </a:rPr>
            </a:br>
            <a:r>
              <a:rPr lang="zh-CN" altLang="en-US" sz="3200">
                <a:solidFill>
                  <a:srgbClr val="000099"/>
                </a:solidFill>
                <a:latin typeface="Arial" charset="0"/>
                <a:ea typeface="黑体" pitchFamily="49" charset="-122"/>
                <a:cs typeface="Arial" charset="0"/>
              </a:rPr>
              <a:t>（</a:t>
            </a:r>
            <a:r>
              <a:rPr lang="en-US" altLang="zh-CN" sz="3200">
                <a:solidFill>
                  <a:srgbClr val="000099"/>
                </a:solidFill>
                <a:latin typeface="Arial" charset="0"/>
                <a:ea typeface="黑体" pitchFamily="49" charset="-122"/>
                <a:cs typeface="Arial" charset="0"/>
              </a:rPr>
              <a:t>α</a:t>
            </a:r>
            <a:r>
              <a:rPr lang="en-US" altLang="zh-CN" sz="3200" baseline="-30000">
                <a:solidFill>
                  <a:srgbClr val="000099"/>
                </a:solidFill>
                <a:latin typeface="Arial" charset="0"/>
                <a:ea typeface="黑体" pitchFamily="49" charset="-122"/>
                <a:cs typeface="Arial" charset="0"/>
              </a:rPr>
              <a:t>1</a:t>
            </a:r>
            <a:r>
              <a:rPr lang="en-US" altLang="zh-CN" sz="3200">
                <a:solidFill>
                  <a:srgbClr val="000099"/>
                </a:solidFill>
                <a:latin typeface="Arial" charset="0"/>
                <a:ea typeface="黑体" pitchFamily="49" charset="-122"/>
                <a:cs typeface="Arial" charset="0"/>
              </a:rPr>
              <a:t>-acid glycoprotein</a:t>
            </a:r>
            <a:r>
              <a:rPr lang="zh-CN" altLang="en-US" sz="3200">
                <a:solidFill>
                  <a:srgbClr val="000099"/>
                </a:solidFill>
                <a:latin typeface="Arial" charset="0"/>
                <a:ea typeface="黑体" pitchFamily="49" charset="-122"/>
                <a:cs typeface="Arial" charset="0"/>
              </a:rPr>
              <a:t>，</a:t>
            </a:r>
            <a:r>
              <a:rPr lang="en-US" altLang="zh-CN" sz="3200">
                <a:solidFill>
                  <a:srgbClr val="000099"/>
                </a:solidFill>
                <a:latin typeface="Arial" charset="0"/>
                <a:ea typeface="黑体" pitchFamily="49" charset="-122"/>
                <a:cs typeface="Arial" charset="0"/>
              </a:rPr>
              <a:t>AAG)</a:t>
            </a:r>
          </a:p>
        </p:txBody>
      </p:sp>
      <p:sp>
        <p:nvSpPr>
          <p:cNvPr id="56323" name="Rectangle 3"/>
          <p:cNvSpPr>
            <a:spLocks noGrp="1" noChangeArrowheads="1"/>
          </p:cNvSpPr>
          <p:nvPr>
            <p:ph type="body" idx="1"/>
          </p:nvPr>
        </p:nvSpPr>
        <p:spPr>
          <a:xfrm>
            <a:off x="827088" y="2341563"/>
            <a:ext cx="7935912" cy="3392487"/>
          </a:xfrm>
        </p:spPr>
        <p:txBody>
          <a:bodyPr/>
          <a:lstStyle/>
          <a:p>
            <a:pPr eaLnBrk="1" hangingPunct="1">
              <a:lnSpc>
                <a:spcPct val="140000"/>
              </a:lnSpc>
            </a:pPr>
            <a:r>
              <a:rPr lang="en-US" altLang="zh-CN" sz="2800">
                <a:latin typeface="Arial" charset="0"/>
                <a:ea typeface="黑体" pitchFamily="49" charset="-122"/>
                <a:cs typeface="Arial" charset="0"/>
              </a:rPr>
              <a:t>AAG</a:t>
            </a:r>
            <a:r>
              <a:rPr lang="zh-CN" altLang="en-US" sz="2800">
                <a:latin typeface="Arial" charset="0"/>
                <a:ea typeface="黑体" pitchFamily="49" charset="-122"/>
                <a:cs typeface="Arial" charset="0"/>
              </a:rPr>
              <a:t>是主要的急性时相反应蛋白</a:t>
            </a:r>
          </a:p>
          <a:p>
            <a:pPr eaLnBrk="1" hangingPunct="1">
              <a:lnSpc>
                <a:spcPct val="140000"/>
              </a:lnSpc>
            </a:pPr>
            <a:r>
              <a:rPr lang="en-US" altLang="zh-CN" sz="2800">
                <a:latin typeface="Arial" charset="0"/>
                <a:ea typeface="黑体" pitchFamily="49" charset="-122"/>
                <a:cs typeface="Arial" charset="0"/>
              </a:rPr>
              <a:t>AAG</a:t>
            </a:r>
            <a:r>
              <a:rPr lang="zh-CN" altLang="en-US" sz="2800">
                <a:latin typeface="Arial" charset="0"/>
                <a:ea typeface="黑体" pitchFamily="49" charset="-122"/>
                <a:cs typeface="Arial" charset="0"/>
              </a:rPr>
              <a:t>的测定目前主要作为急性时相反应的指标</a:t>
            </a:r>
          </a:p>
          <a:p>
            <a:pPr eaLnBrk="1" hangingPunct="1">
              <a:lnSpc>
                <a:spcPct val="140000"/>
              </a:lnSpc>
            </a:pPr>
            <a:r>
              <a:rPr lang="zh-CN" altLang="en-US" sz="2800">
                <a:latin typeface="Arial" charset="0"/>
                <a:ea typeface="黑体" pitchFamily="49" charset="-122"/>
                <a:cs typeface="Arial" charset="0"/>
              </a:rPr>
              <a:t>在风湿病、恶性肿瘤及心肌梗死患者常增高，在营养不良、严重肝损害等情况下降低</a:t>
            </a:r>
          </a:p>
        </p:txBody>
      </p:sp>
      <p:sp>
        <p:nvSpPr>
          <p:cNvPr id="48132" name="灯片编号占位符 3"/>
          <p:cNvSpPr>
            <a:spLocks noGrp="1"/>
          </p:cNvSpPr>
          <p:nvPr>
            <p:ph type="sldNum" sz="quarter" idx="12"/>
          </p:nvPr>
        </p:nvSpPr>
        <p:spPr>
          <a:noFill/>
        </p:spPr>
        <p:txBody>
          <a:bodyPr/>
          <a:lstStyle/>
          <a:p>
            <a:fld id="{9EC14A43-A13F-482F-8FFF-7176FF2523E5}" type="slidenum">
              <a:rPr lang="en-US" altLang="zh-CN" smtClean="0">
                <a:ea typeface="宋体" charset="-122"/>
              </a:rPr>
              <a:pPr/>
              <a:t>23</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dissolve">
                                      <p:cBhvr>
                                        <p:cTn id="7" dur="500"/>
                                        <p:tgtEl>
                                          <p:spTgt spid="56323">
                                            <p:txEl>
                                              <p:pRg st="0" end="0"/>
                                            </p:txEl>
                                          </p:spTgt>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56323">
                                            <p:txEl>
                                              <p:pRg st="1" end="1"/>
                                            </p:txEl>
                                          </p:spTgt>
                                        </p:tgtEl>
                                        <p:attrNameLst>
                                          <p:attrName>style.visibility</p:attrName>
                                        </p:attrNameLst>
                                      </p:cBhvr>
                                      <p:to>
                                        <p:strVal val="visible"/>
                                      </p:to>
                                    </p:set>
                                    <p:animEffect transition="in" filter="dissolve">
                                      <p:cBhvr>
                                        <p:cTn id="11" dur="500"/>
                                        <p:tgtEl>
                                          <p:spTgt spid="56323">
                                            <p:txEl>
                                              <p:pRg st="1" end="1"/>
                                            </p:txEl>
                                          </p:spTgt>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56323">
                                            <p:txEl>
                                              <p:pRg st="2" end="2"/>
                                            </p:txEl>
                                          </p:spTgt>
                                        </p:tgtEl>
                                        <p:attrNameLst>
                                          <p:attrName>style.visibility</p:attrName>
                                        </p:attrNameLst>
                                      </p:cBhvr>
                                      <p:to>
                                        <p:strVal val="visible"/>
                                      </p:to>
                                    </p:set>
                                    <p:animEffect transition="in" filter="dissolve">
                                      <p:cBhvr>
                                        <p:cTn id="15"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68313" y="1125538"/>
            <a:ext cx="8154987" cy="4679950"/>
          </a:xfrm>
        </p:spPr>
        <p:txBody>
          <a:bodyPr/>
          <a:lstStyle/>
          <a:p>
            <a:pPr eaLnBrk="1" hangingPunct="1">
              <a:lnSpc>
                <a:spcPct val="140000"/>
              </a:lnSpc>
            </a:pPr>
            <a:r>
              <a:rPr lang="zh-CN" altLang="en-US">
                <a:latin typeface="Arial" charset="0"/>
                <a:ea typeface="黑体" pitchFamily="49" charset="-122"/>
                <a:cs typeface="Arial" charset="0"/>
              </a:rPr>
              <a:t>甲胎蛋白（</a:t>
            </a:r>
            <a:r>
              <a:rPr lang="en-US" altLang="zh-CN">
                <a:latin typeface="Arial" charset="0"/>
                <a:ea typeface="黑体" pitchFamily="49" charset="-122"/>
                <a:cs typeface="Arial" charset="0"/>
              </a:rPr>
              <a:t>α-fetoprotein,α-FP</a:t>
            </a:r>
            <a:r>
              <a:rPr lang="zh-CN" altLang="en-US">
                <a:latin typeface="Arial" charset="0"/>
                <a:ea typeface="黑体" pitchFamily="49" charset="-122"/>
                <a:cs typeface="Arial" charset="0"/>
              </a:rPr>
              <a:t>或</a:t>
            </a:r>
            <a:r>
              <a:rPr lang="en-US" altLang="zh-CN">
                <a:latin typeface="Arial" charset="0"/>
                <a:ea typeface="黑体" pitchFamily="49" charset="-122"/>
                <a:cs typeface="Arial" charset="0"/>
              </a:rPr>
              <a:t>AFP</a:t>
            </a:r>
            <a:r>
              <a:rPr lang="zh-CN" altLang="en-US">
                <a:latin typeface="Arial" charset="0"/>
                <a:ea typeface="黑体" pitchFamily="49" charset="-122"/>
                <a:cs typeface="Arial" charset="0"/>
              </a:rPr>
              <a:t>）</a:t>
            </a:r>
          </a:p>
          <a:p>
            <a:pPr eaLnBrk="1" hangingPunct="1">
              <a:lnSpc>
                <a:spcPct val="140000"/>
              </a:lnSpc>
              <a:buFontTx/>
              <a:buNone/>
            </a:pPr>
            <a:r>
              <a:rPr lang="zh-CN" altLang="en-US">
                <a:latin typeface="Arial" charset="0"/>
                <a:ea typeface="黑体" pitchFamily="49" charset="-122"/>
                <a:cs typeface="Arial" charset="0"/>
              </a:rPr>
              <a:t>         </a:t>
            </a:r>
            <a:r>
              <a:rPr lang="zh-CN" altLang="en-US" sz="2800" u="sng">
                <a:latin typeface="Arial" charset="0"/>
                <a:ea typeface="黑体" pitchFamily="49" charset="-122"/>
                <a:cs typeface="Arial" charset="0"/>
              </a:rPr>
              <a:t>大约</a:t>
            </a:r>
            <a:r>
              <a:rPr lang="en-US" altLang="zh-CN" sz="2800" u="sng">
                <a:latin typeface="Arial" charset="0"/>
                <a:ea typeface="黑体" pitchFamily="49" charset="-122"/>
                <a:cs typeface="Arial" charset="0"/>
              </a:rPr>
              <a:t>80%</a:t>
            </a:r>
            <a:r>
              <a:rPr lang="zh-CN" altLang="en-US" sz="2800" u="sng">
                <a:latin typeface="Arial" charset="0"/>
                <a:ea typeface="黑体" pitchFamily="49" charset="-122"/>
                <a:cs typeface="Arial" charset="0"/>
              </a:rPr>
              <a:t>的肝癌患者血清中</a:t>
            </a:r>
            <a:r>
              <a:rPr lang="en-US" altLang="zh-CN" sz="2800" u="sng">
                <a:latin typeface="Arial" charset="0"/>
                <a:ea typeface="黑体" pitchFamily="49" charset="-122"/>
                <a:cs typeface="Arial" charset="0"/>
              </a:rPr>
              <a:t>AFP</a:t>
            </a:r>
            <a:r>
              <a:rPr lang="zh-CN" altLang="en-US" sz="2800" u="sng">
                <a:latin typeface="Arial" charset="0"/>
                <a:ea typeface="黑体" pitchFamily="49" charset="-122"/>
                <a:cs typeface="Arial" charset="0"/>
              </a:rPr>
              <a:t>升高</a:t>
            </a:r>
          </a:p>
          <a:p>
            <a:pPr eaLnBrk="1" hangingPunct="1">
              <a:lnSpc>
                <a:spcPct val="140000"/>
              </a:lnSpc>
            </a:pPr>
            <a:r>
              <a:rPr lang="en-US" altLang="zh-CN">
                <a:latin typeface="Arial" charset="0"/>
                <a:ea typeface="黑体" pitchFamily="49" charset="-122"/>
                <a:cs typeface="Arial" charset="0"/>
              </a:rPr>
              <a:t>α</a:t>
            </a:r>
            <a:r>
              <a:rPr lang="en-US" altLang="zh-CN" baseline="-30000">
                <a:latin typeface="Arial" charset="0"/>
                <a:ea typeface="黑体" pitchFamily="49" charset="-122"/>
                <a:cs typeface="Arial" charset="0"/>
              </a:rPr>
              <a:t>2</a:t>
            </a:r>
            <a:r>
              <a:rPr lang="en-US" altLang="zh-CN">
                <a:latin typeface="Arial" charset="0"/>
                <a:ea typeface="黑体" pitchFamily="49" charset="-122"/>
                <a:cs typeface="Arial" charset="0"/>
              </a:rPr>
              <a:t>-</a:t>
            </a:r>
            <a:r>
              <a:rPr lang="zh-CN" altLang="en-US">
                <a:latin typeface="Arial" charset="0"/>
                <a:ea typeface="黑体" pitchFamily="49" charset="-122"/>
                <a:cs typeface="Arial" charset="0"/>
              </a:rPr>
              <a:t>巨球蛋白（ </a:t>
            </a:r>
            <a:r>
              <a:rPr lang="zh-CN" altLang="en-US">
                <a:latin typeface="Arial" charset="0"/>
                <a:ea typeface="黑体" pitchFamily="49" charset="-122"/>
                <a:cs typeface="Arial" charset="0"/>
                <a:sym typeface="Symbol" pitchFamily="18" charset="2"/>
              </a:rPr>
              <a:t></a:t>
            </a:r>
            <a:r>
              <a:rPr lang="en-US" altLang="zh-CN" baseline="-25000">
                <a:latin typeface="Arial" charset="0"/>
                <a:ea typeface="黑体" pitchFamily="49" charset="-122"/>
                <a:cs typeface="Arial" charset="0"/>
              </a:rPr>
              <a:t>2</a:t>
            </a:r>
            <a:r>
              <a:rPr lang="en-US" altLang="zh-CN">
                <a:latin typeface="Arial" charset="0"/>
                <a:ea typeface="黑体" pitchFamily="49" charset="-122"/>
                <a:cs typeface="Arial" charset="0"/>
              </a:rPr>
              <a:t>-Macroglobulin </a:t>
            </a:r>
            <a:r>
              <a:rPr lang="zh-CN" altLang="en-US">
                <a:latin typeface="Arial" charset="0"/>
                <a:ea typeface="黑体" pitchFamily="49" charset="-122"/>
                <a:cs typeface="Arial" charset="0"/>
              </a:rPr>
              <a:t>）</a:t>
            </a:r>
          </a:p>
          <a:p>
            <a:pPr eaLnBrk="1" hangingPunct="1">
              <a:lnSpc>
                <a:spcPct val="140000"/>
              </a:lnSpc>
              <a:buFontTx/>
              <a:buNone/>
            </a:pPr>
            <a:r>
              <a:rPr lang="zh-CN" altLang="en-US" sz="2800">
                <a:latin typeface="Arial" charset="0"/>
                <a:ea typeface="黑体" pitchFamily="49" charset="-122"/>
                <a:cs typeface="Arial" charset="0"/>
              </a:rPr>
              <a:t>          血浆中分子量最大的蛋白质，在低清蛋白血症时代偿性增高。也具有抑制蛋白酶的作用，还能将细胞因子转运到靶细胞。</a:t>
            </a:r>
          </a:p>
        </p:txBody>
      </p:sp>
      <p:sp>
        <p:nvSpPr>
          <p:cNvPr id="49155" name="灯片编号占位符 2"/>
          <p:cNvSpPr>
            <a:spLocks noGrp="1"/>
          </p:cNvSpPr>
          <p:nvPr>
            <p:ph type="sldNum" sz="quarter" idx="12"/>
          </p:nvPr>
        </p:nvSpPr>
        <p:spPr>
          <a:noFill/>
        </p:spPr>
        <p:txBody>
          <a:bodyPr/>
          <a:lstStyle/>
          <a:p>
            <a:fld id="{80CFFA7A-0F35-4FBC-9765-C591AA74DC3A}" type="slidenum">
              <a:rPr lang="en-US" altLang="zh-CN" smtClean="0">
                <a:ea typeface="宋体" charset="-122"/>
              </a:rPr>
              <a:pPr/>
              <a:t>24</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ssolve">
                                      <p:cBhvr>
                                        <p:cTn id="7" dur="500"/>
                                        <p:tgtEl>
                                          <p:spTgt spid="57347">
                                            <p:txEl>
                                              <p:pRg st="0" end="0"/>
                                            </p:txEl>
                                          </p:spTgt>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57347">
                                            <p:txEl>
                                              <p:pRg st="1" end="1"/>
                                            </p:txEl>
                                          </p:spTgt>
                                        </p:tgtEl>
                                        <p:attrNameLst>
                                          <p:attrName>style.visibility</p:attrName>
                                        </p:attrNameLst>
                                      </p:cBhvr>
                                      <p:to>
                                        <p:strVal val="visible"/>
                                      </p:to>
                                    </p:set>
                                    <p:animEffect transition="in" filter="dissolve">
                                      <p:cBhvr>
                                        <p:cTn id="11" dur="500"/>
                                        <p:tgtEl>
                                          <p:spTgt spid="5734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7347">
                                            <p:txEl>
                                              <p:pRg st="2" end="2"/>
                                            </p:txEl>
                                          </p:spTgt>
                                        </p:tgtEl>
                                        <p:attrNameLst>
                                          <p:attrName>style.visibility</p:attrName>
                                        </p:attrNameLst>
                                      </p:cBhvr>
                                      <p:to>
                                        <p:strVal val="visible"/>
                                      </p:to>
                                    </p:set>
                                    <p:animEffect transition="in" filter="dissolve">
                                      <p:cBhvr>
                                        <p:cTn id="16" dur="500"/>
                                        <p:tgtEl>
                                          <p:spTgt spid="57347">
                                            <p:txEl>
                                              <p:pRg st="2" end="2"/>
                                            </p:txEl>
                                          </p:spTgt>
                                        </p:tgtEl>
                                      </p:cBhvr>
                                    </p:animEffect>
                                  </p:childTnLst>
                                </p:cTn>
                              </p:par>
                            </p:childTnLst>
                          </p:cTn>
                        </p:par>
                        <p:par>
                          <p:cTn id="17" fill="hold">
                            <p:stCondLst>
                              <p:cond delay="500"/>
                            </p:stCondLst>
                            <p:childTnLst>
                              <p:par>
                                <p:cTn id="18" presetID="9" presetClass="entr" presetSubtype="0" fill="hold" grpId="0" nodeType="afterEffect">
                                  <p:stCondLst>
                                    <p:cond delay="1000"/>
                                  </p:stCondLst>
                                  <p:childTnLst>
                                    <p:set>
                                      <p:cBhvr>
                                        <p:cTn id="19" dur="1" fill="hold">
                                          <p:stCondLst>
                                            <p:cond delay="0"/>
                                          </p:stCondLst>
                                        </p:cTn>
                                        <p:tgtEl>
                                          <p:spTgt spid="57347">
                                            <p:txEl>
                                              <p:pRg st="3" end="3"/>
                                            </p:txEl>
                                          </p:spTgt>
                                        </p:tgtEl>
                                        <p:attrNameLst>
                                          <p:attrName>style.visibility</p:attrName>
                                        </p:attrNameLst>
                                      </p:cBhvr>
                                      <p:to>
                                        <p:strVal val="visible"/>
                                      </p:to>
                                    </p:set>
                                    <p:animEffect transition="in" filter="dissolve">
                                      <p:cBhvr>
                                        <p:cTn id="20" dur="500"/>
                                        <p:tgtEl>
                                          <p:spTgt spid="5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50825" y="333375"/>
            <a:ext cx="8154988" cy="3311525"/>
          </a:xfrm>
        </p:spPr>
        <p:txBody>
          <a:bodyPr/>
          <a:lstStyle/>
          <a:p>
            <a:pPr eaLnBrk="1" hangingPunct="1">
              <a:lnSpc>
                <a:spcPct val="130000"/>
              </a:lnSpc>
            </a:pPr>
            <a:r>
              <a:rPr lang="zh-CN" altLang="en-US">
                <a:latin typeface="Arial" charset="0"/>
                <a:ea typeface="黑体" pitchFamily="49" charset="-122"/>
                <a:cs typeface="Arial" charset="0"/>
              </a:rPr>
              <a:t>铜蓝蛋白</a:t>
            </a:r>
            <a:r>
              <a:rPr lang="en-US" altLang="zh-CN">
                <a:latin typeface="Arial" charset="0"/>
                <a:ea typeface="黑体" pitchFamily="49" charset="-122"/>
                <a:cs typeface="Arial" charset="0"/>
              </a:rPr>
              <a:t>(ceruloplosmin, CER)</a:t>
            </a:r>
            <a:r>
              <a:rPr lang="zh-CN" altLang="en-US">
                <a:latin typeface="Arial" charset="0"/>
                <a:ea typeface="黑体" pitchFamily="49" charset="-122"/>
                <a:cs typeface="Arial" charset="0"/>
              </a:rPr>
              <a:t>：</a:t>
            </a:r>
          </a:p>
          <a:p>
            <a:pPr eaLnBrk="1" hangingPunct="1">
              <a:lnSpc>
                <a:spcPct val="130000"/>
              </a:lnSpc>
              <a:buFontTx/>
              <a:buNone/>
            </a:pPr>
            <a:r>
              <a:rPr lang="zh-CN" altLang="en-US">
                <a:latin typeface="Arial" charset="0"/>
                <a:ea typeface="黑体" pitchFamily="49" charset="-122"/>
                <a:cs typeface="Arial" charset="0"/>
              </a:rPr>
              <a:t>           </a:t>
            </a:r>
            <a:r>
              <a:rPr lang="zh-CN" altLang="en-US" sz="2800">
                <a:latin typeface="Arial" charset="0"/>
                <a:ea typeface="黑体" pitchFamily="49" charset="-122"/>
                <a:cs typeface="Arial" charset="0"/>
              </a:rPr>
              <a:t>感染、创伤和肿瘤时增加。</a:t>
            </a:r>
          </a:p>
          <a:p>
            <a:pPr eaLnBrk="1" hangingPunct="1">
              <a:lnSpc>
                <a:spcPct val="130000"/>
              </a:lnSpc>
              <a:buFontTx/>
              <a:buNone/>
            </a:pPr>
            <a:r>
              <a:rPr lang="zh-CN" altLang="en-US" sz="2800">
                <a:latin typeface="Arial" charset="0"/>
                <a:ea typeface="黑体" pitchFamily="49" charset="-122"/>
                <a:cs typeface="Arial" charset="0"/>
              </a:rPr>
              <a:t>            能</a:t>
            </a:r>
            <a:r>
              <a:rPr lang="zh-CN" altLang="en-US" sz="2800" u="sng">
                <a:latin typeface="Arial" charset="0"/>
                <a:ea typeface="黑体" pitchFamily="49" charset="-122"/>
                <a:cs typeface="Arial" charset="0"/>
              </a:rPr>
              <a:t>协助</a:t>
            </a:r>
            <a:r>
              <a:rPr lang="zh-CN" altLang="en-US" sz="2800" u="sng">
                <a:solidFill>
                  <a:schemeClr val="tx2"/>
                </a:solidFill>
                <a:latin typeface="Arial" charset="0"/>
                <a:ea typeface="黑体" pitchFamily="49" charset="-122"/>
                <a:cs typeface="Arial" charset="0"/>
              </a:rPr>
              <a:t>肝豆状核变性</a:t>
            </a:r>
            <a:r>
              <a:rPr lang="en-US" altLang="zh-CN" sz="2800" u="sng">
                <a:solidFill>
                  <a:schemeClr val="tx2"/>
                </a:solidFill>
                <a:latin typeface="Arial" charset="0"/>
                <a:ea typeface="黑体" pitchFamily="49" charset="-122"/>
                <a:cs typeface="Arial" charset="0"/>
              </a:rPr>
              <a:t>(wilson</a:t>
            </a:r>
            <a:r>
              <a:rPr lang="zh-CN" altLang="en-US" sz="2800" u="sng">
                <a:solidFill>
                  <a:schemeClr val="tx2"/>
                </a:solidFill>
                <a:latin typeface="Arial" charset="0"/>
                <a:ea typeface="黑体" pitchFamily="49" charset="-122"/>
                <a:cs typeface="Arial" charset="0"/>
              </a:rPr>
              <a:t>病</a:t>
            </a:r>
            <a:r>
              <a:rPr lang="en-US" altLang="zh-CN" sz="2800" u="sng">
                <a:solidFill>
                  <a:schemeClr val="tx2"/>
                </a:solidFill>
                <a:latin typeface="Arial" charset="0"/>
                <a:ea typeface="黑体" pitchFamily="49" charset="-122"/>
                <a:cs typeface="Arial" charset="0"/>
              </a:rPr>
              <a:t>)</a:t>
            </a:r>
            <a:r>
              <a:rPr lang="en-US" altLang="zh-CN" sz="2800" u="sng">
                <a:latin typeface="Arial" charset="0"/>
                <a:ea typeface="黑体" pitchFamily="49" charset="-122"/>
                <a:cs typeface="Arial" charset="0"/>
              </a:rPr>
              <a:t> </a:t>
            </a:r>
            <a:r>
              <a:rPr lang="zh-CN" altLang="en-US" sz="2800" u="sng">
                <a:latin typeface="Arial" charset="0"/>
                <a:ea typeface="黑体" pitchFamily="49" charset="-122"/>
                <a:cs typeface="Arial" charset="0"/>
              </a:rPr>
              <a:t>的诊断</a:t>
            </a:r>
            <a:r>
              <a:rPr lang="zh-CN" altLang="en-US" sz="2800">
                <a:latin typeface="Arial" charset="0"/>
                <a:ea typeface="黑体" pitchFamily="49" charset="-122"/>
                <a:cs typeface="Arial" charset="0"/>
              </a:rPr>
              <a:t>，即患者血浆</a:t>
            </a:r>
            <a:r>
              <a:rPr lang="en-US" altLang="zh-CN" sz="2800">
                <a:latin typeface="Arial" charset="0"/>
                <a:ea typeface="黑体" pitchFamily="49" charset="-122"/>
                <a:cs typeface="Arial" charset="0"/>
              </a:rPr>
              <a:t>CER</a:t>
            </a:r>
            <a:r>
              <a:rPr lang="zh-CN" altLang="en-US" sz="2800">
                <a:latin typeface="Arial" charset="0"/>
                <a:ea typeface="黑体" pitchFamily="49" charset="-122"/>
                <a:cs typeface="Arial" charset="0"/>
              </a:rPr>
              <a:t>含量明显下降，而伴有血浆可透析的铜含量增加。可用铜螯合剂</a:t>
            </a:r>
            <a:r>
              <a:rPr lang="en-US" altLang="zh-CN" sz="2800">
                <a:latin typeface="Arial" charset="0"/>
                <a:ea typeface="黑体" pitchFamily="49" charset="-122"/>
                <a:cs typeface="Arial" charset="0"/>
              </a:rPr>
              <a:t>-</a:t>
            </a:r>
            <a:r>
              <a:rPr lang="zh-CN" altLang="en-US" sz="2800">
                <a:latin typeface="Arial" charset="0"/>
                <a:ea typeface="黑体" pitchFamily="49" charset="-122"/>
                <a:cs typeface="Arial" charset="0"/>
              </a:rPr>
              <a:t>青霉胺治疗</a:t>
            </a:r>
            <a:endParaRPr lang="zh-CN" altLang="en-US" sz="2800">
              <a:solidFill>
                <a:schemeClr val="tx2"/>
              </a:solidFill>
              <a:latin typeface="Arial" charset="0"/>
              <a:ea typeface="黑体" pitchFamily="49" charset="-122"/>
              <a:cs typeface="Arial" charset="0"/>
            </a:endParaRPr>
          </a:p>
        </p:txBody>
      </p:sp>
      <p:pic>
        <p:nvPicPr>
          <p:cNvPr id="58372" name="Picture 4" descr="Wilson病-色素环"/>
          <p:cNvPicPr>
            <a:picLocks noChangeAspect="1" noChangeArrowheads="1"/>
          </p:cNvPicPr>
          <p:nvPr/>
        </p:nvPicPr>
        <p:blipFill>
          <a:blip r:embed="rId3" cstate="print"/>
          <a:srcRect/>
          <a:stretch>
            <a:fillRect/>
          </a:stretch>
        </p:blipFill>
        <p:spPr bwMode="auto">
          <a:xfrm>
            <a:off x="1979613" y="3522663"/>
            <a:ext cx="4897437" cy="3290887"/>
          </a:xfrm>
          <a:prstGeom prst="rect">
            <a:avLst/>
          </a:prstGeom>
          <a:noFill/>
          <a:ln w="9525">
            <a:noFill/>
            <a:miter lim="800000"/>
            <a:headEnd/>
            <a:tailEnd/>
          </a:ln>
        </p:spPr>
      </p:pic>
      <p:sp>
        <p:nvSpPr>
          <p:cNvPr id="50180" name="灯片编号占位符 3"/>
          <p:cNvSpPr>
            <a:spLocks noGrp="1"/>
          </p:cNvSpPr>
          <p:nvPr>
            <p:ph type="sldNum" sz="quarter" idx="12"/>
          </p:nvPr>
        </p:nvSpPr>
        <p:spPr>
          <a:noFill/>
        </p:spPr>
        <p:txBody>
          <a:bodyPr/>
          <a:lstStyle/>
          <a:p>
            <a:fld id="{E3721E72-A3F1-46A1-87D2-CFD9E7FDE91A}" type="slidenum">
              <a:rPr lang="en-US" altLang="zh-CN" smtClean="0">
                <a:ea typeface="宋体" charset="-122"/>
              </a:rPr>
              <a:pPr/>
              <a:t>25</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ssolve">
                                      <p:cBhvr>
                                        <p:cTn id="7" dur="500"/>
                                        <p:tgtEl>
                                          <p:spTgt spid="58371">
                                            <p:txEl>
                                              <p:pRg st="0" end="0"/>
                                            </p:txEl>
                                          </p:spTgt>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58371">
                                            <p:txEl>
                                              <p:pRg st="1" end="1"/>
                                            </p:txEl>
                                          </p:spTgt>
                                        </p:tgtEl>
                                        <p:attrNameLst>
                                          <p:attrName>style.visibility</p:attrName>
                                        </p:attrNameLst>
                                      </p:cBhvr>
                                      <p:to>
                                        <p:strVal val="visible"/>
                                      </p:to>
                                    </p:set>
                                    <p:animEffect transition="in" filter="dissolve">
                                      <p:cBhvr>
                                        <p:cTn id="11" dur="500"/>
                                        <p:tgtEl>
                                          <p:spTgt spid="58371">
                                            <p:txEl>
                                              <p:pRg st="1" end="1"/>
                                            </p:txEl>
                                          </p:spTgt>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58371">
                                            <p:txEl>
                                              <p:pRg st="2" end="2"/>
                                            </p:txEl>
                                          </p:spTgt>
                                        </p:tgtEl>
                                        <p:attrNameLst>
                                          <p:attrName>style.visibility</p:attrName>
                                        </p:attrNameLst>
                                      </p:cBhvr>
                                      <p:to>
                                        <p:strVal val="visible"/>
                                      </p:to>
                                    </p:set>
                                    <p:animEffect transition="in" filter="dissolve">
                                      <p:cBhvr>
                                        <p:cTn id="15" dur="500"/>
                                        <p:tgtEl>
                                          <p:spTgt spid="583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58372"/>
                                        </p:tgtEl>
                                        <p:attrNameLst>
                                          <p:attrName>style.visibility</p:attrName>
                                        </p:attrNameLst>
                                      </p:cBhvr>
                                      <p:to>
                                        <p:strVal val="visible"/>
                                      </p:to>
                                    </p:set>
                                    <p:animEffect transition="in" filter="slide(fromBottom)">
                                      <p:cBhvr>
                                        <p:cTn id="20"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6658" name="Rectangle 2"/>
          <p:cNvSpPr>
            <a:spLocks noGrp="1" noChangeArrowheads="1"/>
          </p:cNvSpPr>
          <p:nvPr>
            <p:ph type="body" idx="1"/>
          </p:nvPr>
        </p:nvSpPr>
        <p:spPr>
          <a:xfrm>
            <a:off x="250825" y="44450"/>
            <a:ext cx="8154988" cy="2159000"/>
          </a:xfrm>
        </p:spPr>
        <p:txBody>
          <a:bodyPr/>
          <a:lstStyle/>
          <a:p>
            <a:pPr eaLnBrk="1" hangingPunct="1">
              <a:lnSpc>
                <a:spcPct val="210000"/>
              </a:lnSpc>
            </a:pPr>
            <a:r>
              <a:rPr lang="en-US" altLang="zh-CN">
                <a:latin typeface="Arial" charset="0"/>
                <a:ea typeface="黑体" pitchFamily="49" charset="-122"/>
                <a:cs typeface="Arial" charset="0"/>
              </a:rPr>
              <a:t>β</a:t>
            </a:r>
            <a:r>
              <a:rPr lang="en-US" altLang="zh-CN" baseline="-30000">
                <a:latin typeface="Arial" charset="0"/>
                <a:ea typeface="黑体" pitchFamily="49" charset="-122"/>
                <a:cs typeface="Arial" charset="0"/>
              </a:rPr>
              <a:t>2</a:t>
            </a:r>
            <a:r>
              <a:rPr lang="en-US" altLang="zh-CN">
                <a:latin typeface="Arial" charset="0"/>
                <a:ea typeface="黑体" pitchFamily="49" charset="-122"/>
                <a:cs typeface="Arial" charset="0"/>
              </a:rPr>
              <a:t>-</a:t>
            </a:r>
            <a:r>
              <a:rPr lang="zh-CN" altLang="en-US">
                <a:latin typeface="Arial" charset="0"/>
                <a:ea typeface="黑体" pitchFamily="49" charset="-122"/>
                <a:cs typeface="Arial" charset="0"/>
              </a:rPr>
              <a:t>微球蛋白（</a:t>
            </a:r>
            <a:r>
              <a:rPr lang="en-US" altLang="zh-CN">
                <a:latin typeface="Arial" charset="0"/>
                <a:ea typeface="黑体" pitchFamily="49" charset="-122"/>
                <a:cs typeface="Arial" charset="0"/>
              </a:rPr>
              <a:t>β</a:t>
            </a:r>
            <a:r>
              <a:rPr lang="en-US" altLang="zh-CN" baseline="-30000">
                <a:latin typeface="Arial" charset="0"/>
                <a:ea typeface="黑体" pitchFamily="49" charset="-122"/>
                <a:cs typeface="Arial" charset="0"/>
              </a:rPr>
              <a:t>2</a:t>
            </a:r>
            <a:r>
              <a:rPr lang="en-US" altLang="zh-CN">
                <a:latin typeface="Arial" charset="0"/>
                <a:ea typeface="黑体" pitchFamily="49" charset="-122"/>
                <a:cs typeface="Arial" charset="0"/>
              </a:rPr>
              <a:t>-microglobulin, BMG</a:t>
            </a:r>
            <a:r>
              <a:rPr lang="zh-CN" altLang="en-US">
                <a:latin typeface="Arial" charset="0"/>
                <a:ea typeface="黑体" pitchFamily="49" charset="-122"/>
                <a:cs typeface="Arial" charset="0"/>
              </a:rPr>
              <a:t>）</a:t>
            </a:r>
          </a:p>
          <a:p>
            <a:pPr eaLnBrk="1" hangingPunct="1">
              <a:buFontTx/>
              <a:buNone/>
            </a:pPr>
            <a:r>
              <a:rPr lang="zh-CN" altLang="en-US">
                <a:latin typeface="Arial" charset="0"/>
                <a:ea typeface="黑体" pitchFamily="49" charset="-122"/>
                <a:cs typeface="Arial" charset="0"/>
              </a:rPr>
              <a:t>          </a:t>
            </a:r>
            <a:r>
              <a:rPr lang="zh-CN" altLang="en-US" sz="2800">
                <a:latin typeface="Arial" charset="0"/>
                <a:ea typeface="黑体" pitchFamily="49" charset="-122"/>
                <a:cs typeface="Arial" charset="0"/>
              </a:rPr>
              <a:t>在肾功能衰竭、炎症及肿瘤时，血浆中浓度可升高。主要的临床应用在于</a:t>
            </a:r>
            <a:r>
              <a:rPr lang="zh-CN" altLang="en-US" sz="2800">
                <a:solidFill>
                  <a:schemeClr val="tx2"/>
                </a:solidFill>
                <a:latin typeface="Arial" charset="0"/>
                <a:ea typeface="黑体" pitchFamily="49" charset="-122"/>
                <a:cs typeface="Arial" charset="0"/>
              </a:rPr>
              <a:t>监测肾小管功能</a:t>
            </a:r>
          </a:p>
        </p:txBody>
      </p:sp>
      <p:sp>
        <p:nvSpPr>
          <p:cNvPr id="326659" name="Rectangle 3"/>
          <p:cNvSpPr>
            <a:spLocks noChangeArrowheads="1"/>
          </p:cNvSpPr>
          <p:nvPr/>
        </p:nvSpPr>
        <p:spPr bwMode="auto">
          <a:xfrm>
            <a:off x="250825" y="2363788"/>
            <a:ext cx="8424863" cy="3873500"/>
          </a:xfrm>
          <a:prstGeom prst="rect">
            <a:avLst/>
          </a:prstGeom>
          <a:solidFill>
            <a:schemeClr val="bg1"/>
          </a:solidFill>
          <a:ln w="9525">
            <a:noFill/>
            <a:miter lim="800000"/>
            <a:headEnd/>
            <a:tailEnd/>
          </a:ln>
        </p:spPr>
        <p:txBody>
          <a:bodyPr/>
          <a:lstStyle/>
          <a:p>
            <a:pPr marL="342900" indent="-342900">
              <a:lnSpc>
                <a:spcPct val="130000"/>
              </a:lnSpc>
              <a:spcBef>
                <a:spcPct val="20000"/>
              </a:spcBef>
              <a:buFontTx/>
              <a:buChar char="•"/>
            </a:pPr>
            <a:r>
              <a:rPr lang="en-US" altLang="zh-CN" sz="3200">
                <a:latin typeface="Arial" charset="0"/>
                <a:ea typeface="黑体" pitchFamily="49" charset="-122"/>
                <a:cs typeface="Arial" charset="0"/>
              </a:rPr>
              <a:t>C-</a:t>
            </a:r>
            <a:r>
              <a:rPr lang="zh-CN" altLang="en-US" sz="3200">
                <a:latin typeface="Arial" charset="0"/>
                <a:ea typeface="黑体" pitchFamily="49" charset="-122"/>
                <a:cs typeface="Arial" charset="0"/>
              </a:rPr>
              <a:t>反应蛋白（</a:t>
            </a:r>
            <a:r>
              <a:rPr lang="en-US" altLang="zh-CN" sz="3200">
                <a:latin typeface="Arial" charset="0"/>
                <a:ea typeface="黑体" pitchFamily="49" charset="-122"/>
                <a:cs typeface="Arial" charset="0"/>
              </a:rPr>
              <a:t>C-reactive protein, CRP</a:t>
            </a:r>
            <a:r>
              <a:rPr lang="zh-CN" altLang="en-US" sz="3200">
                <a:latin typeface="Arial" charset="0"/>
                <a:ea typeface="黑体" pitchFamily="49" charset="-122"/>
                <a:cs typeface="Arial" charset="0"/>
              </a:rPr>
              <a:t>）</a:t>
            </a:r>
          </a:p>
          <a:p>
            <a:pPr marL="342900" indent="-342900">
              <a:lnSpc>
                <a:spcPct val="130000"/>
              </a:lnSpc>
              <a:spcBef>
                <a:spcPct val="20000"/>
              </a:spcBef>
            </a:pPr>
            <a:r>
              <a:rPr lang="zh-CN" altLang="en-US" sz="3200">
                <a:latin typeface="Arial" charset="0"/>
                <a:ea typeface="黑体" pitchFamily="49" charset="-122"/>
                <a:cs typeface="Arial" charset="0"/>
              </a:rPr>
              <a:t>         </a:t>
            </a:r>
            <a:r>
              <a:rPr lang="zh-CN" altLang="en-US" sz="2800">
                <a:latin typeface="Arial" charset="0"/>
                <a:ea typeface="黑体" pitchFamily="49" charset="-122"/>
                <a:cs typeface="Arial" charset="0"/>
              </a:rPr>
              <a:t>第一个被确认的急性时相反应蛋白</a:t>
            </a:r>
          </a:p>
          <a:p>
            <a:pPr marL="342900" indent="-342900">
              <a:lnSpc>
                <a:spcPct val="130000"/>
              </a:lnSpc>
              <a:spcBef>
                <a:spcPct val="20000"/>
              </a:spcBef>
            </a:pPr>
            <a:r>
              <a:rPr lang="zh-CN" altLang="en-US" sz="2800">
                <a:latin typeface="Arial" charset="0"/>
                <a:ea typeface="黑体" pitchFamily="49" charset="-122"/>
                <a:cs typeface="Arial" charset="0"/>
              </a:rPr>
              <a:t>         </a:t>
            </a:r>
            <a:r>
              <a:rPr lang="zh-CN" altLang="en-US" sz="2800" u="sng">
                <a:latin typeface="Arial" charset="0"/>
                <a:ea typeface="黑体" pitchFamily="49" charset="-122"/>
                <a:cs typeface="Arial" charset="0"/>
              </a:rPr>
              <a:t>作为急性时相反应的一个极灵敏的指标</a:t>
            </a:r>
            <a:r>
              <a:rPr lang="zh-CN" altLang="en-US" sz="2800">
                <a:latin typeface="Arial" charset="0"/>
                <a:ea typeface="黑体" pitchFamily="49" charset="-122"/>
                <a:cs typeface="Arial" charset="0"/>
              </a:rPr>
              <a:t>，血浆中</a:t>
            </a:r>
            <a:r>
              <a:rPr lang="en-US" altLang="zh-CN" sz="2800">
                <a:latin typeface="Arial" charset="0"/>
                <a:ea typeface="黑体" pitchFamily="49" charset="-122"/>
                <a:cs typeface="Arial" charset="0"/>
              </a:rPr>
              <a:t>CRP</a:t>
            </a:r>
            <a:r>
              <a:rPr lang="zh-CN" altLang="en-US" sz="2800">
                <a:latin typeface="Arial" charset="0"/>
                <a:ea typeface="黑体" pitchFamily="49" charset="-122"/>
                <a:cs typeface="Arial" charset="0"/>
              </a:rPr>
              <a:t>浓度在急性心肌梗死、创伤、感染、炎症、外科手术、肿癌浸润时迅速显著地增高，可达正常水平的</a:t>
            </a:r>
            <a:r>
              <a:rPr lang="en-US" altLang="zh-CN" sz="2800">
                <a:latin typeface="Arial" charset="0"/>
                <a:ea typeface="黑体" pitchFamily="49" charset="-122"/>
                <a:cs typeface="Arial" charset="0"/>
              </a:rPr>
              <a:t>2000</a:t>
            </a:r>
            <a:r>
              <a:rPr lang="zh-CN" altLang="en-US" sz="2800">
                <a:latin typeface="Arial" charset="0"/>
                <a:ea typeface="黑体" pitchFamily="49" charset="-122"/>
                <a:cs typeface="Arial" charset="0"/>
              </a:rPr>
              <a:t>倍。</a:t>
            </a:r>
          </a:p>
        </p:txBody>
      </p:sp>
      <p:sp>
        <p:nvSpPr>
          <p:cNvPr id="51204" name="灯片编号占位符 3"/>
          <p:cNvSpPr>
            <a:spLocks noGrp="1"/>
          </p:cNvSpPr>
          <p:nvPr>
            <p:ph type="sldNum" sz="quarter" idx="12"/>
          </p:nvPr>
        </p:nvSpPr>
        <p:spPr>
          <a:noFill/>
        </p:spPr>
        <p:txBody>
          <a:bodyPr/>
          <a:lstStyle/>
          <a:p>
            <a:fld id="{3C47C68D-19BC-41E2-870C-6694AF5ADB4E}" type="slidenum">
              <a:rPr lang="en-US" altLang="zh-CN" smtClean="0">
                <a:ea typeface="宋体" charset="-122"/>
              </a:rPr>
              <a:pPr/>
              <a:t>26</a:t>
            </a:fld>
            <a:endParaRPr lang="en-US" altLang="zh-CN">
              <a:ea typeface="宋体"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6658">
                                            <p:txEl>
                                              <p:pRg st="0" end="0"/>
                                            </p:txEl>
                                          </p:spTgt>
                                        </p:tgtEl>
                                        <p:attrNameLst>
                                          <p:attrName>style.visibility</p:attrName>
                                        </p:attrNameLst>
                                      </p:cBhvr>
                                      <p:to>
                                        <p:strVal val="visible"/>
                                      </p:to>
                                    </p:set>
                                    <p:animEffect transition="in" filter="dissolve">
                                      <p:cBhvr>
                                        <p:cTn id="7" dur="500"/>
                                        <p:tgtEl>
                                          <p:spTgt spid="32665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326658">
                                            <p:txEl>
                                              <p:pRg st="1" end="1"/>
                                            </p:txEl>
                                          </p:spTgt>
                                        </p:tgtEl>
                                        <p:attrNameLst>
                                          <p:attrName>style.visibility</p:attrName>
                                        </p:attrNameLst>
                                      </p:cBhvr>
                                      <p:to>
                                        <p:strVal val="visible"/>
                                      </p:to>
                                    </p:set>
                                    <p:animEffect transition="in" filter="dissolve">
                                      <p:cBhvr>
                                        <p:cTn id="11" dur="500"/>
                                        <p:tgtEl>
                                          <p:spTgt spid="32665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26659">
                                            <p:txEl>
                                              <p:pRg st="0" end="0"/>
                                            </p:txEl>
                                          </p:spTgt>
                                        </p:tgtEl>
                                        <p:attrNameLst>
                                          <p:attrName>style.visibility</p:attrName>
                                        </p:attrNameLst>
                                      </p:cBhvr>
                                      <p:to>
                                        <p:strVal val="visible"/>
                                      </p:to>
                                    </p:set>
                                    <p:animEffect transition="in" filter="dissolve">
                                      <p:cBhvr>
                                        <p:cTn id="16" dur="500"/>
                                        <p:tgtEl>
                                          <p:spTgt spid="326659">
                                            <p:txEl>
                                              <p:pRg st="0" end="0"/>
                                            </p:txEl>
                                          </p:spTgt>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26659">
                                            <p:txEl>
                                              <p:pRg st="1" end="1"/>
                                            </p:txEl>
                                          </p:spTgt>
                                        </p:tgtEl>
                                        <p:attrNameLst>
                                          <p:attrName>style.visibility</p:attrName>
                                        </p:attrNameLst>
                                      </p:cBhvr>
                                      <p:to>
                                        <p:strVal val="visible"/>
                                      </p:to>
                                    </p:set>
                                    <p:animEffect transition="in" filter="randombar(horizontal)">
                                      <p:cBhvr>
                                        <p:cTn id="20" dur="500"/>
                                        <p:tgtEl>
                                          <p:spTgt spid="326659">
                                            <p:txEl>
                                              <p:pRg st="1" end="1"/>
                                            </p:txEl>
                                          </p:spTgt>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326659">
                                            <p:txEl>
                                              <p:pRg st="2" end="2"/>
                                            </p:txEl>
                                          </p:spTgt>
                                        </p:tgtEl>
                                        <p:attrNameLst>
                                          <p:attrName>style.visibility</p:attrName>
                                        </p:attrNameLst>
                                      </p:cBhvr>
                                      <p:to>
                                        <p:strVal val="visible"/>
                                      </p:to>
                                    </p:set>
                                    <p:animEffect transition="in" filter="randombar(horizontal)">
                                      <p:cBhvr>
                                        <p:cTn id="24" dur="500"/>
                                        <p:tgtEl>
                                          <p:spTgt spid="326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052736"/>
            <a:ext cx="7772400" cy="2362200"/>
          </a:xfrm>
        </p:spPr>
        <p:txBody>
          <a:bodyPr/>
          <a:lstStyle/>
          <a:p>
            <a:pPr eaLnBrk="1" hangingPunct="1">
              <a:lnSpc>
                <a:spcPct val="170000"/>
              </a:lnSpc>
            </a:pPr>
            <a:r>
              <a:rPr lang="zh-CN" altLang="en-US" sz="5400" dirty="0">
                <a:solidFill>
                  <a:srgbClr val="000099"/>
                </a:solidFill>
                <a:latin typeface="黑体" pitchFamily="49" charset="-122"/>
                <a:ea typeface="黑体" pitchFamily="49" charset="-122"/>
              </a:rPr>
              <a:t>第二节  </a:t>
            </a:r>
            <a:br>
              <a:rPr lang="zh-CN" altLang="en-US" sz="5400" dirty="0">
                <a:solidFill>
                  <a:srgbClr val="000099"/>
                </a:solidFill>
                <a:latin typeface="黑体" pitchFamily="49" charset="-122"/>
                <a:ea typeface="黑体" pitchFamily="49" charset="-122"/>
              </a:rPr>
            </a:br>
            <a:r>
              <a:rPr lang="zh-CN" altLang="en-US" sz="5400" dirty="0">
                <a:solidFill>
                  <a:srgbClr val="000099"/>
                </a:solidFill>
                <a:latin typeface="黑体" pitchFamily="49" charset="-122"/>
                <a:ea typeface="黑体" pitchFamily="49" charset="-122"/>
              </a:rPr>
              <a:t>红细胞代谢  </a:t>
            </a:r>
          </a:p>
        </p:txBody>
      </p:sp>
      <p:sp>
        <p:nvSpPr>
          <p:cNvPr id="52227" name="Text Box 3"/>
          <p:cNvSpPr txBox="1">
            <a:spLocks noChangeArrowheads="1"/>
          </p:cNvSpPr>
          <p:nvPr/>
        </p:nvSpPr>
        <p:spPr bwMode="auto">
          <a:xfrm>
            <a:off x="900113" y="3429000"/>
            <a:ext cx="7345362" cy="707886"/>
          </a:xfrm>
          <a:prstGeom prst="rect">
            <a:avLst/>
          </a:prstGeom>
          <a:noFill/>
          <a:ln w="9525">
            <a:noFill/>
            <a:miter lim="800000"/>
            <a:headEnd/>
            <a:tailEnd/>
          </a:ln>
        </p:spPr>
        <p:txBody>
          <a:bodyPr>
            <a:spAutoFit/>
          </a:bodyPr>
          <a:lstStyle/>
          <a:p>
            <a:pPr algn="ctr"/>
            <a:r>
              <a:rPr lang="en-US" altLang="zh-CN" sz="4000" dirty="0">
                <a:solidFill>
                  <a:srgbClr val="000099"/>
                </a:solidFill>
                <a:latin typeface="Arial" charset="0"/>
                <a:ea typeface="楷体_GB2312" charset="-122"/>
              </a:rPr>
              <a:t>Metabolism of  Red Blood Cells</a:t>
            </a:r>
          </a:p>
        </p:txBody>
      </p:sp>
      <p:pic>
        <p:nvPicPr>
          <p:cNvPr id="52228" name="Picture 4" descr="blood-intro"/>
          <p:cNvPicPr>
            <a:picLocks noChangeAspect="1" noChangeArrowheads="1"/>
          </p:cNvPicPr>
          <p:nvPr/>
        </p:nvPicPr>
        <p:blipFill>
          <a:blip r:embed="rId2" cstate="print"/>
          <a:srcRect/>
          <a:stretch>
            <a:fillRect/>
          </a:stretch>
        </p:blipFill>
        <p:spPr bwMode="auto">
          <a:xfrm>
            <a:off x="5443538" y="4175125"/>
            <a:ext cx="3700462" cy="2682875"/>
          </a:xfrm>
          <a:prstGeom prst="rect">
            <a:avLst/>
          </a:prstGeom>
          <a:noFill/>
          <a:ln w="9525">
            <a:noFill/>
            <a:miter lim="800000"/>
            <a:headEnd/>
            <a:tailEnd/>
          </a:ln>
        </p:spPr>
      </p:pic>
      <p:sp>
        <p:nvSpPr>
          <p:cNvPr id="52229" name="灯片编号占位符 4"/>
          <p:cNvSpPr>
            <a:spLocks noGrp="1"/>
          </p:cNvSpPr>
          <p:nvPr>
            <p:ph type="sldNum" sz="quarter" idx="12"/>
          </p:nvPr>
        </p:nvSpPr>
        <p:spPr>
          <a:noFill/>
        </p:spPr>
        <p:txBody>
          <a:bodyPr/>
          <a:lstStyle/>
          <a:p>
            <a:fld id="{5581C4E0-9178-40D8-9964-0142B0CE20AD}" type="slidenum">
              <a:rPr lang="en-US" altLang="zh-CN" smtClean="0">
                <a:ea typeface="宋体" charset="-122"/>
              </a:rPr>
              <a:pPr/>
              <a:t>27</a:t>
            </a:fld>
            <a:endParaRPr lang="en-US" altLang="zh-CN">
              <a:ea typeface="宋体" charset="-122"/>
            </a:endParaRP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1835696" y="1053629"/>
            <a:ext cx="6265217" cy="4319587"/>
          </a:xfrm>
        </p:spPr>
        <p:txBody>
          <a:bodyPr/>
          <a:lstStyle/>
          <a:p>
            <a:pPr eaLnBrk="1" hangingPunct="1">
              <a:lnSpc>
                <a:spcPct val="120000"/>
              </a:lnSpc>
            </a:pPr>
            <a:r>
              <a:rPr lang="zh-CN" altLang="en-US" sz="3600" dirty="0">
                <a:solidFill>
                  <a:srgbClr val="FF0000"/>
                </a:solidFill>
                <a:ea typeface="黑体" pitchFamily="49" charset="-122"/>
              </a:rPr>
              <a:t>血红素的合成</a:t>
            </a:r>
          </a:p>
          <a:p>
            <a:pPr lvl="1" eaLnBrk="1" hangingPunct="1">
              <a:lnSpc>
                <a:spcPct val="120000"/>
              </a:lnSpc>
            </a:pPr>
            <a:r>
              <a:rPr lang="zh-CN" altLang="en-US" sz="3200" dirty="0">
                <a:ea typeface="黑体" pitchFamily="49" charset="-122"/>
              </a:rPr>
              <a:t>血红素的合成过程</a:t>
            </a:r>
          </a:p>
          <a:p>
            <a:pPr lvl="1" eaLnBrk="1" hangingPunct="1">
              <a:lnSpc>
                <a:spcPct val="120000"/>
              </a:lnSpc>
            </a:pPr>
            <a:r>
              <a:rPr lang="zh-CN" altLang="en-US" sz="3200" dirty="0">
                <a:ea typeface="黑体" pitchFamily="49" charset="-122"/>
              </a:rPr>
              <a:t>血红素合成的调节</a:t>
            </a:r>
          </a:p>
          <a:p>
            <a:pPr eaLnBrk="1" hangingPunct="1">
              <a:lnSpc>
                <a:spcPct val="120000"/>
              </a:lnSpc>
            </a:pPr>
            <a:r>
              <a:rPr lang="zh-CN" altLang="en-US" sz="3600" dirty="0">
                <a:solidFill>
                  <a:schemeClr val="tx2"/>
                </a:solidFill>
                <a:ea typeface="黑体" pitchFamily="49" charset="-122"/>
              </a:rPr>
              <a:t>红细胞的代谢</a:t>
            </a:r>
          </a:p>
          <a:p>
            <a:pPr lvl="1" eaLnBrk="1" hangingPunct="1">
              <a:lnSpc>
                <a:spcPct val="120000"/>
              </a:lnSpc>
            </a:pPr>
            <a:r>
              <a:rPr lang="zh-CN" altLang="en-US" sz="3200" dirty="0">
                <a:solidFill>
                  <a:schemeClr val="tx2"/>
                </a:solidFill>
                <a:ea typeface="黑体" pitchFamily="49" charset="-122"/>
              </a:rPr>
              <a:t>糖代谢</a:t>
            </a:r>
          </a:p>
          <a:p>
            <a:pPr lvl="1" eaLnBrk="1" hangingPunct="1">
              <a:lnSpc>
                <a:spcPct val="120000"/>
              </a:lnSpc>
            </a:pPr>
            <a:r>
              <a:rPr lang="zh-CN" altLang="en-US" sz="3200" dirty="0">
                <a:ea typeface="黑体" pitchFamily="49" charset="-122"/>
              </a:rPr>
              <a:t>脂代谢</a:t>
            </a:r>
            <a:endParaRPr lang="en-US" altLang="zh-CN" sz="3200" dirty="0">
              <a:ea typeface="黑体" pitchFamily="49" charset="-122"/>
            </a:endParaRPr>
          </a:p>
          <a:p>
            <a:pPr lvl="1" eaLnBrk="1" hangingPunct="1">
              <a:lnSpc>
                <a:spcPct val="120000"/>
              </a:lnSpc>
            </a:pPr>
            <a:r>
              <a:rPr lang="zh-CN" altLang="en-US" sz="3200" dirty="0">
                <a:ea typeface="黑体" pitchFamily="49" charset="-122"/>
              </a:rPr>
              <a:t>蛋白质代谢</a:t>
            </a:r>
            <a:r>
              <a:rPr lang="en-US" altLang="zh-CN" sz="3200" dirty="0">
                <a:ea typeface="黑体" pitchFamily="49" charset="-122"/>
              </a:rPr>
              <a:t>(</a:t>
            </a:r>
            <a:r>
              <a:rPr lang="zh-CN" altLang="en-US" sz="3200" dirty="0">
                <a:ea typeface="黑体" pitchFamily="49" charset="-122"/>
              </a:rPr>
              <a:t>血红蛋白合成</a:t>
            </a:r>
            <a:r>
              <a:rPr lang="en-US" altLang="zh-CN" sz="3200" dirty="0">
                <a:ea typeface="黑体" pitchFamily="49" charset="-122"/>
              </a:rPr>
              <a:t>)</a:t>
            </a:r>
            <a:endParaRPr lang="zh-CN" altLang="en-US" sz="3200" dirty="0">
              <a:ea typeface="黑体" pitchFamily="49" charset="-122"/>
            </a:endParaRPr>
          </a:p>
        </p:txBody>
      </p:sp>
      <p:sp>
        <p:nvSpPr>
          <p:cNvPr id="53251" name="灯片编号占位符 2"/>
          <p:cNvSpPr>
            <a:spLocks noGrp="1"/>
          </p:cNvSpPr>
          <p:nvPr>
            <p:ph type="sldNum" sz="quarter" idx="12"/>
          </p:nvPr>
        </p:nvSpPr>
        <p:spPr>
          <a:noFill/>
        </p:spPr>
        <p:txBody>
          <a:bodyPr/>
          <a:lstStyle/>
          <a:p>
            <a:fld id="{F039410A-913F-45A2-9700-57F7983217B9}" type="slidenum">
              <a:rPr lang="en-US" altLang="zh-CN" smtClean="0">
                <a:ea typeface="宋体" charset="-122"/>
              </a:rPr>
              <a:pPr/>
              <a:t>28</a:t>
            </a:fld>
            <a:endParaRPr lang="en-US" altLang="zh-CN">
              <a:ea typeface="宋体" charset="-122"/>
            </a:endParaRPr>
          </a:p>
        </p:txBody>
      </p:sp>
    </p:spTree>
    <p:extLst>
      <p:ext uri="{BB962C8B-B14F-4D97-AF65-F5344CB8AC3E}">
        <p14:creationId xmlns:p14="http://schemas.microsoft.com/office/powerpoint/2010/main" val="2334639893"/>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85850" y="641251"/>
            <a:ext cx="6870700" cy="771525"/>
          </a:xfrm>
        </p:spPr>
        <p:txBody>
          <a:bodyPr/>
          <a:lstStyle/>
          <a:p>
            <a:pPr eaLnBrk="1" hangingPunct="1"/>
            <a:r>
              <a:rPr lang="zh-CN" altLang="en-US" sz="3600" dirty="0">
                <a:solidFill>
                  <a:srgbClr val="000099"/>
                </a:solidFill>
                <a:ea typeface="黑体" pitchFamily="49" charset="-122"/>
              </a:rPr>
              <a:t>一、血红素的合成</a:t>
            </a:r>
          </a:p>
        </p:txBody>
      </p:sp>
      <p:pic>
        <p:nvPicPr>
          <p:cNvPr id="68613" name="Picture 5"/>
          <p:cNvPicPr>
            <a:picLocks noGrp="1" noChangeAspect="1" noChangeArrowheads="1"/>
          </p:cNvPicPr>
          <p:nvPr>
            <p:ph sz="half" idx="2"/>
          </p:nvPr>
        </p:nvPicPr>
        <p:blipFill>
          <a:blip r:embed="rId2" cstate="print"/>
          <a:srcRect l="21875"/>
          <a:stretch>
            <a:fillRect/>
          </a:stretch>
        </p:blipFill>
        <p:spPr>
          <a:xfrm>
            <a:off x="4499992" y="1916832"/>
            <a:ext cx="4597400" cy="4650470"/>
          </a:xfrm>
          <a:noFill/>
        </p:spPr>
      </p:pic>
      <p:grpSp>
        <p:nvGrpSpPr>
          <p:cNvPr id="2" name="Group 14"/>
          <p:cNvGrpSpPr>
            <a:grpSpLocks/>
          </p:cNvGrpSpPr>
          <p:nvPr/>
        </p:nvGrpSpPr>
        <p:grpSpPr bwMode="auto">
          <a:xfrm>
            <a:off x="373062" y="1977230"/>
            <a:ext cx="4342899" cy="3756026"/>
            <a:chOff x="114" y="2069"/>
            <a:chExt cx="2535" cy="2366"/>
          </a:xfrm>
        </p:grpSpPr>
        <p:sp>
          <p:nvSpPr>
            <p:cNvPr id="65543" name="Rectangle 11"/>
            <p:cNvSpPr>
              <a:spLocks noChangeArrowheads="1"/>
            </p:cNvSpPr>
            <p:nvPr/>
          </p:nvSpPr>
          <p:spPr bwMode="auto">
            <a:xfrm>
              <a:off x="114" y="2069"/>
              <a:ext cx="2448" cy="2366"/>
            </a:xfrm>
            <a:prstGeom prst="rect">
              <a:avLst/>
            </a:prstGeom>
            <a:noFill/>
            <a:ln w="9525">
              <a:noFill/>
              <a:miter lim="800000"/>
              <a:headEnd/>
              <a:tailEnd/>
            </a:ln>
          </p:spPr>
          <p:txBody>
            <a:bodyPr wrap="none" anchor="ctr"/>
            <a:lstStyle/>
            <a:p>
              <a:endParaRPr lang="zh-CN" altLang="en-US"/>
            </a:p>
          </p:txBody>
        </p:sp>
        <p:sp>
          <p:nvSpPr>
            <p:cNvPr id="65544" name="Rectangle 9"/>
            <p:cNvSpPr>
              <a:spLocks noChangeArrowheads="1"/>
            </p:cNvSpPr>
            <p:nvPr/>
          </p:nvSpPr>
          <p:spPr bwMode="auto">
            <a:xfrm>
              <a:off x="321" y="2205"/>
              <a:ext cx="2328" cy="1958"/>
            </a:xfrm>
            <a:prstGeom prst="rect">
              <a:avLst/>
            </a:prstGeom>
            <a:noFill/>
            <a:ln w="9525">
              <a:noFill/>
              <a:miter lim="800000"/>
              <a:headEnd/>
              <a:tailEnd/>
            </a:ln>
          </p:spPr>
          <p:txBody>
            <a:bodyPr wrap="square">
              <a:spAutoFit/>
            </a:bodyPr>
            <a:lstStyle/>
            <a:p>
              <a:pPr>
                <a:buFontTx/>
                <a:buChar char="•"/>
              </a:pPr>
              <a:r>
                <a:rPr kumimoji="1" lang="zh-CN" altLang="en-US" sz="2800" dirty="0">
                  <a:latin typeface="Times New Roman" pitchFamily="18" charset="0"/>
                  <a:ea typeface="黑体" pitchFamily="49" charset="-122"/>
                </a:rPr>
                <a:t> 血红蛋白的组成</a:t>
              </a:r>
              <a:endParaRPr kumimoji="1" lang="en-US" altLang="zh-CN" sz="2800" dirty="0">
                <a:latin typeface="Times New Roman" pitchFamily="18" charset="0"/>
                <a:ea typeface="黑体" pitchFamily="49" charset="-122"/>
              </a:endParaRPr>
            </a:p>
            <a:p>
              <a:pPr>
                <a:buFontTx/>
                <a:buChar char="•"/>
              </a:pPr>
              <a:endParaRPr kumimoji="1" lang="en-US" altLang="zh-CN" sz="2800" dirty="0">
                <a:latin typeface="Times New Roman" pitchFamily="18" charset="0"/>
                <a:ea typeface="黑体" pitchFamily="49" charset="-122"/>
              </a:endParaRPr>
            </a:p>
            <a:p>
              <a:pPr>
                <a:buFontTx/>
                <a:buChar char="•"/>
              </a:pPr>
              <a:endParaRPr kumimoji="1" lang="en-US" altLang="zh-CN" sz="2800" dirty="0">
                <a:latin typeface="Times New Roman" pitchFamily="18" charset="0"/>
                <a:ea typeface="黑体" pitchFamily="49" charset="-122"/>
              </a:endParaRPr>
            </a:p>
            <a:p>
              <a:pPr>
                <a:buFontTx/>
                <a:buChar char="•"/>
              </a:pPr>
              <a:endParaRPr kumimoji="1" lang="en-US" altLang="zh-CN" sz="2800" dirty="0">
                <a:latin typeface="Times New Roman" pitchFamily="18" charset="0"/>
                <a:ea typeface="黑体" pitchFamily="49" charset="-122"/>
              </a:endParaRPr>
            </a:p>
            <a:p>
              <a:pPr>
                <a:buFontTx/>
                <a:buChar char="•"/>
              </a:pPr>
              <a:r>
                <a:rPr kumimoji="1" lang="zh-CN" altLang="en-US" sz="2800" dirty="0">
                  <a:latin typeface="Times New Roman" pitchFamily="18" charset="0"/>
                  <a:ea typeface="黑体" pitchFamily="49" charset="-122"/>
                </a:rPr>
                <a:t> 除了</a:t>
              </a:r>
              <a:r>
                <a:rPr kumimoji="1" lang="en-US" altLang="zh-CN" sz="2800" dirty="0">
                  <a:latin typeface="Times New Roman" pitchFamily="18" charset="0"/>
                  <a:ea typeface="黑体" pitchFamily="49" charset="-122"/>
                </a:rPr>
                <a:t>Hb</a:t>
              </a:r>
              <a:r>
                <a:rPr kumimoji="1" lang="zh-CN" altLang="en-US" sz="2800" dirty="0">
                  <a:latin typeface="Times New Roman" pitchFamily="18" charset="0"/>
                  <a:ea typeface="黑体" pitchFamily="49" charset="-122"/>
                </a:rPr>
                <a:t>，血红素还是肌红蛋白、细胞色素和过氧化物酶等的辅基</a:t>
              </a:r>
            </a:p>
          </p:txBody>
        </p:sp>
        <p:grpSp>
          <p:nvGrpSpPr>
            <p:cNvPr id="65545" name="Group 13"/>
            <p:cNvGrpSpPr>
              <a:grpSpLocks/>
            </p:cNvGrpSpPr>
            <p:nvPr/>
          </p:nvGrpSpPr>
          <p:grpSpPr bwMode="auto">
            <a:xfrm>
              <a:off x="521" y="2613"/>
              <a:ext cx="1876" cy="623"/>
              <a:chOff x="1928" y="3078"/>
              <a:chExt cx="1876" cy="623"/>
            </a:xfrm>
          </p:grpSpPr>
          <p:sp>
            <p:nvSpPr>
              <p:cNvPr id="65546" name="Text Box 8"/>
              <p:cNvSpPr txBox="1">
                <a:spLocks noChangeArrowheads="1"/>
              </p:cNvSpPr>
              <p:nvPr/>
            </p:nvSpPr>
            <p:spPr bwMode="auto">
              <a:xfrm>
                <a:off x="2064" y="3078"/>
                <a:ext cx="1740" cy="623"/>
              </a:xfrm>
              <a:prstGeom prst="rect">
                <a:avLst/>
              </a:prstGeom>
              <a:noFill/>
              <a:ln w="9525">
                <a:noFill/>
                <a:miter lim="800000"/>
                <a:headEnd/>
                <a:tailEnd/>
              </a:ln>
            </p:spPr>
            <p:txBody>
              <a:bodyPr wrap="square">
                <a:spAutoFit/>
              </a:bodyPr>
              <a:lstStyle/>
              <a:p>
                <a:pPr>
                  <a:lnSpc>
                    <a:spcPct val="80000"/>
                  </a:lnSpc>
                  <a:spcBef>
                    <a:spcPct val="50000"/>
                  </a:spcBef>
                </a:pPr>
                <a:r>
                  <a:rPr lang="zh-CN" altLang="en-US" sz="2800" dirty="0">
                    <a:solidFill>
                      <a:srgbClr val="000000"/>
                    </a:solidFill>
                    <a:latin typeface="Times New Roman" pitchFamily="18" charset="0"/>
                    <a:ea typeface="黑体" pitchFamily="49" charset="-122"/>
                  </a:rPr>
                  <a:t>珠蛋白（</a:t>
                </a:r>
                <a:r>
                  <a:rPr lang="en-US" altLang="zh-CN" sz="2800" dirty="0">
                    <a:solidFill>
                      <a:srgbClr val="000000"/>
                    </a:solidFill>
                    <a:latin typeface="Times New Roman" pitchFamily="18" charset="0"/>
                    <a:ea typeface="黑体" pitchFamily="49" charset="-122"/>
                  </a:rPr>
                  <a:t>globin</a:t>
                </a:r>
                <a:r>
                  <a:rPr lang="zh-CN" altLang="en-US" sz="2800" dirty="0">
                    <a:solidFill>
                      <a:srgbClr val="000000"/>
                    </a:solidFill>
                    <a:latin typeface="Times New Roman" pitchFamily="18" charset="0"/>
                    <a:ea typeface="黑体" pitchFamily="49" charset="-122"/>
                  </a:rPr>
                  <a:t>） </a:t>
                </a:r>
              </a:p>
              <a:p>
                <a:pPr>
                  <a:lnSpc>
                    <a:spcPct val="80000"/>
                  </a:lnSpc>
                  <a:spcBef>
                    <a:spcPct val="50000"/>
                  </a:spcBef>
                </a:pPr>
                <a:r>
                  <a:rPr lang="zh-CN" altLang="en-US" sz="2800" dirty="0">
                    <a:solidFill>
                      <a:srgbClr val="000000"/>
                    </a:solidFill>
                    <a:latin typeface="Times New Roman" pitchFamily="18" charset="0"/>
                    <a:ea typeface="黑体" pitchFamily="49" charset="-122"/>
                  </a:rPr>
                  <a:t>血红素（</a:t>
                </a:r>
                <a:r>
                  <a:rPr lang="en-US" altLang="zh-CN" sz="2800" dirty="0">
                    <a:solidFill>
                      <a:srgbClr val="000000"/>
                    </a:solidFill>
                    <a:latin typeface="Times New Roman" pitchFamily="18" charset="0"/>
                    <a:ea typeface="黑体" pitchFamily="49" charset="-122"/>
                  </a:rPr>
                  <a:t>heme</a:t>
                </a:r>
                <a:r>
                  <a:rPr lang="zh-CN" altLang="en-US" sz="2800" dirty="0">
                    <a:solidFill>
                      <a:srgbClr val="000000"/>
                    </a:solidFill>
                    <a:latin typeface="Times New Roman" pitchFamily="18" charset="0"/>
                    <a:ea typeface="黑体" pitchFamily="49" charset="-122"/>
                  </a:rPr>
                  <a:t>）</a:t>
                </a:r>
              </a:p>
            </p:txBody>
          </p:sp>
          <p:sp>
            <p:nvSpPr>
              <p:cNvPr id="65547" name="AutoShape 10"/>
              <p:cNvSpPr>
                <a:spLocks/>
              </p:cNvSpPr>
              <p:nvPr/>
            </p:nvSpPr>
            <p:spPr bwMode="auto">
              <a:xfrm>
                <a:off x="1928" y="3174"/>
                <a:ext cx="136" cy="408"/>
              </a:xfrm>
              <a:prstGeom prst="leftBrace">
                <a:avLst>
                  <a:gd name="adj1" fmla="val 25000"/>
                  <a:gd name="adj2" fmla="val 50000"/>
                </a:avLst>
              </a:prstGeom>
              <a:noFill/>
              <a:ln w="38100">
                <a:solidFill>
                  <a:schemeClr val="tx1"/>
                </a:solidFill>
                <a:round/>
                <a:headEnd/>
                <a:tailEnd/>
              </a:ln>
            </p:spPr>
            <p:txBody>
              <a:bodyPr wrap="none" anchor="ctr"/>
              <a:lstStyle/>
              <a:p>
                <a:endParaRPr lang="zh-CN" altLang="en-US"/>
              </a:p>
            </p:txBody>
          </p:sp>
        </p:grpSp>
      </p:grpSp>
      <p:sp>
        <p:nvSpPr>
          <p:cNvPr id="65542" name="灯片编号占位符 10"/>
          <p:cNvSpPr>
            <a:spLocks noGrp="1"/>
          </p:cNvSpPr>
          <p:nvPr>
            <p:ph type="sldNum" sz="quarter" idx="12"/>
          </p:nvPr>
        </p:nvSpPr>
        <p:spPr>
          <a:noFill/>
        </p:spPr>
        <p:txBody>
          <a:bodyPr/>
          <a:lstStyle/>
          <a:p>
            <a:fld id="{5652F4C7-B757-4EBF-AF41-C437FAD9ECDA}" type="slidenum">
              <a:rPr lang="en-US" altLang="zh-CN" smtClean="0">
                <a:ea typeface="宋体" charset="-122"/>
              </a:rPr>
              <a:pPr/>
              <a:t>29</a:t>
            </a:fld>
            <a:endParaRPr lang="en-US" altLang="zh-CN">
              <a:ea typeface="宋体" charset="-122"/>
            </a:endParaRPr>
          </a:p>
        </p:txBody>
      </p:sp>
    </p:spTree>
    <p:extLst>
      <p:ext uri="{BB962C8B-B14F-4D97-AF65-F5344CB8AC3E}">
        <p14:creationId xmlns:p14="http://schemas.microsoft.com/office/powerpoint/2010/main" val="17193142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checkerboard(across)">
                                      <p:cBhvr>
                                        <p:cTn id="7" dur="500"/>
                                        <p:tgtEl>
                                          <p:spTgt spid="686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00113" y="915988"/>
            <a:ext cx="3525837" cy="641350"/>
          </a:xfrm>
          <a:solidFill>
            <a:srgbClr val="FFCCCC"/>
          </a:solidFill>
        </p:spPr>
        <p:txBody>
          <a:bodyPr/>
          <a:lstStyle/>
          <a:p>
            <a:pPr algn="l" eaLnBrk="1" hangingPunct="1"/>
            <a:r>
              <a:rPr lang="en-US" altLang="zh-CN" sz="4000">
                <a:solidFill>
                  <a:schemeClr val="tx2"/>
                </a:solidFill>
                <a:latin typeface="黑体" pitchFamily="49" charset="-122"/>
                <a:ea typeface="黑体" pitchFamily="49" charset="-122"/>
              </a:rPr>
              <a:t>★</a:t>
            </a:r>
            <a:r>
              <a:rPr lang="en-US" altLang="zh-CN">
                <a:latin typeface="黑体" pitchFamily="49" charset="-122"/>
                <a:ea typeface="黑体" pitchFamily="49" charset="-122"/>
              </a:rPr>
              <a:t> </a:t>
            </a:r>
            <a:r>
              <a:rPr lang="zh-CN" altLang="en-US" sz="3600">
                <a:latin typeface="黑体" pitchFamily="49" charset="-122"/>
                <a:ea typeface="黑体" pitchFamily="49" charset="-122"/>
              </a:rPr>
              <a:t>血液的功能</a:t>
            </a:r>
          </a:p>
        </p:txBody>
      </p:sp>
      <p:sp>
        <p:nvSpPr>
          <p:cNvPr id="295939" name="Rectangle 3"/>
          <p:cNvSpPr>
            <a:spLocks noGrp="1" noChangeArrowheads="1"/>
          </p:cNvSpPr>
          <p:nvPr>
            <p:ph type="body" idx="1"/>
          </p:nvPr>
        </p:nvSpPr>
        <p:spPr>
          <a:xfrm>
            <a:off x="1692275" y="1931988"/>
            <a:ext cx="6332538" cy="3873500"/>
          </a:xfrm>
        </p:spPr>
        <p:txBody>
          <a:bodyPr/>
          <a:lstStyle/>
          <a:p>
            <a:pPr eaLnBrk="1" hangingPunct="1">
              <a:lnSpc>
                <a:spcPct val="110000"/>
              </a:lnSpc>
            </a:pPr>
            <a:r>
              <a:rPr lang="zh-CN" altLang="en-US">
                <a:ea typeface="黑体" pitchFamily="49" charset="-122"/>
              </a:rPr>
              <a:t>沟通及运输功能</a:t>
            </a:r>
          </a:p>
          <a:p>
            <a:pPr eaLnBrk="1" hangingPunct="1">
              <a:lnSpc>
                <a:spcPct val="110000"/>
              </a:lnSpc>
            </a:pPr>
            <a:r>
              <a:rPr lang="zh-CN" altLang="en-US">
                <a:ea typeface="黑体" pitchFamily="49" charset="-122"/>
              </a:rPr>
              <a:t>维持机体内环境的稳定</a:t>
            </a:r>
          </a:p>
          <a:p>
            <a:pPr eaLnBrk="1" hangingPunct="1">
              <a:lnSpc>
                <a:spcPct val="110000"/>
              </a:lnSpc>
            </a:pPr>
            <a:r>
              <a:rPr lang="zh-CN" altLang="en-US">
                <a:ea typeface="黑体" pitchFamily="49" charset="-122"/>
              </a:rPr>
              <a:t>免疫功能</a:t>
            </a:r>
          </a:p>
          <a:p>
            <a:pPr eaLnBrk="1" hangingPunct="1">
              <a:lnSpc>
                <a:spcPct val="110000"/>
              </a:lnSpc>
            </a:pPr>
            <a:r>
              <a:rPr lang="zh-CN" altLang="en-US">
                <a:ea typeface="黑体" pitchFamily="49" charset="-122"/>
              </a:rPr>
              <a:t>凝血、抗凝血作用</a:t>
            </a:r>
          </a:p>
          <a:p>
            <a:pPr eaLnBrk="1" hangingPunct="1">
              <a:lnSpc>
                <a:spcPct val="110000"/>
              </a:lnSpc>
            </a:pPr>
            <a:r>
              <a:rPr lang="zh-CN" altLang="en-US">
                <a:ea typeface="黑体" pitchFamily="49" charset="-122"/>
              </a:rPr>
              <a:t>血液中某些代谢物浓度的变化，反映体内代谢或功能状况</a:t>
            </a:r>
          </a:p>
        </p:txBody>
      </p:sp>
      <p:sp>
        <p:nvSpPr>
          <p:cNvPr id="19460" name="灯片编号占位符 3"/>
          <p:cNvSpPr>
            <a:spLocks noGrp="1"/>
          </p:cNvSpPr>
          <p:nvPr>
            <p:ph type="sldNum" sz="quarter" idx="12"/>
          </p:nvPr>
        </p:nvSpPr>
        <p:spPr>
          <a:noFill/>
        </p:spPr>
        <p:txBody>
          <a:bodyPr/>
          <a:lstStyle/>
          <a:p>
            <a:fld id="{1D62E52C-0E7C-4E6A-AB81-857ECE078750}" type="slidenum">
              <a:rPr lang="en-US" altLang="zh-CN" smtClean="0">
                <a:ea typeface="宋体" charset="-122"/>
              </a:rPr>
              <a:pPr/>
              <a:t>3</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up)">
                                      <p:cBhvr>
                                        <p:cTn id="7" dur="500"/>
                                        <p:tgtEl>
                                          <p:spTgt spid="29593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1500"/>
                                  </p:stCondLst>
                                  <p:childTnLst>
                                    <p:set>
                                      <p:cBhvr>
                                        <p:cTn id="10" dur="1" fill="hold">
                                          <p:stCondLst>
                                            <p:cond delay="0"/>
                                          </p:stCondLst>
                                        </p:cTn>
                                        <p:tgtEl>
                                          <p:spTgt spid="295939">
                                            <p:txEl>
                                              <p:pRg st="1" end="1"/>
                                            </p:txEl>
                                          </p:spTgt>
                                        </p:tgtEl>
                                        <p:attrNameLst>
                                          <p:attrName>style.visibility</p:attrName>
                                        </p:attrNameLst>
                                      </p:cBhvr>
                                      <p:to>
                                        <p:strVal val="visible"/>
                                      </p:to>
                                    </p:set>
                                    <p:animEffect transition="in" filter="wipe(up)">
                                      <p:cBhvr>
                                        <p:cTn id="11" dur="500"/>
                                        <p:tgtEl>
                                          <p:spTgt spid="295939">
                                            <p:txEl>
                                              <p:pRg st="1" end="1"/>
                                            </p:txEl>
                                          </p:spTgt>
                                        </p:tgtEl>
                                      </p:cBhvr>
                                    </p:animEffect>
                                  </p:childTnLst>
                                </p:cTn>
                              </p:par>
                            </p:childTnLst>
                          </p:cTn>
                        </p:par>
                        <p:par>
                          <p:cTn id="12" fill="hold">
                            <p:stCondLst>
                              <p:cond delay="2500"/>
                            </p:stCondLst>
                            <p:childTnLst>
                              <p:par>
                                <p:cTn id="13" presetID="22" presetClass="entr" presetSubtype="1" fill="hold" grpId="0" nodeType="afterEffect">
                                  <p:stCondLst>
                                    <p:cond delay="1500"/>
                                  </p:stCondLst>
                                  <p:childTnLst>
                                    <p:set>
                                      <p:cBhvr>
                                        <p:cTn id="14" dur="1" fill="hold">
                                          <p:stCondLst>
                                            <p:cond delay="0"/>
                                          </p:stCondLst>
                                        </p:cTn>
                                        <p:tgtEl>
                                          <p:spTgt spid="295939">
                                            <p:txEl>
                                              <p:pRg st="2" end="2"/>
                                            </p:txEl>
                                          </p:spTgt>
                                        </p:tgtEl>
                                        <p:attrNameLst>
                                          <p:attrName>style.visibility</p:attrName>
                                        </p:attrNameLst>
                                      </p:cBhvr>
                                      <p:to>
                                        <p:strVal val="visible"/>
                                      </p:to>
                                    </p:set>
                                    <p:animEffect transition="in" filter="wipe(up)">
                                      <p:cBhvr>
                                        <p:cTn id="15" dur="500"/>
                                        <p:tgtEl>
                                          <p:spTgt spid="295939">
                                            <p:txEl>
                                              <p:pRg st="2" end="2"/>
                                            </p:txEl>
                                          </p:spTgt>
                                        </p:tgtEl>
                                      </p:cBhvr>
                                    </p:animEffect>
                                  </p:childTnLst>
                                </p:cTn>
                              </p:par>
                            </p:childTnLst>
                          </p:cTn>
                        </p:par>
                        <p:par>
                          <p:cTn id="16" fill="hold">
                            <p:stCondLst>
                              <p:cond delay="4500"/>
                            </p:stCondLst>
                            <p:childTnLst>
                              <p:par>
                                <p:cTn id="17" presetID="22" presetClass="entr" presetSubtype="1" fill="hold" grpId="0" nodeType="afterEffect">
                                  <p:stCondLst>
                                    <p:cond delay="1500"/>
                                  </p:stCondLst>
                                  <p:childTnLst>
                                    <p:set>
                                      <p:cBhvr>
                                        <p:cTn id="18" dur="1" fill="hold">
                                          <p:stCondLst>
                                            <p:cond delay="0"/>
                                          </p:stCondLst>
                                        </p:cTn>
                                        <p:tgtEl>
                                          <p:spTgt spid="295939">
                                            <p:txEl>
                                              <p:pRg st="3" end="3"/>
                                            </p:txEl>
                                          </p:spTgt>
                                        </p:tgtEl>
                                        <p:attrNameLst>
                                          <p:attrName>style.visibility</p:attrName>
                                        </p:attrNameLst>
                                      </p:cBhvr>
                                      <p:to>
                                        <p:strVal val="visible"/>
                                      </p:to>
                                    </p:set>
                                    <p:animEffect transition="in" filter="wipe(up)">
                                      <p:cBhvr>
                                        <p:cTn id="19" dur="500"/>
                                        <p:tgtEl>
                                          <p:spTgt spid="295939">
                                            <p:txEl>
                                              <p:pRg st="3" end="3"/>
                                            </p:txEl>
                                          </p:spTgt>
                                        </p:tgtEl>
                                      </p:cBhvr>
                                    </p:animEffect>
                                  </p:childTnLst>
                                </p:cTn>
                              </p:par>
                            </p:childTnLst>
                          </p:cTn>
                        </p:par>
                        <p:par>
                          <p:cTn id="20" fill="hold">
                            <p:stCondLst>
                              <p:cond delay="6500"/>
                            </p:stCondLst>
                            <p:childTnLst>
                              <p:par>
                                <p:cTn id="21" presetID="22" presetClass="entr" presetSubtype="1" fill="hold" grpId="0" nodeType="afterEffect">
                                  <p:stCondLst>
                                    <p:cond delay="1500"/>
                                  </p:stCondLst>
                                  <p:childTnLst>
                                    <p:set>
                                      <p:cBhvr>
                                        <p:cTn id="22" dur="1" fill="hold">
                                          <p:stCondLst>
                                            <p:cond delay="0"/>
                                          </p:stCondLst>
                                        </p:cTn>
                                        <p:tgtEl>
                                          <p:spTgt spid="295939">
                                            <p:txEl>
                                              <p:pRg st="4" end="4"/>
                                            </p:txEl>
                                          </p:spTgt>
                                        </p:tgtEl>
                                        <p:attrNameLst>
                                          <p:attrName>style.visibility</p:attrName>
                                        </p:attrNameLst>
                                      </p:cBhvr>
                                      <p:to>
                                        <p:strVal val="visible"/>
                                      </p:to>
                                    </p:set>
                                    <p:animEffect transition="in" filter="wipe(up)">
                                      <p:cBhvr>
                                        <p:cTn id="23" dur="500"/>
                                        <p:tgtEl>
                                          <p:spTgt spid="295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42988" y="476250"/>
            <a:ext cx="6911975" cy="576263"/>
          </a:xfrm>
        </p:spPr>
        <p:txBody>
          <a:bodyPr/>
          <a:lstStyle/>
          <a:p>
            <a:pPr eaLnBrk="1" hangingPunct="1"/>
            <a:r>
              <a:rPr lang="zh-CN" altLang="en-US" sz="3600" dirty="0">
                <a:solidFill>
                  <a:srgbClr val="000099"/>
                </a:solidFill>
                <a:latin typeface="Times New Roman" pitchFamily="18" charset="0"/>
                <a:ea typeface="黑体" pitchFamily="49" charset="-122"/>
              </a:rPr>
              <a:t>（一）血红素的合成过程</a:t>
            </a:r>
          </a:p>
        </p:txBody>
      </p:sp>
      <p:pic>
        <p:nvPicPr>
          <p:cNvPr id="38916" name="Picture 4"/>
          <p:cNvPicPr>
            <a:picLocks noChangeAspect="1" noChangeArrowheads="1"/>
          </p:cNvPicPr>
          <p:nvPr/>
        </p:nvPicPr>
        <p:blipFill>
          <a:blip r:embed="rId2" cstate="print"/>
          <a:srcRect l="18379" t="8365" b="2066"/>
          <a:stretch>
            <a:fillRect/>
          </a:stretch>
        </p:blipFill>
        <p:spPr bwMode="auto">
          <a:xfrm>
            <a:off x="1403350" y="1460500"/>
            <a:ext cx="6192838" cy="5064125"/>
          </a:xfrm>
          <a:prstGeom prst="rect">
            <a:avLst/>
          </a:prstGeom>
          <a:noFill/>
          <a:ln w="9525">
            <a:noFill/>
            <a:miter lim="800000"/>
            <a:headEnd/>
            <a:tailEnd/>
          </a:ln>
        </p:spPr>
      </p:pic>
      <p:sp>
        <p:nvSpPr>
          <p:cNvPr id="66564" name="灯片编号占位符 3"/>
          <p:cNvSpPr>
            <a:spLocks noGrp="1"/>
          </p:cNvSpPr>
          <p:nvPr>
            <p:ph type="sldNum" sz="quarter" idx="12"/>
          </p:nvPr>
        </p:nvSpPr>
        <p:spPr>
          <a:noFill/>
        </p:spPr>
        <p:txBody>
          <a:bodyPr/>
          <a:lstStyle/>
          <a:p>
            <a:fld id="{D916BA35-FABC-49E4-8DD1-B8E1B3FBB33A}" type="slidenum">
              <a:rPr lang="en-US" altLang="zh-CN" smtClean="0">
                <a:ea typeface="宋体" charset="-122"/>
              </a:rPr>
              <a:pPr/>
              <a:t>30</a:t>
            </a:fld>
            <a:endParaRPr lang="en-US" altLang="zh-CN">
              <a:ea typeface="宋体" charset="-122"/>
            </a:endParaRPr>
          </a:p>
        </p:txBody>
      </p:sp>
    </p:spTree>
    <p:extLst>
      <p:ext uri="{BB962C8B-B14F-4D97-AF65-F5344CB8AC3E}">
        <p14:creationId xmlns:p14="http://schemas.microsoft.com/office/powerpoint/2010/main" val="291167884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checkerboard(across)">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8313" y="549275"/>
            <a:ext cx="6911975" cy="576263"/>
          </a:xfrm>
        </p:spPr>
        <p:txBody>
          <a:bodyPr/>
          <a:lstStyle/>
          <a:p>
            <a:pPr marL="571500" indent="-571500" algn="l" eaLnBrk="1" hangingPunct="1">
              <a:buFont typeface="Wingdings" panose="05000000000000000000" pitchFamily="2" charset="2"/>
              <a:buChar char="Ø"/>
            </a:pPr>
            <a:r>
              <a:rPr lang="zh-CN" altLang="en-US" sz="3600" dirty="0">
                <a:solidFill>
                  <a:srgbClr val="000099"/>
                </a:solidFill>
                <a:latin typeface="Times New Roman" pitchFamily="18" charset="0"/>
                <a:ea typeface="黑体" pitchFamily="49" charset="-122"/>
              </a:rPr>
              <a:t>血红素的合成过程</a:t>
            </a:r>
          </a:p>
        </p:txBody>
      </p:sp>
      <p:sp>
        <p:nvSpPr>
          <p:cNvPr id="315395" name="Rectangle 3"/>
          <p:cNvSpPr>
            <a:spLocks noGrp="1" noChangeArrowheads="1"/>
          </p:cNvSpPr>
          <p:nvPr>
            <p:ph type="body" idx="1"/>
          </p:nvPr>
        </p:nvSpPr>
        <p:spPr>
          <a:xfrm>
            <a:off x="1506538" y="1268413"/>
            <a:ext cx="7097712" cy="5105400"/>
          </a:xfrm>
        </p:spPr>
        <p:txBody>
          <a:bodyPr/>
          <a:lstStyle/>
          <a:p>
            <a:pPr eaLnBrk="1" hangingPunct="1">
              <a:lnSpc>
                <a:spcPct val="120000"/>
              </a:lnSpc>
            </a:pPr>
            <a:r>
              <a:rPr lang="zh-CN" altLang="en-US" sz="2800" dirty="0">
                <a:latin typeface="Times New Roman" pitchFamily="18" charset="0"/>
                <a:ea typeface="黑体" pitchFamily="49" charset="-122"/>
              </a:rPr>
              <a:t>原料：甘氨酸、琥珀酰</a:t>
            </a:r>
            <a:r>
              <a:rPr lang="en-US" altLang="zh-CN" sz="2800" dirty="0">
                <a:latin typeface="Times New Roman" pitchFamily="18" charset="0"/>
                <a:ea typeface="黑体" pitchFamily="49" charset="-122"/>
              </a:rPr>
              <a:t>CoA</a:t>
            </a:r>
            <a:r>
              <a:rPr lang="zh-CN" altLang="en-US" sz="2800" dirty="0">
                <a:latin typeface="Times New Roman" pitchFamily="18" charset="0"/>
                <a:ea typeface="黑体" pitchFamily="49" charset="-122"/>
              </a:rPr>
              <a:t>和</a:t>
            </a:r>
            <a:r>
              <a:rPr lang="en-US" altLang="zh-CN" sz="2800" dirty="0">
                <a:latin typeface="Times New Roman" pitchFamily="18" charset="0"/>
                <a:ea typeface="黑体" pitchFamily="49" charset="-122"/>
              </a:rPr>
              <a:t>Fe</a:t>
            </a:r>
            <a:r>
              <a:rPr lang="en-US" altLang="zh-CN" sz="2800" baseline="30000" dirty="0">
                <a:latin typeface="Times New Roman" pitchFamily="18" charset="0"/>
                <a:ea typeface="黑体" pitchFamily="49" charset="-122"/>
              </a:rPr>
              <a:t>2+</a:t>
            </a:r>
          </a:p>
          <a:p>
            <a:pPr eaLnBrk="1" hangingPunct="1">
              <a:lnSpc>
                <a:spcPct val="120000"/>
              </a:lnSpc>
            </a:pPr>
            <a:r>
              <a:rPr lang="zh-CN" altLang="en-US" sz="2800" dirty="0">
                <a:latin typeface="Times New Roman" pitchFamily="18" charset="0"/>
                <a:ea typeface="黑体" pitchFamily="49" charset="-122"/>
              </a:rPr>
              <a:t>部位：起始和终末过程均在线粒体，</a:t>
            </a:r>
          </a:p>
          <a:p>
            <a:pPr eaLnBrk="1" hangingPunct="1">
              <a:lnSpc>
                <a:spcPct val="120000"/>
              </a:lnSpc>
              <a:buFontTx/>
              <a:buNone/>
            </a:pPr>
            <a:r>
              <a:rPr lang="zh-CN" altLang="en-US" sz="2800" dirty="0">
                <a:latin typeface="Times New Roman" pitchFamily="18" charset="0"/>
                <a:ea typeface="黑体" pitchFamily="49" charset="-122"/>
              </a:rPr>
              <a:t>                中间阶段在胞质中</a:t>
            </a:r>
          </a:p>
          <a:p>
            <a:pPr eaLnBrk="1" hangingPunct="1">
              <a:lnSpc>
                <a:spcPct val="120000"/>
              </a:lnSpc>
            </a:pPr>
            <a:r>
              <a:rPr lang="zh-CN" altLang="en-US" sz="2800" dirty="0">
                <a:latin typeface="Times New Roman" pitchFamily="18" charset="0"/>
                <a:ea typeface="黑体" pitchFamily="49" charset="-122"/>
              </a:rPr>
              <a:t>合成过程：</a:t>
            </a:r>
          </a:p>
          <a:p>
            <a:pPr eaLnBrk="1" hangingPunct="1">
              <a:lnSpc>
                <a:spcPct val="120000"/>
              </a:lnSpc>
              <a:buFontTx/>
              <a:buNone/>
            </a:pPr>
            <a:r>
              <a:rPr lang="zh-CN" altLang="en-US" sz="2800" dirty="0">
                <a:latin typeface="Times New Roman" pitchFamily="18" charset="0"/>
                <a:ea typeface="黑体" pitchFamily="49" charset="-122"/>
              </a:rPr>
              <a:t>    </a:t>
            </a:r>
            <a:r>
              <a:rPr lang="en-US" altLang="zh-CN" sz="2800" dirty="0">
                <a:latin typeface="Times New Roman" pitchFamily="18" charset="0"/>
                <a:ea typeface="黑体" pitchFamily="49" charset="-122"/>
              </a:rPr>
              <a:t>1. </a:t>
            </a:r>
            <a:r>
              <a:rPr lang="en-US" altLang="zh-CN" sz="2800" dirty="0">
                <a:solidFill>
                  <a:schemeClr val="tx2"/>
                </a:solidFill>
                <a:latin typeface="Times New Roman" pitchFamily="18" charset="0"/>
                <a:ea typeface="黑体" pitchFamily="49" charset="-122"/>
                <a:sym typeface="Symbol" pitchFamily="18" charset="2"/>
              </a:rPr>
              <a:t></a:t>
            </a:r>
            <a:r>
              <a:rPr lang="en-US" altLang="zh-CN" sz="2800" dirty="0">
                <a:solidFill>
                  <a:schemeClr val="tx2"/>
                </a:solidFill>
                <a:latin typeface="Times New Roman" pitchFamily="18" charset="0"/>
                <a:ea typeface="黑体" pitchFamily="49" charset="-122"/>
              </a:rPr>
              <a:t>-</a:t>
            </a:r>
            <a:r>
              <a:rPr lang="zh-CN" altLang="en-US" sz="2800" dirty="0">
                <a:solidFill>
                  <a:schemeClr val="tx2"/>
                </a:solidFill>
                <a:latin typeface="Times New Roman" pitchFamily="18" charset="0"/>
                <a:ea typeface="黑体" pitchFamily="49" charset="-122"/>
              </a:rPr>
              <a:t>氨基</a:t>
            </a:r>
            <a:r>
              <a:rPr lang="en-US" altLang="zh-CN" sz="2800" dirty="0">
                <a:solidFill>
                  <a:schemeClr val="tx2"/>
                </a:solidFill>
                <a:latin typeface="Times New Roman" pitchFamily="18" charset="0"/>
                <a:ea typeface="黑体" pitchFamily="49" charset="-122"/>
              </a:rPr>
              <a:t>-</a:t>
            </a:r>
            <a:r>
              <a:rPr lang="en-US" altLang="zh-CN" sz="2800" dirty="0">
                <a:solidFill>
                  <a:schemeClr val="tx2"/>
                </a:solidFill>
                <a:latin typeface="Times New Roman" pitchFamily="18" charset="0"/>
                <a:ea typeface="黑体" pitchFamily="49" charset="-122"/>
                <a:sym typeface="Symbol" pitchFamily="18" charset="2"/>
              </a:rPr>
              <a:t></a:t>
            </a:r>
            <a:r>
              <a:rPr lang="en-US" altLang="zh-CN" sz="2800" dirty="0">
                <a:solidFill>
                  <a:schemeClr val="tx2"/>
                </a:solidFill>
                <a:latin typeface="Times New Roman" pitchFamily="18" charset="0"/>
                <a:ea typeface="黑体" pitchFamily="49" charset="-122"/>
              </a:rPr>
              <a:t>-</a:t>
            </a:r>
            <a:r>
              <a:rPr lang="zh-CN" altLang="en-US" sz="2800" dirty="0">
                <a:solidFill>
                  <a:schemeClr val="tx2"/>
                </a:solidFill>
                <a:latin typeface="Times New Roman" pitchFamily="18" charset="0"/>
                <a:ea typeface="黑体" pitchFamily="49" charset="-122"/>
              </a:rPr>
              <a:t>酮戊酸</a:t>
            </a:r>
            <a:r>
              <a:rPr lang="en-US" altLang="zh-CN" sz="2800" dirty="0">
                <a:solidFill>
                  <a:schemeClr val="tx2"/>
                </a:solidFill>
                <a:latin typeface="Times New Roman" pitchFamily="18" charset="0"/>
                <a:ea typeface="黑体" pitchFamily="49" charset="-122"/>
              </a:rPr>
              <a:t>(ALA)</a:t>
            </a:r>
            <a:r>
              <a:rPr lang="zh-CN" altLang="en-US" sz="2800" dirty="0">
                <a:solidFill>
                  <a:schemeClr val="tx2"/>
                </a:solidFill>
                <a:latin typeface="Times New Roman" pitchFamily="18" charset="0"/>
                <a:ea typeface="黑体" pitchFamily="49" charset="-122"/>
              </a:rPr>
              <a:t>的生成</a:t>
            </a:r>
            <a:r>
              <a:rPr lang="zh-CN" altLang="en-US" sz="2800" dirty="0">
                <a:latin typeface="Times New Roman" pitchFamily="18" charset="0"/>
                <a:ea typeface="黑体" pitchFamily="49" charset="-122"/>
              </a:rPr>
              <a:t> </a:t>
            </a:r>
          </a:p>
          <a:p>
            <a:pPr eaLnBrk="1" hangingPunct="1">
              <a:lnSpc>
                <a:spcPct val="120000"/>
              </a:lnSpc>
              <a:buFontTx/>
              <a:buNone/>
            </a:pPr>
            <a:r>
              <a:rPr lang="zh-CN" altLang="en-US" sz="2800" dirty="0">
                <a:latin typeface="Times New Roman" pitchFamily="18" charset="0"/>
                <a:ea typeface="黑体" pitchFamily="49" charset="-122"/>
              </a:rPr>
              <a:t>    </a:t>
            </a:r>
            <a:r>
              <a:rPr lang="en-US" altLang="zh-CN" sz="2800" dirty="0">
                <a:latin typeface="Times New Roman" pitchFamily="18" charset="0"/>
                <a:ea typeface="黑体" pitchFamily="49" charset="-122"/>
              </a:rPr>
              <a:t>2.  </a:t>
            </a:r>
            <a:r>
              <a:rPr lang="zh-CN" altLang="en-US" sz="2800" dirty="0">
                <a:latin typeface="Times New Roman" pitchFamily="18" charset="0"/>
                <a:ea typeface="黑体" pitchFamily="49" charset="-122"/>
              </a:rPr>
              <a:t>胆色素原的生成</a:t>
            </a:r>
          </a:p>
          <a:p>
            <a:pPr eaLnBrk="1" hangingPunct="1">
              <a:lnSpc>
                <a:spcPct val="120000"/>
              </a:lnSpc>
              <a:buFontTx/>
              <a:buNone/>
            </a:pPr>
            <a:r>
              <a:rPr lang="zh-CN" altLang="en-US" sz="2800" dirty="0">
                <a:latin typeface="Times New Roman" pitchFamily="18" charset="0"/>
                <a:ea typeface="黑体" pitchFamily="49" charset="-122"/>
              </a:rPr>
              <a:t>    </a:t>
            </a:r>
            <a:r>
              <a:rPr lang="en-US" altLang="zh-CN" sz="2800" dirty="0">
                <a:latin typeface="Times New Roman" pitchFamily="18" charset="0"/>
                <a:ea typeface="黑体" pitchFamily="49" charset="-122"/>
              </a:rPr>
              <a:t>3.  </a:t>
            </a:r>
            <a:r>
              <a:rPr lang="zh-CN" altLang="en-US" sz="2800" dirty="0">
                <a:latin typeface="Times New Roman" pitchFamily="18" charset="0"/>
                <a:ea typeface="黑体" pitchFamily="49" charset="-122"/>
              </a:rPr>
              <a:t>尿卟啉原与粪卟啉原的生成 </a:t>
            </a:r>
          </a:p>
          <a:p>
            <a:pPr eaLnBrk="1" hangingPunct="1">
              <a:lnSpc>
                <a:spcPct val="120000"/>
              </a:lnSpc>
              <a:buFontTx/>
              <a:buNone/>
            </a:pPr>
            <a:r>
              <a:rPr lang="zh-CN" altLang="en-US" sz="2800" dirty="0">
                <a:latin typeface="Times New Roman" pitchFamily="18" charset="0"/>
                <a:ea typeface="黑体" pitchFamily="49" charset="-122"/>
              </a:rPr>
              <a:t>    </a:t>
            </a:r>
            <a:r>
              <a:rPr lang="en-US" altLang="zh-CN" sz="2800" dirty="0">
                <a:latin typeface="Times New Roman" pitchFamily="18" charset="0"/>
                <a:ea typeface="黑体" pitchFamily="49" charset="-122"/>
              </a:rPr>
              <a:t>4.  </a:t>
            </a:r>
            <a:r>
              <a:rPr lang="zh-CN" altLang="en-US" sz="2800" dirty="0">
                <a:latin typeface="Times New Roman" pitchFamily="18" charset="0"/>
                <a:ea typeface="黑体" pitchFamily="49" charset="-122"/>
              </a:rPr>
              <a:t>血红素的生成</a:t>
            </a:r>
          </a:p>
        </p:txBody>
      </p:sp>
      <p:sp>
        <p:nvSpPr>
          <p:cNvPr id="67588" name="灯片编号占位符 3"/>
          <p:cNvSpPr>
            <a:spLocks noGrp="1"/>
          </p:cNvSpPr>
          <p:nvPr>
            <p:ph type="sldNum" sz="quarter" idx="12"/>
          </p:nvPr>
        </p:nvSpPr>
        <p:spPr>
          <a:noFill/>
        </p:spPr>
        <p:txBody>
          <a:bodyPr/>
          <a:lstStyle/>
          <a:p>
            <a:fld id="{324FB14F-1153-4E6E-AF66-9B0217B887C3}" type="slidenum">
              <a:rPr lang="en-US" altLang="zh-CN" smtClean="0">
                <a:ea typeface="宋体" charset="-122"/>
              </a:rPr>
              <a:pPr/>
              <a:t>31</a:t>
            </a:fld>
            <a:endParaRPr lang="en-US" altLang="zh-CN">
              <a:ea typeface="宋体" charset="-122"/>
            </a:endParaRPr>
          </a:p>
        </p:txBody>
      </p:sp>
    </p:spTree>
    <p:extLst>
      <p:ext uri="{BB962C8B-B14F-4D97-AF65-F5344CB8AC3E}">
        <p14:creationId xmlns:p14="http://schemas.microsoft.com/office/powerpoint/2010/main" val="22948767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Effect transition="in" filter="dissolve">
                                      <p:cBhvr>
                                        <p:cTn id="7" dur="500"/>
                                        <p:tgtEl>
                                          <p:spTgt spid="315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5">
                                            <p:txEl>
                                              <p:pRg st="1" end="1"/>
                                            </p:txEl>
                                          </p:spTgt>
                                        </p:tgtEl>
                                        <p:attrNameLst>
                                          <p:attrName>style.visibility</p:attrName>
                                        </p:attrNameLst>
                                      </p:cBhvr>
                                      <p:to>
                                        <p:strVal val="visible"/>
                                      </p:to>
                                    </p:set>
                                    <p:animEffect transition="in" filter="dissolve">
                                      <p:cBhvr>
                                        <p:cTn id="12" dur="500"/>
                                        <p:tgtEl>
                                          <p:spTgt spid="315395">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15395">
                                            <p:txEl>
                                              <p:pRg st="2" end="2"/>
                                            </p:txEl>
                                          </p:spTgt>
                                        </p:tgtEl>
                                        <p:attrNameLst>
                                          <p:attrName>style.visibility</p:attrName>
                                        </p:attrNameLst>
                                      </p:cBhvr>
                                      <p:to>
                                        <p:strVal val="visible"/>
                                      </p:to>
                                    </p:set>
                                    <p:animEffect transition="in" filter="dissolve">
                                      <p:cBhvr>
                                        <p:cTn id="16" dur="500"/>
                                        <p:tgtEl>
                                          <p:spTgt spid="31539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15395">
                                            <p:txEl>
                                              <p:pRg st="3" end="3"/>
                                            </p:txEl>
                                          </p:spTgt>
                                        </p:tgtEl>
                                        <p:attrNameLst>
                                          <p:attrName>style.visibility</p:attrName>
                                        </p:attrNameLst>
                                      </p:cBhvr>
                                      <p:to>
                                        <p:strVal val="visible"/>
                                      </p:to>
                                    </p:set>
                                    <p:animEffect transition="in" filter="dissolve">
                                      <p:cBhvr>
                                        <p:cTn id="21" dur="500"/>
                                        <p:tgtEl>
                                          <p:spTgt spid="315395">
                                            <p:txEl>
                                              <p:pRg st="3" end="3"/>
                                            </p:txEl>
                                          </p:spTgt>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315395">
                                            <p:txEl>
                                              <p:pRg st="4" end="4"/>
                                            </p:txEl>
                                          </p:spTgt>
                                        </p:tgtEl>
                                        <p:attrNameLst>
                                          <p:attrName>style.visibility</p:attrName>
                                        </p:attrNameLst>
                                      </p:cBhvr>
                                      <p:to>
                                        <p:strVal val="visible"/>
                                      </p:to>
                                    </p:set>
                                    <p:animEffect transition="in" filter="dissolve">
                                      <p:cBhvr>
                                        <p:cTn id="25" dur="500"/>
                                        <p:tgtEl>
                                          <p:spTgt spid="315395">
                                            <p:txEl>
                                              <p:pRg st="4" end="4"/>
                                            </p:txEl>
                                          </p:spTgt>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315395">
                                            <p:txEl>
                                              <p:pRg st="5" end="5"/>
                                            </p:txEl>
                                          </p:spTgt>
                                        </p:tgtEl>
                                        <p:attrNameLst>
                                          <p:attrName>style.visibility</p:attrName>
                                        </p:attrNameLst>
                                      </p:cBhvr>
                                      <p:to>
                                        <p:strVal val="visible"/>
                                      </p:to>
                                    </p:set>
                                    <p:animEffect transition="in" filter="dissolve">
                                      <p:cBhvr>
                                        <p:cTn id="29" dur="500"/>
                                        <p:tgtEl>
                                          <p:spTgt spid="315395">
                                            <p:txEl>
                                              <p:pRg st="5" end="5"/>
                                            </p:txEl>
                                          </p:spTgt>
                                        </p:tgtEl>
                                      </p:cBhvr>
                                    </p:animEffect>
                                  </p:childTnLst>
                                </p:cTn>
                              </p:par>
                            </p:childTnLst>
                          </p:cTn>
                        </p:par>
                        <p:par>
                          <p:cTn id="30" fill="hold">
                            <p:stCondLst>
                              <p:cond delay="1500"/>
                            </p:stCondLst>
                            <p:childTnLst>
                              <p:par>
                                <p:cTn id="31" presetID="9" presetClass="entr" presetSubtype="0" fill="hold" grpId="0" nodeType="afterEffect">
                                  <p:stCondLst>
                                    <p:cond delay="0"/>
                                  </p:stCondLst>
                                  <p:childTnLst>
                                    <p:set>
                                      <p:cBhvr>
                                        <p:cTn id="32" dur="1" fill="hold">
                                          <p:stCondLst>
                                            <p:cond delay="0"/>
                                          </p:stCondLst>
                                        </p:cTn>
                                        <p:tgtEl>
                                          <p:spTgt spid="315395">
                                            <p:txEl>
                                              <p:pRg st="6" end="6"/>
                                            </p:txEl>
                                          </p:spTgt>
                                        </p:tgtEl>
                                        <p:attrNameLst>
                                          <p:attrName>style.visibility</p:attrName>
                                        </p:attrNameLst>
                                      </p:cBhvr>
                                      <p:to>
                                        <p:strVal val="visible"/>
                                      </p:to>
                                    </p:set>
                                    <p:animEffect transition="in" filter="dissolve">
                                      <p:cBhvr>
                                        <p:cTn id="33" dur="500"/>
                                        <p:tgtEl>
                                          <p:spTgt spid="315395">
                                            <p:txEl>
                                              <p:pRg st="6" end="6"/>
                                            </p:txEl>
                                          </p:spTgt>
                                        </p:tgtEl>
                                      </p:cBhvr>
                                    </p:animEffect>
                                  </p:childTnLst>
                                </p:cTn>
                              </p:par>
                            </p:childTnLst>
                          </p:cTn>
                        </p:par>
                        <p:par>
                          <p:cTn id="34" fill="hold">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315395">
                                            <p:txEl>
                                              <p:pRg st="7" end="7"/>
                                            </p:txEl>
                                          </p:spTgt>
                                        </p:tgtEl>
                                        <p:attrNameLst>
                                          <p:attrName>style.visibility</p:attrName>
                                        </p:attrNameLst>
                                      </p:cBhvr>
                                      <p:to>
                                        <p:strVal val="visible"/>
                                      </p:to>
                                    </p:set>
                                    <p:animEffect transition="in" filter="dissolve">
                                      <p:cBhvr>
                                        <p:cTn id="37" dur="500"/>
                                        <p:tgtEl>
                                          <p:spTgt spid="315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476250"/>
            <a:ext cx="6870700" cy="844550"/>
          </a:xfrm>
        </p:spPr>
        <p:txBody>
          <a:bodyPr/>
          <a:lstStyle/>
          <a:p>
            <a:pPr eaLnBrk="1" hangingPunct="1"/>
            <a:r>
              <a:rPr lang="en-US" altLang="zh-CN" sz="3600" dirty="0">
                <a:solidFill>
                  <a:srgbClr val="000099"/>
                </a:solidFill>
                <a:latin typeface="Times New Roman" pitchFamily="18" charset="0"/>
                <a:ea typeface="黑体" pitchFamily="49" charset="-122"/>
              </a:rPr>
              <a:t>1. ALA</a:t>
            </a:r>
            <a:r>
              <a:rPr lang="zh-CN" altLang="en-US" sz="3600" dirty="0">
                <a:solidFill>
                  <a:srgbClr val="000099"/>
                </a:solidFill>
                <a:latin typeface="Times New Roman" pitchFamily="18" charset="0"/>
                <a:ea typeface="黑体" pitchFamily="49" charset="-122"/>
              </a:rPr>
              <a:t>的生成</a:t>
            </a:r>
          </a:p>
        </p:txBody>
      </p:sp>
      <p:sp>
        <p:nvSpPr>
          <p:cNvPr id="68611" name="Text Box 3"/>
          <p:cNvSpPr txBox="1">
            <a:spLocks noChangeArrowheads="1"/>
          </p:cNvSpPr>
          <p:nvPr/>
        </p:nvSpPr>
        <p:spPr bwMode="auto">
          <a:xfrm>
            <a:off x="774700" y="2152650"/>
            <a:ext cx="15240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COOH</a:t>
            </a:r>
            <a:endParaRPr kumimoji="1" lang="en-US" altLang="zh-CN" sz="3200" b="1" baseline="-25000">
              <a:latin typeface="Times New Roman" pitchFamily="18" charset="0"/>
              <a:ea typeface="楷体_GB2312" charset="-122"/>
            </a:endParaRPr>
          </a:p>
        </p:txBody>
      </p:sp>
      <p:sp>
        <p:nvSpPr>
          <p:cNvPr id="68612" name="Text Box 4"/>
          <p:cNvSpPr txBox="1">
            <a:spLocks noChangeArrowheads="1"/>
          </p:cNvSpPr>
          <p:nvPr/>
        </p:nvSpPr>
        <p:spPr bwMode="auto">
          <a:xfrm>
            <a:off x="755650" y="3467100"/>
            <a:ext cx="9906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endParaRPr kumimoji="1" lang="en-US" altLang="zh-CN" sz="3200" b="1">
              <a:latin typeface="Times New Roman" pitchFamily="18" charset="0"/>
              <a:ea typeface="楷体_GB2312" charset="-122"/>
            </a:endParaRPr>
          </a:p>
        </p:txBody>
      </p:sp>
      <p:sp>
        <p:nvSpPr>
          <p:cNvPr id="68613" name="Text Box 5"/>
          <p:cNvSpPr txBox="1">
            <a:spLocks noChangeArrowheads="1"/>
          </p:cNvSpPr>
          <p:nvPr/>
        </p:nvSpPr>
        <p:spPr bwMode="auto">
          <a:xfrm>
            <a:off x="755650" y="2819400"/>
            <a:ext cx="11430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p>
        </p:txBody>
      </p:sp>
      <p:sp>
        <p:nvSpPr>
          <p:cNvPr id="68614" name="Text Box 6"/>
          <p:cNvSpPr txBox="1">
            <a:spLocks noChangeArrowheads="1"/>
          </p:cNvSpPr>
          <p:nvPr/>
        </p:nvSpPr>
        <p:spPr bwMode="auto">
          <a:xfrm>
            <a:off x="774700" y="4144963"/>
            <a:ext cx="1885950" cy="579437"/>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C~SCoA</a:t>
            </a:r>
          </a:p>
        </p:txBody>
      </p:sp>
      <p:sp>
        <p:nvSpPr>
          <p:cNvPr id="68615" name="Line 7"/>
          <p:cNvSpPr>
            <a:spLocks noChangeShapeType="1"/>
          </p:cNvSpPr>
          <p:nvPr/>
        </p:nvSpPr>
        <p:spPr bwMode="auto">
          <a:xfrm>
            <a:off x="1003300" y="2628900"/>
            <a:ext cx="0" cy="304800"/>
          </a:xfrm>
          <a:prstGeom prst="line">
            <a:avLst/>
          </a:prstGeom>
          <a:noFill/>
          <a:ln w="28575">
            <a:solidFill>
              <a:schemeClr val="tx1"/>
            </a:solidFill>
            <a:miter lim="800000"/>
            <a:headEnd/>
            <a:tailEnd/>
          </a:ln>
        </p:spPr>
        <p:txBody>
          <a:bodyPr wrap="none"/>
          <a:lstStyle/>
          <a:p>
            <a:endParaRPr lang="zh-CN" altLang="en-US"/>
          </a:p>
        </p:txBody>
      </p:sp>
      <p:sp>
        <p:nvSpPr>
          <p:cNvPr id="68616" name="Line 9"/>
          <p:cNvSpPr>
            <a:spLocks noChangeShapeType="1"/>
          </p:cNvSpPr>
          <p:nvPr/>
        </p:nvSpPr>
        <p:spPr bwMode="auto">
          <a:xfrm>
            <a:off x="1003300" y="3943350"/>
            <a:ext cx="0" cy="304800"/>
          </a:xfrm>
          <a:prstGeom prst="line">
            <a:avLst/>
          </a:prstGeom>
          <a:noFill/>
          <a:ln w="28575">
            <a:solidFill>
              <a:schemeClr val="tx1"/>
            </a:solidFill>
            <a:miter lim="800000"/>
            <a:headEnd/>
            <a:tailEnd/>
          </a:ln>
        </p:spPr>
        <p:txBody>
          <a:bodyPr wrap="none"/>
          <a:lstStyle/>
          <a:p>
            <a:endParaRPr lang="zh-CN" altLang="en-US"/>
          </a:p>
        </p:txBody>
      </p:sp>
      <p:grpSp>
        <p:nvGrpSpPr>
          <p:cNvPr id="68617" name="Group 11"/>
          <p:cNvGrpSpPr>
            <a:grpSpLocks/>
          </p:cNvGrpSpPr>
          <p:nvPr/>
        </p:nvGrpSpPr>
        <p:grpSpPr bwMode="auto">
          <a:xfrm>
            <a:off x="965200" y="4629150"/>
            <a:ext cx="76200" cy="304800"/>
            <a:chOff x="708" y="2160"/>
            <a:chExt cx="48" cy="192"/>
          </a:xfrm>
        </p:grpSpPr>
        <p:sp>
          <p:nvSpPr>
            <p:cNvPr id="68640" name="Line 8"/>
            <p:cNvSpPr>
              <a:spLocks noChangeShapeType="1"/>
            </p:cNvSpPr>
            <p:nvPr/>
          </p:nvSpPr>
          <p:spPr bwMode="auto">
            <a:xfrm>
              <a:off x="708" y="2160"/>
              <a:ext cx="0" cy="192"/>
            </a:xfrm>
            <a:prstGeom prst="line">
              <a:avLst/>
            </a:prstGeom>
            <a:noFill/>
            <a:ln w="28575">
              <a:solidFill>
                <a:schemeClr val="tx1"/>
              </a:solidFill>
              <a:miter lim="800000"/>
              <a:headEnd/>
              <a:tailEnd/>
            </a:ln>
          </p:spPr>
          <p:txBody>
            <a:bodyPr wrap="none"/>
            <a:lstStyle/>
            <a:p>
              <a:endParaRPr lang="zh-CN" altLang="en-US"/>
            </a:p>
          </p:txBody>
        </p:sp>
        <p:sp>
          <p:nvSpPr>
            <p:cNvPr id="68641" name="Line 10"/>
            <p:cNvSpPr>
              <a:spLocks noChangeShapeType="1"/>
            </p:cNvSpPr>
            <p:nvPr/>
          </p:nvSpPr>
          <p:spPr bwMode="auto">
            <a:xfrm>
              <a:off x="756" y="2160"/>
              <a:ext cx="0" cy="192"/>
            </a:xfrm>
            <a:prstGeom prst="line">
              <a:avLst/>
            </a:prstGeom>
            <a:noFill/>
            <a:ln w="28575">
              <a:solidFill>
                <a:schemeClr val="tx1"/>
              </a:solidFill>
              <a:miter lim="800000"/>
              <a:headEnd/>
              <a:tailEnd/>
            </a:ln>
          </p:spPr>
          <p:txBody>
            <a:bodyPr wrap="none"/>
            <a:lstStyle/>
            <a:p>
              <a:endParaRPr lang="zh-CN" altLang="en-US"/>
            </a:p>
          </p:txBody>
        </p:sp>
      </p:grpSp>
      <p:sp>
        <p:nvSpPr>
          <p:cNvPr id="68618" name="Line 12"/>
          <p:cNvSpPr>
            <a:spLocks noChangeShapeType="1"/>
          </p:cNvSpPr>
          <p:nvPr/>
        </p:nvSpPr>
        <p:spPr bwMode="auto">
          <a:xfrm>
            <a:off x="1003300" y="3295650"/>
            <a:ext cx="0" cy="304800"/>
          </a:xfrm>
          <a:prstGeom prst="line">
            <a:avLst/>
          </a:prstGeom>
          <a:noFill/>
          <a:ln w="28575">
            <a:solidFill>
              <a:schemeClr val="tx1"/>
            </a:solidFill>
            <a:miter lim="800000"/>
            <a:headEnd/>
            <a:tailEnd/>
          </a:ln>
        </p:spPr>
        <p:txBody>
          <a:bodyPr wrap="none"/>
          <a:lstStyle/>
          <a:p>
            <a:endParaRPr lang="zh-CN" altLang="en-US"/>
          </a:p>
        </p:txBody>
      </p:sp>
      <p:sp>
        <p:nvSpPr>
          <p:cNvPr id="68619" name="Text Box 13"/>
          <p:cNvSpPr txBox="1">
            <a:spLocks noChangeArrowheads="1"/>
          </p:cNvSpPr>
          <p:nvPr/>
        </p:nvSpPr>
        <p:spPr bwMode="auto">
          <a:xfrm>
            <a:off x="755650" y="4838700"/>
            <a:ext cx="5334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O</a:t>
            </a:r>
          </a:p>
        </p:txBody>
      </p:sp>
      <p:sp>
        <p:nvSpPr>
          <p:cNvPr id="68620" name="Line 14"/>
          <p:cNvSpPr>
            <a:spLocks noChangeShapeType="1"/>
          </p:cNvSpPr>
          <p:nvPr/>
        </p:nvSpPr>
        <p:spPr bwMode="auto">
          <a:xfrm>
            <a:off x="2279650" y="3733800"/>
            <a:ext cx="381000" cy="0"/>
          </a:xfrm>
          <a:prstGeom prst="line">
            <a:avLst/>
          </a:prstGeom>
          <a:noFill/>
          <a:ln w="38100">
            <a:solidFill>
              <a:schemeClr val="tx1"/>
            </a:solidFill>
            <a:miter lim="800000"/>
            <a:headEnd/>
            <a:tailEnd/>
          </a:ln>
        </p:spPr>
        <p:txBody>
          <a:bodyPr wrap="none"/>
          <a:lstStyle/>
          <a:p>
            <a:endParaRPr lang="zh-CN" altLang="en-US"/>
          </a:p>
        </p:txBody>
      </p:sp>
      <p:sp>
        <p:nvSpPr>
          <p:cNvPr id="68621" name="Line 15"/>
          <p:cNvSpPr>
            <a:spLocks noChangeShapeType="1"/>
          </p:cNvSpPr>
          <p:nvPr/>
        </p:nvSpPr>
        <p:spPr bwMode="auto">
          <a:xfrm rot="5400000">
            <a:off x="2279650" y="3733800"/>
            <a:ext cx="381000" cy="0"/>
          </a:xfrm>
          <a:prstGeom prst="line">
            <a:avLst/>
          </a:prstGeom>
          <a:noFill/>
          <a:ln w="38100">
            <a:solidFill>
              <a:schemeClr val="tx1"/>
            </a:solidFill>
            <a:miter lim="800000"/>
            <a:headEnd/>
            <a:tailEnd/>
          </a:ln>
        </p:spPr>
        <p:txBody>
          <a:bodyPr wrap="none"/>
          <a:lstStyle/>
          <a:p>
            <a:endParaRPr lang="zh-CN" altLang="en-US"/>
          </a:p>
        </p:txBody>
      </p:sp>
      <p:sp>
        <p:nvSpPr>
          <p:cNvPr id="68622" name="Text Box 17"/>
          <p:cNvSpPr txBox="1">
            <a:spLocks noChangeArrowheads="1"/>
          </p:cNvSpPr>
          <p:nvPr/>
        </p:nvSpPr>
        <p:spPr bwMode="auto">
          <a:xfrm>
            <a:off x="2813050" y="3135313"/>
            <a:ext cx="1828800" cy="579437"/>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r>
              <a:rPr kumimoji="1" lang="en-US" altLang="zh-CN" sz="3200" b="1">
                <a:latin typeface="Times New Roman" pitchFamily="18" charset="0"/>
                <a:ea typeface="楷体_GB2312" charset="-122"/>
              </a:rPr>
              <a:t>NH</a:t>
            </a:r>
            <a:r>
              <a:rPr kumimoji="1" lang="en-US" altLang="zh-CN" sz="3200" b="1" baseline="-25000">
                <a:latin typeface="Times New Roman" pitchFamily="18" charset="0"/>
                <a:ea typeface="楷体_GB2312" charset="-122"/>
              </a:rPr>
              <a:t>2</a:t>
            </a:r>
          </a:p>
        </p:txBody>
      </p:sp>
      <p:sp>
        <p:nvSpPr>
          <p:cNvPr id="68623" name="Text Box 18"/>
          <p:cNvSpPr txBox="1">
            <a:spLocks noChangeArrowheads="1"/>
          </p:cNvSpPr>
          <p:nvPr/>
        </p:nvSpPr>
        <p:spPr bwMode="auto">
          <a:xfrm>
            <a:off x="2813050" y="3802063"/>
            <a:ext cx="1524000" cy="579437"/>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COOH</a:t>
            </a:r>
            <a:endParaRPr kumimoji="1" lang="en-US" altLang="zh-CN" sz="3200" b="1" baseline="-25000">
              <a:latin typeface="Times New Roman" pitchFamily="18" charset="0"/>
              <a:ea typeface="楷体_GB2312" charset="-122"/>
            </a:endParaRPr>
          </a:p>
        </p:txBody>
      </p:sp>
      <p:sp>
        <p:nvSpPr>
          <p:cNvPr id="68624" name="Line 19"/>
          <p:cNvSpPr>
            <a:spLocks noChangeShapeType="1"/>
          </p:cNvSpPr>
          <p:nvPr/>
        </p:nvSpPr>
        <p:spPr bwMode="auto">
          <a:xfrm>
            <a:off x="3041650" y="3611563"/>
            <a:ext cx="0" cy="304800"/>
          </a:xfrm>
          <a:prstGeom prst="line">
            <a:avLst/>
          </a:prstGeom>
          <a:noFill/>
          <a:ln w="28575">
            <a:solidFill>
              <a:schemeClr val="tx1"/>
            </a:solidFill>
            <a:miter lim="800000"/>
            <a:headEnd/>
            <a:tailEnd/>
          </a:ln>
        </p:spPr>
        <p:txBody>
          <a:bodyPr wrap="none"/>
          <a:lstStyle/>
          <a:p>
            <a:endParaRPr lang="zh-CN" altLang="en-US"/>
          </a:p>
        </p:txBody>
      </p:sp>
      <p:sp>
        <p:nvSpPr>
          <p:cNvPr id="68625" name="Line 20"/>
          <p:cNvSpPr>
            <a:spLocks noChangeShapeType="1"/>
          </p:cNvSpPr>
          <p:nvPr/>
        </p:nvSpPr>
        <p:spPr bwMode="auto">
          <a:xfrm>
            <a:off x="4489450" y="3733800"/>
            <a:ext cx="2209800"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68626" name="Text Box 21"/>
          <p:cNvSpPr txBox="1">
            <a:spLocks noChangeArrowheads="1"/>
          </p:cNvSpPr>
          <p:nvPr/>
        </p:nvSpPr>
        <p:spPr bwMode="auto">
          <a:xfrm>
            <a:off x="4394200" y="2762250"/>
            <a:ext cx="2152650" cy="946150"/>
          </a:xfrm>
          <a:prstGeom prst="rect">
            <a:avLst/>
          </a:prstGeom>
          <a:noFill/>
          <a:ln w="9525">
            <a:noFill/>
            <a:miter lim="800000"/>
            <a:headEnd/>
            <a:tailEnd/>
          </a:ln>
        </p:spPr>
        <p:txBody>
          <a:bodyPr>
            <a:spAutoFit/>
          </a:bodyPr>
          <a:lstStyle/>
          <a:p>
            <a:pPr algn="ctr">
              <a:spcBef>
                <a:spcPct val="50000"/>
              </a:spcBef>
            </a:pPr>
            <a:r>
              <a:rPr kumimoji="1" lang="en-US" altLang="zh-CN" sz="2800" dirty="0">
                <a:solidFill>
                  <a:schemeClr val="tx2"/>
                </a:solidFill>
                <a:latin typeface="Times New Roman" pitchFamily="18" charset="0"/>
                <a:ea typeface="黑体" pitchFamily="49" charset="-122"/>
              </a:rPr>
              <a:t>ALA</a:t>
            </a:r>
            <a:r>
              <a:rPr kumimoji="1" lang="zh-CN" altLang="en-US" sz="2800" dirty="0">
                <a:solidFill>
                  <a:schemeClr val="tx2"/>
                </a:solidFill>
                <a:latin typeface="Times New Roman" pitchFamily="18" charset="0"/>
                <a:ea typeface="黑体" pitchFamily="49" charset="-122"/>
              </a:rPr>
              <a:t>合酶</a:t>
            </a:r>
            <a:r>
              <a:rPr kumimoji="1" lang="zh-CN" altLang="en-US" sz="2800" dirty="0">
                <a:latin typeface="Times New Roman" pitchFamily="18" charset="0"/>
                <a:ea typeface="黑体" pitchFamily="49" charset="-122"/>
              </a:rPr>
              <a:t> </a:t>
            </a:r>
            <a:r>
              <a:rPr kumimoji="1" lang="en-US" altLang="zh-CN" sz="2800" dirty="0">
                <a:latin typeface="Times New Roman" pitchFamily="18" charset="0"/>
                <a:ea typeface="黑体" pitchFamily="49" charset="-122"/>
              </a:rPr>
              <a:t>(</a:t>
            </a:r>
            <a:r>
              <a:rPr kumimoji="1" lang="zh-CN" altLang="en-US" sz="2800" dirty="0">
                <a:latin typeface="Times New Roman" pitchFamily="18" charset="0"/>
                <a:ea typeface="黑体" pitchFamily="49" charset="-122"/>
              </a:rPr>
              <a:t>磷酸吡哆醛</a:t>
            </a:r>
            <a:r>
              <a:rPr kumimoji="1" lang="en-US" altLang="zh-CN" sz="2800" dirty="0">
                <a:latin typeface="Times New Roman" pitchFamily="18" charset="0"/>
                <a:ea typeface="黑体" pitchFamily="49" charset="-122"/>
              </a:rPr>
              <a:t>)</a:t>
            </a:r>
          </a:p>
        </p:txBody>
      </p:sp>
      <p:sp>
        <p:nvSpPr>
          <p:cNvPr id="68627" name="Line 22"/>
          <p:cNvSpPr>
            <a:spLocks noChangeShapeType="1"/>
          </p:cNvSpPr>
          <p:nvPr/>
        </p:nvSpPr>
        <p:spPr bwMode="auto">
          <a:xfrm>
            <a:off x="4946650" y="3733800"/>
            <a:ext cx="533400" cy="38100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68628" name="Text Box 23"/>
          <p:cNvSpPr txBox="1">
            <a:spLocks noChangeArrowheads="1"/>
          </p:cNvSpPr>
          <p:nvPr/>
        </p:nvSpPr>
        <p:spPr bwMode="auto">
          <a:xfrm>
            <a:off x="4413250" y="4038600"/>
            <a:ext cx="2438400" cy="519113"/>
          </a:xfrm>
          <a:prstGeom prst="rect">
            <a:avLst/>
          </a:prstGeom>
          <a:noFill/>
          <a:ln w="9525">
            <a:noFill/>
            <a:miter lim="800000"/>
            <a:headEnd/>
            <a:tailEnd/>
          </a:ln>
        </p:spPr>
        <p:txBody>
          <a:bodyPr>
            <a:spAutoFit/>
          </a:bodyPr>
          <a:lstStyle/>
          <a:p>
            <a:pPr>
              <a:spcBef>
                <a:spcPct val="50000"/>
              </a:spcBef>
            </a:pPr>
            <a:r>
              <a:rPr kumimoji="1" lang="en-US" altLang="zh-CN" sz="2800" b="1">
                <a:latin typeface="Times New Roman" pitchFamily="18" charset="0"/>
                <a:ea typeface="楷体_GB2312" charset="-122"/>
              </a:rPr>
              <a:t>HSCoA + CO</a:t>
            </a:r>
            <a:r>
              <a:rPr kumimoji="1" lang="en-US" altLang="zh-CN" sz="2800" b="1" baseline="-25000">
                <a:latin typeface="Times New Roman" pitchFamily="18" charset="0"/>
                <a:ea typeface="楷体_GB2312" charset="-122"/>
              </a:rPr>
              <a:t>2</a:t>
            </a:r>
          </a:p>
        </p:txBody>
      </p:sp>
      <p:sp>
        <p:nvSpPr>
          <p:cNvPr id="68629" name="Text Box 24"/>
          <p:cNvSpPr txBox="1">
            <a:spLocks noChangeArrowheads="1"/>
          </p:cNvSpPr>
          <p:nvPr/>
        </p:nvSpPr>
        <p:spPr bwMode="auto">
          <a:xfrm>
            <a:off x="6927850" y="2057400"/>
            <a:ext cx="15240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COOH</a:t>
            </a:r>
            <a:endParaRPr kumimoji="1" lang="en-US" altLang="zh-CN" sz="3200" b="1" baseline="-25000">
              <a:latin typeface="Times New Roman" pitchFamily="18" charset="0"/>
              <a:ea typeface="楷体_GB2312" charset="-122"/>
            </a:endParaRPr>
          </a:p>
        </p:txBody>
      </p:sp>
      <p:sp>
        <p:nvSpPr>
          <p:cNvPr id="68630" name="Text Box 25"/>
          <p:cNvSpPr txBox="1">
            <a:spLocks noChangeArrowheads="1"/>
          </p:cNvSpPr>
          <p:nvPr/>
        </p:nvSpPr>
        <p:spPr bwMode="auto">
          <a:xfrm>
            <a:off x="6908800" y="3371850"/>
            <a:ext cx="9906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endParaRPr kumimoji="1" lang="en-US" altLang="zh-CN" sz="3200" b="1">
              <a:latin typeface="Times New Roman" pitchFamily="18" charset="0"/>
              <a:ea typeface="楷体_GB2312" charset="-122"/>
            </a:endParaRPr>
          </a:p>
        </p:txBody>
      </p:sp>
      <p:sp>
        <p:nvSpPr>
          <p:cNvPr id="68631" name="Text Box 26"/>
          <p:cNvSpPr txBox="1">
            <a:spLocks noChangeArrowheads="1"/>
          </p:cNvSpPr>
          <p:nvPr/>
        </p:nvSpPr>
        <p:spPr bwMode="auto">
          <a:xfrm>
            <a:off x="6908800" y="2724150"/>
            <a:ext cx="11430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p>
        </p:txBody>
      </p:sp>
      <p:sp>
        <p:nvSpPr>
          <p:cNvPr id="68632" name="Line 27"/>
          <p:cNvSpPr>
            <a:spLocks noChangeShapeType="1"/>
          </p:cNvSpPr>
          <p:nvPr/>
        </p:nvSpPr>
        <p:spPr bwMode="auto">
          <a:xfrm>
            <a:off x="7156450" y="2533650"/>
            <a:ext cx="0" cy="304800"/>
          </a:xfrm>
          <a:prstGeom prst="line">
            <a:avLst/>
          </a:prstGeom>
          <a:noFill/>
          <a:ln w="28575">
            <a:solidFill>
              <a:schemeClr val="tx1"/>
            </a:solidFill>
            <a:miter lim="800000"/>
            <a:headEnd/>
            <a:tailEnd/>
          </a:ln>
        </p:spPr>
        <p:txBody>
          <a:bodyPr wrap="none"/>
          <a:lstStyle/>
          <a:p>
            <a:endParaRPr lang="zh-CN" altLang="en-US"/>
          </a:p>
        </p:txBody>
      </p:sp>
      <p:sp>
        <p:nvSpPr>
          <p:cNvPr id="68633" name="Line 28"/>
          <p:cNvSpPr>
            <a:spLocks noChangeShapeType="1"/>
          </p:cNvSpPr>
          <p:nvPr/>
        </p:nvSpPr>
        <p:spPr bwMode="auto">
          <a:xfrm>
            <a:off x="7156450" y="3848100"/>
            <a:ext cx="0" cy="304800"/>
          </a:xfrm>
          <a:prstGeom prst="line">
            <a:avLst/>
          </a:prstGeom>
          <a:noFill/>
          <a:ln w="28575">
            <a:solidFill>
              <a:schemeClr val="tx1"/>
            </a:solidFill>
            <a:miter lim="800000"/>
            <a:headEnd/>
            <a:tailEnd/>
          </a:ln>
        </p:spPr>
        <p:txBody>
          <a:bodyPr wrap="none"/>
          <a:lstStyle/>
          <a:p>
            <a:endParaRPr lang="zh-CN" altLang="en-US"/>
          </a:p>
        </p:txBody>
      </p:sp>
      <p:sp>
        <p:nvSpPr>
          <p:cNvPr id="68634" name="Line 32"/>
          <p:cNvSpPr>
            <a:spLocks noChangeShapeType="1"/>
          </p:cNvSpPr>
          <p:nvPr/>
        </p:nvSpPr>
        <p:spPr bwMode="auto">
          <a:xfrm>
            <a:off x="7156450" y="3200400"/>
            <a:ext cx="0" cy="304800"/>
          </a:xfrm>
          <a:prstGeom prst="line">
            <a:avLst/>
          </a:prstGeom>
          <a:noFill/>
          <a:ln w="28575">
            <a:solidFill>
              <a:schemeClr val="tx1"/>
            </a:solidFill>
            <a:miter lim="800000"/>
            <a:headEnd/>
            <a:tailEnd/>
          </a:ln>
        </p:spPr>
        <p:txBody>
          <a:bodyPr wrap="none"/>
          <a:lstStyle/>
          <a:p>
            <a:endParaRPr lang="zh-CN" altLang="en-US"/>
          </a:p>
        </p:txBody>
      </p:sp>
      <p:sp>
        <p:nvSpPr>
          <p:cNvPr id="68635" name="Text Box 35"/>
          <p:cNvSpPr txBox="1">
            <a:spLocks noChangeArrowheads="1"/>
          </p:cNvSpPr>
          <p:nvPr/>
        </p:nvSpPr>
        <p:spPr bwMode="auto">
          <a:xfrm>
            <a:off x="6927850" y="4724400"/>
            <a:ext cx="18288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r>
              <a:rPr kumimoji="1" lang="en-US" altLang="zh-CN" sz="3200" b="1">
                <a:latin typeface="Times New Roman" pitchFamily="18" charset="0"/>
                <a:ea typeface="楷体_GB2312" charset="-122"/>
              </a:rPr>
              <a:t>NH</a:t>
            </a:r>
            <a:r>
              <a:rPr kumimoji="1" lang="en-US" altLang="zh-CN" sz="3200" b="1" baseline="-25000">
                <a:latin typeface="Times New Roman" pitchFamily="18" charset="0"/>
                <a:ea typeface="楷体_GB2312" charset="-122"/>
              </a:rPr>
              <a:t>2</a:t>
            </a:r>
          </a:p>
        </p:txBody>
      </p:sp>
      <p:sp>
        <p:nvSpPr>
          <p:cNvPr id="68636" name="Text Box 36"/>
          <p:cNvSpPr txBox="1">
            <a:spLocks noChangeArrowheads="1"/>
          </p:cNvSpPr>
          <p:nvPr/>
        </p:nvSpPr>
        <p:spPr bwMode="auto">
          <a:xfrm>
            <a:off x="6927850" y="4057650"/>
            <a:ext cx="12954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a:t>
            </a:r>
            <a:r>
              <a:rPr kumimoji="1" lang="zh-CN" altLang="en-US" sz="3200" b="1">
                <a:latin typeface="Arial Narrow" pitchFamily="34" charset="0"/>
                <a:ea typeface="楷体_GB2312" charset="-122"/>
              </a:rPr>
              <a:t>＝</a:t>
            </a:r>
            <a:r>
              <a:rPr kumimoji="1" lang="en-US" altLang="zh-CN" sz="3200" b="1">
                <a:latin typeface="Times New Roman" pitchFamily="18" charset="0"/>
                <a:ea typeface="楷体_GB2312" charset="-122"/>
              </a:rPr>
              <a:t>O</a:t>
            </a:r>
          </a:p>
        </p:txBody>
      </p:sp>
      <p:sp>
        <p:nvSpPr>
          <p:cNvPr id="68637" name="Line 37"/>
          <p:cNvSpPr>
            <a:spLocks noChangeShapeType="1"/>
          </p:cNvSpPr>
          <p:nvPr/>
        </p:nvSpPr>
        <p:spPr bwMode="auto">
          <a:xfrm>
            <a:off x="7156450" y="4533900"/>
            <a:ext cx="0" cy="304800"/>
          </a:xfrm>
          <a:prstGeom prst="line">
            <a:avLst/>
          </a:prstGeom>
          <a:noFill/>
          <a:ln w="28575">
            <a:solidFill>
              <a:schemeClr val="tx1"/>
            </a:solidFill>
            <a:miter lim="800000"/>
            <a:headEnd/>
            <a:tailEnd/>
          </a:ln>
        </p:spPr>
        <p:txBody>
          <a:bodyPr wrap="none"/>
          <a:lstStyle/>
          <a:p>
            <a:endParaRPr lang="zh-CN" altLang="en-US"/>
          </a:p>
        </p:txBody>
      </p:sp>
      <p:sp>
        <p:nvSpPr>
          <p:cNvPr id="68638" name="Text Box 38"/>
          <p:cNvSpPr txBox="1">
            <a:spLocks noChangeArrowheads="1"/>
          </p:cNvSpPr>
          <p:nvPr/>
        </p:nvSpPr>
        <p:spPr bwMode="auto">
          <a:xfrm>
            <a:off x="3733800" y="5683250"/>
            <a:ext cx="2133600" cy="584775"/>
          </a:xfrm>
          <a:prstGeom prst="rect">
            <a:avLst/>
          </a:prstGeom>
          <a:solidFill>
            <a:srgbClr val="FFD5FF"/>
          </a:solidFill>
          <a:ln w="9525">
            <a:noFill/>
            <a:miter lim="800000"/>
            <a:headEnd/>
            <a:tailEnd/>
          </a:ln>
        </p:spPr>
        <p:txBody>
          <a:bodyPr>
            <a:spAutoFit/>
          </a:bodyPr>
          <a:lstStyle/>
          <a:p>
            <a:pPr algn="ctr">
              <a:spcBef>
                <a:spcPct val="50000"/>
              </a:spcBef>
            </a:pPr>
            <a:r>
              <a:rPr kumimoji="1" lang="zh-CN" altLang="en-US" sz="3200" dirty="0">
                <a:latin typeface="Arial Narrow" pitchFamily="34" charset="0"/>
                <a:ea typeface="黑体" pitchFamily="49" charset="-122"/>
              </a:rPr>
              <a:t>线粒体</a:t>
            </a:r>
          </a:p>
        </p:txBody>
      </p:sp>
      <p:sp>
        <p:nvSpPr>
          <p:cNvPr id="68639" name="灯片编号占位符 32"/>
          <p:cNvSpPr>
            <a:spLocks noGrp="1"/>
          </p:cNvSpPr>
          <p:nvPr>
            <p:ph type="sldNum" sz="quarter" idx="12"/>
          </p:nvPr>
        </p:nvSpPr>
        <p:spPr>
          <a:noFill/>
        </p:spPr>
        <p:txBody>
          <a:bodyPr/>
          <a:lstStyle/>
          <a:p>
            <a:fld id="{4FC4B347-A1CE-42D3-9EF9-7ACB45C052CE}" type="slidenum">
              <a:rPr lang="en-US" altLang="zh-CN" smtClean="0">
                <a:ea typeface="宋体" charset="-122"/>
              </a:rPr>
              <a:pPr/>
              <a:t>32</a:t>
            </a:fld>
            <a:endParaRPr lang="en-US" altLang="zh-CN">
              <a:ea typeface="宋体" charset="-122"/>
            </a:endParaRPr>
          </a:p>
        </p:txBody>
      </p:sp>
    </p:spTree>
    <p:extLst>
      <p:ext uri="{BB962C8B-B14F-4D97-AF65-F5344CB8AC3E}">
        <p14:creationId xmlns:p14="http://schemas.microsoft.com/office/powerpoint/2010/main" val="3264448601"/>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23031" y="260350"/>
            <a:ext cx="8353425" cy="679450"/>
          </a:xfrm>
        </p:spPr>
        <p:txBody>
          <a:bodyPr/>
          <a:lstStyle/>
          <a:p>
            <a:pPr algn="l" eaLnBrk="1" hangingPunct="1"/>
            <a:r>
              <a:rPr lang="en-US" altLang="zh-CN" sz="3200" dirty="0">
                <a:solidFill>
                  <a:srgbClr val="000099"/>
                </a:solidFill>
                <a:latin typeface="Times New Roman" pitchFamily="18" charset="0"/>
                <a:ea typeface="黑体" pitchFamily="49" charset="-122"/>
              </a:rPr>
              <a:t>2. </a:t>
            </a:r>
            <a:r>
              <a:rPr lang="zh-CN" altLang="en-US" sz="3200" dirty="0">
                <a:solidFill>
                  <a:srgbClr val="000099"/>
                </a:solidFill>
                <a:latin typeface="Times New Roman" pitchFamily="18" charset="0"/>
                <a:ea typeface="黑体" pitchFamily="49" charset="-122"/>
              </a:rPr>
              <a:t>胆色素原</a:t>
            </a:r>
            <a:r>
              <a:rPr lang="en-US" altLang="zh-CN" sz="3200" dirty="0">
                <a:solidFill>
                  <a:srgbClr val="000099"/>
                </a:solidFill>
                <a:latin typeface="Times New Roman" pitchFamily="18" charset="0"/>
                <a:ea typeface="黑体" pitchFamily="49" charset="-122"/>
              </a:rPr>
              <a:t>(</a:t>
            </a:r>
            <a:r>
              <a:rPr lang="en-US" altLang="zh-CN" sz="3200" dirty="0" err="1">
                <a:solidFill>
                  <a:srgbClr val="000099"/>
                </a:solidFill>
                <a:latin typeface="Times New Roman" pitchFamily="18" charset="0"/>
                <a:ea typeface="黑体" pitchFamily="49" charset="-122"/>
              </a:rPr>
              <a:t>prophobilinogen,PBG</a:t>
            </a:r>
            <a:r>
              <a:rPr lang="en-US" altLang="zh-CN" sz="3200" dirty="0">
                <a:solidFill>
                  <a:srgbClr val="000099"/>
                </a:solidFill>
                <a:latin typeface="Times New Roman" pitchFamily="18" charset="0"/>
                <a:ea typeface="黑体" pitchFamily="49" charset="-122"/>
              </a:rPr>
              <a:t>)</a:t>
            </a:r>
            <a:r>
              <a:rPr lang="zh-CN" altLang="en-US" sz="3200" dirty="0">
                <a:solidFill>
                  <a:srgbClr val="000099"/>
                </a:solidFill>
                <a:latin typeface="Times New Roman" pitchFamily="18" charset="0"/>
                <a:ea typeface="黑体" pitchFamily="49" charset="-122"/>
              </a:rPr>
              <a:t>的生成</a:t>
            </a:r>
          </a:p>
        </p:txBody>
      </p:sp>
      <p:sp>
        <p:nvSpPr>
          <p:cNvPr id="69635" name="Text Box 3"/>
          <p:cNvSpPr txBox="1">
            <a:spLocks noChangeArrowheads="1"/>
          </p:cNvSpPr>
          <p:nvPr/>
        </p:nvSpPr>
        <p:spPr bwMode="auto">
          <a:xfrm>
            <a:off x="127000" y="1635125"/>
            <a:ext cx="15240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COOH</a:t>
            </a:r>
            <a:endParaRPr kumimoji="1" lang="en-US" altLang="zh-CN" sz="3200" b="1" baseline="-25000">
              <a:latin typeface="Times New Roman" pitchFamily="18" charset="0"/>
              <a:ea typeface="楷体_GB2312" charset="-122"/>
            </a:endParaRPr>
          </a:p>
        </p:txBody>
      </p:sp>
      <p:sp>
        <p:nvSpPr>
          <p:cNvPr id="69636" name="Text Box 4"/>
          <p:cNvSpPr txBox="1">
            <a:spLocks noChangeArrowheads="1"/>
          </p:cNvSpPr>
          <p:nvPr/>
        </p:nvSpPr>
        <p:spPr bwMode="auto">
          <a:xfrm>
            <a:off x="107950" y="2949575"/>
            <a:ext cx="9906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endParaRPr kumimoji="1" lang="en-US" altLang="zh-CN" sz="3200" b="1">
              <a:latin typeface="Times New Roman" pitchFamily="18" charset="0"/>
              <a:ea typeface="楷体_GB2312" charset="-122"/>
            </a:endParaRPr>
          </a:p>
        </p:txBody>
      </p:sp>
      <p:sp>
        <p:nvSpPr>
          <p:cNvPr id="69637" name="Text Box 5"/>
          <p:cNvSpPr txBox="1">
            <a:spLocks noChangeArrowheads="1"/>
          </p:cNvSpPr>
          <p:nvPr/>
        </p:nvSpPr>
        <p:spPr bwMode="auto">
          <a:xfrm>
            <a:off x="107950" y="2301875"/>
            <a:ext cx="11430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p>
        </p:txBody>
      </p:sp>
      <p:sp>
        <p:nvSpPr>
          <p:cNvPr id="69638" name="Line 6"/>
          <p:cNvSpPr>
            <a:spLocks noChangeShapeType="1"/>
          </p:cNvSpPr>
          <p:nvPr/>
        </p:nvSpPr>
        <p:spPr bwMode="auto">
          <a:xfrm>
            <a:off x="355600" y="2111375"/>
            <a:ext cx="0" cy="304800"/>
          </a:xfrm>
          <a:prstGeom prst="line">
            <a:avLst/>
          </a:prstGeom>
          <a:noFill/>
          <a:ln w="28575">
            <a:solidFill>
              <a:schemeClr val="tx1"/>
            </a:solidFill>
            <a:miter lim="800000"/>
            <a:headEnd/>
            <a:tailEnd/>
          </a:ln>
        </p:spPr>
        <p:txBody>
          <a:bodyPr wrap="none"/>
          <a:lstStyle/>
          <a:p>
            <a:endParaRPr lang="zh-CN" altLang="en-US"/>
          </a:p>
        </p:txBody>
      </p:sp>
      <p:sp>
        <p:nvSpPr>
          <p:cNvPr id="69639" name="Line 7"/>
          <p:cNvSpPr>
            <a:spLocks noChangeShapeType="1"/>
          </p:cNvSpPr>
          <p:nvPr/>
        </p:nvSpPr>
        <p:spPr bwMode="auto">
          <a:xfrm>
            <a:off x="355600" y="3425825"/>
            <a:ext cx="0" cy="304800"/>
          </a:xfrm>
          <a:prstGeom prst="line">
            <a:avLst/>
          </a:prstGeom>
          <a:noFill/>
          <a:ln w="28575">
            <a:solidFill>
              <a:schemeClr val="tx1"/>
            </a:solidFill>
            <a:miter lim="800000"/>
            <a:headEnd/>
            <a:tailEnd/>
          </a:ln>
        </p:spPr>
        <p:txBody>
          <a:bodyPr wrap="none"/>
          <a:lstStyle/>
          <a:p>
            <a:endParaRPr lang="zh-CN" altLang="en-US"/>
          </a:p>
        </p:txBody>
      </p:sp>
      <p:sp>
        <p:nvSpPr>
          <p:cNvPr id="69640" name="Line 8"/>
          <p:cNvSpPr>
            <a:spLocks noChangeShapeType="1"/>
          </p:cNvSpPr>
          <p:nvPr/>
        </p:nvSpPr>
        <p:spPr bwMode="auto">
          <a:xfrm>
            <a:off x="355600" y="2778125"/>
            <a:ext cx="0" cy="304800"/>
          </a:xfrm>
          <a:prstGeom prst="line">
            <a:avLst/>
          </a:prstGeom>
          <a:noFill/>
          <a:ln w="28575">
            <a:solidFill>
              <a:schemeClr val="tx1"/>
            </a:solidFill>
            <a:miter lim="800000"/>
            <a:headEnd/>
            <a:tailEnd/>
          </a:ln>
        </p:spPr>
        <p:txBody>
          <a:bodyPr wrap="none"/>
          <a:lstStyle/>
          <a:p>
            <a:endParaRPr lang="zh-CN" altLang="en-US"/>
          </a:p>
        </p:txBody>
      </p:sp>
      <p:sp>
        <p:nvSpPr>
          <p:cNvPr id="69641" name="Text Box 9"/>
          <p:cNvSpPr txBox="1">
            <a:spLocks noChangeArrowheads="1"/>
          </p:cNvSpPr>
          <p:nvPr/>
        </p:nvSpPr>
        <p:spPr bwMode="auto">
          <a:xfrm>
            <a:off x="127000" y="4302125"/>
            <a:ext cx="97155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p>
        </p:txBody>
      </p:sp>
      <p:sp>
        <p:nvSpPr>
          <p:cNvPr id="69642" name="Text Box 10"/>
          <p:cNvSpPr txBox="1">
            <a:spLocks noChangeArrowheads="1"/>
          </p:cNvSpPr>
          <p:nvPr/>
        </p:nvSpPr>
        <p:spPr bwMode="auto">
          <a:xfrm>
            <a:off x="127000" y="3635375"/>
            <a:ext cx="66675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a:t>
            </a:r>
          </a:p>
        </p:txBody>
      </p:sp>
      <p:sp>
        <p:nvSpPr>
          <p:cNvPr id="69643" name="Line 11"/>
          <p:cNvSpPr>
            <a:spLocks noChangeShapeType="1"/>
          </p:cNvSpPr>
          <p:nvPr/>
        </p:nvSpPr>
        <p:spPr bwMode="auto">
          <a:xfrm>
            <a:off x="355600" y="4111625"/>
            <a:ext cx="0" cy="304800"/>
          </a:xfrm>
          <a:prstGeom prst="line">
            <a:avLst/>
          </a:prstGeom>
          <a:noFill/>
          <a:ln w="28575">
            <a:solidFill>
              <a:schemeClr val="tx1"/>
            </a:solidFill>
            <a:miter lim="800000"/>
            <a:headEnd/>
            <a:tailEnd/>
          </a:ln>
        </p:spPr>
        <p:txBody>
          <a:bodyPr wrap="none"/>
          <a:lstStyle/>
          <a:p>
            <a:endParaRPr lang="zh-CN" altLang="en-US"/>
          </a:p>
        </p:txBody>
      </p:sp>
      <p:sp>
        <p:nvSpPr>
          <p:cNvPr id="69644" name="Line 12"/>
          <p:cNvSpPr>
            <a:spLocks noChangeShapeType="1"/>
          </p:cNvSpPr>
          <p:nvPr/>
        </p:nvSpPr>
        <p:spPr bwMode="auto">
          <a:xfrm>
            <a:off x="355600" y="4778375"/>
            <a:ext cx="0" cy="304800"/>
          </a:xfrm>
          <a:prstGeom prst="line">
            <a:avLst/>
          </a:prstGeom>
          <a:noFill/>
          <a:ln w="28575">
            <a:solidFill>
              <a:schemeClr val="tx1"/>
            </a:solidFill>
            <a:miter lim="800000"/>
            <a:headEnd/>
            <a:tailEnd/>
          </a:ln>
        </p:spPr>
        <p:txBody>
          <a:bodyPr wrap="none"/>
          <a:lstStyle/>
          <a:p>
            <a:endParaRPr lang="zh-CN" altLang="en-US"/>
          </a:p>
        </p:txBody>
      </p:sp>
      <p:sp>
        <p:nvSpPr>
          <p:cNvPr id="69645" name="Text Box 13"/>
          <p:cNvSpPr txBox="1">
            <a:spLocks noChangeArrowheads="1"/>
          </p:cNvSpPr>
          <p:nvPr/>
        </p:nvSpPr>
        <p:spPr bwMode="auto">
          <a:xfrm>
            <a:off x="184150" y="5216525"/>
            <a:ext cx="1295400" cy="641350"/>
          </a:xfrm>
          <a:prstGeom prst="rect">
            <a:avLst/>
          </a:prstGeom>
          <a:noFill/>
          <a:ln w="9525">
            <a:noFill/>
            <a:miter lim="800000"/>
            <a:headEnd/>
            <a:tailEnd/>
          </a:ln>
        </p:spPr>
        <p:txBody>
          <a:bodyPr>
            <a:spAutoFit/>
          </a:bodyPr>
          <a:lstStyle/>
          <a:p>
            <a:pPr>
              <a:spcBef>
                <a:spcPct val="50000"/>
              </a:spcBef>
            </a:pPr>
            <a:endParaRPr kumimoji="1" lang="zh-CN" altLang="zh-CN" sz="3600" b="1">
              <a:latin typeface="Arial Narrow" pitchFamily="34" charset="0"/>
              <a:ea typeface="楷体_GB2312" charset="-122"/>
            </a:endParaRPr>
          </a:p>
        </p:txBody>
      </p:sp>
      <p:sp>
        <p:nvSpPr>
          <p:cNvPr id="69646" name="Text Box 15"/>
          <p:cNvSpPr txBox="1">
            <a:spLocks noChangeArrowheads="1"/>
          </p:cNvSpPr>
          <p:nvPr/>
        </p:nvSpPr>
        <p:spPr bwMode="auto">
          <a:xfrm>
            <a:off x="127000" y="4987925"/>
            <a:ext cx="97155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NH</a:t>
            </a:r>
            <a:r>
              <a:rPr kumimoji="1" lang="en-US" altLang="zh-CN" sz="3200" b="1" baseline="-25000">
                <a:latin typeface="Times New Roman" pitchFamily="18" charset="0"/>
                <a:ea typeface="楷体_GB2312" charset="-122"/>
              </a:rPr>
              <a:t>2</a:t>
            </a:r>
          </a:p>
        </p:txBody>
      </p:sp>
      <p:sp>
        <p:nvSpPr>
          <p:cNvPr id="69647" name="Text Box 16"/>
          <p:cNvSpPr txBox="1">
            <a:spLocks noChangeArrowheads="1"/>
          </p:cNvSpPr>
          <p:nvPr/>
        </p:nvSpPr>
        <p:spPr bwMode="auto">
          <a:xfrm>
            <a:off x="2355850" y="981075"/>
            <a:ext cx="15240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COOH</a:t>
            </a:r>
            <a:endParaRPr kumimoji="1" lang="en-US" altLang="zh-CN" sz="3200" b="1" baseline="-25000">
              <a:latin typeface="Times New Roman" pitchFamily="18" charset="0"/>
              <a:ea typeface="楷体_GB2312" charset="-122"/>
            </a:endParaRPr>
          </a:p>
        </p:txBody>
      </p:sp>
      <p:sp>
        <p:nvSpPr>
          <p:cNvPr id="69648" name="Text Box 17"/>
          <p:cNvSpPr txBox="1">
            <a:spLocks noChangeArrowheads="1"/>
          </p:cNvSpPr>
          <p:nvPr/>
        </p:nvSpPr>
        <p:spPr bwMode="auto">
          <a:xfrm>
            <a:off x="2336800" y="2295525"/>
            <a:ext cx="9906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endParaRPr kumimoji="1" lang="en-US" altLang="zh-CN" sz="3200" b="1">
              <a:latin typeface="Times New Roman" pitchFamily="18" charset="0"/>
              <a:ea typeface="楷体_GB2312" charset="-122"/>
            </a:endParaRPr>
          </a:p>
        </p:txBody>
      </p:sp>
      <p:sp>
        <p:nvSpPr>
          <p:cNvPr id="69649" name="Text Box 18"/>
          <p:cNvSpPr txBox="1">
            <a:spLocks noChangeArrowheads="1"/>
          </p:cNvSpPr>
          <p:nvPr/>
        </p:nvSpPr>
        <p:spPr bwMode="auto">
          <a:xfrm>
            <a:off x="2336800" y="1647825"/>
            <a:ext cx="11430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p>
        </p:txBody>
      </p:sp>
      <p:sp>
        <p:nvSpPr>
          <p:cNvPr id="69650" name="Line 19"/>
          <p:cNvSpPr>
            <a:spLocks noChangeShapeType="1"/>
          </p:cNvSpPr>
          <p:nvPr/>
        </p:nvSpPr>
        <p:spPr bwMode="auto">
          <a:xfrm>
            <a:off x="2584450" y="1457325"/>
            <a:ext cx="0" cy="304800"/>
          </a:xfrm>
          <a:prstGeom prst="line">
            <a:avLst/>
          </a:prstGeom>
          <a:noFill/>
          <a:ln w="28575">
            <a:solidFill>
              <a:schemeClr val="tx1"/>
            </a:solidFill>
            <a:miter lim="800000"/>
            <a:headEnd/>
            <a:tailEnd/>
          </a:ln>
        </p:spPr>
        <p:txBody>
          <a:bodyPr wrap="none"/>
          <a:lstStyle/>
          <a:p>
            <a:endParaRPr lang="zh-CN" altLang="en-US"/>
          </a:p>
        </p:txBody>
      </p:sp>
      <p:sp>
        <p:nvSpPr>
          <p:cNvPr id="69651" name="Line 20"/>
          <p:cNvSpPr>
            <a:spLocks noChangeShapeType="1"/>
          </p:cNvSpPr>
          <p:nvPr/>
        </p:nvSpPr>
        <p:spPr bwMode="auto">
          <a:xfrm>
            <a:off x="2584450" y="2771775"/>
            <a:ext cx="0" cy="304800"/>
          </a:xfrm>
          <a:prstGeom prst="line">
            <a:avLst/>
          </a:prstGeom>
          <a:noFill/>
          <a:ln w="28575">
            <a:solidFill>
              <a:schemeClr val="tx1"/>
            </a:solidFill>
            <a:miter lim="800000"/>
            <a:headEnd/>
            <a:tailEnd/>
          </a:ln>
        </p:spPr>
        <p:txBody>
          <a:bodyPr wrap="none"/>
          <a:lstStyle/>
          <a:p>
            <a:endParaRPr lang="zh-CN" altLang="en-US"/>
          </a:p>
        </p:txBody>
      </p:sp>
      <p:sp>
        <p:nvSpPr>
          <p:cNvPr id="69652" name="Line 21"/>
          <p:cNvSpPr>
            <a:spLocks noChangeShapeType="1"/>
          </p:cNvSpPr>
          <p:nvPr/>
        </p:nvSpPr>
        <p:spPr bwMode="auto">
          <a:xfrm>
            <a:off x="2584450" y="2124075"/>
            <a:ext cx="0" cy="304800"/>
          </a:xfrm>
          <a:prstGeom prst="line">
            <a:avLst/>
          </a:prstGeom>
          <a:noFill/>
          <a:ln w="28575">
            <a:solidFill>
              <a:schemeClr val="tx1"/>
            </a:solidFill>
            <a:miter lim="800000"/>
            <a:headEnd/>
            <a:tailEnd/>
          </a:ln>
        </p:spPr>
        <p:txBody>
          <a:bodyPr wrap="none"/>
          <a:lstStyle/>
          <a:p>
            <a:endParaRPr lang="zh-CN" altLang="en-US"/>
          </a:p>
        </p:txBody>
      </p:sp>
      <p:sp>
        <p:nvSpPr>
          <p:cNvPr id="69653" name="Text Box 22"/>
          <p:cNvSpPr txBox="1">
            <a:spLocks noChangeArrowheads="1"/>
          </p:cNvSpPr>
          <p:nvPr/>
        </p:nvSpPr>
        <p:spPr bwMode="auto">
          <a:xfrm>
            <a:off x="1593850" y="3648075"/>
            <a:ext cx="23622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H—C—H</a:t>
            </a:r>
            <a:endParaRPr kumimoji="1" lang="en-US" altLang="zh-CN" sz="3200" b="1" baseline="-25000">
              <a:latin typeface="Times New Roman" pitchFamily="18" charset="0"/>
              <a:ea typeface="楷体_GB2312" charset="-122"/>
            </a:endParaRPr>
          </a:p>
        </p:txBody>
      </p:sp>
      <p:sp>
        <p:nvSpPr>
          <p:cNvPr id="69654" name="Text Box 23"/>
          <p:cNvSpPr txBox="1">
            <a:spLocks noChangeArrowheads="1"/>
          </p:cNvSpPr>
          <p:nvPr/>
        </p:nvSpPr>
        <p:spPr bwMode="auto">
          <a:xfrm>
            <a:off x="2336800" y="2962275"/>
            <a:ext cx="55245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a:t>
            </a:r>
          </a:p>
        </p:txBody>
      </p:sp>
      <p:sp>
        <p:nvSpPr>
          <p:cNvPr id="69655" name="Line 24"/>
          <p:cNvSpPr>
            <a:spLocks noChangeShapeType="1"/>
          </p:cNvSpPr>
          <p:nvPr/>
        </p:nvSpPr>
        <p:spPr bwMode="auto">
          <a:xfrm>
            <a:off x="2584450" y="3457575"/>
            <a:ext cx="0" cy="304800"/>
          </a:xfrm>
          <a:prstGeom prst="line">
            <a:avLst/>
          </a:prstGeom>
          <a:noFill/>
          <a:ln w="28575">
            <a:solidFill>
              <a:schemeClr val="tx1"/>
            </a:solidFill>
            <a:miter lim="800000"/>
            <a:headEnd/>
            <a:tailEnd/>
          </a:ln>
        </p:spPr>
        <p:txBody>
          <a:bodyPr wrap="none"/>
          <a:lstStyle/>
          <a:p>
            <a:endParaRPr lang="zh-CN" altLang="en-US"/>
          </a:p>
        </p:txBody>
      </p:sp>
      <p:sp>
        <p:nvSpPr>
          <p:cNvPr id="69656" name="Line 25"/>
          <p:cNvSpPr>
            <a:spLocks noChangeShapeType="1"/>
          </p:cNvSpPr>
          <p:nvPr/>
        </p:nvSpPr>
        <p:spPr bwMode="auto">
          <a:xfrm>
            <a:off x="2584450" y="4124325"/>
            <a:ext cx="0" cy="304800"/>
          </a:xfrm>
          <a:prstGeom prst="line">
            <a:avLst/>
          </a:prstGeom>
          <a:noFill/>
          <a:ln w="28575">
            <a:solidFill>
              <a:schemeClr val="tx1"/>
            </a:solidFill>
            <a:miter lim="800000"/>
            <a:headEnd/>
            <a:tailEnd/>
          </a:ln>
        </p:spPr>
        <p:txBody>
          <a:bodyPr wrap="none"/>
          <a:lstStyle/>
          <a:p>
            <a:endParaRPr lang="zh-CN" altLang="en-US"/>
          </a:p>
        </p:txBody>
      </p:sp>
      <p:sp>
        <p:nvSpPr>
          <p:cNvPr id="69657" name="Text Box 26"/>
          <p:cNvSpPr txBox="1">
            <a:spLocks noChangeArrowheads="1"/>
          </p:cNvSpPr>
          <p:nvPr/>
        </p:nvSpPr>
        <p:spPr bwMode="auto">
          <a:xfrm>
            <a:off x="2413000" y="4562475"/>
            <a:ext cx="1295400" cy="641350"/>
          </a:xfrm>
          <a:prstGeom prst="rect">
            <a:avLst/>
          </a:prstGeom>
          <a:noFill/>
          <a:ln w="9525">
            <a:noFill/>
            <a:miter lim="800000"/>
            <a:headEnd/>
            <a:tailEnd/>
          </a:ln>
        </p:spPr>
        <p:txBody>
          <a:bodyPr>
            <a:spAutoFit/>
          </a:bodyPr>
          <a:lstStyle/>
          <a:p>
            <a:pPr>
              <a:spcBef>
                <a:spcPct val="50000"/>
              </a:spcBef>
            </a:pPr>
            <a:endParaRPr kumimoji="1" lang="zh-CN" altLang="zh-CN" sz="3600" b="1">
              <a:latin typeface="Arial Narrow" pitchFamily="34" charset="0"/>
              <a:ea typeface="楷体_GB2312" charset="-122"/>
            </a:endParaRPr>
          </a:p>
        </p:txBody>
      </p:sp>
      <p:sp>
        <p:nvSpPr>
          <p:cNvPr id="69658" name="Text Box 27"/>
          <p:cNvSpPr txBox="1">
            <a:spLocks noChangeArrowheads="1"/>
          </p:cNvSpPr>
          <p:nvPr/>
        </p:nvSpPr>
        <p:spPr bwMode="auto">
          <a:xfrm>
            <a:off x="1612900" y="4333875"/>
            <a:ext cx="211455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H—N—H</a:t>
            </a:r>
            <a:endParaRPr kumimoji="1" lang="en-US" altLang="zh-CN" sz="3200" b="1" baseline="-25000">
              <a:latin typeface="Times New Roman" pitchFamily="18" charset="0"/>
              <a:ea typeface="楷体_GB2312" charset="-122"/>
            </a:endParaRPr>
          </a:p>
        </p:txBody>
      </p:sp>
      <p:sp>
        <p:nvSpPr>
          <p:cNvPr id="40988" name="Rectangle 28"/>
          <p:cNvSpPr>
            <a:spLocks noChangeArrowheads="1"/>
          </p:cNvSpPr>
          <p:nvPr/>
        </p:nvSpPr>
        <p:spPr bwMode="auto">
          <a:xfrm>
            <a:off x="488950" y="2962275"/>
            <a:ext cx="1600200" cy="609600"/>
          </a:xfrm>
          <a:prstGeom prst="rect">
            <a:avLst/>
          </a:prstGeom>
          <a:noFill/>
          <a:ln w="57150">
            <a:solidFill>
              <a:schemeClr val="tx2"/>
            </a:solidFill>
            <a:prstDash val="sysDot"/>
            <a:miter lim="800000"/>
            <a:headEnd/>
            <a:tailEnd/>
          </a:ln>
        </p:spPr>
        <p:txBody>
          <a:bodyPr wrap="none" anchor="ctr"/>
          <a:lstStyle/>
          <a:p>
            <a:endParaRPr lang="zh-CN" altLang="en-US"/>
          </a:p>
        </p:txBody>
      </p:sp>
      <p:grpSp>
        <p:nvGrpSpPr>
          <p:cNvPr id="69660" name="Group 32"/>
          <p:cNvGrpSpPr>
            <a:grpSpLocks/>
          </p:cNvGrpSpPr>
          <p:nvPr/>
        </p:nvGrpSpPr>
        <p:grpSpPr bwMode="auto">
          <a:xfrm>
            <a:off x="1898650" y="3228975"/>
            <a:ext cx="457200" cy="95250"/>
            <a:chOff x="2016" y="2496"/>
            <a:chExt cx="288" cy="60"/>
          </a:xfrm>
        </p:grpSpPr>
        <p:sp>
          <p:nvSpPr>
            <p:cNvPr id="69703" name="Line 29"/>
            <p:cNvSpPr>
              <a:spLocks noChangeShapeType="1"/>
            </p:cNvSpPr>
            <p:nvPr/>
          </p:nvSpPr>
          <p:spPr bwMode="auto">
            <a:xfrm>
              <a:off x="2016" y="2496"/>
              <a:ext cx="288" cy="0"/>
            </a:xfrm>
            <a:prstGeom prst="line">
              <a:avLst/>
            </a:prstGeom>
            <a:noFill/>
            <a:ln w="19050">
              <a:solidFill>
                <a:schemeClr val="tx1"/>
              </a:solidFill>
              <a:miter lim="800000"/>
              <a:headEnd/>
              <a:tailEnd/>
            </a:ln>
          </p:spPr>
          <p:txBody>
            <a:bodyPr wrap="none"/>
            <a:lstStyle/>
            <a:p>
              <a:endParaRPr lang="zh-CN" altLang="en-US"/>
            </a:p>
          </p:txBody>
        </p:sp>
        <p:sp>
          <p:nvSpPr>
            <p:cNvPr id="69704" name="Line 31"/>
            <p:cNvSpPr>
              <a:spLocks noChangeShapeType="1"/>
            </p:cNvSpPr>
            <p:nvPr/>
          </p:nvSpPr>
          <p:spPr bwMode="auto">
            <a:xfrm>
              <a:off x="2016" y="2556"/>
              <a:ext cx="288" cy="0"/>
            </a:xfrm>
            <a:prstGeom prst="line">
              <a:avLst/>
            </a:prstGeom>
            <a:noFill/>
            <a:ln w="19050">
              <a:solidFill>
                <a:schemeClr val="tx1"/>
              </a:solidFill>
              <a:miter lim="800000"/>
              <a:headEnd/>
              <a:tailEnd/>
            </a:ln>
          </p:spPr>
          <p:txBody>
            <a:bodyPr wrap="none"/>
            <a:lstStyle/>
            <a:p>
              <a:endParaRPr lang="zh-CN" altLang="en-US"/>
            </a:p>
          </p:txBody>
        </p:sp>
      </p:grpSp>
      <p:sp>
        <p:nvSpPr>
          <p:cNvPr id="69661" name="Text Box 33"/>
          <p:cNvSpPr txBox="1">
            <a:spLocks noChangeArrowheads="1"/>
          </p:cNvSpPr>
          <p:nvPr/>
        </p:nvSpPr>
        <p:spPr bwMode="auto">
          <a:xfrm>
            <a:off x="1422400" y="2962275"/>
            <a:ext cx="5334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O</a:t>
            </a:r>
          </a:p>
        </p:txBody>
      </p:sp>
      <p:grpSp>
        <p:nvGrpSpPr>
          <p:cNvPr id="69662" name="Group 34"/>
          <p:cNvGrpSpPr>
            <a:grpSpLocks/>
          </p:cNvGrpSpPr>
          <p:nvPr/>
        </p:nvGrpSpPr>
        <p:grpSpPr bwMode="auto">
          <a:xfrm>
            <a:off x="565150" y="3895725"/>
            <a:ext cx="523875" cy="138113"/>
            <a:chOff x="2016" y="2496"/>
            <a:chExt cx="288" cy="60"/>
          </a:xfrm>
        </p:grpSpPr>
        <p:sp>
          <p:nvSpPr>
            <p:cNvPr id="69701" name="Line 35"/>
            <p:cNvSpPr>
              <a:spLocks noChangeShapeType="1"/>
            </p:cNvSpPr>
            <p:nvPr/>
          </p:nvSpPr>
          <p:spPr bwMode="auto">
            <a:xfrm>
              <a:off x="2016" y="2496"/>
              <a:ext cx="288" cy="0"/>
            </a:xfrm>
            <a:prstGeom prst="line">
              <a:avLst/>
            </a:prstGeom>
            <a:noFill/>
            <a:ln w="19050">
              <a:solidFill>
                <a:schemeClr val="tx1"/>
              </a:solidFill>
              <a:miter lim="800000"/>
              <a:headEnd/>
              <a:tailEnd/>
            </a:ln>
          </p:spPr>
          <p:txBody>
            <a:bodyPr wrap="none"/>
            <a:lstStyle/>
            <a:p>
              <a:endParaRPr lang="zh-CN" altLang="en-US"/>
            </a:p>
          </p:txBody>
        </p:sp>
        <p:sp>
          <p:nvSpPr>
            <p:cNvPr id="69702" name="Line 36"/>
            <p:cNvSpPr>
              <a:spLocks noChangeShapeType="1"/>
            </p:cNvSpPr>
            <p:nvPr/>
          </p:nvSpPr>
          <p:spPr bwMode="auto">
            <a:xfrm>
              <a:off x="2016" y="2556"/>
              <a:ext cx="288" cy="0"/>
            </a:xfrm>
            <a:prstGeom prst="line">
              <a:avLst/>
            </a:prstGeom>
            <a:noFill/>
            <a:ln w="19050">
              <a:solidFill>
                <a:schemeClr val="tx1"/>
              </a:solidFill>
              <a:miter lim="800000"/>
              <a:headEnd/>
              <a:tailEnd/>
            </a:ln>
          </p:spPr>
          <p:txBody>
            <a:bodyPr wrap="none"/>
            <a:lstStyle/>
            <a:p>
              <a:endParaRPr lang="zh-CN" altLang="en-US"/>
            </a:p>
          </p:txBody>
        </p:sp>
      </p:grpSp>
      <p:sp>
        <p:nvSpPr>
          <p:cNvPr id="69663" name="Text Box 37"/>
          <p:cNvSpPr txBox="1">
            <a:spLocks noChangeArrowheads="1"/>
          </p:cNvSpPr>
          <p:nvPr/>
        </p:nvSpPr>
        <p:spPr bwMode="auto">
          <a:xfrm>
            <a:off x="1016000" y="3670300"/>
            <a:ext cx="533400" cy="579438"/>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O</a:t>
            </a:r>
          </a:p>
        </p:txBody>
      </p:sp>
      <p:sp>
        <p:nvSpPr>
          <p:cNvPr id="40998" name="Rectangle 38"/>
          <p:cNvSpPr>
            <a:spLocks noChangeArrowheads="1"/>
          </p:cNvSpPr>
          <p:nvPr/>
        </p:nvSpPr>
        <p:spPr bwMode="auto">
          <a:xfrm>
            <a:off x="1041400" y="3667125"/>
            <a:ext cx="1200150" cy="1295400"/>
          </a:xfrm>
          <a:prstGeom prst="rect">
            <a:avLst/>
          </a:prstGeom>
          <a:noFill/>
          <a:ln w="57150">
            <a:solidFill>
              <a:schemeClr val="tx2"/>
            </a:solidFill>
            <a:prstDash val="sysDot"/>
            <a:miter lim="800000"/>
            <a:headEnd/>
            <a:tailEnd/>
          </a:ln>
        </p:spPr>
        <p:txBody>
          <a:bodyPr wrap="none" anchor="ctr"/>
          <a:lstStyle/>
          <a:p>
            <a:endParaRPr lang="zh-CN" altLang="en-US"/>
          </a:p>
        </p:txBody>
      </p:sp>
      <p:grpSp>
        <p:nvGrpSpPr>
          <p:cNvPr id="4" name="Group 73"/>
          <p:cNvGrpSpPr>
            <a:grpSpLocks/>
          </p:cNvGrpSpPr>
          <p:nvPr/>
        </p:nvGrpSpPr>
        <p:grpSpPr bwMode="auto">
          <a:xfrm>
            <a:off x="3194050" y="2824163"/>
            <a:ext cx="2286000" cy="1357312"/>
            <a:chOff x="2012" y="1779"/>
            <a:chExt cx="1440" cy="855"/>
          </a:xfrm>
        </p:grpSpPr>
        <p:sp>
          <p:nvSpPr>
            <p:cNvPr id="69697" name="Line 39"/>
            <p:cNvSpPr>
              <a:spLocks noChangeShapeType="1"/>
            </p:cNvSpPr>
            <p:nvPr/>
          </p:nvSpPr>
          <p:spPr bwMode="auto">
            <a:xfrm>
              <a:off x="2012" y="2106"/>
              <a:ext cx="1440"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69698" name="Text Box 40"/>
            <p:cNvSpPr txBox="1">
              <a:spLocks noChangeArrowheads="1"/>
            </p:cNvSpPr>
            <p:nvPr/>
          </p:nvSpPr>
          <p:spPr bwMode="auto">
            <a:xfrm>
              <a:off x="2108" y="1779"/>
              <a:ext cx="1296" cy="327"/>
            </a:xfrm>
            <a:prstGeom prst="rect">
              <a:avLst/>
            </a:prstGeom>
            <a:noFill/>
            <a:ln w="9525">
              <a:noFill/>
              <a:miter lim="800000"/>
              <a:headEnd/>
              <a:tailEnd/>
            </a:ln>
          </p:spPr>
          <p:txBody>
            <a:bodyPr>
              <a:spAutoFit/>
            </a:bodyPr>
            <a:lstStyle/>
            <a:p>
              <a:pPr>
                <a:spcBef>
                  <a:spcPct val="50000"/>
                </a:spcBef>
              </a:pPr>
              <a:r>
                <a:rPr kumimoji="1" lang="en-US" altLang="zh-CN" sz="2800" dirty="0">
                  <a:latin typeface="Times New Roman" pitchFamily="18" charset="0"/>
                  <a:ea typeface="黑体" pitchFamily="49" charset="-122"/>
                </a:rPr>
                <a:t>ALA</a:t>
              </a:r>
              <a:r>
                <a:rPr kumimoji="1" lang="zh-CN" altLang="en-US" sz="2800" dirty="0">
                  <a:latin typeface="Times New Roman" pitchFamily="18" charset="0"/>
                  <a:ea typeface="黑体" pitchFamily="49" charset="-122"/>
                </a:rPr>
                <a:t>脱水酶</a:t>
              </a:r>
            </a:p>
          </p:txBody>
        </p:sp>
        <p:sp>
          <p:nvSpPr>
            <p:cNvPr id="69699" name="Line 41"/>
            <p:cNvSpPr>
              <a:spLocks noChangeShapeType="1"/>
            </p:cNvSpPr>
            <p:nvPr/>
          </p:nvSpPr>
          <p:spPr bwMode="auto">
            <a:xfrm>
              <a:off x="2492" y="2106"/>
              <a:ext cx="240" cy="24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69700" name="Text Box 42"/>
            <p:cNvSpPr txBox="1">
              <a:spLocks noChangeArrowheads="1"/>
            </p:cNvSpPr>
            <p:nvPr/>
          </p:nvSpPr>
          <p:spPr bwMode="auto">
            <a:xfrm>
              <a:off x="2444" y="2307"/>
              <a:ext cx="672" cy="327"/>
            </a:xfrm>
            <a:prstGeom prst="rect">
              <a:avLst/>
            </a:prstGeom>
            <a:noFill/>
            <a:ln w="9525">
              <a:noFill/>
              <a:miter lim="800000"/>
              <a:headEnd/>
              <a:tailEnd/>
            </a:ln>
          </p:spPr>
          <p:txBody>
            <a:bodyPr>
              <a:spAutoFit/>
            </a:bodyPr>
            <a:lstStyle/>
            <a:p>
              <a:pPr>
                <a:spcBef>
                  <a:spcPct val="50000"/>
                </a:spcBef>
              </a:pPr>
              <a:r>
                <a:rPr kumimoji="1" lang="en-US" altLang="zh-CN" sz="2800" b="1">
                  <a:latin typeface="Times New Roman" pitchFamily="18" charset="0"/>
                  <a:ea typeface="楷体_GB2312" charset="-122"/>
                </a:rPr>
                <a:t>2H</a:t>
              </a:r>
              <a:r>
                <a:rPr kumimoji="1" lang="en-US" altLang="zh-CN" sz="2800" b="1" baseline="-25000">
                  <a:latin typeface="Times New Roman" pitchFamily="18" charset="0"/>
                  <a:ea typeface="楷体_GB2312" charset="-122"/>
                </a:rPr>
                <a:t>2</a:t>
              </a:r>
              <a:r>
                <a:rPr kumimoji="1" lang="en-US" altLang="zh-CN" sz="2800" b="1">
                  <a:latin typeface="Times New Roman" pitchFamily="18" charset="0"/>
                  <a:ea typeface="楷体_GB2312" charset="-122"/>
                </a:rPr>
                <a:t>O</a:t>
              </a:r>
            </a:p>
          </p:txBody>
        </p:sp>
      </p:grpSp>
      <p:grpSp>
        <p:nvGrpSpPr>
          <p:cNvPr id="5" name="Group 74"/>
          <p:cNvGrpSpPr>
            <a:grpSpLocks/>
          </p:cNvGrpSpPr>
          <p:nvPr/>
        </p:nvGrpSpPr>
        <p:grpSpPr bwMode="auto">
          <a:xfrm>
            <a:off x="4546600" y="1114425"/>
            <a:ext cx="4057650" cy="4972050"/>
            <a:chOff x="2864" y="702"/>
            <a:chExt cx="2556" cy="3132"/>
          </a:xfrm>
        </p:grpSpPr>
        <p:sp>
          <p:nvSpPr>
            <p:cNvPr id="69669" name="Text Box 44"/>
            <p:cNvSpPr txBox="1">
              <a:spLocks noChangeArrowheads="1"/>
            </p:cNvSpPr>
            <p:nvPr/>
          </p:nvSpPr>
          <p:spPr bwMode="auto">
            <a:xfrm>
              <a:off x="3548" y="1105"/>
              <a:ext cx="960" cy="365"/>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COOH</a:t>
              </a:r>
              <a:endParaRPr kumimoji="1" lang="en-US" altLang="zh-CN" sz="3200" b="1" baseline="-25000">
                <a:latin typeface="Times New Roman" pitchFamily="18" charset="0"/>
                <a:ea typeface="楷体_GB2312" charset="-122"/>
              </a:endParaRPr>
            </a:p>
          </p:txBody>
        </p:sp>
        <p:sp>
          <p:nvSpPr>
            <p:cNvPr id="69670" name="Text Box 45"/>
            <p:cNvSpPr txBox="1">
              <a:spLocks noChangeArrowheads="1"/>
            </p:cNvSpPr>
            <p:nvPr/>
          </p:nvSpPr>
          <p:spPr bwMode="auto">
            <a:xfrm>
              <a:off x="3536" y="1933"/>
              <a:ext cx="624" cy="365"/>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endParaRPr kumimoji="1" lang="en-US" altLang="zh-CN" sz="3200" b="1">
                <a:latin typeface="Times New Roman" pitchFamily="18" charset="0"/>
                <a:ea typeface="楷体_GB2312" charset="-122"/>
              </a:endParaRPr>
            </a:p>
          </p:txBody>
        </p:sp>
        <p:sp>
          <p:nvSpPr>
            <p:cNvPr id="69671" name="Text Box 46"/>
            <p:cNvSpPr txBox="1">
              <a:spLocks noChangeArrowheads="1"/>
            </p:cNvSpPr>
            <p:nvPr/>
          </p:nvSpPr>
          <p:spPr bwMode="auto">
            <a:xfrm>
              <a:off x="3536" y="1525"/>
              <a:ext cx="720" cy="365"/>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p>
          </p:txBody>
        </p:sp>
        <p:sp>
          <p:nvSpPr>
            <p:cNvPr id="69672" name="Line 47"/>
            <p:cNvSpPr>
              <a:spLocks noChangeShapeType="1"/>
            </p:cNvSpPr>
            <p:nvPr/>
          </p:nvSpPr>
          <p:spPr bwMode="auto">
            <a:xfrm>
              <a:off x="3692" y="1405"/>
              <a:ext cx="0" cy="192"/>
            </a:xfrm>
            <a:prstGeom prst="line">
              <a:avLst/>
            </a:prstGeom>
            <a:noFill/>
            <a:ln w="28575">
              <a:solidFill>
                <a:schemeClr val="tx1"/>
              </a:solidFill>
              <a:miter lim="800000"/>
              <a:headEnd/>
              <a:tailEnd/>
            </a:ln>
          </p:spPr>
          <p:txBody>
            <a:bodyPr wrap="none"/>
            <a:lstStyle/>
            <a:p>
              <a:endParaRPr lang="zh-CN" altLang="en-US"/>
            </a:p>
          </p:txBody>
        </p:sp>
        <p:sp>
          <p:nvSpPr>
            <p:cNvPr id="69673" name="Line 48"/>
            <p:cNvSpPr>
              <a:spLocks noChangeShapeType="1"/>
            </p:cNvSpPr>
            <p:nvPr/>
          </p:nvSpPr>
          <p:spPr bwMode="auto">
            <a:xfrm>
              <a:off x="3692" y="1825"/>
              <a:ext cx="0" cy="192"/>
            </a:xfrm>
            <a:prstGeom prst="line">
              <a:avLst/>
            </a:prstGeom>
            <a:noFill/>
            <a:ln w="28575">
              <a:solidFill>
                <a:schemeClr val="tx1"/>
              </a:solidFill>
              <a:miter lim="800000"/>
              <a:headEnd/>
              <a:tailEnd/>
            </a:ln>
          </p:spPr>
          <p:txBody>
            <a:bodyPr wrap="none"/>
            <a:lstStyle/>
            <a:p>
              <a:endParaRPr lang="zh-CN" altLang="en-US"/>
            </a:p>
          </p:txBody>
        </p:sp>
        <p:sp>
          <p:nvSpPr>
            <p:cNvPr id="69674" name="Text Box 49"/>
            <p:cNvSpPr txBox="1">
              <a:spLocks noChangeArrowheads="1"/>
            </p:cNvSpPr>
            <p:nvPr/>
          </p:nvSpPr>
          <p:spPr bwMode="auto">
            <a:xfrm>
              <a:off x="4460" y="702"/>
              <a:ext cx="960" cy="365"/>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COOH</a:t>
              </a:r>
              <a:endParaRPr kumimoji="1" lang="en-US" altLang="zh-CN" sz="3200" b="1" baseline="-25000">
                <a:latin typeface="Times New Roman" pitchFamily="18" charset="0"/>
                <a:ea typeface="楷体_GB2312" charset="-122"/>
              </a:endParaRPr>
            </a:p>
          </p:txBody>
        </p:sp>
        <p:sp>
          <p:nvSpPr>
            <p:cNvPr id="69675" name="Text Box 50"/>
            <p:cNvSpPr txBox="1">
              <a:spLocks noChangeArrowheads="1"/>
            </p:cNvSpPr>
            <p:nvPr/>
          </p:nvSpPr>
          <p:spPr bwMode="auto">
            <a:xfrm>
              <a:off x="4448" y="1530"/>
              <a:ext cx="624" cy="365"/>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endParaRPr kumimoji="1" lang="en-US" altLang="zh-CN" sz="3200" b="1">
                <a:latin typeface="Times New Roman" pitchFamily="18" charset="0"/>
                <a:ea typeface="楷体_GB2312" charset="-122"/>
              </a:endParaRPr>
            </a:p>
          </p:txBody>
        </p:sp>
        <p:sp>
          <p:nvSpPr>
            <p:cNvPr id="69676" name="Text Box 51"/>
            <p:cNvSpPr txBox="1">
              <a:spLocks noChangeArrowheads="1"/>
            </p:cNvSpPr>
            <p:nvPr/>
          </p:nvSpPr>
          <p:spPr bwMode="auto">
            <a:xfrm>
              <a:off x="4448" y="1122"/>
              <a:ext cx="720" cy="365"/>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p>
          </p:txBody>
        </p:sp>
        <p:sp>
          <p:nvSpPr>
            <p:cNvPr id="69677" name="Line 52"/>
            <p:cNvSpPr>
              <a:spLocks noChangeShapeType="1"/>
            </p:cNvSpPr>
            <p:nvPr/>
          </p:nvSpPr>
          <p:spPr bwMode="auto">
            <a:xfrm>
              <a:off x="4604" y="1002"/>
              <a:ext cx="0" cy="192"/>
            </a:xfrm>
            <a:prstGeom prst="line">
              <a:avLst/>
            </a:prstGeom>
            <a:noFill/>
            <a:ln w="28575">
              <a:solidFill>
                <a:schemeClr val="tx1"/>
              </a:solidFill>
              <a:miter lim="800000"/>
              <a:headEnd/>
              <a:tailEnd/>
            </a:ln>
          </p:spPr>
          <p:txBody>
            <a:bodyPr wrap="none"/>
            <a:lstStyle/>
            <a:p>
              <a:endParaRPr lang="zh-CN" altLang="en-US"/>
            </a:p>
          </p:txBody>
        </p:sp>
        <p:sp>
          <p:nvSpPr>
            <p:cNvPr id="69678" name="Line 53"/>
            <p:cNvSpPr>
              <a:spLocks noChangeShapeType="1"/>
            </p:cNvSpPr>
            <p:nvPr/>
          </p:nvSpPr>
          <p:spPr bwMode="auto">
            <a:xfrm>
              <a:off x="4604" y="1830"/>
              <a:ext cx="0" cy="192"/>
            </a:xfrm>
            <a:prstGeom prst="line">
              <a:avLst/>
            </a:prstGeom>
            <a:noFill/>
            <a:ln w="28575">
              <a:solidFill>
                <a:schemeClr val="tx1"/>
              </a:solidFill>
              <a:miter lim="800000"/>
              <a:headEnd/>
              <a:tailEnd/>
            </a:ln>
          </p:spPr>
          <p:txBody>
            <a:bodyPr wrap="none"/>
            <a:lstStyle/>
            <a:p>
              <a:endParaRPr lang="zh-CN" altLang="en-US"/>
            </a:p>
          </p:txBody>
        </p:sp>
        <p:sp>
          <p:nvSpPr>
            <p:cNvPr id="69679" name="Line 54"/>
            <p:cNvSpPr>
              <a:spLocks noChangeShapeType="1"/>
            </p:cNvSpPr>
            <p:nvPr/>
          </p:nvSpPr>
          <p:spPr bwMode="auto">
            <a:xfrm>
              <a:off x="4604" y="1422"/>
              <a:ext cx="0" cy="192"/>
            </a:xfrm>
            <a:prstGeom prst="line">
              <a:avLst/>
            </a:prstGeom>
            <a:noFill/>
            <a:ln w="28575">
              <a:solidFill>
                <a:schemeClr val="tx1"/>
              </a:solidFill>
              <a:miter lim="800000"/>
              <a:headEnd/>
              <a:tailEnd/>
            </a:ln>
          </p:spPr>
          <p:txBody>
            <a:bodyPr wrap="none"/>
            <a:lstStyle/>
            <a:p>
              <a:endParaRPr lang="zh-CN" altLang="en-US"/>
            </a:p>
          </p:txBody>
        </p:sp>
        <p:sp>
          <p:nvSpPr>
            <p:cNvPr id="69680" name="Text Box 55"/>
            <p:cNvSpPr txBox="1">
              <a:spLocks noChangeArrowheads="1"/>
            </p:cNvSpPr>
            <p:nvPr/>
          </p:nvSpPr>
          <p:spPr bwMode="auto">
            <a:xfrm>
              <a:off x="4448" y="1950"/>
              <a:ext cx="348" cy="365"/>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a:t>
              </a:r>
            </a:p>
          </p:txBody>
        </p:sp>
        <p:sp>
          <p:nvSpPr>
            <p:cNvPr id="69681" name="Line 56"/>
            <p:cNvSpPr>
              <a:spLocks noChangeShapeType="1"/>
            </p:cNvSpPr>
            <p:nvPr/>
          </p:nvSpPr>
          <p:spPr bwMode="auto">
            <a:xfrm>
              <a:off x="4088" y="2130"/>
              <a:ext cx="356" cy="0"/>
            </a:xfrm>
            <a:prstGeom prst="line">
              <a:avLst/>
            </a:prstGeom>
            <a:noFill/>
            <a:ln w="19050">
              <a:solidFill>
                <a:schemeClr val="tx1"/>
              </a:solidFill>
              <a:miter lim="800000"/>
              <a:headEnd/>
              <a:tailEnd/>
            </a:ln>
          </p:spPr>
          <p:txBody>
            <a:bodyPr wrap="none"/>
            <a:lstStyle/>
            <a:p>
              <a:endParaRPr lang="zh-CN" altLang="en-US"/>
            </a:p>
          </p:txBody>
        </p:sp>
        <p:grpSp>
          <p:nvGrpSpPr>
            <p:cNvPr id="69682" name="Group 57"/>
            <p:cNvGrpSpPr>
              <a:grpSpLocks/>
            </p:cNvGrpSpPr>
            <p:nvPr/>
          </p:nvGrpSpPr>
          <p:grpSpPr bwMode="auto">
            <a:xfrm rot="3630419">
              <a:off x="4525" y="2427"/>
              <a:ext cx="492" cy="47"/>
              <a:chOff x="2016" y="2496"/>
              <a:chExt cx="288" cy="60"/>
            </a:xfrm>
          </p:grpSpPr>
          <p:sp>
            <p:nvSpPr>
              <p:cNvPr id="69695" name="Line 58"/>
              <p:cNvSpPr>
                <a:spLocks noChangeShapeType="1"/>
              </p:cNvSpPr>
              <p:nvPr/>
            </p:nvSpPr>
            <p:spPr bwMode="auto">
              <a:xfrm>
                <a:off x="2016" y="2496"/>
                <a:ext cx="288" cy="0"/>
              </a:xfrm>
              <a:prstGeom prst="line">
                <a:avLst/>
              </a:prstGeom>
              <a:noFill/>
              <a:ln w="38100">
                <a:solidFill>
                  <a:schemeClr val="tx1"/>
                </a:solidFill>
                <a:miter lim="800000"/>
                <a:headEnd/>
                <a:tailEnd/>
              </a:ln>
            </p:spPr>
            <p:txBody>
              <a:bodyPr wrap="none"/>
              <a:lstStyle/>
              <a:p>
                <a:endParaRPr lang="zh-CN" altLang="en-US"/>
              </a:p>
            </p:txBody>
          </p:sp>
          <p:sp>
            <p:nvSpPr>
              <p:cNvPr id="69696" name="Line 59"/>
              <p:cNvSpPr>
                <a:spLocks noChangeShapeType="1"/>
              </p:cNvSpPr>
              <p:nvPr/>
            </p:nvSpPr>
            <p:spPr bwMode="auto">
              <a:xfrm>
                <a:off x="2016" y="2556"/>
                <a:ext cx="288" cy="0"/>
              </a:xfrm>
              <a:prstGeom prst="line">
                <a:avLst/>
              </a:prstGeom>
              <a:noFill/>
              <a:ln w="38100">
                <a:solidFill>
                  <a:schemeClr val="tx1"/>
                </a:solidFill>
                <a:miter lim="800000"/>
                <a:headEnd/>
                <a:tailEnd/>
              </a:ln>
            </p:spPr>
            <p:txBody>
              <a:bodyPr wrap="none"/>
              <a:lstStyle/>
              <a:p>
                <a:endParaRPr lang="zh-CN" altLang="en-US"/>
              </a:p>
            </p:txBody>
          </p:sp>
        </p:grpSp>
        <p:grpSp>
          <p:nvGrpSpPr>
            <p:cNvPr id="69683" name="Group 60"/>
            <p:cNvGrpSpPr>
              <a:grpSpLocks/>
            </p:cNvGrpSpPr>
            <p:nvPr/>
          </p:nvGrpSpPr>
          <p:grpSpPr bwMode="auto">
            <a:xfrm rot="-3660000">
              <a:off x="3303" y="2430"/>
              <a:ext cx="487" cy="47"/>
              <a:chOff x="2016" y="2496"/>
              <a:chExt cx="288" cy="60"/>
            </a:xfrm>
          </p:grpSpPr>
          <p:sp>
            <p:nvSpPr>
              <p:cNvPr id="69693" name="Line 61"/>
              <p:cNvSpPr>
                <a:spLocks noChangeShapeType="1"/>
              </p:cNvSpPr>
              <p:nvPr/>
            </p:nvSpPr>
            <p:spPr bwMode="auto">
              <a:xfrm>
                <a:off x="2016" y="2496"/>
                <a:ext cx="288" cy="0"/>
              </a:xfrm>
              <a:prstGeom prst="line">
                <a:avLst/>
              </a:prstGeom>
              <a:noFill/>
              <a:ln w="38100">
                <a:solidFill>
                  <a:schemeClr val="tx1"/>
                </a:solidFill>
                <a:miter lim="800000"/>
                <a:headEnd/>
                <a:tailEnd/>
              </a:ln>
            </p:spPr>
            <p:txBody>
              <a:bodyPr wrap="none"/>
              <a:lstStyle/>
              <a:p>
                <a:endParaRPr lang="zh-CN" altLang="en-US"/>
              </a:p>
            </p:txBody>
          </p:sp>
          <p:sp>
            <p:nvSpPr>
              <p:cNvPr id="69694" name="Line 62"/>
              <p:cNvSpPr>
                <a:spLocks noChangeShapeType="1"/>
              </p:cNvSpPr>
              <p:nvPr/>
            </p:nvSpPr>
            <p:spPr bwMode="auto">
              <a:xfrm>
                <a:off x="2016" y="2556"/>
                <a:ext cx="288" cy="0"/>
              </a:xfrm>
              <a:prstGeom prst="line">
                <a:avLst/>
              </a:prstGeom>
              <a:noFill/>
              <a:ln w="38100">
                <a:solidFill>
                  <a:schemeClr val="tx1"/>
                </a:solidFill>
                <a:miter lim="800000"/>
                <a:headEnd/>
                <a:tailEnd/>
              </a:ln>
            </p:spPr>
            <p:txBody>
              <a:bodyPr wrap="none"/>
              <a:lstStyle/>
              <a:p>
                <a:endParaRPr lang="zh-CN" altLang="en-US"/>
              </a:p>
            </p:txBody>
          </p:sp>
        </p:grpSp>
        <p:sp>
          <p:nvSpPr>
            <p:cNvPr id="69684" name="Text Box 63"/>
            <p:cNvSpPr txBox="1">
              <a:spLocks noChangeArrowheads="1"/>
            </p:cNvSpPr>
            <p:nvPr/>
          </p:nvSpPr>
          <p:spPr bwMode="auto">
            <a:xfrm>
              <a:off x="3260" y="2634"/>
              <a:ext cx="288" cy="365"/>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a:t>
              </a:r>
            </a:p>
          </p:txBody>
        </p:sp>
        <p:sp>
          <p:nvSpPr>
            <p:cNvPr id="69685" name="Text Box 64"/>
            <p:cNvSpPr txBox="1">
              <a:spLocks noChangeArrowheads="1"/>
            </p:cNvSpPr>
            <p:nvPr/>
          </p:nvSpPr>
          <p:spPr bwMode="auto">
            <a:xfrm>
              <a:off x="4748" y="2634"/>
              <a:ext cx="528" cy="365"/>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p>
          </p:txBody>
        </p:sp>
        <p:sp>
          <p:nvSpPr>
            <p:cNvPr id="69686" name="Line 65"/>
            <p:cNvSpPr>
              <a:spLocks noChangeShapeType="1"/>
            </p:cNvSpPr>
            <p:nvPr/>
          </p:nvSpPr>
          <p:spPr bwMode="auto">
            <a:xfrm flipH="1">
              <a:off x="3248" y="2922"/>
              <a:ext cx="96" cy="192"/>
            </a:xfrm>
            <a:prstGeom prst="line">
              <a:avLst/>
            </a:prstGeom>
            <a:noFill/>
            <a:ln w="38100">
              <a:solidFill>
                <a:schemeClr val="tx1"/>
              </a:solidFill>
              <a:miter lim="800000"/>
              <a:headEnd/>
              <a:tailEnd/>
            </a:ln>
          </p:spPr>
          <p:txBody>
            <a:bodyPr wrap="none"/>
            <a:lstStyle/>
            <a:p>
              <a:endParaRPr lang="zh-CN" altLang="en-US"/>
            </a:p>
          </p:txBody>
        </p:sp>
        <p:sp>
          <p:nvSpPr>
            <p:cNvPr id="69687" name="Text Box 66"/>
            <p:cNvSpPr txBox="1">
              <a:spLocks noChangeArrowheads="1"/>
            </p:cNvSpPr>
            <p:nvPr/>
          </p:nvSpPr>
          <p:spPr bwMode="auto">
            <a:xfrm>
              <a:off x="3056" y="3066"/>
              <a:ext cx="624" cy="365"/>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CH</a:t>
              </a:r>
              <a:r>
                <a:rPr kumimoji="1" lang="en-US" altLang="zh-CN" sz="3200" b="1" baseline="-25000">
                  <a:latin typeface="Times New Roman" pitchFamily="18" charset="0"/>
                  <a:ea typeface="楷体_GB2312" charset="-122"/>
                </a:rPr>
                <a:t>2</a:t>
              </a:r>
            </a:p>
          </p:txBody>
        </p:sp>
        <p:sp>
          <p:nvSpPr>
            <p:cNvPr id="69688" name="Line 67"/>
            <p:cNvSpPr>
              <a:spLocks noChangeShapeType="1"/>
            </p:cNvSpPr>
            <p:nvPr/>
          </p:nvSpPr>
          <p:spPr bwMode="auto">
            <a:xfrm flipH="1">
              <a:off x="3056" y="3330"/>
              <a:ext cx="96" cy="192"/>
            </a:xfrm>
            <a:prstGeom prst="line">
              <a:avLst/>
            </a:prstGeom>
            <a:noFill/>
            <a:ln w="38100">
              <a:solidFill>
                <a:schemeClr val="tx1"/>
              </a:solidFill>
              <a:miter lim="800000"/>
              <a:headEnd/>
              <a:tailEnd/>
            </a:ln>
          </p:spPr>
          <p:txBody>
            <a:bodyPr wrap="none"/>
            <a:lstStyle/>
            <a:p>
              <a:endParaRPr lang="zh-CN" altLang="en-US"/>
            </a:p>
          </p:txBody>
        </p:sp>
        <p:sp>
          <p:nvSpPr>
            <p:cNvPr id="69689" name="Text Box 68"/>
            <p:cNvSpPr txBox="1">
              <a:spLocks noChangeArrowheads="1"/>
            </p:cNvSpPr>
            <p:nvPr/>
          </p:nvSpPr>
          <p:spPr bwMode="auto">
            <a:xfrm>
              <a:off x="2864" y="3469"/>
              <a:ext cx="624" cy="365"/>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NH</a:t>
              </a:r>
              <a:r>
                <a:rPr kumimoji="1" lang="en-US" altLang="zh-CN" sz="3200" b="1" baseline="-25000">
                  <a:latin typeface="Times New Roman" pitchFamily="18" charset="0"/>
                  <a:ea typeface="楷体_GB2312" charset="-122"/>
                </a:rPr>
                <a:t>2</a:t>
              </a:r>
            </a:p>
          </p:txBody>
        </p:sp>
        <p:sp>
          <p:nvSpPr>
            <p:cNvPr id="69690" name="Line 69"/>
            <p:cNvSpPr>
              <a:spLocks noChangeShapeType="1"/>
            </p:cNvSpPr>
            <p:nvPr/>
          </p:nvSpPr>
          <p:spPr bwMode="auto">
            <a:xfrm rot="2124820">
              <a:off x="3440" y="3114"/>
              <a:ext cx="624" cy="1"/>
            </a:xfrm>
            <a:prstGeom prst="line">
              <a:avLst/>
            </a:prstGeom>
            <a:noFill/>
            <a:ln w="28575">
              <a:solidFill>
                <a:schemeClr val="tx1"/>
              </a:solidFill>
              <a:miter lim="800000"/>
              <a:headEnd/>
              <a:tailEnd/>
            </a:ln>
          </p:spPr>
          <p:txBody>
            <a:bodyPr wrap="none"/>
            <a:lstStyle/>
            <a:p>
              <a:endParaRPr lang="zh-CN" altLang="en-US"/>
            </a:p>
          </p:txBody>
        </p:sp>
        <p:sp>
          <p:nvSpPr>
            <p:cNvPr id="69691" name="Line 70"/>
            <p:cNvSpPr>
              <a:spLocks noChangeShapeType="1"/>
            </p:cNvSpPr>
            <p:nvPr/>
          </p:nvSpPr>
          <p:spPr bwMode="auto">
            <a:xfrm rot="-2100000">
              <a:off x="4256" y="3114"/>
              <a:ext cx="624" cy="1"/>
            </a:xfrm>
            <a:prstGeom prst="line">
              <a:avLst/>
            </a:prstGeom>
            <a:noFill/>
            <a:ln w="28575">
              <a:solidFill>
                <a:schemeClr val="tx1"/>
              </a:solidFill>
              <a:miter lim="800000"/>
              <a:headEnd/>
              <a:tailEnd/>
            </a:ln>
          </p:spPr>
          <p:txBody>
            <a:bodyPr wrap="none"/>
            <a:lstStyle/>
            <a:p>
              <a:endParaRPr lang="zh-CN" altLang="en-US"/>
            </a:p>
          </p:txBody>
        </p:sp>
        <p:sp>
          <p:nvSpPr>
            <p:cNvPr id="69692" name="Text Box 71"/>
            <p:cNvSpPr txBox="1">
              <a:spLocks noChangeArrowheads="1"/>
            </p:cNvSpPr>
            <p:nvPr/>
          </p:nvSpPr>
          <p:spPr bwMode="auto">
            <a:xfrm>
              <a:off x="4016" y="3114"/>
              <a:ext cx="288" cy="672"/>
            </a:xfrm>
            <a:prstGeom prst="rect">
              <a:avLst/>
            </a:prstGeom>
            <a:noFill/>
            <a:ln w="9525">
              <a:noFill/>
              <a:miter lim="800000"/>
              <a:headEnd/>
              <a:tailEnd/>
            </a:ln>
          </p:spPr>
          <p:txBody>
            <a:bodyPr>
              <a:spAutoFit/>
            </a:bodyPr>
            <a:lstStyle/>
            <a:p>
              <a:pPr>
                <a:spcBef>
                  <a:spcPct val="50000"/>
                </a:spcBef>
              </a:pPr>
              <a:r>
                <a:rPr kumimoji="1" lang="en-US" altLang="zh-CN" sz="3200" b="1">
                  <a:latin typeface="Times New Roman" pitchFamily="18" charset="0"/>
                  <a:ea typeface="楷体_GB2312" charset="-122"/>
                </a:rPr>
                <a:t>NH</a:t>
              </a:r>
            </a:p>
          </p:txBody>
        </p:sp>
      </p:grpSp>
      <p:sp>
        <p:nvSpPr>
          <p:cNvPr id="69667" name="Text Box 72"/>
          <p:cNvSpPr txBox="1">
            <a:spLocks noChangeArrowheads="1"/>
          </p:cNvSpPr>
          <p:nvPr/>
        </p:nvSpPr>
        <p:spPr bwMode="auto">
          <a:xfrm>
            <a:off x="6804025" y="6092825"/>
            <a:ext cx="1368425" cy="579438"/>
          </a:xfrm>
          <a:prstGeom prst="rect">
            <a:avLst/>
          </a:prstGeom>
          <a:solidFill>
            <a:srgbClr val="FFD5FF"/>
          </a:solidFill>
          <a:ln w="9525">
            <a:noFill/>
            <a:miter lim="800000"/>
            <a:headEnd/>
            <a:tailEnd/>
          </a:ln>
        </p:spPr>
        <p:txBody>
          <a:bodyPr wrap="square">
            <a:spAutoFit/>
          </a:bodyPr>
          <a:lstStyle/>
          <a:p>
            <a:pPr algn="ctr">
              <a:spcBef>
                <a:spcPct val="50000"/>
              </a:spcBef>
            </a:pPr>
            <a:r>
              <a:rPr lang="zh-CN" altLang="en-US" sz="3200" dirty="0">
                <a:ea typeface="黑体" pitchFamily="49" charset="-122"/>
              </a:rPr>
              <a:t>胞质</a:t>
            </a:r>
          </a:p>
        </p:txBody>
      </p:sp>
      <p:sp>
        <p:nvSpPr>
          <p:cNvPr id="69668" name="灯片编号占位符 71"/>
          <p:cNvSpPr>
            <a:spLocks noGrp="1"/>
          </p:cNvSpPr>
          <p:nvPr>
            <p:ph type="sldNum" sz="quarter" idx="12"/>
          </p:nvPr>
        </p:nvSpPr>
        <p:spPr>
          <a:noFill/>
        </p:spPr>
        <p:txBody>
          <a:bodyPr/>
          <a:lstStyle/>
          <a:p>
            <a:fld id="{C6962003-2F1E-4966-B3A4-AC187E774191}" type="slidenum">
              <a:rPr lang="en-US" altLang="zh-CN" smtClean="0">
                <a:ea typeface="宋体" charset="-122"/>
              </a:rPr>
              <a:pPr/>
              <a:t>33</a:t>
            </a:fld>
            <a:endParaRPr lang="en-US" altLang="zh-CN">
              <a:ea typeface="宋体" charset="-122"/>
            </a:endParaRPr>
          </a:p>
        </p:txBody>
      </p:sp>
    </p:spTree>
    <p:extLst>
      <p:ext uri="{BB962C8B-B14F-4D97-AF65-F5344CB8AC3E}">
        <p14:creationId xmlns:p14="http://schemas.microsoft.com/office/powerpoint/2010/main" val="89632628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0988"/>
                                        </p:tgtEl>
                                        <p:attrNameLst>
                                          <p:attrName>style.visibility</p:attrName>
                                        </p:attrNameLst>
                                      </p:cBhvr>
                                      <p:to>
                                        <p:strVal val="visible"/>
                                      </p:to>
                                    </p:set>
                                    <p:animEffect transition="in" filter="fade">
                                      <p:cBhvr>
                                        <p:cTn id="7" dur="2000"/>
                                        <p:tgtEl>
                                          <p:spTgt spid="40988"/>
                                        </p:tgtEl>
                                      </p:cBhvr>
                                    </p:animEffect>
                                    <p:anim calcmode="lin" valueType="num">
                                      <p:cBhvr>
                                        <p:cTn id="8" dur="2000" fill="hold"/>
                                        <p:tgtEl>
                                          <p:spTgt spid="40988"/>
                                        </p:tgtEl>
                                        <p:attrNameLst>
                                          <p:attrName>style.rotation</p:attrName>
                                        </p:attrNameLst>
                                      </p:cBhvr>
                                      <p:tavLst>
                                        <p:tav tm="0">
                                          <p:val>
                                            <p:fltVal val="720"/>
                                          </p:val>
                                        </p:tav>
                                        <p:tav tm="100000">
                                          <p:val>
                                            <p:fltVal val="0"/>
                                          </p:val>
                                        </p:tav>
                                      </p:tavLst>
                                    </p:anim>
                                    <p:anim calcmode="lin" valueType="num">
                                      <p:cBhvr>
                                        <p:cTn id="9" dur="2000" fill="hold"/>
                                        <p:tgtEl>
                                          <p:spTgt spid="40988"/>
                                        </p:tgtEl>
                                        <p:attrNameLst>
                                          <p:attrName>ppt_h</p:attrName>
                                        </p:attrNameLst>
                                      </p:cBhvr>
                                      <p:tavLst>
                                        <p:tav tm="0">
                                          <p:val>
                                            <p:fltVal val="0"/>
                                          </p:val>
                                        </p:tav>
                                        <p:tav tm="100000">
                                          <p:val>
                                            <p:strVal val="#ppt_h"/>
                                          </p:val>
                                        </p:tav>
                                      </p:tavLst>
                                    </p:anim>
                                    <p:anim calcmode="lin" valueType="num">
                                      <p:cBhvr>
                                        <p:cTn id="10" dur="2000" fill="hold"/>
                                        <p:tgtEl>
                                          <p:spTgt spid="4098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40998"/>
                                        </p:tgtEl>
                                        <p:attrNameLst>
                                          <p:attrName>style.visibility</p:attrName>
                                        </p:attrNameLst>
                                      </p:cBhvr>
                                      <p:to>
                                        <p:strVal val="visible"/>
                                      </p:to>
                                    </p:set>
                                    <p:animEffect transition="in" filter="fade">
                                      <p:cBhvr>
                                        <p:cTn id="14" dur="2000"/>
                                        <p:tgtEl>
                                          <p:spTgt spid="40998"/>
                                        </p:tgtEl>
                                      </p:cBhvr>
                                    </p:animEffect>
                                    <p:anim calcmode="lin" valueType="num">
                                      <p:cBhvr>
                                        <p:cTn id="15" dur="2000" fill="hold"/>
                                        <p:tgtEl>
                                          <p:spTgt spid="40998"/>
                                        </p:tgtEl>
                                        <p:attrNameLst>
                                          <p:attrName>style.rotation</p:attrName>
                                        </p:attrNameLst>
                                      </p:cBhvr>
                                      <p:tavLst>
                                        <p:tav tm="0">
                                          <p:val>
                                            <p:fltVal val="720"/>
                                          </p:val>
                                        </p:tav>
                                        <p:tav tm="100000">
                                          <p:val>
                                            <p:fltVal val="0"/>
                                          </p:val>
                                        </p:tav>
                                      </p:tavLst>
                                    </p:anim>
                                    <p:anim calcmode="lin" valueType="num">
                                      <p:cBhvr>
                                        <p:cTn id="16" dur="2000" fill="hold"/>
                                        <p:tgtEl>
                                          <p:spTgt spid="40998"/>
                                        </p:tgtEl>
                                        <p:attrNameLst>
                                          <p:attrName>ppt_h</p:attrName>
                                        </p:attrNameLst>
                                      </p:cBhvr>
                                      <p:tavLst>
                                        <p:tav tm="0">
                                          <p:val>
                                            <p:fltVal val="0"/>
                                          </p:val>
                                        </p:tav>
                                        <p:tav tm="100000">
                                          <p:val>
                                            <p:strVal val="#ppt_h"/>
                                          </p:val>
                                        </p:tav>
                                      </p:tavLst>
                                    </p:anim>
                                    <p:anim calcmode="lin" valueType="num">
                                      <p:cBhvr>
                                        <p:cTn id="17" dur="2000" fill="hold"/>
                                        <p:tgtEl>
                                          <p:spTgt spid="40998"/>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8" grpId="0" animBg="1"/>
      <p:bldP spid="409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1042" y="115888"/>
            <a:ext cx="7499350" cy="1447800"/>
          </a:xfrm>
        </p:spPr>
        <p:txBody>
          <a:bodyPr/>
          <a:lstStyle/>
          <a:p>
            <a:pPr algn="l" eaLnBrk="1" hangingPunct="1"/>
            <a:r>
              <a:rPr lang="en-US" altLang="zh-CN" sz="3200" dirty="0">
                <a:solidFill>
                  <a:srgbClr val="000099"/>
                </a:solidFill>
                <a:latin typeface="Times New Roman" pitchFamily="18" charset="0"/>
                <a:ea typeface="黑体" pitchFamily="49" charset="-122"/>
              </a:rPr>
              <a:t>3. </a:t>
            </a:r>
            <a:r>
              <a:rPr lang="zh-CN" altLang="en-US" sz="3200" dirty="0">
                <a:solidFill>
                  <a:srgbClr val="000099"/>
                </a:solidFill>
                <a:latin typeface="Times New Roman" pitchFamily="18" charset="0"/>
                <a:ea typeface="黑体" pitchFamily="49" charset="-122"/>
              </a:rPr>
              <a:t>尿卟啉原和粪卟啉原的生成</a:t>
            </a:r>
            <a:br>
              <a:rPr lang="zh-CN" altLang="en-US" sz="3200" dirty="0">
                <a:solidFill>
                  <a:srgbClr val="000099"/>
                </a:solidFill>
                <a:latin typeface="Times New Roman" pitchFamily="18" charset="0"/>
                <a:ea typeface="黑体" pitchFamily="49" charset="-122"/>
              </a:rPr>
            </a:br>
            <a:r>
              <a:rPr lang="zh-CN" altLang="en-US" sz="3200" dirty="0">
                <a:solidFill>
                  <a:srgbClr val="000099"/>
                </a:solidFill>
                <a:latin typeface="Times New Roman" pitchFamily="18" charset="0"/>
                <a:ea typeface="黑体" pitchFamily="49" charset="-122"/>
              </a:rPr>
              <a:t>                                         </a:t>
            </a:r>
            <a:r>
              <a:rPr lang="en-US" altLang="zh-CN" sz="3200" dirty="0">
                <a:solidFill>
                  <a:srgbClr val="000099"/>
                </a:solidFill>
                <a:latin typeface="Times New Roman" pitchFamily="18" charset="0"/>
                <a:ea typeface="黑体" pitchFamily="49" charset="-122"/>
              </a:rPr>
              <a:t>—— </a:t>
            </a:r>
            <a:r>
              <a:rPr lang="zh-CN" altLang="en-US" sz="3200" dirty="0">
                <a:solidFill>
                  <a:srgbClr val="000099"/>
                </a:solidFill>
                <a:latin typeface="Times New Roman" pitchFamily="18" charset="0"/>
                <a:ea typeface="黑体" pitchFamily="49" charset="-122"/>
              </a:rPr>
              <a:t>胞质中</a:t>
            </a:r>
          </a:p>
        </p:txBody>
      </p:sp>
      <p:sp>
        <p:nvSpPr>
          <p:cNvPr id="43011" name="Text Box 3"/>
          <p:cNvSpPr txBox="1">
            <a:spLocks noChangeArrowheads="1"/>
          </p:cNvSpPr>
          <p:nvPr/>
        </p:nvSpPr>
        <p:spPr bwMode="auto">
          <a:xfrm>
            <a:off x="971550" y="1557338"/>
            <a:ext cx="7499350" cy="4111625"/>
          </a:xfrm>
          <a:prstGeom prst="rect">
            <a:avLst/>
          </a:prstGeom>
          <a:noFill/>
          <a:ln w="9525">
            <a:noFill/>
            <a:miter lim="800000"/>
            <a:headEnd/>
            <a:tailEnd/>
          </a:ln>
        </p:spPr>
        <p:txBody>
          <a:bodyPr wrap="square">
            <a:spAutoFit/>
          </a:bodyPr>
          <a:lstStyle/>
          <a:p>
            <a:pPr marL="457200" indent="-457200" eaLnBrk="0" hangingPunct="0">
              <a:lnSpc>
                <a:spcPct val="150000"/>
              </a:lnSpc>
              <a:spcBef>
                <a:spcPct val="20000"/>
              </a:spcBef>
              <a:buClr>
                <a:schemeClr val="accent1"/>
              </a:buClr>
              <a:buSzPct val="75000"/>
            </a:pPr>
            <a:r>
              <a:rPr kumimoji="1" lang="en-US" altLang="zh-CN" sz="2800" dirty="0">
                <a:latin typeface="Times New Roman" pitchFamily="18" charset="0"/>
                <a:ea typeface="黑体" pitchFamily="49" charset="-122"/>
              </a:rPr>
              <a:t>(1)  4</a:t>
            </a:r>
            <a:r>
              <a:rPr kumimoji="1" lang="zh-CN" altLang="en-US" sz="2800" dirty="0">
                <a:latin typeface="Times New Roman" pitchFamily="18" charset="0"/>
                <a:ea typeface="黑体" pitchFamily="49" charset="-122"/>
              </a:rPr>
              <a:t>分子</a:t>
            </a:r>
            <a:r>
              <a:rPr kumimoji="1" lang="en-US" altLang="zh-CN" sz="2800" dirty="0">
                <a:latin typeface="Times New Roman" pitchFamily="18" charset="0"/>
                <a:ea typeface="黑体" pitchFamily="49" charset="-122"/>
              </a:rPr>
              <a:t>PBG</a:t>
            </a:r>
            <a:r>
              <a:rPr kumimoji="1" lang="zh-CN" altLang="en-US" sz="2800" dirty="0">
                <a:latin typeface="Times New Roman" pitchFamily="18" charset="0"/>
                <a:ea typeface="黑体" pitchFamily="49" charset="-122"/>
              </a:rPr>
              <a:t>在</a:t>
            </a:r>
            <a:r>
              <a:rPr kumimoji="1" lang="zh-CN" altLang="en-US" sz="2800" u="sng" dirty="0">
                <a:latin typeface="Times New Roman" pitchFamily="18" charset="0"/>
                <a:ea typeface="黑体" pitchFamily="49" charset="-122"/>
              </a:rPr>
              <a:t>胆色素原脱氨酶</a:t>
            </a:r>
            <a:r>
              <a:rPr kumimoji="1" lang="zh-CN" altLang="en-US" sz="2800" dirty="0">
                <a:latin typeface="Times New Roman" pitchFamily="18" charset="0"/>
                <a:ea typeface="黑体" pitchFamily="49" charset="-122"/>
              </a:rPr>
              <a:t>作用下，脱氨缩合生成线状四吡咯</a:t>
            </a:r>
          </a:p>
          <a:p>
            <a:pPr marL="457200" indent="-457200" eaLnBrk="0" hangingPunct="0">
              <a:lnSpc>
                <a:spcPct val="150000"/>
              </a:lnSpc>
              <a:spcBef>
                <a:spcPct val="20000"/>
              </a:spcBef>
              <a:buClr>
                <a:schemeClr val="accent1"/>
              </a:buClr>
              <a:buSzPct val="75000"/>
            </a:pPr>
            <a:r>
              <a:rPr kumimoji="1" lang="en-US" altLang="zh-CN" sz="2800" dirty="0">
                <a:latin typeface="Times New Roman" pitchFamily="18" charset="0"/>
                <a:ea typeface="黑体" pitchFamily="49" charset="-122"/>
              </a:rPr>
              <a:t>(2)  </a:t>
            </a:r>
            <a:r>
              <a:rPr kumimoji="1" lang="zh-CN" altLang="en-US" sz="2800" dirty="0">
                <a:latin typeface="Times New Roman" pitchFamily="18" charset="0"/>
                <a:ea typeface="黑体" pitchFamily="49" charset="-122"/>
              </a:rPr>
              <a:t>在</a:t>
            </a:r>
            <a:r>
              <a:rPr kumimoji="1" lang="zh-CN" altLang="en-US" sz="2800" u="sng" dirty="0">
                <a:latin typeface="Times New Roman" pitchFamily="18" charset="0"/>
                <a:ea typeface="黑体" pitchFamily="49" charset="-122"/>
              </a:rPr>
              <a:t>尿卟啉原</a:t>
            </a:r>
            <a:r>
              <a:rPr kumimoji="1" lang="en-US" altLang="zh-CN" sz="2800" u="sng" dirty="0">
                <a:latin typeface="Times New Roman" pitchFamily="18" charset="0"/>
                <a:ea typeface="黑体" pitchFamily="49" charset="-122"/>
              </a:rPr>
              <a:t>Ⅲ</a:t>
            </a:r>
            <a:r>
              <a:rPr kumimoji="1" lang="zh-CN" altLang="en-US" sz="2800" u="sng" dirty="0">
                <a:latin typeface="Times New Roman" pitchFamily="18" charset="0"/>
                <a:ea typeface="黑体" pitchFamily="49" charset="-122"/>
              </a:rPr>
              <a:t>同合酶</a:t>
            </a:r>
            <a:r>
              <a:rPr kumimoji="1" lang="zh-CN" altLang="en-US" sz="2800" dirty="0">
                <a:latin typeface="Times New Roman" pitchFamily="18" charset="0"/>
                <a:ea typeface="黑体" pitchFamily="49" charset="-122"/>
              </a:rPr>
              <a:t>催化下，线状四吡咯环化生成尿卟啉原</a:t>
            </a:r>
            <a:r>
              <a:rPr kumimoji="1" lang="en-US" altLang="zh-CN" sz="2800" dirty="0">
                <a:latin typeface="Times New Roman" pitchFamily="18" charset="0"/>
                <a:ea typeface="黑体" pitchFamily="49" charset="-122"/>
              </a:rPr>
              <a:t>Ⅲ</a:t>
            </a:r>
            <a:endParaRPr kumimoji="1" lang="zh-CN" altLang="en-US" sz="2800" dirty="0">
              <a:latin typeface="Times New Roman" pitchFamily="18" charset="0"/>
              <a:ea typeface="黑体" pitchFamily="49" charset="-122"/>
            </a:endParaRPr>
          </a:p>
          <a:p>
            <a:pPr marL="457200" indent="-457200" eaLnBrk="0" hangingPunct="0">
              <a:lnSpc>
                <a:spcPct val="150000"/>
              </a:lnSpc>
              <a:spcBef>
                <a:spcPct val="20000"/>
              </a:spcBef>
              <a:buClr>
                <a:schemeClr val="accent1"/>
              </a:buClr>
              <a:buSzPct val="75000"/>
            </a:pPr>
            <a:r>
              <a:rPr kumimoji="1" lang="en-US" altLang="zh-CN" sz="2800" dirty="0">
                <a:latin typeface="Times New Roman" pitchFamily="18" charset="0"/>
                <a:ea typeface="黑体" pitchFamily="49" charset="-122"/>
              </a:rPr>
              <a:t>(3)  </a:t>
            </a:r>
            <a:r>
              <a:rPr kumimoji="1" lang="zh-CN" altLang="en-US" sz="2800" dirty="0">
                <a:latin typeface="Times New Roman" pitchFamily="18" charset="0"/>
                <a:ea typeface="黑体" pitchFamily="49" charset="-122"/>
              </a:rPr>
              <a:t>尿卟啉原</a:t>
            </a:r>
            <a:r>
              <a:rPr kumimoji="1" lang="en-US" altLang="zh-CN" sz="2800" dirty="0">
                <a:latin typeface="Times New Roman" pitchFamily="18" charset="0"/>
                <a:ea typeface="黑体" pitchFamily="49" charset="-122"/>
              </a:rPr>
              <a:t>Ⅲ</a:t>
            </a:r>
            <a:r>
              <a:rPr kumimoji="1" lang="zh-CN" altLang="en-US" sz="2800" dirty="0">
                <a:latin typeface="Times New Roman" pitchFamily="18" charset="0"/>
                <a:ea typeface="黑体" pitchFamily="49" charset="-122"/>
              </a:rPr>
              <a:t>在</a:t>
            </a:r>
            <a:r>
              <a:rPr kumimoji="1" lang="zh-CN" altLang="en-US" sz="2800" u="sng" dirty="0">
                <a:latin typeface="Times New Roman" pitchFamily="18" charset="0"/>
                <a:ea typeface="黑体" pitchFamily="49" charset="-122"/>
              </a:rPr>
              <a:t>尿卟啉原</a:t>
            </a:r>
            <a:r>
              <a:rPr kumimoji="1" lang="en-US" altLang="zh-CN" sz="2800" u="sng" dirty="0">
                <a:latin typeface="Times New Roman" pitchFamily="18" charset="0"/>
                <a:ea typeface="黑体" pitchFamily="49" charset="-122"/>
              </a:rPr>
              <a:t>Ⅲ</a:t>
            </a:r>
            <a:r>
              <a:rPr kumimoji="1" lang="zh-CN" altLang="en-US" sz="2800" u="sng" dirty="0">
                <a:latin typeface="Times New Roman" pitchFamily="18" charset="0"/>
                <a:ea typeface="黑体" pitchFamily="49" charset="-122"/>
              </a:rPr>
              <a:t>脱羧酶</a:t>
            </a:r>
            <a:r>
              <a:rPr kumimoji="1" lang="zh-CN" altLang="en-US" sz="2800" dirty="0">
                <a:latin typeface="Times New Roman" pitchFamily="18" charset="0"/>
                <a:ea typeface="黑体" pitchFamily="49" charset="-122"/>
              </a:rPr>
              <a:t>的催化下生成粪卟啉原</a:t>
            </a:r>
            <a:r>
              <a:rPr kumimoji="1" lang="en-US" altLang="zh-CN" sz="2800" dirty="0">
                <a:latin typeface="Times New Roman" pitchFamily="18" charset="0"/>
                <a:ea typeface="黑体" pitchFamily="49" charset="-122"/>
              </a:rPr>
              <a:t>Ⅲ</a:t>
            </a:r>
            <a:endParaRPr kumimoji="1" lang="zh-CN" altLang="en-US" sz="2800" dirty="0">
              <a:latin typeface="Times New Roman" pitchFamily="18" charset="0"/>
              <a:ea typeface="黑体" pitchFamily="49" charset="-122"/>
            </a:endParaRPr>
          </a:p>
        </p:txBody>
      </p:sp>
      <p:sp>
        <p:nvSpPr>
          <p:cNvPr id="70660" name="灯片编号占位符 3"/>
          <p:cNvSpPr>
            <a:spLocks noGrp="1"/>
          </p:cNvSpPr>
          <p:nvPr>
            <p:ph type="sldNum" sz="quarter" idx="12"/>
          </p:nvPr>
        </p:nvSpPr>
        <p:spPr>
          <a:noFill/>
        </p:spPr>
        <p:txBody>
          <a:bodyPr/>
          <a:lstStyle/>
          <a:p>
            <a:fld id="{D9640095-0F59-4A50-9260-C9E0510A25CB}" type="slidenum">
              <a:rPr lang="en-US" altLang="zh-CN" smtClean="0">
                <a:ea typeface="宋体" charset="-122"/>
              </a:rPr>
              <a:pPr/>
              <a:t>34</a:t>
            </a:fld>
            <a:endParaRPr lang="en-US" altLang="zh-CN">
              <a:ea typeface="宋体" charset="-122"/>
            </a:endParaRPr>
          </a:p>
        </p:txBody>
      </p:sp>
    </p:spTree>
    <p:extLst>
      <p:ext uri="{BB962C8B-B14F-4D97-AF65-F5344CB8AC3E}">
        <p14:creationId xmlns:p14="http://schemas.microsoft.com/office/powerpoint/2010/main" val="129648123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Effect transition="in" filter="wipe(left)">
                                      <p:cBhvr>
                                        <p:cTn id="11" dur="500"/>
                                        <p:tgtEl>
                                          <p:spTgt spid="43011">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wipe(left)">
                                      <p:cBhvr>
                                        <p:cTn id="15"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2" cstate="print"/>
          <a:srcRect/>
          <a:stretch>
            <a:fillRect/>
          </a:stretch>
        </p:blipFill>
        <p:spPr bwMode="auto">
          <a:xfrm>
            <a:off x="0" y="96838"/>
            <a:ext cx="9144000" cy="2417762"/>
          </a:xfrm>
          <a:prstGeom prst="rect">
            <a:avLst/>
          </a:prstGeom>
          <a:noFill/>
          <a:ln w="9525">
            <a:noFill/>
            <a:miter lim="800000"/>
            <a:headEnd/>
            <a:tailEnd/>
          </a:ln>
        </p:spPr>
      </p:pic>
      <p:pic>
        <p:nvPicPr>
          <p:cNvPr id="41990" name="Picture 6"/>
          <p:cNvPicPr>
            <a:picLocks noChangeAspect="1" noChangeArrowheads="1"/>
          </p:cNvPicPr>
          <p:nvPr/>
        </p:nvPicPr>
        <p:blipFill>
          <a:blip r:embed="rId3" cstate="print"/>
          <a:srcRect/>
          <a:stretch>
            <a:fillRect/>
          </a:stretch>
        </p:blipFill>
        <p:spPr bwMode="auto">
          <a:xfrm>
            <a:off x="5811838" y="3211513"/>
            <a:ext cx="3332162" cy="3646487"/>
          </a:xfrm>
          <a:prstGeom prst="rect">
            <a:avLst/>
          </a:prstGeom>
          <a:noFill/>
          <a:ln w="9525">
            <a:noFill/>
            <a:miter lim="800000"/>
            <a:headEnd/>
            <a:tailEnd/>
          </a:ln>
        </p:spPr>
      </p:pic>
      <p:pic>
        <p:nvPicPr>
          <p:cNvPr id="41991" name="Picture 7"/>
          <p:cNvPicPr>
            <a:picLocks noChangeAspect="1" noChangeArrowheads="1"/>
          </p:cNvPicPr>
          <p:nvPr/>
        </p:nvPicPr>
        <p:blipFill>
          <a:blip r:embed="rId4" cstate="print"/>
          <a:srcRect/>
          <a:stretch>
            <a:fillRect/>
          </a:stretch>
        </p:blipFill>
        <p:spPr bwMode="auto">
          <a:xfrm>
            <a:off x="0" y="2895600"/>
            <a:ext cx="3697288" cy="3962400"/>
          </a:xfrm>
          <a:prstGeom prst="rect">
            <a:avLst/>
          </a:prstGeom>
          <a:noFill/>
          <a:ln w="9525">
            <a:noFill/>
            <a:miter lim="800000"/>
            <a:headEnd/>
            <a:tailEnd/>
          </a:ln>
        </p:spPr>
      </p:pic>
      <p:grpSp>
        <p:nvGrpSpPr>
          <p:cNvPr id="2" name="Group 13"/>
          <p:cNvGrpSpPr>
            <a:grpSpLocks/>
          </p:cNvGrpSpPr>
          <p:nvPr/>
        </p:nvGrpSpPr>
        <p:grpSpPr bwMode="auto">
          <a:xfrm>
            <a:off x="6477000" y="2590800"/>
            <a:ext cx="1143000" cy="609600"/>
            <a:chOff x="4080" y="1632"/>
            <a:chExt cx="720" cy="384"/>
          </a:xfrm>
        </p:grpSpPr>
        <p:sp>
          <p:nvSpPr>
            <p:cNvPr id="71690" name="Line 8"/>
            <p:cNvSpPr>
              <a:spLocks noChangeShapeType="1"/>
            </p:cNvSpPr>
            <p:nvPr/>
          </p:nvSpPr>
          <p:spPr bwMode="auto">
            <a:xfrm>
              <a:off x="4752" y="1632"/>
              <a:ext cx="0" cy="384"/>
            </a:xfrm>
            <a:prstGeom prst="line">
              <a:avLst/>
            </a:prstGeom>
            <a:noFill/>
            <a:ln w="38100">
              <a:solidFill>
                <a:schemeClr val="tx1"/>
              </a:solidFill>
              <a:miter lim="800000"/>
              <a:headEnd/>
              <a:tailEnd type="triangle" w="med" len="med"/>
            </a:ln>
          </p:spPr>
          <p:txBody>
            <a:bodyPr wrap="none"/>
            <a:lstStyle/>
            <a:p>
              <a:endParaRPr lang="zh-CN" altLang="en-US"/>
            </a:p>
          </p:txBody>
        </p:sp>
        <p:sp>
          <p:nvSpPr>
            <p:cNvPr id="71691" name="Text Box 10"/>
            <p:cNvSpPr txBox="1">
              <a:spLocks noChangeArrowheads="1"/>
            </p:cNvSpPr>
            <p:nvPr/>
          </p:nvSpPr>
          <p:spPr bwMode="auto">
            <a:xfrm>
              <a:off x="4080" y="1632"/>
              <a:ext cx="720" cy="365"/>
            </a:xfrm>
            <a:prstGeom prst="rect">
              <a:avLst/>
            </a:prstGeom>
            <a:noFill/>
            <a:ln w="9525">
              <a:noFill/>
              <a:miter lim="800000"/>
              <a:headEnd/>
              <a:tailEnd/>
            </a:ln>
          </p:spPr>
          <p:txBody>
            <a:bodyPr>
              <a:spAutoFit/>
            </a:bodyPr>
            <a:lstStyle/>
            <a:p>
              <a:pPr>
                <a:spcBef>
                  <a:spcPct val="50000"/>
                </a:spcBef>
              </a:pPr>
              <a:r>
                <a:rPr kumimoji="1" lang="zh-CN" altLang="en-US" sz="3200" dirty="0">
                  <a:solidFill>
                    <a:schemeClr val="tx2"/>
                  </a:solidFill>
                  <a:latin typeface="Arial Narrow" pitchFamily="34" charset="0"/>
                  <a:ea typeface="黑体" pitchFamily="49" charset="-122"/>
                </a:rPr>
                <a:t>环化</a:t>
              </a:r>
            </a:p>
          </p:txBody>
        </p:sp>
      </p:grpSp>
      <p:grpSp>
        <p:nvGrpSpPr>
          <p:cNvPr id="3" name="Group 12"/>
          <p:cNvGrpSpPr>
            <a:grpSpLocks/>
          </p:cNvGrpSpPr>
          <p:nvPr/>
        </p:nvGrpSpPr>
        <p:grpSpPr bwMode="auto">
          <a:xfrm>
            <a:off x="3657600" y="5029200"/>
            <a:ext cx="2133600" cy="808038"/>
            <a:chOff x="2304" y="3168"/>
            <a:chExt cx="1344" cy="509"/>
          </a:xfrm>
        </p:grpSpPr>
        <p:sp>
          <p:nvSpPr>
            <p:cNvPr id="71688" name="Line 9"/>
            <p:cNvSpPr>
              <a:spLocks noChangeShapeType="1"/>
            </p:cNvSpPr>
            <p:nvPr/>
          </p:nvSpPr>
          <p:spPr bwMode="auto">
            <a:xfrm flipH="1">
              <a:off x="2304" y="3168"/>
              <a:ext cx="1344"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71689" name="Text Box 11"/>
            <p:cNvSpPr txBox="1">
              <a:spLocks noChangeArrowheads="1"/>
            </p:cNvSpPr>
            <p:nvPr/>
          </p:nvSpPr>
          <p:spPr bwMode="auto">
            <a:xfrm>
              <a:off x="2688" y="3312"/>
              <a:ext cx="720" cy="365"/>
            </a:xfrm>
            <a:prstGeom prst="rect">
              <a:avLst/>
            </a:prstGeom>
            <a:noFill/>
            <a:ln w="9525">
              <a:noFill/>
              <a:miter lim="800000"/>
              <a:headEnd/>
              <a:tailEnd/>
            </a:ln>
          </p:spPr>
          <p:txBody>
            <a:bodyPr>
              <a:spAutoFit/>
            </a:bodyPr>
            <a:lstStyle/>
            <a:p>
              <a:pPr>
                <a:spcBef>
                  <a:spcPct val="50000"/>
                </a:spcBef>
              </a:pPr>
              <a:r>
                <a:rPr kumimoji="1" lang="zh-CN" altLang="en-US" sz="3200" dirty="0">
                  <a:solidFill>
                    <a:schemeClr val="tx2"/>
                  </a:solidFill>
                  <a:latin typeface="Arial Narrow" pitchFamily="34" charset="0"/>
                  <a:ea typeface="黑体" pitchFamily="49" charset="-122"/>
                </a:rPr>
                <a:t>脱羧</a:t>
              </a:r>
            </a:p>
          </p:txBody>
        </p:sp>
      </p:grpSp>
      <p:sp>
        <p:nvSpPr>
          <p:cNvPr id="71687" name="灯片编号占位符 10"/>
          <p:cNvSpPr>
            <a:spLocks noGrp="1"/>
          </p:cNvSpPr>
          <p:nvPr>
            <p:ph type="sldNum" sz="quarter" idx="12"/>
          </p:nvPr>
        </p:nvSpPr>
        <p:spPr>
          <a:noFill/>
        </p:spPr>
        <p:txBody>
          <a:bodyPr/>
          <a:lstStyle/>
          <a:p>
            <a:fld id="{D05A1A35-F920-4F32-865B-6EFA1D3F5DE9}" type="slidenum">
              <a:rPr lang="en-US" altLang="zh-CN" smtClean="0">
                <a:ea typeface="宋体" charset="-122"/>
              </a:rPr>
              <a:pPr/>
              <a:t>35</a:t>
            </a:fld>
            <a:endParaRPr lang="en-US" altLang="zh-CN">
              <a:ea typeface="宋体" charset="-122"/>
            </a:endParaRPr>
          </a:p>
        </p:txBody>
      </p:sp>
    </p:spTree>
    <p:extLst>
      <p:ext uri="{BB962C8B-B14F-4D97-AF65-F5344CB8AC3E}">
        <p14:creationId xmlns:p14="http://schemas.microsoft.com/office/powerpoint/2010/main" val="163546092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500"/>
                            </p:stCondLst>
                            <p:childTnLst>
                              <p:par>
                                <p:cTn id="9" presetID="5" presetClass="entr" presetSubtype="10" fill="hold" nodeType="afterEffect">
                                  <p:stCondLst>
                                    <p:cond delay="1000"/>
                                  </p:stCondLst>
                                  <p:childTnLst>
                                    <p:set>
                                      <p:cBhvr>
                                        <p:cTn id="10" dur="1" fill="hold">
                                          <p:stCondLst>
                                            <p:cond delay="0"/>
                                          </p:stCondLst>
                                        </p:cTn>
                                        <p:tgtEl>
                                          <p:spTgt spid="41990"/>
                                        </p:tgtEl>
                                        <p:attrNameLst>
                                          <p:attrName>style.visibility</p:attrName>
                                        </p:attrNameLst>
                                      </p:cBhvr>
                                      <p:to>
                                        <p:strVal val="visible"/>
                                      </p:to>
                                    </p:set>
                                    <p:animEffect transition="in" filter="checkerboard(across)">
                                      <p:cBhvr>
                                        <p:cTn id="11" dur="500"/>
                                        <p:tgtEl>
                                          <p:spTgt spid="419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par>
                          <p:cTn id="17" fill="hold">
                            <p:stCondLst>
                              <p:cond delay="500"/>
                            </p:stCondLst>
                            <p:childTnLst>
                              <p:par>
                                <p:cTn id="18" presetID="5" presetClass="entr" presetSubtype="10" fill="hold" nodeType="afterEffect">
                                  <p:stCondLst>
                                    <p:cond delay="1000"/>
                                  </p:stCondLst>
                                  <p:childTnLst>
                                    <p:set>
                                      <p:cBhvr>
                                        <p:cTn id="19" dur="1" fill="hold">
                                          <p:stCondLst>
                                            <p:cond delay="0"/>
                                          </p:stCondLst>
                                        </p:cTn>
                                        <p:tgtEl>
                                          <p:spTgt spid="41991"/>
                                        </p:tgtEl>
                                        <p:attrNameLst>
                                          <p:attrName>style.visibility</p:attrName>
                                        </p:attrNameLst>
                                      </p:cBhvr>
                                      <p:to>
                                        <p:strVal val="visible"/>
                                      </p:to>
                                    </p:set>
                                    <p:animEffect transition="in" filter="checkerboard(across)">
                                      <p:cBhvr>
                                        <p:cTn id="20"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25636" y="404664"/>
            <a:ext cx="6870700" cy="839787"/>
          </a:xfrm>
        </p:spPr>
        <p:txBody>
          <a:bodyPr/>
          <a:lstStyle/>
          <a:p>
            <a:pPr algn="l" eaLnBrk="1" hangingPunct="1"/>
            <a:r>
              <a:rPr lang="en-US" altLang="zh-CN" sz="3200" dirty="0">
                <a:solidFill>
                  <a:srgbClr val="000099"/>
                </a:solidFill>
                <a:latin typeface="Times New Roman" pitchFamily="18" charset="0"/>
                <a:ea typeface="黑体" pitchFamily="49" charset="-122"/>
              </a:rPr>
              <a:t>4. </a:t>
            </a:r>
            <a:r>
              <a:rPr lang="zh-CN" altLang="en-US" sz="3200" dirty="0">
                <a:solidFill>
                  <a:srgbClr val="000099"/>
                </a:solidFill>
                <a:latin typeface="Times New Roman" pitchFamily="18" charset="0"/>
                <a:ea typeface="黑体" pitchFamily="49" charset="-122"/>
              </a:rPr>
              <a:t>血红素的生成</a:t>
            </a:r>
            <a:r>
              <a:rPr lang="en-US" altLang="zh-CN" sz="3600" dirty="0">
                <a:solidFill>
                  <a:srgbClr val="000099"/>
                </a:solidFill>
                <a:latin typeface="Times New Roman" pitchFamily="18" charset="0"/>
                <a:ea typeface="黑体" pitchFamily="49" charset="-122"/>
              </a:rPr>
              <a:t>—— </a:t>
            </a:r>
            <a:r>
              <a:rPr lang="zh-CN" altLang="en-US" sz="3200" dirty="0">
                <a:solidFill>
                  <a:srgbClr val="000099"/>
                </a:solidFill>
                <a:latin typeface="Times New Roman" pitchFamily="18" charset="0"/>
                <a:ea typeface="黑体" pitchFamily="49" charset="-122"/>
              </a:rPr>
              <a:t>线粒体内</a:t>
            </a:r>
          </a:p>
        </p:txBody>
      </p:sp>
      <p:pic>
        <p:nvPicPr>
          <p:cNvPr id="44037" name="Picture 5"/>
          <p:cNvPicPr>
            <a:picLocks noGrp="1" noChangeAspect="1" noChangeArrowheads="1"/>
          </p:cNvPicPr>
          <p:nvPr>
            <p:ph idx="1"/>
          </p:nvPr>
        </p:nvPicPr>
        <p:blipFill>
          <a:blip r:embed="rId2" cstate="print"/>
          <a:srcRect l="18367" t="8333" b="2083"/>
          <a:stretch>
            <a:fillRect/>
          </a:stretch>
        </p:blipFill>
        <p:spPr>
          <a:xfrm>
            <a:off x="4356100" y="1341438"/>
            <a:ext cx="4716463" cy="4868862"/>
          </a:xfrm>
          <a:noFill/>
        </p:spPr>
      </p:pic>
      <p:sp>
        <p:nvSpPr>
          <p:cNvPr id="72708" name="Rectangle 4"/>
          <p:cNvSpPr>
            <a:spLocks noChangeArrowheads="1"/>
          </p:cNvSpPr>
          <p:nvPr/>
        </p:nvSpPr>
        <p:spPr bwMode="auto">
          <a:xfrm>
            <a:off x="1476375" y="4316413"/>
            <a:ext cx="3240088" cy="1485900"/>
          </a:xfrm>
          <a:prstGeom prst="rect">
            <a:avLst/>
          </a:prstGeom>
          <a:noFill/>
          <a:ln w="9525">
            <a:noFill/>
            <a:miter lim="800000"/>
            <a:headEnd/>
            <a:tailEnd/>
          </a:ln>
        </p:spPr>
        <p:txBody>
          <a:bodyPr/>
          <a:lstStyle/>
          <a:p>
            <a:pPr marL="609600" indent="-609600">
              <a:lnSpc>
                <a:spcPct val="110000"/>
              </a:lnSpc>
              <a:spcBef>
                <a:spcPct val="20000"/>
              </a:spcBef>
            </a:pPr>
            <a:r>
              <a:rPr lang="en-US" altLang="zh-CN" sz="2400">
                <a:latin typeface="Arial" charset="0"/>
                <a:ea typeface="黑体" pitchFamily="49" charset="-122"/>
                <a:cs typeface="Arial" charset="0"/>
              </a:rPr>
              <a:t>Fe </a:t>
            </a:r>
            <a:r>
              <a:rPr lang="en-US" altLang="zh-CN" sz="2400" baseline="30000">
                <a:latin typeface="Arial" charset="0"/>
                <a:ea typeface="黑体" pitchFamily="49" charset="-122"/>
                <a:cs typeface="Arial" charset="0"/>
              </a:rPr>
              <a:t>2+</a:t>
            </a:r>
            <a:r>
              <a:rPr lang="en-US" altLang="zh-CN" sz="2000">
                <a:latin typeface="Arial" charset="0"/>
                <a:ea typeface="黑体" pitchFamily="49" charset="-122"/>
                <a:cs typeface="Arial" charset="0"/>
              </a:rPr>
              <a:t>        </a:t>
            </a:r>
            <a:r>
              <a:rPr lang="zh-CN" altLang="en-US" sz="2400">
                <a:latin typeface="Arial" charset="0"/>
                <a:ea typeface="黑体" pitchFamily="49" charset="-122"/>
                <a:cs typeface="Arial" charset="0"/>
              </a:rPr>
              <a:t>亚铁螯合酶</a:t>
            </a:r>
          </a:p>
          <a:p>
            <a:pPr marL="609600" indent="-609600">
              <a:lnSpc>
                <a:spcPct val="110000"/>
              </a:lnSpc>
              <a:spcBef>
                <a:spcPct val="20000"/>
              </a:spcBef>
            </a:pPr>
            <a:r>
              <a:rPr lang="zh-CN" altLang="en-US" sz="2400">
                <a:latin typeface="Arial" charset="0"/>
                <a:ea typeface="黑体" pitchFamily="49" charset="-122"/>
                <a:cs typeface="Arial" charset="0"/>
              </a:rPr>
              <a:t>             </a:t>
            </a:r>
            <a:r>
              <a:rPr lang="en-US" altLang="zh-CN" sz="2400">
                <a:latin typeface="Arial" charset="0"/>
                <a:ea typeface="黑体" pitchFamily="49" charset="-122"/>
                <a:cs typeface="Arial" charset="0"/>
              </a:rPr>
              <a:t>(</a:t>
            </a:r>
            <a:r>
              <a:rPr lang="zh-CN" altLang="en-US" sz="2400">
                <a:latin typeface="Arial" charset="0"/>
                <a:ea typeface="黑体" pitchFamily="49" charset="-122"/>
                <a:cs typeface="Arial" charset="0"/>
              </a:rPr>
              <a:t>血红素合成酶</a:t>
            </a:r>
            <a:r>
              <a:rPr lang="en-US" altLang="zh-CN" sz="2400">
                <a:latin typeface="Arial" charset="0"/>
                <a:ea typeface="黑体" pitchFamily="49" charset="-122"/>
                <a:cs typeface="Arial" charset="0"/>
              </a:rPr>
              <a:t>)</a:t>
            </a:r>
          </a:p>
          <a:p>
            <a:pPr marL="609600" indent="-609600">
              <a:lnSpc>
                <a:spcPct val="110000"/>
              </a:lnSpc>
              <a:spcBef>
                <a:spcPct val="20000"/>
              </a:spcBef>
            </a:pPr>
            <a:r>
              <a:rPr lang="en-US" altLang="zh-CN" sz="2400">
                <a:latin typeface="Arial" charset="0"/>
                <a:ea typeface="黑体" pitchFamily="49" charset="-122"/>
                <a:cs typeface="Arial" charset="0"/>
              </a:rPr>
              <a:t>                                                       </a:t>
            </a:r>
          </a:p>
        </p:txBody>
      </p:sp>
      <p:sp>
        <p:nvSpPr>
          <p:cNvPr id="72709" name="Line 7"/>
          <p:cNvSpPr>
            <a:spLocks noChangeShapeType="1"/>
          </p:cNvSpPr>
          <p:nvPr/>
        </p:nvSpPr>
        <p:spPr bwMode="auto">
          <a:xfrm>
            <a:off x="2411413" y="1947863"/>
            <a:ext cx="0" cy="64770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72710" name="Line 8"/>
          <p:cNvSpPr>
            <a:spLocks noChangeShapeType="1"/>
          </p:cNvSpPr>
          <p:nvPr/>
        </p:nvSpPr>
        <p:spPr bwMode="auto">
          <a:xfrm>
            <a:off x="2411413" y="4156075"/>
            <a:ext cx="0" cy="1368425"/>
          </a:xfrm>
          <a:prstGeom prst="line">
            <a:avLst/>
          </a:prstGeom>
          <a:noFill/>
          <a:ln w="38100">
            <a:solidFill>
              <a:schemeClr val="tx1"/>
            </a:solidFill>
            <a:miter lim="800000"/>
            <a:headEnd/>
            <a:tailEnd type="triangle" w="med" len="med"/>
          </a:ln>
        </p:spPr>
        <p:txBody>
          <a:bodyPr wrap="none"/>
          <a:lstStyle/>
          <a:p>
            <a:endParaRPr lang="zh-CN" altLang="en-US"/>
          </a:p>
        </p:txBody>
      </p:sp>
      <p:sp>
        <p:nvSpPr>
          <p:cNvPr id="72711" name="Line 9"/>
          <p:cNvSpPr>
            <a:spLocks noChangeShapeType="1"/>
          </p:cNvSpPr>
          <p:nvPr/>
        </p:nvSpPr>
        <p:spPr bwMode="auto">
          <a:xfrm>
            <a:off x="1979613" y="4756150"/>
            <a:ext cx="360362" cy="288925"/>
          </a:xfrm>
          <a:prstGeom prst="line">
            <a:avLst/>
          </a:prstGeom>
          <a:noFill/>
          <a:ln w="38100">
            <a:solidFill>
              <a:schemeClr val="tx1"/>
            </a:solidFill>
            <a:miter lim="800000"/>
            <a:headEnd/>
            <a:tailEnd type="triangle" w="med" len="med"/>
          </a:ln>
        </p:spPr>
        <p:txBody>
          <a:bodyPr wrap="none"/>
          <a:lstStyle/>
          <a:p>
            <a:endParaRPr lang="zh-CN" altLang="en-US"/>
          </a:p>
        </p:txBody>
      </p:sp>
      <p:sp>
        <p:nvSpPr>
          <p:cNvPr id="72712" name="Rectangle 11"/>
          <p:cNvSpPr>
            <a:spLocks noChangeArrowheads="1"/>
          </p:cNvSpPr>
          <p:nvPr/>
        </p:nvSpPr>
        <p:spPr bwMode="auto">
          <a:xfrm>
            <a:off x="1258888" y="1444625"/>
            <a:ext cx="2330450" cy="519113"/>
          </a:xfrm>
          <a:prstGeom prst="rect">
            <a:avLst/>
          </a:prstGeom>
          <a:noFill/>
          <a:ln w="9525">
            <a:noFill/>
            <a:miter lim="800000"/>
            <a:headEnd/>
            <a:tailEnd/>
          </a:ln>
        </p:spPr>
        <p:txBody>
          <a:bodyPr>
            <a:spAutoFit/>
          </a:bodyPr>
          <a:lstStyle/>
          <a:p>
            <a:pPr algn="ctr"/>
            <a:r>
              <a:rPr lang="zh-CN" altLang="en-US" sz="2800">
                <a:latin typeface="Arial" charset="0"/>
                <a:ea typeface="黑体" pitchFamily="49" charset="-122"/>
                <a:cs typeface="Arial" charset="0"/>
              </a:rPr>
              <a:t>粪卟啉原</a:t>
            </a:r>
            <a:r>
              <a:rPr lang="en-US" altLang="zh-CN" sz="2800">
                <a:latin typeface="Arial" charset="0"/>
                <a:ea typeface="黑体" pitchFamily="49" charset="-122"/>
                <a:cs typeface="Arial" charset="0"/>
              </a:rPr>
              <a:t>III</a:t>
            </a:r>
          </a:p>
        </p:txBody>
      </p:sp>
      <p:sp>
        <p:nvSpPr>
          <p:cNvPr id="72713" name="Rectangle 12"/>
          <p:cNvSpPr>
            <a:spLocks noChangeArrowheads="1"/>
          </p:cNvSpPr>
          <p:nvPr/>
        </p:nvSpPr>
        <p:spPr bwMode="auto">
          <a:xfrm>
            <a:off x="1331913" y="2554288"/>
            <a:ext cx="2185987" cy="519112"/>
          </a:xfrm>
          <a:prstGeom prst="rect">
            <a:avLst/>
          </a:prstGeom>
          <a:noFill/>
          <a:ln w="9525">
            <a:noFill/>
            <a:miter lim="800000"/>
            <a:headEnd/>
            <a:tailEnd/>
          </a:ln>
        </p:spPr>
        <p:txBody>
          <a:bodyPr>
            <a:spAutoFit/>
          </a:bodyPr>
          <a:lstStyle/>
          <a:p>
            <a:pPr algn="ctr"/>
            <a:r>
              <a:rPr lang="zh-CN" altLang="en-US" sz="2800">
                <a:latin typeface="Arial" charset="0"/>
                <a:ea typeface="黑体" pitchFamily="49" charset="-122"/>
                <a:cs typeface="Arial" charset="0"/>
              </a:rPr>
              <a:t>原卟啉原</a:t>
            </a:r>
            <a:r>
              <a:rPr lang="en-US" altLang="zh-CN" sz="2800">
                <a:latin typeface="Arial" charset="0"/>
                <a:ea typeface="黑体" pitchFamily="49" charset="-122"/>
                <a:cs typeface="Arial" charset="0"/>
              </a:rPr>
              <a:t>IX</a:t>
            </a:r>
          </a:p>
        </p:txBody>
      </p:sp>
      <p:sp>
        <p:nvSpPr>
          <p:cNvPr id="72714" name="Rectangle 13"/>
          <p:cNvSpPr>
            <a:spLocks noChangeArrowheads="1"/>
          </p:cNvSpPr>
          <p:nvPr/>
        </p:nvSpPr>
        <p:spPr bwMode="auto">
          <a:xfrm>
            <a:off x="1476375" y="3611563"/>
            <a:ext cx="1833563" cy="519112"/>
          </a:xfrm>
          <a:prstGeom prst="rect">
            <a:avLst/>
          </a:prstGeom>
          <a:noFill/>
          <a:ln w="9525">
            <a:noFill/>
            <a:miter lim="800000"/>
            <a:headEnd/>
            <a:tailEnd/>
          </a:ln>
        </p:spPr>
        <p:txBody>
          <a:bodyPr>
            <a:spAutoFit/>
          </a:bodyPr>
          <a:lstStyle/>
          <a:p>
            <a:pPr algn="ctr"/>
            <a:r>
              <a:rPr lang="zh-CN" altLang="en-US" sz="2800">
                <a:latin typeface="Arial" charset="0"/>
                <a:ea typeface="黑体" pitchFamily="49" charset="-122"/>
                <a:cs typeface="Arial" charset="0"/>
              </a:rPr>
              <a:t>原卟啉</a:t>
            </a:r>
            <a:r>
              <a:rPr lang="en-US" altLang="zh-CN" sz="2800">
                <a:latin typeface="Arial" charset="0"/>
                <a:ea typeface="黑体" pitchFamily="49" charset="-122"/>
                <a:cs typeface="Arial" charset="0"/>
              </a:rPr>
              <a:t>Ⅸ</a:t>
            </a:r>
          </a:p>
        </p:txBody>
      </p:sp>
      <p:sp>
        <p:nvSpPr>
          <p:cNvPr id="72715" name="Rectangle 14"/>
          <p:cNvSpPr>
            <a:spLocks noChangeArrowheads="1"/>
          </p:cNvSpPr>
          <p:nvPr/>
        </p:nvSpPr>
        <p:spPr bwMode="auto">
          <a:xfrm>
            <a:off x="1658938" y="5473700"/>
            <a:ext cx="1512887" cy="519113"/>
          </a:xfrm>
          <a:prstGeom prst="rect">
            <a:avLst/>
          </a:prstGeom>
          <a:noFill/>
          <a:ln w="9525">
            <a:noFill/>
            <a:miter lim="800000"/>
            <a:headEnd/>
            <a:tailEnd/>
          </a:ln>
        </p:spPr>
        <p:txBody>
          <a:bodyPr>
            <a:spAutoFit/>
          </a:bodyPr>
          <a:lstStyle/>
          <a:p>
            <a:pPr algn="ctr"/>
            <a:r>
              <a:rPr lang="zh-CN" altLang="en-US" sz="2800">
                <a:latin typeface="Arial" charset="0"/>
                <a:ea typeface="黑体" pitchFamily="49" charset="-122"/>
                <a:cs typeface="Arial" charset="0"/>
              </a:rPr>
              <a:t>血红素</a:t>
            </a:r>
          </a:p>
        </p:txBody>
      </p:sp>
      <p:sp>
        <p:nvSpPr>
          <p:cNvPr id="72716" name="Line 15"/>
          <p:cNvSpPr>
            <a:spLocks noChangeShapeType="1"/>
          </p:cNvSpPr>
          <p:nvPr/>
        </p:nvSpPr>
        <p:spPr bwMode="auto">
          <a:xfrm>
            <a:off x="2398713" y="3028950"/>
            <a:ext cx="0" cy="64770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72717" name="Line 16"/>
          <p:cNvSpPr>
            <a:spLocks noChangeShapeType="1"/>
          </p:cNvSpPr>
          <p:nvPr/>
        </p:nvSpPr>
        <p:spPr bwMode="auto">
          <a:xfrm>
            <a:off x="2124075" y="2149475"/>
            <a:ext cx="576263" cy="21590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72718" name="Text Box 17"/>
          <p:cNvSpPr txBox="1">
            <a:spLocks noChangeArrowheads="1"/>
          </p:cNvSpPr>
          <p:nvPr/>
        </p:nvSpPr>
        <p:spPr bwMode="auto">
          <a:xfrm>
            <a:off x="2649538" y="2136775"/>
            <a:ext cx="863600" cy="457200"/>
          </a:xfrm>
          <a:prstGeom prst="rect">
            <a:avLst/>
          </a:prstGeom>
          <a:noFill/>
          <a:ln w="9525">
            <a:noFill/>
            <a:miter lim="800000"/>
            <a:headEnd/>
            <a:tailEnd/>
          </a:ln>
        </p:spPr>
        <p:txBody>
          <a:bodyPr>
            <a:spAutoFit/>
          </a:bodyPr>
          <a:lstStyle/>
          <a:p>
            <a:pPr>
              <a:spcBef>
                <a:spcPct val="50000"/>
              </a:spcBef>
            </a:pPr>
            <a:r>
              <a:rPr lang="en-US" altLang="zh-CN" sz="2400">
                <a:latin typeface="Arial" charset="0"/>
                <a:ea typeface="黑体" pitchFamily="49" charset="-122"/>
                <a:cs typeface="Arial" charset="0"/>
              </a:rPr>
              <a:t>CO</a:t>
            </a:r>
            <a:r>
              <a:rPr lang="en-US" altLang="zh-CN" sz="2400" baseline="-25000">
                <a:latin typeface="Arial" charset="0"/>
                <a:ea typeface="黑体" pitchFamily="49" charset="-122"/>
                <a:cs typeface="Arial" charset="0"/>
              </a:rPr>
              <a:t>2</a:t>
            </a:r>
          </a:p>
        </p:txBody>
      </p:sp>
      <p:sp>
        <p:nvSpPr>
          <p:cNvPr id="72719" name="Text Box 18"/>
          <p:cNvSpPr txBox="1">
            <a:spLocks noChangeArrowheads="1"/>
          </p:cNvSpPr>
          <p:nvPr/>
        </p:nvSpPr>
        <p:spPr bwMode="auto">
          <a:xfrm>
            <a:off x="1654175" y="1844675"/>
            <a:ext cx="576263" cy="457200"/>
          </a:xfrm>
          <a:prstGeom prst="rect">
            <a:avLst/>
          </a:prstGeom>
          <a:noFill/>
          <a:ln w="9525">
            <a:noFill/>
            <a:miter lim="800000"/>
            <a:headEnd/>
            <a:tailEnd/>
          </a:ln>
        </p:spPr>
        <p:txBody>
          <a:bodyPr>
            <a:spAutoFit/>
          </a:bodyPr>
          <a:lstStyle/>
          <a:p>
            <a:pPr>
              <a:spcBef>
                <a:spcPct val="50000"/>
              </a:spcBef>
            </a:pPr>
            <a:r>
              <a:rPr lang="en-US" altLang="zh-CN" sz="2400">
                <a:latin typeface="Arial" charset="0"/>
                <a:ea typeface="黑体" pitchFamily="49" charset="-122"/>
                <a:cs typeface="Arial" charset="0"/>
              </a:rPr>
              <a:t>O</a:t>
            </a:r>
            <a:r>
              <a:rPr lang="en-US" altLang="zh-CN" sz="2400" baseline="-25000">
                <a:latin typeface="Arial" charset="0"/>
                <a:ea typeface="黑体" pitchFamily="49" charset="-122"/>
                <a:cs typeface="Arial" charset="0"/>
              </a:rPr>
              <a:t>2</a:t>
            </a:r>
          </a:p>
        </p:txBody>
      </p:sp>
      <p:sp>
        <p:nvSpPr>
          <p:cNvPr id="72720" name="Text Box 19"/>
          <p:cNvSpPr txBox="1">
            <a:spLocks noChangeArrowheads="1"/>
          </p:cNvSpPr>
          <p:nvPr/>
        </p:nvSpPr>
        <p:spPr bwMode="auto">
          <a:xfrm>
            <a:off x="1619250" y="2882900"/>
            <a:ext cx="627063" cy="457200"/>
          </a:xfrm>
          <a:prstGeom prst="rect">
            <a:avLst/>
          </a:prstGeom>
          <a:noFill/>
          <a:ln w="9525">
            <a:noFill/>
            <a:miter lim="800000"/>
            <a:headEnd/>
            <a:tailEnd/>
          </a:ln>
        </p:spPr>
        <p:txBody>
          <a:bodyPr>
            <a:spAutoFit/>
          </a:bodyPr>
          <a:lstStyle/>
          <a:p>
            <a:pPr>
              <a:spcBef>
                <a:spcPct val="50000"/>
              </a:spcBef>
            </a:pPr>
            <a:r>
              <a:rPr lang="en-US" altLang="zh-CN" sz="2400">
                <a:latin typeface="Arial" charset="0"/>
                <a:ea typeface="黑体" pitchFamily="49" charset="-122"/>
                <a:cs typeface="Arial" charset="0"/>
              </a:rPr>
              <a:t>O</a:t>
            </a:r>
            <a:r>
              <a:rPr lang="en-US" altLang="zh-CN" sz="2400" baseline="-25000">
                <a:latin typeface="Arial" charset="0"/>
                <a:ea typeface="黑体" pitchFamily="49" charset="-122"/>
                <a:cs typeface="Arial" charset="0"/>
              </a:rPr>
              <a:t>2</a:t>
            </a:r>
          </a:p>
        </p:txBody>
      </p:sp>
      <p:sp>
        <p:nvSpPr>
          <p:cNvPr id="72721" name="Line 20"/>
          <p:cNvSpPr>
            <a:spLocks noChangeShapeType="1"/>
          </p:cNvSpPr>
          <p:nvPr/>
        </p:nvSpPr>
        <p:spPr bwMode="auto">
          <a:xfrm>
            <a:off x="2051050" y="3213100"/>
            <a:ext cx="327025" cy="15875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72722" name="灯片编号占位符 17"/>
          <p:cNvSpPr>
            <a:spLocks noGrp="1"/>
          </p:cNvSpPr>
          <p:nvPr>
            <p:ph type="sldNum" sz="quarter" idx="12"/>
          </p:nvPr>
        </p:nvSpPr>
        <p:spPr>
          <a:noFill/>
        </p:spPr>
        <p:txBody>
          <a:bodyPr/>
          <a:lstStyle/>
          <a:p>
            <a:fld id="{B2A5FBA5-6AB7-4927-95F8-778E35058767}" type="slidenum">
              <a:rPr lang="en-US" altLang="zh-CN" smtClean="0">
                <a:ea typeface="宋体" charset="-122"/>
              </a:rPr>
              <a:pPr/>
              <a:t>36</a:t>
            </a:fld>
            <a:endParaRPr lang="en-US" altLang="zh-CN">
              <a:ea typeface="宋体" charset="-122"/>
            </a:endParaRPr>
          </a:p>
        </p:txBody>
      </p:sp>
    </p:spTree>
    <p:extLst>
      <p:ext uri="{BB962C8B-B14F-4D97-AF65-F5344CB8AC3E}">
        <p14:creationId xmlns:p14="http://schemas.microsoft.com/office/powerpoint/2010/main" val="246416379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checkerboard(across)">
                                      <p:cBhvr>
                                        <p:cTn id="7"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Untitled-1"/>
          <p:cNvPicPr>
            <a:picLocks noChangeAspect="1" noChangeArrowheads="1"/>
          </p:cNvPicPr>
          <p:nvPr/>
        </p:nvPicPr>
        <p:blipFill>
          <a:blip r:embed="rId2" cstate="print"/>
          <a:srcRect/>
          <a:stretch>
            <a:fillRect/>
          </a:stretch>
        </p:blipFill>
        <p:spPr bwMode="auto">
          <a:xfrm>
            <a:off x="0" y="98425"/>
            <a:ext cx="9144000" cy="6683375"/>
          </a:xfrm>
          <a:prstGeom prst="rect">
            <a:avLst/>
          </a:prstGeom>
          <a:noFill/>
          <a:ln w="9525">
            <a:noFill/>
            <a:miter lim="800000"/>
            <a:headEnd/>
            <a:tailEnd/>
          </a:ln>
        </p:spPr>
      </p:pic>
      <p:sp>
        <p:nvSpPr>
          <p:cNvPr id="73731" name="灯片编号占位符 2"/>
          <p:cNvSpPr>
            <a:spLocks noGrp="1"/>
          </p:cNvSpPr>
          <p:nvPr>
            <p:ph type="sldNum" sz="quarter" idx="12"/>
          </p:nvPr>
        </p:nvSpPr>
        <p:spPr>
          <a:noFill/>
        </p:spPr>
        <p:txBody>
          <a:bodyPr/>
          <a:lstStyle/>
          <a:p>
            <a:fld id="{F88EA946-6715-4AE5-9BF5-3C93FA982AB4}" type="slidenum">
              <a:rPr lang="en-US" altLang="zh-CN" smtClean="0">
                <a:ea typeface="宋体" charset="-122"/>
              </a:rPr>
              <a:pPr/>
              <a:t>37</a:t>
            </a:fld>
            <a:endParaRPr lang="en-US" altLang="zh-CN">
              <a:ea typeface="宋体" charset="-122"/>
            </a:endParaRPr>
          </a:p>
        </p:txBody>
      </p:sp>
    </p:spTree>
    <p:extLst>
      <p:ext uri="{BB962C8B-B14F-4D97-AF65-F5344CB8AC3E}">
        <p14:creationId xmlns:p14="http://schemas.microsoft.com/office/powerpoint/2010/main" val="33960036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checkerboard(across)">
                                      <p:cBhvr>
                                        <p:cTn id="7"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2250" y="404813"/>
            <a:ext cx="6870700" cy="771525"/>
          </a:xfrm>
        </p:spPr>
        <p:txBody>
          <a:bodyPr/>
          <a:lstStyle/>
          <a:p>
            <a:pPr algn="l" eaLnBrk="1" hangingPunct="1"/>
            <a:r>
              <a:rPr lang="en-US" altLang="zh-CN" sz="3200">
                <a:solidFill>
                  <a:schemeClr val="tx2"/>
                </a:solidFill>
                <a:latin typeface="Times New Roman" pitchFamily="18" charset="0"/>
                <a:ea typeface="黑体" pitchFamily="49" charset="-122"/>
              </a:rPr>
              <a:t>★</a:t>
            </a:r>
            <a:r>
              <a:rPr lang="en-US" altLang="zh-CN" sz="3200">
                <a:latin typeface="Times New Roman" pitchFamily="18" charset="0"/>
                <a:ea typeface="黑体" pitchFamily="49" charset="-122"/>
              </a:rPr>
              <a:t> </a:t>
            </a:r>
            <a:r>
              <a:rPr lang="zh-CN" altLang="en-US" sz="3200">
                <a:latin typeface="Times New Roman" pitchFamily="18" charset="0"/>
                <a:ea typeface="黑体" pitchFamily="49" charset="-122"/>
              </a:rPr>
              <a:t>血红素合成的特点</a:t>
            </a:r>
          </a:p>
        </p:txBody>
      </p:sp>
      <p:sp>
        <p:nvSpPr>
          <p:cNvPr id="45059" name="Rectangle 3"/>
          <p:cNvSpPr>
            <a:spLocks noGrp="1" noChangeArrowheads="1"/>
          </p:cNvSpPr>
          <p:nvPr>
            <p:ph type="body" idx="1"/>
          </p:nvPr>
        </p:nvSpPr>
        <p:spPr>
          <a:xfrm>
            <a:off x="611188" y="1276350"/>
            <a:ext cx="7777162" cy="3860800"/>
          </a:xfrm>
        </p:spPr>
        <p:txBody>
          <a:bodyPr/>
          <a:lstStyle/>
          <a:p>
            <a:pPr eaLnBrk="1" hangingPunct="1">
              <a:lnSpc>
                <a:spcPct val="130000"/>
              </a:lnSpc>
            </a:pPr>
            <a:r>
              <a:rPr lang="zh-CN" altLang="en-US" sz="2800" dirty="0">
                <a:latin typeface="Times New Roman" pitchFamily="18" charset="0"/>
                <a:ea typeface="黑体" pitchFamily="49" charset="-122"/>
              </a:rPr>
              <a:t>合成的主要部位是骨髓与肝，成熟红细胞不含线粒体，故不能合成</a:t>
            </a:r>
          </a:p>
          <a:p>
            <a:pPr eaLnBrk="1" hangingPunct="1">
              <a:lnSpc>
                <a:spcPct val="130000"/>
              </a:lnSpc>
            </a:pPr>
            <a:r>
              <a:rPr lang="zh-CN" altLang="en-US" sz="2800" dirty="0">
                <a:latin typeface="Times New Roman" pitchFamily="18" charset="0"/>
                <a:ea typeface="黑体" pitchFamily="49" charset="-122"/>
              </a:rPr>
              <a:t>血红素合成的原料是琥珀酰辅酶</a:t>
            </a:r>
            <a:r>
              <a:rPr lang="en-US" altLang="zh-CN" sz="2800" dirty="0">
                <a:latin typeface="Times New Roman" pitchFamily="18" charset="0"/>
                <a:ea typeface="黑体" pitchFamily="49" charset="-122"/>
              </a:rPr>
              <a:t>A</a:t>
            </a:r>
            <a:r>
              <a:rPr lang="zh-CN" altLang="en-US" sz="2800" dirty="0">
                <a:latin typeface="Times New Roman" pitchFamily="18" charset="0"/>
                <a:ea typeface="黑体" pitchFamily="49" charset="-122"/>
              </a:rPr>
              <a:t>、甘氨酸、</a:t>
            </a:r>
            <a:r>
              <a:rPr lang="en-US" altLang="zh-CN" sz="2800" dirty="0">
                <a:latin typeface="Times New Roman" pitchFamily="18" charset="0"/>
                <a:ea typeface="黑体" pitchFamily="49" charset="-122"/>
              </a:rPr>
              <a:t>Fe</a:t>
            </a:r>
            <a:r>
              <a:rPr lang="en-US" altLang="zh-CN" sz="2800" baseline="30000" dirty="0">
                <a:latin typeface="Times New Roman" pitchFamily="18" charset="0"/>
                <a:ea typeface="黑体" pitchFamily="49" charset="-122"/>
              </a:rPr>
              <a:t>2+</a:t>
            </a:r>
            <a:r>
              <a:rPr lang="zh-CN" altLang="en-US" sz="2800" dirty="0">
                <a:latin typeface="Times New Roman" pitchFamily="18" charset="0"/>
                <a:ea typeface="黑体" pitchFamily="49" charset="-122"/>
              </a:rPr>
              <a:t>等小分子物质</a:t>
            </a:r>
          </a:p>
          <a:p>
            <a:pPr eaLnBrk="1" hangingPunct="1">
              <a:lnSpc>
                <a:spcPct val="130000"/>
              </a:lnSpc>
            </a:pPr>
            <a:r>
              <a:rPr lang="zh-CN" altLang="en-US" sz="2800" dirty="0">
                <a:latin typeface="Times New Roman" pitchFamily="18" charset="0"/>
                <a:ea typeface="黑体" pitchFamily="49" charset="-122"/>
              </a:rPr>
              <a:t>合成的起始与最终过程均在线粒体中进行，中间阶段在胞质进行 </a:t>
            </a:r>
          </a:p>
          <a:p>
            <a:pPr eaLnBrk="1" hangingPunct="1">
              <a:lnSpc>
                <a:spcPct val="130000"/>
              </a:lnSpc>
            </a:pPr>
            <a:r>
              <a:rPr lang="en-US" altLang="zh-CN" sz="2800" u="sng" dirty="0">
                <a:latin typeface="Times New Roman" pitchFamily="18" charset="0"/>
                <a:ea typeface="黑体" pitchFamily="49" charset="-122"/>
              </a:rPr>
              <a:t>ALA</a:t>
            </a:r>
            <a:r>
              <a:rPr lang="zh-CN" altLang="en-US" sz="2800" u="sng" dirty="0">
                <a:latin typeface="Times New Roman" pitchFamily="18" charset="0"/>
                <a:ea typeface="黑体" pitchFamily="49" charset="-122"/>
              </a:rPr>
              <a:t>合酶是血红素合成的限速酶</a:t>
            </a:r>
          </a:p>
        </p:txBody>
      </p:sp>
      <p:sp>
        <p:nvSpPr>
          <p:cNvPr id="74756" name="灯片编号占位符 3"/>
          <p:cNvSpPr>
            <a:spLocks noGrp="1"/>
          </p:cNvSpPr>
          <p:nvPr>
            <p:ph type="sldNum" sz="quarter" idx="12"/>
          </p:nvPr>
        </p:nvSpPr>
        <p:spPr>
          <a:noFill/>
        </p:spPr>
        <p:txBody>
          <a:bodyPr/>
          <a:lstStyle/>
          <a:p>
            <a:fld id="{F92CBD79-AA1B-4158-BCCF-7ADAA883EBD6}" type="slidenum">
              <a:rPr lang="en-US" altLang="zh-CN" smtClean="0">
                <a:ea typeface="宋体" charset="-122"/>
              </a:rPr>
              <a:pPr/>
              <a:t>38</a:t>
            </a:fld>
            <a:endParaRPr lang="en-US" altLang="zh-CN">
              <a:ea typeface="宋体" charset="-122"/>
            </a:endParaRPr>
          </a:p>
        </p:txBody>
      </p:sp>
    </p:spTree>
    <p:extLst>
      <p:ext uri="{BB962C8B-B14F-4D97-AF65-F5344CB8AC3E}">
        <p14:creationId xmlns:p14="http://schemas.microsoft.com/office/powerpoint/2010/main" val="315173656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dissolve">
                                      <p:cBhvr>
                                        <p:cTn id="17" dur="500"/>
                                        <p:tgtEl>
                                          <p:spTgt spid="45059">
                                            <p:txEl>
                                              <p:pRg st="2" end="2"/>
                                            </p:txEl>
                                          </p:spTgt>
                                        </p:tgtEl>
                                      </p:cBhvr>
                                    </p:animEffect>
                                  </p:childTnLst>
                                </p:cTn>
                              </p:par>
                            </p:childTnLst>
                          </p:cTn>
                        </p:par>
                        <p:par>
                          <p:cTn id="18" fill="hold">
                            <p:stCondLst>
                              <p:cond delay="500"/>
                            </p:stCondLst>
                            <p:childTnLst>
                              <p:par>
                                <p:cTn id="19" presetID="9" presetClass="entr" presetSubtype="0" fill="hold" grpId="0" nodeType="afterEffect">
                                  <p:stCondLst>
                                    <p:cond delay="1000"/>
                                  </p:stCondLst>
                                  <p:childTnLst>
                                    <p:set>
                                      <p:cBhvr>
                                        <p:cTn id="20" dur="1" fill="hold">
                                          <p:stCondLst>
                                            <p:cond delay="0"/>
                                          </p:stCondLst>
                                        </p:cTn>
                                        <p:tgtEl>
                                          <p:spTgt spid="45059">
                                            <p:txEl>
                                              <p:pRg st="3" end="3"/>
                                            </p:txEl>
                                          </p:spTgt>
                                        </p:tgtEl>
                                        <p:attrNameLst>
                                          <p:attrName>style.visibility</p:attrName>
                                        </p:attrNameLst>
                                      </p:cBhvr>
                                      <p:to>
                                        <p:strVal val="visible"/>
                                      </p:to>
                                    </p:set>
                                    <p:animEffect transition="in" filter="dissolve">
                                      <p:cBhvr>
                                        <p:cTn id="21"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advAuto="100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41660" y="618455"/>
            <a:ext cx="6870700" cy="722313"/>
          </a:xfrm>
        </p:spPr>
        <p:txBody>
          <a:bodyPr/>
          <a:lstStyle/>
          <a:p>
            <a:pPr eaLnBrk="1" hangingPunct="1"/>
            <a:r>
              <a:rPr lang="zh-CN" altLang="en-US" sz="3600" dirty="0">
                <a:solidFill>
                  <a:srgbClr val="000099"/>
                </a:solidFill>
                <a:latin typeface="Times New Roman" pitchFamily="18" charset="0"/>
                <a:ea typeface="黑体" pitchFamily="49" charset="-122"/>
              </a:rPr>
              <a:t>（二）血红素合成的调节</a:t>
            </a:r>
          </a:p>
        </p:txBody>
      </p:sp>
      <p:sp>
        <p:nvSpPr>
          <p:cNvPr id="238595" name="Rectangle 3"/>
          <p:cNvSpPr>
            <a:spLocks noGrp="1" noChangeArrowheads="1"/>
          </p:cNvSpPr>
          <p:nvPr>
            <p:ph type="body" idx="1"/>
          </p:nvPr>
        </p:nvSpPr>
        <p:spPr>
          <a:xfrm>
            <a:off x="684213" y="1512342"/>
            <a:ext cx="7848600" cy="4652962"/>
          </a:xfrm>
        </p:spPr>
        <p:txBody>
          <a:bodyPr/>
          <a:lstStyle/>
          <a:p>
            <a:pPr eaLnBrk="1" hangingPunct="1">
              <a:lnSpc>
                <a:spcPct val="125000"/>
              </a:lnSpc>
              <a:buFontTx/>
              <a:buNone/>
            </a:pPr>
            <a:r>
              <a:rPr lang="en-US" altLang="zh-CN" sz="2800" dirty="0">
                <a:latin typeface="Times New Roman" pitchFamily="18" charset="0"/>
                <a:ea typeface="黑体" pitchFamily="49" charset="-122"/>
              </a:rPr>
              <a:t>1. ALA</a:t>
            </a:r>
            <a:r>
              <a:rPr lang="zh-CN" altLang="en-US" sz="2800" dirty="0">
                <a:latin typeface="Times New Roman" pitchFamily="18" charset="0"/>
                <a:ea typeface="黑体" pitchFamily="49" charset="-122"/>
              </a:rPr>
              <a:t>合酶 </a:t>
            </a:r>
            <a:r>
              <a:rPr lang="en-US" altLang="zh-CN" sz="2800" dirty="0">
                <a:latin typeface="Times New Roman" pitchFamily="18" charset="0"/>
                <a:ea typeface="黑体" pitchFamily="49" charset="-122"/>
              </a:rPr>
              <a:t>—— </a:t>
            </a:r>
            <a:r>
              <a:rPr lang="zh-CN" altLang="en-US" sz="2800" dirty="0">
                <a:latin typeface="Times New Roman" pitchFamily="18" charset="0"/>
                <a:ea typeface="黑体" pitchFamily="49" charset="-122"/>
              </a:rPr>
              <a:t>限速酶</a:t>
            </a:r>
          </a:p>
          <a:p>
            <a:pPr lvl="1" eaLnBrk="1" hangingPunct="1">
              <a:lnSpc>
                <a:spcPct val="125000"/>
              </a:lnSpc>
              <a:buClr>
                <a:schemeClr val="tx2"/>
              </a:buClr>
              <a:buSzPct val="60000"/>
              <a:buFont typeface="Wingdings" pitchFamily="2" charset="2"/>
              <a:buChar char="l"/>
            </a:pPr>
            <a:r>
              <a:rPr lang="zh-CN" altLang="en-US" dirty="0">
                <a:latin typeface="Times New Roman" pitchFamily="18" charset="0"/>
                <a:ea typeface="黑体" pitchFamily="49" charset="-122"/>
              </a:rPr>
              <a:t>血红素别构抑制该酶并反馈抑制其合成。</a:t>
            </a:r>
          </a:p>
          <a:p>
            <a:pPr lvl="1" eaLnBrk="1" hangingPunct="1">
              <a:lnSpc>
                <a:spcPct val="125000"/>
              </a:lnSpc>
              <a:buClr>
                <a:schemeClr val="tx2"/>
              </a:buClr>
              <a:buSzPct val="60000"/>
              <a:buFont typeface="Wingdings" pitchFamily="2" charset="2"/>
              <a:buChar char="l"/>
            </a:pPr>
            <a:r>
              <a:rPr lang="zh-CN" altLang="en-US" dirty="0">
                <a:latin typeface="Times New Roman" pitchFamily="18" charset="0"/>
                <a:ea typeface="黑体" pitchFamily="49" charset="-122"/>
              </a:rPr>
              <a:t>维生素</a:t>
            </a:r>
            <a:r>
              <a:rPr lang="en-US" altLang="zh-CN" dirty="0">
                <a:latin typeface="Times New Roman" pitchFamily="18" charset="0"/>
                <a:ea typeface="黑体" pitchFamily="49" charset="-122"/>
              </a:rPr>
              <a:t>B</a:t>
            </a:r>
            <a:r>
              <a:rPr lang="en-US" altLang="zh-CN" baseline="-25000" dirty="0">
                <a:latin typeface="Times New Roman" pitchFamily="18" charset="0"/>
                <a:ea typeface="黑体" pitchFamily="49" charset="-122"/>
              </a:rPr>
              <a:t>6</a:t>
            </a:r>
            <a:r>
              <a:rPr lang="zh-CN" altLang="en-US" dirty="0">
                <a:latin typeface="Times New Roman" pitchFamily="18" charset="0"/>
                <a:ea typeface="黑体" pitchFamily="49" charset="-122"/>
              </a:rPr>
              <a:t>缺乏将影响血红素的合成</a:t>
            </a:r>
          </a:p>
          <a:p>
            <a:pPr lvl="1" eaLnBrk="1" hangingPunct="1">
              <a:lnSpc>
                <a:spcPct val="125000"/>
              </a:lnSpc>
              <a:buClr>
                <a:schemeClr val="tx2"/>
              </a:buClr>
              <a:buSzPct val="60000"/>
              <a:buFont typeface="Wingdings" pitchFamily="2" charset="2"/>
              <a:buChar char="l"/>
            </a:pPr>
            <a:r>
              <a:rPr lang="zh-CN" altLang="en-US" dirty="0">
                <a:latin typeface="Times New Roman" pitchFamily="18" charset="0"/>
                <a:ea typeface="黑体" pitchFamily="49" charset="-122"/>
              </a:rPr>
              <a:t>高铁血红素</a:t>
            </a:r>
            <a:r>
              <a:rPr lang="en-US" altLang="zh-CN" dirty="0">
                <a:latin typeface="Times New Roman" pitchFamily="18" charset="0"/>
                <a:ea typeface="黑体" pitchFamily="49" charset="-122"/>
              </a:rPr>
              <a:t>(hematin)</a:t>
            </a:r>
            <a:r>
              <a:rPr lang="zh-CN" altLang="en-US" dirty="0">
                <a:latin typeface="Times New Roman" pitchFamily="18" charset="0"/>
                <a:ea typeface="黑体" pitchFamily="49" charset="-122"/>
              </a:rPr>
              <a:t>，强烈抑制</a:t>
            </a:r>
            <a:r>
              <a:rPr lang="en-US" altLang="zh-CN" dirty="0">
                <a:latin typeface="Times New Roman" pitchFamily="18" charset="0"/>
                <a:ea typeface="黑体" pitchFamily="49" charset="-122"/>
              </a:rPr>
              <a:t>ALA</a:t>
            </a:r>
            <a:r>
              <a:rPr lang="zh-CN" altLang="en-US" dirty="0">
                <a:latin typeface="Times New Roman" pitchFamily="18" charset="0"/>
                <a:ea typeface="黑体" pitchFamily="49" charset="-122"/>
              </a:rPr>
              <a:t>合酶，并阻遏其合成。</a:t>
            </a:r>
          </a:p>
          <a:p>
            <a:pPr lvl="1" eaLnBrk="1" hangingPunct="1">
              <a:lnSpc>
                <a:spcPct val="125000"/>
              </a:lnSpc>
              <a:buClr>
                <a:schemeClr val="tx2"/>
              </a:buClr>
              <a:buSzPct val="60000"/>
              <a:buFont typeface="Wingdings" pitchFamily="2" charset="2"/>
              <a:buChar char="l"/>
            </a:pPr>
            <a:r>
              <a:rPr lang="zh-CN" altLang="en-US" dirty="0">
                <a:latin typeface="Times New Roman" pitchFamily="18" charset="0"/>
                <a:ea typeface="黑体" pitchFamily="49" charset="-122"/>
              </a:rPr>
              <a:t>某些固醇类激素、致癌剂、药物能诱导</a:t>
            </a:r>
            <a:r>
              <a:rPr lang="en-US" altLang="zh-CN" dirty="0">
                <a:latin typeface="Times New Roman" pitchFamily="18" charset="0"/>
                <a:ea typeface="黑体" pitchFamily="49" charset="-122"/>
              </a:rPr>
              <a:t>ALA</a:t>
            </a:r>
            <a:r>
              <a:rPr lang="zh-CN" altLang="en-US" dirty="0">
                <a:latin typeface="Times New Roman" pitchFamily="18" charset="0"/>
                <a:ea typeface="黑体" pitchFamily="49" charset="-122"/>
              </a:rPr>
              <a:t>合酶的生成</a:t>
            </a:r>
          </a:p>
        </p:txBody>
      </p:sp>
      <p:sp>
        <p:nvSpPr>
          <p:cNvPr id="75780" name="灯片编号占位符 3"/>
          <p:cNvSpPr>
            <a:spLocks noGrp="1"/>
          </p:cNvSpPr>
          <p:nvPr>
            <p:ph type="sldNum" sz="quarter" idx="12"/>
          </p:nvPr>
        </p:nvSpPr>
        <p:spPr>
          <a:noFill/>
        </p:spPr>
        <p:txBody>
          <a:bodyPr/>
          <a:lstStyle/>
          <a:p>
            <a:fld id="{82F92B8B-C727-4F35-9AFD-6FAEAF85741A}" type="slidenum">
              <a:rPr lang="en-US" altLang="zh-CN" smtClean="0">
                <a:ea typeface="宋体" charset="-122"/>
              </a:rPr>
              <a:pPr/>
              <a:t>39</a:t>
            </a:fld>
            <a:endParaRPr lang="en-US" altLang="zh-CN">
              <a:ea typeface="宋体" charset="-122"/>
            </a:endParaRPr>
          </a:p>
        </p:txBody>
      </p:sp>
    </p:spTree>
    <p:extLst>
      <p:ext uri="{BB962C8B-B14F-4D97-AF65-F5344CB8AC3E}">
        <p14:creationId xmlns:p14="http://schemas.microsoft.com/office/powerpoint/2010/main" val="569986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dissolve">
                                      <p:cBhvr>
                                        <p:cTn id="7" dur="500"/>
                                        <p:tgtEl>
                                          <p:spTgt spid="238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8595">
                                            <p:txEl>
                                              <p:pRg st="1" end="1"/>
                                            </p:txEl>
                                          </p:spTgt>
                                        </p:tgtEl>
                                        <p:attrNameLst>
                                          <p:attrName>style.visibility</p:attrName>
                                        </p:attrNameLst>
                                      </p:cBhvr>
                                      <p:to>
                                        <p:strVal val="visible"/>
                                      </p:to>
                                    </p:set>
                                    <p:animEffect transition="in" filter="dissolve">
                                      <p:cBhvr>
                                        <p:cTn id="12" dur="500"/>
                                        <p:tgtEl>
                                          <p:spTgt spid="238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8595">
                                            <p:txEl>
                                              <p:pRg st="2" end="2"/>
                                            </p:txEl>
                                          </p:spTgt>
                                        </p:tgtEl>
                                        <p:attrNameLst>
                                          <p:attrName>style.visibility</p:attrName>
                                        </p:attrNameLst>
                                      </p:cBhvr>
                                      <p:to>
                                        <p:strVal val="visible"/>
                                      </p:to>
                                    </p:set>
                                    <p:animEffect transition="in" filter="dissolve">
                                      <p:cBhvr>
                                        <p:cTn id="17" dur="500"/>
                                        <p:tgtEl>
                                          <p:spTgt spid="2385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8595">
                                            <p:txEl>
                                              <p:pRg st="3" end="3"/>
                                            </p:txEl>
                                          </p:spTgt>
                                        </p:tgtEl>
                                        <p:attrNameLst>
                                          <p:attrName>style.visibility</p:attrName>
                                        </p:attrNameLst>
                                      </p:cBhvr>
                                      <p:to>
                                        <p:strVal val="visible"/>
                                      </p:to>
                                    </p:set>
                                    <p:animEffect transition="in" filter="dissolve">
                                      <p:cBhvr>
                                        <p:cTn id="22" dur="500"/>
                                        <p:tgtEl>
                                          <p:spTgt spid="2385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8595">
                                            <p:txEl>
                                              <p:pRg st="4" end="4"/>
                                            </p:txEl>
                                          </p:spTgt>
                                        </p:tgtEl>
                                        <p:attrNameLst>
                                          <p:attrName>style.visibility</p:attrName>
                                        </p:attrNameLst>
                                      </p:cBhvr>
                                      <p:to>
                                        <p:strVal val="visible"/>
                                      </p:to>
                                    </p:set>
                                    <p:animEffect transition="in" filter="dissolve">
                                      <p:cBhvr>
                                        <p:cTn id="27" dur="500"/>
                                        <p:tgtEl>
                                          <p:spTgt spid="238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004" name="Group 44"/>
          <p:cNvGraphicFramePr>
            <a:graphicFrameLocks noGrp="1"/>
          </p:cNvGraphicFramePr>
          <p:nvPr/>
        </p:nvGraphicFramePr>
        <p:xfrm>
          <a:off x="260350" y="1609725"/>
          <a:ext cx="8642350" cy="4201260"/>
        </p:xfrm>
        <a:graphic>
          <a:graphicData uri="http://schemas.openxmlformats.org/drawingml/2006/table">
            <a:tbl>
              <a:tblPr/>
              <a:tblGrid>
                <a:gridCol w="2233613">
                  <a:extLst>
                    <a:ext uri="{9D8B030D-6E8A-4147-A177-3AD203B41FA5}">
                      <a16:colId xmlns:a16="http://schemas.microsoft.com/office/drawing/2014/main" val="20000"/>
                    </a:ext>
                  </a:extLst>
                </a:gridCol>
                <a:gridCol w="3671887">
                  <a:extLst>
                    <a:ext uri="{9D8B030D-6E8A-4147-A177-3AD203B41FA5}">
                      <a16:colId xmlns:a16="http://schemas.microsoft.com/office/drawing/2014/main" val="20001"/>
                    </a:ext>
                  </a:extLst>
                </a:gridCol>
                <a:gridCol w="2736850">
                  <a:extLst>
                    <a:ext uri="{9D8B030D-6E8A-4147-A177-3AD203B41FA5}">
                      <a16:colId xmlns:a16="http://schemas.microsoft.com/office/drawing/2014/main" val="20002"/>
                    </a:ext>
                  </a:extLst>
                </a:gridCol>
              </a:tblGrid>
              <a:tr h="571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rgbClr val="080800"/>
                        </a:solidFill>
                        <a:effectLst/>
                        <a:latin typeface="Arial" pitchFamily="34" charset="0"/>
                        <a:ea typeface="黑体" pitchFamily="49" charset="-122"/>
                        <a:cs typeface="Arial" pitchFamily="34" charset="0"/>
                      </a:endParaRPr>
                    </a:p>
                  </a:txBody>
                  <a:tcPr marL="72000" marR="72000" marT="36000" marB="360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80800"/>
                          </a:solidFill>
                          <a:effectLst/>
                          <a:latin typeface="Arial" pitchFamily="34" charset="0"/>
                          <a:ea typeface="黑体" pitchFamily="49" charset="-122"/>
                          <a:cs typeface="Arial" pitchFamily="34" charset="0"/>
                        </a:rPr>
                        <a:t>执业医师考试</a:t>
                      </a:r>
                    </a:p>
                  </a:txBody>
                  <a:tcPr marL="72000" marR="72000" marT="36000" marB="3600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80800"/>
                          </a:solidFill>
                          <a:effectLst/>
                          <a:latin typeface="Arial" pitchFamily="34" charset="0"/>
                          <a:ea typeface="黑体" pitchFamily="49" charset="-122"/>
                          <a:cs typeface="Arial" pitchFamily="34" charset="0"/>
                        </a:rPr>
                        <a:t>西医综合考试</a:t>
                      </a:r>
                    </a:p>
                  </a:txBody>
                  <a:tcPr marL="72000" marR="72000" marT="36000" marB="36000"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rgbClr val="080800"/>
                          </a:solidFill>
                          <a:effectLst/>
                          <a:latin typeface="Arial" pitchFamily="34" charset="0"/>
                          <a:ea typeface="黑体" pitchFamily="49" charset="-122"/>
                          <a:cs typeface="Arial" pitchFamily="34" charset="0"/>
                        </a:rPr>
                        <a:t>1.</a:t>
                      </a:r>
                      <a:r>
                        <a:rPr kumimoji="0" lang="zh-CN" altLang="en-US" sz="2000" b="0" i="0" u="none" strike="noStrike" cap="none" normalizeH="0" baseline="0">
                          <a:ln>
                            <a:noFill/>
                          </a:ln>
                          <a:solidFill>
                            <a:srgbClr val="080800"/>
                          </a:solidFill>
                          <a:effectLst/>
                          <a:latin typeface="Arial" pitchFamily="34" charset="0"/>
                          <a:ea typeface="黑体" pitchFamily="49" charset="-122"/>
                          <a:cs typeface="Arial" pitchFamily="34" charset="0"/>
                        </a:rPr>
                        <a:t>血液的化学成分</a:t>
                      </a:r>
                    </a:p>
                  </a:txBody>
                  <a:tcPr marL="72000" marR="72000" marT="36000" marB="3600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AFCA2"/>
                    </a:solidFill>
                  </a:tcPr>
                </a:tc>
                <a:tc>
                  <a:txBody>
                    <a:bodyPr/>
                    <a:lstStyle/>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dirty="0">
                          <a:ln>
                            <a:noFill/>
                          </a:ln>
                          <a:solidFill>
                            <a:srgbClr val="080800"/>
                          </a:solidFill>
                          <a:effectLst/>
                          <a:latin typeface="Arial" pitchFamily="34" charset="0"/>
                          <a:ea typeface="黑体" pitchFamily="49" charset="-122"/>
                          <a:cs typeface="Arial" pitchFamily="34" charset="0"/>
                        </a:rPr>
                        <a:t>水和无机盐</a:t>
                      </a:r>
                    </a:p>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dirty="0">
                          <a:ln>
                            <a:noFill/>
                          </a:ln>
                          <a:solidFill>
                            <a:srgbClr val="080800"/>
                          </a:solidFill>
                          <a:effectLst/>
                          <a:latin typeface="Arial" pitchFamily="34" charset="0"/>
                          <a:ea typeface="黑体" pitchFamily="49" charset="-122"/>
                          <a:cs typeface="Arial" pitchFamily="34" charset="0"/>
                        </a:rPr>
                        <a:t>血浆蛋白质</a:t>
                      </a:r>
                    </a:p>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dirty="0">
                          <a:ln>
                            <a:noFill/>
                          </a:ln>
                          <a:solidFill>
                            <a:srgbClr val="080800"/>
                          </a:solidFill>
                          <a:effectLst/>
                          <a:latin typeface="Arial" pitchFamily="34" charset="0"/>
                          <a:ea typeface="黑体" pitchFamily="49" charset="-122"/>
                          <a:cs typeface="Arial" pitchFamily="34" charset="0"/>
                        </a:rPr>
                        <a:t>非蛋白质含氮物质</a:t>
                      </a:r>
                    </a:p>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dirty="0">
                          <a:ln>
                            <a:noFill/>
                          </a:ln>
                          <a:solidFill>
                            <a:srgbClr val="080800"/>
                          </a:solidFill>
                          <a:effectLst/>
                          <a:latin typeface="Arial" pitchFamily="34" charset="0"/>
                          <a:ea typeface="黑体" pitchFamily="49" charset="-122"/>
                          <a:cs typeface="Arial" pitchFamily="34" charset="0"/>
                        </a:rPr>
                        <a:t>不含氮的有机化合物</a:t>
                      </a:r>
                    </a:p>
                  </a:txBody>
                  <a:tcPr marL="72000" marR="72000" marT="36000" marB="36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AFCA2"/>
                    </a:solidFill>
                  </a:tcPr>
                </a:tc>
                <a:tc>
                  <a:txBody>
                    <a:bodyPr/>
                    <a:lstStyle/>
                    <a:p>
                      <a:pPr marL="457200" marR="0" lvl="0" indent="-457200" algn="l" defTabSz="914400" rtl="0" eaLnBrk="1" fontAlgn="base" latinLnBrk="0" hangingPunct="1">
                        <a:lnSpc>
                          <a:spcPct val="100000"/>
                        </a:lnSpc>
                        <a:spcBef>
                          <a:spcPct val="0"/>
                        </a:spcBef>
                        <a:spcAft>
                          <a:spcPct val="0"/>
                        </a:spcAft>
                        <a:buClrTx/>
                        <a:buSzTx/>
                        <a:buFontTx/>
                        <a:buNone/>
                        <a:tabLst/>
                      </a:pPr>
                      <a:endParaRPr kumimoji="0" lang="zh-CN" altLang="zh-CN" sz="2000" b="0" i="0" u="none" strike="noStrike" cap="none" normalizeH="0" baseline="0">
                        <a:ln>
                          <a:noFill/>
                        </a:ln>
                        <a:solidFill>
                          <a:srgbClr val="080800"/>
                        </a:solidFill>
                        <a:effectLst/>
                        <a:latin typeface="Arial" pitchFamily="34" charset="0"/>
                        <a:ea typeface="黑体" pitchFamily="49" charset="-122"/>
                        <a:cs typeface="Arial" pitchFamily="34" charset="0"/>
                      </a:endParaRPr>
                    </a:p>
                  </a:txBody>
                  <a:tcPr marL="72000" marR="72000" marT="36000" marB="3600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FAFCA2"/>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rgbClr val="080800"/>
                          </a:solidFill>
                          <a:effectLst/>
                          <a:latin typeface="Arial" pitchFamily="34" charset="0"/>
                          <a:ea typeface="黑体" pitchFamily="49" charset="-122"/>
                          <a:cs typeface="Arial" pitchFamily="34" charset="0"/>
                        </a:rPr>
                        <a:t>2. </a:t>
                      </a:r>
                      <a:r>
                        <a:rPr kumimoji="0" lang="zh-CN" altLang="en-US" sz="2000" b="0" i="0" u="none" strike="noStrike" cap="none" normalizeH="0" baseline="0">
                          <a:ln>
                            <a:noFill/>
                          </a:ln>
                          <a:solidFill>
                            <a:srgbClr val="080800"/>
                          </a:solidFill>
                          <a:effectLst/>
                          <a:latin typeface="Arial" pitchFamily="34" charset="0"/>
                          <a:ea typeface="黑体" pitchFamily="49" charset="-122"/>
                          <a:cs typeface="Arial" pitchFamily="34" charset="0"/>
                        </a:rPr>
                        <a:t>血浆蛋白质</a:t>
                      </a:r>
                    </a:p>
                  </a:txBody>
                  <a:tcPr marL="72000" marR="72000" marT="36000" marB="36000" horzOverflow="overflow">
                    <a:lnL cap="flat">
                      <a:noFill/>
                    </a:lnL>
                    <a:lnR>
                      <a:noFill/>
                    </a:lnR>
                    <a:lnT>
                      <a:noFill/>
                    </a:lnT>
                    <a:lnB>
                      <a:noFill/>
                    </a:lnB>
                    <a:lnTlToBr>
                      <a:noFill/>
                    </a:lnTlToBr>
                    <a:lnBlToTr>
                      <a:noFill/>
                    </a:lnBlToTr>
                    <a:solidFill>
                      <a:srgbClr val="99FF99"/>
                    </a:solidFill>
                  </a:tcPr>
                </a:tc>
                <a:tc>
                  <a:txBody>
                    <a:bodyPr/>
                    <a:lstStyle/>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a:ln>
                            <a:noFill/>
                          </a:ln>
                          <a:solidFill>
                            <a:srgbClr val="080800"/>
                          </a:solidFill>
                          <a:effectLst/>
                          <a:latin typeface="Arial" pitchFamily="34" charset="0"/>
                          <a:ea typeface="黑体" pitchFamily="49" charset="-122"/>
                          <a:cs typeface="Arial" pitchFamily="34" charset="0"/>
                        </a:rPr>
                        <a:t>血浆蛋白质的分类</a:t>
                      </a:r>
                    </a:p>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a:ln>
                            <a:noFill/>
                          </a:ln>
                          <a:solidFill>
                            <a:srgbClr val="080800"/>
                          </a:solidFill>
                          <a:effectLst/>
                          <a:latin typeface="Arial" pitchFamily="34" charset="0"/>
                          <a:ea typeface="黑体" pitchFamily="49" charset="-122"/>
                          <a:cs typeface="Arial" pitchFamily="34" charset="0"/>
                        </a:rPr>
                        <a:t>血浆蛋白质的来源</a:t>
                      </a:r>
                    </a:p>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a:ln>
                            <a:noFill/>
                          </a:ln>
                          <a:solidFill>
                            <a:srgbClr val="080800"/>
                          </a:solidFill>
                          <a:effectLst/>
                          <a:latin typeface="Arial" pitchFamily="34" charset="0"/>
                          <a:ea typeface="黑体" pitchFamily="49" charset="-122"/>
                          <a:cs typeface="Arial" pitchFamily="34" charset="0"/>
                        </a:rPr>
                        <a:t>血浆蛋白质的功能</a:t>
                      </a:r>
                    </a:p>
                  </a:txBody>
                  <a:tcPr marL="72000" marR="72000" marT="36000" marB="36000" horzOverflow="overflow">
                    <a:lnL>
                      <a:noFill/>
                    </a:lnL>
                    <a:lnR>
                      <a:noFill/>
                    </a:lnR>
                    <a:lnT>
                      <a:noFill/>
                    </a:lnT>
                    <a:lnB>
                      <a:noFill/>
                    </a:lnB>
                    <a:lnTlToBr>
                      <a:noFill/>
                    </a:lnTlToBr>
                    <a:lnBlToTr>
                      <a:noFill/>
                    </a:lnBlToTr>
                    <a:solidFill>
                      <a:srgbClr val="99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80800"/>
                          </a:solidFill>
                          <a:effectLst/>
                          <a:latin typeface="Arial" pitchFamily="34" charset="0"/>
                          <a:ea typeface="黑体" pitchFamily="49" charset="-122"/>
                          <a:cs typeface="Arial" pitchFamily="34" charset="0"/>
                        </a:rPr>
                        <a:t>血浆蛋白的分类、性质及功能</a:t>
                      </a:r>
                    </a:p>
                  </a:txBody>
                  <a:tcPr marL="72000" marR="72000" marT="36000" marB="36000" horzOverflow="overflow">
                    <a:lnL>
                      <a:noFill/>
                    </a:lnL>
                    <a:lnR cap="flat">
                      <a:noFill/>
                    </a:lnR>
                    <a:lnT>
                      <a:noFill/>
                    </a:lnT>
                    <a:lnB>
                      <a:noFill/>
                    </a:lnB>
                    <a:lnTlToBr>
                      <a:noFill/>
                    </a:lnTlToBr>
                    <a:lnBlToTr>
                      <a:noFill/>
                    </a:lnBlToTr>
                    <a:solidFill>
                      <a:srgbClr val="99FF99"/>
                    </a:solid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rgbClr val="080800"/>
                          </a:solidFill>
                          <a:effectLst/>
                          <a:latin typeface="Arial" pitchFamily="34" charset="0"/>
                          <a:ea typeface="黑体" pitchFamily="49" charset="-122"/>
                          <a:cs typeface="Arial" pitchFamily="34" charset="0"/>
                        </a:rPr>
                        <a:t>3. </a:t>
                      </a:r>
                      <a:r>
                        <a:rPr kumimoji="0" lang="zh-CN" altLang="en-US" sz="2000" b="0" i="0" u="none" strike="noStrike" cap="none" normalizeH="0" baseline="0">
                          <a:ln>
                            <a:noFill/>
                          </a:ln>
                          <a:solidFill>
                            <a:srgbClr val="080800"/>
                          </a:solidFill>
                          <a:effectLst/>
                          <a:latin typeface="Arial" pitchFamily="34" charset="0"/>
                          <a:ea typeface="黑体" pitchFamily="49" charset="-122"/>
                          <a:cs typeface="Arial" pitchFamily="34" charset="0"/>
                        </a:rPr>
                        <a:t>红细胞代谢</a:t>
                      </a:r>
                    </a:p>
                  </a:txBody>
                  <a:tcPr marL="72000" marR="72000" marT="36000" marB="36000"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AFCA2"/>
                    </a:solidFill>
                  </a:tcPr>
                </a:tc>
                <a:tc>
                  <a:txBody>
                    <a:bodyPr/>
                    <a:lstStyle/>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a:ln>
                            <a:noFill/>
                          </a:ln>
                          <a:solidFill>
                            <a:srgbClr val="080800"/>
                          </a:solidFill>
                          <a:effectLst/>
                          <a:latin typeface="Arial" pitchFamily="34" charset="0"/>
                          <a:ea typeface="黑体" pitchFamily="49" charset="-122"/>
                          <a:cs typeface="Arial" pitchFamily="34" charset="0"/>
                        </a:rPr>
                        <a:t>血红素合成的原料、部位和关键酶</a:t>
                      </a:r>
                    </a:p>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a:ln>
                            <a:noFill/>
                          </a:ln>
                          <a:solidFill>
                            <a:srgbClr val="080800"/>
                          </a:solidFill>
                          <a:effectLst/>
                          <a:latin typeface="Arial" pitchFamily="34" charset="0"/>
                          <a:ea typeface="黑体" pitchFamily="49" charset="-122"/>
                          <a:cs typeface="Arial" pitchFamily="34" charset="0"/>
                        </a:rPr>
                        <a:t>成熟红细胞的代谢特点</a:t>
                      </a:r>
                    </a:p>
                  </a:txBody>
                  <a:tcPr marL="72000" marR="72000" marT="36000" marB="36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AFCA2"/>
                    </a:solidFill>
                  </a:tcPr>
                </a:tc>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dirty="0">
                          <a:ln>
                            <a:noFill/>
                          </a:ln>
                          <a:solidFill>
                            <a:srgbClr val="080800"/>
                          </a:solidFill>
                          <a:effectLst/>
                          <a:latin typeface="Arial" pitchFamily="34" charset="0"/>
                          <a:ea typeface="黑体" pitchFamily="49" charset="-122"/>
                          <a:cs typeface="Arial" pitchFamily="34" charset="0"/>
                        </a:rPr>
                        <a:t>成熟红细胞的代谢特点</a:t>
                      </a:r>
                    </a:p>
                    <a:p>
                      <a:pPr marL="533400" marR="0" lvl="0" indent="-5334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dirty="0">
                          <a:ln>
                            <a:noFill/>
                          </a:ln>
                          <a:solidFill>
                            <a:srgbClr val="080800"/>
                          </a:solidFill>
                          <a:effectLst/>
                          <a:latin typeface="Arial" pitchFamily="34" charset="0"/>
                          <a:ea typeface="黑体" pitchFamily="49" charset="-122"/>
                          <a:cs typeface="Arial" pitchFamily="34" charset="0"/>
                        </a:rPr>
                        <a:t>血红素的合成</a:t>
                      </a:r>
                    </a:p>
                  </a:txBody>
                  <a:tcPr marL="72000" marR="72000" marT="36000" marB="3600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FAFCA2"/>
                    </a:solidFill>
                  </a:tcPr>
                </a:tc>
                <a:extLst>
                  <a:ext uri="{0D108BD9-81ED-4DB2-BD59-A6C34878D82A}">
                    <a16:rowId xmlns:a16="http://schemas.microsoft.com/office/drawing/2014/main" val="10003"/>
                  </a:ext>
                </a:extLst>
              </a:tr>
            </a:tbl>
          </a:graphicData>
        </a:graphic>
      </p:graphicFrame>
      <p:sp>
        <p:nvSpPr>
          <p:cNvPr id="20498" name="Text Box 21"/>
          <p:cNvSpPr txBox="1">
            <a:spLocks noChangeArrowheads="1"/>
          </p:cNvSpPr>
          <p:nvPr/>
        </p:nvSpPr>
        <p:spPr bwMode="auto">
          <a:xfrm>
            <a:off x="900113" y="688975"/>
            <a:ext cx="7416800" cy="579438"/>
          </a:xfrm>
          <a:prstGeom prst="rect">
            <a:avLst/>
          </a:prstGeom>
          <a:noFill/>
          <a:ln w="9525">
            <a:noFill/>
            <a:miter lim="800000"/>
            <a:headEnd/>
            <a:tailEnd/>
          </a:ln>
        </p:spPr>
        <p:txBody>
          <a:bodyPr>
            <a:spAutoFit/>
          </a:bodyPr>
          <a:lstStyle/>
          <a:p>
            <a:pPr algn="ctr">
              <a:spcBef>
                <a:spcPct val="50000"/>
              </a:spcBef>
            </a:pPr>
            <a:r>
              <a:rPr lang="zh-CN" altLang="en-US" sz="3200">
                <a:solidFill>
                  <a:srgbClr val="080800"/>
                </a:solidFill>
                <a:latin typeface="黑体" pitchFamily="49" charset="-122"/>
                <a:ea typeface="黑体" pitchFamily="49" charset="-122"/>
              </a:rPr>
              <a:t>两大国家考试生物化学考试大纲</a:t>
            </a:r>
          </a:p>
        </p:txBody>
      </p:sp>
      <p:sp>
        <p:nvSpPr>
          <p:cNvPr id="20499" name="灯片编号占位符 3"/>
          <p:cNvSpPr>
            <a:spLocks noGrp="1"/>
          </p:cNvSpPr>
          <p:nvPr>
            <p:ph type="sldNum" sz="quarter" idx="12"/>
          </p:nvPr>
        </p:nvSpPr>
        <p:spPr>
          <a:noFill/>
        </p:spPr>
        <p:txBody>
          <a:bodyPr/>
          <a:lstStyle/>
          <a:p>
            <a:fld id="{C2F87561-C9CD-45B5-BA54-5A9E743E45F8}" type="slidenum">
              <a:rPr lang="en-US" altLang="zh-CN" smtClean="0">
                <a:ea typeface="宋体" charset="-122"/>
              </a:rPr>
              <a:pPr/>
              <a:t>4</a:t>
            </a:fld>
            <a:endParaRPr lang="en-US" altLang="zh-CN">
              <a:ea typeface="宋体" charset="-122"/>
            </a:endParaRPr>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a:xfrm>
            <a:off x="973138" y="1152525"/>
            <a:ext cx="8135937" cy="1628775"/>
          </a:xfrm>
        </p:spPr>
        <p:txBody>
          <a:bodyPr/>
          <a:lstStyle/>
          <a:p>
            <a:pPr eaLnBrk="1" hangingPunct="1">
              <a:lnSpc>
                <a:spcPct val="125000"/>
              </a:lnSpc>
              <a:buFontTx/>
              <a:buNone/>
            </a:pPr>
            <a:r>
              <a:rPr lang="en-US" altLang="zh-CN" sz="2800" dirty="0">
                <a:latin typeface="Times New Roman" pitchFamily="18" charset="0"/>
                <a:ea typeface="黑体" pitchFamily="49" charset="-122"/>
              </a:rPr>
              <a:t>2. ALA</a:t>
            </a:r>
            <a:r>
              <a:rPr lang="zh-CN" altLang="en-US" sz="2800" dirty="0">
                <a:latin typeface="Times New Roman" pitchFamily="18" charset="0"/>
                <a:ea typeface="黑体" pitchFamily="49" charset="-122"/>
              </a:rPr>
              <a:t>脱水酶和亚铁螯合酶   </a:t>
            </a:r>
          </a:p>
          <a:p>
            <a:pPr eaLnBrk="1" hangingPunct="1">
              <a:lnSpc>
                <a:spcPct val="115000"/>
              </a:lnSpc>
              <a:buFontTx/>
              <a:buNone/>
            </a:pPr>
            <a:r>
              <a:rPr lang="zh-CN" altLang="en-US" sz="2800" dirty="0">
                <a:latin typeface="Times New Roman" pitchFamily="18" charset="0"/>
                <a:ea typeface="黑体" pitchFamily="49" charset="-122"/>
              </a:rPr>
              <a:t>         对铅和重金属的抑制非常敏感</a:t>
            </a:r>
            <a:r>
              <a:rPr lang="zh-CN" altLang="en-US" dirty="0">
                <a:latin typeface="Times New Roman" pitchFamily="18" charset="0"/>
                <a:ea typeface="黑体" pitchFamily="49" charset="-122"/>
              </a:rPr>
              <a:t>。</a:t>
            </a:r>
          </a:p>
        </p:txBody>
      </p:sp>
      <p:sp>
        <p:nvSpPr>
          <p:cNvPr id="264196" name="Text Box 4"/>
          <p:cNvSpPr txBox="1">
            <a:spLocks noChangeArrowheads="1"/>
          </p:cNvSpPr>
          <p:nvPr/>
        </p:nvSpPr>
        <p:spPr bwMode="auto">
          <a:xfrm>
            <a:off x="971550" y="2781300"/>
            <a:ext cx="7345363" cy="2400300"/>
          </a:xfrm>
          <a:prstGeom prst="rect">
            <a:avLst/>
          </a:prstGeom>
          <a:noFill/>
          <a:ln w="9525">
            <a:noFill/>
            <a:miter lim="800000"/>
            <a:headEnd/>
            <a:tailEnd/>
          </a:ln>
        </p:spPr>
        <p:txBody>
          <a:bodyPr>
            <a:spAutoFit/>
          </a:bodyPr>
          <a:lstStyle/>
          <a:p>
            <a:pPr defTabSz="265113">
              <a:lnSpc>
                <a:spcPct val="130000"/>
              </a:lnSpc>
              <a:spcBef>
                <a:spcPct val="50000"/>
              </a:spcBef>
            </a:pPr>
            <a:r>
              <a:rPr lang="en-US" altLang="zh-CN" sz="2800" dirty="0">
                <a:latin typeface="Times New Roman" pitchFamily="18" charset="0"/>
                <a:ea typeface="黑体" pitchFamily="49" charset="-122"/>
                <a:cs typeface="Arial" charset="0"/>
              </a:rPr>
              <a:t>3. </a:t>
            </a:r>
            <a:r>
              <a:rPr lang="zh-CN" altLang="en-US" sz="2800" dirty="0">
                <a:latin typeface="Times New Roman" pitchFamily="18" charset="0"/>
                <a:ea typeface="黑体" pitchFamily="49" charset="-122"/>
                <a:cs typeface="Arial" charset="0"/>
              </a:rPr>
              <a:t>促红细胞生成素</a:t>
            </a:r>
            <a:r>
              <a:rPr lang="en-US" altLang="zh-CN" sz="2800" dirty="0">
                <a:latin typeface="Times New Roman" pitchFamily="18" charset="0"/>
                <a:ea typeface="黑体" pitchFamily="49" charset="-122"/>
                <a:cs typeface="Arial" charset="0"/>
              </a:rPr>
              <a:t>(erythropoietin,  EPO)</a:t>
            </a:r>
          </a:p>
          <a:p>
            <a:pPr marL="179388" lvl="1" indent="720725" defTabSz="265113">
              <a:lnSpc>
                <a:spcPct val="120000"/>
              </a:lnSpc>
              <a:spcBef>
                <a:spcPct val="50000"/>
              </a:spcBef>
            </a:pPr>
            <a:r>
              <a:rPr lang="zh-CN" altLang="en-US" sz="2800" dirty="0">
                <a:latin typeface="Times New Roman" pitchFamily="18" charset="0"/>
                <a:ea typeface="黑体" pitchFamily="49" charset="-122"/>
                <a:cs typeface="Arial" charset="0"/>
              </a:rPr>
              <a:t>与膜受体结合，加速有核红细胞的成熟以及血红素和</a:t>
            </a:r>
            <a:r>
              <a:rPr lang="en-US" altLang="zh-CN" sz="2800" dirty="0">
                <a:latin typeface="Times New Roman" pitchFamily="18" charset="0"/>
                <a:ea typeface="黑体" pitchFamily="49" charset="-122"/>
                <a:cs typeface="Arial" charset="0"/>
              </a:rPr>
              <a:t>Hb</a:t>
            </a:r>
            <a:r>
              <a:rPr lang="zh-CN" altLang="en-US" sz="2800" dirty="0">
                <a:latin typeface="Times New Roman" pitchFamily="18" charset="0"/>
                <a:ea typeface="黑体" pitchFamily="49" charset="-122"/>
                <a:cs typeface="Arial" charset="0"/>
              </a:rPr>
              <a:t>的合成，促使原始红细胞的繁殖和分化。</a:t>
            </a:r>
          </a:p>
        </p:txBody>
      </p:sp>
      <p:sp>
        <p:nvSpPr>
          <p:cNvPr id="76804" name="灯片编号占位符 3"/>
          <p:cNvSpPr>
            <a:spLocks noGrp="1"/>
          </p:cNvSpPr>
          <p:nvPr>
            <p:ph type="sldNum" sz="quarter" idx="12"/>
          </p:nvPr>
        </p:nvSpPr>
        <p:spPr>
          <a:noFill/>
        </p:spPr>
        <p:txBody>
          <a:bodyPr/>
          <a:lstStyle/>
          <a:p>
            <a:fld id="{6BFCEF7C-0B37-468D-8AD9-8000E66C551A}" type="slidenum">
              <a:rPr lang="en-US" altLang="zh-CN" smtClean="0">
                <a:ea typeface="宋体" charset="-122"/>
              </a:rPr>
              <a:pPr/>
              <a:t>40</a:t>
            </a:fld>
            <a:endParaRPr lang="en-US" altLang="zh-CN">
              <a:ea typeface="宋体" charset="-122"/>
            </a:endParaRPr>
          </a:p>
        </p:txBody>
      </p:sp>
    </p:spTree>
    <p:extLst>
      <p:ext uri="{BB962C8B-B14F-4D97-AF65-F5344CB8AC3E}">
        <p14:creationId xmlns:p14="http://schemas.microsoft.com/office/powerpoint/2010/main" val="26731758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dissolve">
                                      <p:cBhvr>
                                        <p:cTn id="7" dur="500"/>
                                        <p:tgtEl>
                                          <p:spTgt spid="26419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4195">
                                            <p:txEl>
                                              <p:pRg st="1" end="1"/>
                                            </p:txEl>
                                          </p:spTgt>
                                        </p:tgtEl>
                                        <p:attrNameLst>
                                          <p:attrName>style.visibility</p:attrName>
                                        </p:attrNameLst>
                                      </p:cBhvr>
                                      <p:to>
                                        <p:strVal val="visible"/>
                                      </p:to>
                                    </p:set>
                                    <p:animEffect transition="in" filter="dissolve">
                                      <p:cBhvr>
                                        <p:cTn id="11" dur="500"/>
                                        <p:tgtEl>
                                          <p:spTgt spid="26419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64196"/>
                                        </p:tgtEl>
                                        <p:attrNameLst>
                                          <p:attrName>style.visibility</p:attrName>
                                        </p:attrNameLst>
                                      </p:cBhvr>
                                      <p:to>
                                        <p:strVal val="visible"/>
                                      </p:to>
                                    </p:set>
                                    <p:animEffect transition="in" filter="strips(downRight)">
                                      <p:cBhvr>
                                        <p:cTn id="16" dur="500"/>
                                        <p:tgtEl>
                                          <p:spTgt spid="264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P spid="26419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9" name="Rectangle 3"/>
          <p:cNvSpPr>
            <a:spLocks noGrp="1" noChangeArrowheads="1"/>
          </p:cNvSpPr>
          <p:nvPr>
            <p:ph type="body" idx="1"/>
          </p:nvPr>
        </p:nvSpPr>
        <p:spPr>
          <a:xfrm>
            <a:off x="827088" y="2203450"/>
            <a:ext cx="7705725" cy="3170238"/>
          </a:xfrm>
        </p:spPr>
        <p:txBody>
          <a:bodyPr/>
          <a:lstStyle/>
          <a:p>
            <a:pPr eaLnBrk="1" hangingPunct="1">
              <a:lnSpc>
                <a:spcPct val="115000"/>
              </a:lnSpc>
              <a:buClr>
                <a:schemeClr val="tx2"/>
              </a:buClr>
              <a:buSzPct val="135000"/>
            </a:pPr>
            <a:r>
              <a:rPr lang="en-US" altLang="zh-CN" sz="2800">
                <a:latin typeface="Times New Roman" pitchFamily="18" charset="0"/>
                <a:ea typeface="黑体" pitchFamily="49" charset="-122"/>
              </a:rPr>
              <a:t> </a:t>
            </a:r>
            <a:r>
              <a:rPr lang="en-US" altLang="zh-CN" sz="2800" u="sng">
                <a:latin typeface="Times New Roman" pitchFamily="18" charset="0"/>
                <a:ea typeface="黑体" pitchFamily="49" charset="-122"/>
              </a:rPr>
              <a:t>EPO</a:t>
            </a:r>
            <a:r>
              <a:rPr lang="zh-CN" altLang="en-US" sz="2800" u="sng">
                <a:latin typeface="Times New Roman" pitchFamily="18" charset="0"/>
                <a:ea typeface="黑体" pitchFamily="49" charset="-122"/>
              </a:rPr>
              <a:t>是红细胞生成的主要调节剂</a:t>
            </a:r>
            <a:r>
              <a:rPr lang="zh-CN" altLang="en-US" sz="2800">
                <a:latin typeface="Times New Roman" pitchFamily="18" charset="0"/>
                <a:ea typeface="黑体" pitchFamily="49" charset="-122"/>
              </a:rPr>
              <a:t>，由</a:t>
            </a:r>
            <a:r>
              <a:rPr lang="en-US" altLang="zh-CN" sz="2800">
                <a:latin typeface="Times New Roman" pitchFamily="18" charset="0"/>
                <a:ea typeface="黑体" pitchFamily="49" charset="-122"/>
              </a:rPr>
              <a:t>166</a:t>
            </a:r>
            <a:r>
              <a:rPr lang="zh-CN" altLang="en-US" sz="2800">
                <a:latin typeface="Times New Roman" pitchFamily="18" charset="0"/>
                <a:ea typeface="黑体" pitchFamily="49" charset="-122"/>
              </a:rPr>
              <a:t>个</a:t>
            </a:r>
            <a:r>
              <a:rPr lang="en-US" altLang="zh-CN" sz="2800">
                <a:latin typeface="Times New Roman" pitchFamily="18" charset="0"/>
                <a:ea typeface="黑体" pitchFamily="49" charset="-122"/>
              </a:rPr>
              <a:t>aa</a:t>
            </a:r>
            <a:r>
              <a:rPr lang="zh-CN" altLang="en-US" sz="2800">
                <a:latin typeface="Times New Roman" pitchFamily="18" charset="0"/>
                <a:ea typeface="黑体" pitchFamily="49" charset="-122"/>
              </a:rPr>
              <a:t>残基构成，分子量为</a:t>
            </a:r>
            <a:r>
              <a:rPr lang="en-US" altLang="zh-CN" sz="2800">
                <a:latin typeface="Times New Roman" pitchFamily="18" charset="0"/>
                <a:ea typeface="黑体" pitchFamily="49" charset="-122"/>
              </a:rPr>
              <a:t>34kD</a:t>
            </a:r>
            <a:r>
              <a:rPr lang="zh-CN" altLang="en-US" sz="2800">
                <a:latin typeface="Times New Roman" pitchFamily="18" charset="0"/>
                <a:ea typeface="黑体" pitchFamily="49" charset="-122"/>
              </a:rPr>
              <a:t>，是一种糖蛋白</a:t>
            </a:r>
            <a:endParaRPr lang="zh-CN" altLang="en-US" sz="2800" u="sng">
              <a:latin typeface="Times New Roman" pitchFamily="18" charset="0"/>
              <a:ea typeface="黑体" pitchFamily="49" charset="-122"/>
            </a:endParaRPr>
          </a:p>
          <a:p>
            <a:pPr eaLnBrk="1" hangingPunct="1">
              <a:lnSpc>
                <a:spcPct val="115000"/>
              </a:lnSpc>
              <a:buClr>
                <a:schemeClr val="tx2"/>
              </a:buClr>
              <a:buSzPct val="135000"/>
            </a:pPr>
            <a:r>
              <a:rPr lang="zh-CN" altLang="en-US" sz="2800">
                <a:latin typeface="Times New Roman" pitchFamily="18" charset="0"/>
                <a:ea typeface="黑体" pitchFamily="49" charset="-122"/>
              </a:rPr>
              <a:t>成人血清</a:t>
            </a:r>
            <a:r>
              <a:rPr lang="en-US" altLang="zh-CN" sz="2800">
                <a:latin typeface="Times New Roman" pitchFamily="18" charset="0"/>
                <a:ea typeface="黑体" pitchFamily="49" charset="-122"/>
              </a:rPr>
              <a:t>EPO</a:t>
            </a:r>
            <a:r>
              <a:rPr lang="zh-CN" altLang="en-US" sz="2800">
                <a:latin typeface="Times New Roman" pitchFamily="18" charset="0"/>
                <a:ea typeface="黑体" pitchFamily="49" charset="-122"/>
              </a:rPr>
              <a:t>主要由肾脏合成，</a:t>
            </a:r>
          </a:p>
          <a:p>
            <a:pPr eaLnBrk="1" hangingPunct="1">
              <a:lnSpc>
                <a:spcPct val="115000"/>
              </a:lnSpc>
              <a:buClr>
                <a:schemeClr val="tx2"/>
              </a:buClr>
              <a:buSzPct val="135000"/>
              <a:buFontTx/>
              <a:buNone/>
            </a:pPr>
            <a:r>
              <a:rPr lang="zh-CN" altLang="en-US" sz="2800">
                <a:latin typeface="Times New Roman" pitchFamily="18" charset="0"/>
                <a:ea typeface="黑体" pitchFamily="49" charset="-122"/>
              </a:rPr>
              <a:t>    胎儿和新生儿主要由肝脏合成</a:t>
            </a:r>
          </a:p>
        </p:txBody>
      </p:sp>
      <p:sp>
        <p:nvSpPr>
          <p:cNvPr id="77827" name="Rectangle 6"/>
          <p:cNvSpPr>
            <a:spLocks noGrp="1" noChangeArrowheads="1"/>
          </p:cNvSpPr>
          <p:nvPr>
            <p:ph type="title"/>
          </p:nvPr>
        </p:nvSpPr>
        <p:spPr>
          <a:xfrm>
            <a:off x="2124075" y="1146175"/>
            <a:ext cx="4854575" cy="627063"/>
          </a:xfrm>
          <a:solidFill>
            <a:srgbClr val="FFCCFF"/>
          </a:solidFill>
        </p:spPr>
        <p:txBody>
          <a:bodyPr/>
          <a:lstStyle/>
          <a:p>
            <a:pPr eaLnBrk="1" hangingPunct="1"/>
            <a:r>
              <a:rPr lang="zh-CN" altLang="en-US" sz="3200">
                <a:solidFill>
                  <a:srgbClr val="080800"/>
                </a:solidFill>
                <a:latin typeface="Times New Roman" pitchFamily="18" charset="0"/>
                <a:ea typeface="黑体" pitchFamily="49" charset="-122"/>
              </a:rPr>
              <a:t>促红细胞生成素（</a:t>
            </a:r>
            <a:r>
              <a:rPr lang="en-US" altLang="zh-CN" sz="3200">
                <a:solidFill>
                  <a:srgbClr val="080800"/>
                </a:solidFill>
                <a:latin typeface="Times New Roman" pitchFamily="18" charset="0"/>
                <a:ea typeface="黑体" pitchFamily="49" charset="-122"/>
              </a:rPr>
              <a:t>EPO</a:t>
            </a:r>
            <a:r>
              <a:rPr lang="zh-CN" altLang="en-US" sz="3200">
                <a:solidFill>
                  <a:srgbClr val="080800"/>
                </a:solidFill>
                <a:latin typeface="Times New Roman" pitchFamily="18" charset="0"/>
                <a:ea typeface="黑体" pitchFamily="49" charset="-122"/>
              </a:rPr>
              <a:t>）</a:t>
            </a:r>
          </a:p>
        </p:txBody>
      </p:sp>
      <p:sp>
        <p:nvSpPr>
          <p:cNvPr id="77828" name="灯片编号占位符 3"/>
          <p:cNvSpPr>
            <a:spLocks noGrp="1"/>
          </p:cNvSpPr>
          <p:nvPr>
            <p:ph type="sldNum" sz="quarter" idx="12"/>
          </p:nvPr>
        </p:nvSpPr>
        <p:spPr>
          <a:noFill/>
        </p:spPr>
        <p:txBody>
          <a:bodyPr/>
          <a:lstStyle/>
          <a:p>
            <a:fld id="{12005EF4-8A88-40BF-B71E-852957FD46EB}" type="slidenum">
              <a:rPr lang="en-US" altLang="zh-CN" smtClean="0">
                <a:ea typeface="宋体" charset="-122"/>
              </a:rPr>
              <a:pPr/>
              <a:t>41</a:t>
            </a:fld>
            <a:endParaRPr lang="en-US" altLang="zh-CN">
              <a:ea typeface="宋体" charset="-122"/>
            </a:endParaRPr>
          </a:p>
        </p:txBody>
      </p:sp>
    </p:spTree>
    <p:extLst>
      <p:ext uri="{BB962C8B-B14F-4D97-AF65-F5344CB8AC3E}">
        <p14:creationId xmlns:p14="http://schemas.microsoft.com/office/powerpoint/2010/main" val="345880596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dissolve">
                                      <p:cBhvr>
                                        <p:cTn id="7" dur="500"/>
                                        <p:tgtEl>
                                          <p:spTgt spid="239619">
                                            <p:txEl>
                                              <p:pRg st="0" end="0"/>
                                            </p:txEl>
                                          </p:spTgt>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39619">
                                            <p:txEl>
                                              <p:pRg st="1" end="1"/>
                                            </p:txEl>
                                          </p:spTgt>
                                        </p:tgtEl>
                                        <p:attrNameLst>
                                          <p:attrName>style.visibility</p:attrName>
                                        </p:attrNameLst>
                                      </p:cBhvr>
                                      <p:to>
                                        <p:strVal val="visible"/>
                                      </p:to>
                                    </p:set>
                                    <p:animEffect transition="in" filter="dissolve">
                                      <p:cBhvr>
                                        <p:cTn id="11" dur="500"/>
                                        <p:tgtEl>
                                          <p:spTgt spid="239619">
                                            <p:txEl>
                                              <p:pRg st="1" end="1"/>
                                            </p:txEl>
                                          </p:spTgt>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239619">
                                            <p:txEl>
                                              <p:pRg st="2" end="2"/>
                                            </p:txEl>
                                          </p:spTgt>
                                        </p:tgtEl>
                                        <p:attrNameLst>
                                          <p:attrName>style.visibility</p:attrName>
                                        </p:attrNameLst>
                                      </p:cBhvr>
                                      <p:to>
                                        <p:strVal val="visible"/>
                                      </p:to>
                                    </p:set>
                                    <p:animEffect transition="in" filter="dissolve">
                                      <p:cBhvr>
                                        <p:cTn id="15" dur="500"/>
                                        <p:tgtEl>
                                          <p:spTgt spid="239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autoUpdateAnimBg="0" advAuto="100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1189038" y="2036763"/>
            <a:ext cx="6767512" cy="3840162"/>
          </a:xfrm>
        </p:spPr>
        <p:txBody>
          <a:bodyPr/>
          <a:lstStyle/>
          <a:p>
            <a:pPr eaLnBrk="1" hangingPunct="1">
              <a:lnSpc>
                <a:spcPct val="140000"/>
              </a:lnSpc>
            </a:pPr>
            <a:r>
              <a:rPr lang="en-US" altLang="zh-CN" sz="2800">
                <a:latin typeface="Times New Roman" pitchFamily="18" charset="0"/>
                <a:ea typeface="黑体" pitchFamily="49" charset="-122"/>
              </a:rPr>
              <a:t>EPO</a:t>
            </a:r>
            <a:r>
              <a:rPr lang="zh-CN" altLang="en-US" sz="2800">
                <a:latin typeface="Times New Roman" pitchFamily="18" charset="0"/>
                <a:ea typeface="黑体" pitchFamily="49" charset="-122"/>
              </a:rPr>
              <a:t>最早用于治疗慢性肾衰贫血，几乎所有慢性肾衰贫血患者经数月</a:t>
            </a:r>
            <a:r>
              <a:rPr lang="en-US" altLang="zh-CN" sz="2800">
                <a:latin typeface="Times New Roman" pitchFamily="18" charset="0"/>
                <a:ea typeface="黑体" pitchFamily="49" charset="-122"/>
              </a:rPr>
              <a:t>EPO</a:t>
            </a:r>
            <a:r>
              <a:rPr lang="zh-CN" altLang="en-US" sz="2800">
                <a:latin typeface="Times New Roman" pitchFamily="18" charset="0"/>
                <a:ea typeface="黑体" pitchFamily="49" charset="-122"/>
              </a:rPr>
              <a:t>治疗均取得较好疗效</a:t>
            </a:r>
          </a:p>
          <a:p>
            <a:pPr eaLnBrk="1" hangingPunct="1">
              <a:lnSpc>
                <a:spcPct val="140000"/>
              </a:lnSpc>
            </a:pPr>
            <a:r>
              <a:rPr lang="en-US" altLang="zh-CN" sz="2800">
                <a:latin typeface="Times New Roman" pitchFamily="18" charset="0"/>
                <a:ea typeface="黑体" pitchFamily="49" charset="-122"/>
              </a:rPr>
              <a:t>EPO</a:t>
            </a:r>
            <a:r>
              <a:rPr lang="zh-CN" altLang="en-US" sz="2800">
                <a:latin typeface="Times New Roman" pitchFamily="18" charset="0"/>
                <a:ea typeface="黑体" pitchFamily="49" charset="-122"/>
              </a:rPr>
              <a:t>治疗过程中应密切观察体内铁水平，使转铁蛋白的饱和度在</a:t>
            </a:r>
            <a:r>
              <a:rPr lang="en-US" altLang="zh-CN" sz="2800">
                <a:latin typeface="Times New Roman" pitchFamily="18" charset="0"/>
                <a:ea typeface="黑体" pitchFamily="49" charset="-122"/>
              </a:rPr>
              <a:t>20%</a:t>
            </a:r>
            <a:r>
              <a:rPr lang="zh-CN" altLang="en-US" sz="2800">
                <a:latin typeface="Times New Roman" pitchFamily="18" charset="0"/>
                <a:ea typeface="黑体" pitchFamily="49" charset="-122"/>
              </a:rPr>
              <a:t>以上</a:t>
            </a:r>
          </a:p>
        </p:txBody>
      </p:sp>
      <p:sp>
        <p:nvSpPr>
          <p:cNvPr id="78851" name="Rectangle 3"/>
          <p:cNvSpPr>
            <a:spLocks noGrp="1" noChangeArrowheads="1"/>
          </p:cNvSpPr>
          <p:nvPr>
            <p:ph type="title"/>
          </p:nvPr>
        </p:nvSpPr>
        <p:spPr>
          <a:xfrm>
            <a:off x="2381250" y="1217613"/>
            <a:ext cx="4206875" cy="627062"/>
          </a:xfrm>
          <a:solidFill>
            <a:srgbClr val="FFCCFF"/>
          </a:solidFill>
        </p:spPr>
        <p:txBody>
          <a:bodyPr/>
          <a:lstStyle/>
          <a:p>
            <a:pPr eaLnBrk="1" hangingPunct="1"/>
            <a:r>
              <a:rPr lang="en-US" altLang="zh-CN" sz="3200">
                <a:solidFill>
                  <a:srgbClr val="080800"/>
                </a:solidFill>
                <a:latin typeface="Times New Roman" pitchFamily="18" charset="0"/>
                <a:ea typeface="黑体" pitchFamily="49" charset="-122"/>
              </a:rPr>
              <a:t>EPO</a:t>
            </a:r>
            <a:r>
              <a:rPr lang="zh-CN" altLang="en-US" sz="3200">
                <a:solidFill>
                  <a:srgbClr val="080800"/>
                </a:solidFill>
                <a:latin typeface="Times New Roman" pitchFamily="18" charset="0"/>
                <a:ea typeface="黑体" pitchFamily="49" charset="-122"/>
              </a:rPr>
              <a:t>的临床应用</a:t>
            </a:r>
          </a:p>
        </p:txBody>
      </p:sp>
      <p:sp>
        <p:nvSpPr>
          <p:cNvPr id="78852" name="灯片编号占位符 3"/>
          <p:cNvSpPr>
            <a:spLocks noGrp="1"/>
          </p:cNvSpPr>
          <p:nvPr>
            <p:ph type="sldNum" sz="quarter" idx="12"/>
          </p:nvPr>
        </p:nvSpPr>
        <p:spPr>
          <a:noFill/>
        </p:spPr>
        <p:txBody>
          <a:bodyPr/>
          <a:lstStyle/>
          <a:p>
            <a:fld id="{AE66ED99-C3E0-45C1-A065-EE093CA522D2}" type="slidenum">
              <a:rPr lang="en-US" altLang="zh-CN" smtClean="0">
                <a:ea typeface="宋体" charset="-122"/>
              </a:rPr>
              <a:pPr/>
              <a:t>42</a:t>
            </a:fld>
            <a:endParaRPr lang="en-US" altLang="zh-CN">
              <a:ea typeface="宋体" charset="-122"/>
            </a:endParaRPr>
          </a:p>
        </p:txBody>
      </p:sp>
    </p:spTree>
    <p:extLst>
      <p:ext uri="{BB962C8B-B14F-4D97-AF65-F5344CB8AC3E}">
        <p14:creationId xmlns:p14="http://schemas.microsoft.com/office/powerpoint/2010/main" val="2318935026"/>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8" name="Picture 4" descr="吸血鬼2"/>
          <p:cNvPicPr>
            <a:picLocks noChangeAspect="1" noChangeArrowheads="1"/>
          </p:cNvPicPr>
          <p:nvPr/>
        </p:nvPicPr>
        <p:blipFill>
          <a:blip r:embed="rId2" cstate="print"/>
          <a:srcRect b="11734"/>
          <a:stretch>
            <a:fillRect/>
          </a:stretch>
        </p:blipFill>
        <p:spPr bwMode="auto">
          <a:xfrm>
            <a:off x="0" y="1773238"/>
            <a:ext cx="4608513" cy="5084762"/>
          </a:xfrm>
          <a:prstGeom prst="rect">
            <a:avLst/>
          </a:prstGeom>
          <a:noFill/>
          <a:ln w="9525">
            <a:noFill/>
            <a:miter lim="800000"/>
            <a:headEnd/>
            <a:tailEnd/>
          </a:ln>
        </p:spPr>
      </p:pic>
      <p:pic>
        <p:nvPicPr>
          <p:cNvPr id="246789" name="Picture 5" descr="吸血鬼"/>
          <p:cNvPicPr>
            <a:picLocks noChangeAspect="1" noChangeArrowheads="1"/>
          </p:cNvPicPr>
          <p:nvPr/>
        </p:nvPicPr>
        <p:blipFill>
          <a:blip r:embed="rId3" cstate="print"/>
          <a:srcRect/>
          <a:stretch>
            <a:fillRect/>
          </a:stretch>
        </p:blipFill>
        <p:spPr bwMode="auto">
          <a:xfrm>
            <a:off x="2987675" y="115888"/>
            <a:ext cx="6156325" cy="3987800"/>
          </a:xfrm>
          <a:prstGeom prst="rect">
            <a:avLst/>
          </a:prstGeom>
          <a:noFill/>
          <a:ln w="9525">
            <a:noFill/>
            <a:miter lim="800000"/>
            <a:headEnd/>
            <a:tailEnd/>
          </a:ln>
        </p:spPr>
      </p:pic>
      <p:sp>
        <p:nvSpPr>
          <p:cNvPr id="246790" name="WordArt 6"/>
          <p:cNvSpPr>
            <a:spLocks noChangeArrowheads="1" noChangeShapeType="1" noTextEdit="1"/>
          </p:cNvSpPr>
          <p:nvPr/>
        </p:nvSpPr>
        <p:spPr bwMode="auto">
          <a:xfrm>
            <a:off x="4716463" y="4365625"/>
            <a:ext cx="4176712" cy="2016125"/>
          </a:xfrm>
          <a:prstGeom prst="rect">
            <a:avLst/>
          </a:prstGeom>
        </p:spPr>
        <p:txBody>
          <a:bodyPr wrap="none" fromWordArt="1">
            <a:prstTxWarp prst="textFadeDown">
              <a:avLst>
                <a:gd name="adj" fmla="val 15963"/>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zh-CN" altLang="en-US" sz="3600" kern="10">
                <a:ln w="9525">
                  <a:round/>
                  <a:headEnd/>
                  <a:tailEnd/>
                </a:ln>
                <a:gradFill rotWithShape="1">
                  <a:gsLst>
                    <a:gs pos="0">
                      <a:srgbClr val="760000"/>
                    </a:gs>
                    <a:gs pos="100000">
                      <a:schemeClr val="tx2"/>
                    </a:gs>
                  </a:gsLst>
                  <a:path path="rect">
                    <a:fillToRect l="50000" t="50000" r="50000" b="50000"/>
                  </a:path>
                </a:gradFill>
                <a:latin typeface="宋体"/>
                <a:ea typeface="宋体"/>
              </a:rPr>
              <a:t>吸血鬼的传说</a:t>
            </a:r>
          </a:p>
        </p:txBody>
      </p:sp>
      <p:sp>
        <p:nvSpPr>
          <p:cNvPr id="79877" name="灯片编号占位符 4"/>
          <p:cNvSpPr>
            <a:spLocks noGrp="1"/>
          </p:cNvSpPr>
          <p:nvPr>
            <p:ph type="sldNum" sz="quarter" idx="12"/>
          </p:nvPr>
        </p:nvSpPr>
        <p:spPr>
          <a:noFill/>
        </p:spPr>
        <p:txBody>
          <a:bodyPr/>
          <a:lstStyle/>
          <a:p>
            <a:fld id="{C49CAF13-6056-46D8-9E57-703B68250949}" type="slidenum">
              <a:rPr lang="en-US" altLang="zh-CN" smtClean="0">
                <a:ea typeface="宋体" charset="-122"/>
              </a:rPr>
              <a:pPr/>
              <a:t>43</a:t>
            </a:fld>
            <a:endParaRPr lang="en-US" altLang="zh-CN">
              <a:ea typeface="宋体" charset="-122"/>
            </a:endParaRPr>
          </a:p>
        </p:txBody>
      </p:sp>
    </p:spTree>
    <p:extLst>
      <p:ext uri="{BB962C8B-B14F-4D97-AF65-F5344CB8AC3E}">
        <p14:creationId xmlns:p14="http://schemas.microsoft.com/office/powerpoint/2010/main" val="39772226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slide(fromLeft)">
                                      <p:cBhvr>
                                        <p:cTn id="7" dur="1000"/>
                                        <p:tgtEl>
                                          <p:spTgt spid="246788"/>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246789"/>
                                        </p:tgtEl>
                                        <p:attrNameLst>
                                          <p:attrName>style.visibility</p:attrName>
                                        </p:attrNameLst>
                                      </p:cBhvr>
                                      <p:to>
                                        <p:strVal val="visible"/>
                                      </p:to>
                                    </p:set>
                                    <p:animEffect transition="in" filter="slide(fromTop)">
                                      <p:cBhvr>
                                        <p:cTn id="11" dur="1000"/>
                                        <p:tgtEl>
                                          <p:spTgt spid="246789"/>
                                        </p:tgtEl>
                                      </p:cBhvr>
                                    </p:animEffect>
                                  </p:childTnLst>
                                </p:cTn>
                              </p:par>
                            </p:childTnLst>
                          </p:cTn>
                        </p:par>
                        <p:par>
                          <p:cTn id="12" fill="hold">
                            <p:stCondLst>
                              <p:cond delay="2000"/>
                            </p:stCondLst>
                            <p:childTnLst>
                              <p:par>
                                <p:cTn id="13" presetID="35" presetClass="entr" presetSubtype="0" fill="hold" grpId="0" nodeType="afterEffect">
                                  <p:stCondLst>
                                    <p:cond delay="1000"/>
                                  </p:stCondLst>
                                  <p:childTnLst>
                                    <p:set>
                                      <p:cBhvr>
                                        <p:cTn id="14" dur="1" fill="hold">
                                          <p:stCondLst>
                                            <p:cond delay="0"/>
                                          </p:stCondLst>
                                        </p:cTn>
                                        <p:tgtEl>
                                          <p:spTgt spid="246790"/>
                                        </p:tgtEl>
                                        <p:attrNameLst>
                                          <p:attrName>style.visibility</p:attrName>
                                        </p:attrNameLst>
                                      </p:cBhvr>
                                      <p:to>
                                        <p:strVal val="visible"/>
                                      </p:to>
                                    </p:set>
                                    <p:animEffect transition="in" filter="fade">
                                      <p:cBhvr>
                                        <p:cTn id="15" dur="2000"/>
                                        <p:tgtEl>
                                          <p:spTgt spid="246790"/>
                                        </p:tgtEl>
                                      </p:cBhvr>
                                    </p:animEffect>
                                    <p:anim calcmode="lin" valueType="num">
                                      <p:cBhvr>
                                        <p:cTn id="16" dur="2000" fill="hold"/>
                                        <p:tgtEl>
                                          <p:spTgt spid="246790"/>
                                        </p:tgtEl>
                                        <p:attrNameLst>
                                          <p:attrName>style.rotation</p:attrName>
                                        </p:attrNameLst>
                                      </p:cBhvr>
                                      <p:tavLst>
                                        <p:tav tm="0">
                                          <p:val>
                                            <p:fltVal val="720"/>
                                          </p:val>
                                        </p:tav>
                                        <p:tav tm="100000">
                                          <p:val>
                                            <p:fltVal val="0"/>
                                          </p:val>
                                        </p:tav>
                                      </p:tavLst>
                                    </p:anim>
                                    <p:anim calcmode="lin" valueType="num">
                                      <p:cBhvr>
                                        <p:cTn id="17" dur="2000" fill="hold"/>
                                        <p:tgtEl>
                                          <p:spTgt spid="246790"/>
                                        </p:tgtEl>
                                        <p:attrNameLst>
                                          <p:attrName>ppt_h</p:attrName>
                                        </p:attrNameLst>
                                      </p:cBhvr>
                                      <p:tavLst>
                                        <p:tav tm="0">
                                          <p:val>
                                            <p:fltVal val="0"/>
                                          </p:val>
                                        </p:tav>
                                        <p:tav tm="100000">
                                          <p:val>
                                            <p:strVal val="#ppt_h"/>
                                          </p:val>
                                        </p:tav>
                                      </p:tavLst>
                                    </p:anim>
                                    <p:anim calcmode="lin" valueType="num">
                                      <p:cBhvr>
                                        <p:cTn id="18" dur="2000" fill="hold"/>
                                        <p:tgtEl>
                                          <p:spTgt spid="24679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179512" y="188640"/>
            <a:ext cx="8686800" cy="1075103"/>
          </a:xfrm>
          <a:prstGeom prst="rect">
            <a:avLst/>
          </a:prstGeom>
          <a:solidFill>
            <a:schemeClr val="bg1"/>
          </a:solidFill>
          <a:ln w="9525">
            <a:noFill/>
            <a:miter lim="800000"/>
            <a:headEnd/>
            <a:tailEnd/>
          </a:ln>
        </p:spPr>
        <p:txBody>
          <a:bodyPr wrap="square">
            <a:spAutoFit/>
          </a:bodyPr>
          <a:lstStyle/>
          <a:p>
            <a:pPr>
              <a:lnSpc>
                <a:spcPct val="120000"/>
              </a:lnSpc>
            </a:pPr>
            <a:r>
              <a:rPr lang="en-US" altLang="zh-CN" sz="2800" dirty="0">
                <a:solidFill>
                  <a:schemeClr val="tx2"/>
                </a:solidFill>
                <a:latin typeface="Arial" charset="0"/>
                <a:ea typeface="黑体" pitchFamily="49" charset="-122"/>
                <a:cs typeface="Arial" charset="0"/>
              </a:rPr>
              <a:t>★ </a:t>
            </a:r>
            <a:r>
              <a:rPr lang="zh-CN" altLang="en-US" sz="2800" dirty="0">
                <a:solidFill>
                  <a:srgbClr val="000099"/>
                </a:solidFill>
                <a:latin typeface="Arial" charset="0"/>
                <a:ea typeface="黑体" pitchFamily="49" charset="-122"/>
                <a:cs typeface="Arial" charset="0"/>
              </a:rPr>
              <a:t>卟啉病（</a:t>
            </a:r>
            <a:r>
              <a:rPr lang="en-US" altLang="zh-CN" sz="2800" dirty="0">
                <a:solidFill>
                  <a:srgbClr val="000099"/>
                </a:solidFill>
                <a:latin typeface="Arial" charset="0"/>
                <a:ea typeface="黑体" pitchFamily="49" charset="-122"/>
                <a:cs typeface="Arial" charset="0"/>
              </a:rPr>
              <a:t>porphyria</a:t>
            </a:r>
            <a:r>
              <a:rPr lang="zh-CN" altLang="en-US" sz="2800" dirty="0">
                <a:solidFill>
                  <a:srgbClr val="000099"/>
                </a:solidFill>
                <a:latin typeface="Arial" charset="0"/>
                <a:ea typeface="黑体" pitchFamily="49" charset="-122"/>
                <a:cs typeface="Arial" charset="0"/>
              </a:rPr>
              <a:t>）</a:t>
            </a:r>
            <a:r>
              <a:rPr lang="zh-CN" altLang="en-US" sz="2800" dirty="0">
                <a:solidFill>
                  <a:srgbClr val="000000"/>
                </a:solidFill>
                <a:latin typeface="Arial" charset="0"/>
                <a:ea typeface="黑体" pitchFamily="49" charset="-122"/>
                <a:cs typeface="Arial" charset="0"/>
              </a:rPr>
              <a:t>是血红素合成过程中酶的缺陷引起卟啉或其前体在体内蓄积而导致的一组疾病。</a:t>
            </a:r>
          </a:p>
        </p:txBody>
      </p:sp>
      <p:graphicFrame>
        <p:nvGraphicFramePr>
          <p:cNvPr id="160771" name="Group 3"/>
          <p:cNvGraphicFramePr>
            <a:graphicFrameLocks noGrp="1"/>
          </p:cNvGraphicFramePr>
          <p:nvPr/>
        </p:nvGraphicFramePr>
        <p:xfrm>
          <a:off x="179512" y="1281120"/>
          <a:ext cx="8686800" cy="5438777"/>
        </p:xfrm>
        <a:graphic>
          <a:graphicData uri="http://schemas.openxmlformats.org/drawingml/2006/table">
            <a:tbl>
              <a:tblPr/>
              <a:tblGrid>
                <a:gridCol w="1944216">
                  <a:extLst>
                    <a:ext uri="{9D8B030D-6E8A-4147-A177-3AD203B41FA5}">
                      <a16:colId xmlns:a16="http://schemas.microsoft.com/office/drawing/2014/main" val="20000"/>
                    </a:ext>
                  </a:extLst>
                </a:gridCol>
                <a:gridCol w="1256184">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774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类型 </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遗传方式</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酶缺陷</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光敏性皮炎</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排泄途径</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代谢异常部位</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0000"/>
                  </a:ext>
                </a:extLst>
              </a:tr>
              <a:tr h="769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迟发性皮肤型卟啉病</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常显</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UROD</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a:t>
                      </a:r>
                      <a:endPar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endParaRP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尿</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肝细胞</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2485824011"/>
                  </a:ext>
                </a:extLst>
              </a:tr>
              <a:tr h="769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急性间歇型    卟啉病</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常显</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PBGD</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a:t>
                      </a:r>
                      <a:endPar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endParaRP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尿</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肝细胞</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3802373500"/>
                  </a:ext>
                </a:extLst>
              </a:tr>
              <a:tr h="769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红细胞生成型原卟啉病</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常显</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亚铁螯合酶</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itchFamily="34" charset="0"/>
                          <a:ea typeface="黑体" pitchFamily="49" charset="-122"/>
                          <a:cs typeface="Arial" pitchFamily="34" charset="0"/>
                        </a:rPr>
                        <a:t>+</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粪</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红细胞</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0001"/>
                  </a:ext>
                </a:extLst>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混合性卟啉病</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常显</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PPOX</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a:t>
                      </a:r>
                      <a:endPar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endParaRP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尿</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肝细胞</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0002"/>
                  </a:ext>
                </a:extLst>
              </a:tr>
              <a:tr h="812800">
                <a:tc>
                  <a:txBody>
                    <a:bodyPr/>
                    <a:lstStyle/>
                    <a:p>
                      <a:r>
                        <a:rPr kumimoji="0" lang="zh-CN" altLang="en-US" sz="2000" b="0" i="0" u="none" strike="noStrike" kern="1200" cap="none" normalizeH="0" baseline="0" dirty="0">
                          <a:ln>
                            <a:noFill/>
                          </a:ln>
                          <a:solidFill>
                            <a:schemeClr val="tx1"/>
                          </a:solidFill>
                          <a:effectLst/>
                          <a:latin typeface="Arial" pitchFamily="34" charset="0"/>
                          <a:ea typeface="黑体" pitchFamily="49" charset="-122"/>
                          <a:cs typeface="Arial" pitchFamily="34" charset="0"/>
                        </a:rPr>
                        <a:t>遗传性粪卟啉病</a:t>
                      </a:r>
                    </a:p>
                  </a:txBody>
                  <a:tcPr marL="72000" marR="72000"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常显</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kern="1200" cap="none" normalizeH="0" baseline="0" dirty="0">
                          <a:ln>
                            <a:noFill/>
                          </a:ln>
                          <a:solidFill>
                            <a:schemeClr val="tx1"/>
                          </a:solidFill>
                          <a:effectLst/>
                          <a:latin typeface="Arial" pitchFamily="34" charset="0"/>
                          <a:ea typeface="黑体" pitchFamily="49" charset="-122"/>
                          <a:cs typeface="Arial" pitchFamily="34" charset="0"/>
                        </a:rPr>
                        <a:t>CPOX</a:t>
                      </a:r>
                      <a:endParaRPr kumimoji="0" lang="zh-CN" altLang="en-US" sz="2000" b="0" i="0" u="none" strike="noStrike" kern="1200" cap="none" normalizeH="0" baseline="0" dirty="0">
                        <a:ln>
                          <a:noFill/>
                        </a:ln>
                        <a:solidFill>
                          <a:schemeClr val="tx1"/>
                        </a:solidFill>
                        <a:effectLst/>
                        <a:latin typeface="Arial" pitchFamily="34" charset="0"/>
                        <a:ea typeface="黑体" pitchFamily="49" charset="-122"/>
                        <a:cs typeface="Arial" pitchFamily="34" charset="0"/>
                      </a:endParaRP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CCFF99"/>
                    </a:solidFill>
                  </a:tcPr>
                </a:tc>
                <a:tc>
                  <a:txBody>
                    <a:bodyPr/>
                    <a:lstStyle/>
                    <a:p>
                      <a:pPr algn="ctr"/>
                      <a:r>
                        <a:rPr lang="en-US" altLang="zh-CN" dirty="0"/>
                        <a:t>+</a:t>
                      </a:r>
                      <a:endParaRPr lang="zh-CN" altLang="en-US" dirty="0"/>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CC99"/>
                    </a:solidFill>
                  </a:tcPr>
                </a:tc>
                <a:tc>
                  <a:txBody>
                    <a:bodyPr/>
                    <a:lstStyle/>
                    <a:p>
                      <a:pPr algn="ctr"/>
                      <a:r>
                        <a:rPr lang="zh-CN" altLang="en-US" sz="2000" dirty="0">
                          <a:latin typeface="黑体" panose="02010609060101010101" pitchFamily="49" charset="-122"/>
                          <a:ea typeface="黑体" panose="02010609060101010101" pitchFamily="49" charset="-122"/>
                        </a:rPr>
                        <a:t>尿</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肝细胞</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0003"/>
                  </a:ext>
                </a:extLst>
              </a:tr>
              <a:tr h="728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先天性红细胞生成型卟啉病</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常隐</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itchFamily="34" charset="0"/>
                          <a:ea typeface="黑体" pitchFamily="49" charset="-122"/>
                          <a:cs typeface="Arial" pitchFamily="34" charset="0"/>
                        </a:rPr>
                        <a:t>UROS</a:t>
                      </a:r>
                      <a:endPar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endParaRP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itchFamily="34" charset="0"/>
                          <a:ea typeface="黑体" pitchFamily="49" charset="-122"/>
                          <a:cs typeface="Arial" pitchFamily="34" charset="0"/>
                        </a:rPr>
                        <a:t>+</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尿</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红细胞</a:t>
                      </a:r>
                    </a:p>
                  </a:txBody>
                  <a:tcPr anchor="ctr" horzOverflow="overflow">
                    <a:lnL w="12700" cap="flat" cmpd="sng" algn="ctr">
                      <a:solidFill>
                        <a:srgbClr val="333300"/>
                      </a:solidFill>
                      <a:prstDash val="solid"/>
                      <a:round/>
                      <a:headEnd type="none" w="med" len="med"/>
                      <a:tailEnd type="none" w="med" len="med"/>
                    </a:lnL>
                    <a:lnR w="12700" cap="flat" cmpd="sng" algn="ctr">
                      <a:solidFill>
                        <a:srgbClr val="333300"/>
                      </a:solidFill>
                      <a:prstDash val="solid"/>
                      <a:round/>
                      <a:headEnd type="none" w="med" len="med"/>
                      <a:tailEnd type="none" w="med" len="med"/>
                    </a:lnR>
                    <a:lnT w="12700" cap="flat" cmpd="sng" algn="ctr">
                      <a:solidFill>
                        <a:srgbClr val="333300"/>
                      </a:solidFill>
                      <a:prstDash val="solid"/>
                      <a:round/>
                      <a:headEnd type="none" w="med" len="med"/>
                      <a:tailEnd type="none" w="med" len="med"/>
                    </a:lnT>
                    <a:lnB w="12700" cap="flat" cmpd="sng" algn="ctr">
                      <a:solidFill>
                        <a:srgbClr val="333300"/>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0004"/>
                  </a:ext>
                </a:extLst>
              </a:tr>
            </a:tbl>
          </a:graphicData>
        </a:graphic>
      </p:graphicFrame>
      <p:sp>
        <p:nvSpPr>
          <p:cNvPr id="80943" name="灯片编号占位符 3"/>
          <p:cNvSpPr>
            <a:spLocks noGrp="1"/>
          </p:cNvSpPr>
          <p:nvPr>
            <p:ph type="sldNum" sz="quarter" idx="12"/>
          </p:nvPr>
        </p:nvSpPr>
        <p:spPr>
          <a:noFill/>
        </p:spPr>
        <p:txBody>
          <a:bodyPr/>
          <a:lstStyle/>
          <a:p>
            <a:fld id="{EF74BFEB-9938-422B-A8C2-1B54E57E9AB5}" type="slidenum">
              <a:rPr lang="en-US" altLang="zh-CN" smtClean="0">
                <a:ea typeface="宋体" charset="-122"/>
              </a:rPr>
              <a:pPr/>
              <a:t>44</a:t>
            </a:fld>
            <a:endParaRPr lang="en-US" altLang="zh-CN" dirty="0">
              <a:ea typeface="宋体" charset="-122"/>
            </a:endParaRPr>
          </a:p>
        </p:txBody>
      </p:sp>
    </p:spTree>
    <p:extLst>
      <p:ext uri="{BB962C8B-B14F-4D97-AF65-F5344CB8AC3E}">
        <p14:creationId xmlns:p14="http://schemas.microsoft.com/office/powerpoint/2010/main" val="34593684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0770"/>
                                        </p:tgtEl>
                                        <p:attrNameLst>
                                          <p:attrName>style.visibility</p:attrName>
                                        </p:attrNameLst>
                                      </p:cBhvr>
                                      <p:to>
                                        <p:strVal val="visible"/>
                                      </p:to>
                                    </p:set>
                                    <p:anim calcmode="lin" valueType="num">
                                      <p:cBhvr>
                                        <p:cTn id="7" dur="500" fill="hold"/>
                                        <p:tgtEl>
                                          <p:spTgt spid="160770"/>
                                        </p:tgtEl>
                                        <p:attrNameLst>
                                          <p:attrName>ppt_w</p:attrName>
                                        </p:attrNameLst>
                                      </p:cBhvr>
                                      <p:tavLst>
                                        <p:tav tm="0">
                                          <p:val>
                                            <p:fltVal val="0"/>
                                          </p:val>
                                        </p:tav>
                                        <p:tav tm="100000">
                                          <p:val>
                                            <p:strVal val="#ppt_w"/>
                                          </p:val>
                                        </p:tav>
                                      </p:tavLst>
                                    </p:anim>
                                    <p:anim calcmode="lin" valueType="num">
                                      <p:cBhvr>
                                        <p:cTn id="8" dur="500" fill="hold"/>
                                        <p:tgtEl>
                                          <p:spTgt spid="16077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60771"/>
                                        </p:tgtEl>
                                        <p:attrNameLst>
                                          <p:attrName>style.visibility</p:attrName>
                                        </p:attrNameLst>
                                      </p:cBhvr>
                                      <p:to>
                                        <p:strVal val="visible"/>
                                      </p:to>
                                    </p:set>
                                    <p:animEffect transition="in" filter="box(in)">
                                      <p:cBhvr>
                                        <p:cTn id="13" dur="500"/>
                                        <p:tgtEl>
                                          <p:spTgt spid="160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827088" y="981075"/>
            <a:ext cx="7272337" cy="4537075"/>
          </a:xfrm>
          <a:prstGeom prst="rect">
            <a:avLst/>
          </a:prstGeom>
          <a:solidFill>
            <a:schemeClr val="bg1"/>
          </a:solidFill>
          <a:ln w="9525">
            <a:noFill/>
            <a:miter lim="800000"/>
            <a:headEnd/>
            <a:tailEnd/>
          </a:ln>
        </p:spPr>
        <p:txBody>
          <a:bodyPr>
            <a:spAutoFit/>
          </a:bodyPr>
          <a:lstStyle/>
          <a:p>
            <a:pPr>
              <a:lnSpc>
                <a:spcPct val="130000"/>
              </a:lnSpc>
              <a:spcBef>
                <a:spcPct val="50000"/>
              </a:spcBef>
            </a:pPr>
            <a:r>
              <a:rPr kumimoji="1" lang="en-US" altLang="zh-CN" sz="2800">
                <a:latin typeface="Arial" charset="0"/>
                <a:ea typeface="黑体" pitchFamily="49" charset="-122"/>
                <a:cs typeface="Arial" charset="0"/>
              </a:rPr>
              <a:t>          </a:t>
            </a:r>
            <a:r>
              <a:rPr kumimoji="1" lang="zh-CN" altLang="en-US" sz="2800">
                <a:latin typeface="Arial" charset="0"/>
                <a:ea typeface="黑体" pitchFamily="49" charset="-122"/>
                <a:cs typeface="Arial" charset="0"/>
              </a:rPr>
              <a:t>卟啉症患者的卟啉聚积在皮肤、骨骼和牙齿中。如果这种疾病（如先天性红细胞生成性血卟啉症）不治疗，在黑暗中无害的卟啉，可被阳光转化成腐蚀性毒素，导致人体变形，患者的耳朵和鼻子烂掉了，嘴唇和牙龈受到腐蚀，露出了红色的牙根，皮肤到处是瘢痕，皮肤苍白，最终变成人们想象中的僵尸（因为贫血）那样恐怖的畸形。</a:t>
            </a:r>
          </a:p>
        </p:txBody>
      </p:sp>
      <p:pic>
        <p:nvPicPr>
          <p:cNvPr id="200707" name="Picture 3" descr="卟啉症2"/>
          <p:cNvPicPr>
            <a:picLocks noChangeAspect="1" noChangeArrowheads="1"/>
          </p:cNvPicPr>
          <p:nvPr/>
        </p:nvPicPr>
        <p:blipFill>
          <a:blip r:embed="rId2" cstate="print"/>
          <a:srcRect/>
          <a:stretch>
            <a:fillRect/>
          </a:stretch>
        </p:blipFill>
        <p:spPr bwMode="auto">
          <a:xfrm>
            <a:off x="3492500" y="3008313"/>
            <a:ext cx="5435600" cy="3849687"/>
          </a:xfrm>
          <a:prstGeom prst="rect">
            <a:avLst/>
          </a:prstGeom>
          <a:noFill/>
          <a:ln w="9525">
            <a:noFill/>
            <a:miter lim="800000"/>
            <a:headEnd/>
            <a:tailEnd/>
          </a:ln>
        </p:spPr>
      </p:pic>
      <p:pic>
        <p:nvPicPr>
          <p:cNvPr id="200708" name="Picture 4" descr="卟啉症"/>
          <p:cNvPicPr>
            <a:picLocks noChangeAspect="1" noChangeArrowheads="1"/>
          </p:cNvPicPr>
          <p:nvPr/>
        </p:nvPicPr>
        <p:blipFill>
          <a:blip r:embed="rId3" cstate="print"/>
          <a:srcRect b="12796"/>
          <a:stretch>
            <a:fillRect/>
          </a:stretch>
        </p:blipFill>
        <p:spPr bwMode="auto">
          <a:xfrm>
            <a:off x="179388" y="260350"/>
            <a:ext cx="5832475" cy="3875088"/>
          </a:xfrm>
          <a:prstGeom prst="rect">
            <a:avLst/>
          </a:prstGeom>
          <a:noFill/>
          <a:ln w="9525">
            <a:noFill/>
            <a:miter lim="800000"/>
            <a:headEnd/>
            <a:tailEnd/>
          </a:ln>
        </p:spPr>
      </p:pic>
      <p:sp>
        <p:nvSpPr>
          <p:cNvPr id="81925" name="灯片编号占位符 4"/>
          <p:cNvSpPr>
            <a:spLocks noGrp="1"/>
          </p:cNvSpPr>
          <p:nvPr>
            <p:ph type="sldNum" sz="quarter" idx="12"/>
          </p:nvPr>
        </p:nvSpPr>
        <p:spPr>
          <a:noFill/>
        </p:spPr>
        <p:txBody>
          <a:bodyPr/>
          <a:lstStyle/>
          <a:p>
            <a:fld id="{F21A40A2-A7F1-4B42-8E9E-DC8CB4D9C7D6}" type="slidenum">
              <a:rPr lang="en-US" altLang="zh-CN" smtClean="0">
                <a:ea typeface="宋体" charset="-122"/>
              </a:rPr>
              <a:pPr/>
              <a:t>45</a:t>
            </a:fld>
            <a:endParaRPr lang="en-US" altLang="zh-CN">
              <a:ea typeface="宋体" charset="-122"/>
            </a:endParaRPr>
          </a:p>
        </p:txBody>
      </p:sp>
    </p:spTree>
    <p:extLst>
      <p:ext uri="{BB962C8B-B14F-4D97-AF65-F5344CB8AC3E}">
        <p14:creationId xmlns:p14="http://schemas.microsoft.com/office/powerpoint/2010/main" val="18045341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checkerboard(across)">
                                      <p:cBhvr>
                                        <p:cTn id="7" dur="500"/>
                                        <p:tgtEl>
                                          <p:spTgt spid="200708"/>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00707"/>
                                        </p:tgtEl>
                                        <p:attrNameLst>
                                          <p:attrName>style.visibility</p:attrName>
                                        </p:attrNameLst>
                                      </p:cBhvr>
                                      <p:to>
                                        <p:strVal val="visible"/>
                                      </p:to>
                                    </p:set>
                                    <p:animEffect transition="in" filter="checkerboard(across)">
                                      <p:cBhvr>
                                        <p:cTn id="11" dur="500"/>
                                        <p:tgtEl>
                                          <p:spTgt spid="200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D9A90D0-BE6D-481B-AB24-A8BCC17F35CA}"/>
              </a:ext>
            </a:extLst>
          </p:cNvPr>
          <p:cNvSpPr>
            <a:spLocks noGrp="1"/>
          </p:cNvSpPr>
          <p:nvPr>
            <p:ph type="sldNum" sz="quarter" idx="12"/>
          </p:nvPr>
        </p:nvSpPr>
        <p:spPr/>
        <p:txBody>
          <a:bodyPr/>
          <a:lstStyle/>
          <a:p>
            <a:pPr>
              <a:defRPr/>
            </a:pPr>
            <a:fld id="{ECBE6680-183A-46B3-8323-8298217CF1CF}" type="slidenum">
              <a:rPr lang="en-US" altLang="zh-CN" smtClean="0"/>
              <a:pPr>
                <a:defRPr/>
              </a:pPr>
              <a:t>46</a:t>
            </a:fld>
            <a:endParaRPr lang="en-US" altLang="zh-CN"/>
          </a:p>
        </p:txBody>
      </p:sp>
      <p:pic>
        <p:nvPicPr>
          <p:cNvPr id="4" name="图片 3">
            <a:extLst>
              <a:ext uri="{FF2B5EF4-FFF2-40B4-BE49-F238E27FC236}">
                <a16:creationId xmlns:a16="http://schemas.microsoft.com/office/drawing/2014/main" id="{7628D48A-2B3C-4D8D-ABC5-584A6D52E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979882"/>
            <a:ext cx="4822374" cy="3185422"/>
          </a:xfrm>
          <a:prstGeom prst="rect">
            <a:avLst/>
          </a:prstGeom>
        </p:spPr>
      </p:pic>
      <p:sp>
        <p:nvSpPr>
          <p:cNvPr id="5" name="文本框 4">
            <a:extLst>
              <a:ext uri="{FF2B5EF4-FFF2-40B4-BE49-F238E27FC236}">
                <a16:creationId xmlns:a16="http://schemas.microsoft.com/office/drawing/2014/main" id="{B57F062C-D256-4BD1-823C-27A84F1519FF}"/>
              </a:ext>
            </a:extLst>
          </p:cNvPr>
          <p:cNvSpPr txBox="1"/>
          <p:nvPr/>
        </p:nvSpPr>
        <p:spPr>
          <a:xfrm>
            <a:off x="611560" y="476672"/>
            <a:ext cx="8064896" cy="2092881"/>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在</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急诊科医生</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某剧集中出现了一个腹痛的女性患者，在尿样检查中江晓琪发现了这名患者患了吸血鬼症。</a:t>
            </a:r>
            <a:endParaRPr lang="en-US" altLang="zh-CN" sz="2400" dirty="0">
              <a:latin typeface="黑体" panose="02010609060101010101" pitchFamily="49" charset="-122"/>
              <a:ea typeface="黑体" panose="02010609060101010101" pitchFamily="49" charset="-122"/>
            </a:endParaRPr>
          </a:p>
          <a:p>
            <a:pPr algn="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急性卟啉病</a:t>
            </a:r>
            <a:endParaRPr lang="en-US" altLang="zh-CN" sz="2400" dirty="0">
              <a:latin typeface="黑体" panose="02010609060101010101" pitchFamily="49" charset="-122"/>
              <a:ea typeface="黑体" panose="02010609060101010101" pitchFamily="49" charset="-122"/>
            </a:endParaRPr>
          </a:p>
          <a:p>
            <a:pPr>
              <a:spcBef>
                <a:spcPts val="1200"/>
              </a:spcBef>
            </a:pPr>
            <a:r>
              <a:rPr lang="zh-CN" altLang="en-US" sz="2400" dirty="0">
                <a:latin typeface="黑体" panose="02010609060101010101" pitchFamily="49" charset="-122"/>
                <a:ea typeface="黑体" panose="02010609060101010101" pitchFamily="49" charset="-122"/>
              </a:rPr>
              <a:t>急性卟啉病主要影响神经系统，急性发作时的主要症状是</a:t>
            </a:r>
            <a:r>
              <a:rPr lang="zh-CN" altLang="en-US" sz="2400" dirty="0">
                <a:solidFill>
                  <a:srgbClr val="FF0000"/>
                </a:solidFill>
                <a:latin typeface="黑体" panose="02010609060101010101" pitchFamily="49" charset="-122"/>
                <a:ea typeface="黑体" panose="02010609060101010101" pitchFamily="49" charset="-122"/>
              </a:rPr>
              <a:t>腹痛</a:t>
            </a:r>
            <a:r>
              <a:rPr lang="zh-CN" altLang="en-US" sz="2400" dirty="0">
                <a:latin typeface="黑体" panose="02010609060101010101" pitchFamily="49" charset="-122"/>
                <a:ea typeface="黑体" panose="02010609060101010101" pitchFamily="49" charset="-122"/>
              </a:rPr>
              <a:t>，常伴有</a:t>
            </a:r>
            <a:r>
              <a:rPr lang="zh-CN" altLang="en-US" sz="2400" dirty="0">
                <a:solidFill>
                  <a:srgbClr val="FF0000"/>
                </a:solidFill>
                <a:latin typeface="黑体" panose="02010609060101010101" pitchFamily="49" charset="-122"/>
                <a:ea typeface="黑体" panose="02010609060101010101" pitchFamily="49" charset="-122"/>
              </a:rPr>
              <a:t>呕吐、高血压</a:t>
            </a:r>
            <a:r>
              <a:rPr lang="zh-CN" altLang="en-US" sz="2400" dirty="0">
                <a:latin typeface="黑体" panose="02010609060101010101" pitchFamily="49" charset="-122"/>
                <a:ea typeface="黑体" panose="02010609060101010101" pitchFamily="49" charset="-122"/>
              </a:rPr>
              <a:t>和</a:t>
            </a:r>
            <a:r>
              <a:rPr lang="zh-CN" altLang="en-US" sz="2400" dirty="0">
                <a:solidFill>
                  <a:srgbClr val="FF0000"/>
                </a:solidFill>
                <a:latin typeface="黑体" panose="02010609060101010101" pitchFamily="49" charset="-122"/>
                <a:ea typeface="黑体" panose="02010609060101010101" pitchFamily="49" charset="-122"/>
              </a:rPr>
              <a:t>心动过速</a:t>
            </a:r>
            <a:r>
              <a:rPr lang="zh-CN" altLang="en-US" sz="2400" dirty="0">
                <a:latin typeface="黑体" panose="02010609060101010101" pitchFamily="49" charset="-122"/>
                <a:ea typeface="黑体" panose="02010609060101010101" pitchFamily="49" charset="-122"/>
              </a:rPr>
              <a:t>。</a:t>
            </a:r>
          </a:p>
        </p:txBody>
      </p:sp>
      <p:sp>
        <p:nvSpPr>
          <p:cNvPr id="6" name="文本框 5">
            <a:extLst>
              <a:ext uri="{FF2B5EF4-FFF2-40B4-BE49-F238E27FC236}">
                <a16:creationId xmlns:a16="http://schemas.microsoft.com/office/drawing/2014/main" id="{A6EE3E68-C5AE-4FAA-BB96-11E659A0A116}"/>
              </a:ext>
            </a:extLst>
          </p:cNvPr>
          <p:cNvSpPr txBox="1"/>
          <p:nvPr/>
        </p:nvSpPr>
        <p:spPr>
          <a:xfrm>
            <a:off x="611560" y="2872822"/>
            <a:ext cx="3312368" cy="3785652"/>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最严重的发作可能涉及神经并发症：周围运动神经病变导致肌肉无力，甚至四肢瘫痪；中枢神经系统症状，如癫痫和昏迷。</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偶尔，可能有短暂的精神症状如焦虑，迷惑，幻觉，很少的情况，会发生精神病。</a:t>
            </a:r>
          </a:p>
        </p:txBody>
      </p:sp>
    </p:spTree>
    <p:extLst>
      <p:ext uri="{BB962C8B-B14F-4D97-AF65-F5344CB8AC3E}">
        <p14:creationId xmlns:p14="http://schemas.microsoft.com/office/powerpoint/2010/main" val="371272920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dissolv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dissolv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395288" y="692150"/>
            <a:ext cx="8280400" cy="792163"/>
          </a:xfrm>
          <a:noFill/>
        </p:spPr>
        <p:txBody>
          <a:bodyPr anchor="ctr"/>
          <a:lstStyle/>
          <a:p>
            <a:pPr eaLnBrk="1" hangingPunct="1"/>
            <a:r>
              <a:rPr lang="zh-CN" altLang="en-US" sz="3600" dirty="0">
                <a:solidFill>
                  <a:srgbClr val="000099"/>
                </a:solidFill>
                <a:latin typeface="Times New Roman" pitchFamily="18" charset="0"/>
                <a:ea typeface="黑体" pitchFamily="49" charset="-122"/>
              </a:rPr>
              <a:t>二、红细胞的代谢</a:t>
            </a:r>
          </a:p>
        </p:txBody>
      </p:sp>
      <p:sp>
        <p:nvSpPr>
          <p:cNvPr id="272387" name="Rectangle 3"/>
          <p:cNvSpPr>
            <a:spLocks noChangeArrowheads="1"/>
          </p:cNvSpPr>
          <p:nvPr/>
        </p:nvSpPr>
        <p:spPr bwMode="auto">
          <a:xfrm>
            <a:off x="1116013" y="1673225"/>
            <a:ext cx="6911975" cy="1971675"/>
          </a:xfrm>
          <a:prstGeom prst="rect">
            <a:avLst/>
          </a:prstGeom>
          <a:noFill/>
          <a:ln w="9525">
            <a:noFill/>
            <a:miter lim="800000"/>
            <a:headEnd/>
            <a:tailEnd/>
          </a:ln>
        </p:spPr>
        <p:txBody>
          <a:bodyPr>
            <a:spAutoFit/>
          </a:bodyPr>
          <a:lstStyle/>
          <a:p>
            <a:pPr>
              <a:lnSpc>
                <a:spcPct val="110000"/>
              </a:lnSpc>
              <a:spcBef>
                <a:spcPct val="20000"/>
              </a:spcBef>
              <a:buClr>
                <a:schemeClr val="hlink"/>
              </a:buClr>
              <a:buFont typeface="Wingdings" pitchFamily="2" charset="2"/>
              <a:buNone/>
            </a:pPr>
            <a:r>
              <a:rPr lang="en-US" altLang="zh-CN" sz="2800">
                <a:latin typeface="Times New Roman" pitchFamily="18" charset="0"/>
                <a:ea typeface="黑体" pitchFamily="49" charset="-122"/>
              </a:rPr>
              <a:t>        </a:t>
            </a:r>
            <a:r>
              <a:rPr kumimoji="1" lang="zh-CN" altLang="en-US" sz="2800">
                <a:latin typeface="Times New Roman" pitchFamily="18" charset="0"/>
                <a:ea typeface="黑体" pitchFamily="49" charset="-122"/>
              </a:rPr>
              <a:t>红细胞是血液中最主要的细胞，它是由骨髓中造血干细胞定向分化而成的红系细胞。在成熟过程中，红细胞发生了一系列形态和代谢的改变。</a:t>
            </a:r>
          </a:p>
        </p:txBody>
      </p:sp>
      <p:grpSp>
        <p:nvGrpSpPr>
          <p:cNvPr id="2" name="Group 4"/>
          <p:cNvGrpSpPr>
            <a:grpSpLocks/>
          </p:cNvGrpSpPr>
          <p:nvPr/>
        </p:nvGrpSpPr>
        <p:grpSpPr bwMode="auto">
          <a:xfrm>
            <a:off x="252413" y="3789363"/>
            <a:ext cx="8856662" cy="2952750"/>
            <a:chOff x="113" y="890"/>
            <a:chExt cx="5579" cy="1860"/>
          </a:xfrm>
        </p:grpSpPr>
        <p:pic>
          <p:nvPicPr>
            <p:cNvPr id="54278" name="Picture 5" descr="Fig20-2"/>
            <p:cNvPicPr>
              <a:picLocks noChangeAspect="1" noChangeArrowheads="1"/>
            </p:cNvPicPr>
            <p:nvPr/>
          </p:nvPicPr>
          <p:blipFill>
            <a:blip r:embed="rId2" cstate="print"/>
            <a:srcRect/>
            <a:stretch>
              <a:fillRect/>
            </a:stretch>
          </p:blipFill>
          <p:spPr bwMode="auto">
            <a:xfrm>
              <a:off x="227" y="890"/>
              <a:ext cx="5239" cy="1587"/>
            </a:xfrm>
            <a:prstGeom prst="rect">
              <a:avLst/>
            </a:prstGeom>
            <a:solidFill>
              <a:schemeClr val="bg1"/>
            </a:solidFill>
            <a:ln w="9525">
              <a:noFill/>
              <a:miter lim="800000"/>
              <a:headEnd/>
              <a:tailEnd/>
            </a:ln>
          </p:spPr>
        </p:pic>
        <p:sp>
          <p:nvSpPr>
            <p:cNvPr id="54279" name="Rectangle 6"/>
            <p:cNvSpPr>
              <a:spLocks noChangeArrowheads="1"/>
            </p:cNvSpPr>
            <p:nvPr/>
          </p:nvSpPr>
          <p:spPr bwMode="auto">
            <a:xfrm>
              <a:off x="113" y="2388"/>
              <a:ext cx="1100" cy="212"/>
            </a:xfrm>
            <a:prstGeom prst="rect">
              <a:avLst/>
            </a:prstGeom>
            <a:solidFill>
              <a:schemeClr val="bg1"/>
            </a:solidFill>
            <a:ln w="9525">
              <a:noFill/>
              <a:miter lim="800000"/>
              <a:headEnd/>
              <a:tailEnd/>
            </a:ln>
          </p:spPr>
          <p:txBody>
            <a:bodyPr anchor="ctr">
              <a:spAutoFit/>
            </a:bodyPr>
            <a:lstStyle/>
            <a:p>
              <a:pPr algn="ctr"/>
              <a:r>
                <a:rPr kumimoji="1" lang="zh-CN" altLang="en-US" sz="1600">
                  <a:solidFill>
                    <a:srgbClr val="000000"/>
                  </a:solidFill>
                  <a:latin typeface="Times New Roman" pitchFamily="18" charset="0"/>
                  <a:ea typeface="黑体" pitchFamily="49" charset="-122"/>
                </a:rPr>
                <a:t>骨髓造血干细胞</a:t>
              </a:r>
            </a:p>
          </p:txBody>
        </p:sp>
        <p:sp>
          <p:nvSpPr>
            <p:cNvPr id="54280" name="Rectangle 7"/>
            <p:cNvSpPr>
              <a:spLocks noChangeArrowheads="1"/>
            </p:cNvSpPr>
            <p:nvPr/>
          </p:nvSpPr>
          <p:spPr bwMode="auto">
            <a:xfrm>
              <a:off x="1122" y="2388"/>
              <a:ext cx="790" cy="212"/>
            </a:xfrm>
            <a:prstGeom prst="rect">
              <a:avLst/>
            </a:prstGeom>
            <a:solidFill>
              <a:schemeClr val="bg1"/>
            </a:solidFill>
            <a:ln w="9525">
              <a:noFill/>
              <a:miter lim="800000"/>
              <a:headEnd/>
              <a:tailEnd/>
            </a:ln>
          </p:spPr>
          <p:txBody>
            <a:bodyPr anchor="ctr">
              <a:spAutoFit/>
            </a:bodyPr>
            <a:lstStyle/>
            <a:p>
              <a:pPr algn="ctr"/>
              <a:r>
                <a:rPr kumimoji="1" lang="zh-CN" altLang="en-US" sz="1600">
                  <a:solidFill>
                    <a:srgbClr val="000000"/>
                  </a:solidFill>
                  <a:latin typeface="Times New Roman" pitchFamily="18" charset="0"/>
                  <a:ea typeface="黑体" pitchFamily="49" charset="-122"/>
                </a:rPr>
                <a:t>原始红细胞</a:t>
              </a:r>
            </a:p>
          </p:txBody>
        </p:sp>
        <p:sp>
          <p:nvSpPr>
            <p:cNvPr id="54281" name="Rectangle 8"/>
            <p:cNvSpPr>
              <a:spLocks noChangeArrowheads="1"/>
            </p:cNvSpPr>
            <p:nvPr/>
          </p:nvSpPr>
          <p:spPr bwMode="auto">
            <a:xfrm>
              <a:off x="1848" y="2388"/>
              <a:ext cx="862" cy="212"/>
            </a:xfrm>
            <a:prstGeom prst="rect">
              <a:avLst/>
            </a:prstGeom>
            <a:solidFill>
              <a:schemeClr val="bg1"/>
            </a:solidFill>
            <a:ln w="9525">
              <a:noFill/>
              <a:miter lim="800000"/>
              <a:headEnd/>
              <a:tailEnd/>
            </a:ln>
          </p:spPr>
          <p:txBody>
            <a:bodyPr anchor="ctr">
              <a:spAutoFit/>
            </a:bodyPr>
            <a:lstStyle/>
            <a:p>
              <a:pPr algn="ctr"/>
              <a:r>
                <a:rPr kumimoji="1" lang="zh-CN" altLang="en-US" sz="1600">
                  <a:solidFill>
                    <a:srgbClr val="000000"/>
                  </a:solidFill>
                  <a:latin typeface="Times New Roman" pitchFamily="18" charset="0"/>
                  <a:ea typeface="黑体" pitchFamily="49" charset="-122"/>
                </a:rPr>
                <a:t>早幼红细胞</a:t>
              </a:r>
            </a:p>
          </p:txBody>
        </p:sp>
        <p:sp>
          <p:nvSpPr>
            <p:cNvPr id="54282" name="Rectangle 9"/>
            <p:cNvSpPr>
              <a:spLocks noChangeArrowheads="1"/>
            </p:cNvSpPr>
            <p:nvPr/>
          </p:nvSpPr>
          <p:spPr bwMode="auto">
            <a:xfrm>
              <a:off x="2659" y="2388"/>
              <a:ext cx="867" cy="212"/>
            </a:xfrm>
            <a:prstGeom prst="rect">
              <a:avLst/>
            </a:prstGeom>
            <a:solidFill>
              <a:schemeClr val="bg1"/>
            </a:solidFill>
            <a:ln w="9525">
              <a:noFill/>
              <a:miter lim="800000"/>
              <a:headEnd/>
              <a:tailEnd/>
            </a:ln>
          </p:spPr>
          <p:txBody>
            <a:bodyPr anchor="ctr">
              <a:spAutoFit/>
            </a:bodyPr>
            <a:lstStyle/>
            <a:p>
              <a:pPr algn="ctr"/>
              <a:r>
                <a:rPr kumimoji="1" lang="zh-CN" altLang="en-US" sz="1600">
                  <a:solidFill>
                    <a:srgbClr val="000000"/>
                  </a:solidFill>
                  <a:latin typeface="Times New Roman" pitchFamily="18" charset="0"/>
                  <a:ea typeface="黑体" pitchFamily="49" charset="-122"/>
                </a:rPr>
                <a:t>晚幼红细胞</a:t>
              </a:r>
            </a:p>
          </p:txBody>
        </p:sp>
        <p:sp>
          <p:nvSpPr>
            <p:cNvPr id="54283" name="Rectangle 10"/>
            <p:cNvSpPr>
              <a:spLocks noChangeArrowheads="1"/>
            </p:cNvSpPr>
            <p:nvPr/>
          </p:nvSpPr>
          <p:spPr bwMode="auto">
            <a:xfrm>
              <a:off x="4296" y="2384"/>
              <a:ext cx="943" cy="366"/>
            </a:xfrm>
            <a:prstGeom prst="rect">
              <a:avLst/>
            </a:prstGeom>
            <a:solidFill>
              <a:schemeClr val="bg1"/>
            </a:solidFill>
            <a:ln w="9525">
              <a:noFill/>
              <a:miter lim="800000"/>
              <a:headEnd/>
              <a:tailEnd/>
            </a:ln>
          </p:spPr>
          <p:txBody>
            <a:bodyPr anchor="ctr">
              <a:spAutoFit/>
            </a:bodyPr>
            <a:lstStyle/>
            <a:p>
              <a:pPr algn="ctr"/>
              <a:r>
                <a:rPr kumimoji="1" lang="zh-CN" altLang="en-US" sz="1600">
                  <a:solidFill>
                    <a:srgbClr val="000000"/>
                  </a:solidFill>
                  <a:latin typeface="Times New Roman" pitchFamily="18" charset="0"/>
                  <a:ea typeface="黑体" pitchFamily="49" charset="-122"/>
                </a:rPr>
                <a:t>网织</a:t>
              </a:r>
            </a:p>
            <a:p>
              <a:pPr algn="ctr"/>
              <a:r>
                <a:rPr kumimoji="1" lang="zh-CN" altLang="en-US" sz="1600">
                  <a:solidFill>
                    <a:srgbClr val="000000"/>
                  </a:solidFill>
                  <a:latin typeface="Times New Roman" pitchFamily="18" charset="0"/>
                  <a:ea typeface="黑体" pitchFamily="49" charset="-122"/>
                </a:rPr>
                <a:t>红细胞</a:t>
              </a:r>
            </a:p>
          </p:txBody>
        </p:sp>
        <p:sp>
          <p:nvSpPr>
            <p:cNvPr id="54284" name="Rectangle 11"/>
            <p:cNvSpPr>
              <a:spLocks noChangeArrowheads="1"/>
            </p:cNvSpPr>
            <p:nvPr/>
          </p:nvSpPr>
          <p:spPr bwMode="auto">
            <a:xfrm>
              <a:off x="4783" y="2384"/>
              <a:ext cx="909" cy="366"/>
            </a:xfrm>
            <a:prstGeom prst="rect">
              <a:avLst/>
            </a:prstGeom>
            <a:noFill/>
            <a:ln w="9525" algn="ctr">
              <a:noFill/>
              <a:miter lim="800000"/>
              <a:headEnd/>
              <a:tailEnd/>
            </a:ln>
          </p:spPr>
          <p:txBody>
            <a:bodyPr anchor="ctr">
              <a:spAutoFit/>
            </a:bodyPr>
            <a:lstStyle/>
            <a:p>
              <a:pPr algn="ctr"/>
              <a:r>
                <a:rPr kumimoji="1" lang="zh-CN" altLang="en-US" sz="1600">
                  <a:solidFill>
                    <a:srgbClr val="000000"/>
                  </a:solidFill>
                  <a:latin typeface="Times New Roman" pitchFamily="18" charset="0"/>
                  <a:ea typeface="黑体" pitchFamily="49" charset="-122"/>
                </a:rPr>
                <a:t>成熟</a:t>
              </a:r>
            </a:p>
            <a:p>
              <a:pPr algn="ctr"/>
              <a:r>
                <a:rPr kumimoji="1" lang="zh-CN" altLang="en-US" sz="1600">
                  <a:solidFill>
                    <a:srgbClr val="000000"/>
                  </a:solidFill>
                  <a:latin typeface="Times New Roman" pitchFamily="18" charset="0"/>
                  <a:ea typeface="黑体" pitchFamily="49" charset="-122"/>
                </a:rPr>
                <a:t>红细胞</a:t>
              </a:r>
            </a:p>
          </p:txBody>
        </p:sp>
        <p:sp>
          <p:nvSpPr>
            <p:cNvPr id="54285" name="Rectangle 12"/>
            <p:cNvSpPr>
              <a:spLocks noChangeArrowheads="1"/>
            </p:cNvSpPr>
            <p:nvPr/>
          </p:nvSpPr>
          <p:spPr bwMode="auto">
            <a:xfrm>
              <a:off x="3560" y="2387"/>
              <a:ext cx="867" cy="212"/>
            </a:xfrm>
            <a:prstGeom prst="rect">
              <a:avLst/>
            </a:prstGeom>
            <a:solidFill>
              <a:schemeClr val="bg1"/>
            </a:solidFill>
            <a:ln w="9525">
              <a:noFill/>
              <a:miter lim="800000"/>
              <a:headEnd/>
              <a:tailEnd/>
            </a:ln>
          </p:spPr>
          <p:txBody>
            <a:bodyPr anchor="ctr">
              <a:spAutoFit/>
            </a:bodyPr>
            <a:lstStyle/>
            <a:p>
              <a:pPr algn="ctr"/>
              <a:r>
                <a:rPr kumimoji="1" lang="zh-CN" altLang="en-US" sz="1600">
                  <a:solidFill>
                    <a:srgbClr val="000000"/>
                  </a:solidFill>
                  <a:latin typeface="Times New Roman" pitchFamily="18" charset="0"/>
                  <a:ea typeface="黑体" pitchFamily="49" charset="-122"/>
                </a:rPr>
                <a:t>正成红细胞</a:t>
              </a:r>
            </a:p>
          </p:txBody>
        </p:sp>
      </p:grpSp>
      <p:sp>
        <p:nvSpPr>
          <p:cNvPr id="54277" name="灯片编号占位符 12"/>
          <p:cNvSpPr>
            <a:spLocks noGrp="1"/>
          </p:cNvSpPr>
          <p:nvPr>
            <p:ph type="sldNum" sz="quarter" idx="12"/>
          </p:nvPr>
        </p:nvSpPr>
        <p:spPr>
          <a:noFill/>
        </p:spPr>
        <p:txBody>
          <a:bodyPr/>
          <a:lstStyle/>
          <a:p>
            <a:fld id="{E884B624-F7AA-4EF6-BE75-695F8D2A65FC}" type="slidenum">
              <a:rPr lang="en-US" altLang="zh-CN" smtClean="0">
                <a:ea typeface="宋体" charset="-122"/>
              </a:rPr>
              <a:pPr/>
              <a:t>47</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2387"/>
                                        </p:tgtEl>
                                        <p:attrNameLst>
                                          <p:attrName>style.visibility</p:attrName>
                                        </p:attrNameLst>
                                      </p:cBhvr>
                                      <p:to>
                                        <p:strVal val="visible"/>
                                      </p:to>
                                    </p:set>
                                    <p:animEffect transition="in" filter="wipe(up)">
                                      <p:cBhvr>
                                        <p:cTn id="7" dur="500"/>
                                        <p:tgtEl>
                                          <p:spTgt spid="27238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288" y="549275"/>
            <a:ext cx="7010400" cy="533400"/>
          </a:xfrm>
        </p:spPr>
        <p:txBody>
          <a:bodyPr/>
          <a:lstStyle/>
          <a:p>
            <a:pPr eaLnBrk="1" hangingPunct="1"/>
            <a:r>
              <a:rPr lang="zh-CN" altLang="en-US" sz="3200">
                <a:latin typeface="黑体" pitchFamily="49" charset="-122"/>
                <a:ea typeface="黑体" pitchFamily="49" charset="-122"/>
              </a:rPr>
              <a:t>红细胞成熟过程中的代谢变化</a:t>
            </a:r>
          </a:p>
        </p:txBody>
      </p:sp>
      <p:graphicFrame>
        <p:nvGraphicFramePr>
          <p:cNvPr id="273411" name="Group 3"/>
          <p:cNvGraphicFramePr>
            <a:graphicFrameLocks noGrp="1"/>
          </p:cNvGraphicFramePr>
          <p:nvPr>
            <p:ph type="tbl" idx="1"/>
          </p:nvPr>
        </p:nvGraphicFramePr>
        <p:xfrm>
          <a:off x="611188" y="1262063"/>
          <a:ext cx="6553200" cy="4842320"/>
        </p:xfrm>
        <a:graphic>
          <a:graphicData uri="http://schemas.openxmlformats.org/drawingml/2006/table">
            <a:tbl>
              <a:tblPr/>
              <a:tblGrid>
                <a:gridCol w="2016125">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tblGrid>
              <a:tr h="708025">
                <a:tc>
                  <a:txBody>
                    <a:bodyPr/>
                    <a:lstStyle/>
                    <a:p>
                      <a:pPr marL="0" marR="0" lvl="0" indent="0" algn="l" defTabSz="914400" rtl="0" eaLnBrk="1" fontAlgn="base" latinLnBrk="0" hangingPunct="1">
                        <a:lnSpc>
                          <a:spcPct val="160000"/>
                        </a:lnSpc>
                        <a:spcBef>
                          <a:spcPct val="20000"/>
                        </a:spcBef>
                        <a:spcAft>
                          <a:spcPct val="0"/>
                        </a:spcAft>
                        <a:buClrTx/>
                        <a:buSzTx/>
                        <a:buFontTx/>
                        <a:buNone/>
                        <a:tabLst/>
                      </a:pPr>
                      <a:r>
                        <a:rPr kumimoji="0" lang="en-US" altLang="zh-CN" sz="2400" b="0" i="0" u="none" strike="noStrike" cap="none" normalizeH="0" baseline="0" dirty="0">
                          <a:ln>
                            <a:noFill/>
                          </a:ln>
                          <a:solidFill>
                            <a:schemeClr val="tx1"/>
                          </a:solidFill>
                          <a:effectLst/>
                          <a:latin typeface="Arial" pitchFamily="34" charset="0"/>
                          <a:ea typeface="黑体" pitchFamily="49" charset="-122"/>
                          <a:cs typeface="Arial" pitchFamily="34" charset="0"/>
                        </a:rPr>
                        <a:t> </a:t>
                      </a:r>
                      <a:r>
                        <a:rPr kumimoji="0" lang="zh-CN" altLang="en-US" sz="2400" b="0" i="0" u="none" strike="noStrike" cap="none" normalizeH="0" baseline="0" dirty="0">
                          <a:ln>
                            <a:noFill/>
                          </a:ln>
                          <a:solidFill>
                            <a:schemeClr val="tx1"/>
                          </a:solidFill>
                          <a:effectLst/>
                          <a:latin typeface="Arial" pitchFamily="34" charset="0"/>
                          <a:ea typeface="黑体" pitchFamily="49" charset="-122"/>
                          <a:cs typeface="Arial" pitchFamily="34" charset="0"/>
                        </a:rPr>
                        <a:t>代谢能力</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a:ln>
                            <a:noFill/>
                          </a:ln>
                          <a:solidFill>
                            <a:schemeClr val="tx1"/>
                          </a:solidFill>
                          <a:effectLst/>
                          <a:latin typeface="Arial" pitchFamily="34" charset="0"/>
                          <a:ea typeface="黑体" pitchFamily="49" charset="-122"/>
                          <a:cs typeface="Arial" pitchFamily="34" charset="0"/>
                        </a:rPr>
                        <a:t> </a:t>
                      </a:r>
                      <a:r>
                        <a:rPr kumimoji="0" lang="zh-CN" altLang="en-US" sz="2400" b="0" i="0" u="none" strike="noStrike" cap="none" normalizeH="0" baseline="0" dirty="0">
                          <a:ln>
                            <a:noFill/>
                          </a:ln>
                          <a:solidFill>
                            <a:schemeClr val="tx1"/>
                          </a:solidFill>
                          <a:effectLst/>
                          <a:latin typeface="Arial" pitchFamily="34" charset="0"/>
                          <a:ea typeface="黑体" pitchFamily="49" charset="-122"/>
                          <a:cs typeface="Arial" pitchFamily="34" charset="0"/>
                        </a:rPr>
                        <a:t>有核</a:t>
                      </a:r>
                    </a:p>
                    <a:p>
                      <a:pPr marL="0" marR="0" lvl="0" indent="0" algn="ctr" defTabSz="914400" rtl="0" eaLnBrk="1" fontAlgn="base" latinLnBrk="0" hangingPunct="1">
                        <a:lnSpc>
                          <a:spcPct val="60000"/>
                        </a:lnSpc>
                        <a:spcBef>
                          <a:spcPct val="20000"/>
                        </a:spcBef>
                        <a:spcAft>
                          <a:spcPct val="0"/>
                        </a:spcAft>
                        <a:buClrTx/>
                        <a:buSzTx/>
                        <a:buFontTx/>
                        <a:buNone/>
                        <a:tabLst/>
                      </a:pPr>
                      <a:r>
                        <a:rPr kumimoji="0" lang="zh-CN" altLang="en-US" sz="2400" b="0" i="0" u="none" strike="noStrike" cap="none" normalizeH="0" baseline="0" dirty="0">
                          <a:ln>
                            <a:noFill/>
                          </a:ln>
                          <a:solidFill>
                            <a:schemeClr val="tx1"/>
                          </a:solidFill>
                          <a:effectLst/>
                          <a:latin typeface="Arial" pitchFamily="34" charset="0"/>
                          <a:ea typeface="黑体" pitchFamily="49" charset="-122"/>
                          <a:cs typeface="Arial" pitchFamily="34" charset="0"/>
                        </a:rPr>
                        <a:t>红细胞</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a:ln>
                            <a:noFill/>
                          </a:ln>
                          <a:solidFill>
                            <a:schemeClr val="tx1"/>
                          </a:solidFill>
                          <a:effectLst/>
                          <a:latin typeface="Arial" pitchFamily="34" charset="0"/>
                          <a:ea typeface="黑体" pitchFamily="49" charset="-122"/>
                          <a:cs typeface="Arial" pitchFamily="34" charset="0"/>
                        </a:rPr>
                        <a:t> </a:t>
                      </a:r>
                      <a:r>
                        <a:rPr kumimoji="0" lang="zh-CN" altLang="en-US" sz="2400" b="0" i="0" u="none" strike="noStrike" cap="none" normalizeH="0" baseline="0" dirty="0">
                          <a:ln>
                            <a:noFill/>
                          </a:ln>
                          <a:solidFill>
                            <a:schemeClr val="tx1"/>
                          </a:solidFill>
                          <a:effectLst/>
                          <a:latin typeface="Arial" pitchFamily="34" charset="0"/>
                          <a:ea typeface="黑体" pitchFamily="49" charset="-122"/>
                          <a:cs typeface="Arial" pitchFamily="34" charset="0"/>
                        </a:rPr>
                        <a:t>网织</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zh-CN" altLang="en-US" sz="2400" b="0" i="0" u="none" strike="noStrike" cap="none" normalizeH="0" baseline="0" dirty="0">
                          <a:ln>
                            <a:noFill/>
                          </a:ln>
                          <a:solidFill>
                            <a:schemeClr val="tx1"/>
                          </a:solidFill>
                          <a:effectLst/>
                          <a:latin typeface="Arial" pitchFamily="34" charset="0"/>
                          <a:ea typeface="黑体" pitchFamily="49" charset="-122"/>
                          <a:cs typeface="Arial" pitchFamily="34" charset="0"/>
                        </a:rPr>
                        <a:t>红细胞</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a:ln>
                            <a:noFill/>
                          </a:ln>
                          <a:solidFill>
                            <a:schemeClr val="tx1"/>
                          </a:solidFill>
                          <a:effectLst/>
                          <a:latin typeface="Arial" pitchFamily="34" charset="0"/>
                          <a:ea typeface="黑体" pitchFamily="49" charset="-122"/>
                          <a:cs typeface="Arial" pitchFamily="34" charset="0"/>
                        </a:rPr>
                        <a:t> </a:t>
                      </a:r>
                      <a:r>
                        <a:rPr kumimoji="0" lang="zh-CN" altLang="en-US" sz="2400" b="0" i="0" u="none" strike="noStrike" cap="none" normalizeH="0" baseline="0" dirty="0">
                          <a:ln>
                            <a:noFill/>
                          </a:ln>
                          <a:solidFill>
                            <a:schemeClr val="tx1"/>
                          </a:solidFill>
                          <a:effectLst/>
                          <a:latin typeface="Arial" pitchFamily="34" charset="0"/>
                          <a:ea typeface="黑体" pitchFamily="49" charset="-122"/>
                          <a:cs typeface="Arial" pitchFamily="34" charset="0"/>
                        </a:rPr>
                        <a:t>成熟</a:t>
                      </a:r>
                    </a:p>
                    <a:p>
                      <a:pPr marL="0" marR="0" lvl="0" indent="0" algn="ctr" defTabSz="914400" rtl="0" eaLnBrk="1" fontAlgn="base" latinLnBrk="0" hangingPunct="1">
                        <a:lnSpc>
                          <a:spcPct val="60000"/>
                        </a:lnSpc>
                        <a:spcBef>
                          <a:spcPct val="20000"/>
                        </a:spcBef>
                        <a:spcAft>
                          <a:spcPct val="0"/>
                        </a:spcAft>
                        <a:buClrTx/>
                        <a:buSzTx/>
                        <a:buFontTx/>
                        <a:buNone/>
                        <a:tabLst/>
                      </a:pPr>
                      <a:r>
                        <a:rPr kumimoji="0" lang="zh-CN" altLang="en-US" sz="2400" b="0" i="0" u="none" strike="noStrike" cap="none" normalizeH="0" baseline="0" dirty="0">
                          <a:ln>
                            <a:noFill/>
                          </a:ln>
                          <a:solidFill>
                            <a:schemeClr val="tx1"/>
                          </a:solidFill>
                          <a:effectLst/>
                          <a:latin typeface="Arial" pitchFamily="34" charset="0"/>
                          <a:ea typeface="黑体" pitchFamily="49" charset="-122"/>
                          <a:cs typeface="Arial" pitchFamily="34" charset="0"/>
                        </a:rPr>
                        <a:t>红细胞</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4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分裂增殖能力</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DNA </a:t>
                      </a: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合 成</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RNA </a:t>
                      </a: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合 成</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RNA </a:t>
                      </a: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存 在</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蛋白质合成</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血红素合成</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脂类合成</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三羧酸循环</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氧化磷酸化</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糖无氧氧化</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磷酸戊糖途径</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r>
                        <a:rPr kumimoji="0" lang="zh-CN" altLang="en-US" sz="2000" b="0" i="0" u="none" strike="noStrike" cap="none" normalizeH="0" baseline="30000" dirty="0">
                          <a:ln>
                            <a:noFill/>
                          </a:ln>
                          <a:solidFill>
                            <a:schemeClr val="tx1"/>
                          </a:solidFill>
                          <a:effectLst/>
                          <a:latin typeface="Arial" pitchFamily="34" charset="0"/>
                          <a:ea typeface="黑体" pitchFamily="49" charset="-122"/>
                          <a:cs typeface="Arial" pitchFamily="34" charset="0"/>
                        </a:rPr>
                        <a:t>*</a:t>
                      </a:r>
                      <a:endPar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b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b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itchFamily="34" charset="0"/>
                          <a:ea typeface="黑体" pitchFamily="49" charset="-122"/>
                          <a:cs typeface="Arial" pitchFamily="34" charset="0"/>
                        </a:rPr>
                        <a:t>   </a:t>
                      </a: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   ＋</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   ＋</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5311" name="Text Box 19"/>
          <p:cNvSpPr txBox="1">
            <a:spLocks noChangeArrowheads="1"/>
          </p:cNvSpPr>
          <p:nvPr/>
        </p:nvSpPr>
        <p:spPr bwMode="auto">
          <a:xfrm>
            <a:off x="7236396" y="3789363"/>
            <a:ext cx="1656084" cy="1803400"/>
          </a:xfrm>
          <a:prstGeom prst="rect">
            <a:avLst/>
          </a:prstGeom>
          <a:solidFill>
            <a:schemeClr val="bg1"/>
          </a:solidFill>
          <a:ln w="9525">
            <a:noFill/>
            <a:miter lim="800000"/>
            <a:headEnd/>
            <a:tailEnd/>
          </a:ln>
        </p:spPr>
        <p:txBody>
          <a:bodyPr wrap="square">
            <a:spAutoFit/>
          </a:bodyPr>
          <a:lstStyle/>
          <a:p>
            <a:pPr>
              <a:lnSpc>
                <a:spcPct val="80000"/>
              </a:lnSpc>
            </a:pPr>
            <a:r>
              <a:rPr lang="zh-CN" altLang="en-US" sz="2000" dirty="0">
                <a:latin typeface="Times New Roman" pitchFamily="18" charset="0"/>
                <a:ea typeface="楷体_GB2312" charset="-122"/>
              </a:rPr>
              <a:t>注：</a:t>
            </a:r>
          </a:p>
          <a:p>
            <a:pPr>
              <a:lnSpc>
                <a:spcPct val="80000"/>
              </a:lnSpc>
            </a:pPr>
            <a:r>
              <a:rPr lang="zh-CN" altLang="en-US" sz="2000" dirty="0">
                <a:latin typeface="Times New Roman" pitchFamily="18" charset="0"/>
                <a:ea typeface="楷体_GB2312" charset="-122"/>
              </a:rPr>
              <a:t>“</a:t>
            </a:r>
            <a:r>
              <a:rPr lang="en-US" altLang="zh-CN" sz="2000" dirty="0">
                <a:latin typeface="Times New Roman" pitchFamily="18" charset="0"/>
                <a:ea typeface="楷体_GB2312" charset="-122"/>
              </a:rPr>
              <a:t>+”,“-”</a:t>
            </a:r>
            <a:r>
              <a:rPr lang="zh-CN" altLang="en-US" sz="2000" dirty="0">
                <a:latin typeface="Times New Roman" pitchFamily="18" charset="0"/>
                <a:ea typeface="楷体_GB2312" charset="-122"/>
              </a:rPr>
              <a:t>分别表示该途径有或无</a:t>
            </a:r>
          </a:p>
          <a:p>
            <a:pPr>
              <a:lnSpc>
                <a:spcPct val="80000"/>
              </a:lnSpc>
            </a:pPr>
            <a:endParaRPr lang="zh-CN" altLang="en-US" sz="2000" dirty="0">
              <a:latin typeface="Times New Roman" pitchFamily="18" charset="0"/>
              <a:ea typeface="楷体_GB2312" charset="-122"/>
            </a:endParaRPr>
          </a:p>
          <a:p>
            <a:pPr>
              <a:lnSpc>
                <a:spcPct val="80000"/>
              </a:lnSpc>
            </a:pPr>
            <a:r>
              <a:rPr lang="zh-CN" altLang="en-US" sz="2000" dirty="0">
                <a:latin typeface="Times New Roman" pitchFamily="18" charset="0"/>
                <a:ea typeface="楷体_GB2312" charset="-122"/>
              </a:rPr>
              <a:t>*晚幼红细胞为“</a:t>
            </a:r>
            <a:r>
              <a:rPr lang="en-US" altLang="zh-CN" sz="2000" dirty="0">
                <a:latin typeface="Times New Roman" pitchFamily="18" charset="0"/>
                <a:ea typeface="楷体_GB2312" charset="-122"/>
              </a:rPr>
              <a:t>-”</a:t>
            </a:r>
          </a:p>
        </p:txBody>
      </p:sp>
      <p:sp>
        <p:nvSpPr>
          <p:cNvPr id="55312" name="灯片编号占位符 4"/>
          <p:cNvSpPr>
            <a:spLocks noGrp="1"/>
          </p:cNvSpPr>
          <p:nvPr>
            <p:ph type="sldNum" sz="quarter" idx="12"/>
          </p:nvPr>
        </p:nvSpPr>
        <p:spPr>
          <a:noFill/>
        </p:spPr>
        <p:txBody>
          <a:bodyPr/>
          <a:lstStyle/>
          <a:p>
            <a:fld id="{EBC5E28C-4BBC-4396-B36D-9CA476B51180}" type="slidenum">
              <a:rPr lang="en-US" altLang="zh-CN" smtClean="0">
                <a:ea typeface="宋体" charset="-122"/>
              </a:rPr>
              <a:pPr/>
              <a:t>48</a:t>
            </a:fld>
            <a:endParaRPr lang="en-US" altLang="zh-CN">
              <a:ea typeface="宋体" charset="-122"/>
            </a:endParaRPr>
          </a:p>
        </p:txBody>
      </p:sp>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835150" y="950913"/>
            <a:ext cx="5570538" cy="533400"/>
          </a:xfrm>
          <a:solidFill>
            <a:srgbClr val="FFD5FF"/>
          </a:solidFill>
        </p:spPr>
        <p:txBody>
          <a:bodyPr/>
          <a:lstStyle/>
          <a:p>
            <a:pPr eaLnBrk="1" hangingPunct="1"/>
            <a:r>
              <a:rPr lang="zh-CN" altLang="en-US" sz="3200">
                <a:latin typeface="黑体" pitchFamily="49" charset="-122"/>
                <a:ea typeface="黑体" pitchFamily="49" charset="-122"/>
              </a:rPr>
              <a:t>成熟红细胞的代谢特点</a:t>
            </a:r>
          </a:p>
        </p:txBody>
      </p:sp>
      <p:sp>
        <p:nvSpPr>
          <p:cNvPr id="273428" name="Text Box 20"/>
          <p:cNvSpPr txBox="1">
            <a:spLocks noChangeArrowheads="1"/>
          </p:cNvSpPr>
          <p:nvPr/>
        </p:nvSpPr>
        <p:spPr bwMode="auto">
          <a:xfrm>
            <a:off x="1187450" y="1844675"/>
            <a:ext cx="6913563" cy="2678113"/>
          </a:xfrm>
          <a:prstGeom prst="rect">
            <a:avLst/>
          </a:prstGeom>
          <a:noFill/>
          <a:ln w="9525">
            <a:noFill/>
            <a:miter lim="800000"/>
            <a:headEnd/>
            <a:tailEnd/>
          </a:ln>
        </p:spPr>
        <p:txBody>
          <a:bodyPr>
            <a:spAutoFit/>
          </a:bodyPr>
          <a:lstStyle/>
          <a:p>
            <a:pPr marL="514350" indent="-514350">
              <a:lnSpc>
                <a:spcPct val="150000"/>
              </a:lnSpc>
              <a:buFont typeface="Comic Sans MS" pitchFamily="66" charset="0"/>
              <a:buAutoNum type="arabicPeriod"/>
            </a:pPr>
            <a:r>
              <a:rPr kumimoji="1" lang="zh-CN" altLang="en-US" sz="2800" dirty="0">
                <a:latin typeface="Times New Roman" pitchFamily="18" charset="0"/>
                <a:ea typeface="黑体" pitchFamily="49" charset="-122"/>
              </a:rPr>
              <a:t>丧失了合成核酸和蛋白质的能力</a:t>
            </a:r>
            <a:endParaRPr kumimoji="1" lang="en-US" altLang="zh-CN" sz="2800" dirty="0">
              <a:latin typeface="Times New Roman" pitchFamily="18" charset="0"/>
              <a:ea typeface="黑体" pitchFamily="49" charset="-122"/>
            </a:endParaRPr>
          </a:p>
          <a:p>
            <a:pPr marL="514350" indent="-514350">
              <a:lnSpc>
                <a:spcPct val="150000"/>
              </a:lnSpc>
              <a:buFont typeface="Comic Sans MS" pitchFamily="66" charset="0"/>
              <a:buAutoNum type="arabicPeriod"/>
            </a:pPr>
            <a:r>
              <a:rPr kumimoji="1" lang="zh-CN" altLang="en-US" sz="2800" dirty="0">
                <a:latin typeface="Times New Roman" pitchFamily="18" charset="0"/>
                <a:ea typeface="黑体" pitchFamily="49" charset="-122"/>
              </a:rPr>
              <a:t>不能进行有氧氧化</a:t>
            </a:r>
            <a:endParaRPr kumimoji="1" lang="en-US" altLang="zh-CN" sz="2800" dirty="0">
              <a:latin typeface="Times New Roman" pitchFamily="18" charset="0"/>
              <a:ea typeface="黑体" pitchFamily="49" charset="-122"/>
            </a:endParaRPr>
          </a:p>
          <a:p>
            <a:pPr marL="514350" indent="-514350">
              <a:lnSpc>
                <a:spcPct val="150000"/>
              </a:lnSpc>
              <a:buFont typeface="Comic Sans MS" pitchFamily="66" charset="0"/>
              <a:buAutoNum type="arabicPeriod"/>
            </a:pPr>
            <a:r>
              <a:rPr kumimoji="1" lang="zh-CN" altLang="en-US" sz="2800" dirty="0">
                <a:latin typeface="Times New Roman" pitchFamily="18" charset="0"/>
                <a:ea typeface="黑体" pitchFamily="49" charset="-122"/>
              </a:rPr>
              <a:t>主要依赖</a:t>
            </a:r>
            <a:r>
              <a:rPr kumimoji="1" lang="zh-CN" altLang="en-US" sz="2800" u="sng" dirty="0">
                <a:latin typeface="Times New Roman" pitchFamily="18" charset="0"/>
                <a:ea typeface="黑体" pitchFamily="49" charset="-122"/>
              </a:rPr>
              <a:t>糖无氧氧化</a:t>
            </a:r>
            <a:r>
              <a:rPr kumimoji="1" lang="zh-CN" altLang="en-US" sz="2800" dirty="0">
                <a:latin typeface="Times New Roman" pitchFamily="18" charset="0"/>
                <a:ea typeface="黑体" pitchFamily="49" charset="-122"/>
              </a:rPr>
              <a:t>和</a:t>
            </a:r>
            <a:r>
              <a:rPr kumimoji="1" lang="zh-CN" altLang="en-US" sz="2800" u="sng" dirty="0">
                <a:latin typeface="Times New Roman" pitchFamily="18" charset="0"/>
                <a:ea typeface="黑体" pitchFamily="49" charset="-122"/>
              </a:rPr>
              <a:t>磷酸戊糖旁路</a:t>
            </a:r>
            <a:endParaRPr kumimoji="1" lang="zh-CN" altLang="en-US" sz="2800" dirty="0">
              <a:latin typeface="Times New Roman" pitchFamily="18" charset="0"/>
              <a:ea typeface="黑体" pitchFamily="49" charset="-122"/>
            </a:endParaRPr>
          </a:p>
          <a:p>
            <a:pPr marL="514350" indent="-514350">
              <a:lnSpc>
                <a:spcPct val="150000"/>
              </a:lnSpc>
              <a:buFont typeface="Comic Sans MS" pitchFamily="66" charset="0"/>
              <a:buAutoNum type="arabicPeriod"/>
            </a:pPr>
            <a:r>
              <a:rPr kumimoji="1" lang="zh-CN" altLang="en-US" sz="2800" u="sng" dirty="0">
                <a:latin typeface="Times New Roman" pitchFamily="18" charset="0"/>
                <a:ea typeface="黑体" pitchFamily="49" charset="-122"/>
              </a:rPr>
              <a:t>葡萄糖</a:t>
            </a:r>
            <a:r>
              <a:rPr kumimoji="1" lang="zh-CN" altLang="en-US" sz="2800" dirty="0">
                <a:latin typeface="Times New Roman" pitchFamily="18" charset="0"/>
                <a:ea typeface="黑体" pitchFamily="49" charset="-122"/>
              </a:rPr>
              <a:t>是成熟红细胞唯一能源物质 </a:t>
            </a:r>
          </a:p>
        </p:txBody>
      </p:sp>
      <p:sp>
        <p:nvSpPr>
          <p:cNvPr id="56324" name="灯片编号占位符 3"/>
          <p:cNvSpPr>
            <a:spLocks noGrp="1"/>
          </p:cNvSpPr>
          <p:nvPr>
            <p:ph type="sldNum" sz="quarter" idx="12"/>
          </p:nvPr>
        </p:nvSpPr>
        <p:spPr>
          <a:noFill/>
        </p:spPr>
        <p:txBody>
          <a:bodyPr/>
          <a:lstStyle/>
          <a:p>
            <a:fld id="{8297E590-C639-4814-ADD5-E1BB2EAC3A66}" type="slidenum">
              <a:rPr lang="en-US" altLang="zh-CN" smtClean="0">
                <a:ea typeface="宋体" charset="-122"/>
              </a:rPr>
              <a:pPr/>
              <a:t>49</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3428">
                                            <p:txEl>
                                              <p:pRg st="0" end="0"/>
                                            </p:txEl>
                                          </p:spTgt>
                                        </p:tgtEl>
                                        <p:attrNameLst>
                                          <p:attrName>style.visibility</p:attrName>
                                        </p:attrNameLst>
                                      </p:cBhvr>
                                      <p:to>
                                        <p:strVal val="visible"/>
                                      </p:to>
                                    </p:set>
                                    <p:animEffect transition="in" filter="dissolve">
                                      <p:cBhvr>
                                        <p:cTn id="7" dur="1000"/>
                                        <p:tgtEl>
                                          <p:spTgt spid="2734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3428">
                                            <p:txEl>
                                              <p:pRg st="1" end="1"/>
                                            </p:txEl>
                                          </p:spTgt>
                                        </p:tgtEl>
                                        <p:attrNameLst>
                                          <p:attrName>style.visibility</p:attrName>
                                        </p:attrNameLst>
                                      </p:cBhvr>
                                      <p:to>
                                        <p:strVal val="visible"/>
                                      </p:to>
                                    </p:set>
                                    <p:animEffect transition="in" filter="dissolve">
                                      <p:cBhvr>
                                        <p:cTn id="12" dur="1000"/>
                                        <p:tgtEl>
                                          <p:spTgt spid="2734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3428">
                                            <p:txEl>
                                              <p:pRg st="2" end="2"/>
                                            </p:txEl>
                                          </p:spTgt>
                                        </p:tgtEl>
                                        <p:attrNameLst>
                                          <p:attrName>style.visibility</p:attrName>
                                        </p:attrNameLst>
                                      </p:cBhvr>
                                      <p:to>
                                        <p:strVal val="visible"/>
                                      </p:to>
                                    </p:set>
                                    <p:animEffect transition="in" filter="dissolve">
                                      <p:cBhvr>
                                        <p:cTn id="17" dur="1000"/>
                                        <p:tgtEl>
                                          <p:spTgt spid="2734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3428">
                                            <p:txEl>
                                              <p:pRg st="3" end="3"/>
                                            </p:txEl>
                                          </p:spTgt>
                                        </p:tgtEl>
                                        <p:attrNameLst>
                                          <p:attrName>style.visibility</p:attrName>
                                        </p:attrNameLst>
                                      </p:cBhvr>
                                      <p:to>
                                        <p:strVal val="visible"/>
                                      </p:to>
                                    </p:set>
                                    <p:animEffect transition="in" filter="dissolve">
                                      <p:cBhvr>
                                        <p:cTn id="22" dur="1000"/>
                                        <p:tgtEl>
                                          <p:spTgt spid="2734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835150" y="1341438"/>
            <a:ext cx="5851525" cy="4248150"/>
          </a:xfrm>
        </p:spPr>
        <p:txBody>
          <a:bodyPr/>
          <a:lstStyle/>
          <a:p>
            <a:pPr eaLnBrk="1" hangingPunct="1">
              <a:spcBef>
                <a:spcPts val="600"/>
              </a:spcBef>
            </a:pPr>
            <a:r>
              <a:rPr lang="en-US" altLang="zh-CN" sz="3600" dirty="0">
                <a:latin typeface="黑体" pitchFamily="49" charset="-122"/>
                <a:ea typeface="黑体" pitchFamily="49" charset="-122"/>
              </a:rPr>
              <a:t> </a:t>
            </a:r>
            <a:r>
              <a:rPr lang="zh-CN" altLang="en-US" sz="3600" dirty="0">
                <a:latin typeface="黑体" pitchFamily="49" charset="-122"/>
                <a:ea typeface="黑体" pitchFamily="49" charset="-122"/>
              </a:rPr>
              <a:t>血液及血浆蛋白质</a:t>
            </a:r>
          </a:p>
          <a:p>
            <a:pPr lvl="1" eaLnBrk="1" hangingPunct="1">
              <a:spcBef>
                <a:spcPts val="600"/>
              </a:spcBef>
            </a:pPr>
            <a:r>
              <a:rPr kumimoji="1" lang="zh-CN" altLang="en-US" sz="3200" dirty="0">
                <a:latin typeface="黑体" pitchFamily="49" charset="-122"/>
                <a:ea typeface="黑体" pitchFamily="49" charset="-122"/>
              </a:rPr>
              <a:t>血液的组成</a:t>
            </a:r>
          </a:p>
          <a:p>
            <a:pPr lvl="1" eaLnBrk="1" hangingPunct="1">
              <a:spcBef>
                <a:spcPts val="600"/>
              </a:spcBef>
            </a:pPr>
            <a:r>
              <a:rPr kumimoji="1" lang="zh-CN" altLang="en-US" sz="3200" dirty="0">
                <a:solidFill>
                  <a:schemeClr val="tx2"/>
                </a:solidFill>
                <a:latin typeface="黑体" pitchFamily="49" charset="-122"/>
                <a:ea typeface="黑体" pitchFamily="49" charset="-122"/>
              </a:rPr>
              <a:t>血浆蛋白质的分类与性质</a:t>
            </a:r>
            <a:endParaRPr kumimoji="1" lang="zh-CN" altLang="en-US" sz="3200" dirty="0">
              <a:latin typeface="黑体" pitchFamily="49" charset="-122"/>
              <a:ea typeface="黑体" pitchFamily="49" charset="-122"/>
            </a:endParaRPr>
          </a:p>
          <a:p>
            <a:pPr lvl="1" eaLnBrk="1" hangingPunct="1">
              <a:spcBef>
                <a:spcPts val="600"/>
              </a:spcBef>
            </a:pPr>
            <a:r>
              <a:rPr kumimoji="1" lang="zh-CN" altLang="en-US" sz="3200" dirty="0">
                <a:solidFill>
                  <a:schemeClr val="tx2"/>
                </a:solidFill>
                <a:latin typeface="黑体" pitchFamily="49" charset="-122"/>
                <a:ea typeface="黑体" pitchFamily="49" charset="-122"/>
              </a:rPr>
              <a:t>血浆蛋白质的功能</a:t>
            </a:r>
          </a:p>
          <a:p>
            <a:pPr eaLnBrk="1" hangingPunct="1">
              <a:spcBef>
                <a:spcPts val="600"/>
              </a:spcBef>
            </a:pPr>
            <a:r>
              <a:rPr lang="zh-CN" altLang="en-US" sz="3600" dirty="0">
                <a:latin typeface="黑体" pitchFamily="49" charset="-122"/>
                <a:ea typeface="黑体" pitchFamily="49" charset="-122"/>
              </a:rPr>
              <a:t> 红细胞代谢</a:t>
            </a:r>
          </a:p>
          <a:p>
            <a:pPr lvl="1" eaLnBrk="1" hangingPunct="1">
              <a:spcBef>
                <a:spcPts val="600"/>
              </a:spcBef>
            </a:pPr>
            <a:r>
              <a:rPr lang="zh-CN" altLang="en-US" sz="3200" dirty="0">
                <a:solidFill>
                  <a:schemeClr val="tx2"/>
                </a:solidFill>
                <a:latin typeface="黑体" pitchFamily="49" charset="-122"/>
                <a:ea typeface="黑体" pitchFamily="49" charset="-122"/>
              </a:rPr>
              <a:t>血红素的合成</a:t>
            </a:r>
            <a:endParaRPr lang="en-US" altLang="zh-CN" sz="3200" dirty="0">
              <a:solidFill>
                <a:schemeClr val="tx2"/>
              </a:solidFill>
              <a:latin typeface="黑体" pitchFamily="49" charset="-122"/>
              <a:ea typeface="黑体" pitchFamily="49" charset="-122"/>
            </a:endParaRPr>
          </a:p>
          <a:p>
            <a:pPr lvl="1" eaLnBrk="1" hangingPunct="1">
              <a:spcBef>
                <a:spcPts val="600"/>
              </a:spcBef>
            </a:pPr>
            <a:r>
              <a:rPr lang="zh-CN" altLang="en-US" sz="3200" dirty="0">
                <a:solidFill>
                  <a:schemeClr val="tx2"/>
                </a:solidFill>
                <a:latin typeface="黑体" pitchFamily="49" charset="-122"/>
                <a:ea typeface="黑体" pitchFamily="49" charset="-122"/>
              </a:rPr>
              <a:t>红细胞的代谢</a:t>
            </a:r>
            <a:endParaRPr lang="en-US" altLang="zh-CN" sz="3200" dirty="0">
              <a:solidFill>
                <a:schemeClr val="tx2"/>
              </a:solidFill>
              <a:latin typeface="黑体" pitchFamily="49" charset="-122"/>
              <a:ea typeface="黑体" pitchFamily="49" charset="-122"/>
            </a:endParaRPr>
          </a:p>
          <a:p>
            <a:pPr eaLnBrk="1" hangingPunct="1">
              <a:spcBef>
                <a:spcPts val="600"/>
              </a:spcBef>
            </a:pPr>
            <a:r>
              <a:rPr lang="zh-CN" altLang="en-US" sz="3600" dirty="0">
                <a:latin typeface="黑体" pitchFamily="49" charset="-122"/>
                <a:ea typeface="黑体" pitchFamily="49" charset="-122"/>
              </a:rPr>
              <a:t> 白细胞代谢</a:t>
            </a:r>
          </a:p>
        </p:txBody>
      </p:sp>
      <p:sp>
        <p:nvSpPr>
          <p:cNvPr id="21507" name="Text Box 11"/>
          <p:cNvSpPr txBox="1">
            <a:spLocks noChangeArrowheads="1"/>
          </p:cNvSpPr>
          <p:nvPr/>
        </p:nvSpPr>
        <p:spPr bwMode="auto">
          <a:xfrm>
            <a:off x="3059113" y="476250"/>
            <a:ext cx="2665412" cy="744538"/>
          </a:xfrm>
          <a:prstGeom prst="rect">
            <a:avLst/>
          </a:prstGeom>
          <a:solidFill>
            <a:srgbClr val="FFCCFF"/>
          </a:solidFill>
          <a:ln w="9525" algn="ctr">
            <a:noFill/>
            <a:miter lim="800000"/>
            <a:headEnd/>
            <a:tailEnd/>
          </a:ln>
        </p:spPr>
        <p:txBody>
          <a:bodyPr>
            <a:spAutoFit/>
          </a:bodyPr>
          <a:lstStyle/>
          <a:p>
            <a:pPr marL="609600" indent="-609600" algn="ctr">
              <a:lnSpc>
                <a:spcPct val="115000"/>
              </a:lnSpc>
              <a:spcBef>
                <a:spcPct val="50000"/>
              </a:spcBef>
              <a:buFont typeface="Wingdings" pitchFamily="2" charset="2"/>
              <a:buNone/>
            </a:pPr>
            <a:r>
              <a:rPr lang="zh-CN" altLang="en-US" sz="4000">
                <a:ea typeface="黑体" pitchFamily="49" charset="-122"/>
              </a:rPr>
              <a:t>内容提纲</a:t>
            </a:r>
          </a:p>
        </p:txBody>
      </p:sp>
      <p:sp>
        <p:nvSpPr>
          <p:cNvPr id="21508" name="灯片编号占位符 3"/>
          <p:cNvSpPr>
            <a:spLocks noGrp="1"/>
          </p:cNvSpPr>
          <p:nvPr>
            <p:ph type="sldNum" sz="quarter" idx="12"/>
          </p:nvPr>
        </p:nvSpPr>
        <p:spPr>
          <a:noFill/>
        </p:spPr>
        <p:txBody>
          <a:bodyPr/>
          <a:lstStyle/>
          <a:p>
            <a:fld id="{EE2F3718-C088-4EF1-9AEB-06D4A10BA0C4}" type="slidenum">
              <a:rPr lang="en-US" altLang="zh-CN" smtClean="0">
                <a:ea typeface="宋体" charset="-122"/>
              </a:rPr>
              <a:pPr/>
              <a:t>5</a:t>
            </a:fld>
            <a:endParaRPr lang="en-US" altLang="zh-CN">
              <a:ea typeface="宋体" charset="-122"/>
            </a:endParaRPr>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68313" y="981075"/>
            <a:ext cx="8135937" cy="641350"/>
          </a:xfrm>
          <a:prstGeom prst="rect">
            <a:avLst/>
          </a:prstGeom>
          <a:noFill/>
          <a:ln w="9525">
            <a:noFill/>
            <a:miter lim="800000"/>
            <a:headEnd/>
            <a:tailEnd/>
          </a:ln>
        </p:spPr>
        <p:txBody>
          <a:bodyPr>
            <a:spAutoFit/>
          </a:bodyPr>
          <a:lstStyle/>
          <a:p>
            <a:pPr algn="ctr"/>
            <a:r>
              <a:rPr lang="zh-CN" altLang="en-US" sz="3600">
                <a:latin typeface="Tahoma" pitchFamily="34" charset="0"/>
                <a:ea typeface="黑体" pitchFamily="49" charset="-122"/>
              </a:rPr>
              <a:t>（一）糖  代  谢</a:t>
            </a:r>
          </a:p>
        </p:txBody>
      </p:sp>
      <p:sp>
        <p:nvSpPr>
          <p:cNvPr id="274436" name="Text Box 4"/>
          <p:cNvSpPr txBox="1">
            <a:spLocks noChangeArrowheads="1"/>
          </p:cNvSpPr>
          <p:nvPr/>
        </p:nvSpPr>
        <p:spPr bwMode="auto">
          <a:xfrm>
            <a:off x="3032125" y="3889375"/>
            <a:ext cx="3382963" cy="2057400"/>
          </a:xfrm>
          <a:prstGeom prst="rect">
            <a:avLst/>
          </a:prstGeom>
          <a:noFill/>
          <a:ln w="9525">
            <a:noFill/>
            <a:miter lim="800000"/>
            <a:headEnd/>
            <a:tailEnd/>
          </a:ln>
        </p:spPr>
        <p:txBody>
          <a:bodyPr>
            <a:spAutoFit/>
          </a:bodyPr>
          <a:lstStyle/>
          <a:p>
            <a:pPr>
              <a:lnSpc>
                <a:spcPct val="50000"/>
              </a:lnSpc>
              <a:spcBef>
                <a:spcPct val="50000"/>
              </a:spcBef>
            </a:pPr>
            <a:r>
              <a:rPr lang="en-US" altLang="zh-CN" sz="2800">
                <a:latin typeface="Times New Roman" pitchFamily="18" charset="0"/>
                <a:ea typeface="黑体" pitchFamily="49" charset="-122"/>
              </a:rPr>
              <a:t>ATP</a:t>
            </a:r>
          </a:p>
          <a:p>
            <a:pPr>
              <a:lnSpc>
                <a:spcPct val="50000"/>
              </a:lnSpc>
              <a:spcBef>
                <a:spcPct val="50000"/>
              </a:spcBef>
            </a:pPr>
            <a:r>
              <a:rPr lang="en-US" altLang="zh-CN" sz="2800">
                <a:latin typeface="Times New Roman" pitchFamily="18" charset="0"/>
                <a:ea typeface="黑体" pitchFamily="49" charset="-122"/>
              </a:rPr>
              <a:t>NADH</a:t>
            </a:r>
          </a:p>
          <a:p>
            <a:pPr>
              <a:lnSpc>
                <a:spcPct val="50000"/>
              </a:lnSpc>
              <a:spcBef>
                <a:spcPct val="50000"/>
              </a:spcBef>
            </a:pPr>
            <a:r>
              <a:rPr lang="en-US" altLang="zh-CN" sz="2800">
                <a:latin typeface="Times New Roman" pitchFamily="18" charset="0"/>
                <a:ea typeface="黑体" pitchFamily="49" charset="-122"/>
              </a:rPr>
              <a:t>NADPH</a:t>
            </a:r>
          </a:p>
          <a:p>
            <a:pPr>
              <a:lnSpc>
                <a:spcPct val="50000"/>
              </a:lnSpc>
              <a:spcBef>
                <a:spcPct val="50000"/>
              </a:spcBef>
            </a:pPr>
            <a:r>
              <a:rPr lang="zh-CN" altLang="en-US" sz="2800">
                <a:latin typeface="Times New Roman" pitchFamily="18" charset="0"/>
                <a:ea typeface="黑体" pitchFamily="49" charset="-122"/>
              </a:rPr>
              <a:t>乳酸</a:t>
            </a:r>
          </a:p>
          <a:p>
            <a:pPr>
              <a:lnSpc>
                <a:spcPct val="50000"/>
              </a:lnSpc>
              <a:spcBef>
                <a:spcPct val="50000"/>
              </a:spcBef>
            </a:pPr>
            <a:r>
              <a:rPr lang="en-US" altLang="zh-CN" sz="2800">
                <a:latin typeface="Times New Roman" pitchFamily="18" charset="0"/>
                <a:ea typeface="黑体" pitchFamily="49" charset="-122"/>
              </a:rPr>
              <a:t>2</a:t>
            </a:r>
            <a:r>
              <a:rPr lang="zh-CN" altLang="en-US" sz="2800">
                <a:latin typeface="Times New Roman" pitchFamily="18" charset="0"/>
                <a:ea typeface="黑体" pitchFamily="49" charset="-122"/>
              </a:rPr>
              <a:t>，</a:t>
            </a:r>
            <a:r>
              <a:rPr lang="en-US" altLang="zh-CN" sz="2800">
                <a:latin typeface="Times New Roman" pitchFamily="18" charset="0"/>
                <a:ea typeface="黑体" pitchFamily="49" charset="-122"/>
              </a:rPr>
              <a:t>3-BPG</a:t>
            </a:r>
          </a:p>
        </p:txBody>
      </p:sp>
      <p:sp>
        <p:nvSpPr>
          <p:cNvPr id="274437" name="AutoShape 5"/>
          <p:cNvSpPr>
            <a:spLocks/>
          </p:cNvSpPr>
          <p:nvPr/>
        </p:nvSpPr>
        <p:spPr bwMode="auto">
          <a:xfrm>
            <a:off x="2624138" y="4005263"/>
            <a:ext cx="287337" cy="1657350"/>
          </a:xfrm>
          <a:prstGeom prst="leftBrace">
            <a:avLst>
              <a:gd name="adj1" fmla="val 48066"/>
              <a:gd name="adj2" fmla="val 50000"/>
            </a:avLst>
          </a:prstGeom>
          <a:noFill/>
          <a:ln w="34925">
            <a:solidFill>
              <a:srgbClr val="2525FF"/>
            </a:solidFill>
            <a:round/>
            <a:headEnd/>
            <a:tailEnd/>
          </a:ln>
        </p:spPr>
        <p:txBody>
          <a:bodyPr wrap="none" anchor="ctr"/>
          <a:lstStyle/>
          <a:p>
            <a:pPr algn="ctr"/>
            <a:endParaRPr lang="zh-CN" altLang="zh-CN">
              <a:latin typeface="Times New Roman" pitchFamily="18" charset="0"/>
              <a:ea typeface="黑体" pitchFamily="49" charset="-122"/>
            </a:endParaRPr>
          </a:p>
        </p:txBody>
      </p:sp>
      <p:sp>
        <p:nvSpPr>
          <p:cNvPr id="274438" name="Text Box 6"/>
          <p:cNvSpPr txBox="1">
            <a:spLocks noChangeArrowheads="1"/>
          </p:cNvSpPr>
          <p:nvPr/>
        </p:nvSpPr>
        <p:spPr bwMode="auto">
          <a:xfrm>
            <a:off x="1619250" y="4579938"/>
            <a:ext cx="1655763" cy="519112"/>
          </a:xfrm>
          <a:prstGeom prst="rect">
            <a:avLst/>
          </a:prstGeom>
          <a:noFill/>
          <a:ln w="9525">
            <a:noFill/>
            <a:miter lim="800000"/>
            <a:headEnd/>
            <a:tailEnd/>
          </a:ln>
        </p:spPr>
        <p:txBody>
          <a:bodyPr>
            <a:spAutoFit/>
          </a:bodyPr>
          <a:lstStyle/>
          <a:p>
            <a:pPr>
              <a:spcBef>
                <a:spcPct val="50000"/>
              </a:spcBef>
            </a:pPr>
            <a:r>
              <a:rPr lang="zh-CN" altLang="en-US" sz="2800">
                <a:latin typeface="Times New Roman" pitchFamily="18" charset="0"/>
                <a:ea typeface="黑体" pitchFamily="49" charset="-122"/>
              </a:rPr>
              <a:t>产物</a:t>
            </a:r>
          </a:p>
        </p:txBody>
      </p:sp>
      <p:sp>
        <p:nvSpPr>
          <p:cNvPr id="274439" name="Text Box 7"/>
          <p:cNvSpPr txBox="1">
            <a:spLocks noChangeArrowheads="1"/>
          </p:cNvSpPr>
          <p:nvPr/>
        </p:nvSpPr>
        <p:spPr bwMode="auto">
          <a:xfrm>
            <a:off x="611188" y="2254250"/>
            <a:ext cx="2160587" cy="1033463"/>
          </a:xfrm>
          <a:prstGeom prst="rect">
            <a:avLst/>
          </a:prstGeom>
          <a:noFill/>
          <a:ln w="9525" algn="ctr">
            <a:noFill/>
            <a:miter lim="800000"/>
            <a:headEnd/>
            <a:tailEnd/>
          </a:ln>
        </p:spPr>
        <p:txBody>
          <a:bodyPr>
            <a:spAutoFit/>
          </a:bodyPr>
          <a:lstStyle/>
          <a:p>
            <a:pPr marL="609600" indent="-609600">
              <a:lnSpc>
                <a:spcPct val="85000"/>
              </a:lnSpc>
              <a:spcBef>
                <a:spcPct val="50000"/>
              </a:spcBef>
              <a:buFont typeface="Wingdings" pitchFamily="2" charset="2"/>
              <a:buNone/>
            </a:pPr>
            <a:r>
              <a:rPr lang="zh-CN" altLang="en-US" sz="2800">
                <a:latin typeface="Times New Roman" pitchFamily="18" charset="0"/>
                <a:ea typeface="黑体" pitchFamily="49" charset="-122"/>
              </a:rPr>
              <a:t>成熟红细胞</a:t>
            </a:r>
          </a:p>
          <a:p>
            <a:pPr marL="609600" indent="-609600">
              <a:lnSpc>
                <a:spcPct val="85000"/>
              </a:lnSpc>
              <a:spcBef>
                <a:spcPct val="50000"/>
              </a:spcBef>
              <a:buFont typeface="Wingdings" pitchFamily="2" charset="2"/>
              <a:buNone/>
            </a:pPr>
            <a:r>
              <a:rPr lang="zh-CN" altLang="en-US" sz="2800">
                <a:latin typeface="Times New Roman" pitchFamily="18" charset="0"/>
                <a:ea typeface="黑体" pitchFamily="49" charset="-122"/>
              </a:rPr>
              <a:t>糖代谢途径</a:t>
            </a:r>
          </a:p>
        </p:txBody>
      </p:sp>
      <p:sp>
        <p:nvSpPr>
          <p:cNvPr id="274440" name="AutoShape 8"/>
          <p:cNvSpPr>
            <a:spLocks/>
          </p:cNvSpPr>
          <p:nvPr/>
        </p:nvSpPr>
        <p:spPr bwMode="auto">
          <a:xfrm>
            <a:off x="2627313" y="2087563"/>
            <a:ext cx="287337" cy="1368425"/>
          </a:xfrm>
          <a:prstGeom prst="leftBrace">
            <a:avLst>
              <a:gd name="adj1" fmla="val 39687"/>
              <a:gd name="adj2" fmla="val 50000"/>
            </a:avLst>
          </a:prstGeom>
          <a:noFill/>
          <a:ln w="34925">
            <a:solidFill>
              <a:srgbClr val="2525FF"/>
            </a:solidFill>
            <a:round/>
            <a:headEnd/>
            <a:tailEnd/>
          </a:ln>
        </p:spPr>
        <p:txBody>
          <a:bodyPr wrap="none" anchor="ctr"/>
          <a:lstStyle/>
          <a:p>
            <a:pPr algn="ctr"/>
            <a:endParaRPr lang="zh-CN" altLang="zh-CN">
              <a:latin typeface="Times New Roman" pitchFamily="18" charset="0"/>
              <a:ea typeface="黑体" pitchFamily="49" charset="-122"/>
            </a:endParaRPr>
          </a:p>
        </p:txBody>
      </p:sp>
      <p:sp>
        <p:nvSpPr>
          <p:cNvPr id="274441" name="Text Box 9"/>
          <p:cNvSpPr txBox="1">
            <a:spLocks noChangeArrowheads="1"/>
          </p:cNvSpPr>
          <p:nvPr/>
        </p:nvSpPr>
        <p:spPr bwMode="auto">
          <a:xfrm>
            <a:off x="2987675" y="1989138"/>
            <a:ext cx="5545138" cy="1622425"/>
          </a:xfrm>
          <a:prstGeom prst="rect">
            <a:avLst/>
          </a:prstGeom>
          <a:noFill/>
          <a:ln w="9525" algn="ctr">
            <a:noFill/>
            <a:miter lim="800000"/>
            <a:headEnd/>
            <a:tailEnd/>
          </a:ln>
        </p:spPr>
        <p:txBody>
          <a:bodyPr>
            <a:spAutoFit/>
          </a:bodyPr>
          <a:lstStyle/>
          <a:p>
            <a:pPr marL="609600" indent="-609600">
              <a:lnSpc>
                <a:spcPct val="85000"/>
              </a:lnSpc>
              <a:spcBef>
                <a:spcPct val="50000"/>
              </a:spcBef>
              <a:buFont typeface="Wingdings" pitchFamily="2" charset="2"/>
              <a:buNone/>
            </a:pPr>
            <a:r>
              <a:rPr lang="zh-CN" altLang="en-US" sz="2800">
                <a:latin typeface="Times New Roman" pitchFamily="18" charset="0"/>
                <a:ea typeface="黑体" pitchFamily="49" charset="-122"/>
              </a:rPr>
              <a:t>糖无氧氧化：提供</a:t>
            </a:r>
            <a:r>
              <a:rPr lang="en-US" altLang="zh-CN" sz="2800">
                <a:latin typeface="Times New Roman" pitchFamily="18" charset="0"/>
                <a:ea typeface="黑体" pitchFamily="49" charset="-122"/>
              </a:rPr>
              <a:t>90</a:t>
            </a:r>
            <a:r>
              <a:rPr lang="zh-CN" altLang="en-US" sz="2800">
                <a:latin typeface="Times New Roman" pitchFamily="18" charset="0"/>
                <a:ea typeface="黑体" pitchFamily="49" charset="-122"/>
              </a:rPr>
              <a:t>％～</a:t>
            </a:r>
            <a:r>
              <a:rPr lang="en-US" altLang="zh-CN" sz="2800">
                <a:latin typeface="Times New Roman" pitchFamily="18" charset="0"/>
                <a:ea typeface="黑体" pitchFamily="49" charset="-122"/>
              </a:rPr>
              <a:t>95</a:t>
            </a:r>
            <a:r>
              <a:rPr lang="zh-CN" altLang="en-US" sz="2800">
                <a:latin typeface="Times New Roman" pitchFamily="18" charset="0"/>
                <a:ea typeface="黑体" pitchFamily="49" charset="-122"/>
              </a:rPr>
              <a:t>％能量</a:t>
            </a:r>
          </a:p>
          <a:p>
            <a:pPr marL="914400" lvl="1" indent="-457200">
              <a:lnSpc>
                <a:spcPct val="85000"/>
              </a:lnSpc>
              <a:spcBef>
                <a:spcPct val="50000"/>
              </a:spcBef>
              <a:buFont typeface="Wingdings" pitchFamily="2" charset="2"/>
              <a:buChar char="Ø"/>
            </a:pPr>
            <a:r>
              <a:rPr lang="en-US" altLang="zh-CN" sz="2800">
                <a:latin typeface="Times New Roman" pitchFamily="18" charset="0"/>
                <a:ea typeface="黑体" pitchFamily="49" charset="-122"/>
              </a:rPr>
              <a:t>2</a:t>
            </a:r>
            <a:r>
              <a:rPr lang="zh-CN" altLang="en-US" sz="2800">
                <a:latin typeface="Times New Roman" pitchFamily="18" charset="0"/>
                <a:ea typeface="黑体" pitchFamily="49" charset="-122"/>
              </a:rPr>
              <a:t>，</a:t>
            </a:r>
            <a:r>
              <a:rPr lang="en-US" altLang="zh-CN" sz="2800">
                <a:latin typeface="Times New Roman" pitchFamily="18" charset="0"/>
                <a:ea typeface="黑体" pitchFamily="49" charset="-122"/>
              </a:rPr>
              <a:t>3-BPG</a:t>
            </a:r>
            <a:r>
              <a:rPr lang="zh-CN" altLang="en-US" sz="2800">
                <a:latin typeface="Times New Roman" pitchFamily="18" charset="0"/>
                <a:ea typeface="黑体" pitchFamily="49" charset="-122"/>
              </a:rPr>
              <a:t>旁路</a:t>
            </a:r>
          </a:p>
          <a:p>
            <a:pPr marL="609600" indent="-609600">
              <a:lnSpc>
                <a:spcPct val="85000"/>
              </a:lnSpc>
              <a:spcBef>
                <a:spcPct val="50000"/>
              </a:spcBef>
              <a:buFont typeface="Wingdings" pitchFamily="2" charset="2"/>
              <a:buNone/>
            </a:pPr>
            <a:r>
              <a:rPr lang="zh-CN" altLang="en-US" sz="2800">
                <a:latin typeface="Times New Roman" pitchFamily="18" charset="0"/>
                <a:ea typeface="黑体" pitchFamily="49" charset="-122"/>
              </a:rPr>
              <a:t>磷酸戊糖途径</a:t>
            </a:r>
          </a:p>
        </p:txBody>
      </p:sp>
      <p:sp>
        <p:nvSpPr>
          <p:cNvPr id="57353" name="灯片编号占位符 8"/>
          <p:cNvSpPr>
            <a:spLocks noGrp="1"/>
          </p:cNvSpPr>
          <p:nvPr>
            <p:ph type="sldNum" sz="quarter" idx="12"/>
          </p:nvPr>
        </p:nvSpPr>
        <p:spPr>
          <a:noFill/>
        </p:spPr>
        <p:txBody>
          <a:bodyPr/>
          <a:lstStyle/>
          <a:p>
            <a:fld id="{B74CFF2F-3495-488B-95F1-6841CA08E284}" type="slidenum">
              <a:rPr lang="en-US" altLang="zh-CN" smtClean="0">
                <a:ea typeface="宋体" charset="-122"/>
              </a:rPr>
              <a:pPr/>
              <a:t>50</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4439"/>
                                        </p:tgtEl>
                                        <p:attrNameLst>
                                          <p:attrName>style.visibility</p:attrName>
                                        </p:attrNameLst>
                                      </p:cBhvr>
                                      <p:to>
                                        <p:strVal val="visible"/>
                                      </p:to>
                                    </p:set>
                                    <p:animEffect transition="in" filter="dissolve">
                                      <p:cBhvr>
                                        <p:cTn id="7" dur="500"/>
                                        <p:tgtEl>
                                          <p:spTgt spid="27443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4440"/>
                                        </p:tgtEl>
                                        <p:attrNameLst>
                                          <p:attrName>style.visibility</p:attrName>
                                        </p:attrNameLst>
                                      </p:cBhvr>
                                      <p:to>
                                        <p:strVal val="visible"/>
                                      </p:to>
                                    </p:set>
                                    <p:animEffect transition="in" filter="wipe(up)">
                                      <p:cBhvr>
                                        <p:cTn id="11" dur="500"/>
                                        <p:tgtEl>
                                          <p:spTgt spid="2744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4441">
                                            <p:txEl>
                                              <p:pRg st="0" end="0"/>
                                            </p:txEl>
                                          </p:spTgt>
                                        </p:tgtEl>
                                        <p:attrNameLst>
                                          <p:attrName>style.visibility</p:attrName>
                                        </p:attrNameLst>
                                      </p:cBhvr>
                                      <p:to>
                                        <p:strVal val="visible"/>
                                      </p:to>
                                    </p:set>
                                    <p:animEffect transition="in" filter="wipe(left)">
                                      <p:cBhvr>
                                        <p:cTn id="15" dur="500"/>
                                        <p:tgtEl>
                                          <p:spTgt spid="27444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4441">
                                            <p:txEl>
                                              <p:pRg st="1" end="1"/>
                                            </p:txEl>
                                          </p:spTgt>
                                        </p:tgtEl>
                                        <p:attrNameLst>
                                          <p:attrName>style.visibility</p:attrName>
                                        </p:attrNameLst>
                                      </p:cBhvr>
                                      <p:to>
                                        <p:strVal val="visible"/>
                                      </p:to>
                                    </p:set>
                                    <p:animEffect transition="in" filter="wipe(left)">
                                      <p:cBhvr>
                                        <p:cTn id="20" dur="500"/>
                                        <p:tgtEl>
                                          <p:spTgt spid="274441">
                                            <p:txEl>
                                              <p:pRg st="1" end="1"/>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74441">
                                            <p:txEl>
                                              <p:pRg st="2" end="2"/>
                                            </p:txEl>
                                          </p:spTgt>
                                        </p:tgtEl>
                                        <p:attrNameLst>
                                          <p:attrName>style.visibility</p:attrName>
                                        </p:attrNameLst>
                                      </p:cBhvr>
                                      <p:to>
                                        <p:strVal val="visible"/>
                                      </p:to>
                                    </p:set>
                                    <p:animEffect transition="in" filter="wipe(left)">
                                      <p:cBhvr>
                                        <p:cTn id="24" dur="500"/>
                                        <p:tgtEl>
                                          <p:spTgt spid="27444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74438"/>
                                        </p:tgtEl>
                                        <p:attrNameLst>
                                          <p:attrName>style.visibility</p:attrName>
                                        </p:attrNameLst>
                                      </p:cBhvr>
                                      <p:to>
                                        <p:strVal val="visible"/>
                                      </p:to>
                                    </p:set>
                                    <p:animEffect transition="in" filter="wipe(up)">
                                      <p:cBhvr>
                                        <p:cTn id="29" dur="500"/>
                                        <p:tgtEl>
                                          <p:spTgt spid="274438"/>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74437"/>
                                        </p:tgtEl>
                                        <p:attrNameLst>
                                          <p:attrName>style.visibility</p:attrName>
                                        </p:attrNameLst>
                                      </p:cBhvr>
                                      <p:to>
                                        <p:strVal val="visible"/>
                                      </p:to>
                                    </p:set>
                                    <p:animEffect transition="in" filter="wipe(up)">
                                      <p:cBhvr>
                                        <p:cTn id="33" dur="500"/>
                                        <p:tgtEl>
                                          <p:spTgt spid="27443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74436"/>
                                        </p:tgtEl>
                                        <p:attrNameLst>
                                          <p:attrName>style.visibility</p:attrName>
                                        </p:attrNameLst>
                                      </p:cBhvr>
                                      <p:to>
                                        <p:strVal val="visible"/>
                                      </p:to>
                                    </p:set>
                                    <p:animEffect transition="in" filter="wipe(up)">
                                      <p:cBhvr>
                                        <p:cTn id="38" dur="2000"/>
                                        <p:tgtEl>
                                          <p:spTgt spid="274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p:bldP spid="274437" grpId="0" animBg="1"/>
      <p:bldP spid="274438" grpId="0"/>
      <p:bldP spid="274439" grpId="0"/>
      <p:bldP spid="274440" grpId="0" animBg="1"/>
      <p:bldP spid="274441"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800100" y="457200"/>
            <a:ext cx="4152900" cy="6096000"/>
            <a:chOff x="504" y="288"/>
            <a:chExt cx="2616" cy="3840"/>
          </a:xfrm>
        </p:grpSpPr>
        <p:sp>
          <p:nvSpPr>
            <p:cNvPr id="58381" name="Text Box 2"/>
            <p:cNvSpPr txBox="1">
              <a:spLocks noChangeArrowheads="1"/>
            </p:cNvSpPr>
            <p:nvPr/>
          </p:nvSpPr>
          <p:spPr bwMode="auto">
            <a:xfrm>
              <a:off x="912" y="288"/>
              <a:ext cx="1008" cy="404"/>
            </a:xfrm>
            <a:prstGeom prst="rect">
              <a:avLst/>
            </a:prstGeom>
            <a:noFill/>
            <a:ln w="9525">
              <a:noFill/>
              <a:miter lim="800000"/>
              <a:headEnd/>
              <a:tailEnd/>
            </a:ln>
          </p:spPr>
          <p:txBody>
            <a:bodyPr>
              <a:spAutoFit/>
            </a:bodyPr>
            <a:lstStyle/>
            <a:p>
              <a:pPr>
                <a:spcBef>
                  <a:spcPct val="50000"/>
                </a:spcBef>
              </a:pPr>
              <a:r>
                <a:rPr kumimoji="1" lang="zh-CN" altLang="en-US" sz="3600">
                  <a:latin typeface="Arial" charset="0"/>
                  <a:ea typeface="黑体" pitchFamily="49" charset="-122"/>
                  <a:cs typeface="Arial" charset="0"/>
                </a:rPr>
                <a:t>葡萄糖</a:t>
              </a:r>
            </a:p>
          </p:txBody>
        </p:sp>
        <p:sp>
          <p:nvSpPr>
            <p:cNvPr id="58382" name="Line 3"/>
            <p:cNvSpPr>
              <a:spLocks noChangeShapeType="1"/>
            </p:cNvSpPr>
            <p:nvPr/>
          </p:nvSpPr>
          <p:spPr bwMode="auto">
            <a:xfrm>
              <a:off x="1416" y="672"/>
              <a:ext cx="0" cy="768"/>
            </a:xfrm>
            <a:prstGeom prst="line">
              <a:avLst/>
            </a:prstGeom>
            <a:noFill/>
            <a:ln w="57150">
              <a:solidFill>
                <a:schemeClr val="tx1"/>
              </a:solidFill>
              <a:prstDash val="sysDot"/>
              <a:miter lim="800000"/>
              <a:headEnd/>
              <a:tailEnd type="triangle" w="med" len="med"/>
            </a:ln>
          </p:spPr>
          <p:txBody>
            <a:bodyPr wrap="none"/>
            <a:lstStyle/>
            <a:p>
              <a:endParaRPr lang="zh-CN" altLang="en-US"/>
            </a:p>
          </p:txBody>
        </p:sp>
        <p:sp>
          <p:nvSpPr>
            <p:cNvPr id="58383" name="Text Box 4"/>
            <p:cNvSpPr txBox="1">
              <a:spLocks noChangeArrowheads="1"/>
            </p:cNvSpPr>
            <p:nvPr/>
          </p:nvSpPr>
          <p:spPr bwMode="auto">
            <a:xfrm>
              <a:off x="672" y="1384"/>
              <a:ext cx="1488" cy="404"/>
            </a:xfrm>
            <a:prstGeom prst="rect">
              <a:avLst/>
            </a:prstGeom>
            <a:noFill/>
            <a:ln w="9525">
              <a:noFill/>
              <a:miter lim="800000"/>
              <a:headEnd/>
              <a:tailEnd/>
            </a:ln>
          </p:spPr>
          <p:txBody>
            <a:bodyPr>
              <a:spAutoFit/>
            </a:bodyPr>
            <a:lstStyle/>
            <a:p>
              <a:pPr>
                <a:spcBef>
                  <a:spcPct val="50000"/>
                </a:spcBef>
              </a:pPr>
              <a:r>
                <a:rPr kumimoji="1" lang="en-US" altLang="zh-CN" sz="3600">
                  <a:latin typeface="Arial" charset="0"/>
                  <a:ea typeface="黑体" pitchFamily="49" charset="-122"/>
                  <a:cs typeface="Arial" charset="0"/>
                </a:rPr>
                <a:t>1</a:t>
              </a:r>
              <a:r>
                <a:rPr kumimoji="1" lang="zh-CN" altLang="en-US" sz="3600">
                  <a:latin typeface="Arial" charset="0"/>
                  <a:ea typeface="黑体" pitchFamily="49" charset="-122"/>
                  <a:cs typeface="Arial" charset="0"/>
                </a:rPr>
                <a:t>，</a:t>
              </a:r>
              <a:r>
                <a:rPr kumimoji="1" lang="en-US" altLang="zh-CN" sz="3600">
                  <a:latin typeface="Arial" charset="0"/>
                  <a:ea typeface="黑体" pitchFamily="49" charset="-122"/>
                  <a:cs typeface="Arial" charset="0"/>
                </a:rPr>
                <a:t>3-BPG</a:t>
              </a:r>
            </a:p>
          </p:txBody>
        </p:sp>
        <p:sp>
          <p:nvSpPr>
            <p:cNvPr id="58384" name="Line 5"/>
            <p:cNvSpPr>
              <a:spLocks noChangeShapeType="1"/>
            </p:cNvSpPr>
            <p:nvPr/>
          </p:nvSpPr>
          <p:spPr bwMode="auto">
            <a:xfrm>
              <a:off x="1416" y="1732"/>
              <a:ext cx="0" cy="768"/>
            </a:xfrm>
            <a:prstGeom prst="line">
              <a:avLst/>
            </a:prstGeom>
            <a:noFill/>
            <a:ln w="57150">
              <a:solidFill>
                <a:schemeClr val="tx1"/>
              </a:solidFill>
              <a:miter lim="800000"/>
              <a:headEnd/>
              <a:tailEnd type="triangle" w="med" len="med"/>
            </a:ln>
          </p:spPr>
          <p:txBody>
            <a:bodyPr wrap="none"/>
            <a:lstStyle/>
            <a:p>
              <a:endParaRPr lang="zh-CN" altLang="en-US"/>
            </a:p>
          </p:txBody>
        </p:sp>
        <p:sp>
          <p:nvSpPr>
            <p:cNvPr id="58385" name="Text Box 6"/>
            <p:cNvSpPr txBox="1">
              <a:spLocks noChangeArrowheads="1"/>
            </p:cNvSpPr>
            <p:nvPr/>
          </p:nvSpPr>
          <p:spPr bwMode="auto">
            <a:xfrm>
              <a:off x="504" y="2464"/>
              <a:ext cx="1824" cy="407"/>
            </a:xfrm>
            <a:prstGeom prst="rect">
              <a:avLst/>
            </a:prstGeom>
            <a:noFill/>
            <a:ln w="9525">
              <a:noFill/>
              <a:miter lim="800000"/>
              <a:headEnd/>
              <a:tailEnd/>
            </a:ln>
          </p:spPr>
          <p:txBody>
            <a:bodyPr>
              <a:spAutoFit/>
            </a:bodyPr>
            <a:lstStyle/>
            <a:p>
              <a:pPr>
                <a:spcBef>
                  <a:spcPct val="50000"/>
                </a:spcBef>
              </a:pPr>
              <a:r>
                <a:rPr kumimoji="1" lang="en-US" altLang="zh-CN" sz="3600">
                  <a:latin typeface="Arial" charset="0"/>
                  <a:ea typeface="黑体" pitchFamily="49" charset="-122"/>
                  <a:cs typeface="Arial" charset="0"/>
                </a:rPr>
                <a:t>3-</a:t>
              </a:r>
              <a:r>
                <a:rPr kumimoji="1" lang="zh-CN" altLang="en-US" sz="3600">
                  <a:latin typeface="Arial" charset="0"/>
                  <a:ea typeface="黑体" pitchFamily="49" charset="-122"/>
                  <a:cs typeface="Arial" charset="0"/>
                </a:rPr>
                <a:t>磷酸甘油酸</a:t>
              </a:r>
            </a:p>
          </p:txBody>
        </p:sp>
        <p:sp>
          <p:nvSpPr>
            <p:cNvPr id="58386" name="Line 7"/>
            <p:cNvSpPr>
              <a:spLocks noChangeShapeType="1"/>
            </p:cNvSpPr>
            <p:nvPr/>
          </p:nvSpPr>
          <p:spPr bwMode="auto">
            <a:xfrm>
              <a:off x="1392" y="2836"/>
              <a:ext cx="0" cy="912"/>
            </a:xfrm>
            <a:prstGeom prst="line">
              <a:avLst/>
            </a:prstGeom>
            <a:noFill/>
            <a:ln w="57150">
              <a:solidFill>
                <a:schemeClr val="tx1"/>
              </a:solidFill>
              <a:prstDash val="sysDot"/>
              <a:miter lim="800000"/>
              <a:headEnd/>
              <a:tailEnd type="triangle" w="med" len="med"/>
            </a:ln>
          </p:spPr>
          <p:txBody>
            <a:bodyPr wrap="none"/>
            <a:lstStyle/>
            <a:p>
              <a:endParaRPr lang="zh-CN" altLang="en-US"/>
            </a:p>
          </p:txBody>
        </p:sp>
        <p:sp>
          <p:nvSpPr>
            <p:cNvPr id="58387" name="Text Box 8"/>
            <p:cNvSpPr txBox="1">
              <a:spLocks noChangeArrowheads="1"/>
            </p:cNvSpPr>
            <p:nvPr/>
          </p:nvSpPr>
          <p:spPr bwMode="auto">
            <a:xfrm>
              <a:off x="1032" y="3724"/>
              <a:ext cx="720" cy="404"/>
            </a:xfrm>
            <a:prstGeom prst="rect">
              <a:avLst/>
            </a:prstGeom>
            <a:noFill/>
            <a:ln w="9525">
              <a:noFill/>
              <a:miter lim="800000"/>
              <a:headEnd/>
              <a:tailEnd/>
            </a:ln>
          </p:spPr>
          <p:txBody>
            <a:bodyPr>
              <a:spAutoFit/>
            </a:bodyPr>
            <a:lstStyle/>
            <a:p>
              <a:pPr>
                <a:spcBef>
                  <a:spcPct val="50000"/>
                </a:spcBef>
              </a:pPr>
              <a:r>
                <a:rPr kumimoji="1" lang="zh-CN" altLang="en-US" sz="3600">
                  <a:latin typeface="Arial" charset="0"/>
                  <a:ea typeface="黑体" pitchFamily="49" charset="-122"/>
                  <a:cs typeface="Arial" charset="0"/>
                </a:rPr>
                <a:t>乳酸</a:t>
              </a:r>
            </a:p>
          </p:txBody>
        </p:sp>
        <p:sp>
          <p:nvSpPr>
            <p:cNvPr id="58388" name="Text Box 9"/>
            <p:cNvSpPr txBox="1">
              <a:spLocks noChangeArrowheads="1"/>
            </p:cNvSpPr>
            <p:nvPr/>
          </p:nvSpPr>
          <p:spPr bwMode="auto">
            <a:xfrm>
              <a:off x="1416" y="1932"/>
              <a:ext cx="1704" cy="327"/>
            </a:xfrm>
            <a:prstGeom prst="rect">
              <a:avLst/>
            </a:prstGeom>
            <a:noFill/>
            <a:ln w="9525">
              <a:noFill/>
              <a:miter lim="800000"/>
              <a:headEnd/>
              <a:tailEnd/>
            </a:ln>
          </p:spPr>
          <p:txBody>
            <a:bodyPr>
              <a:spAutoFit/>
            </a:bodyPr>
            <a:lstStyle/>
            <a:p>
              <a:pPr>
                <a:spcBef>
                  <a:spcPct val="50000"/>
                </a:spcBef>
              </a:pPr>
              <a:r>
                <a:rPr kumimoji="1" lang="zh-CN" altLang="en-US" sz="2800">
                  <a:latin typeface="Arial" charset="0"/>
                  <a:ea typeface="黑体" pitchFamily="49" charset="-122"/>
                  <a:cs typeface="Arial" charset="0"/>
                </a:rPr>
                <a:t>磷酸甘油酸激酶</a:t>
              </a:r>
            </a:p>
          </p:txBody>
        </p:sp>
      </p:grpSp>
      <p:sp>
        <p:nvSpPr>
          <p:cNvPr id="25611" name="Text Box 11"/>
          <p:cNvSpPr txBox="1">
            <a:spLocks noChangeArrowheads="1"/>
          </p:cNvSpPr>
          <p:nvPr/>
        </p:nvSpPr>
        <p:spPr bwMode="auto">
          <a:xfrm>
            <a:off x="5673725" y="3086100"/>
            <a:ext cx="2786063" cy="641350"/>
          </a:xfrm>
          <a:prstGeom prst="rect">
            <a:avLst/>
          </a:prstGeom>
          <a:noFill/>
          <a:ln w="9525">
            <a:noFill/>
            <a:miter lim="800000"/>
            <a:headEnd/>
            <a:tailEnd/>
          </a:ln>
        </p:spPr>
        <p:txBody>
          <a:bodyPr>
            <a:spAutoFit/>
          </a:bodyPr>
          <a:lstStyle/>
          <a:p>
            <a:pPr>
              <a:spcBef>
                <a:spcPct val="50000"/>
              </a:spcBef>
            </a:pPr>
            <a:r>
              <a:rPr kumimoji="1" lang="en-US" altLang="zh-CN" sz="3600">
                <a:latin typeface="Arial" charset="0"/>
                <a:ea typeface="楷体_GB2312" charset="-122"/>
              </a:rPr>
              <a:t>2</a:t>
            </a:r>
            <a:r>
              <a:rPr kumimoji="1" lang="zh-CN" altLang="en-US" sz="3600">
                <a:latin typeface="Arial" charset="0"/>
                <a:ea typeface="楷体_GB2312" charset="-122"/>
              </a:rPr>
              <a:t>，</a:t>
            </a:r>
            <a:r>
              <a:rPr kumimoji="1" lang="en-US" altLang="zh-CN" sz="3600">
                <a:latin typeface="Arial" charset="0"/>
                <a:ea typeface="楷体_GB2312" charset="-122"/>
              </a:rPr>
              <a:t>3</a:t>
            </a:r>
            <a:r>
              <a:rPr kumimoji="1" lang="en-US" altLang="zh-CN" sz="3600">
                <a:latin typeface="Arial Narrow" pitchFamily="34" charset="0"/>
                <a:ea typeface="楷体_GB2312" charset="-122"/>
              </a:rPr>
              <a:t>-BPG</a:t>
            </a:r>
          </a:p>
        </p:txBody>
      </p:sp>
      <p:grpSp>
        <p:nvGrpSpPr>
          <p:cNvPr id="3" name="Group 18"/>
          <p:cNvGrpSpPr>
            <a:grpSpLocks/>
          </p:cNvGrpSpPr>
          <p:nvPr/>
        </p:nvGrpSpPr>
        <p:grpSpPr bwMode="auto">
          <a:xfrm>
            <a:off x="3695700" y="3727450"/>
            <a:ext cx="3756025" cy="1077913"/>
            <a:chOff x="2328" y="2348"/>
            <a:chExt cx="1992" cy="679"/>
          </a:xfrm>
        </p:grpSpPr>
        <p:cxnSp>
          <p:nvCxnSpPr>
            <p:cNvPr id="58379" name="AutoShape 12"/>
            <p:cNvCxnSpPr>
              <a:cxnSpLocks noChangeShapeType="1"/>
              <a:stCxn id="25611" idx="2"/>
              <a:endCxn id="58385" idx="3"/>
            </p:cNvCxnSpPr>
            <p:nvPr/>
          </p:nvCxnSpPr>
          <p:spPr bwMode="auto">
            <a:xfrm rot="5400000">
              <a:off x="3062" y="1614"/>
              <a:ext cx="320" cy="1788"/>
            </a:xfrm>
            <a:prstGeom prst="bentConnector2">
              <a:avLst/>
            </a:prstGeom>
            <a:noFill/>
            <a:ln w="57150">
              <a:solidFill>
                <a:schemeClr val="tx1"/>
              </a:solidFill>
              <a:miter lim="800000"/>
              <a:headEnd/>
              <a:tailEnd type="triangle" w="med" len="med"/>
            </a:ln>
          </p:spPr>
        </p:cxnSp>
        <p:sp>
          <p:nvSpPr>
            <p:cNvPr id="58380" name="Text Box 13"/>
            <p:cNvSpPr txBox="1">
              <a:spLocks noChangeArrowheads="1"/>
            </p:cNvSpPr>
            <p:nvPr/>
          </p:nvSpPr>
          <p:spPr bwMode="auto">
            <a:xfrm>
              <a:off x="2544" y="2700"/>
              <a:ext cx="1776" cy="327"/>
            </a:xfrm>
            <a:prstGeom prst="rect">
              <a:avLst/>
            </a:prstGeom>
            <a:noFill/>
            <a:ln w="9525">
              <a:noFill/>
              <a:miter lim="800000"/>
              <a:headEnd/>
              <a:tailEnd/>
            </a:ln>
          </p:spPr>
          <p:txBody>
            <a:bodyPr>
              <a:spAutoFit/>
            </a:bodyPr>
            <a:lstStyle/>
            <a:p>
              <a:pPr>
                <a:spcBef>
                  <a:spcPct val="50000"/>
                </a:spcBef>
              </a:pPr>
              <a:r>
                <a:rPr kumimoji="1" lang="en-US" altLang="zh-CN" sz="2800">
                  <a:solidFill>
                    <a:schemeClr val="tx2"/>
                  </a:solidFill>
                  <a:latin typeface="Arial" charset="0"/>
                  <a:ea typeface="黑体" pitchFamily="49" charset="-122"/>
                  <a:cs typeface="Arial" charset="0"/>
                </a:rPr>
                <a:t>2</a:t>
              </a:r>
              <a:r>
                <a:rPr kumimoji="1" lang="zh-CN" altLang="en-US" sz="2800">
                  <a:solidFill>
                    <a:schemeClr val="tx2"/>
                  </a:solidFill>
                  <a:latin typeface="Arial" charset="0"/>
                  <a:ea typeface="黑体" pitchFamily="49" charset="-122"/>
                  <a:cs typeface="Arial" charset="0"/>
                </a:rPr>
                <a:t>，</a:t>
              </a:r>
              <a:r>
                <a:rPr kumimoji="1" lang="en-US" altLang="zh-CN" sz="2800">
                  <a:solidFill>
                    <a:schemeClr val="tx2"/>
                  </a:solidFill>
                  <a:latin typeface="Arial" charset="0"/>
                  <a:ea typeface="黑体" pitchFamily="49" charset="-122"/>
                  <a:cs typeface="Arial" charset="0"/>
                </a:rPr>
                <a:t>3-BPG</a:t>
              </a:r>
              <a:r>
                <a:rPr kumimoji="1" lang="zh-CN" altLang="en-US" sz="2800">
                  <a:solidFill>
                    <a:schemeClr val="tx2"/>
                  </a:solidFill>
                  <a:latin typeface="Arial" charset="0"/>
                  <a:ea typeface="黑体" pitchFamily="49" charset="-122"/>
                  <a:cs typeface="Arial" charset="0"/>
                </a:rPr>
                <a:t>磷酸酶</a:t>
              </a:r>
            </a:p>
          </p:txBody>
        </p:sp>
      </p:grpSp>
      <p:grpSp>
        <p:nvGrpSpPr>
          <p:cNvPr id="4" name="Group 17"/>
          <p:cNvGrpSpPr>
            <a:grpSpLocks/>
          </p:cNvGrpSpPr>
          <p:nvPr/>
        </p:nvGrpSpPr>
        <p:grpSpPr bwMode="auto">
          <a:xfrm>
            <a:off x="3429000" y="1981200"/>
            <a:ext cx="3806825" cy="1104900"/>
            <a:chOff x="2160" y="1248"/>
            <a:chExt cx="2220" cy="696"/>
          </a:xfrm>
        </p:grpSpPr>
        <p:cxnSp>
          <p:nvCxnSpPr>
            <p:cNvPr id="58377" name="AutoShape 10"/>
            <p:cNvCxnSpPr>
              <a:cxnSpLocks noChangeShapeType="1"/>
              <a:stCxn id="58383" idx="3"/>
              <a:endCxn id="25611" idx="0"/>
            </p:cNvCxnSpPr>
            <p:nvPr/>
          </p:nvCxnSpPr>
          <p:spPr bwMode="auto">
            <a:xfrm>
              <a:off x="2160" y="1586"/>
              <a:ext cx="2122" cy="358"/>
            </a:xfrm>
            <a:prstGeom prst="bentConnector2">
              <a:avLst/>
            </a:prstGeom>
            <a:noFill/>
            <a:ln w="57150">
              <a:solidFill>
                <a:schemeClr val="tx1"/>
              </a:solidFill>
              <a:miter lim="800000"/>
              <a:headEnd/>
              <a:tailEnd type="triangle" w="med" len="med"/>
            </a:ln>
          </p:spPr>
        </p:cxnSp>
        <p:sp>
          <p:nvSpPr>
            <p:cNvPr id="58378" name="Text Box 14"/>
            <p:cNvSpPr txBox="1">
              <a:spLocks noChangeArrowheads="1"/>
            </p:cNvSpPr>
            <p:nvPr/>
          </p:nvSpPr>
          <p:spPr bwMode="auto">
            <a:xfrm>
              <a:off x="2220" y="1248"/>
              <a:ext cx="2160" cy="327"/>
            </a:xfrm>
            <a:prstGeom prst="rect">
              <a:avLst/>
            </a:prstGeom>
            <a:noFill/>
            <a:ln w="9525">
              <a:noFill/>
              <a:miter lim="800000"/>
              <a:headEnd/>
              <a:tailEnd/>
            </a:ln>
          </p:spPr>
          <p:txBody>
            <a:bodyPr>
              <a:spAutoFit/>
            </a:bodyPr>
            <a:lstStyle/>
            <a:p>
              <a:pPr>
                <a:spcBef>
                  <a:spcPct val="50000"/>
                </a:spcBef>
              </a:pPr>
              <a:r>
                <a:rPr kumimoji="1" lang="zh-CN" altLang="en-US" sz="2800">
                  <a:solidFill>
                    <a:schemeClr val="tx2"/>
                  </a:solidFill>
                  <a:latin typeface="Arial" charset="0"/>
                  <a:ea typeface="黑体" pitchFamily="49" charset="-122"/>
                  <a:cs typeface="Arial" charset="0"/>
                </a:rPr>
                <a:t>二磷酸甘油酸变位酶</a:t>
              </a:r>
            </a:p>
          </p:txBody>
        </p:sp>
      </p:grpSp>
      <p:sp>
        <p:nvSpPr>
          <p:cNvPr id="25615" name="Text Box 15"/>
          <p:cNvSpPr txBox="1">
            <a:spLocks noChangeArrowheads="1"/>
          </p:cNvSpPr>
          <p:nvPr/>
        </p:nvSpPr>
        <p:spPr bwMode="auto">
          <a:xfrm>
            <a:off x="4572000" y="5546725"/>
            <a:ext cx="3886200" cy="762000"/>
          </a:xfrm>
          <a:prstGeom prst="rect">
            <a:avLst/>
          </a:prstGeom>
          <a:noFill/>
          <a:ln w="9525">
            <a:noFill/>
            <a:miter lim="800000"/>
            <a:headEnd/>
            <a:tailEnd/>
          </a:ln>
        </p:spPr>
        <p:txBody>
          <a:bodyPr>
            <a:spAutoFit/>
          </a:bodyPr>
          <a:lstStyle/>
          <a:p>
            <a:pPr>
              <a:spcBef>
                <a:spcPct val="50000"/>
              </a:spcBef>
            </a:pPr>
            <a:r>
              <a:rPr kumimoji="1" lang="en-US" altLang="zh-CN" sz="4400" i="1">
                <a:solidFill>
                  <a:srgbClr val="000099"/>
                </a:solidFill>
                <a:latin typeface="Times New Roman" pitchFamily="18" charset="0"/>
                <a:ea typeface="黑体" pitchFamily="49" charset="-122"/>
              </a:rPr>
              <a:t>2</a:t>
            </a:r>
            <a:r>
              <a:rPr kumimoji="1" lang="zh-CN" altLang="en-US" sz="4400" i="1">
                <a:solidFill>
                  <a:srgbClr val="000099"/>
                </a:solidFill>
                <a:latin typeface="Times New Roman" pitchFamily="18" charset="0"/>
                <a:ea typeface="黑体" pitchFamily="49" charset="-122"/>
              </a:rPr>
              <a:t>，</a:t>
            </a:r>
            <a:r>
              <a:rPr kumimoji="1" lang="en-US" altLang="zh-CN" sz="4400" i="1">
                <a:solidFill>
                  <a:srgbClr val="000099"/>
                </a:solidFill>
                <a:latin typeface="Times New Roman" pitchFamily="18" charset="0"/>
                <a:ea typeface="黑体" pitchFamily="49" charset="-122"/>
              </a:rPr>
              <a:t>3-BPG</a:t>
            </a:r>
            <a:r>
              <a:rPr kumimoji="1" lang="zh-CN" altLang="en-US" sz="4400" i="1">
                <a:solidFill>
                  <a:srgbClr val="000099"/>
                </a:solidFill>
                <a:latin typeface="Times New Roman" pitchFamily="18" charset="0"/>
                <a:ea typeface="黑体" pitchFamily="49" charset="-122"/>
              </a:rPr>
              <a:t>旁路</a:t>
            </a:r>
          </a:p>
        </p:txBody>
      </p:sp>
      <p:sp>
        <p:nvSpPr>
          <p:cNvPr id="58375" name="Text Box 19"/>
          <p:cNvSpPr txBox="1">
            <a:spLocks noChangeArrowheads="1"/>
          </p:cNvSpPr>
          <p:nvPr/>
        </p:nvSpPr>
        <p:spPr bwMode="auto">
          <a:xfrm>
            <a:off x="3348038" y="476250"/>
            <a:ext cx="3600450" cy="708025"/>
          </a:xfrm>
          <a:prstGeom prst="rect">
            <a:avLst/>
          </a:prstGeom>
          <a:noFill/>
          <a:ln w="9525">
            <a:noFill/>
            <a:miter lim="800000"/>
            <a:headEnd/>
            <a:tailEnd/>
          </a:ln>
        </p:spPr>
        <p:txBody>
          <a:bodyPr>
            <a:spAutoFit/>
          </a:bodyPr>
          <a:lstStyle/>
          <a:p>
            <a:pPr algn="ctr">
              <a:spcBef>
                <a:spcPct val="50000"/>
              </a:spcBef>
            </a:pPr>
            <a:r>
              <a:rPr lang="en-US" altLang="zh-CN" sz="4000">
                <a:latin typeface="Arial" charset="0"/>
                <a:ea typeface="黑体" pitchFamily="49" charset="-122"/>
                <a:cs typeface="Arial" charset="0"/>
              </a:rPr>
              <a:t>1. </a:t>
            </a:r>
            <a:r>
              <a:rPr lang="zh-CN" altLang="en-US" sz="4000">
                <a:latin typeface="Arial" charset="0"/>
                <a:ea typeface="黑体" pitchFamily="49" charset="-122"/>
                <a:cs typeface="Arial" charset="0"/>
              </a:rPr>
              <a:t>糖无氧氧化</a:t>
            </a:r>
          </a:p>
        </p:txBody>
      </p:sp>
      <p:sp>
        <p:nvSpPr>
          <p:cNvPr id="58376" name="灯片编号占位符 19"/>
          <p:cNvSpPr>
            <a:spLocks noGrp="1"/>
          </p:cNvSpPr>
          <p:nvPr>
            <p:ph type="sldNum" sz="quarter" idx="12"/>
          </p:nvPr>
        </p:nvSpPr>
        <p:spPr>
          <a:noFill/>
        </p:spPr>
        <p:txBody>
          <a:bodyPr/>
          <a:lstStyle/>
          <a:p>
            <a:fld id="{309E6CAA-CDBA-4E77-9AD3-38969E848B8C}" type="slidenum">
              <a:rPr lang="en-US" altLang="zh-CN" smtClean="0">
                <a:ea typeface="宋体" charset="-122"/>
              </a:rPr>
              <a:pPr/>
              <a:t>51</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5611"/>
                                        </p:tgtEl>
                                        <p:attrNameLst>
                                          <p:attrName>style.visibility</p:attrName>
                                        </p:attrNameLst>
                                      </p:cBhvr>
                                      <p:to>
                                        <p:strVal val="visible"/>
                                      </p:to>
                                    </p:set>
                                    <p:animEffect transition="in" filter="dissolve">
                                      <p:cBhvr>
                                        <p:cTn id="16" dur="500"/>
                                        <p:tgtEl>
                                          <p:spTgt spid="25611"/>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25615"/>
                                        </p:tgtEl>
                                        <p:attrNameLst>
                                          <p:attrName>style.visibility</p:attrName>
                                        </p:attrNameLst>
                                      </p:cBhvr>
                                      <p:to>
                                        <p:strVal val="visible"/>
                                      </p:to>
                                    </p:set>
                                    <p:animEffect transition="in" filter="dissolve">
                                      <p:cBhvr>
                                        <p:cTn id="24"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utoUpdateAnimBg="0"/>
      <p:bldP spid="256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4"/>
          <p:cNvSpPr>
            <a:spLocks noChangeArrowheads="1"/>
          </p:cNvSpPr>
          <p:nvPr/>
        </p:nvSpPr>
        <p:spPr bwMode="auto">
          <a:xfrm>
            <a:off x="755650" y="620713"/>
            <a:ext cx="7696200" cy="2736850"/>
          </a:xfrm>
          <a:prstGeom prst="rect">
            <a:avLst/>
          </a:prstGeom>
          <a:noFill/>
          <a:ln w="9525">
            <a:noFill/>
            <a:miter lim="800000"/>
            <a:headEnd/>
            <a:tailEnd/>
          </a:ln>
        </p:spPr>
        <p:txBody>
          <a:bodyPr/>
          <a:lstStyle/>
          <a:p>
            <a:pPr marL="342900" indent="-342900">
              <a:lnSpc>
                <a:spcPct val="120000"/>
              </a:lnSpc>
              <a:spcBef>
                <a:spcPct val="20000"/>
              </a:spcBef>
              <a:buFontTx/>
              <a:buChar char="•"/>
            </a:pPr>
            <a:r>
              <a:rPr lang="en-US" altLang="zh-CN" sz="3200">
                <a:latin typeface="Times New Roman" pitchFamily="18" charset="0"/>
                <a:ea typeface="黑体" pitchFamily="49" charset="-122"/>
              </a:rPr>
              <a:t>  2</a:t>
            </a:r>
            <a:r>
              <a:rPr lang="zh-CN" altLang="en-US" sz="3200">
                <a:latin typeface="Times New Roman" pitchFamily="18" charset="0"/>
                <a:ea typeface="黑体" pitchFamily="49" charset="-122"/>
              </a:rPr>
              <a:t>，</a:t>
            </a:r>
            <a:r>
              <a:rPr lang="en-US" altLang="zh-CN" sz="3200">
                <a:latin typeface="Times New Roman" pitchFamily="18" charset="0"/>
                <a:ea typeface="黑体" pitchFamily="49" charset="-122"/>
              </a:rPr>
              <a:t>3-BPG</a:t>
            </a:r>
            <a:r>
              <a:rPr lang="zh-CN" altLang="en-US" sz="3200">
                <a:latin typeface="Times New Roman" pitchFamily="18" charset="0"/>
                <a:ea typeface="黑体" pitchFamily="49" charset="-122"/>
              </a:rPr>
              <a:t>的功能</a:t>
            </a:r>
          </a:p>
          <a:p>
            <a:pPr marL="342900" indent="-342900">
              <a:lnSpc>
                <a:spcPct val="120000"/>
              </a:lnSpc>
              <a:spcBef>
                <a:spcPct val="20000"/>
              </a:spcBef>
            </a:pPr>
            <a:r>
              <a:rPr lang="zh-CN" altLang="en-US" sz="3200">
                <a:latin typeface="Times New Roman" pitchFamily="18" charset="0"/>
                <a:ea typeface="黑体" pitchFamily="49" charset="-122"/>
              </a:rPr>
              <a:t>           </a:t>
            </a:r>
            <a:r>
              <a:rPr lang="zh-CN" altLang="en-US" sz="2800">
                <a:latin typeface="Times New Roman" pitchFamily="18" charset="0"/>
                <a:ea typeface="黑体" pitchFamily="49" charset="-122"/>
              </a:rPr>
              <a:t>自身是一个电负性很高的分子，可与血红蛋白结合，使血红蛋白的</a:t>
            </a:r>
            <a:r>
              <a:rPr lang="en-US" altLang="zh-CN" sz="2800">
                <a:latin typeface="Times New Roman" pitchFamily="18" charset="0"/>
                <a:ea typeface="黑体" pitchFamily="49" charset="-122"/>
              </a:rPr>
              <a:t>T</a:t>
            </a:r>
            <a:r>
              <a:rPr lang="zh-CN" altLang="en-US" sz="2800">
                <a:latin typeface="Times New Roman" pitchFamily="18" charset="0"/>
                <a:ea typeface="黑体" pitchFamily="49" charset="-122"/>
              </a:rPr>
              <a:t>构象更趋稳定，降低血红蛋白与</a:t>
            </a:r>
            <a:r>
              <a:rPr lang="en-US" altLang="zh-CN" sz="2800">
                <a:latin typeface="Times New Roman" pitchFamily="18" charset="0"/>
                <a:ea typeface="黑体" pitchFamily="49" charset="-122"/>
              </a:rPr>
              <a:t>O</a:t>
            </a:r>
            <a:r>
              <a:rPr lang="en-US" altLang="zh-CN" sz="2800" baseline="-30000">
                <a:latin typeface="Times New Roman" pitchFamily="18" charset="0"/>
                <a:ea typeface="黑体" pitchFamily="49" charset="-122"/>
              </a:rPr>
              <a:t>2</a:t>
            </a:r>
            <a:r>
              <a:rPr lang="zh-CN" altLang="en-US" sz="2800">
                <a:latin typeface="Times New Roman" pitchFamily="18" charset="0"/>
                <a:ea typeface="黑体" pitchFamily="49" charset="-122"/>
              </a:rPr>
              <a:t>的亲和力，可增加</a:t>
            </a:r>
            <a:r>
              <a:rPr lang="en-US" altLang="zh-CN" sz="2800">
                <a:latin typeface="Times New Roman" pitchFamily="18" charset="0"/>
                <a:ea typeface="黑体" pitchFamily="49" charset="-122"/>
              </a:rPr>
              <a:t>O</a:t>
            </a:r>
            <a:r>
              <a:rPr lang="en-US" altLang="zh-CN" sz="2800" baseline="-30000">
                <a:latin typeface="Times New Roman" pitchFamily="18" charset="0"/>
                <a:ea typeface="黑体" pitchFamily="49" charset="-122"/>
              </a:rPr>
              <a:t>2</a:t>
            </a:r>
            <a:r>
              <a:rPr lang="zh-CN" altLang="en-US" sz="2800">
                <a:latin typeface="Times New Roman" pitchFamily="18" charset="0"/>
                <a:ea typeface="黑体" pitchFamily="49" charset="-122"/>
              </a:rPr>
              <a:t>的释放。</a:t>
            </a:r>
            <a:r>
              <a:rPr lang="zh-CN" altLang="en-US" sz="3200">
                <a:latin typeface="Times New Roman" pitchFamily="18" charset="0"/>
                <a:ea typeface="黑体" pitchFamily="49" charset="-122"/>
              </a:rPr>
              <a:t> </a:t>
            </a:r>
          </a:p>
        </p:txBody>
      </p:sp>
      <p:pic>
        <p:nvPicPr>
          <p:cNvPr id="236549" name="Picture 5" descr="未标题-1"/>
          <p:cNvPicPr>
            <a:picLocks noChangeAspect="1" noChangeArrowheads="1"/>
          </p:cNvPicPr>
          <p:nvPr/>
        </p:nvPicPr>
        <p:blipFill>
          <a:blip r:embed="rId2" cstate="print"/>
          <a:srcRect/>
          <a:stretch>
            <a:fillRect/>
          </a:stretch>
        </p:blipFill>
        <p:spPr bwMode="auto">
          <a:xfrm>
            <a:off x="3419475" y="3213100"/>
            <a:ext cx="5329238" cy="3398838"/>
          </a:xfrm>
          <a:prstGeom prst="rect">
            <a:avLst/>
          </a:prstGeom>
          <a:noFill/>
          <a:ln w="9525">
            <a:noFill/>
            <a:miter lim="800000"/>
            <a:headEnd/>
            <a:tailEnd/>
          </a:ln>
        </p:spPr>
      </p:pic>
      <p:sp>
        <p:nvSpPr>
          <p:cNvPr id="59396" name="灯片编号占位符 3"/>
          <p:cNvSpPr>
            <a:spLocks noGrp="1"/>
          </p:cNvSpPr>
          <p:nvPr>
            <p:ph type="sldNum" sz="quarter" idx="12"/>
          </p:nvPr>
        </p:nvSpPr>
        <p:spPr>
          <a:noFill/>
        </p:spPr>
        <p:txBody>
          <a:bodyPr/>
          <a:lstStyle/>
          <a:p>
            <a:fld id="{6DD0ED76-3E3E-49B3-8FD2-22884F5E885E}" type="slidenum">
              <a:rPr lang="en-US" altLang="zh-CN" smtClean="0">
                <a:ea typeface="宋体" charset="-122"/>
              </a:rPr>
              <a:pPr/>
              <a:t>52</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36548">
                                            <p:txEl>
                                              <p:pRg st="0" end="0"/>
                                            </p:txEl>
                                          </p:spTgt>
                                        </p:tgtEl>
                                        <p:attrNameLst>
                                          <p:attrName>style.visibility</p:attrName>
                                        </p:attrNameLst>
                                      </p:cBhvr>
                                      <p:to>
                                        <p:strVal val="visible"/>
                                      </p:to>
                                    </p:set>
                                    <p:animEffect transition="in" filter="dissolve">
                                      <p:cBhvr>
                                        <p:cTn id="7" dur="500"/>
                                        <p:tgtEl>
                                          <p:spTgt spid="236548">
                                            <p:txEl>
                                              <p:pRg st="0" end="0"/>
                                            </p:txEl>
                                          </p:spTgt>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36548">
                                            <p:txEl>
                                              <p:pRg st="1" end="1"/>
                                            </p:txEl>
                                          </p:spTgt>
                                        </p:tgtEl>
                                        <p:attrNameLst>
                                          <p:attrName>style.visibility</p:attrName>
                                        </p:attrNameLst>
                                      </p:cBhvr>
                                      <p:to>
                                        <p:strVal val="visible"/>
                                      </p:to>
                                    </p:set>
                                    <p:animEffect transition="in" filter="dissolve">
                                      <p:cBhvr>
                                        <p:cTn id="11" dur="500"/>
                                        <p:tgtEl>
                                          <p:spTgt spid="236548">
                                            <p:txEl>
                                              <p:pRg st="1" end="1"/>
                                            </p:txEl>
                                          </p:spTgt>
                                        </p:tgtEl>
                                      </p:cBhvr>
                                    </p:animEffect>
                                  </p:childTnLst>
                                </p:cTn>
                              </p:par>
                            </p:childTnLst>
                          </p:cTn>
                        </p:par>
                        <p:par>
                          <p:cTn id="12" fill="hold">
                            <p:stCondLst>
                              <p:cond delay="3000"/>
                            </p:stCondLst>
                            <p:childTnLst>
                              <p:par>
                                <p:cTn id="13" presetID="21" presetClass="entr" presetSubtype="4" fill="hold" nodeType="afterEffect">
                                  <p:stCondLst>
                                    <p:cond delay="0"/>
                                  </p:stCondLst>
                                  <p:childTnLst>
                                    <p:set>
                                      <p:cBhvr>
                                        <p:cTn id="14" dur="1" fill="hold">
                                          <p:stCondLst>
                                            <p:cond delay="0"/>
                                          </p:stCondLst>
                                        </p:cTn>
                                        <p:tgtEl>
                                          <p:spTgt spid="236549"/>
                                        </p:tgtEl>
                                        <p:attrNameLst>
                                          <p:attrName>style.visibility</p:attrName>
                                        </p:attrNameLst>
                                      </p:cBhvr>
                                      <p:to>
                                        <p:strVal val="visible"/>
                                      </p:to>
                                    </p:set>
                                    <p:animEffect transition="in" filter="wheel(4)">
                                      <p:cBhvr>
                                        <p:cTn id="15" dur="500"/>
                                        <p:tgtEl>
                                          <p:spTgt spid="236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uild="p" autoUpdateAnimBg="0" advAuto="100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049809" y="1198493"/>
            <a:ext cx="4970463" cy="646331"/>
          </a:xfrm>
          <a:prstGeom prst="rect">
            <a:avLst/>
          </a:prstGeom>
          <a:solidFill>
            <a:schemeClr val="accent1"/>
          </a:solidFill>
          <a:ln w="9525">
            <a:noFill/>
            <a:miter lim="800000"/>
            <a:headEnd/>
            <a:tailEnd/>
          </a:ln>
        </p:spPr>
        <p:txBody>
          <a:bodyPr wrap="square">
            <a:spAutoFit/>
          </a:bodyPr>
          <a:lstStyle/>
          <a:p>
            <a:pPr algn="ctr">
              <a:spcBef>
                <a:spcPct val="50000"/>
              </a:spcBef>
            </a:pPr>
            <a:r>
              <a:rPr lang="en-US" altLang="zh-CN" sz="3600">
                <a:latin typeface="Times New Roman" pitchFamily="18" charset="0"/>
                <a:ea typeface="黑体" pitchFamily="49" charset="-122"/>
              </a:rPr>
              <a:t>2</a:t>
            </a:r>
            <a:r>
              <a:rPr lang="zh-CN" altLang="en-US" sz="3600">
                <a:latin typeface="Times New Roman" pitchFamily="18" charset="0"/>
                <a:ea typeface="黑体" pitchFamily="49" charset="-122"/>
              </a:rPr>
              <a:t>，</a:t>
            </a:r>
            <a:r>
              <a:rPr lang="en-US" altLang="zh-CN" sz="3600">
                <a:latin typeface="Times New Roman" pitchFamily="18" charset="0"/>
                <a:ea typeface="黑体" pitchFamily="49" charset="-122"/>
              </a:rPr>
              <a:t>3-BPG</a:t>
            </a:r>
            <a:r>
              <a:rPr lang="zh-CN" altLang="en-US" sz="3600">
                <a:latin typeface="Times New Roman" pitchFamily="18" charset="0"/>
                <a:ea typeface="黑体" pitchFamily="49" charset="-122"/>
              </a:rPr>
              <a:t>支路的意义</a:t>
            </a:r>
          </a:p>
        </p:txBody>
      </p:sp>
      <p:sp>
        <p:nvSpPr>
          <p:cNvPr id="328707" name="Text Box 3"/>
          <p:cNvSpPr txBox="1">
            <a:spLocks noChangeArrowheads="1"/>
          </p:cNvSpPr>
          <p:nvPr/>
        </p:nvSpPr>
        <p:spPr bwMode="auto">
          <a:xfrm>
            <a:off x="682625" y="2357289"/>
            <a:ext cx="7848600" cy="2655887"/>
          </a:xfrm>
          <a:prstGeom prst="rect">
            <a:avLst/>
          </a:prstGeom>
          <a:noFill/>
          <a:ln w="9525">
            <a:noFill/>
            <a:miter lim="800000"/>
            <a:headEnd/>
            <a:tailEnd/>
          </a:ln>
        </p:spPr>
        <p:txBody>
          <a:bodyPr>
            <a:spAutoFit/>
          </a:bodyPr>
          <a:lstStyle/>
          <a:p>
            <a:pPr marL="457200" indent="-457200">
              <a:lnSpc>
                <a:spcPct val="110000"/>
              </a:lnSpc>
              <a:spcBef>
                <a:spcPct val="50000"/>
              </a:spcBef>
              <a:buClr>
                <a:schemeClr val="tx2"/>
              </a:buClr>
              <a:buFont typeface="Wingdings" pitchFamily="2" charset="2"/>
              <a:buChar char="Ø"/>
            </a:pPr>
            <a:r>
              <a:rPr lang="en-US" altLang="zh-CN" sz="2800" dirty="0">
                <a:latin typeface="Times New Roman" pitchFamily="18" charset="0"/>
                <a:ea typeface="黑体" pitchFamily="49" charset="-122"/>
              </a:rPr>
              <a:t>2</a:t>
            </a:r>
            <a:r>
              <a:rPr lang="zh-CN" altLang="en-US" sz="2800" dirty="0">
                <a:latin typeface="Times New Roman" pitchFamily="18" charset="0"/>
                <a:ea typeface="黑体" pitchFamily="49" charset="-122"/>
              </a:rPr>
              <a:t>，</a:t>
            </a:r>
            <a:r>
              <a:rPr lang="en-US" altLang="zh-CN" sz="2800" dirty="0">
                <a:latin typeface="Times New Roman" pitchFamily="18" charset="0"/>
                <a:ea typeface="黑体" pitchFamily="49" charset="-122"/>
              </a:rPr>
              <a:t>3-BPG </a:t>
            </a:r>
            <a:r>
              <a:rPr lang="zh-CN" altLang="en-US" sz="2800" dirty="0">
                <a:latin typeface="Times New Roman" pitchFamily="18" charset="0"/>
                <a:ea typeface="黑体" pitchFamily="49" charset="-122"/>
              </a:rPr>
              <a:t>降低血红蛋白对氧的亲和力，从而调节血红蛋白的运氧功能。</a:t>
            </a:r>
          </a:p>
          <a:p>
            <a:pPr marL="457200" indent="-457200">
              <a:lnSpc>
                <a:spcPct val="60000"/>
              </a:lnSpc>
              <a:spcBef>
                <a:spcPct val="50000"/>
              </a:spcBef>
              <a:buClr>
                <a:schemeClr val="tx2"/>
              </a:buClr>
              <a:buFont typeface="Wingdings" pitchFamily="2" charset="2"/>
              <a:buChar char="Ø"/>
            </a:pPr>
            <a:endParaRPr lang="zh-CN" altLang="en-US" sz="2800" dirty="0">
              <a:latin typeface="Times New Roman" pitchFamily="18" charset="0"/>
              <a:ea typeface="黑体" pitchFamily="49" charset="-122"/>
            </a:endParaRPr>
          </a:p>
          <a:p>
            <a:pPr marL="457200" indent="-457200">
              <a:lnSpc>
                <a:spcPct val="110000"/>
              </a:lnSpc>
              <a:spcBef>
                <a:spcPct val="50000"/>
              </a:spcBef>
              <a:buClr>
                <a:schemeClr val="tx2"/>
              </a:buClr>
              <a:buFont typeface="Wingdings" pitchFamily="2" charset="2"/>
              <a:buChar char="Ø"/>
            </a:pPr>
            <a:r>
              <a:rPr lang="en-US" altLang="zh-CN" sz="2800" dirty="0">
                <a:latin typeface="Times New Roman" pitchFamily="18" charset="0"/>
                <a:ea typeface="黑体" pitchFamily="49" charset="-122"/>
              </a:rPr>
              <a:t>2</a:t>
            </a:r>
            <a:r>
              <a:rPr lang="zh-CN" altLang="en-US" sz="2800" dirty="0">
                <a:latin typeface="Times New Roman" pitchFamily="18" charset="0"/>
                <a:ea typeface="黑体" pitchFamily="49" charset="-122"/>
              </a:rPr>
              <a:t>，</a:t>
            </a:r>
            <a:r>
              <a:rPr lang="en-US" altLang="zh-CN" sz="2800" dirty="0">
                <a:latin typeface="Times New Roman" pitchFamily="18" charset="0"/>
                <a:ea typeface="黑体" pitchFamily="49" charset="-122"/>
              </a:rPr>
              <a:t>3-BPG</a:t>
            </a:r>
            <a:r>
              <a:rPr lang="zh-CN" altLang="en-US" sz="2800" dirty="0">
                <a:latin typeface="Times New Roman" pitchFamily="18" charset="0"/>
                <a:ea typeface="黑体" pitchFamily="49" charset="-122"/>
              </a:rPr>
              <a:t>支路是耗能过程，使</a:t>
            </a:r>
            <a:r>
              <a:rPr lang="en-US" altLang="zh-CN" sz="2800" dirty="0">
                <a:latin typeface="Times New Roman" pitchFamily="18" charset="0"/>
                <a:ea typeface="黑体" pitchFamily="49" charset="-122"/>
              </a:rPr>
              <a:t>ATP</a:t>
            </a:r>
            <a:r>
              <a:rPr lang="zh-CN" altLang="en-US" sz="2800" dirty="0">
                <a:latin typeface="Times New Roman" pitchFamily="18" charset="0"/>
                <a:ea typeface="黑体" pitchFamily="49" charset="-122"/>
              </a:rPr>
              <a:t>不至于堆积，维持糖无氧氧化的进行。</a:t>
            </a:r>
          </a:p>
        </p:txBody>
      </p:sp>
      <p:sp>
        <p:nvSpPr>
          <p:cNvPr id="60421" name="灯片编号占位符 4"/>
          <p:cNvSpPr>
            <a:spLocks noGrp="1"/>
          </p:cNvSpPr>
          <p:nvPr>
            <p:ph type="sldNum" sz="quarter" idx="12"/>
          </p:nvPr>
        </p:nvSpPr>
        <p:spPr>
          <a:noFill/>
        </p:spPr>
        <p:txBody>
          <a:bodyPr/>
          <a:lstStyle/>
          <a:p>
            <a:fld id="{06197BDD-A2B6-4335-9C14-96BBC853B463}" type="slidenum">
              <a:rPr lang="en-US" altLang="zh-CN" smtClean="0">
                <a:ea typeface="宋体" charset="-122"/>
              </a:rPr>
              <a:pPr/>
              <a:t>53</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Effect transition="in" filter="wipe(up)">
                                      <p:cBhvr>
                                        <p:cTn id="7" dur="500"/>
                                        <p:tgtEl>
                                          <p:spTgt spid="328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8707">
                                            <p:txEl>
                                              <p:pRg st="2" end="2"/>
                                            </p:txEl>
                                          </p:spTgt>
                                        </p:tgtEl>
                                        <p:attrNameLst>
                                          <p:attrName>style.visibility</p:attrName>
                                        </p:attrNameLst>
                                      </p:cBhvr>
                                      <p:to>
                                        <p:strVal val="visible"/>
                                      </p:to>
                                    </p:set>
                                    <p:animEffect transition="in" filter="wipe(up)">
                                      <p:cBhvr>
                                        <p:cTn id="12" dur="500"/>
                                        <p:tgtEl>
                                          <p:spTgt spid="328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body" idx="1"/>
          </p:nvPr>
        </p:nvSpPr>
        <p:spPr>
          <a:xfrm>
            <a:off x="611188" y="1196975"/>
            <a:ext cx="8064500" cy="3960813"/>
          </a:xfrm>
          <a:noFill/>
        </p:spPr>
        <p:txBody>
          <a:bodyPr/>
          <a:lstStyle/>
          <a:p>
            <a:pPr eaLnBrk="1" hangingPunct="1">
              <a:lnSpc>
                <a:spcPct val="120000"/>
              </a:lnSpc>
            </a:pPr>
            <a:r>
              <a:rPr lang="en-US" altLang="zh-CN" sz="2800">
                <a:latin typeface="Times New Roman" pitchFamily="18" charset="0"/>
                <a:ea typeface="黑体" pitchFamily="49" charset="-122"/>
              </a:rPr>
              <a:t>  </a:t>
            </a:r>
            <a:r>
              <a:rPr lang="zh-CN" altLang="en-US">
                <a:latin typeface="Times New Roman" pitchFamily="18" charset="0"/>
                <a:ea typeface="黑体" pitchFamily="49" charset="-122"/>
              </a:rPr>
              <a:t>糖无氧氧化产生的</a:t>
            </a:r>
            <a:r>
              <a:rPr lang="en-US" altLang="zh-CN">
                <a:latin typeface="Times New Roman" pitchFamily="18" charset="0"/>
                <a:ea typeface="黑体" pitchFamily="49" charset="-122"/>
              </a:rPr>
              <a:t>ATP</a:t>
            </a:r>
            <a:r>
              <a:rPr lang="zh-CN" altLang="en-US">
                <a:latin typeface="Times New Roman" pitchFamily="18" charset="0"/>
                <a:ea typeface="黑体" pitchFamily="49" charset="-122"/>
              </a:rPr>
              <a:t>的功能</a:t>
            </a:r>
          </a:p>
          <a:p>
            <a:pPr eaLnBrk="1" hangingPunct="1">
              <a:lnSpc>
                <a:spcPct val="120000"/>
              </a:lnSpc>
              <a:buFontTx/>
              <a:buNone/>
            </a:pPr>
            <a:r>
              <a:rPr lang="zh-CN" altLang="en-US" sz="2800">
                <a:latin typeface="Times New Roman" pitchFamily="18" charset="0"/>
                <a:ea typeface="黑体" pitchFamily="49" charset="-122"/>
              </a:rPr>
              <a:t>    （</a:t>
            </a:r>
            <a:r>
              <a:rPr lang="en-US" altLang="zh-CN" sz="2800">
                <a:latin typeface="Times New Roman" pitchFamily="18" charset="0"/>
                <a:ea typeface="黑体" pitchFamily="49" charset="-122"/>
              </a:rPr>
              <a:t>1</a:t>
            </a:r>
            <a:r>
              <a:rPr lang="zh-CN" altLang="en-US" sz="2800">
                <a:latin typeface="Times New Roman" pitchFamily="18" charset="0"/>
                <a:ea typeface="黑体" pitchFamily="49" charset="-122"/>
              </a:rPr>
              <a:t>）维持细胞膜上的离子泵</a:t>
            </a:r>
            <a:r>
              <a:rPr lang="en-US" altLang="zh-CN" sz="2800">
                <a:latin typeface="Times New Roman" pitchFamily="18" charset="0"/>
                <a:ea typeface="黑体" pitchFamily="49" charset="-122"/>
              </a:rPr>
              <a:t>(</a:t>
            </a:r>
            <a:r>
              <a:rPr lang="zh-CN" altLang="en-US" sz="2800">
                <a:latin typeface="Times New Roman" pitchFamily="18" charset="0"/>
                <a:ea typeface="黑体" pitchFamily="49" charset="-122"/>
              </a:rPr>
              <a:t>钠</a:t>
            </a:r>
            <a:r>
              <a:rPr lang="en-US" altLang="zh-CN" sz="2800">
                <a:latin typeface="Times New Roman" pitchFamily="18" charset="0"/>
                <a:ea typeface="黑体" pitchFamily="49" charset="-122"/>
              </a:rPr>
              <a:t>-</a:t>
            </a:r>
            <a:r>
              <a:rPr lang="zh-CN" altLang="en-US" sz="2800">
                <a:latin typeface="Times New Roman" pitchFamily="18" charset="0"/>
                <a:ea typeface="黑体" pitchFamily="49" charset="-122"/>
              </a:rPr>
              <a:t>钾泵、钙泵</a:t>
            </a:r>
            <a:r>
              <a:rPr lang="en-US" altLang="zh-CN" sz="2800">
                <a:latin typeface="Times New Roman" pitchFamily="18" charset="0"/>
                <a:ea typeface="黑体" pitchFamily="49" charset="-122"/>
              </a:rPr>
              <a:t>)</a:t>
            </a:r>
          </a:p>
          <a:p>
            <a:pPr eaLnBrk="1" hangingPunct="1">
              <a:lnSpc>
                <a:spcPct val="120000"/>
              </a:lnSpc>
              <a:buFontTx/>
              <a:buNone/>
            </a:pPr>
            <a:r>
              <a:rPr lang="en-US" altLang="zh-CN" sz="2800">
                <a:latin typeface="Times New Roman" pitchFamily="18" charset="0"/>
                <a:ea typeface="黑体" pitchFamily="49" charset="-122"/>
              </a:rPr>
              <a:t>    </a:t>
            </a:r>
            <a:r>
              <a:rPr lang="zh-CN" altLang="en-US" sz="2800">
                <a:latin typeface="Times New Roman" pitchFamily="18" charset="0"/>
                <a:ea typeface="黑体" pitchFamily="49" charset="-122"/>
              </a:rPr>
              <a:t>（</a:t>
            </a:r>
            <a:r>
              <a:rPr lang="en-US" altLang="zh-CN" sz="2800">
                <a:latin typeface="Times New Roman" pitchFamily="18" charset="0"/>
                <a:ea typeface="黑体" pitchFamily="49" charset="-122"/>
              </a:rPr>
              <a:t>2</a:t>
            </a:r>
            <a:r>
              <a:rPr lang="zh-CN" altLang="en-US" sz="2800">
                <a:latin typeface="Times New Roman" pitchFamily="18" charset="0"/>
                <a:ea typeface="黑体" pitchFamily="49" charset="-122"/>
              </a:rPr>
              <a:t>）脂质交换，维持细胞膜可塑性</a:t>
            </a:r>
          </a:p>
          <a:p>
            <a:pPr eaLnBrk="1" hangingPunct="1">
              <a:lnSpc>
                <a:spcPct val="120000"/>
              </a:lnSpc>
              <a:buFontTx/>
              <a:buNone/>
            </a:pPr>
            <a:r>
              <a:rPr lang="zh-CN" altLang="en-US" sz="2800">
                <a:latin typeface="Times New Roman" pitchFamily="18" charset="0"/>
                <a:ea typeface="黑体" pitchFamily="49" charset="-122"/>
              </a:rPr>
              <a:t>    （</a:t>
            </a:r>
            <a:r>
              <a:rPr lang="en-US" altLang="zh-CN" sz="2800">
                <a:latin typeface="Times New Roman" pitchFamily="18" charset="0"/>
                <a:ea typeface="黑体" pitchFamily="49" charset="-122"/>
              </a:rPr>
              <a:t>3</a:t>
            </a:r>
            <a:r>
              <a:rPr lang="zh-CN" altLang="en-US" sz="2800">
                <a:latin typeface="Times New Roman" pitchFamily="18" charset="0"/>
                <a:ea typeface="黑体" pitchFamily="49" charset="-122"/>
              </a:rPr>
              <a:t>）少量</a:t>
            </a:r>
            <a:r>
              <a:rPr lang="en-US" altLang="zh-CN" sz="2800">
                <a:latin typeface="Times New Roman" pitchFamily="18" charset="0"/>
                <a:ea typeface="黑体" pitchFamily="49" charset="-122"/>
              </a:rPr>
              <a:t>ATP</a:t>
            </a:r>
            <a:r>
              <a:rPr lang="zh-CN" altLang="en-US" sz="2800">
                <a:latin typeface="Times New Roman" pitchFamily="18" charset="0"/>
                <a:ea typeface="黑体" pitchFamily="49" charset="-122"/>
              </a:rPr>
              <a:t>用于谷胱甘肽、</a:t>
            </a:r>
            <a:r>
              <a:rPr lang="en-US" altLang="zh-CN" sz="2800">
                <a:latin typeface="Times New Roman" pitchFamily="18" charset="0"/>
                <a:ea typeface="黑体" pitchFamily="49" charset="-122"/>
              </a:rPr>
              <a:t>NAD</a:t>
            </a:r>
            <a:r>
              <a:rPr lang="en-US" altLang="zh-CN" sz="2800" baseline="30000">
                <a:latin typeface="Times New Roman" pitchFamily="18" charset="0"/>
                <a:ea typeface="黑体" pitchFamily="49" charset="-122"/>
              </a:rPr>
              <a:t>+</a:t>
            </a:r>
            <a:r>
              <a:rPr lang="zh-CN" altLang="en-US" sz="2800">
                <a:latin typeface="Times New Roman" pitchFamily="18" charset="0"/>
                <a:ea typeface="黑体" pitchFamily="49" charset="-122"/>
              </a:rPr>
              <a:t>的</a:t>
            </a:r>
          </a:p>
          <a:p>
            <a:pPr eaLnBrk="1" hangingPunct="1">
              <a:lnSpc>
                <a:spcPct val="120000"/>
              </a:lnSpc>
              <a:buFontTx/>
              <a:buNone/>
            </a:pPr>
            <a:r>
              <a:rPr lang="zh-CN" altLang="en-US" sz="2800">
                <a:latin typeface="Times New Roman" pitchFamily="18" charset="0"/>
                <a:ea typeface="黑体" pitchFamily="49" charset="-122"/>
              </a:rPr>
              <a:t>              生物合成 </a:t>
            </a:r>
          </a:p>
          <a:p>
            <a:pPr eaLnBrk="1" hangingPunct="1">
              <a:lnSpc>
                <a:spcPct val="120000"/>
              </a:lnSpc>
              <a:buFontTx/>
              <a:buNone/>
            </a:pPr>
            <a:r>
              <a:rPr lang="zh-CN" altLang="en-US" sz="2800">
                <a:latin typeface="Times New Roman" pitchFamily="18" charset="0"/>
                <a:ea typeface="黑体" pitchFamily="49" charset="-122"/>
              </a:rPr>
              <a:t>    （</a:t>
            </a:r>
            <a:r>
              <a:rPr lang="en-US" altLang="zh-CN" sz="2800">
                <a:latin typeface="Times New Roman" pitchFamily="18" charset="0"/>
                <a:ea typeface="黑体" pitchFamily="49" charset="-122"/>
              </a:rPr>
              <a:t>4</a:t>
            </a:r>
            <a:r>
              <a:rPr lang="zh-CN" altLang="en-US" sz="2800">
                <a:latin typeface="Times New Roman" pitchFamily="18" charset="0"/>
                <a:ea typeface="黑体" pitchFamily="49" charset="-122"/>
              </a:rPr>
              <a:t>）葡萄糖的活化，启动糖酵解过程  </a:t>
            </a:r>
          </a:p>
        </p:txBody>
      </p:sp>
      <p:sp>
        <p:nvSpPr>
          <p:cNvPr id="61443" name="灯片编号占位符 2"/>
          <p:cNvSpPr>
            <a:spLocks noGrp="1"/>
          </p:cNvSpPr>
          <p:nvPr>
            <p:ph type="sldNum" sz="quarter" idx="12"/>
          </p:nvPr>
        </p:nvSpPr>
        <p:spPr>
          <a:noFill/>
        </p:spPr>
        <p:txBody>
          <a:bodyPr/>
          <a:lstStyle/>
          <a:p>
            <a:fld id="{9DB152B8-659F-45D6-AD42-3379E9CFD1DD}" type="slidenum">
              <a:rPr lang="en-US" altLang="zh-CN" smtClean="0">
                <a:ea typeface="宋体" charset="-122"/>
              </a:rPr>
              <a:pPr/>
              <a:t>54</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dissolve">
                                      <p:cBhvr>
                                        <p:cTn id="7" dur="1000"/>
                                        <p:tgtEl>
                                          <p:spTgt spid="286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8">
                                            <p:txEl>
                                              <p:pRg st="1" end="1"/>
                                            </p:txEl>
                                          </p:spTgt>
                                        </p:tgtEl>
                                        <p:attrNameLst>
                                          <p:attrName>style.visibility</p:attrName>
                                        </p:attrNameLst>
                                      </p:cBhvr>
                                      <p:to>
                                        <p:strVal val="visible"/>
                                      </p:to>
                                    </p:set>
                                    <p:animEffect transition="in" filter="dissolve">
                                      <p:cBhvr>
                                        <p:cTn id="12" dur="1000"/>
                                        <p:tgtEl>
                                          <p:spTgt spid="28678">
                                            <p:txEl>
                                              <p:pRg st="1" end="1"/>
                                            </p:txEl>
                                          </p:spTgt>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8678">
                                            <p:txEl>
                                              <p:pRg st="2" end="2"/>
                                            </p:txEl>
                                          </p:spTgt>
                                        </p:tgtEl>
                                        <p:attrNameLst>
                                          <p:attrName>style.visibility</p:attrName>
                                        </p:attrNameLst>
                                      </p:cBhvr>
                                      <p:to>
                                        <p:strVal val="visible"/>
                                      </p:to>
                                    </p:set>
                                    <p:animEffect transition="in" filter="dissolve">
                                      <p:cBhvr>
                                        <p:cTn id="16" dur="1000"/>
                                        <p:tgtEl>
                                          <p:spTgt spid="28678">
                                            <p:txEl>
                                              <p:pRg st="2" end="2"/>
                                            </p:txEl>
                                          </p:spTgt>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28678">
                                            <p:txEl>
                                              <p:pRg st="3" end="3"/>
                                            </p:txEl>
                                          </p:spTgt>
                                        </p:tgtEl>
                                        <p:attrNameLst>
                                          <p:attrName>style.visibility</p:attrName>
                                        </p:attrNameLst>
                                      </p:cBhvr>
                                      <p:to>
                                        <p:strVal val="visible"/>
                                      </p:to>
                                    </p:set>
                                    <p:animEffect transition="in" filter="dissolve">
                                      <p:cBhvr>
                                        <p:cTn id="20" dur="1000"/>
                                        <p:tgtEl>
                                          <p:spTgt spid="28678">
                                            <p:txEl>
                                              <p:pRg st="3" end="3"/>
                                            </p:txEl>
                                          </p:spTgt>
                                        </p:tgtEl>
                                      </p:cBhvr>
                                    </p:animEffect>
                                  </p:childTnLst>
                                </p:cTn>
                              </p:par>
                            </p:childTnLst>
                          </p:cTn>
                        </p:par>
                        <p:par>
                          <p:cTn id="21" fill="hold">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28678">
                                            <p:txEl>
                                              <p:pRg st="4" end="4"/>
                                            </p:txEl>
                                          </p:spTgt>
                                        </p:tgtEl>
                                        <p:attrNameLst>
                                          <p:attrName>style.visibility</p:attrName>
                                        </p:attrNameLst>
                                      </p:cBhvr>
                                      <p:to>
                                        <p:strVal val="visible"/>
                                      </p:to>
                                    </p:set>
                                    <p:animEffect transition="in" filter="dissolve">
                                      <p:cBhvr>
                                        <p:cTn id="24" dur="1000"/>
                                        <p:tgtEl>
                                          <p:spTgt spid="28678">
                                            <p:txEl>
                                              <p:pRg st="4" end="4"/>
                                            </p:txEl>
                                          </p:spTgt>
                                        </p:tgtEl>
                                      </p:cBhvr>
                                    </p:animEffect>
                                  </p:childTnLst>
                                </p:cTn>
                              </p:par>
                            </p:childTnLst>
                          </p:cTn>
                        </p:par>
                        <p:par>
                          <p:cTn id="25" fill="hold">
                            <p:stCondLst>
                              <p:cond delay="4000"/>
                            </p:stCondLst>
                            <p:childTnLst>
                              <p:par>
                                <p:cTn id="26" presetID="9" presetClass="entr" presetSubtype="0" fill="hold" grpId="0" nodeType="afterEffect">
                                  <p:stCondLst>
                                    <p:cond delay="0"/>
                                  </p:stCondLst>
                                  <p:childTnLst>
                                    <p:set>
                                      <p:cBhvr>
                                        <p:cTn id="27" dur="1" fill="hold">
                                          <p:stCondLst>
                                            <p:cond delay="0"/>
                                          </p:stCondLst>
                                        </p:cTn>
                                        <p:tgtEl>
                                          <p:spTgt spid="28678">
                                            <p:txEl>
                                              <p:pRg st="5" end="5"/>
                                            </p:txEl>
                                          </p:spTgt>
                                        </p:tgtEl>
                                        <p:attrNameLst>
                                          <p:attrName>style.visibility</p:attrName>
                                        </p:attrNameLst>
                                      </p:cBhvr>
                                      <p:to>
                                        <p:strVal val="visible"/>
                                      </p:to>
                                    </p:set>
                                    <p:animEffect transition="in" filter="dissolve">
                                      <p:cBhvr>
                                        <p:cTn id="28" dur="1000"/>
                                        <p:tgtEl>
                                          <p:spTgt spid="286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p" autoUpdateAnimBg="0" advAuto="1000"/>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1025525" y="3213100"/>
            <a:ext cx="7002463" cy="1655763"/>
          </a:xfrm>
        </p:spPr>
        <p:txBody>
          <a:bodyPr/>
          <a:lstStyle/>
          <a:p>
            <a:pPr marL="268288" indent="-268288" eaLnBrk="1" hangingPunct="1">
              <a:lnSpc>
                <a:spcPct val="130000"/>
              </a:lnSpc>
              <a:buFontTx/>
              <a:buNone/>
            </a:pPr>
            <a:r>
              <a:rPr lang="en-US" altLang="zh-CN" sz="2800">
                <a:solidFill>
                  <a:srgbClr val="000000"/>
                </a:solidFill>
                <a:latin typeface="Times New Roman" pitchFamily="18" charset="0"/>
                <a:ea typeface="黑体" pitchFamily="49" charset="-122"/>
              </a:rPr>
              <a:t>           NADPH</a:t>
            </a:r>
            <a:r>
              <a:rPr lang="zh-CN" altLang="en-US" sz="2800">
                <a:solidFill>
                  <a:srgbClr val="000000"/>
                </a:solidFill>
                <a:latin typeface="Times New Roman" pitchFamily="18" charset="0"/>
                <a:ea typeface="黑体" pitchFamily="49" charset="-122"/>
              </a:rPr>
              <a:t>是细胞内重要的还原物质，对抗氧化剂，保护细胞膜蛋白、血红蛋白和酶蛋白的巯基等不被氧化，从而维持红细胞的正常功能。          </a:t>
            </a:r>
          </a:p>
        </p:txBody>
      </p:sp>
      <p:sp>
        <p:nvSpPr>
          <p:cNvPr id="154645" name="Rectangle 21"/>
          <p:cNvSpPr>
            <a:spLocks noChangeArrowheads="1"/>
          </p:cNvSpPr>
          <p:nvPr/>
        </p:nvSpPr>
        <p:spPr bwMode="auto">
          <a:xfrm>
            <a:off x="684213" y="1066800"/>
            <a:ext cx="5616575" cy="579438"/>
          </a:xfrm>
          <a:prstGeom prst="rect">
            <a:avLst/>
          </a:prstGeom>
          <a:noFill/>
          <a:ln w="9525">
            <a:noFill/>
            <a:miter lim="800000"/>
            <a:headEnd/>
            <a:tailEnd/>
          </a:ln>
        </p:spPr>
        <p:txBody>
          <a:bodyPr>
            <a:spAutoFit/>
          </a:bodyPr>
          <a:lstStyle/>
          <a:p>
            <a:pPr marL="1239838" indent="-1239838"/>
            <a:r>
              <a:rPr lang="en-US" altLang="zh-CN" sz="3200">
                <a:latin typeface="Times New Roman" pitchFamily="18" charset="0"/>
                <a:ea typeface="黑体" pitchFamily="49" charset="-122"/>
              </a:rPr>
              <a:t>2. </a:t>
            </a:r>
            <a:r>
              <a:rPr lang="zh-CN" altLang="en-US" sz="3200">
                <a:latin typeface="Times New Roman" pitchFamily="18" charset="0"/>
                <a:ea typeface="黑体" pitchFamily="49" charset="-122"/>
              </a:rPr>
              <a:t>磷酸戊糖途径</a:t>
            </a:r>
          </a:p>
        </p:txBody>
      </p:sp>
      <p:sp>
        <p:nvSpPr>
          <p:cNvPr id="154653" name="Rectangle 29"/>
          <p:cNvSpPr>
            <a:spLocks noChangeArrowheads="1"/>
          </p:cNvSpPr>
          <p:nvPr/>
        </p:nvSpPr>
        <p:spPr bwMode="auto">
          <a:xfrm>
            <a:off x="842963" y="1817688"/>
            <a:ext cx="7473950" cy="1611312"/>
          </a:xfrm>
          <a:prstGeom prst="rect">
            <a:avLst/>
          </a:prstGeom>
          <a:noFill/>
          <a:ln w="9525">
            <a:noFill/>
            <a:miter lim="800000"/>
            <a:headEnd/>
            <a:tailEnd/>
          </a:ln>
        </p:spPr>
        <p:txBody>
          <a:bodyPr/>
          <a:lstStyle/>
          <a:p>
            <a:pPr marL="342900" indent="-342900">
              <a:lnSpc>
                <a:spcPct val="140000"/>
              </a:lnSpc>
              <a:spcBef>
                <a:spcPct val="20000"/>
              </a:spcBef>
            </a:pPr>
            <a:r>
              <a:rPr lang="en-US" altLang="zh-CN" sz="2800">
                <a:latin typeface="Times New Roman" pitchFamily="18" charset="0"/>
                <a:ea typeface="黑体" pitchFamily="49" charset="-122"/>
              </a:rPr>
              <a:t>           </a:t>
            </a:r>
            <a:r>
              <a:rPr lang="zh-CN" altLang="en-US" sz="2800">
                <a:latin typeface="Times New Roman" pitchFamily="18" charset="0"/>
                <a:ea typeface="黑体" pitchFamily="49" charset="-122"/>
              </a:rPr>
              <a:t>红细胞内磷酸戊糖途径代谢的主要功能是产生</a:t>
            </a:r>
            <a:r>
              <a:rPr lang="en-US" altLang="zh-CN" sz="2800">
                <a:latin typeface="Times New Roman" pitchFamily="18" charset="0"/>
                <a:ea typeface="黑体" pitchFamily="49" charset="-122"/>
              </a:rPr>
              <a:t>NADPH + H</a:t>
            </a:r>
            <a:r>
              <a:rPr lang="en-US" altLang="zh-CN" sz="2800" baseline="30000">
                <a:latin typeface="Times New Roman" pitchFamily="18" charset="0"/>
                <a:ea typeface="黑体" pitchFamily="49" charset="-122"/>
              </a:rPr>
              <a:t>+</a:t>
            </a:r>
            <a:r>
              <a:rPr lang="zh-CN" altLang="en-US" sz="2800">
                <a:latin typeface="Times New Roman" pitchFamily="18" charset="0"/>
                <a:ea typeface="黑体" pitchFamily="49" charset="-122"/>
              </a:rPr>
              <a:t>。 </a:t>
            </a:r>
          </a:p>
        </p:txBody>
      </p:sp>
      <p:sp>
        <p:nvSpPr>
          <p:cNvPr id="62469" name="灯片编号占位符 4"/>
          <p:cNvSpPr>
            <a:spLocks noGrp="1"/>
          </p:cNvSpPr>
          <p:nvPr>
            <p:ph type="sldNum" sz="quarter" idx="12"/>
          </p:nvPr>
        </p:nvSpPr>
        <p:spPr>
          <a:noFill/>
        </p:spPr>
        <p:txBody>
          <a:bodyPr/>
          <a:lstStyle/>
          <a:p>
            <a:fld id="{08C93A79-53EB-42E2-AB09-E701BB9051E9}" type="slidenum">
              <a:rPr lang="en-US" altLang="zh-CN" smtClean="0">
                <a:ea typeface="宋体" charset="-122"/>
              </a:rPr>
              <a:pPr/>
              <a:t>55</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randombar(horizontal)">
                                      <p:cBhvr>
                                        <p:cTn id="7" dur="500"/>
                                        <p:tgtEl>
                                          <p:spTgt spid="1546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4653"/>
                                        </p:tgtEl>
                                        <p:attrNameLst>
                                          <p:attrName>style.visibility</p:attrName>
                                        </p:attrNameLst>
                                      </p:cBhvr>
                                      <p:to>
                                        <p:strVal val="visible"/>
                                      </p:to>
                                    </p:set>
                                    <p:animEffect transition="in" filter="dissolve">
                                      <p:cBhvr>
                                        <p:cTn id="12" dur="500"/>
                                        <p:tgtEl>
                                          <p:spTgt spid="154653"/>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54626">
                                            <p:txEl>
                                              <p:pRg st="0" end="0"/>
                                            </p:txEl>
                                          </p:spTgt>
                                        </p:tgtEl>
                                        <p:attrNameLst>
                                          <p:attrName>style.visibility</p:attrName>
                                        </p:attrNameLst>
                                      </p:cBhvr>
                                      <p:to>
                                        <p:strVal val="visible"/>
                                      </p:to>
                                    </p:set>
                                    <p:animEffect transition="in" filter="blinds(horizontal)">
                                      <p:cBhvr>
                                        <p:cTn id="16" dur="500"/>
                                        <p:tgtEl>
                                          <p:spTgt spid="1546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utoUpdateAnimBg="0" advAuto="0"/>
      <p:bldP spid="154645" grpId="0" autoUpdateAnimBg="0"/>
      <p:bldP spid="15465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3" name="Text Box 3"/>
          <p:cNvSpPr txBox="1">
            <a:spLocks noChangeArrowheads="1"/>
          </p:cNvSpPr>
          <p:nvPr/>
        </p:nvSpPr>
        <p:spPr bwMode="auto">
          <a:xfrm>
            <a:off x="684312" y="2565400"/>
            <a:ext cx="1295400" cy="830997"/>
          </a:xfrm>
          <a:prstGeom prst="rect">
            <a:avLst/>
          </a:prstGeom>
          <a:noFill/>
          <a:ln w="9525">
            <a:noFill/>
            <a:miter lim="800000"/>
            <a:headEnd/>
            <a:tailEnd/>
          </a:ln>
        </p:spPr>
        <p:txBody>
          <a:bodyPr>
            <a:spAutoFit/>
          </a:bodyPr>
          <a:lstStyle/>
          <a:p>
            <a:pPr algn="ctr">
              <a:spcBef>
                <a:spcPct val="50000"/>
              </a:spcBef>
            </a:pPr>
            <a:r>
              <a:rPr kumimoji="1" lang="en-US" altLang="zh-CN" sz="2400" dirty="0">
                <a:latin typeface="黑体" pitchFamily="49" charset="-122"/>
                <a:ea typeface="黑体" pitchFamily="49" charset="-122"/>
              </a:rPr>
              <a:t>6-</a:t>
            </a:r>
            <a:r>
              <a:rPr kumimoji="1" lang="zh-CN" altLang="en-US" sz="2400" dirty="0">
                <a:latin typeface="黑体" pitchFamily="49" charset="-122"/>
                <a:ea typeface="黑体" pitchFamily="49" charset="-122"/>
              </a:rPr>
              <a:t>磷酸葡萄糖</a:t>
            </a:r>
          </a:p>
        </p:txBody>
      </p:sp>
      <p:sp>
        <p:nvSpPr>
          <p:cNvPr id="158724" name="Text Box 4"/>
          <p:cNvSpPr txBox="1">
            <a:spLocks noChangeArrowheads="1"/>
          </p:cNvSpPr>
          <p:nvPr/>
        </p:nvSpPr>
        <p:spPr bwMode="auto">
          <a:xfrm>
            <a:off x="511175" y="4699000"/>
            <a:ext cx="1524000" cy="855234"/>
          </a:xfrm>
          <a:prstGeom prst="rect">
            <a:avLst/>
          </a:prstGeom>
          <a:noFill/>
          <a:ln w="9525">
            <a:noFill/>
            <a:miter lim="800000"/>
            <a:headEnd/>
            <a:tailEnd/>
          </a:ln>
        </p:spPr>
        <p:txBody>
          <a:bodyPr>
            <a:spAutoFit/>
          </a:bodyPr>
          <a:lstStyle/>
          <a:p>
            <a:pPr algn="ctr">
              <a:lnSpc>
                <a:spcPct val="110000"/>
              </a:lnSpc>
              <a:spcBef>
                <a:spcPts val="0"/>
              </a:spcBef>
            </a:pPr>
            <a:r>
              <a:rPr kumimoji="1" lang="en-US" altLang="zh-CN" sz="2400" dirty="0">
                <a:latin typeface="黑体" pitchFamily="49" charset="-122"/>
                <a:ea typeface="黑体" pitchFamily="49" charset="-122"/>
              </a:rPr>
              <a:t>6-</a:t>
            </a:r>
            <a:r>
              <a:rPr kumimoji="1" lang="zh-CN" altLang="en-US" sz="2400" dirty="0">
                <a:latin typeface="黑体" pitchFamily="49" charset="-122"/>
                <a:ea typeface="黑体" pitchFamily="49" charset="-122"/>
              </a:rPr>
              <a:t>磷酸</a:t>
            </a:r>
            <a:endParaRPr kumimoji="1" lang="en-US" altLang="zh-CN" sz="2400" dirty="0">
              <a:latin typeface="黑体" pitchFamily="49" charset="-122"/>
              <a:ea typeface="黑体" pitchFamily="49" charset="-122"/>
            </a:endParaRPr>
          </a:p>
          <a:p>
            <a:pPr algn="ctr">
              <a:lnSpc>
                <a:spcPct val="110000"/>
              </a:lnSpc>
              <a:spcBef>
                <a:spcPts val="0"/>
              </a:spcBef>
            </a:pPr>
            <a:r>
              <a:rPr kumimoji="1" lang="zh-CN" altLang="en-US" sz="2400" dirty="0">
                <a:latin typeface="黑体" pitchFamily="49" charset="-122"/>
                <a:ea typeface="黑体" pitchFamily="49" charset="-122"/>
              </a:rPr>
              <a:t>葡萄糖酸</a:t>
            </a:r>
          </a:p>
        </p:txBody>
      </p:sp>
      <p:sp>
        <p:nvSpPr>
          <p:cNvPr id="158725" name="Text Box 5"/>
          <p:cNvSpPr txBox="1">
            <a:spLocks noChangeArrowheads="1"/>
          </p:cNvSpPr>
          <p:nvPr/>
        </p:nvSpPr>
        <p:spPr bwMode="auto">
          <a:xfrm>
            <a:off x="3101975" y="2717800"/>
            <a:ext cx="1371600" cy="457200"/>
          </a:xfrm>
          <a:prstGeom prst="rect">
            <a:avLst/>
          </a:prstGeom>
          <a:noFill/>
          <a:ln w="9525">
            <a:noFill/>
            <a:miter lim="800000"/>
            <a:headEnd/>
            <a:tailEnd/>
          </a:ln>
        </p:spPr>
        <p:txBody>
          <a:bodyPr>
            <a:spAutoFit/>
          </a:bodyPr>
          <a:lstStyle/>
          <a:p>
            <a:pPr>
              <a:spcBef>
                <a:spcPct val="50000"/>
              </a:spcBef>
            </a:pPr>
            <a:r>
              <a:rPr kumimoji="1" lang="en-US" altLang="zh-CN" sz="2400" b="1">
                <a:latin typeface="Times New Roman" pitchFamily="18" charset="0"/>
                <a:ea typeface="Gungsuh" pitchFamily="18" charset="-127"/>
              </a:rPr>
              <a:t>NADP</a:t>
            </a:r>
            <a:r>
              <a:rPr kumimoji="1" lang="en-US" altLang="zh-CN" sz="2400" b="1" baseline="30000">
                <a:latin typeface="Times New Roman" pitchFamily="18" charset="0"/>
                <a:ea typeface="Gungsuh" pitchFamily="18" charset="-127"/>
              </a:rPr>
              <a:t>+</a:t>
            </a:r>
            <a:endParaRPr kumimoji="1" lang="en-US" altLang="zh-CN" sz="2400" b="1">
              <a:latin typeface="Times New Roman" pitchFamily="18" charset="0"/>
              <a:ea typeface="Gungsuh" pitchFamily="18" charset="-127"/>
            </a:endParaRPr>
          </a:p>
        </p:txBody>
      </p:sp>
      <p:sp>
        <p:nvSpPr>
          <p:cNvPr id="158726" name="Text Box 6"/>
          <p:cNvSpPr txBox="1">
            <a:spLocks noChangeArrowheads="1"/>
          </p:cNvSpPr>
          <p:nvPr/>
        </p:nvSpPr>
        <p:spPr bwMode="auto">
          <a:xfrm>
            <a:off x="2949575" y="4927600"/>
            <a:ext cx="2057400" cy="457200"/>
          </a:xfrm>
          <a:prstGeom prst="rect">
            <a:avLst/>
          </a:prstGeom>
          <a:noFill/>
          <a:ln w="9525">
            <a:noFill/>
            <a:miter lim="800000"/>
            <a:headEnd/>
            <a:tailEnd/>
          </a:ln>
        </p:spPr>
        <p:txBody>
          <a:bodyPr>
            <a:spAutoFit/>
          </a:bodyPr>
          <a:lstStyle/>
          <a:p>
            <a:pPr>
              <a:spcBef>
                <a:spcPct val="50000"/>
              </a:spcBef>
            </a:pPr>
            <a:r>
              <a:rPr kumimoji="1" lang="en-US" altLang="zh-CN" sz="2400" b="1">
                <a:latin typeface="Times New Roman" pitchFamily="18" charset="0"/>
                <a:ea typeface="Gungsuh" pitchFamily="18" charset="-127"/>
              </a:rPr>
              <a:t>NADPH+H</a:t>
            </a:r>
            <a:r>
              <a:rPr kumimoji="1" lang="en-US" altLang="zh-CN" sz="2400" b="1" baseline="30000">
                <a:latin typeface="Times New Roman" pitchFamily="18" charset="0"/>
                <a:ea typeface="Gungsuh" pitchFamily="18" charset="-127"/>
              </a:rPr>
              <a:t>+</a:t>
            </a:r>
            <a:endParaRPr kumimoji="1" lang="en-US" altLang="zh-CN" sz="2400" b="1">
              <a:latin typeface="Times New Roman" pitchFamily="18" charset="0"/>
              <a:ea typeface="Gungsuh" pitchFamily="18" charset="-127"/>
            </a:endParaRPr>
          </a:p>
        </p:txBody>
      </p:sp>
      <p:sp>
        <p:nvSpPr>
          <p:cNvPr id="158727" name="Text Box 7"/>
          <p:cNvSpPr txBox="1">
            <a:spLocks noChangeArrowheads="1"/>
          </p:cNvSpPr>
          <p:nvPr/>
        </p:nvSpPr>
        <p:spPr bwMode="auto">
          <a:xfrm>
            <a:off x="5657850" y="2717800"/>
            <a:ext cx="1219200" cy="457200"/>
          </a:xfrm>
          <a:prstGeom prst="rect">
            <a:avLst/>
          </a:prstGeom>
          <a:noFill/>
          <a:ln w="9525">
            <a:noFill/>
            <a:miter lim="800000"/>
            <a:headEnd/>
            <a:tailEnd/>
          </a:ln>
        </p:spPr>
        <p:txBody>
          <a:bodyPr>
            <a:spAutoFit/>
          </a:bodyPr>
          <a:lstStyle/>
          <a:p>
            <a:pPr>
              <a:spcBef>
                <a:spcPct val="50000"/>
              </a:spcBef>
            </a:pPr>
            <a:r>
              <a:rPr kumimoji="1" lang="en-US" altLang="zh-CN" sz="2400" b="1">
                <a:latin typeface="Times New Roman" pitchFamily="18" charset="0"/>
                <a:ea typeface="Gungsuh" pitchFamily="18" charset="-127"/>
              </a:rPr>
              <a:t>2GSH</a:t>
            </a:r>
          </a:p>
        </p:txBody>
      </p:sp>
      <p:sp>
        <p:nvSpPr>
          <p:cNvPr id="158728" name="Text Box 8"/>
          <p:cNvSpPr txBox="1">
            <a:spLocks noChangeArrowheads="1"/>
          </p:cNvSpPr>
          <p:nvPr/>
        </p:nvSpPr>
        <p:spPr bwMode="auto">
          <a:xfrm>
            <a:off x="5651500" y="4868863"/>
            <a:ext cx="1143000" cy="457200"/>
          </a:xfrm>
          <a:prstGeom prst="rect">
            <a:avLst/>
          </a:prstGeom>
          <a:noFill/>
          <a:ln w="9525">
            <a:noFill/>
            <a:miter lim="800000"/>
            <a:headEnd/>
            <a:tailEnd/>
          </a:ln>
        </p:spPr>
        <p:txBody>
          <a:bodyPr>
            <a:spAutoFit/>
          </a:bodyPr>
          <a:lstStyle/>
          <a:p>
            <a:pPr>
              <a:spcBef>
                <a:spcPct val="50000"/>
              </a:spcBef>
            </a:pPr>
            <a:r>
              <a:rPr kumimoji="1" lang="en-US" altLang="zh-CN" sz="2400" b="1">
                <a:latin typeface="Times New Roman" pitchFamily="18" charset="0"/>
                <a:ea typeface="Gungsuh" pitchFamily="18" charset="-127"/>
              </a:rPr>
              <a:t>GSSG</a:t>
            </a:r>
          </a:p>
        </p:txBody>
      </p:sp>
      <p:sp>
        <p:nvSpPr>
          <p:cNvPr id="158729" name="Text Box 9"/>
          <p:cNvSpPr txBox="1">
            <a:spLocks noChangeArrowheads="1"/>
          </p:cNvSpPr>
          <p:nvPr/>
        </p:nvSpPr>
        <p:spPr bwMode="auto">
          <a:xfrm>
            <a:off x="7820025" y="2717800"/>
            <a:ext cx="914400" cy="457200"/>
          </a:xfrm>
          <a:prstGeom prst="rect">
            <a:avLst/>
          </a:prstGeom>
          <a:noFill/>
          <a:ln w="9525">
            <a:noFill/>
            <a:miter lim="800000"/>
            <a:headEnd/>
            <a:tailEnd/>
          </a:ln>
        </p:spPr>
        <p:txBody>
          <a:bodyPr>
            <a:spAutoFit/>
          </a:bodyPr>
          <a:lstStyle/>
          <a:p>
            <a:pPr>
              <a:spcBef>
                <a:spcPct val="50000"/>
              </a:spcBef>
            </a:pPr>
            <a:r>
              <a:rPr kumimoji="1" lang="en-US" altLang="zh-CN" sz="2400" b="1">
                <a:latin typeface="Times New Roman" pitchFamily="18" charset="0"/>
                <a:ea typeface="Gungsuh" pitchFamily="18" charset="-127"/>
              </a:rPr>
              <a:t>H</a:t>
            </a:r>
            <a:r>
              <a:rPr kumimoji="1" lang="en-US" altLang="zh-CN" sz="2400" b="1" baseline="-25000">
                <a:latin typeface="Times New Roman" pitchFamily="18" charset="0"/>
                <a:ea typeface="Gungsuh" pitchFamily="18" charset="-127"/>
              </a:rPr>
              <a:t>2</a:t>
            </a:r>
            <a:r>
              <a:rPr kumimoji="1" lang="en-US" altLang="zh-CN" sz="2400" b="1">
                <a:latin typeface="Times New Roman" pitchFamily="18" charset="0"/>
                <a:ea typeface="Gungsuh" pitchFamily="18" charset="-127"/>
              </a:rPr>
              <a:t>O</a:t>
            </a:r>
            <a:r>
              <a:rPr kumimoji="1" lang="en-US" altLang="zh-CN" sz="2400" b="1" baseline="-25000">
                <a:latin typeface="Times New Roman" pitchFamily="18" charset="0"/>
                <a:ea typeface="Gungsuh" pitchFamily="18" charset="-127"/>
              </a:rPr>
              <a:t>2</a:t>
            </a:r>
            <a:endParaRPr kumimoji="1" lang="en-US" altLang="zh-CN" sz="2400" b="1">
              <a:latin typeface="Times New Roman" pitchFamily="18" charset="0"/>
              <a:ea typeface="Gungsuh" pitchFamily="18" charset="-127"/>
            </a:endParaRPr>
          </a:p>
        </p:txBody>
      </p:sp>
      <p:sp>
        <p:nvSpPr>
          <p:cNvPr id="158730" name="Text Box 10"/>
          <p:cNvSpPr txBox="1">
            <a:spLocks noChangeArrowheads="1"/>
          </p:cNvSpPr>
          <p:nvPr/>
        </p:nvSpPr>
        <p:spPr bwMode="auto">
          <a:xfrm>
            <a:off x="7978775" y="4851400"/>
            <a:ext cx="914400" cy="457200"/>
          </a:xfrm>
          <a:prstGeom prst="rect">
            <a:avLst/>
          </a:prstGeom>
          <a:noFill/>
          <a:ln w="9525">
            <a:noFill/>
            <a:miter lim="800000"/>
            <a:headEnd/>
            <a:tailEnd/>
          </a:ln>
        </p:spPr>
        <p:txBody>
          <a:bodyPr>
            <a:spAutoFit/>
          </a:bodyPr>
          <a:lstStyle/>
          <a:p>
            <a:pPr>
              <a:spcBef>
                <a:spcPct val="50000"/>
              </a:spcBef>
            </a:pPr>
            <a:r>
              <a:rPr kumimoji="1" lang="en-US" altLang="zh-CN" sz="2400" b="1">
                <a:latin typeface="Times New Roman" pitchFamily="18" charset="0"/>
                <a:ea typeface="Gungsuh" pitchFamily="18" charset="-127"/>
              </a:rPr>
              <a:t>2H</a:t>
            </a:r>
            <a:r>
              <a:rPr kumimoji="1" lang="en-US" altLang="zh-CN" sz="2400" b="1" baseline="-25000">
                <a:latin typeface="Times New Roman" pitchFamily="18" charset="0"/>
                <a:ea typeface="Gungsuh" pitchFamily="18" charset="-127"/>
              </a:rPr>
              <a:t>2</a:t>
            </a:r>
            <a:r>
              <a:rPr kumimoji="1" lang="en-US" altLang="zh-CN" sz="2400" b="1">
                <a:latin typeface="Times New Roman" pitchFamily="18" charset="0"/>
                <a:ea typeface="Gungsuh" pitchFamily="18" charset="-127"/>
              </a:rPr>
              <a:t>O</a:t>
            </a:r>
          </a:p>
        </p:txBody>
      </p:sp>
      <p:grpSp>
        <p:nvGrpSpPr>
          <p:cNvPr id="2" name="Group 11"/>
          <p:cNvGrpSpPr>
            <a:grpSpLocks/>
          </p:cNvGrpSpPr>
          <p:nvPr/>
        </p:nvGrpSpPr>
        <p:grpSpPr bwMode="auto">
          <a:xfrm>
            <a:off x="539750" y="2946400"/>
            <a:ext cx="2419350" cy="2133600"/>
            <a:chOff x="222" y="2355"/>
            <a:chExt cx="1524" cy="1344"/>
          </a:xfrm>
        </p:grpSpPr>
        <p:grpSp>
          <p:nvGrpSpPr>
            <p:cNvPr id="63509" name="Group 12"/>
            <p:cNvGrpSpPr>
              <a:grpSpLocks/>
            </p:cNvGrpSpPr>
            <p:nvPr/>
          </p:nvGrpSpPr>
          <p:grpSpPr bwMode="auto">
            <a:xfrm>
              <a:off x="222" y="2355"/>
              <a:ext cx="1182" cy="1344"/>
              <a:chOff x="222" y="2355"/>
              <a:chExt cx="1182" cy="1344"/>
            </a:xfrm>
          </p:grpSpPr>
          <p:sp>
            <p:nvSpPr>
              <p:cNvPr id="63511" name="Text Box 13"/>
              <p:cNvSpPr txBox="1">
                <a:spLocks noChangeArrowheads="1"/>
              </p:cNvSpPr>
              <p:nvPr/>
            </p:nvSpPr>
            <p:spPr bwMode="auto">
              <a:xfrm>
                <a:off x="222" y="2835"/>
                <a:ext cx="1086" cy="442"/>
              </a:xfrm>
              <a:prstGeom prst="rect">
                <a:avLst/>
              </a:prstGeom>
              <a:noFill/>
              <a:ln w="9525">
                <a:noFill/>
                <a:miter lim="800000"/>
                <a:headEnd/>
                <a:tailEnd/>
              </a:ln>
            </p:spPr>
            <p:txBody>
              <a:bodyPr wrap="square">
                <a:spAutoFit/>
              </a:bodyPr>
              <a:lstStyle/>
              <a:p>
                <a:pPr algn="ctr">
                  <a:spcBef>
                    <a:spcPct val="50000"/>
                  </a:spcBef>
                </a:pPr>
                <a:r>
                  <a:rPr kumimoji="1" lang="en-US" altLang="zh-CN" sz="2000" dirty="0">
                    <a:solidFill>
                      <a:schemeClr val="tx2"/>
                    </a:solidFill>
                    <a:latin typeface="黑体" pitchFamily="49" charset="-122"/>
                    <a:ea typeface="黑体" pitchFamily="49" charset="-122"/>
                  </a:rPr>
                  <a:t>6-</a:t>
                </a:r>
                <a:r>
                  <a:rPr kumimoji="1" lang="zh-CN" altLang="en-US" sz="2000" dirty="0">
                    <a:solidFill>
                      <a:schemeClr val="tx2"/>
                    </a:solidFill>
                    <a:latin typeface="黑体" pitchFamily="49" charset="-122"/>
                    <a:ea typeface="黑体" pitchFamily="49" charset="-122"/>
                  </a:rPr>
                  <a:t>磷酸葡萄糖脱氢酶</a:t>
                </a:r>
              </a:p>
            </p:txBody>
          </p:sp>
          <p:sp>
            <p:nvSpPr>
              <p:cNvPr id="63512" name="Arc 14"/>
              <p:cNvSpPr>
                <a:spLocks/>
              </p:cNvSpPr>
              <p:nvPr/>
            </p:nvSpPr>
            <p:spPr bwMode="auto">
              <a:xfrm>
                <a:off x="1020" y="2355"/>
                <a:ext cx="384" cy="1344"/>
              </a:xfrm>
              <a:custGeom>
                <a:avLst/>
                <a:gdLst>
                  <a:gd name="T0" fmla="*/ 0 w 22432"/>
                  <a:gd name="T1" fmla="*/ 0 h 43200"/>
                  <a:gd name="T2" fmla="*/ 0 w 22432"/>
                  <a:gd name="T3" fmla="*/ 0 h 43200"/>
                  <a:gd name="T4" fmla="*/ 0 w 22432"/>
                  <a:gd name="T5" fmla="*/ 0 h 43200"/>
                  <a:gd name="T6" fmla="*/ 0 60000 65536"/>
                  <a:gd name="T7" fmla="*/ 0 60000 65536"/>
                  <a:gd name="T8" fmla="*/ 0 60000 65536"/>
                  <a:gd name="T9" fmla="*/ 0 w 22432"/>
                  <a:gd name="T10" fmla="*/ 0 h 43200"/>
                  <a:gd name="T11" fmla="*/ 22432 w 22432"/>
                  <a:gd name="T12" fmla="*/ 43200 h 43200"/>
                </a:gdLst>
                <a:ahLst/>
                <a:cxnLst>
                  <a:cxn ang="T6">
                    <a:pos x="T0" y="T1"/>
                  </a:cxn>
                  <a:cxn ang="T7">
                    <a:pos x="T2" y="T3"/>
                  </a:cxn>
                  <a:cxn ang="T8">
                    <a:pos x="T4" y="T5"/>
                  </a:cxn>
                </a:cxnLst>
                <a:rect l="T9" t="T10" r="T11" b="T12"/>
                <a:pathLst>
                  <a:path w="22432" h="43200" fill="none" extrusionOk="0">
                    <a:moveTo>
                      <a:pt x="831" y="0"/>
                    </a:moveTo>
                    <a:cubicBezTo>
                      <a:pt x="12761" y="0"/>
                      <a:pt x="22432" y="9670"/>
                      <a:pt x="22432" y="21600"/>
                    </a:cubicBezTo>
                    <a:cubicBezTo>
                      <a:pt x="22432" y="33529"/>
                      <a:pt x="12761" y="43200"/>
                      <a:pt x="832" y="43200"/>
                    </a:cubicBezTo>
                    <a:cubicBezTo>
                      <a:pt x="554" y="43200"/>
                      <a:pt x="277" y="43194"/>
                      <a:pt x="0" y="43183"/>
                    </a:cubicBezTo>
                  </a:path>
                  <a:path w="22432" h="43200" stroke="0" extrusionOk="0">
                    <a:moveTo>
                      <a:pt x="831" y="0"/>
                    </a:moveTo>
                    <a:cubicBezTo>
                      <a:pt x="12761" y="0"/>
                      <a:pt x="22432" y="9670"/>
                      <a:pt x="22432" y="21600"/>
                    </a:cubicBezTo>
                    <a:cubicBezTo>
                      <a:pt x="22432" y="33529"/>
                      <a:pt x="12761" y="43200"/>
                      <a:pt x="832" y="43200"/>
                    </a:cubicBezTo>
                    <a:cubicBezTo>
                      <a:pt x="554" y="43200"/>
                      <a:pt x="277" y="43194"/>
                      <a:pt x="0" y="43183"/>
                    </a:cubicBezTo>
                    <a:lnTo>
                      <a:pt x="832" y="21600"/>
                    </a:lnTo>
                    <a:close/>
                  </a:path>
                </a:pathLst>
              </a:custGeom>
              <a:noFill/>
              <a:ln w="38100">
                <a:solidFill>
                  <a:srgbClr val="742251"/>
                </a:solidFill>
                <a:round/>
                <a:headEnd/>
                <a:tailEnd type="triangle" w="med" len="med"/>
              </a:ln>
            </p:spPr>
            <p:txBody>
              <a:bodyPr wrap="none" anchor="ctr"/>
              <a:lstStyle/>
              <a:p>
                <a:endParaRPr lang="zh-CN" altLang="en-US"/>
              </a:p>
            </p:txBody>
          </p:sp>
        </p:grpSp>
        <p:sp>
          <p:nvSpPr>
            <p:cNvPr id="63510" name="Arc 15"/>
            <p:cNvSpPr>
              <a:spLocks/>
            </p:cNvSpPr>
            <p:nvPr/>
          </p:nvSpPr>
          <p:spPr bwMode="auto">
            <a:xfrm flipH="1">
              <a:off x="1403" y="2355"/>
              <a:ext cx="343" cy="1296"/>
            </a:xfrm>
            <a:custGeom>
              <a:avLst/>
              <a:gdLst>
                <a:gd name="T0" fmla="*/ 0 w 27323"/>
                <a:gd name="T1" fmla="*/ 0 h 43200"/>
                <a:gd name="T2" fmla="*/ 0 w 27323"/>
                <a:gd name="T3" fmla="*/ 0 h 43200"/>
                <a:gd name="T4" fmla="*/ 0 w 27323"/>
                <a:gd name="T5" fmla="*/ 0 h 43200"/>
                <a:gd name="T6" fmla="*/ 0 60000 65536"/>
                <a:gd name="T7" fmla="*/ 0 60000 65536"/>
                <a:gd name="T8" fmla="*/ 0 60000 65536"/>
                <a:gd name="T9" fmla="*/ 0 w 27323"/>
                <a:gd name="T10" fmla="*/ 0 h 43200"/>
                <a:gd name="T11" fmla="*/ 27323 w 27323"/>
                <a:gd name="T12" fmla="*/ 43200 h 43200"/>
              </a:gdLst>
              <a:ahLst/>
              <a:cxnLst>
                <a:cxn ang="T6">
                  <a:pos x="T0" y="T1"/>
                </a:cxn>
                <a:cxn ang="T7">
                  <a:pos x="T2" y="T3"/>
                </a:cxn>
                <a:cxn ang="T8">
                  <a:pos x="T4" y="T5"/>
                </a:cxn>
              </a:cxnLst>
              <a:rect l="T9" t="T10" r="T11" b="T12"/>
              <a:pathLst>
                <a:path w="27323" h="43200" fill="none" extrusionOk="0">
                  <a:moveTo>
                    <a:pt x="5722" y="0"/>
                  </a:moveTo>
                  <a:cubicBezTo>
                    <a:pt x="17652" y="0"/>
                    <a:pt x="27323" y="9670"/>
                    <a:pt x="27323" y="21600"/>
                  </a:cubicBezTo>
                  <a:cubicBezTo>
                    <a:pt x="27323" y="33529"/>
                    <a:pt x="17652" y="43200"/>
                    <a:pt x="5723" y="43200"/>
                  </a:cubicBezTo>
                  <a:cubicBezTo>
                    <a:pt x="3789" y="43200"/>
                    <a:pt x="1864" y="42940"/>
                    <a:pt x="-1" y="42428"/>
                  </a:cubicBezTo>
                </a:path>
                <a:path w="27323" h="43200" stroke="0" extrusionOk="0">
                  <a:moveTo>
                    <a:pt x="5722" y="0"/>
                  </a:moveTo>
                  <a:cubicBezTo>
                    <a:pt x="17652" y="0"/>
                    <a:pt x="27323" y="9670"/>
                    <a:pt x="27323" y="21600"/>
                  </a:cubicBezTo>
                  <a:cubicBezTo>
                    <a:pt x="27323" y="33529"/>
                    <a:pt x="17652" y="43200"/>
                    <a:pt x="5723" y="43200"/>
                  </a:cubicBezTo>
                  <a:cubicBezTo>
                    <a:pt x="3789" y="43200"/>
                    <a:pt x="1864" y="42940"/>
                    <a:pt x="-1" y="42428"/>
                  </a:cubicBezTo>
                  <a:lnTo>
                    <a:pt x="5723" y="21600"/>
                  </a:lnTo>
                  <a:close/>
                </a:path>
              </a:pathLst>
            </a:custGeom>
            <a:noFill/>
            <a:ln w="38100">
              <a:solidFill>
                <a:srgbClr val="742251"/>
              </a:solidFill>
              <a:round/>
              <a:headEnd/>
              <a:tailEnd type="triangle" w="med" len="med"/>
            </a:ln>
          </p:spPr>
          <p:txBody>
            <a:bodyPr wrap="none" anchor="ctr"/>
            <a:lstStyle/>
            <a:p>
              <a:endParaRPr lang="zh-CN" altLang="en-US"/>
            </a:p>
          </p:txBody>
        </p:sp>
      </p:grpSp>
      <p:sp>
        <p:nvSpPr>
          <p:cNvPr id="158736" name="Text Box 16"/>
          <p:cNvSpPr txBox="1">
            <a:spLocks noChangeArrowheads="1"/>
          </p:cNvSpPr>
          <p:nvPr/>
        </p:nvSpPr>
        <p:spPr bwMode="auto">
          <a:xfrm>
            <a:off x="3559175" y="3708400"/>
            <a:ext cx="1295400" cy="727075"/>
          </a:xfrm>
          <a:prstGeom prst="rect">
            <a:avLst/>
          </a:prstGeom>
          <a:noFill/>
          <a:ln w="9525">
            <a:noFill/>
            <a:miter lim="800000"/>
            <a:headEnd/>
            <a:tailEnd/>
          </a:ln>
        </p:spPr>
        <p:txBody>
          <a:bodyPr>
            <a:spAutoFit/>
          </a:bodyPr>
          <a:lstStyle/>
          <a:p>
            <a:pPr algn="ctr">
              <a:spcBef>
                <a:spcPct val="50000"/>
              </a:spcBef>
            </a:pPr>
            <a:r>
              <a:rPr kumimoji="1" lang="zh-CN" altLang="en-US" sz="2000">
                <a:solidFill>
                  <a:schemeClr val="tx2"/>
                </a:solidFill>
                <a:latin typeface="Times New Roman" pitchFamily="18" charset="0"/>
                <a:ea typeface="黑体" pitchFamily="49" charset="-122"/>
              </a:rPr>
              <a:t>谷胱甘肽</a:t>
            </a:r>
          </a:p>
          <a:p>
            <a:pPr algn="ctr">
              <a:lnSpc>
                <a:spcPct val="50000"/>
              </a:lnSpc>
              <a:spcBef>
                <a:spcPct val="50000"/>
              </a:spcBef>
            </a:pPr>
            <a:r>
              <a:rPr kumimoji="1" lang="zh-CN" altLang="en-US" sz="2000">
                <a:solidFill>
                  <a:schemeClr val="tx2"/>
                </a:solidFill>
                <a:latin typeface="Times New Roman" pitchFamily="18" charset="0"/>
                <a:ea typeface="黑体" pitchFamily="49" charset="-122"/>
              </a:rPr>
              <a:t>还原酶</a:t>
            </a:r>
          </a:p>
        </p:txBody>
      </p:sp>
      <p:sp>
        <p:nvSpPr>
          <p:cNvPr id="158737" name="Arc 17"/>
          <p:cNvSpPr>
            <a:spLocks/>
          </p:cNvSpPr>
          <p:nvPr/>
        </p:nvSpPr>
        <p:spPr bwMode="auto">
          <a:xfrm>
            <a:off x="4625975" y="3022600"/>
            <a:ext cx="457200" cy="2057400"/>
          </a:xfrm>
          <a:custGeom>
            <a:avLst/>
            <a:gdLst>
              <a:gd name="T0" fmla="*/ 0 w 24424"/>
              <a:gd name="T1" fmla="*/ 2147483647 h 40731"/>
              <a:gd name="T2" fmla="*/ 2147483647 w 24424"/>
              <a:gd name="T3" fmla="*/ 2147483647 h 40731"/>
              <a:gd name="T4" fmla="*/ 2147483647 w 24424"/>
              <a:gd name="T5" fmla="*/ 2147483647 h 40731"/>
              <a:gd name="T6" fmla="*/ 0 60000 65536"/>
              <a:gd name="T7" fmla="*/ 0 60000 65536"/>
              <a:gd name="T8" fmla="*/ 0 60000 65536"/>
              <a:gd name="T9" fmla="*/ 0 w 24424"/>
              <a:gd name="T10" fmla="*/ 0 h 40731"/>
              <a:gd name="T11" fmla="*/ 24424 w 24424"/>
              <a:gd name="T12" fmla="*/ 40731 h 40731"/>
            </a:gdLst>
            <a:ahLst/>
            <a:cxnLst>
              <a:cxn ang="T6">
                <a:pos x="T0" y="T1"/>
              </a:cxn>
              <a:cxn ang="T7">
                <a:pos x="T2" y="T3"/>
              </a:cxn>
              <a:cxn ang="T8">
                <a:pos x="T4" y="T5"/>
              </a:cxn>
            </a:cxnLst>
            <a:rect l="T9" t="T10" r="T11" b="T12"/>
            <a:pathLst>
              <a:path w="24424" h="40731" fill="none" extrusionOk="0">
                <a:moveTo>
                  <a:pt x="0" y="185"/>
                </a:moveTo>
                <a:cubicBezTo>
                  <a:pt x="936" y="61"/>
                  <a:pt x="1879" y="-1"/>
                  <a:pt x="2824" y="0"/>
                </a:cubicBezTo>
                <a:cubicBezTo>
                  <a:pt x="14753" y="0"/>
                  <a:pt x="24424" y="9670"/>
                  <a:pt x="24424" y="21600"/>
                </a:cubicBezTo>
                <a:cubicBezTo>
                  <a:pt x="24424" y="29632"/>
                  <a:pt x="19966" y="37001"/>
                  <a:pt x="12852" y="40731"/>
                </a:cubicBezTo>
              </a:path>
              <a:path w="24424" h="40731" stroke="0" extrusionOk="0">
                <a:moveTo>
                  <a:pt x="0" y="185"/>
                </a:moveTo>
                <a:cubicBezTo>
                  <a:pt x="936" y="61"/>
                  <a:pt x="1879" y="-1"/>
                  <a:pt x="2824" y="0"/>
                </a:cubicBezTo>
                <a:cubicBezTo>
                  <a:pt x="14753" y="0"/>
                  <a:pt x="24424" y="9670"/>
                  <a:pt x="24424" y="21600"/>
                </a:cubicBezTo>
                <a:cubicBezTo>
                  <a:pt x="24424" y="29632"/>
                  <a:pt x="19966" y="37001"/>
                  <a:pt x="12852" y="40731"/>
                </a:cubicBezTo>
                <a:lnTo>
                  <a:pt x="2824" y="21600"/>
                </a:lnTo>
                <a:close/>
              </a:path>
            </a:pathLst>
          </a:custGeom>
          <a:noFill/>
          <a:ln w="38100">
            <a:solidFill>
              <a:srgbClr val="742251"/>
            </a:solidFill>
            <a:round/>
            <a:headEnd type="triangle" w="med" len="med"/>
            <a:tailEnd/>
          </a:ln>
        </p:spPr>
        <p:txBody>
          <a:bodyPr wrap="none" anchor="ctr"/>
          <a:lstStyle/>
          <a:p>
            <a:endParaRPr lang="zh-CN" altLang="en-US"/>
          </a:p>
        </p:txBody>
      </p:sp>
      <p:sp>
        <p:nvSpPr>
          <p:cNvPr id="158738" name="Arc 18"/>
          <p:cNvSpPr>
            <a:spLocks/>
          </p:cNvSpPr>
          <p:nvPr/>
        </p:nvSpPr>
        <p:spPr bwMode="auto">
          <a:xfrm flipH="1">
            <a:off x="5083175" y="2960688"/>
            <a:ext cx="457200" cy="2119312"/>
          </a:xfrm>
          <a:custGeom>
            <a:avLst/>
            <a:gdLst>
              <a:gd name="T0" fmla="*/ 2147483647 w 22432"/>
              <a:gd name="T1" fmla="*/ 0 h 42897"/>
              <a:gd name="T2" fmla="*/ 0 w 22432"/>
              <a:gd name="T3" fmla="*/ 2147483647 h 42897"/>
              <a:gd name="T4" fmla="*/ 2147483647 w 22432"/>
              <a:gd name="T5" fmla="*/ 2147483647 h 42897"/>
              <a:gd name="T6" fmla="*/ 0 60000 65536"/>
              <a:gd name="T7" fmla="*/ 0 60000 65536"/>
              <a:gd name="T8" fmla="*/ 0 60000 65536"/>
              <a:gd name="T9" fmla="*/ 0 w 22432"/>
              <a:gd name="T10" fmla="*/ 0 h 42897"/>
              <a:gd name="T11" fmla="*/ 22432 w 22432"/>
              <a:gd name="T12" fmla="*/ 42897 h 42897"/>
            </a:gdLst>
            <a:ahLst/>
            <a:cxnLst>
              <a:cxn ang="T6">
                <a:pos x="T0" y="T1"/>
              </a:cxn>
              <a:cxn ang="T7">
                <a:pos x="T2" y="T3"/>
              </a:cxn>
              <a:cxn ang="T8">
                <a:pos x="T4" y="T5"/>
              </a:cxn>
            </a:cxnLst>
            <a:rect l="T9" t="T10" r="T11" b="T12"/>
            <a:pathLst>
              <a:path w="22432" h="42897" fill="none" extrusionOk="0">
                <a:moveTo>
                  <a:pt x="4435" y="-1"/>
                </a:moveTo>
                <a:cubicBezTo>
                  <a:pt x="14826" y="1757"/>
                  <a:pt x="22432" y="10758"/>
                  <a:pt x="22432" y="21297"/>
                </a:cubicBezTo>
                <a:cubicBezTo>
                  <a:pt x="22432" y="33226"/>
                  <a:pt x="12761" y="42897"/>
                  <a:pt x="832" y="42897"/>
                </a:cubicBezTo>
                <a:cubicBezTo>
                  <a:pt x="554" y="42897"/>
                  <a:pt x="277" y="42891"/>
                  <a:pt x="0" y="42880"/>
                </a:cubicBezTo>
              </a:path>
              <a:path w="22432" h="42897" stroke="0" extrusionOk="0">
                <a:moveTo>
                  <a:pt x="4435" y="-1"/>
                </a:moveTo>
                <a:cubicBezTo>
                  <a:pt x="14826" y="1757"/>
                  <a:pt x="22432" y="10758"/>
                  <a:pt x="22432" y="21297"/>
                </a:cubicBezTo>
                <a:cubicBezTo>
                  <a:pt x="22432" y="33226"/>
                  <a:pt x="12761" y="42897"/>
                  <a:pt x="832" y="42897"/>
                </a:cubicBezTo>
                <a:cubicBezTo>
                  <a:pt x="554" y="42897"/>
                  <a:pt x="277" y="42891"/>
                  <a:pt x="0" y="42880"/>
                </a:cubicBezTo>
                <a:lnTo>
                  <a:pt x="832" y="21297"/>
                </a:lnTo>
                <a:close/>
              </a:path>
            </a:pathLst>
          </a:custGeom>
          <a:noFill/>
          <a:ln w="38100">
            <a:solidFill>
              <a:srgbClr val="742251"/>
            </a:solidFill>
            <a:round/>
            <a:headEnd type="triangle" w="med" len="med"/>
            <a:tailEnd/>
          </a:ln>
        </p:spPr>
        <p:txBody>
          <a:bodyPr wrap="none" anchor="ctr"/>
          <a:lstStyle/>
          <a:p>
            <a:endParaRPr lang="zh-CN" altLang="en-US"/>
          </a:p>
        </p:txBody>
      </p:sp>
      <p:grpSp>
        <p:nvGrpSpPr>
          <p:cNvPr id="4" name="Group 19"/>
          <p:cNvGrpSpPr>
            <a:grpSpLocks/>
          </p:cNvGrpSpPr>
          <p:nvPr/>
        </p:nvGrpSpPr>
        <p:grpSpPr bwMode="auto">
          <a:xfrm>
            <a:off x="5840413" y="2946400"/>
            <a:ext cx="2062162" cy="2133600"/>
            <a:chOff x="3561" y="2355"/>
            <a:chExt cx="1299" cy="1344"/>
          </a:xfrm>
        </p:grpSpPr>
        <p:sp>
          <p:nvSpPr>
            <p:cNvPr id="63505" name="Text Box 20"/>
            <p:cNvSpPr txBox="1">
              <a:spLocks noChangeArrowheads="1"/>
            </p:cNvSpPr>
            <p:nvPr/>
          </p:nvSpPr>
          <p:spPr bwMode="auto">
            <a:xfrm>
              <a:off x="3561" y="2835"/>
              <a:ext cx="925" cy="442"/>
            </a:xfrm>
            <a:prstGeom prst="rect">
              <a:avLst/>
            </a:prstGeom>
            <a:noFill/>
            <a:ln w="9525">
              <a:noFill/>
              <a:miter lim="800000"/>
              <a:headEnd/>
              <a:tailEnd/>
            </a:ln>
          </p:spPr>
          <p:txBody>
            <a:bodyPr>
              <a:spAutoFit/>
            </a:bodyPr>
            <a:lstStyle/>
            <a:p>
              <a:pPr algn="ctr">
                <a:spcBef>
                  <a:spcPct val="50000"/>
                </a:spcBef>
              </a:pPr>
              <a:r>
                <a:rPr kumimoji="1" lang="zh-CN" altLang="en-US" sz="2000">
                  <a:solidFill>
                    <a:schemeClr val="tx2"/>
                  </a:solidFill>
                  <a:latin typeface="Times New Roman" pitchFamily="18" charset="0"/>
                  <a:ea typeface="黑体" pitchFamily="49" charset="-122"/>
                </a:rPr>
                <a:t>谷胱甘肽 过氧化物酶</a:t>
              </a:r>
            </a:p>
          </p:txBody>
        </p:sp>
        <p:grpSp>
          <p:nvGrpSpPr>
            <p:cNvPr id="63506" name="Group 21"/>
            <p:cNvGrpSpPr>
              <a:grpSpLocks/>
            </p:cNvGrpSpPr>
            <p:nvPr/>
          </p:nvGrpSpPr>
          <p:grpSpPr bwMode="auto">
            <a:xfrm>
              <a:off x="4092" y="2355"/>
              <a:ext cx="768" cy="1344"/>
              <a:chOff x="4092" y="2355"/>
              <a:chExt cx="768" cy="1344"/>
            </a:xfrm>
          </p:grpSpPr>
          <p:sp>
            <p:nvSpPr>
              <p:cNvPr id="63507" name="Arc 22"/>
              <p:cNvSpPr>
                <a:spLocks/>
              </p:cNvSpPr>
              <p:nvPr/>
            </p:nvSpPr>
            <p:spPr bwMode="auto">
              <a:xfrm>
                <a:off x="4092" y="2355"/>
                <a:ext cx="384" cy="1344"/>
              </a:xfrm>
              <a:custGeom>
                <a:avLst/>
                <a:gdLst>
                  <a:gd name="T0" fmla="*/ 0 w 22432"/>
                  <a:gd name="T1" fmla="*/ 0 h 43200"/>
                  <a:gd name="T2" fmla="*/ 0 w 22432"/>
                  <a:gd name="T3" fmla="*/ 0 h 43200"/>
                  <a:gd name="T4" fmla="*/ 0 w 22432"/>
                  <a:gd name="T5" fmla="*/ 0 h 43200"/>
                  <a:gd name="T6" fmla="*/ 0 60000 65536"/>
                  <a:gd name="T7" fmla="*/ 0 60000 65536"/>
                  <a:gd name="T8" fmla="*/ 0 60000 65536"/>
                  <a:gd name="T9" fmla="*/ 0 w 22432"/>
                  <a:gd name="T10" fmla="*/ 0 h 43200"/>
                  <a:gd name="T11" fmla="*/ 22432 w 22432"/>
                  <a:gd name="T12" fmla="*/ 43200 h 43200"/>
                </a:gdLst>
                <a:ahLst/>
                <a:cxnLst>
                  <a:cxn ang="T6">
                    <a:pos x="T0" y="T1"/>
                  </a:cxn>
                  <a:cxn ang="T7">
                    <a:pos x="T2" y="T3"/>
                  </a:cxn>
                  <a:cxn ang="T8">
                    <a:pos x="T4" y="T5"/>
                  </a:cxn>
                </a:cxnLst>
                <a:rect l="T9" t="T10" r="T11" b="T12"/>
                <a:pathLst>
                  <a:path w="22432" h="43200" fill="none" extrusionOk="0">
                    <a:moveTo>
                      <a:pt x="831" y="0"/>
                    </a:moveTo>
                    <a:cubicBezTo>
                      <a:pt x="12761" y="0"/>
                      <a:pt x="22432" y="9670"/>
                      <a:pt x="22432" y="21600"/>
                    </a:cubicBezTo>
                    <a:cubicBezTo>
                      <a:pt x="22432" y="33529"/>
                      <a:pt x="12761" y="43200"/>
                      <a:pt x="832" y="43200"/>
                    </a:cubicBezTo>
                    <a:cubicBezTo>
                      <a:pt x="554" y="43200"/>
                      <a:pt x="277" y="43194"/>
                      <a:pt x="0" y="43183"/>
                    </a:cubicBezTo>
                  </a:path>
                  <a:path w="22432" h="43200" stroke="0" extrusionOk="0">
                    <a:moveTo>
                      <a:pt x="831" y="0"/>
                    </a:moveTo>
                    <a:cubicBezTo>
                      <a:pt x="12761" y="0"/>
                      <a:pt x="22432" y="9670"/>
                      <a:pt x="22432" y="21600"/>
                    </a:cubicBezTo>
                    <a:cubicBezTo>
                      <a:pt x="22432" y="33529"/>
                      <a:pt x="12761" y="43200"/>
                      <a:pt x="832" y="43200"/>
                    </a:cubicBezTo>
                    <a:cubicBezTo>
                      <a:pt x="554" y="43200"/>
                      <a:pt x="277" y="43194"/>
                      <a:pt x="0" y="43183"/>
                    </a:cubicBezTo>
                    <a:lnTo>
                      <a:pt x="832" y="21600"/>
                    </a:lnTo>
                    <a:close/>
                  </a:path>
                </a:pathLst>
              </a:custGeom>
              <a:noFill/>
              <a:ln w="38100">
                <a:solidFill>
                  <a:srgbClr val="742251"/>
                </a:solidFill>
                <a:round/>
                <a:headEnd/>
                <a:tailEnd type="triangle" w="med" len="med"/>
              </a:ln>
            </p:spPr>
            <p:txBody>
              <a:bodyPr wrap="none" anchor="ctr"/>
              <a:lstStyle/>
              <a:p>
                <a:endParaRPr lang="zh-CN" altLang="en-US"/>
              </a:p>
            </p:txBody>
          </p:sp>
          <p:sp>
            <p:nvSpPr>
              <p:cNvPr id="63508" name="Arc 23"/>
              <p:cNvSpPr>
                <a:spLocks/>
              </p:cNvSpPr>
              <p:nvPr/>
            </p:nvSpPr>
            <p:spPr bwMode="auto">
              <a:xfrm flipH="1">
                <a:off x="4476" y="2355"/>
                <a:ext cx="384" cy="1344"/>
              </a:xfrm>
              <a:custGeom>
                <a:avLst/>
                <a:gdLst>
                  <a:gd name="T0" fmla="*/ 0 w 22432"/>
                  <a:gd name="T1" fmla="*/ 0 h 43200"/>
                  <a:gd name="T2" fmla="*/ 0 w 22432"/>
                  <a:gd name="T3" fmla="*/ 0 h 43200"/>
                  <a:gd name="T4" fmla="*/ 0 w 22432"/>
                  <a:gd name="T5" fmla="*/ 0 h 43200"/>
                  <a:gd name="T6" fmla="*/ 0 60000 65536"/>
                  <a:gd name="T7" fmla="*/ 0 60000 65536"/>
                  <a:gd name="T8" fmla="*/ 0 60000 65536"/>
                  <a:gd name="T9" fmla="*/ 0 w 22432"/>
                  <a:gd name="T10" fmla="*/ 0 h 43200"/>
                  <a:gd name="T11" fmla="*/ 22432 w 22432"/>
                  <a:gd name="T12" fmla="*/ 43200 h 43200"/>
                </a:gdLst>
                <a:ahLst/>
                <a:cxnLst>
                  <a:cxn ang="T6">
                    <a:pos x="T0" y="T1"/>
                  </a:cxn>
                  <a:cxn ang="T7">
                    <a:pos x="T2" y="T3"/>
                  </a:cxn>
                  <a:cxn ang="T8">
                    <a:pos x="T4" y="T5"/>
                  </a:cxn>
                </a:cxnLst>
                <a:rect l="T9" t="T10" r="T11" b="T12"/>
                <a:pathLst>
                  <a:path w="22432" h="43200" fill="none" extrusionOk="0">
                    <a:moveTo>
                      <a:pt x="831" y="0"/>
                    </a:moveTo>
                    <a:cubicBezTo>
                      <a:pt x="12761" y="0"/>
                      <a:pt x="22432" y="9670"/>
                      <a:pt x="22432" y="21600"/>
                    </a:cubicBezTo>
                    <a:cubicBezTo>
                      <a:pt x="22432" y="33529"/>
                      <a:pt x="12761" y="43200"/>
                      <a:pt x="832" y="43200"/>
                    </a:cubicBezTo>
                    <a:cubicBezTo>
                      <a:pt x="554" y="43200"/>
                      <a:pt x="277" y="43194"/>
                      <a:pt x="0" y="43183"/>
                    </a:cubicBezTo>
                  </a:path>
                  <a:path w="22432" h="43200" stroke="0" extrusionOk="0">
                    <a:moveTo>
                      <a:pt x="831" y="0"/>
                    </a:moveTo>
                    <a:cubicBezTo>
                      <a:pt x="12761" y="0"/>
                      <a:pt x="22432" y="9670"/>
                      <a:pt x="22432" y="21600"/>
                    </a:cubicBezTo>
                    <a:cubicBezTo>
                      <a:pt x="22432" y="33529"/>
                      <a:pt x="12761" y="43200"/>
                      <a:pt x="832" y="43200"/>
                    </a:cubicBezTo>
                    <a:cubicBezTo>
                      <a:pt x="554" y="43200"/>
                      <a:pt x="277" y="43194"/>
                      <a:pt x="0" y="43183"/>
                    </a:cubicBezTo>
                    <a:lnTo>
                      <a:pt x="832" y="21600"/>
                    </a:lnTo>
                    <a:close/>
                  </a:path>
                </a:pathLst>
              </a:custGeom>
              <a:noFill/>
              <a:ln w="38100">
                <a:solidFill>
                  <a:srgbClr val="742251"/>
                </a:solidFill>
                <a:round/>
                <a:headEnd/>
                <a:tailEnd type="triangle" w="med" len="med"/>
              </a:ln>
            </p:spPr>
            <p:txBody>
              <a:bodyPr wrap="none" anchor="ctr"/>
              <a:lstStyle/>
              <a:p>
                <a:endParaRPr lang="zh-CN" altLang="en-US"/>
              </a:p>
            </p:txBody>
          </p:sp>
        </p:grpSp>
      </p:grpSp>
      <p:sp>
        <p:nvSpPr>
          <p:cNvPr id="158746" name="Rectangle 26"/>
          <p:cNvSpPr>
            <a:spLocks noGrp="1" noChangeArrowheads="1"/>
          </p:cNvSpPr>
          <p:nvPr>
            <p:ph type="body" sz="half" idx="1"/>
          </p:nvPr>
        </p:nvSpPr>
        <p:spPr>
          <a:xfrm>
            <a:off x="682625" y="333375"/>
            <a:ext cx="6985000" cy="2617788"/>
          </a:xfrm>
          <a:noFill/>
        </p:spPr>
        <p:txBody>
          <a:bodyPr/>
          <a:lstStyle/>
          <a:p>
            <a:pPr eaLnBrk="1" hangingPunct="1">
              <a:lnSpc>
                <a:spcPct val="110000"/>
              </a:lnSpc>
            </a:pPr>
            <a:r>
              <a:rPr lang="en-US" altLang="zh-CN" sz="2800">
                <a:latin typeface="Arial" charset="0"/>
                <a:ea typeface="黑体" pitchFamily="49" charset="-122"/>
                <a:cs typeface="Arial" charset="0"/>
              </a:rPr>
              <a:t>NADPH</a:t>
            </a:r>
            <a:r>
              <a:rPr lang="zh-CN" altLang="en-US" sz="2800">
                <a:latin typeface="Arial" charset="0"/>
                <a:ea typeface="黑体" pitchFamily="49" charset="-122"/>
                <a:cs typeface="Arial" charset="0"/>
              </a:rPr>
              <a:t>能维持红细胞内还原型谷胱甘肽的含量。</a:t>
            </a:r>
          </a:p>
          <a:p>
            <a:pPr eaLnBrk="1" hangingPunct="1">
              <a:lnSpc>
                <a:spcPct val="110000"/>
              </a:lnSpc>
            </a:pPr>
            <a:r>
              <a:rPr lang="zh-CN" altLang="en-US" sz="2800">
                <a:latin typeface="Arial" charset="0"/>
                <a:ea typeface="黑体" pitchFamily="49" charset="-122"/>
                <a:cs typeface="Arial" charset="0"/>
              </a:rPr>
              <a:t>促使高铁血红蛋白（</a:t>
            </a:r>
            <a:r>
              <a:rPr lang="en-US" altLang="zh-CN" sz="2800">
                <a:latin typeface="Arial" charset="0"/>
                <a:ea typeface="黑体" pitchFamily="49" charset="-122"/>
                <a:cs typeface="Arial" charset="0"/>
              </a:rPr>
              <a:t>MHb)</a:t>
            </a:r>
            <a:r>
              <a:rPr lang="zh-CN" altLang="en-US" sz="2800">
                <a:latin typeface="Arial" charset="0"/>
                <a:ea typeface="黑体" pitchFamily="49" charset="-122"/>
                <a:cs typeface="Arial" charset="0"/>
              </a:rPr>
              <a:t>还原为有载氧功能的血红蛋白</a:t>
            </a:r>
          </a:p>
        </p:txBody>
      </p:sp>
      <p:sp>
        <p:nvSpPr>
          <p:cNvPr id="63504" name="灯片编号占位符 23"/>
          <p:cNvSpPr>
            <a:spLocks noGrp="1"/>
          </p:cNvSpPr>
          <p:nvPr>
            <p:ph type="sldNum" sz="quarter" idx="12"/>
          </p:nvPr>
        </p:nvSpPr>
        <p:spPr>
          <a:noFill/>
        </p:spPr>
        <p:txBody>
          <a:bodyPr/>
          <a:lstStyle/>
          <a:p>
            <a:fld id="{34BBD191-84C5-4A77-8F07-D0CBD2D498FC}" type="slidenum">
              <a:rPr lang="en-US" altLang="zh-CN" smtClean="0">
                <a:ea typeface="宋体" charset="-122"/>
              </a:rPr>
              <a:pPr/>
              <a:t>56</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8746">
                                            <p:txEl>
                                              <p:pRg st="0" end="0"/>
                                            </p:txEl>
                                          </p:spTgt>
                                        </p:tgtEl>
                                        <p:attrNameLst>
                                          <p:attrName>style.visibility</p:attrName>
                                        </p:attrNameLst>
                                      </p:cBhvr>
                                      <p:to>
                                        <p:strVal val="visible"/>
                                      </p:to>
                                    </p:set>
                                    <p:animEffect transition="in" filter="dissolve">
                                      <p:cBhvr>
                                        <p:cTn id="7" dur="500"/>
                                        <p:tgtEl>
                                          <p:spTgt spid="158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8727"/>
                                        </p:tgtEl>
                                        <p:attrNameLst>
                                          <p:attrName>style.visibility</p:attrName>
                                        </p:attrNameLst>
                                      </p:cBhvr>
                                      <p:to>
                                        <p:strVal val="visible"/>
                                      </p:to>
                                    </p:set>
                                    <p:animEffect transition="in" filter="dissolve">
                                      <p:cBhvr>
                                        <p:cTn id="12" dur="500"/>
                                        <p:tgtEl>
                                          <p:spTgt spid="15872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8729"/>
                                        </p:tgtEl>
                                        <p:attrNameLst>
                                          <p:attrName>style.visibility</p:attrName>
                                        </p:attrNameLst>
                                      </p:cBhvr>
                                      <p:to>
                                        <p:strVal val="visible"/>
                                      </p:to>
                                    </p:set>
                                    <p:animEffect transition="in" filter="dissolve">
                                      <p:cBhvr>
                                        <p:cTn id="15" dur="500"/>
                                        <p:tgtEl>
                                          <p:spTgt spid="158729"/>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158728"/>
                                        </p:tgtEl>
                                        <p:attrNameLst>
                                          <p:attrName>style.visibility</p:attrName>
                                        </p:attrNameLst>
                                      </p:cBhvr>
                                      <p:to>
                                        <p:strVal val="visible"/>
                                      </p:to>
                                    </p:set>
                                    <p:animEffect transition="in" filter="dissolve">
                                      <p:cBhvr>
                                        <p:cTn id="23" dur="500"/>
                                        <p:tgtEl>
                                          <p:spTgt spid="15872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8730"/>
                                        </p:tgtEl>
                                        <p:attrNameLst>
                                          <p:attrName>style.visibility</p:attrName>
                                        </p:attrNameLst>
                                      </p:cBhvr>
                                      <p:to>
                                        <p:strVal val="visible"/>
                                      </p:to>
                                    </p:set>
                                    <p:animEffect transition="in" filter="dissolve">
                                      <p:cBhvr>
                                        <p:cTn id="26" dur="500"/>
                                        <p:tgtEl>
                                          <p:spTgt spid="15873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8726"/>
                                        </p:tgtEl>
                                        <p:attrNameLst>
                                          <p:attrName>style.visibility</p:attrName>
                                        </p:attrNameLst>
                                      </p:cBhvr>
                                      <p:to>
                                        <p:strVal val="visible"/>
                                      </p:to>
                                    </p:set>
                                    <p:animEffect transition="in" filter="dissolve">
                                      <p:cBhvr>
                                        <p:cTn id="31" dur="500"/>
                                        <p:tgtEl>
                                          <p:spTgt spid="158726"/>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58738"/>
                                        </p:tgtEl>
                                        <p:attrNameLst>
                                          <p:attrName>style.visibility</p:attrName>
                                        </p:attrNameLst>
                                      </p:cBhvr>
                                      <p:to>
                                        <p:strVal val="visible"/>
                                      </p:to>
                                    </p:set>
                                    <p:animEffect transition="in" filter="wipe(down)">
                                      <p:cBhvr>
                                        <p:cTn id="35" dur="500"/>
                                        <p:tgtEl>
                                          <p:spTgt spid="15873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8737"/>
                                        </p:tgtEl>
                                        <p:attrNameLst>
                                          <p:attrName>style.visibility</p:attrName>
                                        </p:attrNameLst>
                                      </p:cBhvr>
                                      <p:to>
                                        <p:strVal val="visible"/>
                                      </p:to>
                                    </p:set>
                                    <p:animEffect transition="in" filter="wipe(down)">
                                      <p:cBhvr>
                                        <p:cTn id="38" dur="500"/>
                                        <p:tgtEl>
                                          <p:spTgt spid="158737"/>
                                        </p:tgtEl>
                                      </p:cBhvr>
                                    </p:animEffect>
                                  </p:childTnLst>
                                </p:cTn>
                              </p:par>
                            </p:childTnLst>
                          </p:cTn>
                        </p:par>
                        <p:par>
                          <p:cTn id="39" fill="hold">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158736"/>
                                        </p:tgtEl>
                                        <p:attrNameLst>
                                          <p:attrName>style.visibility</p:attrName>
                                        </p:attrNameLst>
                                      </p:cBhvr>
                                      <p:to>
                                        <p:strVal val="visible"/>
                                      </p:to>
                                    </p:set>
                                    <p:animEffect transition="in" filter="dissolve">
                                      <p:cBhvr>
                                        <p:cTn id="42" dur="500"/>
                                        <p:tgtEl>
                                          <p:spTgt spid="158736"/>
                                        </p:tgtEl>
                                      </p:cBhvr>
                                    </p:animEffect>
                                  </p:childTnLst>
                                </p:cTn>
                              </p:par>
                            </p:childTnLst>
                          </p:cTn>
                        </p:par>
                        <p:par>
                          <p:cTn id="43" fill="hold">
                            <p:stCondLst>
                              <p:cond delay="1500"/>
                            </p:stCondLst>
                            <p:childTnLst>
                              <p:par>
                                <p:cTn id="44" presetID="9" presetClass="entr" presetSubtype="0" fill="hold" grpId="0" nodeType="afterEffect">
                                  <p:stCondLst>
                                    <p:cond delay="0"/>
                                  </p:stCondLst>
                                  <p:childTnLst>
                                    <p:set>
                                      <p:cBhvr>
                                        <p:cTn id="45" dur="1" fill="hold">
                                          <p:stCondLst>
                                            <p:cond delay="0"/>
                                          </p:stCondLst>
                                        </p:cTn>
                                        <p:tgtEl>
                                          <p:spTgt spid="158725"/>
                                        </p:tgtEl>
                                        <p:attrNameLst>
                                          <p:attrName>style.visibility</p:attrName>
                                        </p:attrNameLst>
                                      </p:cBhvr>
                                      <p:to>
                                        <p:strVal val="visible"/>
                                      </p:to>
                                    </p:set>
                                    <p:animEffect transition="in" filter="dissolve">
                                      <p:cBhvr>
                                        <p:cTn id="46" dur="500"/>
                                        <p:tgtEl>
                                          <p:spTgt spid="15872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8723"/>
                                        </p:tgtEl>
                                        <p:attrNameLst>
                                          <p:attrName>style.visibility</p:attrName>
                                        </p:attrNameLst>
                                      </p:cBhvr>
                                      <p:to>
                                        <p:strVal val="visible"/>
                                      </p:to>
                                    </p:set>
                                    <p:animEffect transition="in" filter="dissolve">
                                      <p:cBhvr>
                                        <p:cTn id="51" dur="500"/>
                                        <p:tgtEl>
                                          <p:spTgt spid="158723"/>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up)">
                                      <p:cBhvr>
                                        <p:cTn id="55" dur="500"/>
                                        <p:tgtEl>
                                          <p:spTgt spid="2"/>
                                        </p:tgtEl>
                                      </p:cBhvr>
                                    </p:animEffect>
                                  </p:childTnLst>
                                </p:cTn>
                              </p:par>
                            </p:childTnLst>
                          </p:cTn>
                        </p:par>
                        <p:par>
                          <p:cTn id="56" fill="hold">
                            <p:stCondLst>
                              <p:cond delay="1000"/>
                            </p:stCondLst>
                            <p:childTnLst>
                              <p:par>
                                <p:cTn id="57" presetID="9" presetClass="entr" presetSubtype="0" fill="hold" grpId="0" nodeType="afterEffect">
                                  <p:stCondLst>
                                    <p:cond delay="0"/>
                                  </p:stCondLst>
                                  <p:childTnLst>
                                    <p:set>
                                      <p:cBhvr>
                                        <p:cTn id="58" dur="1" fill="hold">
                                          <p:stCondLst>
                                            <p:cond delay="0"/>
                                          </p:stCondLst>
                                        </p:cTn>
                                        <p:tgtEl>
                                          <p:spTgt spid="158724"/>
                                        </p:tgtEl>
                                        <p:attrNameLst>
                                          <p:attrName>style.visibility</p:attrName>
                                        </p:attrNameLst>
                                      </p:cBhvr>
                                      <p:to>
                                        <p:strVal val="visible"/>
                                      </p:to>
                                    </p:set>
                                    <p:animEffect transition="in" filter="dissolve">
                                      <p:cBhvr>
                                        <p:cTn id="59" dur="500"/>
                                        <p:tgtEl>
                                          <p:spTgt spid="158724"/>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58746">
                                            <p:txEl>
                                              <p:pRg st="1" end="1"/>
                                            </p:txEl>
                                          </p:spTgt>
                                        </p:tgtEl>
                                        <p:attrNameLst>
                                          <p:attrName>style.visibility</p:attrName>
                                        </p:attrNameLst>
                                      </p:cBhvr>
                                      <p:to>
                                        <p:strVal val="visible"/>
                                      </p:to>
                                    </p:set>
                                    <p:animEffect transition="in" filter="dissolve">
                                      <p:cBhvr>
                                        <p:cTn id="64" dur="500"/>
                                        <p:tgtEl>
                                          <p:spTgt spid="1587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p:bldP spid="158724" grpId="0"/>
      <p:bldP spid="158725" grpId="0"/>
      <p:bldP spid="158726" grpId="0"/>
      <p:bldP spid="158727" grpId="0"/>
      <p:bldP spid="158728" grpId="0"/>
      <p:bldP spid="158729" grpId="0"/>
      <p:bldP spid="158730" grpId="0"/>
      <p:bldP spid="158736" grpId="0"/>
      <p:bldP spid="158737" grpId="0" animBg="1"/>
      <p:bldP spid="158738" grpId="0" animBg="1"/>
      <p:bldP spid="15874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55650" y="609600"/>
            <a:ext cx="7772400" cy="1143000"/>
          </a:xfrm>
        </p:spPr>
        <p:txBody>
          <a:bodyPr/>
          <a:lstStyle/>
          <a:p>
            <a:pPr eaLnBrk="1" hangingPunct="1"/>
            <a:r>
              <a:rPr lang="zh-CN" altLang="en-US" sz="3600">
                <a:solidFill>
                  <a:srgbClr val="000099"/>
                </a:solidFill>
                <a:latin typeface="黑体" pitchFamily="49" charset="-122"/>
                <a:ea typeface="黑体" pitchFamily="49" charset="-122"/>
              </a:rPr>
              <a:t>（二）脂   代   谢</a:t>
            </a:r>
          </a:p>
        </p:txBody>
      </p:sp>
      <p:sp>
        <p:nvSpPr>
          <p:cNvPr id="237571" name="Text Box 3"/>
          <p:cNvSpPr txBox="1">
            <a:spLocks noChangeArrowheads="1"/>
          </p:cNvSpPr>
          <p:nvPr/>
        </p:nvSpPr>
        <p:spPr bwMode="auto">
          <a:xfrm>
            <a:off x="1042988" y="1981200"/>
            <a:ext cx="7058025" cy="3259138"/>
          </a:xfrm>
          <a:prstGeom prst="rect">
            <a:avLst/>
          </a:prstGeom>
          <a:noFill/>
          <a:ln w="9525">
            <a:noFill/>
            <a:miter lim="800000"/>
            <a:headEnd/>
            <a:tailEnd/>
          </a:ln>
        </p:spPr>
        <p:txBody>
          <a:bodyPr>
            <a:spAutoFit/>
          </a:bodyPr>
          <a:lstStyle/>
          <a:p>
            <a:pPr>
              <a:lnSpc>
                <a:spcPct val="130000"/>
              </a:lnSpc>
              <a:spcBef>
                <a:spcPct val="50000"/>
              </a:spcBef>
            </a:pPr>
            <a:r>
              <a:rPr kumimoji="1" lang="en-US" altLang="zh-CN" sz="3200">
                <a:latin typeface="Times New Roman" pitchFamily="18" charset="0"/>
                <a:ea typeface="黑体" pitchFamily="49" charset="-122"/>
              </a:rPr>
              <a:t>        </a:t>
            </a:r>
            <a:r>
              <a:rPr kumimoji="1" lang="zh-CN" altLang="en-US" sz="3200">
                <a:latin typeface="Times New Roman" pitchFamily="18" charset="0"/>
                <a:ea typeface="黑体" pitchFamily="49" charset="-122"/>
              </a:rPr>
              <a:t>成熟红细胞的脂类几乎都存在于细胞膜上。成熟红细胞不能从头合成脂酸，所以通过主动参入和被动交换不断地与血浆进行交换，维持其正常的脂类组成、结构和功能。 </a:t>
            </a:r>
          </a:p>
        </p:txBody>
      </p:sp>
      <p:sp>
        <p:nvSpPr>
          <p:cNvPr id="64516" name="灯片编号占位符 3"/>
          <p:cNvSpPr>
            <a:spLocks noGrp="1"/>
          </p:cNvSpPr>
          <p:nvPr>
            <p:ph type="sldNum" sz="quarter" idx="12"/>
          </p:nvPr>
        </p:nvSpPr>
        <p:spPr>
          <a:noFill/>
        </p:spPr>
        <p:txBody>
          <a:bodyPr/>
          <a:lstStyle/>
          <a:p>
            <a:fld id="{EAC85798-49B9-4E65-B847-FCEDB10E9E08}" type="slidenum">
              <a:rPr lang="en-US" altLang="zh-CN" smtClean="0">
                <a:ea typeface="宋体" charset="-122"/>
              </a:rPr>
              <a:pPr/>
              <a:t>57</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37571"/>
                                        </p:tgtEl>
                                        <p:attrNameLst>
                                          <p:attrName>style.visibility</p:attrName>
                                        </p:attrNameLst>
                                      </p:cBhvr>
                                      <p:to>
                                        <p:strVal val="visible"/>
                                      </p:to>
                                    </p:set>
                                    <p:animEffect transition="in" filter="dissolve">
                                      <p:cBhvr>
                                        <p:cTn id="7" dur="500"/>
                                        <p:tgtEl>
                                          <p:spTgt spid="237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57288" y="712788"/>
            <a:ext cx="6870700" cy="844550"/>
          </a:xfrm>
        </p:spPr>
        <p:txBody>
          <a:bodyPr/>
          <a:lstStyle/>
          <a:p>
            <a:pPr eaLnBrk="1" hangingPunct="1"/>
            <a:r>
              <a:rPr lang="zh-CN" altLang="en-US" sz="3200" dirty="0">
                <a:solidFill>
                  <a:srgbClr val="000099"/>
                </a:solidFill>
                <a:latin typeface="Times New Roman" pitchFamily="18" charset="0"/>
                <a:ea typeface="黑体" pitchFamily="49" charset="-122"/>
              </a:rPr>
              <a:t>（三） 血红蛋白的合成</a:t>
            </a:r>
          </a:p>
        </p:txBody>
      </p:sp>
      <p:sp>
        <p:nvSpPr>
          <p:cNvPr id="292867" name="Rectangle 3"/>
          <p:cNvSpPr>
            <a:spLocks noGrp="1" noChangeArrowheads="1"/>
          </p:cNvSpPr>
          <p:nvPr>
            <p:ph type="body" idx="1"/>
          </p:nvPr>
        </p:nvSpPr>
        <p:spPr>
          <a:xfrm>
            <a:off x="611560" y="1773238"/>
            <a:ext cx="7488832" cy="3887787"/>
          </a:xfrm>
        </p:spPr>
        <p:txBody>
          <a:bodyPr/>
          <a:lstStyle/>
          <a:p>
            <a:pPr eaLnBrk="1" hangingPunct="1">
              <a:lnSpc>
                <a:spcPct val="125000"/>
              </a:lnSpc>
              <a:buClr>
                <a:schemeClr val="tx2"/>
              </a:buClr>
              <a:buSzPct val="135000"/>
            </a:pPr>
            <a:r>
              <a:rPr lang="en-US" altLang="zh-CN" sz="2800" dirty="0">
                <a:latin typeface="Times New Roman" pitchFamily="18" charset="0"/>
                <a:ea typeface="黑体" pitchFamily="49" charset="-122"/>
              </a:rPr>
              <a:t> </a:t>
            </a:r>
            <a:r>
              <a:rPr lang="zh-CN" altLang="en-US" sz="2800" dirty="0">
                <a:latin typeface="Times New Roman" pitchFamily="18" charset="0"/>
                <a:ea typeface="黑体" pitchFamily="49" charset="-122"/>
              </a:rPr>
              <a:t>珠蛋白与血红素结合形成血红蛋白</a:t>
            </a:r>
          </a:p>
          <a:p>
            <a:pPr eaLnBrk="1" hangingPunct="1">
              <a:lnSpc>
                <a:spcPct val="125000"/>
              </a:lnSpc>
              <a:buClr>
                <a:schemeClr val="tx2"/>
              </a:buClr>
              <a:buSzPct val="135000"/>
            </a:pPr>
            <a:r>
              <a:rPr lang="zh-CN" altLang="en-US" sz="2800" dirty="0">
                <a:latin typeface="Times New Roman" pitchFamily="18" charset="0"/>
                <a:ea typeface="黑体" pitchFamily="49" charset="-122"/>
              </a:rPr>
              <a:t> 高铁血红素促进珠蛋白的合成</a:t>
            </a:r>
          </a:p>
          <a:p>
            <a:pPr eaLnBrk="1" hangingPunct="1">
              <a:lnSpc>
                <a:spcPct val="125000"/>
              </a:lnSpc>
              <a:buClr>
                <a:schemeClr val="tx2"/>
              </a:buClr>
              <a:buSzPct val="135000"/>
              <a:buFontTx/>
              <a:buNone/>
            </a:pPr>
            <a:r>
              <a:rPr lang="zh-CN" altLang="en-US" sz="2800" dirty="0">
                <a:latin typeface="Times New Roman" pitchFamily="18" charset="0"/>
                <a:ea typeface="黑体" pitchFamily="49" charset="-122"/>
              </a:rPr>
              <a:t>          血红素的氧化产物高铁血红素能抑制</a:t>
            </a:r>
            <a:r>
              <a:rPr lang="en-US" altLang="zh-CN" sz="2800" dirty="0">
                <a:latin typeface="Times New Roman" pitchFamily="18" charset="0"/>
                <a:ea typeface="黑体" pitchFamily="49" charset="-122"/>
              </a:rPr>
              <a:t>PKA (</a:t>
            </a:r>
            <a:r>
              <a:rPr lang="zh-CN" altLang="en-US" sz="2800" dirty="0">
                <a:latin typeface="Times New Roman" pitchFamily="18" charset="0"/>
                <a:ea typeface="黑体" pitchFamily="49" charset="-122"/>
              </a:rPr>
              <a:t>依赖</a:t>
            </a:r>
            <a:r>
              <a:rPr lang="en-US" altLang="zh-CN" sz="2800" dirty="0">
                <a:latin typeface="Times New Roman" pitchFamily="18" charset="0"/>
                <a:ea typeface="黑体" pitchFamily="49" charset="-122"/>
              </a:rPr>
              <a:t>cAMP</a:t>
            </a:r>
            <a:r>
              <a:rPr lang="zh-CN" altLang="en-US" sz="2800" dirty="0">
                <a:latin typeface="Times New Roman" pitchFamily="18" charset="0"/>
                <a:ea typeface="黑体" pitchFamily="49" charset="-122"/>
              </a:rPr>
              <a:t>的蛋白激酶</a:t>
            </a:r>
            <a:r>
              <a:rPr lang="en-US" altLang="zh-CN" sz="2800" dirty="0">
                <a:latin typeface="Times New Roman" pitchFamily="18" charset="0"/>
                <a:ea typeface="黑体" pitchFamily="49" charset="-122"/>
              </a:rPr>
              <a:t>A)</a:t>
            </a:r>
            <a:r>
              <a:rPr lang="zh-CN" altLang="en-US" sz="2800" dirty="0">
                <a:latin typeface="Times New Roman" pitchFamily="18" charset="0"/>
                <a:ea typeface="黑体" pitchFamily="49" charset="-122"/>
              </a:rPr>
              <a:t>的作用，使</a:t>
            </a:r>
            <a:r>
              <a:rPr lang="en-US" altLang="zh-CN" sz="2800" dirty="0">
                <a:latin typeface="Times New Roman" pitchFamily="18" charset="0"/>
                <a:ea typeface="黑体" pitchFamily="49" charset="-122"/>
              </a:rPr>
              <a:t>eIF-2 (</a:t>
            </a:r>
            <a:r>
              <a:rPr lang="zh-CN" altLang="en-US" sz="2800" dirty="0">
                <a:latin typeface="Times New Roman" pitchFamily="18" charset="0"/>
                <a:ea typeface="黑体" pitchFamily="49" charset="-122"/>
              </a:rPr>
              <a:t>真核生物翻译起始因子</a:t>
            </a:r>
            <a:r>
              <a:rPr lang="en-US" altLang="zh-CN" sz="2800" dirty="0">
                <a:latin typeface="Times New Roman" pitchFamily="18" charset="0"/>
                <a:ea typeface="黑体" pitchFamily="49" charset="-122"/>
              </a:rPr>
              <a:t>-2)</a:t>
            </a:r>
            <a:r>
              <a:rPr lang="zh-CN" altLang="en-US" sz="2800" dirty="0">
                <a:latin typeface="Times New Roman" pitchFamily="18" charset="0"/>
                <a:ea typeface="黑体" pitchFamily="49" charset="-122"/>
              </a:rPr>
              <a:t>保持去磷酸化的活性状态，有利于珠蛋白合成，进而影响血红蛋白合成</a:t>
            </a:r>
          </a:p>
        </p:txBody>
      </p:sp>
      <p:sp>
        <p:nvSpPr>
          <p:cNvPr id="88068" name="灯片编号占位符 3"/>
          <p:cNvSpPr>
            <a:spLocks noGrp="1"/>
          </p:cNvSpPr>
          <p:nvPr>
            <p:ph type="sldNum" sz="quarter" idx="12"/>
          </p:nvPr>
        </p:nvSpPr>
        <p:spPr>
          <a:noFill/>
        </p:spPr>
        <p:txBody>
          <a:bodyPr/>
          <a:lstStyle/>
          <a:p>
            <a:fld id="{9552A161-E9C8-49F0-BEE9-105D55519E67}" type="slidenum">
              <a:rPr lang="en-US" altLang="zh-CN" smtClean="0">
                <a:ea typeface="宋体" charset="-122"/>
              </a:rPr>
              <a:pPr/>
              <a:t>58</a:t>
            </a:fld>
            <a:endParaRPr lang="en-US" altLang="zh-CN">
              <a:ea typeface="宋体" charset="-122"/>
            </a:endParaRPr>
          </a:p>
        </p:txBody>
      </p:sp>
    </p:spTree>
    <p:extLst>
      <p:ext uri="{BB962C8B-B14F-4D97-AF65-F5344CB8AC3E}">
        <p14:creationId xmlns:p14="http://schemas.microsoft.com/office/powerpoint/2010/main" val="103359239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wipe(left)">
                                      <p:cBhvr>
                                        <p:cTn id="7" dur="500"/>
                                        <p:tgtEl>
                                          <p:spTgt spid="292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2867">
                                            <p:txEl>
                                              <p:pRg st="1" end="1"/>
                                            </p:txEl>
                                          </p:spTgt>
                                        </p:tgtEl>
                                        <p:attrNameLst>
                                          <p:attrName>style.visibility</p:attrName>
                                        </p:attrNameLst>
                                      </p:cBhvr>
                                      <p:to>
                                        <p:strVal val="visible"/>
                                      </p:to>
                                    </p:set>
                                    <p:animEffect transition="in" filter="wipe(left)">
                                      <p:cBhvr>
                                        <p:cTn id="12" dur="500"/>
                                        <p:tgtEl>
                                          <p:spTgt spid="292867">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2867">
                                            <p:txEl>
                                              <p:pRg st="2" end="2"/>
                                            </p:txEl>
                                          </p:spTgt>
                                        </p:tgtEl>
                                        <p:attrNameLst>
                                          <p:attrName>style.visibility</p:attrName>
                                        </p:attrNameLst>
                                      </p:cBhvr>
                                      <p:to>
                                        <p:strVal val="visible"/>
                                      </p:to>
                                    </p:set>
                                    <p:animEffect transition="in" filter="wipe(left)">
                                      <p:cBhvr>
                                        <p:cTn id="16" dur="500"/>
                                        <p:tgtEl>
                                          <p:spTgt spid="292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1946275" y="1216025"/>
            <a:ext cx="2286000" cy="519113"/>
          </a:xfrm>
          <a:prstGeom prst="rect">
            <a:avLst/>
          </a:prstGeom>
          <a:noFill/>
          <a:ln w="9525">
            <a:noFill/>
            <a:miter lim="800000"/>
            <a:headEnd/>
            <a:tailEnd/>
          </a:ln>
        </p:spPr>
        <p:txBody>
          <a:bodyPr>
            <a:spAutoFit/>
          </a:bodyPr>
          <a:lstStyle/>
          <a:p>
            <a:pPr>
              <a:spcBef>
                <a:spcPct val="50000"/>
              </a:spcBef>
            </a:pPr>
            <a:r>
              <a:rPr kumimoji="1" lang="en-US" altLang="zh-CN" sz="2800">
                <a:solidFill>
                  <a:srgbClr val="CC0066"/>
                </a:solidFill>
                <a:latin typeface="Arial" charset="0"/>
                <a:ea typeface="黑体" pitchFamily="49" charset="-122"/>
                <a:cs typeface="Arial" charset="0"/>
              </a:rPr>
              <a:t> </a:t>
            </a:r>
            <a:r>
              <a:rPr kumimoji="1" lang="zh-CN" altLang="en-US" sz="2800">
                <a:solidFill>
                  <a:srgbClr val="CC0066"/>
                </a:solidFill>
                <a:latin typeface="Arial" charset="0"/>
                <a:ea typeface="黑体" pitchFamily="49" charset="-122"/>
                <a:cs typeface="Arial" charset="0"/>
              </a:rPr>
              <a:t>高铁血红素</a:t>
            </a:r>
          </a:p>
        </p:txBody>
      </p:sp>
      <p:sp>
        <p:nvSpPr>
          <p:cNvPr id="293891" name="Text Box 3"/>
          <p:cNvSpPr txBox="1">
            <a:spLocks noChangeArrowheads="1"/>
          </p:cNvSpPr>
          <p:nvPr/>
        </p:nvSpPr>
        <p:spPr bwMode="auto">
          <a:xfrm>
            <a:off x="433388" y="2366963"/>
            <a:ext cx="1655762" cy="519112"/>
          </a:xfrm>
          <a:prstGeom prst="rect">
            <a:avLst/>
          </a:prstGeom>
          <a:noFill/>
          <a:ln w="9525">
            <a:noFill/>
            <a:miter lim="800000"/>
            <a:headEnd/>
            <a:tailEnd/>
          </a:ln>
        </p:spPr>
        <p:txBody>
          <a:bodyPr>
            <a:spAutoFit/>
          </a:bodyPr>
          <a:lstStyle/>
          <a:p>
            <a:pPr>
              <a:spcBef>
                <a:spcPct val="50000"/>
              </a:spcBef>
            </a:pPr>
            <a:r>
              <a:rPr kumimoji="1" lang="en-US" altLang="zh-CN" sz="2800">
                <a:latin typeface="Arial" charset="0"/>
                <a:ea typeface="黑体" pitchFamily="49" charset="-122"/>
                <a:cs typeface="Arial" charset="0"/>
              </a:rPr>
              <a:t>cAMP +</a:t>
            </a:r>
          </a:p>
        </p:txBody>
      </p:sp>
      <p:sp>
        <p:nvSpPr>
          <p:cNvPr id="293892" name="Line 4"/>
          <p:cNvSpPr>
            <a:spLocks noChangeShapeType="1"/>
          </p:cNvSpPr>
          <p:nvPr/>
        </p:nvSpPr>
        <p:spPr bwMode="auto">
          <a:xfrm>
            <a:off x="2665413" y="2655888"/>
            <a:ext cx="1066800" cy="0"/>
          </a:xfrm>
          <a:prstGeom prst="line">
            <a:avLst/>
          </a:prstGeom>
          <a:noFill/>
          <a:ln w="38100">
            <a:solidFill>
              <a:srgbClr val="333399"/>
            </a:solidFill>
            <a:round/>
            <a:headEnd/>
            <a:tailEnd type="triangle" w="med" len="med"/>
          </a:ln>
        </p:spPr>
        <p:txBody>
          <a:bodyPr wrap="none"/>
          <a:lstStyle/>
          <a:p>
            <a:endParaRPr lang="zh-CN" altLang="en-US"/>
          </a:p>
        </p:txBody>
      </p:sp>
      <p:sp>
        <p:nvSpPr>
          <p:cNvPr id="293893" name="Text Box 5"/>
          <p:cNvSpPr txBox="1">
            <a:spLocks noChangeArrowheads="1"/>
          </p:cNvSpPr>
          <p:nvPr/>
        </p:nvSpPr>
        <p:spPr bwMode="auto">
          <a:xfrm>
            <a:off x="3817938" y="2366963"/>
            <a:ext cx="2698750" cy="519112"/>
          </a:xfrm>
          <a:prstGeom prst="rect">
            <a:avLst/>
          </a:prstGeom>
          <a:noFill/>
          <a:ln w="9525">
            <a:noFill/>
            <a:miter lim="800000"/>
            <a:headEnd/>
            <a:tailEnd/>
          </a:ln>
        </p:spPr>
        <p:txBody>
          <a:bodyPr>
            <a:spAutoFit/>
          </a:bodyPr>
          <a:lstStyle/>
          <a:p>
            <a:pPr>
              <a:spcBef>
                <a:spcPct val="50000"/>
              </a:spcBef>
            </a:pPr>
            <a:r>
              <a:rPr kumimoji="1" lang="en-US" altLang="zh-CN" sz="2800">
                <a:latin typeface="Arial" charset="0"/>
                <a:ea typeface="黑体" pitchFamily="49" charset="-122"/>
                <a:cs typeface="Arial" charset="0"/>
              </a:rPr>
              <a:t>2C+cAMP-2R</a:t>
            </a:r>
          </a:p>
        </p:txBody>
      </p:sp>
      <p:sp>
        <p:nvSpPr>
          <p:cNvPr id="293894" name="Text Box 6"/>
          <p:cNvSpPr txBox="1">
            <a:spLocks noChangeArrowheads="1"/>
          </p:cNvSpPr>
          <p:nvPr/>
        </p:nvSpPr>
        <p:spPr bwMode="auto">
          <a:xfrm>
            <a:off x="1585913" y="3519488"/>
            <a:ext cx="2022475" cy="913520"/>
          </a:xfrm>
          <a:prstGeom prst="rect">
            <a:avLst/>
          </a:prstGeom>
          <a:noFill/>
          <a:ln w="9525">
            <a:noFill/>
            <a:miter lim="800000"/>
            <a:headEnd/>
            <a:tailEnd/>
          </a:ln>
        </p:spPr>
        <p:txBody>
          <a:bodyPr>
            <a:spAutoFit/>
          </a:bodyPr>
          <a:lstStyle/>
          <a:p>
            <a:pPr>
              <a:spcBef>
                <a:spcPct val="50000"/>
              </a:spcBef>
            </a:pPr>
            <a:r>
              <a:rPr kumimoji="1" lang="en-US" altLang="zh-CN" sz="2800">
                <a:latin typeface="Arial" charset="0"/>
                <a:ea typeface="黑体" pitchFamily="49" charset="-122"/>
                <a:cs typeface="Arial" charset="0"/>
              </a:rPr>
              <a:t>eIF-2</a:t>
            </a:r>
            <a:r>
              <a:rPr kumimoji="1" lang="zh-CN" altLang="en-US" sz="2800">
                <a:latin typeface="Arial" charset="0"/>
                <a:ea typeface="黑体" pitchFamily="49" charset="-122"/>
                <a:cs typeface="Arial" charset="0"/>
              </a:rPr>
              <a:t>激酶</a:t>
            </a:r>
          </a:p>
          <a:p>
            <a:pPr>
              <a:lnSpc>
                <a:spcPct val="30000"/>
              </a:lnSpc>
              <a:spcBef>
                <a:spcPct val="50000"/>
              </a:spcBef>
            </a:pPr>
            <a:r>
              <a:rPr kumimoji="1" lang="zh-CN" altLang="en-US" sz="2800">
                <a:solidFill>
                  <a:srgbClr val="0070C0"/>
                </a:solidFill>
                <a:latin typeface="Arial" charset="0"/>
                <a:ea typeface="黑体" pitchFamily="49" charset="-122"/>
                <a:cs typeface="Arial" charset="0"/>
              </a:rPr>
              <a:t>（无活性）</a:t>
            </a:r>
          </a:p>
        </p:txBody>
      </p:sp>
      <p:sp>
        <p:nvSpPr>
          <p:cNvPr id="293895" name="Text Box 7"/>
          <p:cNvSpPr txBox="1">
            <a:spLocks noChangeArrowheads="1"/>
          </p:cNvSpPr>
          <p:nvPr/>
        </p:nvSpPr>
        <p:spPr bwMode="auto">
          <a:xfrm>
            <a:off x="3386138" y="5032375"/>
            <a:ext cx="1981200" cy="978153"/>
          </a:xfrm>
          <a:prstGeom prst="rect">
            <a:avLst/>
          </a:prstGeom>
          <a:noFill/>
          <a:ln w="9525">
            <a:noFill/>
            <a:miter lim="800000"/>
            <a:headEnd/>
            <a:tailEnd/>
          </a:ln>
        </p:spPr>
        <p:txBody>
          <a:bodyPr>
            <a:spAutoFit/>
          </a:bodyPr>
          <a:lstStyle/>
          <a:p>
            <a:pPr>
              <a:spcBef>
                <a:spcPct val="50000"/>
              </a:spcBef>
            </a:pPr>
            <a:r>
              <a:rPr kumimoji="1" lang="zh-CN" altLang="en-US" sz="2800">
                <a:latin typeface="Arial" charset="0"/>
                <a:ea typeface="黑体" pitchFamily="49" charset="-122"/>
                <a:cs typeface="Arial" charset="0"/>
              </a:rPr>
              <a:t>　</a:t>
            </a:r>
            <a:r>
              <a:rPr kumimoji="1" lang="en-US" altLang="zh-CN" sz="2800">
                <a:latin typeface="Arial" charset="0"/>
                <a:ea typeface="黑体" pitchFamily="49" charset="-122"/>
                <a:cs typeface="Arial" charset="0"/>
              </a:rPr>
              <a:t>eIF-2</a:t>
            </a:r>
          </a:p>
          <a:p>
            <a:pPr>
              <a:lnSpc>
                <a:spcPct val="50000"/>
              </a:lnSpc>
              <a:spcBef>
                <a:spcPct val="50000"/>
              </a:spcBef>
            </a:pPr>
            <a:r>
              <a:rPr kumimoji="1" lang="zh-CN" altLang="en-US" sz="2800">
                <a:solidFill>
                  <a:schemeClr val="tx2"/>
                </a:solidFill>
                <a:latin typeface="Arial" charset="0"/>
                <a:ea typeface="黑体" pitchFamily="49" charset="-122"/>
                <a:cs typeface="Arial" charset="0"/>
              </a:rPr>
              <a:t>（有活性）</a:t>
            </a:r>
          </a:p>
        </p:txBody>
      </p:sp>
      <p:grpSp>
        <p:nvGrpSpPr>
          <p:cNvPr id="2" name="Group 8"/>
          <p:cNvGrpSpPr>
            <a:grpSpLocks/>
          </p:cNvGrpSpPr>
          <p:nvPr/>
        </p:nvGrpSpPr>
        <p:grpSpPr bwMode="auto">
          <a:xfrm>
            <a:off x="6913563" y="5003800"/>
            <a:ext cx="2051050" cy="946150"/>
            <a:chOff x="4468" y="3113"/>
            <a:chExt cx="1292" cy="596"/>
          </a:xfrm>
        </p:grpSpPr>
        <p:sp>
          <p:nvSpPr>
            <p:cNvPr id="89125" name="Text Box 9"/>
            <p:cNvSpPr txBox="1">
              <a:spLocks noChangeArrowheads="1"/>
            </p:cNvSpPr>
            <p:nvPr/>
          </p:nvSpPr>
          <p:spPr bwMode="auto">
            <a:xfrm>
              <a:off x="4468" y="3113"/>
              <a:ext cx="1292" cy="596"/>
            </a:xfrm>
            <a:prstGeom prst="rect">
              <a:avLst/>
            </a:prstGeom>
            <a:noFill/>
            <a:ln w="9525">
              <a:noFill/>
              <a:miter lim="800000"/>
              <a:headEnd/>
              <a:tailEnd/>
            </a:ln>
          </p:spPr>
          <p:txBody>
            <a:bodyPr>
              <a:spAutoFit/>
            </a:bodyPr>
            <a:lstStyle/>
            <a:p>
              <a:pPr>
                <a:spcBef>
                  <a:spcPct val="50000"/>
                </a:spcBef>
              </a:pPr>
              <a:r>
                <a:rPr kumimoji="1" lang="en-US" altLang="zh-CN" sz="2800">
                  <a:latin typeface="Arial" charset="0"/>
                  <a:ea typeface="黑体" pitchFamily="49" charset="-122"/>
                  <a:cs typeface="Arial" charset="0"/>
                </a:rPr>
                <a:t>eIF-2—      </a:t>
              </a:r>
              <a:r>
                <a:rPr kumimoji="1" lang="zh-CN" altLang="en-US" sz="2800">
                  <a:solidFill>
                    <a:srgbClr val="0070C0"/>
                  </a:solidFill>
                  <a:latin typeface="Arial" charset="0"/>
                  <a:ea typeface="黑体" pitchFamily="49" charset="-122"/>
                  <a:cs typeface="Arial" charset="0"/>
                </a:rPr>
                <a:t>（无活性）</a:t>
              </a:r>
            </a:p>
          </p:txBody>
        </p:sp>
        <p:sp>
          <p:nvSpPr>
            <p:cNvPr id="89126" name="Oval 10"/>
            <p:cNvSpPr>
              <a:spLocks noChangeArrowheads="1"/>
            </p:cNvSpPr>
            <p:nvPr/>
          </p:nvSpPr>
          <p:spPr bwMode="auto">
            <a:xfrm>
              <a:off x="5284" y="3203"/>
              <a:ext cx="281" cy="227"/>
            </a:xfrm>
            <a:prstGeom prst="ellipse">
              <a:avLst/>
            </a:prstGeom>
            <a:solidFill>
              <a:srgbClr val="FFFF00"/>
            </a:solidFill>
            <a:ln w="9525">
              <a:solidFill>
                <a:schemeClr val="tx1"/>
              </a:solidFill>
              <a:round/>
              <a:headEnd/>
              <a:tailEnd/>
            </a:ln>
          </p:spPr>
          <p:txBody>
            <a:bodyPr wrap="none" anchor="ctr"/>
            <a:lstStyle/>
            <a:p>
              <a:pPr algn="ctr"/>
              <a:r>
                <a:rPr lang="en-US" altLang="zh-CN" sz="2400">
                  <a:latin typeface="Arial" charset="0"/>
                  <a:ea typeface="黑体" pitchFamily="49" charset="-122"/>
                  <a:cs typeface="Arial" charset="0"/>
                </a:rPr>
                <a:t>P</a:t>
              </a:r>
            </a:p>
          </p:txBody>
        </p:sp>
      </p:grpSp>
      <p:grpSp>
        <p:nvGrpSpPr>
          <p:cNvPr id="3" name="Group 11"/>
          <p:cNvGrpSpPr>
            <a:grpSpLocks/>
          </p:cNvGrpSpPr>
          <p:nvPr/>
        </p:nvGrpSpPr>
        <p:grpSpPr bwMode="auto">
          <a:xfrm>
            <a:off x="4249738" y="2871788"/>
            <a:ext cx="457200" cy="841375"/>
            <a:chOff x="2928" y="1776"/>
            <a:chExt cx="288" cy="576"/>
          </a:xfrm>
        </p:grpSpPr>
        <p:sp>
          <p:nvSpPr>
            <p:cNvPr id="89123" name="Line 12"/>
            <p:cNvSpPr>
              <a:spLocks noChangeShapeType="1"/>
            </p:cNvSpPr>
            <p:nvPr/>
          </p:nvSpPr>
          <p:spPr bwMode="auto">
            <a:xfrm>
              <a:off x="2928" y="1776"/>
              <a:ext cx="0" cy="576"/>
            </a:xfrm>
            <a:prstGeom prst="line">
              <a:avLst/>
            </a:prstGeom>
            <a:noFill/>
            <a:ln w="38100">
              <a:solidFill>
                <a:srgbClr val="333399"/>
              </a:solidFill>
              <a:round/>
              <a:headEnd/>
              <a:tailEnd type="triangle" w="med" len="med"/>
            </a:ln>
          </p:spPr>
          <p:txBody>
            <a:bodyPr wrap="none"/>
            <a:lstStyle/>
            <a:p>
              <a:endParaRPr lang="zh-CN" altLang="en-US"/>
            </a:p>
          </p:txBody>
        </p:sp>
        <p:sp>
          <p:nvSpPr>
            <p:cNvPr id="89124" name="Oval 13"/>
            <p:cNvSpPr>
              <a:spLocks noChangeArrowheads="1"/>
            </p:cNvSpPr>
            <p:nvPr/>
          </p:nvSpPr>
          <p:spPr bwMode="auto">
            <a:xfrm>
              <a:off x="2976" y="1968"/>
              <a:ext cx="240" cy="240"/>
            </a:xfrm>
            <a:prstGeom prst="ellipse">
              <a:avLst/>
            </a:prstGeom>
            <a:solidFill>
              <a:srgbClr val="FF99CC"/>
            </a:solidFill>
            <a:ln w="9525">
              <a:solidFill>
                <a:schemeClr val="hlink"/>
              </a:solidFill>
              <a:round/>
              <a:headEnd/>
              <a:tailEnd/>
            </a:ln>
          </p:spPr>
          <p:txBody>
            <a:bodyPr wrap="none" anchor="ctr"/>
            <a:lstStyle/>
            <a:p>
              <a:pPr algn="ctr">
                <a:lnSpc>
                  <a:spcPct val="90000"/>
                </a:lnSpc>
              </a:pPr>
              <a:r>
                <a:rPr lang="en-US" altLang="zh-CN" sz="2800">
                  <a:latin typeface="Arial" charset="0"/>
                  <a:ea typeface="黑体" pitchFamily="49" charset="-122"/>
                  <a:cs typeface="Arial" charset="0"/>
                </a:rPr>
                <a:t>+</a:t>
              </a:r>
            </a:p>
          </p:txBody>
        </p:sp>
      </p:grpSp>
      <p:grpSp>
        <p:nvGrpSpPr>
          <p:cNvPr id="4" name="Group 14"/>
          <p:cNvGrpSpPr>
            <a:grpSpLocks/>
          </p:cNvGrpSpPr>
          <p:nvPr/>
        </p:nvGrpSpPr>
        <p:grpSpPr bwMode="auto">
          <a:xfrm>
            <a:off x="3097213" y="1790700"/>
            <a:ext cx="433387" cy="792163"/>
            <a:chOff x="1776" y="1056"/>
            <a:chExt cx="288" cy="528"/>
          </a:xfrm>
        </p:grpSpPr>
        <p:sp>
          <p:nvSpPr>
            <p:cNvPr id="89121" name="Line 15"/>
            <p:cNvSpPr>
              <a:spLocks noChangeShapeType="1"/>
            </p:cNvSpPr>
            <p:nvPr/>
          </p:nvSpPr>
          <p:spPr bwMode="auto">
            <a:xfrm>
              <a:off x="1776" y="1056"/>
              <a:ext cx="0" cy="528"/>
            </a:xfrm>
            <a:prstGeom prst="line">
              <a:avLst/>
            </a:prstGeom>
            <a:noFill/>
            <a:ln w="38100">
              <a:solidFill>
                <a:srgbClr val="333399"/>
              </a:solidFill>
              <a:round/>
              <a:headEnd/>
              <a:tailEnd type="triangle" w="med" len="med"/>
            </a:ln>
          </p:spPr>
          <p:txBody>
            <a:bodyPr wrap="none"/>
            <a:lstStyle/>
            <a:p>
              <a:endParaRPr lang="zh-CN" altLang="en-US"/>
            </a:p>
          </p:txBody>
        </p:sp>
        <p:sp>
          <p:nvSpPr>
            <p:cNvPr id="293904" name="Oval 16"/>
            <p:cNvSpPr>
              <a:spLocks noChangeArrowheads="1"/>
            </p:cNvSpPr>
            <p:nvPr/>
          </p:nvSpPr>
          <p:spPr bwMode="auto">
            <a:xfrm>
              <a:off x="1825" y="1152"/>
              <a:ext cx="239" cy="240"/>
            </a:xfrm>
            <a:prstGeom prst="ellipse">
              <a:avLst/>
            </a:prstGeom>
            <a:solidFill>
              <a:srgbClr val="CCFFCC"/>
            </a:solidFill>
            <a:ln w="9525">
              <a:solidFill>
                <a:srgbClr val="339966"/>
              </a:solidFill>
              <a:round/>
              <a:headEnd/>
              <a:tailEnd/>
            </a:ln>
            <a:effectLst/>
          </p:spPr>
          <p:txBody>
            <a:bodyPr wrap="none" anchor="ctr"/>
            <a:lstStyle/>
            <a:p>
              <a:pPr algn="ctr">
                <a:defRPr/>
              </a:pPr>
              <a:r>
                <a:rPr lang="zh-CN" altLang="en-US" sz="3600" dirty="0">
                  <a:latin typeface="Arial" charset="0"/>
                  <a:ea typeface="黑体" pitchFamily="2" charset="-122"/>
                  <a:cs typeface="Arial" charset="0"/>
                </a:rPr>
                <a:t>－</a:t>
              </a:r>
            </a:p>
          </p:txBody>
        </p:sp>
      </p:grpSp>
      <p:grpSp>
        <p:nvGrpSpPr>
          <p:cNvPr id="5" name="Group 17"/>
          <p:cNvGrpSpPr>
            <a:grpSpLocks/>
          </p:cNvGrpSpPr>
          <p:nvPr/>
        </p:nvGrpSpPr>
        <p:grpSpPr bwMode="auto">
          <a:xfrm>
            <a:off x="3243263" y="3770313"/>
            <a:ext cx="2286000" cy="823912"/>
            <a:chOff x="2352" y="2352"/>
            <a:chExt cx="1440" cy="519"/>
          </a:xfrm>
        </p:grpSpPr>
        <p:sp>
          <p:nvSpPr>
            <p:cNvPr id="89117" name="Line 18"/>
            <p:cNvSpPr>
              <a:spLocks noChangeShapeType="1"/>
            </p:cNvSpPr>
            <p:nvPr/>
          </p:nvSpPr>
          <p:spPr bwMode="auto">
            <a:xfrm>
              <a:off x="2400" y="2352"/>
              <a:ext cx="1056" cy="0"/>
            </a:xfrm>
            <a:prstGeom prst="line">
              <a:avLst/>
            </a:prstGeom>
            <a:noFill/>
            <a:ln w="38100">
              <a:solidFill>
                <a:srgbClr val="333399"/>
              </a:solidFill>
              <a:round/>
              <a:headEnd/>
              <a:tailEnd type="triangle" w="med" len="med"/>
            </a:ln>
          </p:spPr>
          <p:txBody>
            <a:bodyPr wrap="none"/>
            <a:lstStyle/>
            <a:p>
              <a:endParaRPr lang="zh-CN" altLang="en-US"/>
            </a:p>
          </p:txBody>
        </p:sp>
        <p:sp>
          <p:nvSpPr>
            <p:cNvPr id="89118" name="Text Box 19"/>
            <p:cNvSpPr txBox="1">
              <a:spLocks noChangeArrowheads="1"/>
            </p:cNvSpPr>
            <p:nvPr/>
          </p:nvSpPr>
          <p:spPr bwMode="auto">
            <a:xfrm>
              <a:off x="2352" y="2544"/>
              <a:ext cx="664" cy="327"/>
            </a:xfrm>
            <a:prstGeom prst="rect">
              <a:avLst/>
            </a:prstGeom>
            <a:noFill/>
            <a:ln w="9525">
              <a:noFill/>
              <a:miter lim="800000"/>
              <a:headEnd/>
              <a:tailEnd/>
            </a:ln>
          </p:spPr>
          <p:txBody>
            <a:bodyPr>
              <a:spAutoFit/>
            </a:bodyPr>
            <a:lstStyle/>
            <a:p>
              <a:pPr>
                <a:spcBef>
                  <a:spcPct val="50000"/>
                </a:spcBef>
              </a:pPr>
              <a:r>
                <a:rPr kumimoji="1" lang="en-US" altLang="zh-CN" sz="2800">
                  <a:latin typeface="Arial" charset="0"/>
                  <a:ea typeface="黑体" pitchFamily="49" charset="-122"/>
                  <a:cs typeface="Arial" charset="0"/>
                </a:rPr>
                <a:t>ATP</a:t>
              </a:r>
            </a:p>
          </p:txBody>
        </p:sp>
        <p:sp>
          <p:nvSpPr>
            <p:cNvPr id="89119" name="Text Box 20"/>
            <p:cNvSpPr txBox="1">
              <a:spLocks noChangeArrowheads="1"/>
            </p:cNvSpPr>
            <p:nvPr/>
          </p:nvSpPr>
          <p:spPr bwMode="auto">
            <a:xfrm>
              <a:off x="3072" y="2544"/>
              <a:ext cx="720" cy="327"/>
            </a:xfrm>
            <a:prstGeom prst="rect">
              <a:avLst/>
            </a:prstGeom>
            <a:noFill/>
            <a:ln w="9525">
              <a:noFill/>
              <a:miter lim="800000"/>
              <a:headEnd/>
              <a:tailEnd/>
            </a:ln>
          </p:spPr>
          <p:txBody>
            <a:bodyPr>
              <a:spAutoFit/>
            </a:bodyPr>
            <a:lstStyle/>
            <a:p>
              <a:pPr>
                <a:spcBef>
                  <a:spcPct val="50000"/>
                </a:spcBef>
              </a:pPr>
              <a:r>
                <a:rPr kumimoji="1" lang="en-US" altLang="zh-CN" sz="2800">
                  <a:latin typeface="Arial" charset="0"/>
                  <a:ea typeface="黑体" pitchFamily="49" charset="-122"/>
                  <a:cs typeface="Arial" charset="0"/>
                </a:rPr>
                <a:t>ADP</a:t>
              </a:r>
            </a:p>
          </p:txBody>
        </p:sp>
        <p:sp>
          <p:nvSpPr>
            <p:cNvPr id="89120" name="Arc 21"/>
            <p:cNvSpPr>
              <a:spLocks/>
            </p:cNvSpPr>
            <p:nvPr/>
          </p:nvSpPr>
          <p:spPr bwMode="auto">
            <a:xfrm>
              <a:off x="2569" y="2352"/>
              <a:ext cx="718" cy="242"/>
            </a:xfrm>
            <a:custGeom>
              <a:avLst/>
              <a:gdLst>
                <a:gd name="T0" fmla="*/ 0 w 43183"/>
                <a:gd name="T1" fmla="*/ 0 h 21600"/>
                <a:gd name="T2" fmla="*/ 0 w 43183"/>
                <a:gd name="T3" fmla="*/ 0 h 21600"/>
                <a:gd name="T4" fmla="*/ 0 w 43183"/>
                <a:gd name="T5" fmla="*/ 0 h 21600"/>
                <a:gd name="T6" fmla="*/ 0 60000 65536"/>
                <a:gd name="T7" fmla="*/ 0 60000 65536"/>
                <a:gd name="T8" fmla="*/ 0 60000 65536"/>
                <a:gd name="T9" fmla="*/ 0 w 43183"/>
                <a:gd name="T10" fmla="*/ 0 h 21600"/>
                <a:gd name="T11" fmla="*/ 43183 w 43183"/>
                <a:gd name="T12" fmla="*/ 21600 h 21600"/>
              </a:gdLst>
              <a:ahLst/>
              <a:cxnLst>
                <a:cxn ang="T6">
                  <a:pos x="T0" y="T1"/>
                </a:cxn>
                <a:cxn ang="T7">
                  <a:pos x="T2" y="T3"/>
                </a:cxn>
                <a:cxn ang="T8">
                  <a:pos x="T4" y="T5"/>
                </a:cxn>
              </a:cxnLst>
              <a:rect l="T9" t="T10" r="T11" b="T12"/>
              <a:pathLst>
                <a:path w="43183" h="21600" fill="none" extrusionOk="0">
                  <a:moveTo>
                    <a:pt x="0" y="20734"/>
                  </a:moveTo>
                  <a:cubicBezTo>
                    <a:pt x="465" y="9150"/>
                    <a:pt x="9990" y="-1"/>
                    <a:pt x="21583" y="0"/>
                  </a:cubicBezTo>
                  <a:cubicBezTo>
                    <a:pt x="33512" y="0"/>
                    <a:pt x="43183" y="9670"/>
                    <a:pt x="43183" y="21600"/>
                  </a:cubicBezTo>
                </a:path>
                <a:path w="43183" h="21600" stroke="0" extrusionOk="0">
                  <a:moveTo>
                    <a:pt x="0" y="20734"/>
                  </a:moveTo>
                  <a:cubicBezTo>
                    <a:pt x="465" y="9150"/>
                    <a:pt x="9990" y="-1"/>
                    <a:pt x="21583" y="0"/>
                  </a:cubicBezTo>
                  <a:cubicBezTo>
                    <a:pt x="33512" y="0"/>
                    <a:pt x="43183" y="9670"/>
                    <a:pt x="43183" y="21600"/>
                  </a:cubicBezTo>
                  <a:lnTo>
                    <a:pt x="21583" y="21600"/>
                  </a:lnTo>
                  <a:close/>
                </a:path>
              </a:pathLst>
            </a:custGeom>
            <a:noFill/>
            <a:ln w="38100">
              <a:solidFill>
                <a:schemeClr val="tx1"/>
              </a:solidFill>
              <a:round/>
              <a:headEnd/>
              <a:tailEnd type="triangle" w="med" len="med"/>
            </a:ln>
          </p:spPr>
          <p:txBody>
            <a:bodyPr wrap="none" anchor="ctr"/>
            <a:lstStyle/>
            <a:p>
              <a:endParaRPr lang="zh-CN" altLang="en-US"/>
            </a:p>
          </p:txBody>
        </p:sp>
      </p:grpSp>
      <p:grpSp>
        <p:nvGrpSpPr>
          <p:cNvPr id="6" name="Group 22"/>
          <p:cNvGrpSpPr>
            <a:grpSpLocks/>
          </p:cNvGrpSpPr>
          <p:nvPr/>
        </p:nvGrpSpPr>
        <p:grpSpPr bwMode="auto">
          <a:xfrm>
            <a:off x="4897438" y="5319713"/>
            <a:ext cx="2370137" cy="846137"/>
            <a:chOff x="3150" y="3360"/>
            <a:chExt cx="1584" cy="533"/>
          </a:xfrm>
        </p:grpSpPr>
        <p:sp>
          <p:nvSpPr>
            <p:cNvPr id="89113" name="Line 23"/>
            <p:cNvSpPr>
              <a:spLocks noChangeShapeType="1"/>
            </p:cNvSpPr>
            <p:nvPr/>
          </p:nvSpPr>
          <p:spPr bwMode="auto">
            <a:xfrm>
              <a:off x="3150" y="3360"/>
              <a:ext cx="1344" cy="0"/>
            </a:xfrm>
            <a:prstGeom prst="line">
              <a:avLst/>
            </a:prstGeom>
            <a:noFill/>
            <a:ln w="38100">
              <a:solidFill>
                <a:srgbClr val="333399"/>
              </a:solidFill>
              <a:round/>
              <a:headEnd/>
              <a:tailEnd type="triangle" w="med" len="med"/>
            </a:ln>
          </p:spPr>
          <p:txBody>
            <a:bodyPr wrap="none"/>
            <a:lstStyle/>
            <a:p>
              <a:endParaRPr lang="zh-CN" altLang="en-US"/>
            </a:p>
          </p:txBody>
        </p:sp>
        <p:sp>
          <p:nvSpPr>
            <p:cNvPr id="89114" name="Text Box 24"/>
            <p:cNvSpPr txBox="1">
              <a:spLocks noChangeArrowheads="1"/>
            </p:cNvSpPr>
            <p:nvPr/>
          </p:nvSpPr>
          <p:spPr bwMode="auto">
            <a:xfrm>
              <a:off x="3294" y="3552"/>
              <a:ext cx="657" cy="327"/>
            </a:xfrm>
            <a:prstGeom prst="rect">
              <a:avLst/>
            </a:prstGeom>
            <a:noFill/>
            <a:ln w="9525">
              <a:noFill/>
              <a:miter lim="800000"/>
              <a:headEnd/>
              <a:tailEnd/>
            </a:ln>
          </p:spPr>
          <p:txBody>
            <a:bodyPr>
              <a:spAutoFit/>
            </a:bodyPr>
            <a:lstStyle/>
            <a:p>
              <a:pPr>
                <a:spcBef>
                  <a:spcPct val="50000"/>
                </a:spcBef>
              </a:pPr>
              <a:r>
                <a:rPr kumimoji="1" lang="en-US" altLang="zh-CN" sz="2800">
                  <a:latin typeface="Arial" charset="0"/>
                  <a:ea typeface="黑体" pitchFamily="49" charset="-122"/>
                  <a:cs typeface="Arial" charset="0"/>
                </a:rPr>
                <a:t>ATP</a:t>
              </a:r>
            </a:p>
          </p:txBody>
        </p:sp>
        <p:sp>
          <p:nvSpPr>
            <p:cNvPr id="89115" name="Text Box 25"/>
            <p:cNvSpPr txBox="1">
              <a:spLocks noChangeArrowheads="1"/>
            </p:cNvSpPr>
            <p:nvPr/>
          </p:nvSpPr>
          <p:spPr bwMode="auto">
            <a:xfrm>
              <a:off x="4014" y="3566"/>
              <a:ext cx="720" cy="327"/>
            </a:xfrm>
            <a:prstGeom prst="rect">
              <a:avLst/>
            </a:prstGeom>
            <a:noFill/>
            <a:ln w="9525">
              <a:noFill/>
              <a:miter lim="800000"/>
              <a:headEnd/>
              <a:tailEnd/>
            </a:ln>
          </p:spPr>
          <p:txBody>
            <a:bodyPr>
              <a:spAutoFit/>
            </a:bodyPr>
            <a:lstStyle/>
            <a:p>
              <a:pPr>
                <a:spcBef>
                  <a:spcPct val="50000"/>
                </a:spcBef>
              </a:pPr>
              <a:r>
                <a:rPr kumimoji="1" lang="en-US" altLang="zh-CN" sz="2800">
                  <a:latin typeface="Arial" charset="0"/>
                  <a:ea typeface="黑体" pitchFamily="49" charset="-122"/>
                  <a:cs typeface="Arial" charset="0"/>
                </a:rPr>
                <a:t>ADP</a:t>
              </a:r>
            </a:p>
          </p:txBody>
        </p:sp>
        <p:sp>
          <p:nvSpPr>
            <p:cNvPr id="89116" name="Arc 26"/>
            <p:cNvSpPr>
              <a:spLocks/>
            </p:cNvSpPr>
            <p:nvPr/>
          </p:nvSpPr>
          <p:spPr bwMode="auto">
            <a:xfrm>
              <a:off x="3486" y="3360"/>
              <a:ext cx="718" cy="242"/>
            </a:xfrm>
            <a:custGeom>
              <a:avLst/>
              <a:gdLst>
                <a:gd name="T0" fmla="*/ 0 w 43183"/>
                <a:gd name="T1" fmla="*/ 0 h 21600"/>
                <a:gd name="T2" fmla="*/ 0 w 43183"/>
                <a:gd name="T3" fmla="*/ 0 h 21600"/>
                <a:gd name="T4" fmla="*/ 0 w 43183"/>
                <a:gd name="T5" fmla="*/ 0 h 21600"/>
                <a:gd name="T6" fmla="*/ 0 60000 65536"/>
                <a:gd name="T7" fmla="*/ 0 60000 65536"/>
                <a:gd name="T8" fmla="*/ 0 60000 65536"/>
                <a:gd name="T9" fmla="*/ 0 w 43183"/>
                <a:gd name="T10" fmla="*/ 0 h 21600"/>
                <a:gd name="T11" fmla="*/ 43183 w 43183"/>
                <a:gd name="T12" fmla="*/ 21600 h 21600"/>
              </a:gdLst>
              <a:ahLst/>
              <a:cxnLst>
                <a:cxn ang="T6">
                  <a:pos x="T0" y="T1"/>
                </a:cxn>
                <a:cxn ang="T7">
                  <a:pos x="T2" y="T3"/>
                </a:cxn>
                <a:cxn ang="T8">
                  <a:pos x="T4" y="T5"/>
                </a:cxn>
              </a:cxnLst>
              <a:rect l="T9" t="T10" r="T11" b="T12"/>
              <a:pathLst>
                <a:path w="43183" h="21600" fill="none" extrusionOk="0">
                  <a:moveTo>
                    <a:pt x="0" y="20734"/>
                  </a:moveTo>
                  <a:cubicBezTo>
                    <a:pt x="465" y="9150"/>
                    <a:pt x="9990" y="-1"/>
                    <a:pt x="21583" y="0"/>
                  </a:cubicBezTo>
                  <a:cubicBezTo>
                    <a:pt x="33512" y="0"/>
                    <a:pt x="43183" y="9670"/>
                    <a:pt x="43183" y="21600"/>
                  </a:cubicBezTo>
                </a:path>
                <a:path w="43183" h="21600" stroke="0" extrusionOk="0">
                  <a:moveTo>
                    <a:pt x="0" y="20734"/>
                  </a:moveTo>
                  <a:cubicBezTo>
                    <a:pt x="465" y="9150"/>
                    <a:pt x="9990" y="-1"/>
                    <a:pt x="21583" y="0"/>
                  </a:cubicBezTo>
                  <a:cubicBezTo>
                    <a:pt x="33512" y="0"/>
                    <a:pt x="43183" y="9670"/>
                    <a:pt x="43183" y="21600"/>
                  </a:cubicBezTo>
                  <a:lnTo>
                    <a:pt x="21583" y="21600"/>
                  </a:lnTo>
                  <a:close/>
                </a:path>
              </a:pathLst>
            </a:custGeom>
            <a:noFill/>
            <a:ln w="38100">
              <a:solidFill>
                <a:schemeClr val="tx1"/>
              </a:solidFill>
              <a:round/>
              <a:headEnd/>
              <a:tailEnd type="triangle" w="med" len="med"/>
            </a:ln>
          </p:spPr>
          <p:txBody>
            <a:bodyPr wrap="none" anchor="ctr"/>
            <a:lstStyle/>
            <a:p>
              <a:endParaRPr lang="zh-CN" altLang="en-US"/>
            </a:p>
          </p:txBody>
        </p:sp>
      </p:grpSp>
      <p:grpSp>
        <p:nvGrpSpPr>
          <p:cNvPr id="7" name="Group 27"/>
          <p:cNvGrpSpPr>
            <a:grpSpLocks/>
          </p:cNvGrpSpPr>
          <p:nvPr/>
        </p:nvGrpSpPr>
        <p:grpSpPr bwMode="auto">
          <a:xfrm>
            <a:off x="5978525" y="4383088"/>
            <a:ext cx="457200" cy="842962"/>
            <a:chOff x="3984" y="2784"/>
            <a:chExt cx="288" cy="576"/>
          </a:xfrm>
        </p:grpSpPr>
        <p:sp>
          <p:nvSpPr>
            <p:cNvPr id="89111" name="Line 28"/>
            <p:cNvSpPr>
              <a:spLocks noChangeShapeType="1"/>
            </p:cNvSpPr>
            <p:nvPr/>
          </p:nvSpPr>
          <p:spPr bwMode="auto">
            <a:xfrm>
              <a:off x="3984" y="2784"/>
              <a:ext cx="0" cy="576"/>
            </a:xfrm>
            <a:prstGeom prst="line">
              <a:avLst/>
            </a:prstGeom>
            <a:noFill/>
            <a:ln w="38100">
              <a:solidFill>
                <a:srgbClr val="333399"/>
              </a:solidFill>
              <a:round/>
              <a:headEnd/>
              <a:tailEnd type="triangle" w="med" len="med"/>
            </a:ln>
          </p:spPr>
          <p:txBody>
            <a:bodyPr wrap="none"/>
            <a:lstStyle/>
            <a:p>
              <a:endParaRPr lang="zh-CN" altLang="en-US"/>
            </a:p>
          </p:txBody>
        </p:sp>
        <p:sp>
          <p:nvSpPr>
            <p:cNvPr id="89112" name="Oval 29"/>
            <p:cNvSpPr>
              <a:spLocks noChangeArrowheads="1"/>
            </p:cNvSpPr>
            <p:nvPr/>
          </p:nvSpPr>
          <p:spPr bwMode="auto">
            <a:xfrm>
              <a:off x="4032" y="2928"/>
              <a:ext cx="240" cy="240"/>
            </a:xfrm>
            <a:prstGeom prst="ellipse">
              <a:avLst/>
            </a:prstGeom>
            <a:solidFill>
              <a:srgbClr val="FF99CC"/>
            </a:solidFill>
            <a:ln w="9525">
              <a:solidFill>
                <a:schemeClr val="hlink"/>
              </a:solidFill>
              <a:round/>
              <a:headEnd/>
              <a:tailEnd/>
            </a:ln>
          </p:spPr>
          <p:txBody>
            <a:bodyPr wrap="none" anchor="ctr"/>
            <a:lstStyle/>
            <a:p>
              <a:pPr algn="ctr">
                <a:lnSpc>
                  <a:spcPct val="90000"/>
                </a:lnSpc>
              </a:pPr>
              <a:r>
                <a:rPr lang="en-US" altLang="zh-CN" sz="2800">
                  <a:latin typeface="Arial" charset="0"/>
                  <a:ea typeface="黑体" pitchFamily="49" charset="-122"/>
                  <a:cs typeface="Arial" charset="0"/>
                </a:rPr>
                <a:t>+</a:t>
              </a:r>
            </a:p>
          </p:txBody>
        </p:sp>
      </p:grpSp>
      <p:sp>
        <p:nvSpPr>
          <p:cNvPr id="89102" name="Text Box 30"/>
          <p:cNvSpPr txBox="1">
            <a:spLocks noChangeArrowheads="1"/>
          </p:cNvSpPr>
          <p:nvPr/>
        </p:nvSpPr>
        <p:spPr bwMode="auto">
          <a:xfrm>
            <a:off x="1619250" y="476250"/>
            <a:ext cx="6049963" cy="579438"/>
          </a:xfrm>
          <a:prstGeom prst="rect">
            <a:avLst/>
          </a:prstGeom>
          <a:solidFill>
            <a:srgbClr val="FFCCFF"/>
          </a:solidFill>
          <a:ln w="9525">
            <a:noFill/>
            <a:miter lim="800000"/>
            <a:headEnd/>
            <a:tailEnd/>
          </a:ln>
        </p:spPr>
        <p:txBody>
          <a:bodyPr>
            <a:spAutoFit/>
          </a:bodyPr>
          <a:lstStyle/>
          <a:p>
            <a:pPr algn="ctr"/>
            <a:r>
              <a:rPr lang="zh-CN" altLang="en-US" sz="3200">
                <a:solidFill>
                  <a:srgbClr val="080800"/>
                </a:solidFill>
                <a:latin typeface="Arial" charset="0"/>
                <a:ea typeface="黑体" pitchFamily="49" charset="-122"/>
                <a:cs typeface="Arial" charset="0"/>
              </a:rPr>
              <a:t>高铁血红素对起始因子</a:t>
            </a:r>
            <a:r>
              <a:rPr lang="en-US" altLang="zh-CN" sz="3200">
                <a:solidFill>
                  <a:srgbClr val="080800"/>
                </a:solidFill>
                <a:latin typeface="Arial" charset="0"/>
                <a:ea typeface="黑体" pitchFamily="49" charset="-122"/>
                <a:cs typeface="Arial" charset="0"/>
              </a:rPr>
              <a:t>2</a:t>
            </a:r>
            <a:r>
              <a:rPr lang="zh-CN" altLang="en-US" sz="3200">
                <a:solidFill>
                  <a:srgbClr val="080800"/>
                </a:solidFill>
                <a:latin typeface="Arial" charset="0"/>
                <a:ea typeface="黑体" pitchFamily="49" charset="-122"/>
                <a:cs typeface="Arial" charset="0"/>
              </a:rPr>
              <a:t>的调节</a:t>
            </a:r>
          </a:p>
        </p:txBody>
      </p:sp>
      <p:grpSp>
        <p:nvGrpSpPr>
          <p:cNvPr id="8" name="Group 31"/>
          <p:cNvGrpSpPr>
            <a:grpSpLocks/>
          </p:cNvGrpSpPr>
          <p:nvPr/>
        </p:nvGrpSpPr>
        <p:grpSpPr bwMode="auto">
          <a:xfrm>
            <a:off x="5041900" y="3519488"/>
            <a:ext cx="2754313" cy="946150"/>
            <a:chOff x="3600" y="2160"/>
            <a:chExt cx="1735" cy="596"/>
          </a:xfrm>
        </p:grpSpPr>
        <p:sp>
          <p:nvSpPr>
            <p:cNvPr id="89106" name="Text Box 32"/>
            <p:cNvSpPr txBox="1">
              <a:spLocks noChangeArrowheads="1"/>
            </p:cNvSpPr>
            <p:nvPr/>
          </p:nvSpPr>
          <p:spPr bwMode="auto">
            <a:xfrm>
              <a:off x="3600" y="2160"/>
              <a:ext cx="1735" cy="596"/>
            </a:xfrm>
            <a:prstGeom prst="rect">
              <a:avLst/>
            </a:prstGeom>
            <a:noFill/>
            <a:ln w="38100">
              <a:noFill/>
              <a:miter lim="800000"/>
              <a:headEnd/>
              <a:tailEnd/>
            </a:ln>
          </p:spPr>
          <p:txBody>
            <a:bodyPr>
              <a:spAutoFit/>
            </a:bodyPr>
            <a:lstStyle/>
            <a:p>
              <a:pPr>
                <a:spcBef>
                  <a:spcPct val="50000"/>
                </a:spcBef>
              </a:pPr>
              <a:r>
                <a:rPr kumimoji="1" lang="en-US" altLang="zh-CN" sz="2800" dirty="0">
                  <a:latin typeface="Arial" charset="0"/>
                  <a:ea typeface="黑体" pitchFamily="49" charset="-122"/>
                  <a:cs typeface="Arial" charset="0"/>
                </a:rPr>
                <a:t>eIF-2</a:t>
              </a:r>
              <a:r>
                <a:rPr kumimoji="1" lang="zh-CN" altLang="en-US" sz="2800" dirty="0">
                  <a:latin typeface="Arial" charset="0"/>
                  <a:ea typeface="黑体" pitchFamily="49" charset="-122"/>
                  <a:cs typeface="Arial" charset="0"/>
                </a:rPr>
                <a:t>激酶</a:t>
              </a:r>
              <a:r>
                <a:rPr kumimoji="1" lang="en-US" altLang="zh-CN" sz="2800" dirty="0">
                  <a:latin typeface="Arial" charset="0"/>
                  <a:ea typeface="黑体" pitchFamily="49" charset="-122"/>
                  <a:cs typeface="Arial" charset="0"/>
                </a:rPr>
                <a:t>—     </a:t>
              </a:r>
            </a:p>
            <a:p>
              <a:pPr>
                <a:lnSpc>
                  <a:spcPct val="40000"/>
                </a:lnSpc>
                <a:spcBef>
                  <a:spcPct val="50000"/>
                </a:spcBef>
              </a:pPr>
              <a:r>
                <a:rPr kumimoji="1" lang="zh-CN" altLang="en-US" sz="2800" dirty="0">
                  <a:solidFill>
                    <a:schemeClr val="tx2"/>
                  </a:solidFill>
                  <a:latin typeface="Arial" charset="0"/>
                  <a:ea typeface="黑体" pitchFamily="49" charset="-122"/>
                  <a:cs typeface="Arial" charset="0"/>
                </a:rPr>
                <a:t>（有活性）</a:t>
              </a:r>
            </a:p>
          </p:txBody>
        </p:sp>
        <p:grpSp>
          <p:nvGrpSpPr>
            <p:cNvPr id="89107" name="Group 33"/>
            <p:cNvGrpSpPr>
              <a:grpSpLocks/>
            </p:cNvGrpSpPr>
            <p:nvPr/>
          </p:nvGrpSpPr>
          <p:grpSpPr bwMode="auto">
            <a:xfrm>
              <a:off x="4896" y="2208"/>
              <a:ext cx="280" cy="288"/>
              <a:chOff x="4704" y="2304"/>
              <a:chExt cx="240" cy="288"/>
            </a:xfrm>
          </p:grpSpPr>
          <p:sp>
            <p:nvSpPr>
              <p:cNvPr id="89109" name="Oval 34"/>
              <p:cNvSpPr>
                <a:spLocks noChangeArrowheads="1"/>
              </p:cNvSpPr>
              <p:nvPr/>
            </p:nvSpPr>
            <p:spPr bwMode="auto">
              <a:xfrm>
                <a:off x="4704" y="2304"/>
                <a:ext cx="240" cy="240"/>
              </a:xfrm>
              <a:prstGeom prst="ellipse">
                <a:avLst/>
              </a:prstGeom>
              <a:solidFill>
                <a:srgbClr val="FFFF00"/>
              </a:solidFill>
              <a:ln w="9525">
                <a:solidFill>
                  <a:schemeClr val="tx1"/>
                </a:solidFill>
                <a:round/>
                <a:headEnd/>
                <a:tailEnd/>
              </a:ln>
            </p:spPr>
            <p:txBody>
              <a:bodyPr wrap="none" anchor="ctr"/>
              <a:lstStyle/>
              <a:p>
                <a:endParaRPr lang="zh-CN" altLang="en-US"/>
              </a:p>
            </p:txBody>
          </p:sp>
          <p:sp>
            <p:nvSpPr>
              <p:cNvPr id="89110" name="Text Box 35"/>
              <p:cNvSpPr txBox="1">
                <a:spLocks noChangeArrowheads="1"/>
              </p:cNvSpPr>
              <p:nvPr/>
            </p:nvSpPr>
            <p:spPr bwMode="auto">
              <a:xfrm>
                <a:off x="4704" y="2304"/>
                <a:ext cx="192" cy="288"/>
              </a:xfrm>
              <a:prstGeom prst="rect">
                <a:avLst/>
              </a:prstGeom>
              <a:noFill/>
              <a:ln w="9525">
                <a:noFill/>
                <a:miter lim="800000"/>
                <a:headEnd/>
                <a:tailEnd/>
              </a:ln>
            </p:spPr>
            <p:txBody>
              <a:bodyPr>
                <a:spAutoFit/>
              </a:bodyPr>
              <a:lstStyle/>
              <a:p>
                <a:pPr>
                  <a:spcBef>
                    <a:spcPct val="50000"/>
                  </a:spcBef>
                </a:pPr>
                <a:endParaRPr kumimoji="1" lang="zh-CN" altLang="zh-CN" sz="2400">
                  <a:latin typeface="Arial" charset="0"/>
                  <a:ea typeface="黑体" pitchFamily="49" charset="-122"/>
                  <a:cs typeface="Arial" charset="0"/>
                </a:endParaRPr>
              </a:p>
            </p:txBody>
          </p:sp>
        </p:grpSp>
        <p:sp>
          <p:nvSpPr>
            <p:cNvPr id="89108" name="Text Box 36"/>
            <p:cNvSpPr txBox="1">
              <a:spLocks noChangeArrowheads="1"/>
            </p:cNvSpPr>
            <p:nvPr/>
          </p:nvSpPr>
          <p:spPr bwMode="auto">
            <a:xfrm>
              <a:off x="4934" y="2208"/>
              <a:ext cx="361" cy="265"/>
            </a:xfrm>
            <a:prstGeom prst="rect">
              <a:avLst/>
            </a:prstGeom>
            <a:noFill/>
            <a:ln w="9525">
              <a:noFill/>
              <a:miter lim="800000"/>
              <a:headEnd/>
              <a:tailEnd/>
            </a:ln>
          </p:spPr>
          <p:txBody>
            <a:bodyPr>
              <a:spAutoFit/>
            </a:bodyPr>
            <a:lstStyle/>
            <a:p>
              <a:pPr>
                <a:lnSpc>
                  <a:spcPct val="90000"/>
                </a:lnSpc>
              </a:pPr>
              <a:r>
                <a:rPr lang="en-US" altLang="zh-CN" sz="2400">
                  <a:latin typeface="Arial" charset="0"/>
                  <a:ea typeface="黑体" pitchFamily="49" charset="-122"/>
                  <a:cs typeface="Arial" charset="0"/>
                </a:rPr>
                <a:t>P</a:t>
              </a:r>
            </a:p>
          </p:txBody>
        </p:sp>
      </p:grpSp>
      <p:sp>
        <p:nvSpPr>
          <p:cNvPr id="293925" name="Text Box 37"/>
          <p:cNvSpPr txBox="1">
            <a:spLocks noChangeArrowheads="1"/>
          </p:cNvSpPr>
          <p:nvPr/>
        </p:nvSpPr>
        <p:spPr bwMode="auto">
          <a:xfrm>
            <a:off x="1660525" y="2509838"/>
            <a:ext cx="1173163" cy="774700"/>
          </a:xfrm>
          <a:prstGeom prst="rect">
            <a:avLst/>
          </a:prstGeom>
          <a:noFill/>
          <a:ln w="9525">
            <a:noFill/>
            <a:miter lim="800000"/>
            <a:headEnd/>
            <a:tailEnd/>
          </a:ln>
        </p:spPr>
        <p:txBody>
          <a:bodyPr wrap="none">
            <a:spAutoFit/>
          </a:bodyPr>
          <a:lstStyle/>
          <a:p>
            <a:pPr algn="ctr">
              <a:lnSpc>
                <a:spcPct val="70000"/>
              </a:lnSpc>
            </a:pPr>
            <a:r>
              <a:rPr kumimoji="1" lang="en-US" altLang="zh-CN" sz="2800">
                <a:latin typeface="Arial" charset="0"/>
                <a:ea typeface="黑体" pitchFamily="49" charset="-122"/>
                <a:cs typeface="Arial" charset="0"/>
              </a:rPr>
              <a:t>R</a:t>
            </a:r>
            <a:r>
              <a:rPr kumimoji="1" lang="en-US" altLang="zh-CN" sz="2800" baseline="-25000">
                <a:latin typeface="Arial" charset="0"/>
                <a:ea typeface="黑体" pitchFamily="49" charset="-122"/>
                <a:cs typeface="Arial" charset="0"/>
              </a:rPr>
              <a:t>2</a:t>
            </a:r>
            <a:r>
              <a:rPr kumimoji="1" lang="en-US" altLang="zh-CN" sz="2800">
                <a:latin typeface="Arial" charset="0"/>
                <a:ea typeface="黑体" pitchFamily="49" charset="-122"/>
                <a:cs typeface="Arial" charset="0"/>
              </a:rPr>
              <a:t>C</a:t>
            </a:r>
            <a:r>
              <a:rPr kumimoji="1" lang="en-US" altLang="zh-CN" sz="2800" baseline="-25000">
                <a:latin typeface="Arial" charset="0"/>
                <a:ea typeface="黑体" pitchFamily="49" charset="-122"/>
                <a:cs typeface="Arial" charset="0"/>
              </a:rPr>
              <a:t>2</a:t>
            </a:r>
            <a:endParaRPr kumimoji="1" lang="en-US" altLang="zh-CN" sz="2800">
              <a:latin typeface="Arial" charset="0"/>
              <a:ea typeface="黑体" pitchFamily="49" charset="-122"/>
              <a:cs typeface="Arial" charset="0"/>
            </a:endParaRPr>
          </a:p>
          <a:p>
            <a:pPr algn="ctr">
              <a:lnSpc>
                <a:spcPct val="90000"/>
              </a:lnSpc>
            </a:pPr>
            <a:r>
              <a:rPr kumimoji="1" lang="en-US" altLang="zh-CN" sz="2800">
                <a:latin typeface="Arial" charset="0"/>
                <a:ea typeface="黑体" pitchFamily="49" charset="-122"/>
                <a:cs typeface="Arial" charset="0"/>
              </a:rPr>
              <a:t>(PKA)</a:t>
            </a:r>
          </a:p>
        </p:txBody>
      </p:sp>
      <p:sp>
        <p:nvSpPr>
          <p:cNvPr id="89105" name="灯片编号占位符 37"/>
          <p:cNvSpPr>
            <a:spLocks noGrp="1"/>
          </p:cNvSpPr>
          <p:nvPr>
            <p:ph type="sldNum" sz="quarter" idx="12"/>
          </p:nvPr>
        </p:nvSpPr>
        <p:spPr>
          <a:noFill/>
        </p:spPr>
        <p:txBody>
          <a:bodyPr/>
          <a:lstStyle/>
          <a:p>
            <a:fld id="{EDB86642-EF6F-4C62-AEA6-284DD8549E7C}" type="slidenum">
              <a:rPr lang="en-US" altLang="zh-CN" smtClean="0">
                <a:ea typeface="宋体" charset="-122"/>
              </a:rPr>
              <a:pPr/>
              <a:t>59</a:t>
            </a:fld>
            <a:endParaRPr lang="en-US" altLang="zh-CN">
              <a:ea typeface="宋体" charset="-122"/>
            </a:endParaRPr>
          </a:p>
        </p:txBody>
      </p:sp>
    </p:spTree>
    <p:extLst>
      <p:ext uri="{BB962C8B-B14F-4D97-AF65-F5344CB8AC3E}">
        <p14:creationId xmlns:p14="http://schemas.microsoft.com/office/powerpoint/2010/main" val="18436396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3891"/>
                                        </p:tgtEl>
                                        <p:attrNameLst>
                                          <p:attrName>style.visibility</p:attrName>
                                        </p:attrNameLst>
                                      </p:cBhvr>
                                      <p:to>
                                        <p:strVal val="visible"/>
                                      </p:to>
                                    </p:set>
                                    <p:animEffect transition="in" filter="wipe(left)">
                                      <p:cBhvr>
                                        <p:cTn id="7" dur="500"/>
                                        <p:tgtEl>
                                          <p:spTgt spid="29389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3925"/>
                                        </p:tgtEl>
                                        <p:attrNameLst>
                                          <p:attrName>style.visibility</p:attrName>
                                        </p:attrNameLst>
                                      </p:cBhvr>
                                      <p:to>
                                        <p:strVal val="visible"/>
                                      </p:to>
                                    </p:set>
                                    <p:animEffect transition="in" filter="dissolve">
                                      <p:cBhvr>
                                        <p:cTn id="11" dur="500"/>
                                        <p:tgtEl>
                                          <p:spTgt spid="2939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3892"/>
                                        </p:tgtEl>
                                        <p:attrNameLst>
                                          <p:attrName>style.visibility</p:attrName>
                                        </p:attrNameLst>
                                      </p:cBhvr>
                                      <p:to>
                                        <p:strVal val="visible"/>
                                      </p:to>
                                    </p:set>
                                    <p:animEffect transition="in" filter="wipe(left)">
                                      <p:cBhvr>
                                        <p:cTn id="15" dur="500"/>
                                        <p:tgtEl>
                                          <p:spTgt spid="2938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3893"/>
                                        </p:tgtEl>
                                        <p:attrNameLst>
                                          <p:attrName>style.visibility</p:attrName>
                                        </p:attrNameLst>
                                      </p:cBhvr>
                                      <p:to>
                                        <p:strVal val="visible"/>
                                      </p:to>
                                    </p:set>
                                    <p:animEffect transition="in" filter="wipe(left)">
                                      <p:cBhvr>
                                        <p:cTn id="19" dur="500"/>
                                        <p:tgtEl>
                                          <p:spTgt spid="2938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par>
                          <p:cTn id="25" fill="hold">
                            <p:stCondLst>
                              <p:cond delay="500"/>
                            </p:stCondLst>
                            <p:childTnLst>
                              <p:par>
                                <p:cTn id="26" presetID="6" presetClass="entr" presetSubtype="32" fill="hold" grpId="0" nodeType="afterEffect">
                                  <p:stCondLst>
                                    <p:cond delay="0"/>
                                  </p:stCondLst>
                                  <p:childTnLst>
                                    <p:set>
                                      <p:cBhvr>
                                        <p:cTn id="27" dur="1" fill="hold">
                                          <p:stCondLst>
                                            <p:cond delay="0"/>
                                          </p:stCondLst>
                                        </p:cTn>
                                        <p:tgtEl>
                                          <p:spTgt spid="293894"/>
                                        </p:tgtEl>
                                        <p:attrNameLst>
                                          <p:attrName>style.visibility</p:attrName>
                                        </p:attrNameLst>
                                      </p:cBhvr>
                                      <p:to>
                                        <p:strVal val="visible"/>
                                      </p:to>
                                    </p:set>
                                    <p:animEffect transition="in" filter="circle(out)">
                                      <p:cBhvr>
                                        <p:cTn id="28" dur="500"/>
                                        <p:tgtEl>
                                          <p:spTgt spid="293894"/>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childTnLst>
                          </p:cTn>
                        </p:par>
                        <p:par>
                          <p:cTn id="42" fill="hold">
                            <p:stCondLst>
                              <p:cond delay="500"/>
                            </p:stCondLst>
                            <p:childTnLst>
                              <p:par>
                                <p:cTn id="43" presetID="21" presetClass="entr" presetSubtype="4" fill="hold" grpId="0" nodeType="afterEffect">
                                  <p:stCondLst>
                                    <p:cond delay="0"/>
                                  </p:stCondLst>
                                  <p:childTnLst>
                                    <p:set>
                                      <p:cBhvr>
                                        <p:cTn id="44" dur="1" fill="hold">
                                          <p:stCondLst>
                                            <p:cond delay="0"/>
                                          </p:stCondLst>
                                        </p:cTn>
                                        <p:tgtEl>
                                          <p:spTgt spid="293895"/>
                                        </p:tgtEl>
                                        <p:attrNameLst>
                                          <p:attrName>style.visibility</p:attrName>
                                        </p:attrNameLst>
                                      </p:cBhvr>
                                      <p:to>
                                        <p:strVal val="visible"/>
                                      </p:to>
                                    </p:set>
                                    <p:animEffect transition="in" filter="wheel(4)">
                                      <p:cBhvr>
                                        <p:cTn id="45" dur="500"/>
                                        <p:tgtEl>
                                          <p:spTgt spid="293895"/>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par>
                          <p:cTn id="50" fill="hold">
                            <p:stCondLst>
                              <p:cond delay="1500"/>
                            </p:stCondLst>
                            <p:childTnLst>
                              <p:par>
                                <p:cTn id="51" presetID="1" presetClass="entr" presetSubtype="0" fill="hold" nodeType="afterEffect">
                                  <p:stCondLst>
                                    <p:cond delay="0"/>
                                  </p:stCondLst>
                                  <p:childTnLst>
                                    <p:set>
                                      <p:cBhvr>
                                        <p:cTn id="52" dur="1" fill="hold">
                                          <p:stCondLst>
                                            <p:cond delay="499"/>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93890"/>
                                        </p:tgtEl>
                                        <p:attrNameLst>
                                          <p:attrName>style.visibility</p:attrName>
                                        </p:attrNameLst>
                                      </p:cBhvr>
                                      <p:to>
                                        <p:strVal val="visible"/>
                                      </p:to>
                                    </p:set>
                                    <p:animEffect transition="in" filter="dissolve">
                                      <p:cBhvr>
                                        <p:cTn id="57" dur="500"/>
                                        <p:tgtEl>
                                          <p:spTgt spid="293890"/>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up)">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1" grpId="0" autoUpdateAnimBg="0"/>
      <p:bldP spid="293892" grpId="0" animBg="1"/>
      <p:bldP spid="293893" grpId="0" autoUpdateAnimBg="0"/>
      <p:bldP spid="293894" grpId="0" autoUpdateAnimBg="0"/>
      <p:bldP spid="293895" grpId="0" autoUpdateAnimBg="0"/>
      <p:bldP spid="29392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188" y="1268413"/>
            <a:ext cx="7772400" cy="2438400"/>
          </a:xfrm>
        </p:spPr>
        <p:txBody>
          <a:bodyPr/>
          <a:lstStyle/>
          <a:p>
            <a:pPr eaLnBrk="1" hangingPunct="1">
              <a:lnSpc>
                <a:spcPct val="160000"/>
              </a:lnSpc>
            </a:pPr>
            <a:r>
              <a:rPr lang="zh-CN" altLang="en-US" sz="5400">
                <a:solidFill>
                  <a:srgbClr val="000099"/>
                </a:solidFill>
                <a:latin typeface="黑体" pitchFamily="49" charset="-122"/>
                <a:ea typeface="黑体" pitchFamily="49" charset="-122"/>
              </a:rPr>
              <a:t>第一节</a:t>
            </a:r>
            <a:r>
              <a:rPr lang="zh-CN" altLang="en-US" sz="6000">
                <a:solidFill>
                  <a:srgbClr val="000099"/>
                </a:solidFill>
                <a:latin typeface="黑体" pitchFamily="49" charset="-122"/>
                <a:ea typeface="黑体" pitchFamily="49" charset="-122"/>
              </a:rPr>
              <a:t>  </a:t>
            </a:r>
            <a:br>
              <a:rPr lang="zh-CN" altLang="en-US" sz="6000">
                <a:solidFill>
                  <a:srgbClr val="000099"/>
                </a:solidFill>
                <a:latin typeface="黑体" pitchFamily="49" charset="-122"/>
                <a:ea typeface="黑体" pitchFamily="49" charset="-122"/>
              </a:rPr>
            </a:br>
            <a:r>
              <a:rPr lang="zh-CN" altLang="en-US" sz="5400">
                <a:solidFill>
                  <a:srgbClr val="000099"/>
                </a:solidFill>
                <a:latin typeface="黑体" pitchFamily="49" charset="-122"/>
                <a:ea typeface="黑体" pitchFamily="49" charset="-122"/>
              </a:rPr>
              <a:t>血液及血浆蛋白质 </a:t>
            </a:r>
          </a:p>
        </p:txBody>
      </p:sp>
      <p:sp>
        <p:nvSpPr>
          <p:cNvPr id="22531" name="Text Box 3"/>
          <p:cNvSpPr txBox="1">
            <a:spLocks noChangeArrowheads="1"/>
          </p:cNvSpPr>
          <p:nvPr/>
        </p:nvSpPr>
        <p:spPr bwMode="auto">
          <a:xfrm>
            <a:off x="395288" y="3716338"/>
            <a:ext cx="8208962" cy="641350"/>
          </a:xfrm>
          <a:prstGeom prst="rect">
            <a:avLst/>
          </a:prstGeom>
          <a:noFill/>
          <a:ln w="9525">
            <a:noFill/>
            <a:miter lim="800000"/>
            <a:headEnd/>
            <a:tailEnd/>
          </a:ln>
        </p:spPr>
        <p:txBody>
          <a:bodyPr>
            <a:spAutoFit/>
          </a:bodyPr>
          <a:lstStyle/>
          <a:p>
            <a:pPr algn="ctr"/>
            <a:r>
              <a:rPr lang="en-US" altLang="zh-CN" sz="3600" b="1">
                <a:solidFill>
                  <a:srgbClr val="000099"/>
                </a:solidFill>
                <a:latin typeface="Arial" charset="0"/>
                <a:ea typeface="楷体_GB2312" charset="-122"/>
              </a:rPr>
              <a:t>Blood and Plasma  Protein</a:t>
            </a:r>
          </a:p>
        </p:txBody>
      </p:sp>
      <p:sp>
        <p:nvSpPr>
          <p:cNvPr id="22532" name="灯片编号占位符 3"/>
          <p:cNvSpPr>
            <a:spLocks noGrp="1"/>
          </p:cNvSpPr>
          <p:nvPr>
            <p:ph type="sldNum" sz="quarter" idx="12"/>
          </p:nvPr>
        </p:nvSpPr>
        <p:spPr>
          <a:noFill/>
        </p:spPr>
        <p:txBody>
          <a:bodyPr/>
          <a:lstStyle/>
          <a:p>
            <a:fld id="{5A511F81-FCA0-4E2F-8529-28FD07D87ED7}" type="slidenum">
              <a:rPr lang="en-US" altLang="zh-CN" smtClean="0">
                <a:ea typeface="宋体" charset="-122"/>
              </a:rPr>
              <a:pPr/>
              <a:t>6</a:t>
            </a:fld>
            <a:endParaRPr lang="en-US" altLang="zh-CN">
              <a:ea typeface="宋体" charset="-122"/>
            </a:endParaRPr>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a:xfrm>
            <a:off x="1230313" y="152400"/>
            <a:ext cx="6870700" cy="3421063"/>
          </a:xfrm>
        </p:spPr>
        <p:txBody>
          <a:bodyPr/>
          <a:lstStyle/>
          <a:p>
            <a:pPr eaLnBrk="1" hangingPunct="1">
              <a:lnSpc>
                <a:spcPct val="180000"/>
              </a:lnSpc>
            </a:pPr>
            <a:r>
              <a:rPr lang="zh-CN" altLang="en-US" sz="4800">
                <a:solidFill>
                  <a:srgbClr val="000099"/>
                </a:solidFill>
                <a:latin typeface="黑体" pitchFamily="49" charset="-122"/>
                <a:ea typeface="黑体" pitchFamily="49" charset="-122"/>
              </a:rPr>
              <a:t>第三节  </a:t>
            </a:r>
            <a:br>
              <a:rPr lang="zh-CN" altLang="en-US" sz="4800">
                <a:solidFill>
                  <a:srgbClr val="000099"/>
                </a:solidFill>
                <a:latin typeface="黑体" pitchFamily="49" charset="-122"/>
                <a:ea typeface="黑体" pitchFamily="49" charset="-122"/>
              </a:rPr>
            </a:br>
            <a:r>
              <a:rPr lang="zh-CN" altLang="en-US" sz="4800">
                <a:solidFill>
                  <a:srgbClr val="000099"/>
                </a:solidFill>
                <a:latin typeface="黑体" pitchFamily="49" charset="-122"/>
                <a:ea typeface="黑体" pitchFamily="49" charset="-122"/>
              </a:rPr>
              <a:t>白细胞代谢</a:t>
            </a:r>
          </a:p>
        </p:txBody>
      </p:sp>
      <p:sp>
        <p:nvSpPr>
          <p:cNvPr id="90115" name="Text Box 5"/>
          <p:cNvSpPr txBox="1">
            <a:spLocks noChangeArrowheads="1"/>
          </p:cNvSpPr>
          <p:nvPr/>
        </p:nvSpPr>
        <p:spPr bwMode="auto">
          <a:xfrm>
            <a:off x="684213" y="3579813"/>
            <a:ext cx="7850187" cy="641350"/>
          </a:xfrm>
          <a:prstGeom prst="rect">
            <a:avLst/>
          </a:prstGeom>
          <a:noFill/>
          <a:ln w="9525">
            <a:noFill/>
            <a:miter lim="800000"/>
            <a:headEnd/>
            <a:tailEnd/>
          </a:ln>
        </p:spPr>
        <p:txBody>
          <a:bodyPr>
            <a:spAutoFit/>
          </a:bodyPr>
          <a:lstStyle/>
          <a:p>
            <a:pPr algn="ctr"/>
            <a:r>
              <a:rPr lang="en-US" altLang="zh-CN" sz="3600" b="1">
                <a:solidFill>
                  <a:srgbClr val="000099"/>
                </a:solidFill>
                <a:latin typeface="Arial" charset="0"/>
                <a:ea typeface="楷体_GB2312" charset="-122"/>
              </a:rPr>
              <a:t>Metabolism of  White Blood Cells</a:t>
            </a:r>
          </a:p>
        </p:txBody>
      </p:sp>
      <p:sp>
        <p:nvSpPr>
          <p:cNvPr id="90116" name="灯片编号占位符 3"/>
          <p:cNvSpPr>
            <a:spLocks noGrp="1"/>
          </p:cNvSpPr>
          <p:nvPr>
            <p:ph type="sldNum" sz="quarter" idx="12"/>
          </p:nvPr>
        </p:nvSpPr>
        <p:spPr>
          <a:noFill/>
        </p:spPr>
        <p:txBody>
          <a:bodyPr/>
          <a:lstStyle/>
          <a:p>
            <a:fld id="{B7869AB9-EAD9-4D0F-B317-394C5556E2C3}" type="slidenum">
              <a:rPr lang="en-US" altLang="zh-CN" smtClean="0">
                <a:ea typeface="宋体" charset="-122"/>
              </a:rPr>
              <a:pPr/>
              <a:t>60</a:t>
            </a:fld>
            <a:endParaRPr lang="en-US" altLang="zh-CN">
              <a:ea typeface="宋体" charset="-122"/>
            </a:endParaRPr>
          </a:p>
        </p:txBody>
      </p:sp>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539750" y="700088"/>
            <a:ext cx="7993063" cy="641350"/>
          </a:xfrm>
          <a:prstGeom prst="rect">
            <a:avLst/>
          </a:prstGeom>
          <a:noFill/>
          <a:ln w="9525">
            <a:noFill/>
            <a:miter lim="800000"/>
            <a:headEnd/>
            <a:tailEnd/>
          </a:ln>
        </p:spPr>
        <p:txBody>
          <a:bodyPr>
            <a:spAutoFit/>
          </a:bodyPr>
          <a:lstStyle/>
          <a:p>
            <a:pPr algn="ctr"/>
            <a:r>
              <a:rPr lang="zh-CN" altLang="en-US" sz="3600">
                <a:solidFill>
                  <a:srgbClr val="000099"/>
                </a:solidFill>
                <a:latin typeface="宋体" charset="-122"/>
                <a:ea typeface="黑体" pitchFamily="49" charset="-122"/>
              </a:rPr>
              <a:t>一、</a:t>
            </a:r>
            <a:r>
              <a:rPr lang="zh-CN" altLang="en-US" sz="3600">
                <a:solidFill>
                  <a:srgbClr val="000099"/>
                </a:solidFill>
                <a:latin typeface="Tahoma" pitchFamily="34" charset="0"/>
                <a:ea typeface="黑体" pitchFamily="49" charset="-122"/>
              </a:rPr>
              <a:t>白细胞代谢特点</a:t>
            </a:r>
          </a:p>
        </p:txBody>
      </p:sp>
      <p:sp>
        <p:nvSpPr>
          <p:cNvPr id="168963" name="Rectangle 3"/>
          <p:cNvSpPr>
            <a:spLocks noChangeArrowheads="1"/>
          </p:cNvSpPr>
          <p:nvPr/>
        </p:nvSpPr>
        <p:spPr bwMode="auto">
          <a:xfrm>
            <a:off x="611188" y="1504950"/>
            <a:ext cx="7920037" cy="676275"/>
          </a:xfrm>
          <a:prstGeom prst="rect">
            <a:avLst/>
          </a:prstGeom>
          <a:noFill/>
          <a:ln w="9525">
            <a:noFill/>
            <a:miter lim="800000"/>
            <a:headEnd/>
            <a:tailEnd/>
          </a:ln>
        </p:spPr>
        <p:txBody>
          <a:bodyPr>
            <a:spAutoFit/>
          </a:bodyPr>
          <a:lstStyle/>
          <a:p>
            <a:pPr>
              <a:lnSpc>
                <a:spcPct val="120000"/>
              </a:lnSpc>
              <a:spcBef>
                <a:spcPct val="20000"/>
              </a:spcBef>
              <a:buClr>
                <a:schemeClr val="tx2"/>
              </a:buClr>
              <a:buSzPct val="70000"/>
              <a:buFont typeface="Wingdings" pitchFamily="2" charset="2"/>
              <a:buChar char="v"/>
            </a:pPr>
            <a:r>
              <a:rPr lang="en-US" altLang="zh-CN" sz="3200">
                <a:latin typeface="Times New Roman" pitchFamily="18" charset="0"/>
                <a:ea typeface="黑体" pitchFamily="49" charset="-122"/>
              </a:rPr>
              <a:t> </a:t>
            </a:r>
            <a:r>
              <a:rPr lang="zh-CN" altLang="en-US" sz="3200">
                <a:latin typeface="Times New Roman" pitchFamily="18" charset="0"/>
                <a:ea typeface="黑体" pitchFamily="49" charset="-122"/>
              </a:rPr>
              <a:t>白细胞的分类</a:t>
            </a:r>
            <a:r>
              <a:rPr lang="en-US" altLang="zh-CN" sz="3200">
                <a:latin typeface="Times New Roman" pitchFamily="18" charset="0"/>
                <a:ea typeface="黑体" pitchFamily="49" charset="-122"/>
              </a:rPr>
              <a:t>(</a:t>
            </a:r>
            <a:r>
              <a:rPr lang="zh-CN" altLang="en-US" sz="3200">
                <a:latin typeface="Times New Roman" pitchFamily="18" charset="0"/>
                <a:ea typeface="黑体" pitchFamily="49" charset="-122"/>
              </a:rPr>
              <a:t>根据其形态、功能和来源</a:t>
            </a:r>
            <a:r>
              <a:rPr lang="en-US" altLang="zh-CN" sz="3200">
                <a:latin typeface="Times New Roman" pitchFamily="18" charset="0"/>
                <a:ea typeface="黑体" pitchFamily="49" charset="-122"/>
              </a:rPr>
              <a:t>):</a:t>
            </a:r>
          </a:p>
        </p:txBody>
      </p:sp>
      <p:grpSp>
        <p:nvGrpSpPr>
          <p:cNvPr id="2" name="Group 4"/>
          <p:cNvGrpSpPr>
            <a:grpSpLocks/>
          </p:cNvGrpSpPr>
          <p:nvPr/>
        </p:nvGrpSpPr>
        <p:grpSpPr bwMode="auto">
          <a:xfrm>
            <a:off x="4283075" y="2109788"/>
            <a:ext cx="3619500" cy="1673225"/>
            <a:chOff x="2744" y="1706"/>
            <a:chExt cx="2177" cy="1054"/>
          </a:xfrm>
        </p:grpSpPr>
        <p:sp>
          <p:nvSpPr>
            <p:cNvPr id="91146" name="Rectangle 5"/>
            <p:cNvSpPr>
              <a:spLocks noChangeArrowheads="1"/>
            </p:cNvSpPr>
            <p:nvPr/>
          </p:nvSpPr>
          <p:spPr bwMode="auto">
            <a:xfrm>
              <a:off x="2925" y="1706"/>
              <a:ext cx="1996" cy="1054"/>
            </a:xfrm>
            <a:prstGeom prst="rect">
              <a:avLst/>
            </a:prstGeom>
            <a:noFill/>
            <a:ln w="9525">
              <a:noFill/>
              <a:miter lim="800000"/>
              <a:headEnd/>
              <a:tailEnd/>
            </a:ln>
          </p:spPr>
          <p:txBody>
            <a:bodyPr>
              <a:spAutoFit/>
            </a:bodyPr>
            <a:lstStyle/>
            <a:p>
              <a:pPr>
                <a:lnSpc>
                  <a:spcPct val="110000"/>
                </a:lnSpc>
                <a:spcBef>
                  <a:spcPct val="20000"/>
                </a:spcBef>
                <a:buClr>
                  <a:schemeClr val="hlink"/>
                </a:buClr>
                <a:buSzPct val="70000"/>
                <a:buFont typeface="Wingdings" pitchFamily="2" charset="2"/>
                <a:buNone/>
              </a:pPr>
              <a:r>
                <a:rPr lang="zh-CN" altLang="en-US" sz="2800">
                  <a:solidFill>
                    <a:srgbClr val="000000"/>
                  </a:solidFill>
                  <a:latin typeface="Times New Roman" pitchFamily="18" charset="0"/>
                  <a:ea typeface="黑体" pitchFamily="49" charset="-122"/>
                </a:rPr>
                <a:t>中性粒细胞</a:t>
              </a:r>
            </a:p>
            <a:p>
              <a:pPr>
                <a:lnSpc>
                  <a:spcPct val="110000"/>
                </a:lnSpc>
                <a:spcBef>
                  <a:spcPct val="20000"/>
                </a:spcBef>
                <a:buClr>
                  <a:schemeClr val="hlink"/>
                </a:buClr>
                <a:buSzPct val="70000"/>
                <a:buFont typeface="Wingdings" pitchFamily="2" charset="2"/>
                <a:buNone/>
              </a:pPr>
              <a:r>
                <a:rPr lang="zh-CN" altLang="en-US" sz="2800">
                  <a:solidFill>
                    <a:srgbClr val="000000"/>
                  </a:solidFill>
                  <a:latin typeface="Times New Roman" pitchFamily="18" charset="0"/>
                  <a:ea typeface="黑体" pitchFamily="49" charset="-122"/>
                </a:rPr>
                <a:t>嗜酸性粒细胞</a:t>
              </a:r>
            </a:p>
            <a:p>
              <a:pPr>
                <a:lnSpc>
                  <a:spcPct val="110000"/>
                </a:lnSpc>
                <a:spcBef>
                  <a:spcPct val="20000"/>
                </a:spcBef>
                <a:buClr>
                  <a:schemeClr val="hlink"/>
                </a:buClr>
                <a:buSzPct val="70000"/>
                <a:buFont typeface="Wingdings" pitchFamily="2" charset="2"/>
                <a:buNone/>
              </a:pPr>
              <a:r>
                <a:rPr lang="zh-CN" altLang="en-US" sz="2800">
                  <a:solidFill>
                    <a:srgbClr val="000000"/>
                  </a:solidFill>
                  <a:latin typeface="Times New Roman" pitchFamily="18" charset="0"/>
                  <a:ea typeface="黑体" pitchFamily="49" charset="-122"/>
                </a:rPr>
                <a:t>嗜碱性粒细胞</a:t>
              </a:r>
            </a:p>
          </p:txBody>
        </p:sp>
        <p:sp>
          <p:nvSpPr>
            <p:cNvPr id="91147" name="AutoShape 6"/>
            <p:cNvSpPr>
              <a:spLocks/>
            </p:cNvSpPr>
            <p:nvPr/>
          </p:nvSpPr>
          <p:spPr bwMode="auto">
            <a:xfrm>
              <a:off x="2744" y="1887"/>
              <a:ext cx="136" cy="771"/>
            </a:xfrm>
            <a:prstGeom prst="leftBrace">
              <a:avLst>
                <a:gd name="adj1" fmla="val 47243"/>
                <a:gd name="adj2" fmla="val 50000"/>
              </a:avLst>
            </a:prstGeom>
            <a:noFill/>
            <a:ln w="9525">
              <a:solidFill>
                <a:srgbClr val="000000"/>
              </a:solidFill>
              <a:round/>
              <a:headEnd/>
              <a:tailEnd/>
            </a:ln>
          </p:spPr>
          <p:txBody>
            <a:bodyPr wrap="none" anchor="ctr"/>
            <a:lstStyle/>
            <a:p>
              <a:endParaRPr lang="zh-CN" altLang="en-US"/>
            </a:p>
          </p:txBody>
        </p:sp>
      </p:grpSp>
      <p:grpSp>
        <p:nvGrpSpPr>
          <p:cNvPr id="3" name="Group 11"/>
          <p:cNvGrpSpPr>
            <a:grpSpLocks/>
          </p:cNvGrpSpPr>
          <p:nvPr/>
        </p:nvGrpSpPr>
        <p:grpSpPr bwMode="auto">
          <a:xfrm>
            <a:off x="2051050" y="2535238"/>
            <a:ext cx="2416175" cy="2058987"/>
            <a:chOff x="1292" y="1597"/>
            <a:chExt cx="1522" cy="1297"/>
          </a:xfrm>
        </p:grpSpPr>
        <p:sp>
          <p:nvSpPr>
            <p:cNvPr id="91144" name="Rectangle 8"/>
            <p:cNvSpPr>
              <a:spLocks noChangeArrowheads="1"/>
            </p:cNvSpPr>
            <p:nvPr/>
          </p:nvSpPr>
          <p:spPr bwMode="auto">
            <a:xfrm>
              <a:off x="1483" y="1597"/>
              <a:ext cx="1331" cy="1297"/>
            </a:xfrm>
            <a:prstGeom prst="rect">
              <a:avLst/>
            </a:prstGeom>
            <a:noFill/>
            <a:ln w="9525">
              <a:noFill/>
              <a:miter lim="800000"/>
              <a:headEnd/>
              <a:tailEnd/>
            </a:ln>
          </p:spPr>
          <p:txBody>
            <a:bodyPr>
              <a:spAutoFit/>
            </a:bodyPr>
            <a:lstStyle/>
            <a:p>
              <a:pPr>
                <a:lnSpc>
                  <a:spcPct val="140000"/>
                </a:lnSpc>
                <a:spcBef>
                  <a:spcPct val="20000"/>
                </a:spcBef>
                <a:buClr>
                  <a:schemeClr val="hlink"/>
                </a:buClr>
                <a:buSzPct val="70000"/>
                <a:buFont typeface="Wingdings" pitchFamily="2" charset="2"/>
                <a:buNone/>
              </a:pPr>
              <a:r>
                <a:rPr lang="zh-CN" altLang="en-US" sz="2800">
                  <a:latin typeface="Times New Roman" pitchFamily="18" charset="0"/>
                  <a:ea typeface="黑体" pitchFamily="49" charset="-122"/>
                </a:rPr>
                <a:t>粒细胞</a:t>
              </a:r>
            </a:p>
            <a:p>
              <a:pPr>
                <a:lnSpc>
                  <a:spcPct val="140000"/>
                </a:lnSpc>
                <a:spcBef>
                  <a:spcPct val="20000"/>
                </a:spcBef>
                <a:buClr>
                  <a:schemeClr val="hlink"/>
                </a:buClr>
                <a:buSzPct val="70000"/>
                <a:buFont typeface="Wingdings" pitchFamily="2" charset="2"/>
                <a:buNone/>
              </a:pPr>
              <a:r>
                <a:rPr lang="zh-CN" altLang="en-US" sz="2800">
                  <a:latin typeface="Times New Roman" pitchFamily="18" charset="0"/>
                  <a:ea typeface="黑体" pitchFamily="49" charset="-122"/>
                </a:rPr>
                <a:t>单核细胞</a:t>
              </a:r>
            </a:p>
            <a:p>
              <a:pPr>
                <a:lnSpc>
                  <a:spcPct val="140000"/>
                </a:lnSpc>
                <a:spcBef>
                  <a:spcPct val="20000"/>
                </a:spcBef>
                <a:buClr>
                  <a:schemeClr val="hlink"/>
                </a:buClr>
                <a:buSzPct val="70000"/>
                <a:buFont typeface="Wingdings" pitchFamily="2" charset="2"/>
                <a:buNone/>
              </a:pPr>
              <a:r>
                <a:rPr lang="zh-CN" altLang="en-US" sz="2800">
                  <a:latin typeface="Times New Roman" pitchFamily="18" charset="0"/>
                  <a:ea typeface="黑体" pitchFamily="49" charset="-122"/>
                </a:rPr>
                <a:t>淋巴细胞</a:t>
              </a:r>
            </a:p>
          </p:txBody>
        </p:sp>
        <p:sp>
          <p:nvSpPr>
            <p:cNvPr id="91145" name="AutoShape 9"/>
            <p:cNvSpPr>
              <a:spLocks/>
            </p:cNvSpPr>
            <p:nvPr/>
          </p:nvSpPr>
          <p:spPr bwMode="auto">
            <a:xfrm>
              <a:off x="1292" y="1864"/>
              <a:ext cx="191" cy="886"/>
            </a:xfrm>
            <a:prstGeom prst="leftBrace">
              <a:avLst>
                <a:gd name="adj1" fmla="val 38656"/>
                <a:gd name="adj2" fmla="val 50000"/>
              </a:avLst>
            </a:prstGeom>
            <a:noFill/>
            <a:ln w="9525">
              <a:solidFill>
                <a:schemeClr val="tx1"/>
              </a:solidFill>
              <a:round/>
              <a:headEnd/>
              <a:tailEnd/>
            </a:ln>
          </p:spPr>
          <p:txBody>
            <a:bodyPr wrap="none" anchor="ctr"/>
            <a:lstStyle/>
            <a:p>
              <a:endParaRPr lang="zh-CN" altLang="en-US"/>
            </a:p>
          </p:txBody>
        </p:sp>
      </p:grpSp>
      <p:sp>
        <p:nvSpPr>
          <p:cNvPr id="168970" name="Text Box 10"/>
          <p:cNvSpPr txBox="1">
            <a:spLocks noChangeArrowheads="1"/>
          </p:cNvSpPr>
          <p:nvPr/>
        </p:nvSpPr>
        <p:spPr bwMode="auto">
          <a:xfrm>
            <a:off x="2051050" y="5013325"/>
            <a:ext cx="6842125" cy="1373188"/>
          </a:xfrm>
          <a:prstGeom prst="rect">
            <a:avLst/>
          </a:prstGeom>
          <a:noFill/>
          <a:ln w="9525">
            <a:noFill/>
            <a:miter lim="800000"/>
            <a:headEnd/>
            <a:tailEnd/>
          </a:ln>
        </p:spPr>
        <p:txBody>
          <a:bodyPr>
            <a:spAutoFit/>
          </a:bodyPr>
          <a:lstStyle/>
          <a:p>
            <a:pPr>
              <a:spcBef>
                <a:spcPct val="50000"/>
              </a:spcBef>
            </a:pPr>
            <a:r>
              <a:rPr lang="en-US" altLang="zh-CN" sz="2800">
                <a:solidFill>
                  <a:schemeClr val="tx2"/>
                </a:solidFill>
                <a:latin typeface="Times New Roman" pitchFamily="18" charset="0"/>
                <a:ea typeface="黑体" pitchFamily="49" charset="-122"/>
              </a:rPr>
              <a:t>★</a:t>
            </a:r>
            <a:r>
              <a:rPr lang="zh-CN" altLang="en-US" sz="2800">
                <a:latin typeface="Times New Roman" pitchFamily="18" charset="0"/>
                <a:ea typeface="黑体" pitchFamily="49" charset="-122"/>
              </a:rPr>
              <a:t>白细胞的功能主要表现在机体发生炎症时的抵抗作用，与其功能密切相关的是代谢活跃。</a:t>
            </a:r>
          </a:p>
        </p:txBody>
      </p:sp>
      <p:sp>
        <p:nvSpPr>
          <p:cNvPr id="91143" name="灯片编号占位符 10"/>
          <p:cNvSpPr>
            <a:spLocks noGrp="1"/>
          </p:cNvSpPr>
          <p:nvPr>
            <p:ph type="sldNum" sz="quarter" idx="12"/>
          </p:nvPr>
        </p:nvSpPr>
        <p:spPr>
          <a:noFill/>
        </p:spPr>
        <p:txBody>
          <a:bodyPr/>
          <a:lstStyle/>
          <a:p>
            <a:fld id="{10066E65-BF8C-4610-B095-E101BD5C6459}" type="slidenum">
              <a:rPr lang="en-US" altLang="zh-CN" smtClean="0">
                <a:ea typeface="宋体" charset="-122"/>
              </a:rPr>
              <a:pPr/>
              <a:t>61</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blinds(horizontal)">
                                      <p:cBhvr>
                                        <p:cTn id="7" dur="500"/>
                                        <p:tgtEl>
                                          <p:spTgt spid="1689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8970"/>
                                        </p:tgtEl>
                                        <p:attrNameLst>
                                          <p:attrName>style.visibility</p:attrName>
                                        </p:attrNameLst>
                                      </p:cBhvr>
                                      <p:to>
                                        <p:strVal val="visible"/>
                                      </p:to>
                                    </p:set>
                                    <p:animEffect transition="in" filter="wipe(up)">
                                      <p:cBhvr>
                                        <p:cTn id="22" dur="500"/>
                                        <p:tgtEl>
                                          <p:spTgt spid="168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P spid="16897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body" sz="half" idx="1"/>
          </p:nvPr>
        </p:nvSpPr>
        <p:spPr>
          <a:xfrm>
            <a:off x="2051050" y="692150"/>
            <a:ext cx="4681538" cy="719138"/>
          </a:xfrm>
        </p:spPr>
        <p:txBody>
          <a:bodyPr/>
          <a:lstStyle/>
          <a:p>
            <a:pPr marL="1249363" indent="-1249363" algn="ctr" defTabSz="758825" eaLnBrk="1" hangingPunct="1">
              <a:lnSpc>
                <a:spcPct val="150000"/>
              </a:lnSpc>
              <a:buFontTx/>
              <a:buNone/>
            </a:pPr>
            <a:r>
              <a:rPr lang="zh-CN" altLang="en-US" sz="3200">
                <a:solidFill>
                  <a:srgbClr val="000099"/>
                </a:solidFill>
                <a:latin typeface="Times New Roman" pitchFamily="18" charset="0"/>
                <a:ea typeface="黑体" pitchFamily="49" charset="-122"/>
              </a:rPr>
              <a:t>（一）糖代谢</a:t>
            </a:r>
          </a:p>
        </p:txBody>
      </p:sp>
      <p:sp>
        <p:nvSpPr>
          <p:cNvPr id="169988" name="Rectangle 4"/>
          <p:cNvSpPr>
            <a:spLocks noChangeArrowheads="1"/>
          </p:cNvSpPr>
          <p:nvPr/>
        </p:nvSpPr>
        <p:spPr bwMode="auto">
          <a:xfrm>
            <a:off x="755650" y="1700213"/>
            <a:ext cx="7488238" cy="2233612"/>
          </a:xfrm>
          <a:prstGeom prst="rect">
            <a:avLst/>
          </a:prstGeom>
          <a:noFill/>
          <a:ln w="9525">
            <a:noFill/>
            <a:miter lim="800000"/>
            <a:headEnd/>
            <a:tailEnd/>
          </a:ln>
        </p:spPr>
        <p:txBody>
          <a:bodyPr/>
          <a:lstStyle/>
          <a:p>
            <a:pPr defTabSz="758825">
              <a:lnSpc>
                <a:spcPct val="150000"/>
              </a:lnSpc>
              <a:spcBef>
                <a:spcPct val="20000"/>
              </a:spcBef>
            </a:pPr>
            <a:r>
              <a:rPr lang="zh-CN" altLang="en-US" sz="2800">
                <a:solidFill>
                  <a:srgbClr val="000000"/>
                </a:solidFill>
                <a:latin typeface="Times New Roman" pitchFamily="18" charset="0"/>
                <a:ea typeface="黑体" pitchFamily="49" charset="-122"/>
              </a:rPr>
              <a:t>         以糖无氧氧化为主，提供能量；磷酸戊糖途径产生的</a:t>
            </a:r>
            <a:r>
              <a:rPr lang="en-US" altLang="zh-CN" sz="2800">
                <a:solidFill>
                  <a:srgbClr val="000000"/>
                </a:solidFill>
                <a:latin typeface="Times New Roman" pitchFamily="18" charset="0"/>
                <a:ea typeface="黑体" pitchFamily="49" charset="-122"/>
              </a:rPr>
              <a:t>NADPH</a:t>
            </a:r>
            <a:r>
              <a:rPr lang="zh-CN" altLang="en-US" sz="2800">
                <a:solidFill>
                  <a:srgbClr val="000000"/>
                </a:solidFill>
                <a:latin typeface="Times New Roman" pitchFamily="18" charset="0"/>
                <a:ea typeface="黑体" pitchFamily="49" charset="-122"/>
              </a:rPr>
              <a:t>经氧化酶的电子体系使</a:t>
            </a:r>
            <a:r>
              <a:rPr lang="en-US" altLang="zh-CN" sz="2800">
                <a:solidFill>
                  <a:srgbClr val="000000"/>
                </a:solidFill>
                <a:latin typeface="Times New Roman" pitchFamily="18" charset="0"/>
                <a:ea typeface="黑体" pitchFamily="49" charset="-122"/>
              </a:rPr>
              <a:t>O</a:t>
            </a:r>
            <a:r>
              <a:rPr lang="en-US" altLang="zh-CN" sz="2800" baseline="-25000">
                <a:solidFill>
                  <a:srgbClr val="000000"/>
                </a:solidFill>
                <a:latin typeface="Times New Roman" pitchFamily="18" charset="0"/>
                <a:ea typeface="黑体" pitchFamily="49" charset="-122"/>
              </a:rPr>
              <a:t>2</a:t>
            </a:r>
            <a:r>
              <a:rPr lang="en-US" altLang="zh-CN" sz="2800">
                <a:solidFill>
                  <a:srgbClr val="000000"/>
                </a:solidFill>
                <a:latin typeface="Times New Roman" pitchFamily="18" charset="0"/>
                <a:ea typeface="黑体" pitchFamily="49" charset="-122"/>
              </a:rPr>
              <a:t> </a:t>
            </a:r>
            <a:r>
              <a:rPr lang="zh-CN" altLang="en-US" sz="2800">
                <a:solidFill>
                  <a:srgbClr val="000000"/>
                </a:solidFill>
                <a:latin typeface="Times New Roman" pitchFamily="18" charset="0"/>
                <a:ea typeface="黑体" pitchFamily="49" charset="-122"/>
              </a:rPr>
              <a:t>还原产生超氧阴离子、</a:t>
            </a:r>
            <a:r>
              <a:rPr lang="en-US" altLang="zh-CN" sz="2800">
                <a:solidFill>
                  <a:srgbClr val="000000"/>
                </a:solidFill>
                <a:latin typeface="Times New Roman" pitchFamily="18" charset="0"/>
                <a:ea typeface="黑体" pitchFamily="49" charset="-122"/>
              </a:rPr>
              <a:t>H</a:t>
            </a:r>
            <a:r>
              <a:rPr lang="en-US" altLang="zh-CN" sz="2800" baseline="-25000">
                <a:solidFill>
                  <a:srgbClr val="000000"/>
                </a:solidFill>
                <a:latin typeface="Times New Roman" pitchFamily="18" charset="0"/>
                <a:ea typeface="黑体" pitchFamily="49" charset="-122"/>
              </a:rPr>
              <a:t>2</a:t>
            </a:r>
            <a:r>
              <a:rPr lang="en-US" altLang="zh-CN" sz="2800">
                <a:solidFill>
                  <a:srgbClr val="000000"/>
                </a:solidFill>
                <a:latin typeface="Times New Roman" pitchFamily="18" charset="0"/>
                <a:ea typeface="黑体" pitchFamily="49" charset="-122"/>
              </a:rPr>
              <a:t>O</a:t>
            </a:r>
            <a:r>
              <a:rPr lang="en-US" altLang="zh-CN" sz="2800" baseline="-25000">
                <a:solidFill>
                  <a:srgbClr val="000000"/>
                </a:solidFill>
                <a:latin typeface="Times New Roman" pitchFamily="18" charset="0"/>
                <a:ea typeface="黑体" pitchFamily="49" charset="-122"/>
              </a:rPr>
              <a:t>2</a:t>
            </a:r>
            <a:r>
              <a:rPr lang="zh-CN" altLang="en-US" sz="2800">
                <a:solidFill>
                  <a:srgbClr val="000000"/>
                </a:solidFill>
                <a:latin typeface="Times New Roman" pitchFamily="18" charset="0"/>
                <a:ea typeface="黑体" pitchFamily="49" charset="-122"/>
              </a:rPr>
              <a:t>、</a:t>
            </a:r>
            <a:r>
              <a:rPr lang="en-US" altLang="zh-CN" sz="2800">
                <a:solidFill>
                  <a:srgbClr val="000000"/>
                </a:solidFill>
                <a:latin typeface="Times New Roman" pitchFamily="18" charset="0"/>
                <a:ea typeface="黑体" pitchFamily="49" charset="-122"/>
              </a:rPr>
              <a:t>OH•</a:t>
            </a:r>
            <a:r>
              <a:rPr lang="zh-CN" altLang="en-US" sz="2800">
                <a:solidFill>
                  <a:srgbClr val="000000"/>
                </a:solidFill>
                <a:latin typeface="Times New Roman" pitchFamily="18" charset="0"/>
                <a:ea typeface="黑体" pitchFamily="49" charset="-122"/>
              </a:rPr>
              <a:t>等自由基，起杀菌作用。</a:t>
            </a:r>
          </a:p>
        </p:txBody>
      </p:sp>
      <p:grpSp>
        <p:nvGrpSpPr>
          <p:cNvPr id="2" name="Group 5"/>
          <p:cNvGrpSpPr>
            <a:grpSpLocks/>
          </p:cNvGrpSpPr>
          <p:nvPr/>
        </p:nvGrpSpPr>
        <p:grpSpPr bwMode="auto">
          <a:xfrm>
            <a:off x="1331913" y="4292600"/>
            <a:ext cx="7777162" cy="1484313"/>
            <a:chOff x="476" y="2750"/>
            <a:chExt cx="4899" cy="935"/>
          </a:xfrm>
        </p:grpSpPr>
        <p:sp>
          <p:nvSpPr>
            <p:cNvPr id="92166" name="Line 6"/>
            <p:cNvSpPr>
              <a:spLocks noChangeShapeType="1"/>
            </p:cNvSpPr>
            <p:nvPr/>
          </p:nvSpPr>
          <p:spPr bwMode="auto">
            <a:xfrm>
              <a:off x="1587" y="2750"/>
              <a:ext cx="0" cy="0"/>
            </a:xfrm>
            <a:prstGeom prst="line">
              <a:avLst/>
            </a:prstGeom>
            <a:noFill/>
            <a:ln w="9525">
              <a:solidFill>
                <a:srgbClr val="000000"/>
              </a:solidFill>
              <a:round/>
              <a:headEnd/>
              <a:tailEnd/>
            </a:ln>
          </p:spPr>
          <p:txBody>
            <a:bodyPr/>
            <a:lstStyle/>
            <a:p>
              <a:endParaRPr lang="zh-CN" altLang="en-US"/>
            </a:p>
          </p:txBody>
        </p:sp>
        <p:sp>
          <p:nvSpPr>
            <p:cNvPr id="169991" name="Text Box 7"/>
            <p:cNvSpPr txBox="1">
              <a:spLocks noChangeArrowheads="1"/>
            </p:cNvSpPr>
            <p:nvPr/>
          </p:nvSpPr>
          <p:spPr bwMode="auto">
            <a:xfrm>
              <a:off x="476" y="3112"/>
              <a:ext cx="4899" cy="465"/>
            </a:xfrm>
            <a:prstGeom prst="rect">
              <a:avLst/>
            </a:prstGeom>
            <a:noFill/>
            <a:ln w="9525">
              <a:noFill/>
              <a:miter lim="800000"/>
              <a:headEnd/>
              <a:tailEnd/>
            </a:ln>
          </p:spPr>
          <p:txBody>
            <a:bodyPr/>
            <a:lstStyle/>
            <a:p>
              <a:pPr algn="just">
                <a:defRPr/>
              </a:pPr>
              <a:r>
                <a:rPr kumimoji="1" lang="en-US" altLang="zh-CN" sz="2800" b="1">
                  <a:latin typeface="Times New Roman" pitchFamily="18" charset="0"/>
                  <a:ea typeface="宋体" pitchFamily="2" charset="-122"/>
                </a:rPr>
                <a:t>O</a:t>
              </a:r>
              <a:r>
                <a:rPr kumimoji="1" lang="en-US" altLang="zh-CN" sz="2800" b="1" baseline="-25000">
                  <a:latin typeface="Times New Roman" pitchFamily="18" charset="0"/>
                  <a:ea typeface="宋体" pitchFamily="2" charset="-122"/>
                </a:rPr>
                <a:t>2</a:t>
              </a:r>
              <a:r>
                <a:rPr kumimoji="1" lang="en-US" altLang="zh-CN" sz="2800" b="1">
                  <a:latin typeface="Times New Roman" pitchFamily="18" charset="0"/>
                  <a:ea typeface="宋体" pitchFamily="2" charset="-122"/>
                </a:rPr>
                <a:t>    </a:t>
              </a:r>
              <a:r>
                <a:rPr kumimoji="1" lang="zh-CN" altLang="en-US" sz="2800" b="1">
                  <a:latin typeface="Times New Roman" pitchFamily="18" charset="0"/>
                  <a:ea typeface="宋体" pitchFamily="2" charset="-122"/>
                </a:rPr>
                <a:t>　    </a:t>
              </a:r>
              <a:r>
                <a:rPr kumimoji="1" lang="en-US" altLang="zh-CN" sz="2800" b="1">
                  <a:latin typeface="Times New Roman" pitchFamily="18" charset="0"/>
                  <a:ea typeface="宋体" pitchFamily="2" charset="-122"/>
                </a:rPr>
                <a:t>O</a:t>
              </a:r>
              <a:r>
                <a:rPr kumimoji="1" lang="en-US" altLang="zh-CN" sz="2800" b="1" baseline="-25000">
                  <a:latin typeface="Times New Roman" pitchFamily="18" charset="0"/>
                  <a:ea typeface="宋体" pitchFamily="2" charset="-122"/>
                </a:rPr>
                <a:t>2</a:t>
              </a:r>
              <a:r>
                <a:rPr kumimoji="1" lang="en-US" altLang="zh-CN" sz="2800" b="1" baseline="30000">
                  <a:latin typeface="Times New Roman" pitchFamily="18" charset="0"/>
                  <a:ea typeface="宋体" pitchFamily="2" charset="-122"/>
                </a:rPr>
                <a:t>-</a:t>
              </a:r>
              <a:r>
                <a:rPr kumimoji="1" lang="en-US" altLang="zh-CN" sz="2800" b="1">
                  <a:latin typeface="Times New Roman" pitchFamily="18" charset="0"/>
                  <a:ea typeface="宋体" pitchFamily="2" charset="-122"/>
                </a:rPr>
                <a:t>      </a:t>
              </a:r>
              <a:r>
                <a:rPr kumimoji="1" lang="zh-CN" altLang="en-US" sz="2800" b="1">
                  <a:latin typeface="Times New Roman" pitchFamily="18" charset="0"/>
                  <a:ea typeface="宋体" pitchFamily="2" charset="-122"/>
                </a:rPr>
                <a:t>　 </a:t>
              </a:r>
              <a:r>
                <a:rPr kumimoji="1" lang="en-US" altLang="zh-CN" sz="2800" b="1">
                  <a:latin typeface="Times New Roman" pitchFamily="18" charset="0"/>
                  <a:ea typeface="宋体" pitchFamily="2" charset="-122"/>
                </a:rPr>
                <a:t>H</a:t>
              </a:r>
              <a:r>
                <a:rPr kumimoji="1" lang="en-US" altLang="zh-CN" sz="2800" b="1" baseline="-25000">
                  <a:latin typeface="Times New Roman" pitchFamily="18" charset="0"/>
                  <a:ea typeface="宋体" pitchFamily="2" charset="-122"/>
                </a:rPr>
                <a:t>2</a:t>
              </a:r>
              <a:r>
                <a:rPr kumimoji="1" lang="en-US" altLang="zh-CN" sz="2800" b="1">
                  <a:latin typeface="Times New Roman" pitchFamily="18" charset="0"/>
                  <a:ea typeface="宋体" pitchFamily="2" charset="-122"/>
                </a:rPr>
                <a:t>O</a:t>
              </a:r>
              <a:r>
                <a:rPr kumimoji="1" lang="en-US" altLang="zh-CN" sz="2800" b="1" baseline="-25000">
                  <a:latin typeface="Times New Roman" pitchFamily="18" charset="0"/>
                  <a:ea typeface="宋体" pitchFamily="2" charset="-122"/>
                </a:rPr>
                <a:t>2</a:t>
              </a:r>
              <a:r>
                <a:rPr kumimoji="1" lang="en-US" altLang="zh-CN" sz="2800" b="1">
                  <a:latin typeface="Times New Roman" pitchFamily="18" charset="0"/>
                  <a:ea typeface="宋体" pitchFamily="2" charset="-122"/>
                </a:rPr>
                <a:t>         ·OH      </a:t>
              </a:r>
              <a:r>
                <a:rPr kumimoji="1" lang="zh-CN" altLang="en-US" sz="2800" b="1">
                  <a:latin typeface="Times New Roman" pitchFamily="18" charset="0"/>
                  <a:ea typeface="宋体" pitchFamily="2" charset="-122"/>
                </a:rPr>
                <a:t>　 </a:t>
              </a:r>
              <a:r>
                <a:rPr kumimoji="1" lang="en-US" altLang="zh-CN" sz="2800" b="1">
                  <a:latin typeface="Times New Roman" pitchFamily="18" charset="0"/>
                  <a:ea typeface="宋体" pitchFamily="2" charset="-122"/>
                </a:rPr>
                <a:t>H</a:t>
              </a:r>
              <a:r>
                <a:rPr kumimoji="1" lang="en-US" altLang="zh-CN" sz="2800" b="1" baseline="-25000">
                  <a:latin typeface="Times New Roman" pitchFamily="18" charset="0"/>
                  <a:ea typeface="宋体" pitchFamily="2" charset="-122"/>
                </a:rPr>
                <a:t>2</a:t>
              </a:r>
              <a:r>
                <a:rPr kumimoji="1" lang="en-US" altLang="zh-CN" sz="2800" b="1">
                  <a:latin typeface="Times New Roman" pitchFamily="18" charset="0"/>
                  <a:ea typeface="宋体" pitchFamily="2" charset="-122"/>
                </a:rPr>
                <a:t>O</a:t>
              </a:r>
              <a:endParaRPr kumimoji="1" lang="en-US" altLang="zh-CN" sz="2800" b="1" i="1" u="sng">
                <a:effectLst>
                  <a:outerShdw blurRad="38100" dist="38100" dir="2700000" algn="tl">
                    <a:srgbClr val="C0C0C0"/>
                  </a:outerShdw>
                </a:effectLst>
                <a:latin typeface="Times New Roman" pitchFamily="18" charset="0"/>
                <a:ea typeface="宋体" pitchFamily="2" charset="-122"/>
              </a:endParaRPr>
            </a:p>
          </p:txBody>
        </p:sp>
        <p:grpSp>
          <p:nvGrpSpPr>
            <p:cNvPr id="92168" name="Group 8"/>
            <p:cNvGrpSpPr>
              <a:grpSpLocks/>
            </p:cNvGrpSpPr>
            <p:nvPr/>
          </p:nvGrpSpPr>
          <p:grpSpPr bwMode="auto">
            <a:xfrm>
              <a:off x="918" y="2914"/>
              <a:ext cx="3622" cy="771"/>
              <a:chOff x="918" y="2914"/>
              <a:chExt cx="3622" cy="771"/>
            </a:xfrm>
          </p:grpSpPr>
          <p:sp>
            <p:nvSpPr>
              <p:cNvPr id="92169" name="Line 9"/>
              <p:cNvSpPr>
                <a:spLocks noChangeShapeType="1"/>
              </p:cNvSpPr>
              <p:nvPr/>
            </p:nvSpPr>
            <p:spPr bwMode="auto">
              <a:xfrm>
                <a:off x="918" y="3284"/>
                <a:ext cx="497" cy="0"/>
              </a:xfrm>
              <a:prstGeom prst="line">
                <a:avLst/>
              </a:prstGeom>
              <a:noFill/>
              <a:ln w="9525">
                <a:solidFill>
                  <a:srgbClr val="000000"/>
                </a:solidFill>
                <a:round/>
                <a:headEnd/>
                <a:tailEnd type="stealth" w="med" len="med"/>
              </a:ln>
            </p:spPr>
            <p:txBody>
              <a:bodyPr/>
              <a:lstStyle/>
              <a:p>
                <a:endParaRPr lang="zh-CN" altLang="en-US"/>
              </a:p>
            </p:txBody>
          </p:sp>
          <p:sp>
            <p:nvSpPr>
              <p:cNvPr id="92170" name="Line 10"/>
              <p:cNvSpPr>
                <a:spLocks noChangeShapeType="1"/>
              </p:cNvSpPr>
              <p:nvPr/>
            </p:nvSpPr>
            <p:spPr bwMode="auto">
              <a:xfrm>
                <a:off x="1787" y="3295"/>
                <a:ext cx="497" cy="0"/>
              </a:xfrm>
              <a:prstGeom prst="line">
                <a:avLst/>
              </a:prstGeom>
              <a:noFill/>
              <a:ln w="9525">
                <a:solidFill>
                  <a:srgbClr val="000000"/>
                </a:solidFill>
                <a:round/>
                <a:headEnd/>
                <a:tailEnd type="stealth" w="med" len="med"/>
              </a:ln>
            </p:spPr>
            <p:txBody>
              <a:bodyPr/>
              <a:lstStyle/>
              <a:p>
                <a:endParaRPr lang="zh-CN" altLang="en-US"/>
              </a:p>
            </p:txBody>
          </p:sp>
          <p:sp>
            <p:nvSpPr>
              <p:cNvPr id="92171" name="Line 11"/>
              <p:cNvSpPr>
                <a:spLocks noChangeShapeType="1"/>
              </p:cNvSpPr>
              <p:nvPr/>
            </p:nvSpPr>
            <p:spPr bwMode="auto">
              <a:xfrm>
                <a:off x="2832" y="3295"/>
                <a:ext cx="497" cy="0"/>
              </a:xfrm>
              <a:prstGeom prst="line">
                <a:avLst/>
              </a:prstGeom>
              <a:noFill/>
              <a:ln w="9525">
                <a:solidFill>
                  <a:srgbClr val="000000"/>
                </a:solidFill>
                <a:round/>
                <a:headEnd/>
                <a:tailEnd type="stealth" w="med" len="med"/>
              </a:ln>
            </p:spPr>
            <p:txBody>
              <a:bodyPr/>
              <a:lstStyle/>
              <a:p>
                <a:endParaRPr lang="zh-CN" altLang="en-US"/>
              </a:p>
            </p:txBody>
          </p:sp>
          <p:sp>
            <p:nvSpPr>
              <p:cNvPr id="92172" name="Line 12"/>
              <p:cNvSpPr>
                <a:spLocks noChangeShapeType="1"/>
              </p:cNvSpPr>
              <p:nvPr/>
            </p:nvSpPr>
            <p:spPr bwMode="auto">
              <a:xfrm>
                <a:off x="3867" y="3273"/>
                <a:ext cx="497" cy="0"/>
              </a:xfrm>
              <a:prstGeom prst="line">
                <a:avLst/>
              </a:prstGeom>
              <a:noFill/>
              <a:ln w="9525">
                <a:solidFill>
                  <a:srgbClr val="000000"/>
                </a:solidFill>
                <a:round/>
                <a:headEnd/>
                <a:tailEnd type="stealth" w="med" len="med"/>
              </a:ln>
            </p:spPr>
            <p:txBody>
              <a:bodyPr/>
              <a:lstStyle/>
              <a:p>
                <a:endParaRPr lang="zh-CN" altLang="en-US"/>
              </a:p>
            </p:txBody>
          </p:sp>
          <p:grpSp>
            <p:nvGrpSpPr>
              <p:cNvPr id="92173" name="Group 13"/>
              <p:cNvGrpSpPr>
                <a:grpSpLocks/>
              </p:cNvGrpSpPr>
              <p:nvPr/>
            </p:nvGrpSpPr>
            <p:grpSpPr bwMode="auto">
              <a:xfrm>
                <a:off x="1033" y="2914"/>
                <a:ext cx="3507" cy="481"/>
                <a:chOff x="3195" y="3537"/>
                <a:chExt cx="5085" cy="645"/>
              </a:xfrm>
            </p:grpSpPr>
            <p:sp>
              <p:nvSpPr>
                <p:cNvPr id="169998" name="Text Box 14"/>
                <p:cNvSpPr txBox="1">
                  <a:spLocks noChangeArrowheads="1"/>
                </p:cNvSpPr>
                <p:nvPr/>
              </p:nvSpPr>
              <p:spPr bwMode="auto">
                <a:xfrm>
                  <a:off x="3195" y="3558"/>
                  <a:ext cx="1080" cy="624"/>
                </a:xfrm>
                <a:prstGeom prst="rect">
                  <a:avLst/>
                </a:prstGeom>
                <a:noFill/>
                <a:ln w="9525">
                  <a:noFill/>
                  <a:miter lim="800000"/>
                  <a:headEnd/>
                  <a:tailEnd/>
                </a:ln>
              </p:spPr>
              <p:txBody>
                <a:bodyPr/>
                <a:lstStyle/>
                <a:p>
                  <a:pPr algn="just">
                    <a:defRPr/>
                  </a:pPr>
                  <a:r>
                    <a:rPr kumimoji="1" lang="en-US" altLang="zh-CN" sz="2400" b="1">
                      <a:latin typeface="Times New Roman" pitchFamily="18" charset="0"/>
                      <a:ea typeface="宋体" pitchFamily="2" charset="-122"/>
                    </a:rPr>
                    <a:t>e</a:t>
                  </a:r>
                  <a:r>
                    <a:rPr kumimoji="1" lang="en-US" altLang="zh-CN" sz="2400" b="1" baseline="30000">
                      <a:latin typeface="Times New Roman" pitchFamily="18" charset="0"/>
                      <a:ea typeface="宋体" pitchFamily="2" charset="-122"/>
                    </a:rPr>
                    <a:t>-</a:t>
                  </a:r>
                  <a:endParaRPr kumimoji="1" lang="en-US" altLang="zh-CN" sz="2400" b="1" i="1" u="sng">
                    <a:effectLst>
                      <a:outerShdw blurRad="38100" dist="38100" dir="2700000" algn="tl">
                        <a:srgbClr val="C0C0C0"/>
                      </a:outerShdw>
                    </a:effectLst>
                    <a:latin typeface="Times New Roman" pitchFamily="18" charset="0"/>
                    <a:ea typeface="宋体" pitchFamily="2" charset="-122"/>
                  </a:endParaRPr>
                </a:p>
              </p:txBody>
            </p:sp>
            <p:sp>
              <p:nvSpPr>
                <p:cNvPr id="169999" name="Text Box 15"/>
                <p:cNvSpPr txBox="1">
                  <a:spLocks noChangeArrowheads="1"/>
                </p:cNvSpPr>
                <p:nvPr/>
              </p:nvSpPr>
              <p:spPr bwMode="auto">
                <a:xfrm>
                  <a:off x="4155" y="3552"/>
                  <a:ext cx="1080" cy="625"/>
                </a:xfrm>
                <a:prstGeom prst="rect">
                  <a:avLst/>
                </a:prstGeom>
                <a:noFill/>
                <a:ln w="9525">
                  <a:noFill/>
                  <a:miter lim="800000"/>
                  <a:headEnd/>
                  <a:tailEnd/>
                </a:ln>
              </p:spPr>
              <p:txBody>
                <a:bodyPr/>
                <a:lstStyle/>
                <a:p>
                  <a:pPr algn="just">
                    <a:defRPr/>
                  </a:pPr>
                  <a:r>
                    <a:rPr kumimoji="1" lang="en-US" altLang="zh-CN" sz="2400" b="1">
                      <a:latin typeface="Times New Roman" pitchFamily="18" charset="0"/>
                      <a:ea typeface="宋体" pitchFamily="2" charset="-122"/>
                    </a:rPr>
                    <a:t>e</a:t>
                  </a:r>
                  <a:r>
                    <a:rPr kumimoji="1" lang="en-US" altLang="zh-CN" sz="2400" b="1" baseline="30000">
                      <a:latin typeface="Times New Roman" pitchFamily="18" charset="0"/>
                      <a:ea typeface="宋体" pitchFamily="2" charset="-122"/>
                    </a:rPr>
                    <a:t>-</a:t>
                  </a:r>
                  <a:r>
                    <a:rPr kumimoji="1" lang="en-US" altLang="zh-CN" sz="2400" b="1">
                      <a:latin typeface="Times New Roman" pitchFamily="18" charset="0"/>
                      <a:ea typeface="宋体" pitchFamily="2" charset="-122"/>
                    </a:rPr>
                    <a:t>+2H</a:t>
                  </a:r>
                  <a:r>
                    <a:rPr kumimoji="1" lang="en-US" altLang="zh-CN" sz="2400" b="1" baseline="30000">
                      <a:latin typeface="Times New Roman" pitchFamily="18" charset="0"/>
                      <a:ea typeface="宋体" pitchFamily="2" charset="-122"/>
                    </a:rPr>
                    <a:t>+</a:t>
                  </a:r>
                  <a:endParaRPr kumimoji="1" lang="en-US" altLang="zh-CN" sz="2400" b="1" i="1" u="sng">
                    <a:effectLst>
                      <a:outerShdw blurRad="38100" dist="38100" dir="2700000" algn="tl">
                        <a:srgbClr val="C0C0C0"/>
                      </a:outerShdw>
                    </a:effectLst>
                    <a:latin typeface="Times New Roman" pitchFamily="18" charset="0"/>
                    <a:ea typeface="宋体" pitchFamily="2" charset="-122"/>
                  </a:endParaRPr>
                </a:p>
              </p:txBody>
            </p:sp>
            <p:sp>
              <p:nvSpPr>
                <p:cNvPr id="170000" name="Text Box 16"/>
                <p:cNvSpPr txBox="1">
                  <a:spLocks noChangeArrowheads="1"/>
                </p:cNvSpPr>
                <p:nvPr/>
              </p:nvSpPr>
              <p:spPr bwMode="auto">
                <a:xfrm>
                  <a:off x="5730" y="3537"/>
                  <a:ext cx="1080" cy="624"/>
                </a:xfrm>
                <a:prstGeom prst="rect">
                  <a:avLst/>
                </a:prstGeom>
                <a:noFill/>
                <a:ln w="9525">
                  <a:noFill/>
                  <a:miter lim="800000"/>
                  <a:headEnd/>
                  <a:tailEnd/>
                </a:ln>
              </p:spPr>
              <p:txBody>
                <a:bodyPr/>
                <a:lstStyle/>
                <a:p>
                  <a:pPr algn="just">
                    <a:defRPr/>
                  </a:pPr>
                  <a:r>
                    <a:rPr kumimoji="1" lang="en-US" altLang="zh-CN" sz="2400" b="1">
                      <a:latin typeface="Times New Roman" pitchFamily="18" charset="0"/>
                      <a:ea typeface="宋体" pitchFamily="2" charset="-122"/>
                    </a:rPr>
                    <a:t>e</a:t>
                  </a:r>
                  <a:r>
                    <a:rPr kumimoji="1" lang="en-US" altLang="zh-CN" sz="2400" b="1" baseline="30000">
                      <a:latin typeface="Times New Roman" pitchFamily="18" charset="0"/>
                      <a:ea typeface="宋体" pitchFamily="2" charset="-122"/>
                    </a:rPr>
                    <a:t>-</a:t>
                  </a:r>
                  <a:r>
                    <a:rPr kumimoji="1" lang="en-US" altLang="zh-CN" sz="2400" b="1">
                      <a:latin typeface="Times New Roman" pitchFamily="18" charset="0"/>
                      <a:ea typeface="宋体" pitchFamily="2" charset="-122"/>
                    </a:rPr>
                    <a:t>+H</a:t>
                  </a:r>
                  <a:r>
                    <a:rPr kumimoji="1" lang="en-US" altLang="zh-CN" sz="2400" b="1" baseline="30000">
                      <a:latin typeface="Times New Roman" pitchFamily="18" charset="0"/>
                      <a:ea typeface="宋体" pitchFamily="2" charset="-122"/>
                    </a:rPr>
                    <a:t>+</a:t>
                  </a:r>
                  <a:endParaRPr kumimoji="1" lang="en-US" altLang="zh-CN" sz="2400" b="1" i="1" u="sng">
                    <a:effectLst>
                      <a:outerShdw blurRad="38100" dist="38100" dir="2700000" algn="tl">
                        <a:srgbClr val="C0C0C0"/>
                      </a:outerShdw>
                    </a:effectLst>
                    <a:latin typeface="Times New Roman" pitchFamily="18" charset="0"/>
                    <a:ea typeface="宋体" pitchFamily="2" charset="-122"/>
                  </a:endParaRPr>
                </a:p>
              </p:txBody>
            </p:sp>
            <p:sp>
              <p:nvSpPr>
                <p:cNvPr id="170001" name="Text Box 17"/>
                <p:cNvSpPr txBox="1">
                  <a:spLocks noChangeArrowheads="1"/>
                </p:cNvSpPr>
                <p:nvPr/>
              </p:nvSpPr>
              <p:spPr bwMode="auto">
                <a:xfrm>
                  <a:off x="7200" y="3552"/>
                  <a:ext cx="1080" cy="625"/>
                </a:xfrm>
                <a:prstGeom prst="rect">
                  <a:avLst/>
                </a:prstGeom>
                <a:noFill/>
                <a:ln w="9525">
                  <a:noFill/>
                  <a:miter lim="800000"/>
                  <a:headEnd/>
                  <a:tailEnd/>
                </a:ln>
              </p:spPr>
              <p:txBody>
                <a:bodyPr/>
                <a:lstStyle/>
                <a:p>
                  <a:pPr algn="just">
                    <a:defRPr/>
                  </a:pPr>
                  <a:r>
                    <a:rPr kumimoji="1" lang="en-US" altLang="zh-CN" sz="2400" b="1">
                      <a:latin typeface="Times New Roman" pitchFamily="18" charset="0"/>
                      <a:ea typeface="宋体" pitchFamily="2" charset="-122"/>
                    </a:rPr>
                    <a:t>e</a:t>
                  </a:r>
                  <a:r>
                    <a:rPr kumimoji="1" lang="en-US" altLang="zh-CN" sz="2400" b="1" baseline="30000">
                      <a:latin typeface="Times New Roman" pitchFamily="18" charset="0"/>
                      <a:ea typeface="宋体" pitchFamily="2" charset="-122"/>
                    </a:rPr>
                    <a:t>-</a:t>
                  </a:r>
                  <a:r>
                    <a:rPr kumimoji="1" lang="en-US" altLang="zh-CN" sz="2400" b="1">
                      <a:latin typeface="Times New Roman" pitchFamily="18" charset="0"/>
                      <a:ea typeface="宋体" pitchFamily="2" charset="-122"/>
                    </a:rPr>
                    <a:t>+H</a:t>
                  </a:r>
                  <a:r>
                    <a:rPr kumimoji="1" lang="en-US" altLang="zh-CN" sz="2400" b="1" baseline="30000">
                      <a:latin typeface="Times New Roman" pitchFamily="18" charset="0"/>
                      <a:ea typeface="宋体" pitchFamily="2" charset="-122"/>
                    </a:rPr>
                    <a:t>+ </a:t>
                  </a:r>
                  <a:endParaRPr kumimoji="1" lang="en-US" altLang="zh-CN" sz="2400" b="1" i="1" u="sng">
                    <a:effectLst>
                      <a:outerShdw blurRad="38100" dist="38100" dir="2700000" algn="tl">
                        <a:srgbClr val="C0C0C0"/>
                      </a:outerShdw>
                    </a:effectLst>
                    <a:latin typeface="Times New Roman" pitchFamily="18" charset="0"/>
                    <a:ea typeface="宋体" pitchFamily="2" charset="-122"/>
                  </a:endParaRPr>
                </a:p>
              </p:txBody>
            </p:sp>
          </p:grpSp>
          <p:sp>
            <p:nvSpPr>
              <p:cNvPr id="170002" name="Text Box 18"/>
              <p:cNvSpPr txBox="1">
                <a:spLocks noChangeArrowheads="1"/>
              </p:cNvSpPr>
              <p:nvPr/>
            </p:nvSpPr>
            <p:spPr bwMode="auto">
              <a:xfrm>
                <a:off x="3197" y="3413"/>
                <a:ext cx="621" cy="272"/>
              </a:xfrm>
              <a:prstGeom prst="rect">
                <a:avLst/>
              </a:prstGeom>
              <a:noFill/>
              <a:ln w="9525">
                <a:noFill/>
                <a:miter lim="800000"/>
                <a:headEnd/>
                <a:tailEnd/>
              </a:ln>
            </p:spPr>
            <p:txBody>
              <a:bodyPr/>
              <a:lstStyle/>
              <a:p>
                <a:pPr algn="just">
                  <a:defRPr/>
                </a:pPr>
                <a:r>
                  <a:rPr kumimoji="1" lang="en-US" altLang="zh-CN" sz="2400" b="1">
                    <a:latin typeface="Times New Roman" pitchFamily="18" charset="0"/>
                    <a:ea typeface="宋体" pitchFamily="2" charset="-122"/>
                  </a:rPr>
                  <a:t>H</a:t>
                </a:r>
                <a:r>
                  <a:rPr kumimoji="1" lang="en-US" altLang="zh-CN" sz="2400" b="1" baseline="-25000">
                    <a:latin typeface="Times New Roman" pitchFamily="18" charset="0"/>
                    <a:ea typeface="宋体" pitchFamily="2" charset="-122"/>
                  </a:rPr>
                  <a:t>2</a:t>
                </a:r>
                <a:r>
                  <a:rPr kumimoji="1" lang="en-US" altLang="zh-CN" sz="2400" b="1">
                    <a:latin typeface="Times New Roman" pitchFamily="18" charset="0"/>
                    <a:ea typeface="宋体" pitchFamily="2" charset="-122"/>
                  </a:rPr>
                  <a:t>O</a:t>
                </a:r>
                <a:endParaRPr kumimoji="1" lang="en-US" altLang="zh-CN" sz="2400" b="1" i="1" u="sng">
                  <a:effectLst>
                    <a:outerShdw blurRad="38100" dist="38100" dir="2700000" algn="tl">
                      <a:srgbClr val="C0C0C0"/>
                    </a:outerShdw>
                  </a:effectLst>
                  <a:latin typeface="Times New Roman" pitchFamily="18" charset="0"/>
                  <a:ea typeface="宋体" pitchFamily="2" charset="-122"/>
                </a:endParaRPr>
              </a:p>
            </p:txBody>
          </p:sp>
          <p:sp>
            <p:nvSpPr>
              <p:cNvPr id="92175" name="Line 19"/>
              <p:cNvSpPr>
                <a:spLocks noChangeShapeType="1"/>
              </p:cNvSpPr>
              <p:nvPr/>
            </p:nvSpPr>
            <p:spPr bwMode="auto">
              <a:xfrm>
                <a:off x="3005" y="3322"/>
                <a:ext cx="181" cy="182"/>
              </a:xfrm>
              <a:prstGeom prst="line">
                <a:avLst/>
              </a:prstGeom>
              <a:noFill/>
              <a:ln w="9525">
                <a:solidFill>
                  <a:schemeClr val="tx1"/>
                </a:solidFill>
                <a:round/>
                <a:headEnd/>
                <a:tailEnd type="triangle" w="med" len="med"/>
              </a:ln>
            </p:spPr>
            <p:txBody>
              <a:bodyPr wrap="none" anchor="ctr"/>
              <a:lstStyle/>
              <a:p>
                <a:endParaRPr lang="zh-CN" altLang="en-US"/>
              </a:p>
            </p:txBody>
          </p:sp>
        </p:grpSp>
      </p:grpSp>
      <p:sp>
        <p:nvSpPr>
          <p:cNvPr id="92165" name="灯片编号占位符 18"/>
          <p:cNvSpPr>
            <a:spLocks noGrp="1"/>
          </p:cNvSpPr>
          <p:nvPr>
            <p:ph type="sldNum" sz="quarter" idx="12"/>
          </p:nvPr>
        </p:nvSpPr>
        <p:spPr>
          <a:noFill/>
        </p:spPr>
        <p:txBody>
          <a:bodyPr/>
          <a:lstStyle/>
          <a:p>
            <a:fld id="{519E0676-2747-4188-8560-2C19C377739F}" type="slidenum">
              <a:rPr lang="en-US" altLang="zh-CN" smtClean="0">
                <a:ea typeface="宋体" charset="-122"/>
              </a:rPr>
              <a:pPr/>
              <a:t>62</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Effect transition="in" filter="circle(in)">
                                      <p:cBhvr>
                                        <p:cTn id="7" dur="2000"/>
                                        <p:tgtEl>
                                          <p:spTgt spid="169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9988">
                                            <p:txEl>
                                              <p:pRg st="0" end="0"/>
                                            </p:txEl>
                                          </p:spTgt>
                                        </p:tgtEl>
                                        <p:attrNameLst>
                                          <p:attrName>style.visibility</p:attrName>
                                        </p:attrNameLst>
                                      </p:cBhvr>
                                      <p:to>
                                        <p:strVal val="visible"/>
                                      </p:to>
                                    </p:set>
                                    <p:animEffect transition="in" filter="circle(in)">
                                      <p:cBhvr>
                                        <p:cTn id="12" dur="2000"/>
                                        <p:tgtEl>
                                          <p:spTgt spid="1699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build="p"/>
      <p:bldP spid="16998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sz="half" idx="1"/>
          </p:nvPr>
        </p:nvSpPr>
        <p:spPr>
          <a:xfrm>
            <a:off x="-107950" y="2205038"/>
            <a:ext cx="8281988" cy="2087562"/>
          </a:xfrm>
        </p:spPr>
        <p:txBody>
          <a:bodyPr/>
          <a:lstStyle/>
          <a:p>
            <a:pPr marL="1249363" indent="-1249363" defTabSz="758825" eaLnBrk="1" hangingPunct="1">
              <a:lnSpc>
                <a:spcPct val="150000"/>
              </a:lnSpc>
              <a:spcBef>
                <a:spcPct val="0"/>
              </a:spcBef>
              <a:buFontTx/>
              <a:buNone/>
            </a:pPr>
            <a:r>
              <a:rPr lang="en-US" altLang="zh-CN">
                <a:solidFill>
                  <a:srgbClr val="000000"/>
                </a:solidFill>
                <a:latin typeface="Times New Roman" pitchFamily="18" charset="0"/>
                <a:ea typeface="黑体" pitchFamily="49" charset="-122"/>
              </a:rPr>
              <a:t>              </a:t>
            </a:r>
            <a:r>
              <a:rPr lang="zh-CN" altLang="en-US">
                <a:solidFill>
                  <a:srgbClr val="000000"/>
                </a:solidFill>
                <a:latin typeface="Times New Roman" pitchFamily="18" charset="0"/>
                <a:ea typeface="黑体" pitchFamily="49" charset="-122"/>
              </a:rPr>
              <a:t>不能从头合成脂肪酸；可将花生四烯酸转变成血栓素、前列腺素、白三烯等活性物质。</a:t>
            </a:r>
          </a:p>
        </p:txBody>
      </p:sp>
      <p:sp>
        <p:nvSpPr>
          <p:cNvPr id="93187" name="Rectangle 6"/>
          <p:cNvSpPr>
            <a:spLocks noChangeArrowheads="1"/>
          </p:cNvSpPr>
          <p:nvPr/>
        </p:nvSpPr>
        <p:spPr bwMode="auto">
          <a:xfrm>
            <a:off x="3203575" y="903288"/>
            <a:ext cx="3024188" cy="579437"/>
          </a:xfrm>
          <a:prstGeom prst="rect">
            <a:avLst/>
          </a:prstGeom>
          <a:noFill/>
          <a:ln w="9525">
            <a:noFill/>
            <a:miter lim="800000"/>
            <a:headEnd/>
            <a:tailEnd/>
          </a:ln>
        </p:spPr>
        <p:txBody>
          <a:bodyPr>
            <a:spAutoFit/>
          </a:bodyPr>
          <a:lstStyle/>
          <a:p>
            <a:pPr algn="ctr"/>
            <a:r>
              <a:rPr lang="zh-CN" altLang="en-US" sz="3200">
                <a:solidFill>
                  <a:srgbClr val="000099"/>
                </a:solidFill>
                <a:ea typeface="黑体" pitchFamily="49" charset="-122"/>
              </a:rPr>
              <a:t>（二）脂代谢</a:t>
            </a:r>
          </a:p>
        </p:txBody>
      </p:sp>
      <p:sp>
        <p:nvSpPr>
          <p:cNvPr id="93188" name="灯片编号占位符 3"/>
          <p:cNvSpPr>
            <a:spLocks noGrp="1"/>
          </p:cNvSpPr>
          <p:nvPr>
            <p:ph type="sldNum" sz="quarter" idx="12"/>
          </p:nvPr>
        </p:nvSpPr>
        <p:spPr>
          <a:noFill/>
        </p:spPr>
        <p:txBody>
          <a:bodyPr/>
          <a:lstStyle/>
          <a:p>
            <a:fld id="{8575AB58-CA53-466A-8FA9-E1957058EEDD}" type="slidenum">
              <a:rPr lang="en-US" altLang="zh-CN" smtClean="0">
                <a:ea typeface="宋体" charset="-122"/>
              </a:rPr>
              <a:pPr/>
              <a:t>63</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Effect transition="in" filter="circle(in)">
                                      <p:cBhvr>
                                        <p:cTn id="7" dur="1000"/>
                                        <p:tgtEl>
                                          <p:spTgt spid="1792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body" sz="half" idx="1"/>
          </p:nvPr>
        </p:nvSpPr>
        <p:spPr>
          <a:xfrm>
            <a:off x="539750" y="1916113"/>
            <a:ext cx="7920038" cy="2736850"/>
          </a:xfrm>
        </p:spPr>
        <p:txBody>
          <a:bodyPr/>
          <a:lstStyle/>
          <a:p>
            <a:pPr marL="514350" indent="-514350" defTabSz="758825" eaLnBrk="1" hangingPunct="1">
              <a:lnSpc>
                <a:spcPct val="150000"/>
              </a:lnSpc>
              <a:spcBef>
                <a:spcPct val="0"/>
              </a:spcBef>
              <a:buFont typeface="Comic Sans MS" pitchFamily="66" charset="0"/>
              <a:buAutoNum type="arabicPeriod"/>
            </a:pPr>
            <a:r>
              <a:rPr lang="zh-CN" altLang="en-US">
                <a:latin typeface="Times New Roman" pitchFamily="18" charset="0"/>
                <a:ea typeface="黑体" pitchFamily="49" charset="-122"/>
              </a:rPr>
              <a:t>粒细胞氨基酸浓度高，特别是组氨酸的代谢产物</a:t>
            </a:r>
            <a:r>
              <a:rPr lang="en-US" altLang="zh-CN">
                <a:latin typeface="Times New Roman" pitchFamily="18" charset="0"/>
                <a:ea typeface="黑体" pitchFamily="49" charset="-122"/>
              </a:rPr>
              <a:t>——</a:t>
            </a:r>
            <a:r>
              <a:rPr lang="zh-CN" altLang="en-US">
                <a:latin typeface="Times New Roman" pitchFamily="18" charset="0"/>
                <a:ea typeface="黑体" pitchFamily="49" charset="-122"/>
              </a:rPr>
              <a:t>组胺的含量很高；但</a:t>
            </a:r>
            <a:r>
              <a:rPr lang="zh-CN" altLang="en-US">
                <a:solidFill>
                  <a:srgbClr val="000000"/>
                </a:solidFill>
                <a:latin typeface="Times New Roman" pitchFamily="18" charset="0"/>
                <a:ea typeface="黑体" pitchFamily="49" charset="-122"/>
              </a:rPr>
              <a:t>蛋白质合成较少</a:t>
            </a:r>
          </a:p>
          <a:p>
            <a:pPr marL="514350" indent="-514350" defTabSz="758825" eaLnBrk="1" hangingPunct="1">
              <a:lnSpc>
                <a:spcPct val="150000"/>
              </a:lnSpc>
              <a:spcBef>
                <a:spcPct val="0"/>
              </a:spcBef>
              <a:buFont typeface="Comic Sans MS" pitchFamily="66" charset="0"/>
              <a:buAutoNum type="arabicPeriod"/>
            </a:pPr>
            <a:r>
              <a:rPr lang="zh-CN" altLang="en-US">
                <a:solidFill>
                  <a:srgbClr val="000000"/>
                </a:solidFill>
                <a:latin typeface="Times New Roman" pitchFamily="18" charset="0"/>
                <a:ea typeface="黑体" pitchFamily="49" charset="-122"/>
              </a:rPr>
              <a:t>单核</a:t>
            </a:r>
            <a:r>
              <a:rPr lang="en-US" altLang="zh-CN">
                <a:solidFill>
                  <a:srgbClr val="000000"/>
                </a:solidFill>
                <a:latin typeface="Times New Roman" pitchFamily="18" charset="0"/>
                <a:ea typeface="黑体" pitchFamily="49" charset="-122"/>
              </a:rPr>
              <a:t>-</a:t>
            </a:r>
            <a:r>
              <a:rPr lang="zh-CN" altLang="en-US">
                <a:solidFill>
                  <a:srgbClr val="000000"/>
                </a:solidFill>
                <a:latin typeface="Times New Roman" pitchFamily="18" charset="0"/>
                <a:ea typeface="黑体" pitchFamily="49" charset="-122"/>
              </a:rPr>
              <a:t>吞噬细胞的蛋白质代谢较活跃</a:t>
            </a:r>
          </a:p>
        </p:txBody>
      </p:sp>
      <p:sp>
        <p:nvSpPr>
          <p:cNvPr id="94211" name="Rectangle 3"/>
          <p:cNvSpPr>
            <a:spLocks noChangeArrowheads="1"/>
          </p:cNvSpPr>
          <p:nvPr/>
        </p:nvSpPr>
        <p:spPr bwMode="auto">
          <a:xfrm>
            <a:off x="2195513" y="908050"/>
            <a:ext cx="5400675" cy="579438"/>
          </a:xfrm>
          <a:prstGeom prst="rect">
            <a:avLst/>
          </a:prstGeom>
          <a:noFill/>
          <a:ln w="9525">
            <a:noFill/>
            <a:miter lim="800000"/>
            <a:headEnd/>
            <a:tailEnd/>
          </a:ln>
        </p:spPr>
        <p:txBody>
          <a:bodyPr>
            <a:spAutoFit/>
          </a:bodyPr>
          <a:lstStyle/>
          <a:p>
            <a:r>
              <a:rPr lang="zh-CN" altLang="en-US" sz="3200">
                <a:solidFill>
                  <a:srgbClr val="000099"/>
                </a:solidFill>
                <a:ea typeface="黑体" pitchFamily="49" charset="-122"/>
              </a:rPr>
              <a:t>（三）氨基酸和蛋白质代谢</a:t>
            </a:r>
          </a:p>
        </p:txBody>
      </p:sp>
      <p:sp>
        <p:nvSpPr>
          <p:cNvPr id="94212" name="灯片编号占位符 3"/>
          <p:cNvSpPr>
            <a:spLocks noGrp="1"/>
          </p:cNvSpPr>
          <p:nvPr>
            <p:ph type="sldNum" sz="quarter" idx="12"/>
          </p:nvPr>
        </p:nvSpPr>
        <p:spPr>
          <a:noFill/>
        </p:spPr>
        <p:txBody>
          <a:bodyPr/>
          <a:lstStyle/>
          <a:p>
            <a:fld id="{010C8F73-889C-44D7-93F7-7892D857001F}" type="slidenum">
              <a:rPr lang="en-US" altLang="zh-CN" smtClean="0">
                <a:ea typeface="宋体" charset="-122"/>
              </a:rPr>
              <a:pPr/>
              <a:t>64</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circle(in)">
                                      <p:cBhvr>
                                        <p:cTn id="7" dur="1000"/>
                                        <p:tgtEl>
                                          <p:spTgt spid="318466">
                                            <p:txEl>
                                              <p:pRg st="0" end="0"/>
                                            </p:txEl>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18466">
                                            <p:txEl>
                                              <p:pRg st="1" end="1"/>
                                            </p:txEl>
                                          </p:spTgt>
                                        </p:tgtEl>
                                        <p:attrNameLst>
                                          <p:attrName>style.visibility</p:attrName>
                                        </p:attrNameLst>
                                      </p:cBhvr>
                                      <p:to>
                                        <p:strVal val="visible"/>
                                      </p:to>
                                    </p:set>
                                    <p:animEffect transition="in" filter="circle(in)">
                                      <p:cBhvr>
                                        <p:cTn id="11" dur="1000"/>
                                        <p:tgtEl>
                                          <p:spTgt spid="3184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2"/>
          <p:cNvGrpSpPr>
            <a:grpSpLocks/>
          </p:cNvGrpSpPr>
          <p:nvPr/>
        </p:nvGrpSpPr>
        <p:grpSpPr bwMode="auto">
          <a:xfrm>
            <a:off x="598488" y="1412875"/>
            <a:ext cx="7861300" cy="4156075"/>
            <a:chOff x="260" y="1011"/>
            <a:chExt cx="4952" cy="2618"/>
          </a:xfrm>
        </p:grpSpPr>
        <p:sp>
          <p:nvSpPr>
            <p:cNvPr id="95237" name="Rectangle 3"/>
            <p:cNvSpPr>
              <a:spLocks noChangeArrowheads="1"/>
            </p:cNvSpPr>
            <p:nvPr/>
          </p:nvSpPr>
          <p:spPr bwMode="auto">
            <a:xfrm>
              <a:off x="260" y="1011"/>
              <a:ext cx="4952" cy="374"/>
            </a:xfrm>
            <a:prstGeom prst="rect">
              <a:avLst/>
            </a:prstGeom>
            <a:noFill/>
            <a:ln w="9525">
              <a:solidFill>
                <a:srgbClr val="000000"/>
              </a:solidFill>
              <a:miter lim="800000"/>
              <a:headEnd/>
              <a:tailEnd/>
            </a:ln>
          </p:spPr>
          <p:txBody>
            <a:bodyPr/>
            <a:lstStyle/>
            <a:p>
              <a:pPr algn="just"/>
              <a:r>
                <a:rPr kumimoji="1" lang="zh-CN" altLang="en-US" sz="2400">
                  <a:solidFill>
                    <a:srgbClr val="000000"/>
                  </a:solidFill>
                  <a:latin typeface="Times New Roman" pitchFamily="18" charset="0"/>
                  <a:ea typeface="黑体" pitchFamily="49" charset="-122"/>
                </a:rPr>
                <a:t>活跃的糖酵解</a:t>
              </a:r>
            </a:p>
          </p:txBody>
        </p:sp>
        <p:sp>
          <p:nvSpPr>
            <p:cNvPr id="95238" name="Rectangle 4"/>
            <p:cNvSpPr>
              <a:spLocks noChangeArrowheads="1"/>
            </p:cNvSpPr>
            <p:nvPr/>
          </p:nvSpPr>
          <p:spPr bwMode="auto">
            <a:xfrm>
              <a:off x="260" y="1385"/>
              <a:ext cx="4952" cy="374"/>
            </a:xfrm>
            <a:prstGeom prst="rect">
              <a:avLst/>
            </a:prstGeom>
            <a:noFill/>
            <a:ln w="9525">
              <a:solidFill>
                <a:srgbClr val="000000"/>
              </a:solidFill>
              <a:miter lim="800000"/>
              <a:headEnd/>
              <a:tailEnd/>
            </a:ln>
          </p:spPr>
          <p:txBody>
            <a:bodyPr/>
            <a:lstStyle/>
            <a:p>
              <a:pPr algn="just"/>
              <a:r>
                <a:rPr kumimoji="1" lang="zh-CN" altLang="en-US" sz="2400">
                  <a:solidFill>
                    <a:srgbClr val="000000"/>
                  </a:solidFill>
                  <a:latin typeface="Times New Roman" pitchFamily="18" charset="0"/>
                  <a:ea typeface="黑体" pitchFamily="49" charset="-122"/>
                </a:rPr>
                <a:t>糖原合成、储存较多</a:t>
              </a:r>
            </a:p>
          </p:txBody>
        </p:sp>
        <p:sp>
          <p:nvSpPr>
            <p:cNvPr id="95239" name="Rectangle 5"/>
            <p:cNvSpPr>
              <a:spLocks noChangeArrowheads="1"/>
            </p:cNvSpPr>
            <p:nvPr/>
          </p:nvSpPr>
          <p:spPr bwMode="auto">
            <a:xfrm>
              <a:off x="260" y="1759"/>
              <a:ext cx="4952" cy="374"/>
            </a:xfrm>
            <a:prstGeom prst="rect">
              <a:avLst/>
            </a:prstGeom>
            <a:noFill/>
            <a:ln w="9525">
              <a:solidFill>
                <a:srgbClr val="000000"/>
              </a:solidFill>
              <a:miter lim="800000"/>
              <a:headEnd/>
              <a:tailEnd/>
            </a:ln>
          </p:spPr>
          <p:txBody>
            <a:bodyPr/>
            <a:lstStyle/>
            <a:p>
              <a:pPr algn="just"/>
              <a:r>
                <a:rPr kumimoji="1" lang="zh-CN" altLang="en-US" sz="2400">
                  <a:solidFill>
                    <a:srgbClr val="000000"/>
                  </a:solidFill>
                  <a:latin typeface="Times New Roman" pitchFamily="18" charset="0"/>
                  <a:ea typeface="黑体" pitchFamily="49" charset="-122"/>
                </a:rPr>
                <a:t>活跃的磷酸戊糖途径</a:t>
              </a:r>
            </a:p>
          </p:txBody>
        </p:sp>
        <p:sp>
          <p:nvSpPr>
            <p:cNvPr id="95240" name="Rectangle 6"/>
            <p:cNvSpPr>
              <a:spLocks noChangeArrowheads="1"/>
            </p:cNvSpPr>
            <p:nvPr/>
          </p:nvSpPr>
          <p:spPr bwMode="auto">
            <a:xfrm>
              <a:off x="260" y="2133"/>
              <a:ext cx="4952" cy="374"/>
            </a:xfrm>
            <a:prstGeom prst="rect">
              <a:avLst/>
            </a:prstGeom>
            <a:noFill/>
            <a:ln w="9525">
              <a:solidFill>
                <a:srgbClr val="000000"/>
              </a:solidFill>
              <a:miter lim="800000"/>
              <a:headEnd/>
              <a:tailEnd/>
            </a:ln>
          </p:spPr>
          <p:txBody>
            <a:bodyPr/>
            <a:lstStyle/>
            <a:p>
              <a:pPr algn="just"/>
              <a:r>
                <a:rPr kumimoji="1" lang="zh-CN" altLang="en-US" sz="2400">
                  <a:solidFill>
                    <a:srgbClr val="000000"/>
                  </a:solidFill>
                  <a:latin typeface="Times New Roman" pitchFamily="18" charset="0"/>
                  <a:ea typeface="黑体" pitchFamily="49" charset="-122"/>
                </a:rPr>
                <a:t>不活跃的氧化磷酸化</a:t>
              </a:r>
            </a:p>
          </p:txBody>
        </p:sp>
        <p:sp>
          <p:nvSpPr>
            <p:cNvPr id="95241" name="Rectangle 7"/>
            <p:cNvSpPr>
              <a:spLocks noChangeArrowheads="1"/>
            </p:cNvSpPr>
            <p:nvPr/>
          </p:nvSpPr>
          <p:spPr bwMode="auto">
            <a:xfrm>
              <a:off x="260" y="2507"/>
              <a:ext cx="4952" cy="374"/>
            </a:xfrm>
            <a:prstGeom prst="rect">
              <a:avLst/>
            </a:prstGeom>
            <a:noFill/>
            <a:ln w="9525">
              <a:solidFill>
                <a:srgbClr val="000000"/>
              </a:solidFill>
              <a:miter lim="800000"/>
              <a:headEnd/>
              <a:tailEnd/>
            </a:ln>
          </p:spPr>
          <p:txBody>
            <a:bodyPr/>
            <a:lstStyle/>
            <a:p>
              <a:pPr algn="just"/>
              <a:r>
                <a:rPr kumimoji="1" lang="zh-CN" altLang="en-US" sz="2400">
                  <a:solidFill>
                    <a:srgbClr val="000000"/>
                  </a:solidFill>
                  <a:latin typeface="Times New Roman" pitchFamily="18" charset="0"/>
                  <a:ea typeface="黑体" pitchFamily="49" charset="-122"/>
                </a:rPr>
                <a:t>溶酶体及胞内的降解酶含量高</a:t>
              </a:r>
            </a:p>
          </p:txBody>
        </p:sp>
        <p:sp>
          <p:nvSpPr>
            <p:cNvPr id="95242" name="Rectangle 8"/>
            <p:cNvSpPr>
              <a:spLocks noChangeArrowheads="1"/>
            </p:cNvSpPr>
            <p:nvPr/>
          </p:nvSpPr>
          <p:spPr bwMode="auto">
            <a:xfrm>
              <a:off x="260" y="2881"/>
              <a:ext cx="4952" cy="374"/>
            </a:xfrm>
            <a:prstGeom prst="rect">
              <a:avLst/>
            </a:prstGeom>
            <a:noFill/>
            <a:ln w="9525">
              <a:solidFill>
                <a:srgbClr val="000000"/>
              </a:solidFill>
              <a:miter lim="800000"/>
              <a:headEnd/>
              <a:tailEnd/>
            </a:ln>
          </p:spPr>
          <p:txBody>
            <a:bodyPr/>
            <a:lstStyle/>
            <a:p>
              <a:pPr algn="just"/>
              <a:r>
                <a:rPr kumimoji="1" lang="zh-CN" altLang="en-US" sz="2400">
                  <a:solidFill>
                    <a:srgbClr val="000000"/>
                  </a:solidFill>
                  <a:latin typeface="Times New Roman" pitchFamily="18" charset="0"/>
                  <a:ea typeface="黑体" pitchFamily="49" charset="-122"/>
                </a:rPr>
                <a:t>有特殊的酶（髓过氧化物酶，</a:t>
              </a:r>
              <a:r>
                <a:rPr kumimoji="1" lang="en-US" altLang="zh-CN" sz="2400">
                  <a:solidFill>
                    <a:srgbClr val="000000"/>
                  </a:solidFill>
                  <a:latin typeface="Times New Roman" pitchFamily="18" charset="0"/>
                  <a:ea typeface="黑体" pitchFamily="49" charset="-122"/>
                </a:rPr>
                <a:t>NADPH-</a:t>
              </a:r>
              <a:r>
                <a:rPr kumimoji="1" lang="zh-CN" altLang="en-US" sz="2400">
                  <a:solidFill>
                    <a:srgbClr val="000000"/>
                  </a:solidFill>
                  <a:latin typeface="Times New Roman" pitchFamily="18" charset="0"/>
                  <a:ea typeface="黑体" pitchFamily="49" charset="-122"/>
                </a:rPr>
                <a:t>氧化酶）含量高</a:t>
              </a:r>
            </a:p>
          </p:txBody>
        </p:sp>
        <p:sp>
          <p:nvSpPr>
            <p:cNvPr id="95243" name="Rectangle 9"/>
            <p:cNvSpPr>
              <a:spLocks noChangeArrowheads="1"/>
            </p:cNvSpPr>
            <p:nvPr/>
          </p:nvSpPr>
          <p:spPr bwMode="auto">
            <a:xfrm>
              <a:off x="260" y="3255"/>
              <a:ext cx="4952" cy="374"/>
            </a:xfrm>
            <a:prstGeom prst="rect">
              <a:avLst/>
            </a:prstGeom>
            <a:noFill/>
            <a:ln w="9525">
              <a:solidFill>
                <a:srgbClr val="000000"/>
              </a:solidFill>
              <a:miter lim="800000"/>
              <a:headEnd/>
              <a:tailEnd/>
            </a:ln>
          </p:spPr>
          <p:txBody>
            <a:bodyPr/>
            <a:lstStyle/>
            <a:p>
              <a:pPr algn="just"/>
              <a:r>
                <a:rPr kumimoji="1" lang="zh-CN" altLang="en-US" sz="2400">
                  <a:solidFill>
                    <a:srgbClr val="000000"/>
                  </a:solidFill>
                  <a:latin typeface="Times New Roman" pitchFamily="18" charset="0"/>
                  <a:ea typeface="黑体" pitchFamily="49" charset="-122"/>
                </a:rPr>
                <a:t>质膜中有</a:t>
              </a:r>
              <a:r>
                <a:rPr kumimoji="1" lang="en-US" altLang="zh-CN" sz="2400">
                  <a:solidFill>
                    <a:srgbClr val="000000"/>
                  </a:solidFill>
                  <a:latin typeface="Times New Roman" pitchFamily="18" charset="0"/>
                  <a:ea typeface="黑体" pitchFamily="49" charset="-122"/>
                </a:rPr>
                <a:t>CD11/CD18</a:t>
              </a:r>
              <a:r>
                <a:rPr kumimoji="1" lang="zh-CN" altLang="en-US" sz="2400">
                  <a:solidFill>
                    <a:srgbClr val="000000"/>
                  </a:solidFill>
                  <a:latin typeface="Times New Roman" pitchFamily="18" charset="0"/>
                  <a:ea typeface="黑体" pitchFamily="49" charset="-122"/>
                </a:rPr>
                <a:t>整合蛋白</a:t>
              </a:r>
            </a:p>
          </p:txBody>
        </p:sp>
      </p:grpSp>
      <p:sp>
        <p:nvSpPr>
          <p:cNvPr id="95235" name="Rectangle 10"/>
          <p:cNvSpPr>
            <a:spLocks noChangeArrowheads="1"/>
          </p:cNvSpPr>
          <p:nvPr/>
        </p:nvSpPr>
        <p:spPr bwMode="auto">
          <a:xfrm>
            <a:off x="1938338" y="692150"/>
            <a:ext cx="5267325" cy="579438"/>
          </a:xfrm>
          <a:prstGeom prst="rect">
            <a:avLst/>
          </a:prstGeom>
          <a:noFill/>
          <a:ln w="9525">
            <a:noFill/>
            <a:miter lim="800000"/>
            <a:headEnd/>
            <a:tailEnd/>
          </a:ln>
        </p:spPr>
        <p:txBody>
          <a:bodyPr>
            <a:spAutoFit/>
          </a:bodyPr>
          <a:lstStyle/>
          <a:p>
            <a:pPr algn="ctr"/>
            <a:r>
              <a:rPr kumimoji="1" lang="zh-CN" altLang="en-US" sz="3200">
                <a:solidFill>
                  <a:srgbClr val="000099"/>
                </a:solidFill>
                <a:latin typeface="黑体" pitchFamily="49" charset="-122"/>
                <a:ea typeface="黑体" pitchFamily="49" charset="-122"/>
              </a:rPr>
              <a:t>中性粒细胞的主要生化特点</a:t>
            </a:r>
          </a:p>
        </p:txBody>
      </p:sp>
      <p:sp>
        <p:nvSpPr>
          <p:cNvPr id="95236" name="灯片编号占位符 10"/>
          <p:cNvSpPr>
            <a:spLocks noGrp="1"/>
          </p:cNvSpPr>
          <p:nvPr>
            <p:ph type="sldNum" sz="quarter" idx="12"/>
          </p:nvPr>
        </p:nvSpPr>
        <p:spPr>
          <a:noFill/>
        </p:spPr>
        <p:txBody>
          <a:bodyPr/>
          <a:lstStyle/>
          <a:p>
            <a:fld id="{ED99CF3D-7ED5-4B78-BEEE-EF52CE285179}" type="slidenum">
              <a:rPr lang="en-US" altLang="zh-CN" smtClean="0">
                <a:ea typeface="宋体" charset="-122"/>
              </a:rPr>
              <a:pPr/>
              <a:t>65</a:t>
            </a:fld>
            <a:endParaRPr lang="en-US" altLang="zh-CN">
              <a:ea typeface="宋体" charset="-122"/>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4213" y="333375"/>
            <a:ext cx="7772400" cy="971550"/>
          </a:xfrm>
        </p:spPr>
        <p:txBody>
          <a:bodyPr/>
          <a:lstStyle/>
          <a:p>
            <a:pPr eaLnBrk="1" hangingPunct="1"/>
            <a:r>
              <a:rPr lang="zh-CN" altLang="en-US" sz="4000">
                <a:solidFill>
                  <a:srgbClr val="000099"/>
                </a:solidFill>
                <a:ea typeface="黑体" pitchFamily="49" charset="-122"/>
              </a:rPr>
              <a:t>一、血液的组成</a:t>
            </a:r>
          </a:p>
        </p:txBody>
      </p:sp>
      <p:sp>
        <p:nvSpPr>
          <p:cNvPr id="301060" name="AutoShape 4"/>
          <p:cNvSpPr>
            <a:spLocks/>
          </p:cNvSpPr>
          <p:nvPr/>
        </p:nvSpPr>
        <p:spPr bwMode="auto">
          <a:xfrm>
            <a:off x="1087438" y="1801813"/>
            <a:ext cx="179387" cy="935037"/>
          </a:xfrm>
          <a:prstGeom prst="leftBrace">
            <a:avLst>
              <a:gd name="adj1" fmla="val 43437"/>
              <a:gd name="adj2" fmla="val 50000"/>
            </a:avLst>
          </a:prstGeom>
          <a:noFill/>
          <a:ln w="28575">
            <a:solidFill>
              <a:schemeClr val="tx1"/>
            </a:solidFill>
            <a:miter lim="800000"/>
            <a:headEnd/>
            <a:tailEnd/>
          </a:ln>
        </p:spPr>
        <p:txBody>
          <a:bodyPr wrap="none" anchor="ctr"/>
          <a:lstStyle/>
          <a:p>
            <a:endParaRPr lang="zh-CN" altLang="en-US"/>
          </a:p>
        </p:txBody>
      </p:sp>
      <p:sp>
        <p:nvSpPr>
          <p:cNvPr id="301061" name="Text Box 5"/>
          <p:cNvSpPr txBox="1">
            <a:spLocks noChangeArrowheads="1"/>
          </p:cNvSpPr>
          <p:nvPr/>
        </p:nvSpPr>
        <p:spPr bwMode="auto">
          <a:xfrm>
            <a:off x="1233488" y="1344613"/>
            <a:ext cx="7011987" cy="1652587"/>
          </a:xfrm>
          <a:prstGeom prst="rect">
            <a:avLst/>
          </a:prstGeom>
          <a:noFill/>
          <a:ln w="9525">
            <a:noFill/>
            <a:miter lim="800000"/>
            <a:headEnd/>
            <a:tailEnd/>
          </a:ln>
        </p:spPr>
        <p:txBody>
          <a:bodyPr>
            <a:spAutoFit/>
          </a:bodyPr>
          <a:lstStyle/>
          <a:p>
            <a:pPr>
              <a:lnSpc>
                <a:spcPct val="150000"/>
              </a:lnSpc>
              <a:spcBef>
                <a:spcPct val="20000"/>
              </a:spcBef>
              <a:buClr>
                <a:srgbClr val="FFFF00"/>
              </a:buClr>
              <a:buSzPct val="80000"/>
              <a:buFont typeface="Wingdings" pitchFamily="2" charset="2"/>
              <a:buNone/>
            </a:pPr>
            <a:r>
              <a:rPr kumimoji="1" lang="zh-CN" altLang="en-US" sz="3200">
                <a:latin typeface="黑体" pitchFamily="49" charset="-122"/>
                <a:ea typeface="黑体" pitchFamily="49" charset="-122"/>
              </a:rPr>
              <a:t>有形成分：红细胞、白细胞、血小板</a:t>
            </a:r>
          </a:p>
          <a:p>
            <a:pPr>
              <a:lnSpc>
                <a:spcPct val="150000"/>
              </a:lnSpc>
              <a:spcBef>
                <a:spcPct val="20000"/>
              </a:spcBef>
              <a:buClr>
                <a:srgbClr val="FFFF00"/>
              </a:buClr>
              <a:buSzPct val="80000"/>
              <a:buFont typeface="Wingdings" pitchFamily="2" charset="2"/>
              <a:buNone/>
            </a:pPr>
            <a:r>
              <a:rPr kumimoji="1" lang="zh-CN" altLang="en-US" sz="3200">
                <a:latin typeface="黑体" pitchFamily="49" charset="-122"/>
                <a:ea typeface="黑体" pitchFamily="49" charset="-122"/>
              </a:rPr>
              <a:t>液态血浆 </a:t>
            </a:r>
            <a:r>
              <a:rPr kumimoji="1" lang="en-US" altLang="zh-CN" sz="3200">
                <a:latin typeface="Times New Roman" pitchFamily="18" charset="0"/>
                <a:ea typeface="黑体" pitchFamily="49" charset="-122"/>
              </a:rPr>
              <a:t>(plasma)</a:t>
            </a:r>
          </a:p>
        </p:txBody>
      </p:sp>
      <p:grpSp>
        <p:nvGrpSpPr>
          <p:cNvPr id="23557" name="Group 6"/>
          <p:cNvGrpSpPr>
            <a:grpSpLocks/>
          </p:cNvGrpSpPr>
          <p:nvPr/>
        </p:nvGrpSpPr>
        <p:grpSpPr bwMode="auto">
          <a:xfrm>
            <a:off x="1692275" y="3284538"/>
            <a:ext cx="1439863" cy="1944687"/>
            <a:chOff x="1066" y="2160"/>
            <a:chExt cx="907" cy="1225"/>
          </a:xfrm>
        </p:grpSpPr>
        <p:sp>
          <p:nvSpPr>
            <p:cNvPr id="23570" name="AutoShape 7"/>
            <p:cNvSpPr>
              <a:spLocks noChangeArrowheads="1"/>
            </p:cNvSpPr>
            <p:nvPr/>
          </p:nvSpPr>
          <p:spPr bwMode="auto">
            <a:xfrm>
              <a:off x="1347" y="2160"/>
              <a:ext cx="288" cy="720"/>
            </a:xfrm>
            <a:prstGeom prst="can">
              <a:avLst>
                <a:gd name="adj" fmla="val 62500"/>
              </a:avLst>
            </a:prstGeom>
            <a:solidFill>
              <a:schemeClr val="tx2"/>
            </a:solidFill>
            <a:ln w="38100">
              <a:solidFill>
                <a:schemeClr val="tx1"/>
              </a:solidFill>
              <a:round/>
              <a:headEnd/>
              <a:tailEnd/>
            </a:ln>
          </p:spPr>
          <p:txBody>
            <a:bodyPr wrap="none" anchor="ctr"/>
            <a:lstStyle/>
            <a:p>
              <a:endParaRPr lang="zh-CN" altLang="en-US"/>
            </a:p>
          </p:txBody>
        </p:sp>
        <p:sp>
          <p:nvSpPr>
            <p:cNvPr id="23571" name="Text Box 8"/>
            <p:cNvSpPr txBox="1">
              <a:spLocks noChangeArrowheads="1"/>
            </p:cNvSpPr>
            <p:nvPr/>
          </p:nvSpPr>
          <p:spPr bwMode="auto">
            <a:xfrm>
              <a:off x="1066" y="3055"/>
              <a:ext cx="907" cy="330"/>
            </a:xfrm>
            <a:prstGeom prst="rect">
              <a:avLst/>
            </a:prstGeom>
            <a:noFill/>
            <a:ln w="9525">
              <a:noFill/>
              <a:miter lim="800000"/>
              <a:headEnd/>
              <a:tailEnd/>
            </a:ln>
          </p:spPr>
          <p:txBody>
            <a:bodyPr>
              <a:spAutoFit/>
            </a:bodyPr>
            <a:lstStyle/>
            <a:p>
              <a:pPr algn="ctr"/>
              <a:r>
                <a:rPr kumimoji="1" lang="zh-CN" altLang="en-US" sz="2800">
                  <a:latin typeface="黑体" pitchFamily="49" charset="-122"/>
                  <a:ea typeface="黑体" pitchFamily="49" charset="-122"/>
                </a:rPr>
                <a:t>全血</a:t>
              </a:r>
            </a:p>
          </p:txBody>
        </p:sp>
      </p:grpSp>
      <p:grpSp>
        <p:nvGrpSpPr>
          <p:cNvPr id="3" name="Group 9"/>
          <p:cNvGrpSpPr>
            <a:grpSpLocks/>
          </p:cNvGrpSpPr>
          <p:nvPr/>
        </p:nvGrpSpPr>
        <p:grpSpPr bwMode="auto">
          <a:xfrm>
            <a:off x="6443663" y="3284538"/>
            <a:ext cx="1368425" cy="2160587"/>
            <a:chOff x="4059" y="2160"/>
            <a:chExt cx="862" cy="1361"/>
          </a:xfrm>
        </p:grpSpPr>
        <p:grpSp>
          <p:nvGrpSpPr>
            <p:cNvPr id="23566" name="Group 10"/>
            <p:cNvGrpSpPr>
              <a:grpSpLocks/>
            </p:cNvGrpSpPr>
            <p:nvPr/>
          </p:nvGrpSpPr>
          <p:grpSpPr bwMode="auto">
            <a:xfrm>
              <a:off x="4315" y="2160"/>
              <a:ext cx="288" cy="720"/>
              <a:chOff x="3554" y="2205"/>
              <a:chExt cx="288" cy="720"/>
            </a:xfrm>
          </p:grpSpPr>
          <p:sp>
            <p:nvSpPr>
              <p:cNvPr id="23568" name="AutoShape 11"/>
              <p:cNvSpPr>
                <a:spLocks noChangeArrowheads="1"/>
              </p:cNvSpPr>
              <p:nvPr/>
            </p:nvSpPr>
            <p:spPr bwMode="auto">
              <a:xfrm>
                <a:off x="3554" y="2205"/>
                <a:ext cx="288" cy="720"/>
              </a:xfrm>
              <a:prstGeom prst="can">
                <a:avLst>
                  <a:gd name="adj" fmla="val 62500"/>
                </a:avLst>
              </a:prstGeom>
              <a:solidFill>
                <a:srgbClr val="FFFF99"/>
              </a:solidFill>
              <a:ln w="38100">
                <a:solidFill>
                  <a:schemeClr val="tx1"/>
                </a:solidFill>
                <a:round/>
                <a:headEnd/>
                <a:tailEnd/>
              </a:ln>
            </p:spPr>
            <p:txBody>
              <a:bodyPr wrap="none" anchor="ctr"/>
              <a:lstStyle/>
              <a:p>
                <a:endParaRPr lang="zh-CN" altLang="en-US"/>
              </a:p>
            </p:txBody>
          </p:sp>
          <p:sp>
            <p:nvSpPr>
              <p:cNvPr id="23569" name="Oval 12"/>
              <p:cNvSpPr>
                <a:spLocks noChangeArrowheads="1"/>
              </p:cNvSpPr>
              <p:nvPr/>
            </p:nvSpPr>
            <p:spPr bwMode="auto">
              <a:xfrm>
                <a:off x="3644" y="2679"/>
                <a:ext cx="192" cy="240"/>
              </a:xfrm>
              <a:prstGeom prst="ellipse">
                <a:avLst/>
              </a:prstGeom>
              <a:solidFill>
                <a:schemeClr val="tx2"/>
              </a:solidFill>
              <a:ln w="9525">
                <a:solidFill>
                  <a:schemeClr val="tx2"/>
                </a:solidFill>
                <a:round/>
                <a:headEnd/>
                <a:tailEnd/>
              </a:ln>
            </p:spPr>
            <p:txBody>
              <a:bodyPr wrap="none" anchor="ctr"/>
              <a:lstStyle/>
              <a:p>
                <a:endParaRPr lang="zh-CN" altLang="en-US"/>
              </a:p>
            </p:txBody>
          </p:sp>
        </p:grpSp>
        <p:sp>
          <p:nvSpPr>
            <p:cNvPr id="23567" name="Text Box 13"/>
            <p:cNvSpPr txBox="1">
              <a:spLocks noChangeArrowheads="1"/>
            </p:cNvSpPr>
            <p:nvPr/>
          </p:nvSpPr>
          <p:spPr bwMode="auto">
            <a:xfrm>
              <a:off x="4059" y="2925"/>
              <a:ext cx="862" cy="596"/>
            </a:xfrm>
            <a:prstGeom prst="rect">
              <a:avLst/>
            </a:prstGeom>
            <a:noFill/>
            <a:ln w="9525">
              <a:noFill/>
              <a:miter lim="800000"/>
              <a:headEnd/>
              <a:tailEnd/>
            </a:ln>
          </p:spPr>
          <p:txBody>
            <a:bodyPr>
              <a:spAutoFit/>
            </a:bodyPr>
            <a:lstStyle/>
            <a:p>
              <a:pPr algn="ctr"/>
              <a:r>
                <a:rPr kumimoji="1" lang="zh-CN" altLang="en-US" sz="2800">
                  <a:latin typeface="黑体" pitchFamily="49" charset="-122"/>
                  <a:ea typeface="黑体" pitchFamily="49" charset="-122"/>
                </a:rPr>
                <a:t>不加</a:t>
              </a:r>
            </a:p>
            <a:p>
              <a:pPr algn="ctr"/>
              <a:r>
                <a:rPr kumimoji="1" lang="zh-CN" altLang="en-US" sz="2800">
                  <a:latin typeface="黑体" pitchFamily="49" charset="-122"/>
                  <a:ea typeface="黑体" pitchFamily="49" charset="-122"/>
                </a:rPr>
                <a:t>抗凝剂</a:t>
              </a:r>
              <a:r>
                <a:rPr kumimoji="1" lang="zh-CN" altLang="en-US" sz="2400">
                  <a:latin typeface="黑体" pitchFamily="49" charset="-122"/>
                  <a:ea typeface="黑体" pitchFamily="49" charset="-122"/>
                </a:rPr>
                <a:t>   </a:t>
              </a:r>
            </a:p>
          </p:txBody>
        </p:sp>
      </p:grpSp>
      <p:grpSp>
        <p:nvGrpSpPr>
          <p:cNvPr id="5" name="Group 14"/>
          <p:cNvGrpSpPr>
            <a:grpSpLocks/>
          </p:cNvGrpSpPr>
          <p:nvPr/>
        </p:nvGrpSpPr>
        <p:grpSpPr bwMode="auto">
          <a:xfrm>
            <a:off x="4067175" y="3284538"/>
            <a:ext cx="1512888" cy="2160587"/>
            <a:chOff x="2562" y="2160"/>
            <a:chExt cx="953" cy="1361"/>
          </a:xfrm>
        </p:grpSpPr>
        <p:grpSp>
          <p:nvGrpSpPr>
            <p:cNvPr id="23562" name="Group 15"/>
            <p:cNvGrpSpPr>
              <a:grpSpLocks/>
            </p:cNvGrpSpPr>
            <p:nvPr/>
          </p:nvGrpSpPr>
          <p:grpSpPr bwMode="auto">
            <a:xfrm>
              <a:off x="2866" y="2160"/>
              <a:ext cx="288" cy="720"/>
              <a:chOff x="2594" y="2205"/>
              <a:chExt cx="288" cy="720"/>
            </a:xfrm>
          </p:grpSpPr>
          <p:sp>
            <p:nvSpPr>
              <p:cNvPr id="23564" name="AutoShape 16"/>
              <p:cNvSpPr>
                <a:spLocks noChangeArrowheads="1"/>
              </p:cNvSpPr>
              <p:nvPr/>
            </p:nvSpPr>
            <p:spPr bwMode="auto">
              <a:xfrm>
                <a:off x="2594" y="2205"/>
                <a:ext cx="288" cy="720"/>
              </a:xfrm>
              <a:prstGeom prst="can">
                <a:avLst>
                  <a:gd name="adj" fmla="val 62500"/>
                </a:avLst>
              </a:prstGeom>
              <a:solidFill>
                <a:schemeClr val="accent1"/>
              </a:solidFill>
              <a:ln w="38100">
                <a:solidFill>
                  <a:schemeClr val="tx1"/>
                </a:solidFill>
                <a:round/>
                <a:headEnd/>
                <a:tailEnd/>
              </a:ln>
            </p:spPr>
            <p:txBody>
              <a:bodyPr wrap="none" anchor="ctr"/>
              <a:lstStyle/>
              <a:p>
                <a:endParaRPr lang="zh-CN" altLang="en-US"/>
              </a:p>
            </p:txBody>
          </p:sp>
          <p:sp>
            <p:nvSpPr>
              <p:cNvPr id="23565" name="AutoShape 17"/>
              <p:cNvSpPr>
                <a:spLocks noChangeArrowheads="1"/>
              </p:cNvSpPr>
              <p:nvPr/>
            </p:nvSpPr>
            <p:spPr bwMode="auto">
              <a:xfrm>
                <a:off x="2614" y="2649"/>
                <a:ext cx="252" cy="258"/>
              </a:xfrm>
              <a:prstGeom prst="can">
                <a:avLst>
                  <a:gd name="adj" fmla="val 25595"/>
                </a:avLst>
              </a:prstGeom>
              <a:solidFill>
                <a:schemeClr val="tx2"/>
              </a:solidFill>
              <a:ln w="9525">
                <a:solidFill>
                  <a:schemeClr val="tx2"/>
                </a:solidFill>
                <a:round/>
                <a:headEnd/>
                <a:tailEnd/>
              </a:ln>
            </p:spPr>
            <p:txBody>
              <a:bodyPr wrap="none" anchor="ctr"/>
              <a:lstStyle/>
              <a:p>
                <a:endParaRPr lang="zh-CN" altLang="en-US"/>
              </a:p>
            </p:txBody>
          </p:sp>
        </p:grpSp>
        <p:sp>
          <p:nvSpPr>
            <p:cNvPr id="23563" name="Text Box 18"/>
            <p:cNvSpPr txBox="1">
              <a:spLocks noChangeArrowheads="1"/>
            </p:cNvSpPr>
            <p:nvPr/>
          </p:nvSpPr>
          <p:spPr bwMode="auto">
            <a:xfrm>
              <a:off x="2562" y="2925"/>
              <a:ext cx="953" cy="596"/>
            </a:xfrm>
            <a:prstGeom prst="rect">
              <a:avLst/>
            </a:prstGeom>
            <a:noFill/>
            <a:ln w="9525">
              <a:noFill/>
              <a:miter lim="800000"/>
              <a:headEnd/>
              <a:tailEnd/>
            </a:ln>
          </p:spPr>
          <p:txBody>
            <a:bodyPr>
              <a:spAutoFit/>
            </a:bodyPr>
            <a:lstStyle/>
            <a:p>
              <a:pPr algn="ctr"/>
              <a:r>
                <a:rPr kumimoji="1" lang="zh-CN" altLang="en-US" sz="2800">
                  <a:latin typeface="黑体" pitchFamily="49" charset="-122"/>
                  <a:ea typeface="黑体" pitchFamily="49" charset="-122"/>
                </a:rPr>
                <a:t>加入</a:t>
              </a:r>
            </a:p>
            <a:p>
              <a:pPr algn="ctr"/>
              <a:r>
                <a:rPr kumimoji="1" lang="zh-CN" altLang="en-US" sz="2800">
                  <a:latin typeface="黑体" pitchFamily="49" charset="-122"/>
                  <a:ea typeface="黑体" pitchFamily="49" charset="-122"/>
                </a:rPr>
                <a:t>抗凝剂</a:t>
              </a:r>
              <a:endParaRPr kumimoji="1" lang="zh-CN" altLang="en-US" sz="2400">
                <a:latin typeface="黑体" pitchFamily="49" charset="-122"/>
                <a:ea typeface="黑体" pitchFamily="49" charset="-122"/>
              </a:endParaRPr>
            </a:p>
          </p:txBody>
        </p:sp>
      </p:grpSp>
      <p:sp>
        <p:nvSpPr>
          <p:cNvPr id="301075" name="Rectangle 19"/>
          <p:cNvSpPr>
            <a:spLocks noChangeArrowheads="1"/>
          </p:cNvSpPr>
          <p:nvPr/>
        </p:nvSpPr>
        <p:spPr bwMode="auto">
          <a:xfrm>
            <a:off x="539750" y="4581525"/>
            <a:ext cx="8137525" cy="1944688"/>
          </a:xfrm>
          <a:prstGeom prst="rect">
            <a:avLst/>
          </a:prstGeom>
          <a:solidFill>
            <a:srgbClr val="F7FA7A"/>
          </a:solidFill>
          <a:ln w="9525" algn="ctr">
            <a:noFill/>
            <a:miter lim="800000"/>
            <a:headEnd/>
            <a:tailEnd/>
          </a:ln>
        </p:spPr>
        <p:txBody>
          <a:bodyPr wrap="none" anchor="ctr"/>
          <a:lstStyle/>
          <a:p>
            <a:pPr marL="609600" indent="-609600">
              <a:lnSpc>
                <a:spcPct val="115000"/>
              </a:lnSpc>
              <a:spcBef>
                <a:spcPct val="20000"/>
              </a:spcBef>
              <a:buClr>
                <a:schemeClr val="tx2"/>
              </a:buClr>
              <a:buFont typeface="Wingdings" pitchFamily="2" charset="2"/>
              <a:buChar char="Ø"/>
            </a:pPr>
            <a:r>
              <a:rPr kumimoji="1" lang="zh-CN" altLang="en-US" sz="3200">
                <a:latin typeface="Times New Roman" pitchFamily="18" charset="0"/>
                <a:ea typeface="黑体" pitchFamily="49" charset="-122"/>
              </a:rPr>
              <a:t>血清</a:t>
            </a:r>
            <a:r>
              <a:rPr kumimoji="1" lang="en-US" altLang="zh-CN" sz="3200">
                <a:latin typeface="Times New Roman" pitchFamily="18" charset="0"/>
                <a:ea typeface="黑体" pitchFamily="49" charset="-122"/>
              </a:rPr>
              <a:t>(serum)</a:t>
            </a:r>
            <a:r>
              <a:rPr kumimoji="1" lang="zh-CN" altLang="en-US" sz="3200">
                <a:latin typeface="Times New Roman" pitchFamily="18" charset="0"/>
                <a:ea typeface="黑体" pitchFamily="49" charset="-122"/>
              </a:rPr>
              <a:t>：</a:t>
            </a:r>
          </a:p>
          <a:p>
            <a:pPr marL="609600" indent="-609600">
              <a:lnSpc>
                <a:spcPct val="115000"/>
              </a:lnSpc>
              <a:spcBef>
                <a:spcPct val="20000"/>
              </a:spcBef>
              <a:buFont typeface="Wingdings" pitchFamily="2" charset="2"/>
              <a:buNone/>
            </a:pPr>
            <a:r>
              <a:rPr kumimoji="1" lang="zh-CN" altLang="en-US" sz="2800">
                <a:solidFill>
                  <a:schemeClr val="tx2"/>
                </a:solidFill>
                <a:latin typeface="Times New Roman" pitchFamily="18" charset="0"/>
                <a:ea typeface="黑体" pitchFamily="49" charset="-122"/>
              </a:rPr>
              <a:t>     </a:t>
            </a:r>
            <a:r>
              <a:rPr kumimoji="1" lang="zh-CN" altLang="en-US" sz="2800">
                <a:solidFill>
                  <a:schemeClr val="tx2"/>
                </a:solidFill>
              </a:rPr>
              <a:t>☆</a:t>
            </a:r>
            <a:r>
              <a:rPr kumimoji="1" lang="zh-CN" altLang="en-US" sz="2800">
                <a:latin typeface="Times New Roman" pitchFamily="18" charset="0"/>
                <a:ea typeface="黑体" pitchFamily="49" charset="-122"/>
              </a:rPr>
              <a:t>血液凝固后析出淡黄色透明液体。</a:t>
            </a:r>
          </a:p>
          <a:p>
            <a:pPr lvl="1">
              <a:lnSpc>
                <a:spcPct val="115000"/>
              </a:lnSpc>
              <a:spcBef>
                <a:spcPct val="20000"/>
              </a:spcBef>
              <a:buFont typeface="Wingdings" pitchFamily="2" charset="2"/>
              <a:buNone/>
            </a:pPr>
            <a:r>
              <a:rPr kumimoji="1" lang="zh-CN" altLang="en-US" sz="2800">
                <a:solidFill>
                  <a:schemeClr val="tx2"/>
                </a:solidFill>
              </a:rPr>
              <a:t>☆</a:t>
            </a:r>
            <a:r>
              <a:rPr kumimoji="1" lang="zh-CN" altLang="en-US" sz="2800">
                <a:latin typeface="Times New Roman" pitchFamily="18" charset="0"/>
                <a:ea typeface="黑体" pitchFamily="49" charset="-122"/>
              </a:rPr>
              <a:t>血清与血浆的区别在于血清中没有纤维蛋白原</a:t>
            </a:r>
          </a:p>
        </p:txBody>
      </p:sp>
      <p:sp>
        <p:nvSpPr>
          <p:cNvPr id="23561" name="灯片编号占位符 18"/>
          <p:cNvSpPr>
            <a:spLocks noGrp="1"/>
          </p:cNvSpPr>
          <p:nvPr>
            <p:ph type="sldNum" sz="quarter" idx="12"/>
          </p:nvPr>
        </p:nvSpPr>
        <p:spPr>
          <a:noFill/>
        </p:spPr>
        <p:txBody>
          <a:bodyPr/>
          <a:lstStyle/>
          <a:p>
            <a:fld id="{C1DE59D5-A4E5-4A3F-9B0E-D096DA0ACCF5}" type="slidenum">
              <a:rPr lang="en-US" altLang="zh-CN" smtClean="0">
                <a:ea typeface="宋体" charset="-122"/>
              </a:rPr>
              <a:pPr/>
              <a:t>7</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1060"/>
                                        </p:tgtEl>
                                        <p:attrNameLst>
                                          <p:attrName>style.visibility</p:attrName>
                                        </p:attrNameLst>
                                      </p:cBhvr>
                                      <p:to>
                                        <p:strVal val="visible"/>
                                      </p:to>
                                    </p:set>
                                    <p:animEffect transition="in" filter="wipe(up)">
                                      <p:cBhvr>
                                        <p:cTn id="12" dur="500"/>
                                        <p:tgtEl>
                                          <p:spTgt spid="30106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01061">
                                            <p:txEl>
                                              <p:pRg st="0" end="0"/>
                                            </p:txEl>
                                          </p:spTgt>
                                        </p:tgtEl>
                                        <p:attrNameLst>
                                          <p:attrName>style.visibility</p:attrName>
                                        </p:attrNameLst>
                                      </p:cBhvr>
                                      <p:to>
                                        <p:strVal val="visible"/>
                                      </p:to>
                                    </p:set>
                                    <p:animEffect transition="in" filter="wipe(left)">
                                      <p:cBhvr>
                                        <p:cTn id="16" dur="500"/>
                                        <p:tgtEl>
                                          <p:spTgt spid="30106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1061">
                                            <p:txEl>
                                              <p:pRg st="1" end="1"/>
                                            </p:txEl>
                                          </p:spTgt>
                                        </p:tgtEl>
                                        <p:attrNameLst>
                                          <p:attrName>style.visibility</p:attrName>
                                        </p:attrNameLst>
                                      </p:cBhvr>
                                      <p:to>
                                        <p:strVal val="visible"/>
                                      </p:to>
                                    </p:set>
                                    <p:animEffect transition="in" filter="wipe(left)">
                                      <p:cBhvr>
                                        <p:cTn id="21" dur="500"/>
                                        <p:tgtEl>
                                          <p:spTgt spid="30106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01075">
                                            <p:bg/>
                                          </p:spTgt>
                                        </p:tgtEl>
                                        <p:attrNameLst>
                                          <p:attrName>style.visibility</p:attrName>
                                        </p:attrNameLst>
                                      </p:cBhvr>
                                      <p:to>
                                        <p:strVal val="visible"/>
                                      </p:to>
                                    </p:set>
                                    <p:animEffect transition="in" filter="wipe(up)">
                                      <p:cBhvr>
                                        <p:cTn id="31" dur="500"/>
                                        <p:tgtEl>
                                          <p:spTgt spid="301075">
                                            <p:bg/>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01075">
                                            <p:txEl>
                                              <p:pRg st="0" end="0"/>
                                            </p:txEl>
                                          </p:spTgt>
                                        </p:tgtEl>
                                        <p:attrNameLst>
                                          <p:attrName>style.visibility</p:attrName>
                                        </p:attrNameLst>
                                      </p:cBhvr>
                                      <p:to>
                                        <p:strVal val="visible"/>
                                      </p:to>
                                    </p:set>
                                    <p:animEffect transition="in" filter="wipe(up)">
                                      <p:cBhvr>
                                        <p:cTn id="34" dur="500"/>
                                        <p:tgtEl>
                                          <p:spTgt spid="301075">
                                            <p:txEl>
                                              <p:pRg st="0" end="0"/>
                                            </p:txEl>
                                          </p:spTgt>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301075">
                                            <p:txEl>
                                              <p:pRg st="1" end="1"/>
                                            </p:txEl>
                                          </p:spTgt>
                                        </p:tgtEl>
                                        <p:attrNameLst>
                                          <p:attrName>style.visibility</p:attrName>
                                        </p:attrNameLst>
                                      </p:cBhvr>
                                      <p:to>
                                        <p:strVal val="visible"/>
                                      </p:to>
                                    </p:set>
                                    <p:animEffect transition="in" filter="wipe(up)">
                                      <p:cBhvr>
                                        <p:cTn id="38" dur="500"/>
                                        <p:tgtEl>
                                          <p:spTgt spid="30107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01075">
                                            <p:txEl>
                                              <p:pRg st="2" end="2"/>
                                            </p:txEl>
                                          </p:spTgt>
                                        </p:tgtEl>
                                        <p:attrNameLst>
                                          <p:attrName>style.visibility</p:attrName>
                                        </p:attrNameLst>
                                      </p:cBhvr>
                                      <p:to>
                                        <p:strVal val="visible"/>
                                      </p:to>
                                    </p:set>
                                    <p:animEffect transition="in" filter="wipe(up)">
                                      <p:cBhvr>
                                        <p:cTn id="43" dur="500"/>
                                        <p:tgtEl>
                                          <p:spTgt spid="301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0" grpId="0" animBg="1"/>
      <p:bldP spid="301061" grpId="0" build="p"/>
      <p:bldP spid="301075" grpId="0" build="p" bldLvl="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2625" y="549275"/>
            <a:ext cx="3384550" cy="771525"/>
          </a:xfrm>
          <a:noFill/>
        </p:spPr>
        <p:txBody>
          <a:bodyPr/>
          <a:lstStyle/>
          <a:p>
            <a:pPr algn="l" eaLnBrk="1" hangingPunct="1"/>
            <a:r>
              <a:rPr lang="en-US" altLang="zh-CN" sz="3600">
                <a:solidFill>
                  <a:schemeClr val="tx2"/>
                </a:solidFill>
                <a:latin typeface="黑体" pitchFamily="49" charset="-122"/>
                <a:ea typeface="黑体" pitchFamily="49" charset="-122"/>
                <a:sym typeface="Wingdings" pitchFamily="2" charset="2"/>
              </a:rPr>
              <a:t></a:t>
            </a:r>
            <a:r>
              <a:rPr lang="en-US" altLang="zh-CN" sz="3600">
                <a:solidFill>
                  <a:srgbClr val="000099"/>
                </a:solidFill>
                <a:latin typeface="黑体" pitchFamily="49" charset="-122"/>
                <a:ea typeface="黑体" pitchFamily="49" charset="-122"/>
                <a:sym typeface="Wingdings" pitchFamily="2" charset="2"/>
              </a:rPr>
              <a:t> </a:t>
            </a:r>
            <a:r>
              <a:rPr lang="zh-CN" altLang="en-US" sz="3600">
                <a:solidFill>
                  <a:srgbClr val="000099"/>
                </a:solidFill>
                <a:latin typeface="黑体" pitchFamily="49" charset="-122"/>
                <a:ea typeface="黑体" pitchFamily="49" charset="-122"/>
              </a:rPr>
              <a:t>血浆的组成</a:t>
            </a:r>
          </a:p>
        </p:txBody>
      </p:sp>
      <p:graphicFrame>
        <p:nvGraphicFramePr>
          <p:cNvPr id="302083" name="Group 3"/>
          <p:cNvGraphicFramePr>
            <a:graphicFrameLocks noGrp="1"/>
          </p:cNvGraphicFramePr>
          <p:nvPr/>
        </p:nvGraphicFramePr>
        <p:xfrm>
          <a:off x="1884363" y="1484313"/>
          <a:ext cx="5856287" cy="4572000"/>
        </p:xfrm>
        <a:graphic>
          <a:graphicData uri="http://schemas.openxmlformats.org/drawingml/2006/table">
            <a:tbl>
              <a:tblPr/>
              <a:tblGrid>
                <a:gridCol w="2357437">
                  <a:extLst>
                    <a:ext uri="{9D8B030D-6E8A-4147-A177-3AD203B41FA5}">
                      <a16:colId xmlns:a16="http://schemas.microsoft.com/office/drawing/2014/main" val="20000"/>
                    </a:ext>
                  </a:extLst>
                </a:gridCol>
                <a:gridCol w="3498850">
                  <a:extLst>
                    <a:ext uri="{9D8B030D-6E8A-4147-A177-3AD203B41FA5}">
                      <a16:colId xmlns:a16="http://schemas.microsoft.com/office/drawing/2014/main" val="20001"/>
                    </a:ext>
                  </a:extLst>
                </a:gridCol>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2800" b="0" i="0" u="none" strike="noStrike" cap="none" normalizeH="0" baseline="0" dirty="0">
                          <a:ln>
                            <a:noFill/>
                          </a:ln>
                          <a:solidFill>
                            <a:schemeClr val="tx1"/>
                          </a:solidFill>
                          <a:effectLst/>
                          <a:latin typeface="Arial" pitchFamily="34" charset="0"/>
                          <a:ea typeface="黑体" pitchFamily="49" charset="-122"/>
                          <a:cs typeface="Arial" pitchFamily="34" charset="0"/>
                        </a:rPr>
                        <a:t> </a:t>
                      </a:r>
                      <a:r>
                        <a:rPr kumimoji="0" lang="zh-CN" altLang="en-US" sz="2800" b="0" i="0" u="none" strike="noStrike" cap="none" normalizeH="0" baseline="0" dirty="0">
                          <a:ln>
                            <a:noFill/>
                          </a:ln>
                          <a:solidFill>
                            <a:schemeClr val="tx1"/>
                          </a:solidFill>
                          <a:effectLst/>
                          <a:latin typeface="Arial" pitchFamily="34" charset="0"/>
                          <a:ea typeface="黑体" pitchFamily="49" charset="-122"/>
                          <a:cs typeface="Arial" pitchFamily="34" charset="0"/>
                        </a:rPr>
                        <a:t>水</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a:ln>
                            <a:noFill/>
                          </a:ln>
                          <a:solidFill>
                            <a:schemeClr val="tx1"/>
                          </a:solidFill>
                          <a:effectLst/>
                          <a:latin typeface="Arial" pitchFamily="34" charset="0"/>
                          <a:ea typeface="黑体" pitchFamily="49" charset="-122"/>
                          <a:cs typeface="Arial" pitchFamily="34" charset="0"/>
                        </a:rPr>
                        <a:t>血浆含水</a:t>
                      </a:r>
                      <a:r>
                        <a:rPr kumimoji="0" lang="en-US" altLang="zh-CN" sz="2800" b="0" i="0" u="none" strike="noStrike" cap="none" normalizeH="0" baseline="0" dirty="0">
                          <a:ln>
                            <a:noFill/>
                          </a:ln>
                          <a:solidFill>
                            <a:schemeClr val="tx1"/>
                          </a:solidFill>
                          <a:effectLst/>
                          <a:latin typeface="Arial" pitchFamily="34" charset="0"/>
                          <a:ea typeface="黑体" pitchFamily="49" charset="-122"/>
                          <a:cs typeface="Arial" pitchFamily="34" charset="0"/>
                        </a:rPr>
                        <a:t>91.5%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2800" b="0" i="0" u="none" strike="noStrike" cap="none" normalizeH="0" baseline="0">
                          <a:ln>
                            <a:noFill/>
                          </a:ln>
                          <a:solidFill>
                            <a:schemeClr val="tx1"/>
                          </a:solidFill>
                          <a:effectLst/>
                          <a:latin typeface="Arial" pitchFamily="34" charset="0"/>
                          <a:ea typeface="黑体" pitchFamily="49" charset="-122"/>
                          <a:cs typeface="Arial" pitchFamily="34" charset="0"/>
                        </a:rPr>
                        <a:t> </a:t>
                      </a:r>
                      <a:r>
                        <a:rPr kumimoji="0" lang="zh-CN" altLang="en-US" sz="2800" b="0" i="0" u="none" strike="noStrike" cap="none" normalizeH="0" baseline="0">
                          <a:ln>
                            <a:noFill/>
                          </a:ln>
                          <a:solidFill>
                            <a:schemeClr val="tx1"/>
                          </a:solidFill>
                          <a:effectLst/>
                          <a:latin typeface="Arial" pitchFamily="34" charset="0"/>
                          <a:ea typeface="黑体" pitchFamily="49" charset="-122"/>
                          <a:cs typeface="Arial" pitchFamily="34" charset="0"/>
                        </a:rPr>
                        <a:t>气体</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a:ln>
                            <a:noFill/>
                          </a:ln>
                          <a:solidFill>
                            <a:schemeClr val="tx1"/>
                          </a:solidFill>
                          <a:effectLst/>
                          <a:latin typeface="Arial" pitchFamily="34" charset="0"/>
                          <a:ea typeface="黑体" pitchFamily="49" charset="-122"/>
                          <a:cs typeface="Arial" pitchFamily="34" charset="0"/>
                        </a:rPr>
                        <a:t>O</a:t>
                      </a:r>
                      <a:r>
                        <a:rPr kumimoji="0" lang="en-US" altLang="zh-CN" sz="2800" b="0" i="0" u="none" strike="noStrike" cap="none" normalizeH="0" baseline="-25000">
                          <a:ln>
                            <a:noFill/>
                          </a:ln>
                          <a:solidFill>
                            <a:schemeClr val="tx1"/>
                          </a:solidFill>
                          <a:effectLst/>
                          <a:latin typeface="Arial" pitchFamily="34" charset="0"/>
                          <a:ea typeface="黑体" pitchFamily="49" charset="-122"/>
                          <a:cs typeface="Arial" pitchFamily="34" charset="0"/>
                        </a:rPr>
                        <a:t>2</a:t>
                      </a:r>
                      <a:r>
                        <a:rPr kumimoji="0" lang="zh-CN" altLang="en-US" sz="2800" b="0" i="0" u="none" strike="noStrike" cap="none" normalizeH="0" baseline="0">
                          <a:ln>
                            <a:noFill/>
                          </a:ln>
                          <a:solidFill>
                            <a:schemeClr val="tx1"/>
                          </a:solidFill>
                          <a:effectLst/>
                          <a:latin typeface="Arial" pitchFamily="34" charset="0"/>
                          <a:ea typeface="黑体" pitchFamily="49" charset="-122"/>
                          <a:cs typeface="Arial" pitchFamily="34" charset="0"/>
                        </a:rPr>
                        <a:t>、</a:t>
                      </a:r>
                      <a:r>
                        <a:rPr kumimoji="0" lang="en-US" altLang="zh-CN" sz="2800" b="0" i="0" u="none" strike="noStrike" cap="none" normalizeH="0" baseline="0">
                          <a:ln>
                            <a:noFill/>
                          </a:ln>
                          <a:solidFill>
                            <a:schemeClr val="tx1"/>
                          </a:solidFill>
                          <a:effectLst/>
                          <a:latin typeface="Arial" pitchFamily="34" charset="0"/>
                          <a:ea typeface="黑体" pitchFamily="49" charset="-122"/>
                          <a:cs typeface="Arial" pitchFamily="34" charset="0"/>
                        </a:rPr>
                        <a:t>CO</a:t>
                      </a:r>
                      <a:r>
                        <a:rPr kumimoji="0" lang="en-US" altLang="zh-CN" sz="2800" b="0" i="0" u="none" strike="noStrike" cap="none" normalizeH="0" baseline="-25000">
                          <a:ln>
                            <a:noFill/>
                          </a:ln>
                          <a:solidFill>
                            <a:schemeClr val="tx1"/>
                          </a:solidFill>
                          <a:effectLst/>
                          <a:latin typeface="Arial" pitchFamily="34" charset="0"/>
                          <a:ea typeface="黑体" pitchFamily="49" charset="-122"/>
                          <a:cs typeface="Arial" pitchFamily="34" charset="0"/>
                        </a:rPr>
                        <a:t>2</a:t>
                      </a:r>
                      <a:r>
                        <a:rPr kumimoji="0" lang="zh-CN" altLang="en-US" sz="2800" b="0" i="0" u="none" strike="noStrike" cap="none" normalizeH="0" baseline="0">
                          <a:ln>
                            <a:noFill/>
                          </a:ln>
                          <a:solidFill>
                            <a:schemeClr val="tx1"/>
                          </a:solidFill>
                          <a:effectLst/>
                          <a:latin typeface="Arial" pitchFamily="34" charset="0"/>
                          <a:ea typeface="黑体" pitchFamily="49" charset="-122"/>
                          <a:cs typeface="Arial" pitchFamily="34" charset="0"/>
                        </a:rPr>
                        <a:t>、</a:t>
                      </a:r>
                      <a:r>
                        <a:rPr kumimoji="0" lang="en-US" altLang="zh-CN" sz="2800" b="0" i="0" u="none" strike="noStrike" cap="none" normalizeH="0" baseline="0">
                          <a:ln>
                            <a:noFill/>
                          </a:ln>
                          <a:solidFill>
                            <a:schemeClr val="tx1"/>
                          </a:solidFill>
                          <a:effectLst/>
                          <a:latin typeface="Arial" pitchFamily="34" charset="0"/>
                          <a:ea typeface="黑体" pitchFamily="49" charset="-122"/>
                          <a:cs typeface="Arial" pitchFamily="34" charset="0"/>
                        </a:rPr>
                        <a:t>N</a:t>
                      </a:r>
                      <a:r>
                        <a:rPr kumimoji="0" lang="en-US" altLang="zh-CN" sz="2800" b="0" i="0" u="none" strike="noStrike" cap="none" normalizeH="0" baseline="-25000">
                          <a:ln>
                            <a:noFill/>
                          </a:ln>
                          <a:solidFill>
                            <a:schemeClr val="tx1"/>
                          </a:solidFill>
                          <a:effectLst/>
                          <a:latin typeface="Arial" pitchFamily="34" charset="0"/>
                          <a:ea typeface="黑体" pitchFamily="49" charset="-122"/>
                          <a:cs typeface="Arial" pitchFamily="34" charset="0"/>
                        </a:rPr>
                        <a:t>2</a:t>
                      </a:r>
                      <a:endParaRPr kumimoji="0" lang="en-US" altLang="zh-CN" sz="2800" b="0" i="0" u="none" strike="noStrike" cap="none" normalizeH="0" baseline="0">
                        <a:ln>
                          <a:noFill/>
                        </a:ln>
                        <a:solidFill>
                          <a:schemeClr val="tx1"/>
                        </a:solidFill>
                        <a:effectLst/>
                        <a:latin typeface="Arial" pitchFamily="34" charset="0"/>
                        <a:ea typeface="黑体" pitchFamily="49" charset="-122"/>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2800" b="0" i="0" u="none" strike="noStrike" cap="none" normalizeH="0" baseline="0">
                          <a:ln>
                            <a:noFill/>
                          </a:ln>
                          <a:solidFill>
                            <a:schemeClr val="tx1"/>
                          </a:solidFill>
                          <a:effectLst/>
                          <a:latin typeface="Arial" pitchFamily="34" charset="0"/>
                          <a:ea typeface="黑体" pitchFamily="49" charset="-122"/>
                          <a:cs typeface="Arial" pitchFamily="34" charset="0"/>
                        </a:rPr>
                        <a:t> </a:t>
                      </a:r>
                      <a:r>
                        <a:rPr kumimoji="0" lang="zh-CN" altLang="en-US" sz="2800" b="0" i="0" u="none" strike="noStrike" cap="none" normalizeH="0" baseline="0">
                          <a:ln>
                            <a:noFill/>
                          </a:ln>
                          <a:solidFill>
                            <a:schemeClr val="tx1"/>
                          </a:solidFill>
                          <a:effectLst/>
                          <a:latin typeface="Arial" pitchFamily="34" charset="0"/>
                          <a:ea typeface="黑体" pitchFamily="49" charset="-122"/>
                          <a:cs typeface="Arial" pitchFamily="34" charset="0"/>
                        </a:rPr>
                        <a:t>可溶性固体</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a:ln>
                          <a:noFill/>
                        </a:ln>
                        <a:solidFill>
                          <a:schemeClr val="tx2"/>
                        </a:solidFill>
                        <a:effectLst/>
                        <a:latin typeface="Arial" pitchFamily="34" charset="0"/>
                        <a:ea typeface="黑体" pitchFamily="49" charset="-122"/>
                        <a:cs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zh-CN" altLang="en-US" sz="2800" b="0" i="0" u="none" strike="noStrike" cap="none" normalizeH="0" baseline="0">
                          <a:ln>
                            <a:noFill/>
                          </a:ln>
                          <a:solidFill>
                            <a:schemeClr val="tx1"/>
                          </a:solidFill>
                          <a:effectLst/>
                          <a:latin typeface="Arial" pitchFamily="34" charset="0"/>
                          <a:ea typeface="黑体" pitchFamily="49" charset="-122"/>
                          <a:cs typeface="Arial" pitchFamily="34" charset="0"/>
                        </a:rPr>
                        <a:t>有机物</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a:ln>
                            <a:noFill/>
                          </a:ln>
                          <a:solidFill>
                            <a:schemeClr val="tx2"/>
                          </a:solidFill>
                          <a:effectLst/>
                          <a:latin typeface="Arial" pitchFamily="34" charset="0"/>
                          <a:ea typeface="黑体" pitchFamily="49" charset="-122"/>
                          <a:cs typeface="Arial" pitchFamily="34" charset="0"/>
                        </a:rPr>
                        <a:t>蛋白质</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a:ln>
                          <a:noFill/>
                        </a:ln>
                        <a:solidFill>
                          <a:schemeClr val="tx1"/>
                        </a:solidFill>
                        <a:effectLst/>
                        <a:latin typeface="Arial" pitchFamily="34" charset="0"/>
                        <a:ea typeface="黑体" pitchFamily="49" charset="-122"/>
                        <a:cs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a:ln>
                            <a:noFill/>
                          </a:ln>
                          <a:solidFill>
                            <a:schemeClr val="tx2"/>
                          </a:solidFill>
                          <a:effectLst/>
                          <a:latin typeface="Arial" pitchFamily="34" charset="0"/>
                          <a:ea typeface="黑体" pitchFamily="49" charset="-122"/>
                          <a:cs typeface="Arial" pitchFamily="34" charset="0"/>
                        </a:rPr>
                        <a:t>非蛋白氮</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a:ln>
                          <a:noFill/>
                        </a:ln>
                        <a:solidFill>
                          <a:schemeClr val="tx1"/>
                        </a:solidFill>
                        <a:effectLst/>
                        <a:latin typeface="Arial" pitchFamily="34" charset="0"/>
                        <a:ea typeface="黑体" pitchFamily="49" charset="-122"/>
                        <a:cs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a:ln>
                            <a:noFill/>
                          </a:ln>
                          <a:solidFill>
                            <a:schemeClr val="tx1"/>
                          </a:solidFill>
                          <a:effectLst/>
                          <a:latin typeface="Arial" pitchFamily="34" charset="0"/>
                          <a:ea typeface="黑体" pitchFamily="49" charset="-122"/>
                          <a:cs typeface="Arial" pitchFamily="34" charset="0"/>
                        </a:rPr>
                        <a:t>营养代谢物如葡萄糖、乳酸、酮体、脂类等</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a:ln>
                          <a:noFill/>
                        </a:ln>
                        <a:solidFill>
                          <a:schemeClr val="tx1"/>
                        </a:solidFill>
                        <a:effectLst/>
                        <a:latin typeface="Arial" pitchFamily="34" charset="0"/>
                        <a:ea typeface="黑体" pitchFamily="49" charset="-122"/>
                        <a:cs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a:ln>
                            <a:noFill/>
                          </a:ln>
                          <a:solidFill>
                            <a:schemeClr val="tx1"/>
                          </a:solidFill>
                          <a:effectLst/>
                          <a:latin typeface="Arial" pitchFamily="34" charset="0"/>
                          <a:ea typeface="黑体" pitchFamily="49" charset="-122"/>
                          <a:cs typeface="Arial" pitchFamily="34" charset="0"/>
                        </a:rPr>
                        <a:t>微量维生素、激素</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zh-CN" altLang="en-US" sz="2800" b="0" i="0" u="none" strike="noStrike" cap="none" normalizeH="0" baseline="0">
                          <a:ln>
                            <a:noFill/>
                          </a:ln>
                          <a:solidFill>
                            <a:schemeClr val="tx1"/>
                          </a:solidFill>
                          <a:effectLst/>
                          <a:latin typeface="Arial" pitchFamily="34" charset="0"/>
                          <a:ea typeface="黑体" pitchFamily="49" charset="-122"/>
                          <a:cs typeface="Arial" pitchFamily="34" charset="0"/>
                        </a:rPr>
                        <a:t>无机物</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dirty="0">
                          <a:ln>
                            <a:noFill/>
                          </a:ln>
                          <a:solidFill>
                            <a:schemeClr val="tx1"/>
                          </a:solidFill>
                          <a:effectLst/>
                          <a:latin typeface="Arial" pitchFamily="34" charset="0"/>
                          <a:ea typeface="黑体" pitchFamily="49" charset="-122"/>
                          <a:cs typeface="Arial" pitchFamily="34" charset="0"/>
                        </a:rPr>
                        <a:t>无机离子</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4608" name="灯片编号占位符 3"/>
          <p:cNvSpPr>
            <a:spLocks noGrp="1"/>
          </p:cNvSpPr>
          <p:nvPr>
            <p:ph type="sldNum" sz="quarter" idx="12"/>
          </p:nvPr>
        </p:nvSpPr>
        <p:spPr>
          <a:noFill/>
        </p:spPr>
        <p:txBody>
          <a:bodyPr/>
          <a:lstStyle/>
          <a:p>
            <a:fld id="{78EF3097-B636-44FA-954C-601F73D06C10}" type="slidenum">
              <a:rPr lang="en-US" altLang="zh-CN" smtClean="0">
                <a:ea typeface="宋体" charset="-122"/>
              </a:rPr>
              <a:pPr/>
              <a:t>8</a:t>
            </a:fld>
            <a:endParaRPr lang="en-US" altLang="zh-CN">
              <a:ea typeface="宋体" charset="-122"/>
            </a:endParaRP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body" idx="1"/>
          </p:nvPr>
        </p:nvSpPr>
        <p:spPr>
          <a:xfrm>
            <a:off x="539750" y="476250"/>
            <a:ext cx="7848600" cy="3600450"/>
          </a:xfrm>
        </p:spPr>
        <p:txBody>
          <a:bodyPr/>
          <a:lstStyle/>
          <a:p>
            <a:pPr eaLnBrk="1" hangingPunct="1">
              <a:lnSpc>
                <a:spcPct val="155000"/>
              </a:lnSpc>
              <a:buClr>
                <a:srgbClr val="000099"/>
              </a:buClr>
              <a:buFont typeface="Wingdings" pitchFamily="2" charset="2"/>
              <a:buChar char="Ø"/>
            </a:pPr>
            <a:r>
              <a:rPr lang="en-US" altLang="zh-CN">
                <a:solidFill>
                  <a:schemeClr val="accent1"/>
                </a:solidFill>
                <a:latin typeface="Times New Roman" pitchFamily="18" charset="0"/>
                <a:ea typeface="黑体" pitchFamily="49" charset="-122"/>
              </a:rPr>
              <a:t> </a:t>
            </a:r>
            <a:r>
              <a:rPr lang="zh-CN" altLang="en-US">
                <a:solidFill>
                  <a:srgbClr val="000099"/>
                </a:solidFill>
                <a:latin typeface="Times New Roman" pitchFamily="18" charset="0"/>
                <a:ea typeface="黑体" pitchFamily="49" charset="-122"/>
              </a:rPr>
              <a:t>非蛋白氮</a:t>
            </a:r>
            <a:r>
              <a:rPr lang="en-US" altLang="zh-CN">
                <a:solidFill>
                  <a:srgbClr val="000099"/>
                </a:solidFill>
                <a:latin typeface="Times New Roman" pitchFamily="18" charset="0"/>
                <a:ea typeface="黑体" pitchFamily="49" charset="-122"/>
              </a:rPr>
              <a:t>(non-protein nitrogen, NPN):</a:t>
            </a:r>
          </a:p>
          <a:p>
            <a:pPr eaLnBrk="1" hangingPunct="1">
              <a:lnSpc>
                <a:spcPct val="125000"/>
              </a:lnSpc>
              <a:buFontTx/>
              <a:buNone/>
            </a:pPr>
            <a:r>
              <a:rPr lang="en-US" altLang="zh-CN">
                <a:latin typeface="Times New Roman" pitchFamily="18" charset="0"/>
                <a:ea typeface="黑体" pitchFamily="49" charset="-122"/>
              </a:rPr>
              <a:t>          </a:t>
            </a:r>
            <a:r>
              <a:rPr lang="zh-CN" altLang="en-US" sz="2800">
                <a:latin typeface="Times New Roman" pitchFamily="18" charset="0"/>
                <a:ea typeface="黑体" pitchFamily="49" charset="-122"/>
              </a:rPr>
              <a:t>尿素、肌酸、肌酐、尿酸、胆红素和氨中的氮的总称。正常人血中</a:t>
            </a:r>
            <a:r>
              <a:rPr lang="en-US" altLang="zh-CN" sz="2800">
                <a:latin typeface="Times New Roman" pitchFamily="18" charset="0"/>
                <a:ea typeface="黑体" pitchFamily="49" charset="-122"/>
              </a:rPr>
              <a:t>NPN</a:t>
            </a:r>
            <a:r>
              <a:rPr lang="zh-CN" altLang="en-US" sz="2800">
                <a:latin typeface="Times New Roman" pitchFamily="18" charset="0"/>
                <a:ea typeface="黑体" pitchFamily="49" charset="-122"/>
              </a:rPr>
              <a:t>为</a:t>
            </a:r>
            <a:r>
              <a:rPr lang="en-US" altLang="zh-CN" sz="2800">
                <a:latin typeface="Times New Roman" pitchFamily="18" charset="0"/>
                <a:ea typeface="黑体" pitchFamily="49" charset="-122"/>
              </a:rPr>
              <a:t>14.28 ~ 24.99 mmol/L </a:t>
            </a:r>
            <a:r>
              <a:rPr lang="zh-CN" altLang="en-US" sz="2800">
                <a:latin typeface="Times New Roman" pitchFamily="18" charset="0"/>
                <a:ea typeface="黑体" pitchFamily="49" charset="-122"/>
              </a:rPr>
              <a:t>，其中血尿素氮</a:t>
            </a:r>
            <a:r>
              <a:rPr lang="en-US" altLang="zh-CN" sz="2800">
                <a:latin typeface="Times New Roman" pitchFamily="18" charset="0"/>
                <a:ea typeface="黑体" pitchFamily="49" charset="-122"/>
              </a:rPr>
              <a:t>(blood urea  nitrogen, BUN)</a:t>
            </a:r>
            <a:r>
              <a:rPr lang="zh-CN" altLang="en-US" sz="2800">
                <a:latin typeface="Times New Roman" pitchFamily="18" charset="0"/>
                <a:ea typeface="黑体" pitchFamily="49" charset="-122"/>
              </a:rPr>
              <a:t>约占</a:t>
            </a:r>
            <a:r>
              <a:rPr lang="en-US" altLang="zh-CN" sz="2800">
                <a:latin typeface="Times New Roman" pitchFamily="18" charset="0"/>
                <a:ea typeface="黑体" pitchFamily="49" charset="-122"/>
              </a:rPr>
              <a:t>50%</a:t>
            </a:r>
          </a:p>
        </p:txBody>
      </p:sp>
      <p:sp>
        <p:nvSpPr>
          <p:cNvPr id="303107" name="Text Box 3"/>
          <p:cNvSpPr txBox="1">
            <a:spLocks noChangeArrowheads="1"/>
          </p:cNvSpPr>
          <p:nvPr/>
        </p:nvSpPr>
        <p:spPr bwMode="auto">
          <a:xfrm>
            <a:off x="900113" y="3789363"/>
            <a:ext cx="7704137" cy="2214562"/>
          </a:xfrm>
          <a:prstGeom prst="rect">
            <a:avLst/>
          </a:prstGeom>
          <a:solidFill>
            <a:schemeClr val="bg1"/>
          </a:solidFill>
          <a:ln w="9525">
            <a:noFill/>
            <a:miter lim="800000"/>
            <a:headEnd/>
            <a:tailEnd/>
          </a:ln>
        </p:spPr>
        <p:txBody>
          <a:bodyPr>
            <a:spAutoFit/>
          </a:bodyPr>
          <a:lstStyle/>
          <a:p>
            <a:pPr>
              <a:lnSpc>
                <a:spcPct val="120000"/>
              </a:lnSpc>
              <a:buClr>
                <a:schemeClr val="tx2"/>
              </a:buClr>
              <a:buSzPct val="75000"/>
              <a:buFont typeface="Wingdings" pitchFamily="2" charset="2"/>
              <a:buChar char="n"/>
            </a:pPr>
            <a:r>
              <a:rPr kumimoji="1" lang="en-US" altLang="zh-CN" sz="3200">
                <a:latin typeface="Times New Roman" pitchFamily="18" charset="0"/>
                <a:ea typeface="黑体" pitchFamily="49" charset="-122"/>
              </a:rPr>
              <a:t> </a:t>
            </a:r>
            <a:r>
              <a:rPr kumimoji="1" lang="zh-CN" altLang="en-US" sz="3200">
                <a:latin typeface="Times New Roman" pitchFamily="18" charset="0"/>
                <a:ea typeface="黑体" pitchFamily="49" charset="-122"/>
              </a:rPr>
              <a:t>临床意义：</a:t>
            </a:r>
          </a:p>
          <a:p>
            <a:pPr>
              <a:lnSpc>
                <a:spcPct val="120000"/>
              </a:lnSpc>
            </a:pPr>
            <a:r>
              <a:rPr kumimoji="1" lang="zh-CN" altLang="en-US" sz="2800">
                <a:latin typeface="Times New Roman" pitchFamily="18" charset="0"/>
                <a:ea typeface="黑体" pitchFamily="49" charset="-122"/>
              </a:rPr>
              <a:t>（</a:t>
            </a:r>
            <a:r>
              <a:rPr kumimoji="1" lang="en-US" altLang="zh-CN" sz="2800">
                <a:latin typeface="Times New Roman" pitchFamily="18" charset="0"/>
                <a:ea typeface="黑体" pitchFamily="49" charset="-122"/>
              </a:rPr>
              <a:t>1</a:t>
            </a:r>
            <a:r>
              <a:rPr kumimoji="1" lang="zh-CN" altLang="en-US" sz="2800">
                <a:latin typeface="Times New Roman" pitchFamily="18" charset="0"/>
                <a:ea typeface="黑体" pitchFamily="49" charset="-122"/>
              </a:rPr>
              <a:t>）蛋白质、核酸分解代谢的终产物，经血液</a:t>
            </a:r>
          </a:p>
          <a:p>
            <a:pPr>
              <a:lnSpc>
                <a:spcPct val="120000"/>
              </a:lnSpc>
            </a:pPr>
            <a:r>
              <a:rPr kumimoji="1" lang="zh-CN" altLang="en-US" sz="2800">
                <a:latin typeface="Times New Roman" pitchFamily="18" charset="0"/>
                <a:ea typeface="黑体" pitchFamily="49" charset="-122"/>
              </a:rPr>
              <a:t>           运输至肾脏随尿排出，反映肾功能。</a:t>
            </a:r>
          </a:p>
          <a:p>
            <a:pPr>
              <a:lnSpc>
                <a:spcPct val="120000"/>
              </a:lnSpc>
            </a:pPr>
            <a:r>
              <a:rPr kumimoji="1" lang="zh-CN" altLang="en-US" sz="2800">
                <a:latin typeface="Times New Roman" pitchFamily="18" charset="0"/>
                <a:ea typeface="黑体" pitchFamily="49" charset="-122"/>
              </a:rPr>
              <a:t>（</a:t>
            </a:r>
            <a:r>
              <a:rPr kumimoji="1" lang="en-US" altLang="zh-CN" sz="2800">
                <a:latin typeface="Times New Roman" pitchFamily="18" charset="0"/>
                <a:ea typeface="黑体" pitchFamily="49" charset="-122"/>
              </a:rPr>
              <a:t>2</a:t>
            </a:r>
            <a:r>
              <a:rPr kumimoji="1" lang="zh-CN" altLang="en-US" sz="2800">
                <a:latin typeface="Times New Roman" pitchFamily="18" charset="0"/>
                <a:ea typeface="黑体" pitchFamily="49" charset="-122"/>
              </a:rPr>
              <a:t>）氮质血症</a:t>
            </a:r>
          </a:p>
        </p:txBody>
      </p:sp>
      <p:sp>
        <p:nvSpPr>
          <p:cNvPr id="25604" name="灯片编号占位符 3"/>
          <p:cNvSpPr>
            <a:spLocks noGrp="1"/>
          </p:cNvSpPr>
          <p:nvPr>
            <p:ph type="sldNum" sz="quarter" idx="12"/>
          </p:nvPr>
        </p:nvSpPr>
        <p:spPr>
          <a:noFill/>
        </p:spPr>
        <p:txBody>
          <a:bodyPr/>
          <a:lstStyle/>
          <a:p>
            <a:fld id="{EAA93179-8DB3-48DC-B2C0-EADAC9F89727}" type="slidenum">
              <a:rPr lang="en-US" altLang="zh-CN" smtClean="0">
                <a:ea typeface="宋体" charset="-122"/>
              </a:rPr>
              <a:pPr/>
              <a:t>9</a:t>
            </a:fld>
            <a:endParaRPr lang="en-US" altLang="zh-CN">
              <a:ea typeface="宋体"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3106">
                                            <p:txEl>
                                              <p:pRg st="1" end="1"/>
                                            </p:txEl>
                                          </p:spTgt>
                                        </p:tgtEl>
                                        <p:attrNameLst>
                                          <p:attrName>style.visibility</p:attrName>
                                        </p:attrNameLst>
                                      </p:cBhvr>
                                      <p:to>
                                        <p:strVal val="visible"/>
                                      </p:to>
                                    </p:set>
                                    <p:animEffect transition="in" filter="randombar(horizontal)">
                                      <p:cBhvr>
                                        <p:cTn id="7" dur="500"/>
                                        <p:tgtEl>
                                          <p:spTgt spid="30310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3107"/>
                                        </p:tgtEl>
                                        <p:attrNameLst>
                                          <p:attrName>style.visibility</p:attrName>
                                        </p:attrNameLst>
                                      </p:cBhvr>
                                      <p:to>
                                        <p:strVal val="visible"/>
                                      </p:to>
                                    </p:set>
                                    <p:animEffect transition="in" filter="wipe(up)">
                                      <p:cBhvr>
                                        <p:cTn id="12" dur="500"/>
                                        <p:tgtEl>
                                          <p:spTgt spid="303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animBg="1"/>
    </p:bld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Comic Sans MS" pitchFamily="66"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Comic Sans MS" pitchFamily="66" charset="0"/>
            <a:ea typeface="宋体" pitchFamily="2" charset="-122"/>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5225</TotalTime>
  <Words>4410</Words>
  <Application>Microsoft Office PowerPoint</Application>
  <PresentationFormat>全屏显示(4:3)</PresentationFormat>
  <Paragraphs>629</Paragraphs>
  <Slides>65</Slides>
  <Notes>6</Notes>
  <HiddenSlides>5</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65</vt:i4>
      </vt:variant>
    </vt:vector>
  </HeadingPairs>
  <TitlesOfParts>
    <vt:vector size="77" baseType="lpstr">
      <vt:lpstr>仿宋</vt:lpstr>
      <vt:lpstr>黑体</vt:lpstr>
      <vt:lpstr>宋体</vt:lpstr>
      <vt:lpstr>Arial</vt:lpstr>
      <vt:lpstr>Arial Narrow</vt:lpstr>
      <vt:lpstr>Comic Sans MS</vt:lpstr>
      <vt:lpstr>Symbol</vt:lpstr>
      <vt:lpstr>Tahoma</vt:lpstr>
      <vt:lpstr>Times New Roman</vt:lpstr>
      <vt:lpstr>Verdana</vt:lpstr>
      <vt:lpstr>Wingdings</vt:lpstr>
      <vt:lpstr>Crayons</vt:lpstr>
      <vt:lpstr>血液生物化学</vt:lpstr>
      <vt:lpstr>血  液</vt:lpstr>
      <vt:lpstr>★ 血液的功能</vt:lpstr>
      <vt:lpstr>PowerPoint 演示文稿</vt:lpstr>
      <vt:lpstr>PowerPoint 演示文稿</vt:lpstr>
      <vt:lpstr>第一节   血液及血浆蛋白质 </vt:lpstr>
      <vt:lpstr>一、血液的组成</vt:lpstr>
      <vt:lpstr> 血浆的组成</vt:lpstr>
      <vt:lpstr>PowerPoint 演示文稿</vt:lpstr>
      <vt:lpstr>PowerPoint 演示文稿</vt:lpstr>
      <vt:lpstr>二、血浆蛋白质的分类与性质</vt:lpstr>
      <vt:lpstr>PowerPoint 演示文稿</vt:lpstr>
      <vt:lpstr>PowerPoint 演示文稿</vt:lpstr>
      <vt:lpstr>PowerPoint 演示文稿</vt:lpstr>
      <vt:lpstr>      举例：血浆脂蛋白的分离</vt:lpstr>
      <vt:lpstr>PowerPoint 演示文稿</vt:lpstr>
      <vt:lpstr>（二）血浆蛋白质的性质</vt:lpstr>
      <vt:lpstr>三、血浆蛋白质的功能</vt:lpstr>
      <vt:lpstr>PowerPoint 演示文稿</vt:lpstr>
      <vt:lpstr>PowerPoint 演示文稿</vt:lpstr>
      <vt:lpstr>急性时相蛋白</vt:lpstr>
      <vt:lpstr>α1-抗胰蛋白酶  (α1-antitrypsin, AAT)</vt:lpstr>
      <vt:lpstr>α1-酸性糖蛋白 （α1-acid glycoprotein，AAG)</vt:lpstr>
      <vt:lpstr>PowerPoint 演示文稿</vt:lpstr>
      <vt:lpstr>PowerPoint 演示文稿</vt:lpstr>
      <vt:lpstr>PowerPoint 演示文稿</vt:lpstr>
      <vt:lpstr>第二节   红细胞代谢  </vt:lpstr>
      <vt:lpstr>PowerPoint 演示文稿</vt:lpstr>
      <vt:lpstr>一、血红素的合成</vt:lpstr>
      <vt:lpstr>（一）血红素的合成过程</vt:lpstr>
      <vt:lpstr>血红素的合成过程</vt:lpstr>
      <vt:lpstr>1. ALA的生成</vt:lpstr>
      <vt:lpstr>2. 胆色素原(prophobilinogen,PBG)的生成</vt:lpstr>
      <vt:lpstr>3. 尿卟啉原和粪卟啉原的生成                                          —— 胞质中</vt:lpstr>
      <vt:lpstr>PowerPoint 演示文稿</vt:lpstr>
      <vt:lpstr>4. 血红素的生成—— 线粒体内</vt:lpstr>
      <vt:lpstr>PowerPoint 演示文稿</vt:lpstr>
      <vt:lpstr>★ 血红素合成的特点</vt:lpstr>
      <vt:lpstr>（二）血红素合成的调节</vt:lpstr>
      <vt:lpstr>PowerPoint 演示文稿</vt:lpstr>
      <vt:lpstr>促红细胞生成素（EPO）</vt:lpstr>
      <vt:lpstr>EPO的临床应用</vt:lpstr>
      <vt:lpstr>PowerPoint 演示文稿</vt:lpstr>
      <vt:lpstr>PowerPoint 演示文稿</vt:lpstr>
      <vt:lpstr>PowerPoint 演示文稿</vt:lpstr>
      <vt:lpstr>PowerPoint 演示文稿</vt:lpstr>
      <vt:lpstr>二、红细胞的代谢</vt:lpstr>
      <vt:lpstr>红细胞成熟过程中的代谢变化</vt:lpstr>
      <vt:lpstr>成熟红细胞的代谢特点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（二）脂   代   谢</vt:lpstr>
      <vt:lpstr>（三） 血红蛋白的合成</vt:lpstr>
      <vt:lpstr>PowerPoint 演示文稿</vt:lpstr>
      <vt:lpstr>第三节   白细胞代谢</vt:lpstr>
      <vt:lpstr>PowerPoint 演示文稿</vt:lpstr>
      <vt:lpstr>PowerPoint 演示文稿</vt:lpstr>
      <vt:lpstr>PowerPoint 演示文稿</vt:lpstr>
      <vt:lpstr>PowerPoint 演示文稿</vt:lpstr>
      <vt:lpstr>PowerPoint 演示文稿</vt:lpstr>
    </vt:vector>
  </TitlesOfParts>
  <Company>Imb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血  液  生  化</dc:title>
  <dc:creator>gzorient</dc:creator>
  <cp:lastModifiedBy>ZHU LINA</cp:lastModifiedBy>
  <cp:revision>134</cp:revision>
  <dcterms:created xsi:type="dcterms:W3CDTF">2000-11-09T08:01:49Z</dcterms:created>
  <dcterms:modified xsi:type="dcterms:W3CDTF">2020-11-17T03:26:14Z</dcterms:modified>
</cp:coreProperties>
</file>