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10"/>
  </p:notesMasterIdLst>
  <p:sldIdLst>
    <p:sldId id="256" r:id="rId2"/>
    <p:sldId id="257" r:id="rId3"/>
    <p:sldId id="258" r:id="rId4"/>
    <p:sldId id="338" r:id="rId5"/>
    <p:sldId id="339" r:id="rId6"/>
    <p:sldId id="340" r:id="rId7"/>
    <p:sldId id="362" r:id="rId8"/>
    <p:sldId id="260" r:id="rId9"/>
    <p:sldId id="261" r:id="rId10"/>
    <p:sldId id="262" r:id="rId11"/>
    <p:sldId id="264" r:id="rId12"/>
    <p:sldId id="364" r:id="rId13"/>
    <p:sldId id="320" r:id="rId14"/>
    <p:sldId id="266" r:id="rId15"/>
    <p:sldId id="267" r:id="rId16"/>
    <p:sldId id="269" r:id="rId17"/>
    <p:sldId id="268" r:id="rId18"/>
    <p:sldId id="400" r:id="rId19"/>
    <p:sldId id="270" r:id="rId20"/>
    <p:sldId id="271" r:id="rId21"/>
    <p:sldId id="342" r:id="rId22"/>
    <p:sldId id="273" r:id="rId23"/>
    <p:sldId id="274" r:id="rId24"/>
    <p:sldId id="398" r:id="rId25"/>
    <p:sldId id="275" r:id="rId26"/>
    <p:sldId id="366" r:id="rId27"/>
    <p:sldId id="402" r:id="rId28"/>
    <p:sldId id="408" r:id="rId29"/>
    <p:sldId id="406" r:id="rId30"/>
    <p:sldId id="368" r:id="rId31"/>
    <p:sldId id="369" r:id="rId32"/>
    <p:sldId id="343" r:id="rId33"/>
    <p:sldId id="276" r:id="rId34"/>
    <p:sldId id="321" r:id="rId35"/>
    <p:sldId id="329" r:id="rId36"/>
    <p:sldId id="370" r:id="rId37"/>
    <p:sldId id="277" r:id="rId38"/>
    <p:sldId id="344" r:id="rId39"/>
    <p:sldId id="278" r:id="rId40"/>
    <p:sldId id="279" r:id="rId41"/>
    <p:sldId id="330" r:id="rId42"/>
    <p:sldId id="322" r:id="rId43"/>
    <p:sldId id="331" r:id="rId44"/>
    <p:sldId id="407" r:id="rId45"/>
    <p:sldId id="345" r:id="rId46"/>
    <p:sldId id="282" r:id="rId47"/>
    <p:sldId id="371" r:id="rId48"/>
    <p:sldId id="372" r:id="rId49"/>
    <p:sldId id="283" r:id="rId50"/>
    <p:sldId id="346" r:id="rId51"/>
    <p:sldId id="332" r:id="rId52"/>
    <p:sldId id="385" r:id="rId53"/>
    <p:sldId id="386" r:id="rId54"/>
    <p:sldId id="387" r:id="rId55"/>
    <p:sldId id="285" r:id="rId56"/>
    <p:sldId id="348" r:id="rId57"/>
    <p:sldId id="286" r:id="rId58"/>
    <p:sldId id="287" r:id="rId59"/>
    <p:sldId id="288" r:id="rId60"/>
    <p:sldId id="353" r:id="rId61"/>
    <p:sldId id="354" r:id="rId62"/>
    <p:sldId id="391" r:id="rId63"/>
    <p:sldId id="390" r:id="rId64"/>
    <p:sldId id="289" r:id="rId65"/>
    <p:sldId id="351" r:id="rId66"/>
    <p:sldId id="373" r:id="rId67"/>
    <p:sldId id="352" r:id="rId68"/>
    <p:sldId id="290" r:id="rId69"/>
    <p:sldId id="374" r:id="rId70"/>
    <p:sldId id="375" r:id="rId71"/>
    <p:sldId id="291" r:id="rId72"/>
    <p:sldId id="292" r:id="rId73"/>
    <p:sldId id="388" r:id="rId74"/>
    <p:sldId id="349" r:id="rId75"/>
    <p:sldId id="295" r:id="rId76"/>
    <p:sldId id="297" r:id="rId77"/>
    <p:sldId id="296" r:id="rId78"/>
    <p:sldId id="392" r:id="rId79"/>
    <p:sldId id="356" r:id="rId80"/>
    <p:sldId id="394" r:id="rId81"/>
    <p:sldId id="358" r:id="rId82"/>
    <p:sldId id="359" r:id="rId83"/>
    <p:sldId id="360" r:id="rId84"/>
    <p:sldId id="361" r:id="rId85"/>
    <p:sldId id="397" r:id="rId86"/>
    <p:sldId id="302" r:id="rId87"/>
    <p:sldId id="301" r:id="rId88"/>
    <p:sldId id="395" r:id="rId89"/>
    <p:sldId id="324" r:id="rId90"/>
    <p:sldId id="383" r:id="rId91"/>
    <p:sldId id="389" r:id="rId92"/>
    <p:sldId id="378" r:id="rId93"/>
    <p:sldId id="399" r:id="rId94"/>
    <p:sldId id="325" r:id="rId95"/>
    <p:sldId id="306" r:id="rId96"/>
    <p:sldId id="309" r:id="rId97"/>
    <p:sldId id="310" r:id="rId98"/>
    <p:sldId id="311" r:id="rId99"/>
    <p:sldId id="409" r:id="rId100"/>
    <p:sldId id="396" r:id="rId101"/>
    <p:sldId id="376" r:id="rId102"/>
    <p:sldId id="379" r:id="rId103"/>
    <p:sldId id="380" r:id="rId104"/>
    <p:sldId id="381" r:id="rId105"/>
    <p:sldId id="382" r:id="rId106"/>
    <p:sldId id="337" r:id="rId107"/>
    <p:sldId id="315" r:id="rId108"/>
    <p:sldId id="384" r:id="rId10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99"/>
    <a:srgbClr val="FF3399"/>
    <a:srgbClr val="FFCCFF"/>
    <a:srgbClr val="FF9BFF"/>
    <a:srgbClr val="FFFF00"/>
    <a:srgbClr val="89F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87638" autoAdjust="0"/>
  </p:normalViewPr>
  <p:slideViewPr>
    <p:cSldViewPr>
      <p:cViewPr varScale="1">
        <p:scale>
          <a:sx n="59" d="100"/>
          <a:sy n="59" d="100"/>
        </p:scale>
        <p:origin x="7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18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EFA92AD-84DA-4DC8-B15B-1BE80FE4F2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96259" name="Rectangle 3">
            <a:extLst>
              <a:ext uri="{FF2B5EF4-FFF2-40B4-BE49-F238E27FC236}">
                <a16:creationId xmlns:a16="http://schemas.microsoft.com/office/drawing/2014/main" id="{F64947CA-BDE9-4BF5-8694-122641E6B14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a:p>
        </p:txBody>
      </p:sp>
      <p:sp>
        <p:nvSpPr>
          <p:cNvPr id="119812" name="Rectangle 4">
            <a:extLst>
              <a:ext uri="{FF2B5EF4-FFF2-40B4-BE49-F238E27FC236}">
                <a16:creationId xmlns:a16="http://schemas.microsoft.com/office/drawing/2014/main" id="{D0A8122E-0C6C-439E-8355-C29FF3F121E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a:extLst>
              <a:ext uri="{FF2B5EF4-FFF2-40B4-BE49-F238E27FC236}">
                <a16:creationId xmlns:a16="http://schemas.microsoft.com/office/drawing/2014/main" id="{B7BAD6F1-780E-4F3D-952C-645913637C8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96262" name="Rectangle 6">
            <a:extLst>
              <a:ext uri="{FF2B5EF4-FFF2-40B4-BE49-F238E27FC236}">
                <a16:creationId xmlns:a16="http://schemas.microsoft.com/office/drawing/2014/main" id="{083043BB-8408-4B96-85B3-D3A3EF7D864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宋体" pitchFamily="2" charset="-122"/>
              </a:defRPr>
            </a:lvl1pPr>
          </a:lstStyle>
          <a:p>
            <a:pPr>
              <a:defRPr/>
            </a:pPr>
            <a:endParaRPr lang="en-US" altLang="zh-CN"/>
          </a:p>
        </p:txBody>
      </p:sp>
      <p:sp>
        <p:nvSpPr>
          <p:cNvPr id="96263" name="Rectangle 7">
            <a:extLst>
              <a:ext uri="{FF2B5EF4-FFF2-40B4-BE49-F238E27FC236}">
                <a16:creationId xmlns:a16="http://schemas.microsoft.com/office/drawing/2014/main" id="{B3554681-BEDD-40CB-9A02-C214BE999E8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7C53B172-1E33-47CF-AF70-28EBF83E1E4A}"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baike.baidu.com/item/%E8%82%9D%E7%A1%AC%E5%8C%96" TargetMode="External"/><Relationship Id="rId3" Type="http://schemas.openxmlformats.org/officeDocument/2006/relationships/hyperlink" Target="https://baike.baidu.com/item/%E9%B9%85%E5%8E%BB%E6%B0%A7%E8%83%86%E9%85%B8" TargetMode="External"/><Relationship Id="rId7" Type="http://schemas.openxmlformats.org/officeDocument/2006/relationships/hyperlink" Target="https://baike.baidu.com/item/%E8%83%86%E7%BB%93%E7%9F%B3"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baike.baidu.com/item/%E7%89%9B%E7%A3%BA%E7%86%8A%E5%8E%BB%E6%B0%A7%E8%83%86%E9%85%B8" TargetMode="External"/><Relationship Id="rId5" Type="http://schemas.openxmlformats.org/officeDocument/2006/relationships/hyperlink" Target="https://baike.baidu.com/item/%E7%94%98%E6%B0%A8%E9%85%B8" TargetMode="External"/><Relationship Id="rId4" Type="http://schemas.openxmlformats.org/officeDocument/2006/relationships/hyperlink" Target="https://baike.baidu.com/item/%E7%89%9B%E7%A3%BA%E9%85%B8" TargetMode="External"/><Relationship Id="rId9" Type="http://schemas.openxmlformats.org/officeDocument/2006/relationships/hyperlink" Target="https://baike.baidu.com/item/%E8%87%AA%E8%BA%AB%E5%85%8D%E7%96%AB%E6%80%A7%E8%82%9D%E7%82%8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a:extLst>
              <a:ext uri="{FF2B5EF4-FFF2-40B4-BE49-F238E27FC236}">
                <a16:creationId xmlns:a16="http://schemas.microsoft.com/office/drawing/2014/main" id="{390D0FD6-50A9-4EA4-94DB-4D290685037E}"/>
              </a:ext>
            </a:extLst>
          </p:cNvPr>
          <p:cNvSpPr>
            <a:spLocks noGrp="1" noRot="1" noChangeAspect="1" noTextEdit="1"/>
          </p:cNvSpPr>
          <p:nvPr>
            <p:ph type="sldImg"/>
          </p:nvPr>
        </p:nvSpPr>
        <p:spPr>
          <a:ln/>
        </p:spPr>
      </p:sp>
      <p:sp>
        <p:nvSpPr>
          <p:cNvPr id="120835" name="备注占位符 2">
            <a:extLst>
              <a:ext uri="{FF2B5EF4-FFF2-40B4-BE49-F238E27FC236}">
                <a16:creationId xmlns:a16="http://schemas.microsoft.com/office/drawing/2014/main" id="{4C13A21B-A1A2-4339-9737-589C674D95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蜘蛛痣是皮肤小动脉末端分支扩张所形成的血管痣，常见于颜面、颈部、前胸、手背和肩部等处。呈鲜红色，大小不一，可由针头大小至数厘米大小不等。其特征是，有一中心点，周围有辐射状扩张的毛细血管，形似蜘蛛，故称蜘蛛痣，中医又称为蟹爪。当用细棒一端压迫痣中心时、全痣消失，放开后又会出现，这一点可与其他血管痣相鉴别。</a:t>
            </a:r>
            <a:endParaRPr lang="en-US" altLang="zh-CN"/>
          </a:p>
          <a:p>
            <a:endParaRPr lang="en-US" altLang="zh-CN"/>
          </a:p>
          <a:p>
            <a:r>
              <a:rPr lang="zh-CN" altLang="en-US"/>
              <a:t>肝掌是指双手手掌两侧的大、小鱼际和指尖掌面呈粉红色斑点和斑块，色如朱砂，加压后即变成苍白色，解除压迫后又呈红色，掌心颜色正常，如果留意观察的话，可看见大量扩展连片的点片状小动脉，有的情况下不仅手掌有，脚底也有。</a:t>
            </a:r>
          </a:p>
        </p:txBody>
      </p:sp>
      <p:sp>
        <p:nvSpPr>
          <p:cNvPr id="120836" name="灯片编号占位符 3">
            <a:extLst>
              <a:ext uri="{FF2B5EF4-FFF2-40B4-BE49-F238E27FC236}">
                <a16:creationId xmlns:a16="http://schemas.microsoft.com/office/drawing/2014/main" id="{BF2A9124-31AE-4CCA-8A63-1CBA086D3A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C444BAED-7C33-44EF-8411-E0AF800D31FD}" type="slidenum">
              <a:rPr lang="en-US" altLang="zh-CN">
                <a:latin typeface="Times New Roman" panose="02020603050405020304" pitchFamily="18" charset="0"/>
              </a:rPr>
              <a:pPr eaLnBrk="1" hangingPunct="1"/>
              <a:t>18</a:t>
            </a:fld>
            <a:endParaRPr lang="en-US" altLang="zh-CN">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a:extLst>
              <a:ext uri="{FF2B5EF4-FFF2-40B4-BE49-F238E27FC236}">
                <a16:creationId xmlns:a16="http://schemas.microsoft.com/office/drawing/2014/main" id="{EF6D484B-EF46-47DE-8205-28D204EE45C7}"/>
              </a:ext>
            </a:extLst>
          </p:cNvPr>
          <p:cNvSpPr>
            <a:spLocks noGrp="1" noRot="1" noChangeAspect="1" noTextEdit="1"/>
          </p:cNvSpPr>
          <p:nvPr>
            <p:ph type="sldImg"/>
          </p:nvPr>
        </p:nvSpPr>
        <p:spPr>
          <a:ln/>
        </p:spPr>
      </p:sp>
      <p:sp>
        <p:nvSpPr>
          <p:cNvPr id="121859" name="备注占位符 2">
            <a:extLst>
              <a:ext uri="{FF2B5EF4-FFF2-40B4-BE49-F238E27FC236}">
                <a16:creationId xmlns:a16="http://schemas.microsoft.com/office/drawing/2014/main" id="{82DFB42C-C2C8-46CA-BC7A-4BE6FF0533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维基百科：乙醛脱氢酶基因位於</a:t>
            </a:r>
            <a:r>
              <a:rPr lang="en-US" altLang="zh-CN" dirty="0"/>
              <a:t>12</a:t>
            </a:r>
            <a:r>
              <a:rPr lang="zh-CN" altLang="en-US" dirty="0"/>
              <a:t>号染色体</a:t>
            </a:r>
            <a:r>
              <a:rPr lang="en-US" altLang="zh-CN" dirty="0"/>
              <a:t>(12q24.2)</a:t>
            </a:r>
            <a:r>
              <a:rPr lang="zh-CN" altLang="en-US" dirty="0"/>
              <a:t>，它的主要多态性是</a:t>
            </a:r>
            <a:r>
              <a:rPr lang="en-US" altLang="zh-CN" dirty="0"/>
              <a:t>rs671</a:t>
            </a:r>
            <a:r>
              <a:rPr lang="zh-CN" altLang="en-US" dirty="0"/>
              <a:t>，即位於外显子</a:t>
            </a:r>
            <a:r>
              <a:rPr lang="en-US" altLang="zh-CN" dirty="0"/>
              <a:t>12</a:t>
            </a:r>
            <a:r>
              <a:rPr lang="zh-CN" altLang="en-US" dirty="0"/>
              <a:t>的</a:t>
            </a:r>
            <a:r>
              <a:rPr lang="en-US" altLang="zh-CN" dirty="0"/>
              <a:t>G1510A</a:t>
            </a:r>
            <a:r>
              <a:rPr lang="zh-CN" altLang="en-US" dirty="0"/>
              <a:t>。正常的等位基因记为</a:t>
            </a:r>
            <a:r>
              <a:rPr lang="en-US" altLang="zh-CN" dirty="0"/>
              <a:t>ALDH2*1</a:t>
            </a:r>
            <a:r>
              <a:rPr lang="zh-CN" altLang="en-US" dirty="0"/>
              <a:t>，单碱基突变的等位基因记为</a:t>
            </a:r>
            <a:r>
              <a:rPr lang="en-US" altLang="zh-CN" dirty="0"/>
              <a:t>ALDH2*2</a:t>
            </a:r>
            <a:r>
              <a:rPr lang="zh-CN" altLang="en-US" dirty="0"/>
              <a:t>。突变基因翻译出的酶中，残基</a:t>
            </a:r>
            <a:r>
              <a:rPr lang="en-US" altLang="zh-CN" dirty="0"/>
              <a:t>487</a:t>
            </a:r>
            <a:r>
              <a:rPr lang="zh-CN" altLang="en-US" dirty="0"/>
              <a:t>的谷氨酸变为赖氨酸，</a:t>
            </a:r>
            <a:r>
              <a:rPr lang="en-US" altLang="zh-CN" dirty="0"/>
              <a:t>[5]</a:t>
            </a:r>
            <a:r>
              <a:rPr lang="zh-CN" altLang="en-US" dirty="0"/>
              <a:t>造成催化活性基本丧失。</a:t>
            </a:r>
            <a:r>
              <a:rPr lang="en-US" altLang="zh-CN" dirty="0"/>
              <a:t>[6]</a:t>
            </a:r>
          </a:p>
          <a:p>
            <a:r>
              <a:rPr lang="en-US" altLang="zh-CN" dirty="0"/>
              <a:t>ALDH2*2</a:t>
            </a:r>
            <a:r>
              <a:rPr lang="zh-CN" altLang="en-US" dirty="0"/>
              <a:t>在人类各族群中的分布是不同的，它基本全部出现在亚洲人上。研究显示中国人</a:t>
            </a:r>
            <a:r>
              <a:rPr lang="en-US" altLang="zh-CN" dirty="0"/>
              <a:t>ALDH2*2</a:t>
            </a:r>
            <a:r>
              <a:rPr lang="zh-CN" altLang="en-US" dirty="0"/>
              <a:t>的频率为</a:t>
            </a:r>
            <a:r>
              <a:rPr lang="en-US" altLang="zh-CN" dirty="0"/>
              <a:t>18%</a:t>
            </a:r>
            <a:r>
              <a:rPr lang="zh-CN" altLang="en-US" dirty="0"/>
              <a:t>，其中广东汉族最高（</a:t>
            </a:r>
            <a:r>
              <a:rPr lang="en-US" altLang="zh-CN" dirty="0"/>
              <a:t>31%</a:t>
            </a:r>
            <a:r>
              <a:rPr lang="zh-CN" altLang="en-US" dirty="0"/>
              <a:t>），武汉汉族</a:t>
            </a:r>
            <a:r>
              <a:rPr lang="en-US" altLang="zh-CN" dirty="0"/>
              <a:t>12%[1]</a:t>
            </a:r>
            <a:r>
              <a:rPr lang="zh-CN" altLang="en-US" dirty="0"/>
              <a:t>，洛阳人</a:t>
            </a:r>
            <a:r>
              <a:rPr lang="en-US" altLang="zh-CN" dirty="0"/>
              <a:t>15%</a:t>
            </a:r>
            <a:r>
              <a:rPr lang="zh-CN" altLang="en-US" dirty="0"/>
              <a:t>，上海人</a:t>
            </a:r>
            <a:r>
              <a:rPr lang="en-US" altLang="zh-CN" dirty="0"/>
              <a:t>25%</a:t>
            </a:r>
            <a:r>
              <a:rPr lang="zh-CN" altLang="en-US" dirty="0"/>
              <a:t>，台湾人</a:t>
            </a:r>
            <a:r>
              <a:rPr lang="en-US" altLang="zh-CN" dirty="0"/>
              <a:t>30%[2]</a:t>
            </a:r>
            <a:r>
              <a:rPr lang="zh-CN" altLang="en-US" dirty="0"/>
              <a:t>，朝鲜人</a:t>
            </a:r>
            <a:r>
              <a:rPr lang="en-US" altLang="zh-CN" dirty="0"/>
              <a:t>16%</a:t>
            </a:r>
            <a:r>
              <a:rPr lang="zh-CN" altLang="en-US" dirty="0"/>
              <a:t>，日本人</a:t>
            </a:r>
            <a:r>
              <a:rPr lang="en-US" altLang="zh-CN" dirty="0"/>
              <a:t>27%[3]</a:t>
            </a:r>
            <a:r>
              <a:rPr lang="zh-CN" altLang="en-US" dirty="0"/>
              <a:t>，泰国人</a:t>
            </a:r>
            <a:r>
              <a:rPr lang="en-US" altLang="zh-CN" dirty="0"/>
              <a:t>4%[4]</a:t>
            </a:r>
            <a:r>
              <a:rPr lang="zh-CN" altLang="en-US" dirty="0"/>
              <a:t>，藏人</a:t>
            </a:r>
            <a:r>
              <a:rPr lang="en-US" altLang="zh-CN" dirty="0"/>
              <a:t>/</a:t>
            </a:r>
            <a:r>
              <a:rPr lang="zh-CN" altLang="en-US" dirty="0"/>
              <a:t>蒙古人</a:t>
            </a:r>
            <a:r>
              <a:rPr lang="en-US" altLang="zh-CN" dirty="0"/>
              <a:t>/</a:t>
            </a:r>
            <a:r>
              <a:rPr lang="zh-CN" altLang="en-US" dirty="0"/>
              <a:t>菲律宾人</a:t>
            </a:r>
            <a:r>
              <a:rPr lang="en-US" altLang="zh-CN" dirty="0"/>
              <a:t>/</a:t>
            </a:r>
            <a:r>
              <a:rPr lang="zh-CN" altLang="en-US" dirty="0"/>
              <a:t>马来人</a:t>
            </a:r>
            <a:r>
              <a:rPr lang="en-US" altLang="zh-CN" dirty="0"/>
              <a:t>/</a:t>
            </a:r>
            <a:r>
              <a:rPr lang="zh-CN" altLang="en-US" dirty="0"/>
              <a:t>台湾原住民</a:t>
            </a:r>
            <a:r>
              <a:rPr lang="en-US" altLang="zh-CN" dirty="0"/>
              <a:t>1-10%[5]</a:t>
            </a:r>
            <a:r>
              <a:rPr lang="zh-CN" altLang="en-US" dirty="0"/>
              <a:t>，白人</a:t>
            </a:r>
            <a:r>
              <a:rPr lang="en-US" altLang="zh-CN" dirty="0"/>
              <a:t>~0%</a:t>
            </a:r>
            <a:r>
              <a:rPr lang="zh-CN" altLang="en-US" dirty="0"/>
              <a:t>，黑人</a:t>
            </a:r>
            <a:r>
              <a:rPr lang="en-US" altLang="zh-CN" dirty="0"/>
              <a:t>~0%</a:t>
            </a:r>
            <a:r>
              <a:rPr lang="zh-CN" altLang="en-US" dirty="0"/>
              <a:t>。</a:t>
            </a:r>
            <a:endParaRPr lang="en-US" altLang="zh-CN" dirty="0"/>
          </a:p>
          <a:p>
            <a:r>
              <a:rPr lang="zh-CN" altLang="en-US" dirty="0"/>
              <a:t>科学松鼠会 </a:t>
            </a:r>
            <a:r>
              <a:rPr lang="en-US" altLang="zh-CN" dirty="0"/>
              <a:t>» </a:t>
            </a:r>
            <a:r>
              <a:rPr lang="zh-CN" altLang="en-US" dirty="0"/>
              <a:t>喝酒脸红？戒烟戒酒</a:t>
            </a:r>
          </a:p>
          <a:p>
            <a:r>
              <a:rPr lang="en-US" altLang="zh-CN" dirty="0"/>
              <a:t>http://songshuhui.net/archives/90243</a:t>
            </a:r>
            <a:endParaRPr lang="zh-CN" altLang="en-US" dirty="0"/>
          </a:p>
          <a:p>
            <a:endParaRPr lang="zh-CN" altLang="en-US" dirty="0"/>
          </a:p>
        </p:txBody>
      </p:sp>
      <p:sp>
        <p:nvSpPr>
          <p:cNvPr id="121860" name="灯片编号占位符 3">
            <a:extLst>
              <a:ext uri="{FF2B5EF4-FFF2-40B4-BE49-F238E27FC236}">
                <a16:creationId xmlns:a16="http://schemas.microsoft.com/office/drawing/2014/main" id="{A6CA7035-9E16-42BA-9DC4-F5D01C44BE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5CA2EF1-86C6-41D1-8E25-72A79E9253EB}" type="slidenum">
              <a:rPr lang="en-US" altLang="zh-CN">
                <a:latin typeface="Times New Roman" panose="02020603050405020304" pitchFamily="18" charset="0"/>
              </a:rPr>
              <a:pPr eaLnBrk="1" hangingPunct="1"/>
              <a:t>34</a:t>
            </a:fld>
            <a:endParaRPr lang="en-US" altLang="zh-CN">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a:extLst>
              <a:ext uri="{FF2B5EF4-FFF2-40B4-BE49-F238E27FC236}">
                <a16:creationId xmlns:a16="http://schemas.microsoft.com/office/drawing/2014/main" id="{6E80BBB1-785B-4EA9-A180-E0E9E1C16B67}"/>
              </a:ext>
            </a:extLst>
          </p:cNvPr>
          <p:cNvSpPr>
            <a:spLocks noGrp="1" noRot="1" noChangeAspect="1" noTextEdit="1"/>
          </p:cNvSpPr>
          <p:nvPr>
            <p:ph type="sldImg"/>
          </p:nvPr>
        </p:nvSpPr>
        <p:spPr>
          <a:ln/>
        </p:spPr>
      </p:sp>
      <p:sp>
        <p:nvSpPr>
          <p:cNvPr id="122883" name="备注占位符 2">
            <a:extLst>
              <a:ext uri="{FF2B5EF4-FFF2-40B4-BE49-F238E27FC236}">
                <a16:creationId xmlns:a16="http://schemas.microsoft.com/office/drawing/2014/main" id="{4591817C-9A38-4854-BEC0-783E969436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蛇胆有毒，不要尝试！</a:t>
            </a:r>
          </a:p>
        </p:txBody>
      </p:sp>
      <p:sp>
        <p:nvSpPr>
          <p:cNvPr id="122884" name="灯片编号占位符 3">
            <a:extLst>
              <a:ext uri="{FF2B5EF4-FFF2-40B4-BE49-F238E27FC236}">
                <a16:creationId xmlns:a16="http://schemas.microsoft.com/office/drawing/2014/main" id="{2EAAE74E-B207-48DA-A5F4-B31D1015A1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599DEDD-5F93-40FF-A2DF-828711FAD6E1}" type="slidenum">
              <a:rPr lang="en-US" altLang="zh-CN">
                <a:latin typeface="Times New Roman" panose="02020603050405020304" pitchFamily="18" charset="0"/>
              </a:rPr>
              <a:pPr eaLnBrk="1" hangingPunct="1"/>
              <a:t>59</a:t>
            </a:fld>
            <a:endParaRPr lang="en-US" altLang="zh-CN">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95ED05F-1F13-4600-B2F3-DB26A33BA8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F8A84C5-A754-4E86-90EB-5D250D761CDC}" type="slidenum">
              <a:rPr lang="en-US" altLang="zh-CN">
                <a:latin typeface="Times New Roman" panose="02020603050405020304" pitchFamily="18" charset="0"/>
              </a:rPr>
              <a:pPr eaLnBrk="1" hangingPunct="1"/>
              <a:t>62</a:t>
            </a:fld>
            <a:endParaRPr lang="en-US" altLang="zh-CN">
              <a:latin typeface="Times New Roman" panose="02020603050405020304" pitchFamily="18" charset="0"/>
            </a:endParaRPr>
          </a:p>
        </p:txBody>
      </p:sp>
      <p:sp>
        <p:nvSpPr>
          <p:cNvPr id="123907" name="Rectangle 2">
            <a:extLst>
              <a:ext uri="{FF2B5EF4-FFF2-40B4-BE49-F238E27FC236}">
                <a16:creationId xmlns:a16="http://schemas.microsoft.com/office/drawing/2014/main" id="{225D50B0-D68A-45AD-87A1-0F030737E0BA}"/>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FBD99DE9-BE93-45E4-8512-8D29A9CEF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t>曲线</a:t>
            </a:r>
            <a:r>
              <a:rPr lang="en-US" altLang="zh-CN" dirty="0"/>
              <a:t>ABC</a:t>
            </a:r>
            <a:r>
              <a:rPr lang="zh-CN" altLang="en-US" dirty="0"/>
              <a:t>表示胆固醇与各种比例的胆盐与卵磷脂混合的最大溶解度。</a:t>
            </a:r>
          </a:p>
          <a:p>
            <a:pPr eaLnBrk="1" hangingPunct="1"/>
            <a:r>
              <a:rPr lang="zh-CN" altLang="en-US" dirty="0"/>
              <a:t>曲线以上表示胆汁中含有过量的胆固醇（处于过饱和状态）形成结石性胆汁，胆固醇结晶析出；</a:t>
            </a:r>
          </a:p>
          <a:p>
            <a:pPr eaLnBrk="1" hangingPunct="1"/>
            <a:r>
              <a:rPr lang="en-US" altLang="zh-CN" dirty="0"/>
              <a:t>P</a:t>
            </a:r>
            <a:r>
              <a:rPr lang="zh-CN" altLang="en-US" dirty="0"/>
              <a:t>点落在曲线以下，（胆固醇占</a:t>
            </a:r>
            <a:r>
              <a:rPr lang="en-US" altLang="zh-CN" dirty="0"/>
              <a:t>5%</a:t>
            </a:r>
            <a:r>
              <a:rPr lang="zh-CN" altLang="en-US" dirty="0"/>
              <a:t>，卵磷脂</a:t>
            </a:r>
            <a:r>
              <a:rPr lang="en-US" altLang="zh-CN" dirty="0"/>
              <a:t>15%</a:t>
            </a:r>
            <a:r>
              <a:rPr lang="zh-CN" altLang="en-US" dirty="0"/>
              <a:t>胆汁酸和胆盐占</a:t>
            </a:r>
            <a:r>
              <a:rPr lang="en-US" altLang="zh-CN" dirty="0"/>
              <a:t>80%</a:t>
            </a:r>
            <a:r>
              <a:rPr lang="zh-CN" altLang="en-US" dirty="0"/>
              <a:t>）胆固醇溶解于混合胶粒中</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a:extLst>
              <a:ext uri="{FF2B5EF4-FFF2-40B4-BE49-F238E27FC236}">
                <a16:creationId xmlns:a16="http://schemas.microsoft.com/office/drawing/2014/main" id="{8CE54E71-6A0C-4A09-A65D-3D76043D40FC}"/>
              </a:ext>
            </a:extLst>
          </p:cNvPr>
          <p:cNvSpPr>
            <a:spLocks noGrp="1" noRot="1" noChangeAspect="1" noTextEdit="1"/>
          </p:cNvSpPr>
          <p:nvPr>
            <p:ph type="sldImg"/>
          </p:nvPr>
        </p:nvSpPr>
        <p:spPr>
          <a:ln/>
        </p:spPr>
      </p:sp>
      <p:sp>
        <p:nvSpPr>
          <p:cNvPr id="124931" name="备注占位符 2">
            <a:extLst>
              <a:ext uri="{FF2B5EF4-FFF2-40B4-BE49-F238E27FC236}">
                <a16:creationId xmlns:a16="http://schemas.microsoft.com/office/drawing/2014/main" id="{901AF439-2AA8-4395-BCB7-9BFF0CE1C3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中医等亚洲传统医学认为熊胆汁有清热解毒、平肝明目、杀虫止血的功效。因此，亚洲各国都有延续数千年的杀熊取胆的传统。</a:t>
            </a:r>
          </a:p>
          <a:p>
            <a:r>
              <a:rPr lang="zh-CN" altLang="en-US" dirty="0"/>
              <a:t>随着现代医学的发展，熊胆的医药价值被逐渐证明并非不可替代；同时由于动物保护意识的觉醒，猎熊取胆的行为在近</a:t>
            </a:r>
            <a:r>
              <a:rPr lang="en-US" altLang="zh-CN" dirty="0"/>
              <a:t>20</a:t>
            </a:r>
            <a:r>
              <a:rPr lang="zh-CN" altLang="en-US" dirty="0"/>
              <a:t>年已逐步减少。在很多亚洲国家，人们把导管插入黑熊腹内，或实施所谓的先进</a:t>
            </a:r>
            <a:r>
              <a:rPr lang="en-US" altLang="zh-CN" dirty="0"/>
              <a:t>"</a:t>
            </a:r>
            <a:r>
              <a:rPr lang="zh-CN" altLang="en-US" dirty="0"/>
              <a:t>活熊取胆“，该方法因为过于残忍，而遭到各个动物保护组织的反对。</a:t>
            </a:r>
            <a:endParaRPr lang="en-US" altLang="zh-CN" dirty="0"/>
          </a:p>
          <a:p>
            <a:endParaRPr lang="en-US" altLang="zh-CN" dirty="0"/>
          </a:p>
          <a:p>
            <a:r>
              <a:rPr lang="zh-CN" altLang="en-US" dirty="0"/>
              <a:t>熊胆汁中主要为熊胆特有的熊去氧胆酸（</a:t>
            </a:r>
            <a:r>
              <a:rPr lang="en-US" altLang="zh-CN" dirty="0" err="1"/>
              <a:t>ursodeoxycholic</a:t>
            </a:r>
            <a:r>
              <a:rPr lang="en-US" altLang="zh-CN" dirty="0"/>
              <a:t> acid</a:t>
            </a:r>
            <a:r>
              <a:rPr lang="zh-CN" altLang="en-US" dirty="0"/>
              <a:t>）</a:t>
            </a:r>
            <a:r>
              <a:rPr lang="en-US" altLang="zh-CN" dirty="0"/>
              <a:t>, </a:t>
            </a:r>
            <a:r>
              <a:rPr lang="zh-CN" altLang="en-US" dirty="0"/>
              <a:t>优品可达</a:t>
            </a:r>
            <a:r>
              <a:rPr lang="en-US" altLang="zh-CN" dirty="0"/>
              <a:t>70%</a:t>
            </a:r>
            <a:r>
              <a:rPr lang="zh-CN" altLang="en-US" dirty="0"/>
              <a:t>以上</a:t>
            </a:r>
            <a:r>
              <a:rPr lang="en-US" altLang="zh-CN" dirty="0"/>
              <a:t>, </a:t>
            </a:r>
            <a:r>
              <a:rPr lang="zh-CN" altLang="en-US" dirty="0"/>
              <a:t>并有</a:t>
            </a:r>
            <a:r>
              <a:rPr lang="zh-CN" altLang="en-US" dirty="0">
                <a:hlinkClick r:id="rId3"/>
              </a:rPr>
              <a:t>鹅去氧胆酸</a:t>
            </a:r>
            <a:r>
              <a:rPr lang="zh-CN" altLang="en-US" dirty="0"/>
              <a:t>（</a:t>
            </a:r>
            <a:r>
              <a:rPr lang="en-US" altLang="zh-CN" dirty="0" err="1"/>
              <a:t>chenodeoxycholicacid</a:t>
            </a:r>
            <a:r>
              <a:rPr lang="zh-CN" altLang="en-US" dirty="0"/>
              <a:t>）、胆酸及去氧胆酸等．这些胆酸通常与</a:t>
            </a:r>
            <a:r>
              <a:rPr lang="zh-CN" altLang="en-US" dirty="0">
                <a:hlinkClick r:id="rId4"/>
              </a:rPr>
              <a:t>牛磺酸</a:t>
            </a:r>
            <a:r>
              <a:rPr lang="zh-CN" altLang="en-US" dirty="0"/>
              <a:t>（</a:t>
            </a:r>
            <a:r>
              <a:rPr lang="en-US" altLang="zh-CN" dirty="0"/>
              <a:t>taurine</a:t>
            </a:r>
            <a:r>
              <a:rPr lang="zh-CN" altLang="en-US" dirty="0"/>
              <a:t>）、</a:t>
            </a:r>
            <a:r>
              <a:rPr lang="zh-CN" altLang="en-US" dirty="0">
                <a:hlinkClick r:id="rId5"/>
              </a:rPr>
              <a:t>甘氨酸</a:t>
            </a:r>
            <a:r>
              <a:rPr lang="zh-CN" altLang="en-US" dirty="0"/>
              <a:t>结合</a:t>
            </a:r>
            <a:r>
              <a:rPr lang="en-US" altLang="zh-CN" dirty="0"/>
              <a:t>, </a:t>
            </a:r>
            <a:r>
              <a:rPr lang="zh-CN" altLang="en-US" dirty="0"/>
              <a:t>并形成钠或钙盐存在</a:t>
            </a:r>
            <a:r>
              <a:rPr lang="en-US" altLang="zh-CN" dirty="0"/>
              <a:t>, </a:t>
            </a:r>
            <a:r>
              <a:rPr lang="zh-CN" altLang="en-US" dirty="0"/>
              <a:t>如</a:t>
            </a:r>
            <a:r>
              <a:rPr lang="zh-CN" altLang="en-US" dirty="0">
                <a:hlinkClick r:id="rId6"/>
              </a:rPr>
              <a:t>牛磺熊去氧胆酸</a:t>
            </a:r>
            <a:r>
              <a:rPr lang="zh-CN" altLang="en-US" dirty="0"/>
              <a:t>（</a:t>
            </a:r>
            <a:r>
              <a:rPr lang="en-US" altLang="zh-CN" dirty="0" err="1"/>
              <a:t>tauroursodeoxycholic</a:t>
            </a:r>
            <a:r>
              <a:rPr lang="en-US" altLang="zh-CN" dirty="0"/>
              <a:t> acid</a:t>
            </a:r>
            <a:r>
              <a:rPr lang="zh-CN" altLang="en-US" dirty="0"/>
              <a:t>）及牛磺鹅去氧胆酸（</a:t>
            </a:r>
            <a:r>
              <a:rPr lang="en-US" altLang="zh-CN" dirty="0" err="1"/>
              <a:t>taurochenodeoxycholic</a:t>
            </a:r>
            <a:r>
              <a:rPr lang="en-US" altLang="zh-CN" dirty="0"/>
              <a:t> acid</a:t>
            </a:r>
            <a:r>
              <a:rPr lang="zh-CN" altLang="en-US" dirty="0"/>
              <a:t>）。脱氧熊胆酸</a:t>
            </a:r>
            <a:r>
              <a:rPr lang="en-US" altLang="zh-CN" dirty="0"/>
              <a:t>1954</a:t>
            </a:r>
            <a:r>
              <a:rPr lang="zh-CN" altLang="en-US" dirty="0"/>
              <a:t>年首次在日本成功合成，合成的脱氧熊胆酸（从猪牛胆汁中提取，甚至无需从动物身上提取），是一种没有副作用的安全药物。在全世界广泛用于治疗</a:t>
            </a:r>
            <a:r>
              <a:rPr lang="zh-CN" altLang="en-US" dirty="0">
                <a:hlinkClick r:id="rId7"/>
              </a:rPr>
              <a:t>胆结石</a:t>
            </a:r>
            <a:r>
              <a:rPr lang="zh-CN" altLang="en-US" dirty="0"/>
              <a:t>、原发</a:t>
            </a:r>
            <a:r>
              <a:rPr lang="zh-CN" altLang="en-US" dirty="0">
                <a:hlinkClick r:id="rId8"/>
              </a:rPr>
              <a:t>肝硬化</a:t>
            </a:r>
            <a:r>
              <a:rPr lang="zh-CN" altLang="en-US" dirty="0"/>
              <a:t>、</a:t>
            </a:r>
            <a:r>
              <a:rPr lang="zh-CN" altLang="en-US" dirty="0">
                <a:hlinkClick r:id="rId9"/>
              </a:rPr>
              <a:t>自身免疫性肝炎</a:t>
            </a:r>
            <a:r>
              <a:rPr lang="zh-CN" altLang="en-US" dirty="0"/>
              <a:t>、结肠癌等疾病，效果显著。</a:t>
            </a:r>
          </a:p>
          <a:p>
            <a:endParaRPr lang="en-US" altLang="zh-CN" dirty="0"/>
          </a:p>
          <a:p>
            <a:r>
              <a:rPr lang="zh-CN" altLang="en-US" dirty="0"/>
              <a:t>中华国医医药协会香港地球仁协会的一份报告显示：目前至少有</a:t>
            </a:r>
            <a:r>
              <a:rPr lang="en-US" altLang="zh-CN" dirty="0"/>
              <a:t>54</a:t>
            </a:r>
            <a:r>
              <a:rPr lang="zh-CN" altLang="en-US" dirty="0"/>
              <a:t>种草药具有与熊胆相似的功效，包括：</a:t>
            </a:r>
            <a:r>
              <a:rPr lang="zh-CN" altLang="en-US" b="1" dirty="0"/>
              <a:t>常春藤、蒲公英、菊花、鼠尾草、大黄等。</a:t>
            </a:r>
            <a:endParaRPr lang="zh-CN" altLang="en-US" dirty="0"/>
          </a:p>
        </p:txBody>
      </p:sp>
      <p:sp>
        <p:nvSpPr>
          <p:cNvPr id="124932" name="灯片编号占位符 3">
            <a:extLst>
              <a:ext uri="{FF2B5EF4-FFF2-40B4-BE49-F238E27FC236}">
                <a16:creationId xmlns:a16="http://schemas.microsoft.com/office/drawing/2014/main" id="{6A49956A-1F2F-4D81-934C-4438E353E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95A831B6-F4FE-4083-AF88-BDABA5184615}" type="slidenum">
              <a:rPr lang="en-US" altLang="zh-CN">
                <a:latin typeface="Times New Roman" panose="02020603050405020304" pitchFamily="18" charset="0"/>
              </a:rPr>
              <a:pPr eaLnBrk="1" hangingPunct="1"/>
              <a:t>71</a:t>
            </a:fld>
            <a:endParaRPr lang="en-US" altLang="zh-CN">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a:extLst>
              <a:ext uri="{FF2B5EF4-FFF2-40B4-BE49-F238E27FC236}">
                <a16:creationId xmlns:a16="http://schemas.microsoft.com/office/drawing/2014/main" id="{35FD43F3-EE38-4F62-84F1-3100DD44EA4F}"/>
              </a:ext>
            </a:extLst>
          </p:cNvPr>
          <p:cNvSpPr>
            <a:spLocks noGrp="1" noRot="1" noChangeAspect="1" noTextEdit="1"/>
          </p:cNvSpPr>
          <p:nvPr>
            <p:ph type="sldImg"/>
          </p:nvPr>
        </p:nvSpPr>
        <p:spPr>
          <a:ln/>
        </p:spPr>
      </p:sp>
      <p:sp>
        <p:nvSpPr>
          <p:cNvPr id="125955" name="备注占位符 2">
            <a:extLst>
              <a:ext uri="{FF2B5EF4-FFF2-40B4-BE49-F238E27FC236}">
                <a16:creationId xmlns:a16="http://schemas.microsoft.com/office/drawing/2014/main" id="{0ECA288B-1458-47EB-9BA4-B53C05DB1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凡未经肝细胞结合转化的胆红素，即其侧链上的丙酸基的羧基为自由羧基者，为未结合胆红素；凡经过肝细胞转化，与葡萄糖醛酸或其它物质结合者，均称为结合胆红素。 </a:t>
            </a:r>
            <a:endParaRPr lang="en-US" altLang="zh-CN" dirty="0"/>
          </a:p>
          <a:p>
            <a:r>
              <a:rPr lang="zh-CN" altLang="en-US" dirty="0"/>
              <a:t>血清中的未结合胆红素与结合胆红素，由于其结构和性质不同，它们对重氮试剂的反应（范登堡试验</a:t>
            </a:r>
            <a:r>
              <a:rPr lang="en-US" altLang="zh-CN" dirty="0"/>
              <a:t>Van den Bergh test</a:t>
            </a:r>
            <a:r>
              <a:rPr lang="zh-CN" altLang="en-US" dirty="0"/>
              <a:t>）不同。</a:t>
            </a:r>
            <a:endParaRPr lang="en-US" altLang="zh-CN" dirty="0"/>
          </a:p>
          <a:p>
            <a:r>
              <a:rPr lang="zh-CN" altLang="en-US" dirty="0"/>
              <a:t>未结合胆红素由于分子内氢键的形成，</a:t>
            </a:r>
            <a:r>
              <a:rPr lang="zh-CN" altLang="en-US" u="sng" dirty="0"/>
              <a:t>第</a:t>
            </a:r>
            <a:r>
              <a:rPr lang="en-US" altLang="zh-CN" u="sng" dirty="0"/>
              <a:t>10</a:t>
            </a:r>
            <a:r>
              <a:rPr lang="zh-CN" altLang="en-US" u="sng" dirty="0"/>
              <a:t>位碳桥被</a:t>
            </a:r>
            <a:r>
              <a:rPr lang="zh-CN" altLang="en-US" dirty="0"/>
              <a:t>埋在分子的中心，</a:t>
            </a:r>
            <a:r>
              <a:rPr lang="zh-CN" altLang="en-US" u="sng" dirty="0"/>
              <a:t>这个部位是线性四吡咯结构的胆红素转变为二吡咯并与重氮试剂结合的关键部分</a:t>
            </a:r>
            <a:r>
              <a:rPr lang="zh-CN" altLang="en-US" dirty="0"/>
              <a:t>。不破坏分子内氢键则胆红素不能与重氮试剂反应。必须先加入酒精或尿素破坏氢键后才能与重氮试剂反应生成紫红色偶氮化合物，称为范登堡试验的间接反应。所以未结合胆红素又称“间接反应胆红素”或“间应胆红素”。</a:t>
            </a:r>
            <a:endParaRPr lang="en-US" altLang="zh-CN" dirty="0"/>
          </a:p>
          <a:p>
            <a:r>
              <a:rPr lang="zh-CN" altLang="en-US" dirty="0"/>
              <a:t>而结合胆红素不存在分子内氢键，能迅速直接与重氮试剂反应形成紫红色偶氮化合物，故又称“直接反应胆红素”或“直应胆红素”。</a:t>
            </a:r>
          </a:p>
          <a:p>
            <a:endParaRPr lang="zh-CN" altLang="en-US" dirty="0"/>
          </a:p>
        </p:txBody>
      </p:sp>
      <p:sp>
        <p:nvSpPr>
          <p:cNvPr id="125956" name="灯片编号占位符 3">
            <a:extLst>
              <a:ext uri="{FF2B5EF4-FFF2-40B4-BE49-F238E27FC236}">
                <a16:creationId xmlns:a16="http://schemas.microsoft.com/office/drawing/2014/main" id="{E7D04E00-7951-4999-843C-A55CEA7198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840A82D-8B2A-4870-A61B-FA95FDA56E17}" type="slidenum">
              <a:rPr lang="en-US" altLang="zh-CN">
                <a:latin typeface="Times New Roman" panose="02020603050405020304" pitchFamily="18" charset="0"/>
              </a:rPr>
              <a:pPr eaLnBrk="1" hangingPunct="1"/>
              <a:t>92</a:t>
            </a:fld>
            <a:endParaRPr lang="en-US" altLang="zh-CN">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a:extLst>
              <a:ext uri="{FF2B5EF4-FFF2-40B4-BE49-F238E27FC236}">
                <a16:creationId xmlns:a16="http://schemas.microsoft.com/office/drawing/2014/main" id="{1A3FAC7A-374A-4B8C-B575-9A158801EE60}"/>
              </a:ext>
            </a:extLst>
          </p:cNvPr>
          <p:cNvSpPr>
            <a:spLocks noGrp="1" noRot="1" noChangeAspect="1" noTextEdit="1"/>
          </p:cNvSpPr>
          <p:nvPr>
            <p:ph type="sldImg"/>
          </p:nvPr>
        </p:nvSpPr>
        <p:spPr>
          <a:ln/>
        </p:spPr>
      </p:sp>
      <p:sp>
        <p:nvSpPr>
          <p:cNvPr id="126979" name="备注占位符 2">
            <a:extLst>
              <a:ext uri="{FF2B5EF4-FFF2-40B4-BE49-F238E27FC236}">
                <a16:creationId xmlns:a16="http://schemas.microsoft.com/office/drawing/2014/main" id="{39CE4B4F-3F9F-48E6-96FA-A77E5E30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6980" name="灯片编号占位符 3">
            <a:extLst>
              <a:ext uri="{FF2B5EF4-FFF2-40B4-BE49-F238E27FC236}">
                <a16:creationId xmlns:a16="http://schemas.microsoft.com/office/drawing/2014/main" id="{84DAA32E-B556-45F8-B48A-8E02AE45E1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FD61AD2A-F6B7-446B-9067-24015B552379}" type="slidenum">
              <a:rPr lang="en-US" altLang="zh-CN">
                <a:latin typeface="Times New Roman" panose="02020603050405020304" pitchFamily="18" charset="0"/>
              </a:rPr>
              <a:pPr eaLnBrk="1" hangingPunct="1"/>
              <a:t>93</a:t>
            </a:fld>
            <a:endParaRPr lang="en-US" altLang="zh-CN">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0C2F194-FF26-4972-AEB6-EC3203CD0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A9970BC-EF34-4DA8-A70A-3A5D79CC41A6}" type="slidenum">
              <a:rPr lang="en-US" altLang="zh-CN">
                <a:latin typeface="Times New Roman" panose="02020603050405020304" pitchFamily="18" charset="0"/>
              </a:rPr>
              <a:pPr eaLnBrk="1" hangingPunct="1"/>
              <a:t>106</a:t>
            </a:fld>
            <a:endParaRPr lang="en-US" altLang="zh-CN">
              <a:latin typeface="Times New Roman" panose="02020603050405020304" pitchFamily="18" charset="0"/>
            </a:endParaRPr>
          </a:p>
        </p:txBody>
      </p:sp>
      <p:sp>
        <p:nvSpPr>
          <p:cNvPr id="128003" name="Rectangle 2">
            <a:extLst>
              <a:ext uri="{FF2B5EF4-FFF2-40B4-BE49-F238E27FC236}">
                <a16:creationId xmlns:a16="http://schemas.microsoft.com/office/drawing/2014/main" id="{38C9F1D1-8792-4908-9188-588780BED5AA}"/>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62273E0F-668A-49E6-B57F-1CBD029694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zh-CN" altLang="en-US" dirty="0"/>
              <a:t>（一）胆红素产生相对过多　胎儿在宫内低氧环境中生活，红细胞数相对地较多，若出生时延迟结扎脐带或助产人员有意从脐带向新生儿挤血，则红细胞数量更多。胎儿红细胞寿命较短（</a:t>
            </a:r>
            <a:r>
              <a:rPr lang="en-US" altLang="zh-CN" dirty="0"/>
              <a:t>70</a:t>
            </a:r>
            <a:r>
              <a:rPr lang="zh-CN" altLang="en-US" dirty="0"/>
              <a:t>～</a:t>
            </a:r>
            <a:r>
              <a:rPr lang="en-US" altLang="zh-CN" dirty="0"/>
              <a:t>100</a:t>
            </a:r>
            <a:r>
              <a:rPr lang="zh-CN" altLang="en-US" dirty="0"/>
              <a:t>天），故产生胆红素的量亦多。出生后开始用肺呼吸，血氧分压升高，过多的红细胞迅速破坏，使血中非结合胆红素增加更多。成人每日生成胆红素约</a:t>
            </a:r>
            <a:r>
              <a:rPr lang="en-US" altLang="zh-CN" dirty="0"/>
              <a:t>65.0μmol/L(3.8mg/kg)</a:t>
            </a:r>
            <a:r>
              <a:rPr lang="zh-CN" altLang="en-US" dirty="0"/>
              <a:t>，新生儿每日生成胆红素约为</a:t>
            </a:r>
            <a:r>
              <a:rPr lang="en-US" altLang="zh-CN" dirty="0"/>
              <a:t>145.4μmol/L(8.5mg/kg)</a:t>
            </a:r>
            <a:r>
              <a:rPr lang="zh-CN" altLang="en-US" dirty="0"/>
              <a:t>相当于成人的</a:t>
            </a:r>
            <a:r>
              <a:rPr lang="en-US" altLang="zh-CN" dirty="0"/>
              <a:t>2</a:t>
            </a:r>
            <a:r>
              <a:rPr lang="zh-CN" altLang="en-US" dirty="0"/>
              <a:t>倍，因此新生儿肝脏代谢胆红素的负荷大于成人。</a:t>
            </a:r>
          </a:p>
          <a:p>
            <a:pPr eaLnBrk="1" hangingPunct="1">
              <a:lnSpc>
                <a:spcPct val="90000"/>
              </a:lnSpc>
            </a:pPr>
            <a:r>
              <a:rPr lang="zh-CN" altLang="en-US" dirty="0"/>
              <a:t>　　（二）胆红素与白蛋白联结运送的能力不足　新生儿出生后的短暂阶段，有轻重不等的酸中毒，影响胆红素与白蛋白联结的数量。早产儿血中白蛋白偏低，更使胆红素的联结运送延缓。</a:t>
            </a:r>
          </a:p>
          <a:p>
            <a:pPr eaLnBrk="1" hangingPunct="1">
              <a:lnSpc>
                <a:spcPct val="90000"/>
              </a:lnSpc>
            </a:pPr>
            <a:r>
              <a:rPr lang="zh-CN" altLang="en-US" dirty="0"/>
              <a:t>　　（三）肝细胞摄取非结合胆红素的能力差　新生儿肝细胞内缺乏</a:t>
            </a:r>
            <a:r>
              <a:rPr lang="en-US" altLang="zh-CN" dirty="0"/>
              <a:t>Y</a:t>
            </a:r>
            <a:r>
              <a:rPr lang="zh-CN" altLang="en-US" dirty="0"/>
              <a:t>蛋白及</a:t>
            </a:r>
            <a:r>
              <a:rPr lang="en-US" altLang="zh-CN" dirty="0"/>
              <a:t>Z</a:t>
            </a:r>
            <a:r>
              <a:rPr lang="zh-CN" altLang="en-US" dirty="0"/>
              <a:t>蛋白（只有成人的</a:t>
            </a:r>
            <a:r>
              <a:rPr lang="en-US" altLang="zh-CN" dirty="0"/>
              <a:t>5</a:t>
            </a:r>
            <a:r>
              <a:rPr lang="zh-CN" altLang="en-US" dirty="0"/>
              <a:t>～</a:t>
            </a:r>
            <a:r>
              <a:rPr lang="en-US" altLang="zh-CN" dirty="0"/>
              <a:t>20%</a:t>
            </a:r>
            <a:r>
              <a:rPr lang="zh-CN" altLang="en-US" dirty="0"/>
              <a:t>），在生后第</a:t>
            </a:r>
            <a:r>
              <a:rPr lang="en-US" altLang="zh-CN" dirty="0"/>
              <a:t>5</a:t>
            </a:r>
            <a:r>
              <a:rPr lang="zh-CN" altLang="en-US" dirty="0"/>
              <a:t>日才逐渐合成。这两种蛋白具有摄取非结合胆红素，亦转运至滑面内质网进行代谢的功能，由于</a:t>
            </a:r>
            <a:r>
              <a:rPr lang="en-US" altLang="zh-CN" dirty="0"/>
              <a:t>Y</a:t>
            </a:r>
            <a:r>
              <a:rPr lang="zh-CN" altLang="en-US" dirty="0"/>
              <a:t>、</a:t>
            </a:r>
            <a:r>
              <a:rPr lang="en-US" altLang="zh-CN" dirty="0"/>
              <a:t>Z</a:t>
            </a:r>
            <a:r>
              <a:rPr lang="zh-CN" altLang="en-US" dirty="0"/>
              <a:t>蛋白的合成不足，影响了肝细胞对非结合胆红素的摄取。</a:t>
            </a:r>
          </a:p>
          <a:p>
            <a:pPr eaLnBrk="1" hangingPunct="1">
              <a:lnSpc>
                <a:spcPct val="90000"/>
              </a:lnSpc>
            </a:pPr>
            <a:r>
              <a:rPr lang="zh-CN" altLang="en-US" dirty="0"/>
              <a:t>　　（四）肝脏系统发育不成熟　新生儿肝脏的葡萄糖醛酸转移酶和尿嘧啶核苷二磷酸糖脱氢酶（</a:t>
            </a:r>
            <a:r>
              <a:rPr lang="en-US" altLang="zh-CN" dirty="0"/>
              <a:t>UDPG</a:t>
            </a:r>
            <a:r>
              <a:rPr lang="zh-CN" altLang="en-US" dirty="0"/>
              <a:t>脱氢酶）不足或受抑制，不能将非结合胆红素转变为结合胆红素，以至非结合胆红素潴留血中而发生黄疸。此类酶在生后</a:t>
            </a:r>
            <a:r>
              <a:rPr lang="en-US" altLang="zh-CN" dirty="0"/>
              <a:t>1</a:t>
            </a:r>
            <a:r>
              <a:rPr lang="zh-CN" altLang="en-US" dirty="0"/>
              <a:t>周左右才开始增多，早产儿更晚。</a:t>
            </a:r>
          </a:p>
          <a:p>
            <a:pPr eaLnBrk="1" hangingPunct="1">
              <a:lnSpc>
                <a:spcPct val="90000"/>
              </a:lnSpc>
            </a:pPr>
            <a:r>
              <a:rPr lang="zh-CN" altLang="en-US" dirty="0"/>
              <a:t>　　（五）肠肝循环增加　新生儿生后头几天，肠道内正常菌群尚未建立，因此随胆汁进入肠道的结合胆红素不能被还原为粪胆元；另方面新生儿肠道中有较多</a:t>
            </a:r>
            <a:r>
              <a:rPr lang="en-US" altLang="zh-CN" dirty="0"/>
              <a:t>β-</a:t>
            </a:r>
            <a:r>
              <a:rPr lang="zh-CN" altLang="en-US" dirty="0"/>
              <a:t>葡萄糖醛酸苷酶，能将结合胆红素水解为非结合胆红素，后者被肠粘膜吸收，经门静脉返回至肝脏，这是新生儿肠一肝循环的特点。其结果是使肝脏代谢胆红素的负担增加，而致非结合胆红素潴留血中。</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0B67E6B-99B0-42DF-BC85-ADF7C445EF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6B79E09-9250-46C2-88C7-A16B0FFD6160}" type="slidenum">
              <a:rPr lang="en-US" altLang="zh-CN">
                <a:latin typeface="Times New Roman" panose="02020603050405020304" pitchFamily="18" charset="0"/>
              </a:rPr>
              <a:pPr eaLnBrk="1" hangingPunct="1"/>
              <a:t>107</a:t>
            </a:fld>
            <a:endParaRPr lang="en-US" altLang="zh-CN">
              <a:latin typeface="Times New Roman" panose="02020603050405020304" pitchFamily="18" charset="0"/>
            </a:endParaRPr>
          </a:p>
        </p:txBody>
      </p:sp>
      <p:sp>
        <p:nvSpPr>
          <p:cNvPr id="129027" name="Rectangle 2">
            <a:extLst>
              <a:ext uri="{FF2B5EF4-FFF2-40B4-BE49-F238E27FC236}">
                <a16:creationId xmlns:a16="http://schemas.microsoft.com/office/drawing/2014/main" id="{576F8283-1E45-4FCF-8411-6B6A4BF55324}"/>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48F08A7C-8E43-4BD2-8821-36401BA7D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t>由于肝细胞的肿胀毛细血管阻塞或毛细胆管与肝血窦直接相通使部分结合</a:t>
            </a:r>
            <a:r>
              <a:rPr lang="zh-CN" altLang="en-US" b="1"/>
              <a:t>胆红素</a:t>
            </a:r>
            <a:r>
              <a:rPr lang="zh-CN" altLang="en-US"/>
              <a:t>反流到血循环造成血清结合</a:t>
            </a:r>
            <a:r>
              <a:rPr lang="zh-CN" altLang="en-US" b="1"/>
              <a:t>胆红素</a:t>
            </a:r>
            <a:r>
              <a:rPr lang="zh-CN" altLang="en-US"/>
              <a:t>浓度增高</a:t>
            </a:r>
            <a:r>
              <a:rPr lang="en-US" altLang="zh-CN"/>
              <a:t>.</a:t>
            </a:r>
            <a:r>
              <a:rPr lang="zh-CN" altLang="en-US"/>
              <a:t>通过肠肝循环到达肝的胆素原也可经损伤的肝进入体循环并从尿中排出</a:t>
            </a:r>
            <a:r>
              <a:rPr lang="en-US" altLang="zh-CN"/>
              <a:t>.</a:t>
            </a:r>
            <a:r>
              <a:rPr lang="zh-CN" altLang="en-US"/>
              <a:t>所以临床检验可以发现血清重氮反应试验双阳性尿</a:t>
            </a:r>
            <a:r>
              <a:rPr lang="zh-CN" altLang="en-US" b="1"/>
              <a:t>胆红素</a:t>
            </a:r>
            <a:r>
              <a:rPr lang="zh-CN" altLang="en-US"/>
              <a:t>阳性尿胆素原增高</a:t>
            </a:r>
            <a:r>
              <a:rPr lang="en-US" altLang="zh-CN"/>
              <a:t>. </a:t>
            </a:r>
            <a:r>
              <a:rPr lang="zh-CN" altLang="en-US"/>
              <a:t>如果以毛细胆管的阻塞为主，尿胆素原可降低</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899F678-AD17-47E4-92B9-2D6DB92934CA}"/>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4B1CC5F7-95E7-49AD-85F7-02738AD6D946}"/>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9E43242A-2D4C-4141-B104-74129927A1A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zh-CN" altLang="en-US"/>
              </a:p>
            </p:txBody>
          </p:sp>
          <p:sp>
            <p:nvSpPr>
              <p:cNvPr id="9" name="Freeform 5">
                <a:extLst>
                  <a:ext uri="{FF2B5EF4-FFF2-40B4-BE49-F238E27FC236}">
                    <a16:creationId xmlns:a16="http://schemas.microsoft.com/office/drawing/2014/main" id="{015C00A3-094E-49F7-8543-E0F8C4B3F409}"/>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zh-CN" altLang="en-US"/>
              </a:p>
            </p:txBody>
          </p:sp>
          <p:sp>
            <p:nvSpPr>
              <p:cNvPr id="10" name="Freeform 6">
                <a:extLst>
                  <a:ext uri="{FF2B5EF4-FFF2-40B4-BE49-F238E27FC236}">
                    <a16:creationId xmlns:a16="http://schemas.microsoft.com/office/drawing/2014/main" id="{3F0B2241-DB46-4E69-AA09-D1ACE10A6A08}"/>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zh-CN" altLang="en-US"/>
              </a:p>
            </p:txBody>
          </p:sp>
          <p:sp>
            <p:nvSpPr>
              <p:cNvPr id="11" name="Freeform 7">
                <a:extLst>
                  <a:ext uri="{FF2B5EF4-FFF2-40B4-BE49-F238E27FC236}">
                    <a16:creationId xmlns:a16="http://schemas.microsoft.com/office/drawing/2014/main" id="{6AE20C99-D0A8-4F06-B583-4C1E134E624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zh-CN" altLang="en-US">
                  <a:ea typeface="宋体" charset="-122"/>
                </a:endParaRPr>
              </a:p>
            </p:txBody>
          </p:sp>
          <p:sp>
            <p:nvSpPr>
              <p:cNvPr id="12" name="Freeform 8">
                <a:extLst>
                  <a:ext uri="{FF2B5EF4-FFF2-40B4-BE49-F238E27FC236}">
                    <a16:creationId xmlns:a16="http://schemas.microsoft.com/office/drawing/2014/main" id="{407EBCFA-C071-41A2-BA5B-47956CC32979}"/>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zh-CN" altLang="en-US"/>
              </a:p>
            </p:txBody>
          </p:sp>
        </p:grpSp>
        <p:sp>
          <p:nvSpPr>
            <p:cNvPr id="6" name="Freeform 9">
              <a:extLst>
                <a:ext uri="{FF2B5EF4-FFF2-40B4-BE49-F238E27FC236}">
                  <a16:creationId xmlns:a16="http://schemas.microsoft.com/office/drawing/2014/main" id="{03F86CBB-A54A-4B61-A6B0-6E3DE302C96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CN" altLang="en-US"/>
            </a:p>
          </p:txBody>
        </p:sp>
        <p:sp>
          <p:nvSpPr>
            <p:cNvPr id="7" name="Freeform 10">
              <a:extLst>
                <a:ext uri="{FF2B5EF4-FFF2-40B4-BE49-F238E27FC236}">
                  <a16:creationId xmlns:a16="http://schemas.microsoft.com/office/drawing/2014/main" id="{E0E685DD-2975-470E-9D09-32E7A1E6EBA4}"/>
                </a:ext>
              </a:extLst>
            </p:cNvPr>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zh-CN" altLang="en-US">
                <a:ea typeface="宋体" charset="-122"/>
              </a:endParaRPr>
            </a:p>
          </p:txBody>
        </p:sp>
      </p:grpSp>
      <p:sp>
        <p:nvSpPr>
          <p:cNvPr id="118795" name="Rectangle 11"/>
          <p:cNvSpPr>
            <a:spLocks noGrp="1" noChangeArrowheads="1"/>
          </p:cNvSpPr>
          <p:nvPr>
            <p:ph type="ctrTitle" sz="quarter"/>
          </p:nvPr>
        </p:nvSpPr>
        <p:spPr>
          <a:xfrm>
            <a:off x="685800" y="1736725"/>
            <a:ext cx="7772400" cy="1920875"/>
          </a:xfrm>
        </p:spPr>
        <p:txBody>
          <a:bodyPr/>
          <a:lstStyle>
            <a:lvl1pPr>
              <a:defRPr sz="6000"/>
            </a:lvl1pPr>
          </a:lstStyle>
          <a:p>
            <a:r>
              <a:rPr lang="zh-CN" altLang="en-US"/>
              <a:t>单击此处编辑母版标题样式</a:t>
            </a:r>
          </a:p>
        </p:txBody>
      </p:sp>
      <p:sp>
        <p:nvSpPr>
          <p:cNvPr id="1187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3" name="Rectangle 13">
            <a:extLst>
              <a:ext uri="{FF2B5EF4-FFF2-40B4-BE49-F238E27FC236}">
                <a16:creationId xmlns:a16="http://schemas.microsoft.com/office/drawing/2014/main" id="{993B9B9C-6EF9-4E8B-B189-8713A0F25041}"/>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zh-CN"/>
          </a:p>
        </p:txBody>
      </p:sp>
      <p:sp>
        <p:nvSpPr>
          <p:cNvPr id="14" name="Rectangle 14">
            <a:extLst>
              <a:ext uri="{FF2B5EF4-FFF2-40B4-BE49-F238E27FC236}">
                <a16:creationId xmlns:a16="http://schemas.microsoft.com/office/drawing/2014/main" id="{D1789CB7-563C-41C9-ACA0-8E8E82EA1714}"/>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zh-CN"/>
          </a:p>
        </p:txBody>
      </p:sp>
      <p:sp>
        <p:nvSpPr>
          <p:cNvPr id="15" name="Rectangle 15">
            <a:extLst>
              <a:ext uri="{FF2B5EF4-FFF2-40B4-BE49-F238E27FC236}">
                <a16:creationId xmlns:a16="http://schemas.microsoft.com/office/drawing/2014/main" id="{55A28903-68CA-4FFC-A7C5-32E3EE9E93B7}"/>
              </a:ext>
            </a:extLst>
          </p:cNvPr>
          <p:cNvSpPr>
            <a:spLocks noGrp="1" noChangeArrowheads="1"/>
          </p:cNvSpPr>
          <p:nvPr>
            <p:ph type="sldNum" sz="quarter" idx="12"/>
          </p:nvPr>
        </p:nvSpPr>
        <p:spPr>
          <a:xfrm>
            <a:off x="6553200" y="6254750"/>
            <a:ext cx="2133600" cy="476250"/>
          </a:xfrm>
        </p:spPr>
        <p:txBody>
          <a:bodyPr/>
          <a:lstStyle>
            <a:lvl1pPr>
              <a:defRPr/>
            </a:lvl1pPr>
          </a:lstStyle>
          <a:p>
            <a:fld id="{D7DC4A6C-B940-42CE-A1B3-9B2D1FB49726}" type="slidenum">
              <a:rPr lang="en-US" altLang="zh-CN"/>
              <a:pPr/>
              <a:t>‹#›</a:t>
            </a:fld>
            <a:endParaRPr lang="en-US" altLang="zh-CN"/>
          </a:p>
        </p:txBody>
      </p:sp>
    </p:spTree>
    <p:extLst>
      <p:ext uri="{BB962C8B-B14F-4D97-AF65-F5344CB8AC3E}">
        <p14:creationId xmlns:p14="http://schemas.microsoft.com/office/powerpoint/2010/main" val="737113248"/>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0212EB23-3278-4546-A390-2EB711CE137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8906047E-370F-419D-BFF3-66580E15FD0C}"/>
              </a:ext>
            </a:extLst>
          </p:cNvPr>
          <p:cNvSpPr>
            <a:spLocks noGrp="1" noChangeArrowheads="1"/>
          </p:cNvSpPr>
          <p:nvPr>
            <p:ph type="sldNum" sz="quarter" idx="11"/>
          </p:nvPr>
        </p:nvSpPr>
        <p:spPr>
          <a:ln/>
        </p:spPr>
        <p:txBody>
          <a:bodyPr/>
          <a:lstStyle>
            <a:lvl1pPr>
              <a:defRPr/>
            </a:lvl1pPr>
          </a:lstStyle>
          <a:p>
            <a:fld id="{38DC2FF5-6DCB-48EA-9A49-00B01B5C4E4C}" type="slidenum">
              <a:rPr lang="en-US" altLang="zh-CN"/>
              <a:pPr/>
              <a:t>‹#›</a:t>
            </a:fld>
            <a:endParaRPr lang="en-US" altLang="zh-CN"/>
          </a:p>
        </p:txBody>
      </p:sp>
      <p:sp>
        <p:nvSpPr>
          <p:cNvPr id="6" name="Rectangle 14">
            <a:extLst>
              <a:ext uri="{FF2B5EF4-FFF2-40B4-BE49-F238E27FC236}">
                <a16:creationId xmlns:a16="http://schemas.microsoft.com/office/drawing/2014/main" id="{E5206647-2BE8-48A0-969A-EFABAA5BB34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04295901"/>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1BD281A3-A966-40F9-89B3-A8C86ECA738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A990F2D6-93B2-4C5C-AAFD-6DBECD6B5490}"/>
              </a:ext>
            </a:extLst>
          </p:cNvPr>
          <p:cNvSpPr>
            <a:spLocks noGrp="1" noChangeArrowheads="1"/>
          </p:cNvSpPr>
          <p:nvPr>
            <p:ph type="sldNum" sz="quarter" idx="11"/>
          </p:nvPr>
        </p:nvSpPr>
        <p:spPr>
          <a:ln/>
        </p:spPr>
        <p:txBody>
          <a:bodyPr/>
          <a:lstStyle>
            <a:lvl1pPr>
              <a:defRPr/>
            </a:lvl1pPr>
          </a:lstStyle>
          <a:p>
            <a:fld id="{7BC486F4-2C9B-4316-A87D-FE25F17A1F8A}" type="slidenum">
              <a:rPr lang="en-US" altLang="zh-CN"/>
              <a:pPr/>
              <a:t>‹#›</a:t>
            </a:fld>
            <a:endParaRPr lang="en-US" altLang="zh-CN"/>
          </a:p>
        </p:txBody>
      </p:sp>
      <p:sp>
        <p:nvSpPr>
          <p:cNvPr id="6" name="Rectangle 14">
            <a:extLst>
              <a:ext uri="{FF2B5EF4-FFF2-40B4-BE49-F238E27FC236}">
                <a16:creationId xmlns:a16="http://schemas.microsoft.com/office/drawing/2014/main" id="{5B2D438F-21EF-4D91-8467-764D3620CB2C}"/>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695774678"/>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
            <a:extLst>
              <a:ext uri="{FF2B5EF4-FFF2-40B4-BE49-F238E27FC236}">
                <a16:creationId xmlns:a16="http://schemas.microsoft.com/office/drawing/2014/main" id="{9689FE75-7127-4765-85DE-D7B54F04E34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id="{8F70525E-E013-4E75-901B-24694F9752D3}"/>
              </a:ext>
            </a:extLst>
          </p:cNvPr>
          <p:cNvSpPr>
            <a:spLocks noGrp="1" noChangeArrowheads="1"/>
          </p:cNvSpPr>
          <p:nvPr>
            <p:ph type="sldNum" sz="quarter" idx="11"/>
          </p:nvPr>
        </p:nvSpPr>
        <p:spPr>
          <a:ln/>
        </p:spPr>
        <p:txBody>
          <a:bodyPr/>
          <a:lstStyle>
            <a:lvl1pPr>
              <a:defRPr/>
            </a:lvl1pPr>
          </a:lstStyle>
          <a:p>
            <a:fld id="{18D369B1-B9AA-4CD7-A94A-A7615ED5C973}" type="slidenum">
              <a:rPr lang="en-US" altLang="zh-CN"/>
              <a:pPr/>
              <a:t>‹#›</a:t>
            </a:fld>
            <a:endParaRPr lang="en-US" altLang="zh-CN"/>
          </a:p>
        </p:txBody>
      </p:sp>
      <p:sp>
        <p:nvSpPr>
          <p:cNvPr id="5" name="Rectangle 14">
            <a:extLst>
              <a:ext uri="{FF2B5EF4-FFF2-40B4-BE49-F238E27FC236}">
                <a16:creationId xmlns:a16="http://schemas.microsoft.com/office/drawing/2014/main" id="{9ECDF8F4-4DF7-485C-8C4B-887F5A1D65F2}"/>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5670526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2">
            <a:extLst>
              <a:ext uri="{FF2B5EF4-FFF2-40B4-BE49-F238E27FC236}">
                <a16:creationId xmlns:a16="http://schemas.microsoft.com/office/drawing/2014/main" id="{7A389386-B717-4D8F-9AC0-BA373C0753A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5E89A4A6-FFDF-40D0-9E17-B58B5B85849C}"/>
              </a:ext>
            </a:extLst>
          </p:cNvPr>
          <p:cNvSpPr>
            <a:spLocks noGrp="1" noChangeArrowheads="1"/>
          </p:cNvSpPr>
          <p:nvPr>
            <p:ph type="sldNum" sz="quarter" idx="11"/>
          </p:nvPr>
        </p:nvSpPr>
        <p:spPr>
          <a:ln/>
        </p:spPr>
        <p:txBody>
          <a:bodyPr/>
          <a:lstStyle>
            <a:lvl1pPr>
              <a:defRPr/>
            </a:lvl1pPr>
          </a:lstStyle>
          <a:p>
            <a:fld id="{76DE8A4F-4F73-43AF-9448-D5F4BEEF6B82}" type="slidenum">
              <a:rPr lang="en-US" altLang="zh-CN"/>
              <a:pPr/>
              <a:t>‹#›</a:t>
            </a:fld>
            <a:endParaRPr lang="en-US" altLang="zh-CN"/>
          </a:p>
        </p:txBody>
      </p:sp>
      <p:sp>
        <p:nvSpPr>
          <p:cNvPr id="6" name="Rectangle 14">
            <a:extLst>
              <a:ext uri="{FF2B5EF4-FFF2-40B4-BE49-F238E27FC236}">
                <a16:creationId xmlns:a16="http://schemas.microsoft.com/office/drawing/2014/main" id="{2FCBDD62-063D-4EDF-932D-9DF6B4805943}"/>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786279625"/>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2">
            <a:extLst>
              <a:ext uri="{FF2B5EF4-FFF2-40B4-BE49-F238E27FC236}">
                <a16:creationId xmlns:a16="http://schemas.microsoft.com/office/drawing/2014/main" id="{0850C19C-55AF-4C9C-A732-5CD13A51A36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3">
            <a:extLst>
              <a:ext uri="{FF2B5EF4-FFF2-40B4-BE49-F238E27FC236}">
                <a16:creationId xmlns:a16="http://schemas.microsoft.com/office/drawing/2014/main" id="{513A13EF-FF2D-4F4F-87F0-D18860DC9471}"/>
              </a:ext>
            </a:extLst>
          </p:cNvPr>
          <p:cNvSpPr>
            <a:spLocks noGrp="1" noChangeArrowheads="1"/>
          </p:cNvSpPr>
          <p:nvPr>
            <p:ph type="sldNum" sz="quarter" idx="11"/>
          </p:nvPr>
        </p:nvSpPr>
        <p:spPr>
          <a:ln/>
        </p:spPr>
        <p:txBody>
          <a:bodyPr/>
          <a:lstStyle>
            <a:lvl1pPr>
              <a:defRPr/>
            </a:lvl1pPr>
          </a:lstStyle>
          <a:p>
            <a:fld id="{0FF083D1-AC9D-4090-B108-39489EEA983B}" type="slidenum">
              <a:rPr lang="en-US" altLang="zh-CN"/>
              <a:pPr/>
              <a:t>‹#›</a:t>
            </a:fld>
            <a:endParaRPr lang="en-US" altLang="zh-CN"/>
          </a:p>
        </p:txBody>
      </p:sp>
      <p:sp>
        <p:nvSpPr>
          <p:cNvPr id="8" name="Rectangle 14">
            <a:extLst>
              <a:ext uri="{FF2B5EF4-FFF2-40B4-BE49-F238E27FC236}">
                <a16:creationId xmlns:a16="http://schemas.microsoft.com/office/drawing/2014/main" id="{814DDE44-5DD7-43FE-884E-BC01F9098D78}"/>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820841834"/>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a:extLst>
              <a:ext uri="{FF2B5EF4-FFF2-40B4-BE49-F238E27FC236}">
                <a16:creationId xmlns:a16="http://schemas.microsoft.com/office/drawing/2014/main" id="{9CF28262-1F15-4687-83D5-2522DA3C45A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51357340-770C-483B-AE04-757CE30FE24D}"/>
              </a:ext>
            </a:extLst>
          </p:cNvPr>
          <p:cNvSpPr>
            <a:spLocks noGrp="1" noChangeArrowheads="1"/>
          </p:cNvSpPr>
          <p:nvPr>
            <p:ph type="sldNum" sz="quarter" idx="11"/>
          </p:nvPr>
        </p:nvSpPr>
        <p:spPr>
          <a:ln/>
        </p:spPr>
        <p:txBody>
          <a:bodyPr/>
          <a:lstStyle>
            <a:lvl1pPr>
              <a:defRPr/>
            </a:lvl1pPr>
          </a:lstStyle>
          <a:p>
            <a:fld id="{24B69265-316A-4355-B0D6-AB5CA9B58F5F}" type="slidenum">
              <a:rPr lang="en-US" altLang="zh-CN"/>
              <a:pPr/>
              <a:t>‹#›</a:t>
            </a:fld>
            <a:endParaRPr lang="en-US" altLang="zh-CN"/>
          </a:p>
        </p:txBody>
      </p:sp>
      <p:sp>
        <p:nvSpPr>
          <p:cNvPr id="7" name="Rectangle 14">
            <a:extLst>
              <a:ext uri="{FF2B5EF4-FFF2-40B4-BE49-F238E27FC236}">
                <a16:creationId xmlns:a16="http://schemas.microsoft.com/office/drawing/2014/main" id="{5D5BBA5B-DD78-4AD8-A82D-6372CDC4FCC5}"/>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216844824"/>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F77875E2-D27A-447A-A889-92F47C2C314F}"/>
              </a:ext>
            </a:extLst>
          </p:cNvPr>
          <p:cNvSpPr>
            <a:spLocks noGrp="1" noChangeArrowheads="1"/>
          </p:cNvSpPr>
          <p:nvPr>
            <p:ph type="dt" sz="half" idx="10"/>
          </p:nvPr>
        </p:nvSpPr>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E9953AB2-47EE-4ECA-81DE-D9A92CE3E0AA}"/>
              </a:ext>
            </a:extLst>
          </p:cNvPr>
          <p:cNvSpPr>
            <a:spLocks noGrp="1" noChangeArrowheads="1"/>
          </p:cNvSpPr>
          <p:nvPr>
            <p:ph type="sldNum" sz="quarter" idx="11"/>
          </p:nvPr>
        </p:nvSpPr>
        <p:spPr>
          <a:xfrm>
            <a:off x="-3175" y="6367463"/>
            <a:ext cx="2133600" cy="476250"/>
          </a:xfrm>
        </p:spPr>
        <p:txBody>
          <a:bodyPr/>
          <a:lstStyle>
            <a:lvl1pPr>
              <a:defRPr/>
            </a:lvl1pPr>
          </a:lstStyle>
          <a:p>
            <a:fld id="{AF9E3748-413D-4905-B02B-CADC029B34EF}" type="slidenum">
              <a:rPr lang="en-US" altLang="zh-CN"/>
              <a:pPr/>
              <a:t>‹#›</a:t>
            </a:fld>
            <a:endParaRPr lang="en-US" altLang="zh-CN"/>
          </a:p>
        </p:txBody>
      </p:sp>
      <p:sp>
        <p:nvSpPr>
          <p:cNvPr id="6" name="Rectangle 14">
            <a:extLst>
              <a:ext uri="{FF2B5EF4-FFF2-40B4-BE49-F238E27FC236}">
                <a16:creationId xmlns:a16="http://schemas.microsoft.com/office/drawing/2014/main" id="{E9380810-E738-4CD9-B5E3-353F70A7FF75}"/>
              </a:ext>
            </a:extLst>
          </p:cNvPr>
          <p:cNvSpPr>
            <a:spLocks noGrp="1" noChangeArrowheads="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048549324"/>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a:extLst>
              <a:ext uri="{FF2B5EF4-FFF2-40B4-BE49-F238E27FC236}">
                <a16:creationId xmlns:a16="http://schemas.microsoft.com/office/drawing/2014/main" id="{05F123C4-CCF5-49A4-8AF7-7B82C270AD1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D3930801-D34F-4183-ACC1-CEBE38480D9A}"/>
              </a:ext>
            </a:extLst>
          </p:cNvPr>
          <p:cNvSpPr>
            <a:spLocks noGrp="1" noChangeArrowheads="1"/>
          </p:cNvSpPr>
          <p:nvPr>
            <p:ph type="sldNum" sz="quarter" idx="11"/>
          </p:nvPr>
        </p:nvSpPr>
        <p:spPr>
          <a:ln/>
        </p:spPr>
        <p:txBody>
          <a:bodyPr/>
          <a:lstStyle>
            <a:lvl1pPr>
              <a:defRPr/>
            </a:lvl1pPr>
          </a:lstStyle>
          <a:p>
            <a:fld id="{6681A16C-FBED-4FDC-9DC8-46CD0CA56056}" type="slidenum">
              <a:rPr lang="en-US" altLang="zh-CN"/>
              <a:pPr/>
              <a:t>‹#›</a:t>
            </a:fld>
            <a:endParaRPr lang="en-US" altLang="zh-CN"/>
          </a:p>
        </p:txBody>
      </p:sp>
      <p:sp>
        <p:nvSpPr>
          <p:cNvPr id="6" name="Rectangle 14">
            <a:extLst>
              <a:ext uri="{FF2B5EF4-FFF2-40B4-BE49-F238E27FC236}">
                <a16:creationId xmlns:a16="http://schemas.microsoft.com/office/drawing/2014/main" id="{C616280D-8C34-4E7D-89B5-4D6C7F0346E2}"/>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1654373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a:extLst>
              <a:ext uri="{FF2B5EF4-FFF2-40B4-BE49-F238E27FC236}">
                <a16:creationId xmlns:a16="http://schemas.microsoft.com/office/drawing/2014/main" id="{E8B1DF08-C407-44BF-AD89-F4FABC4E9C5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8B69E0C8-51A0-4BD6-9E73-E0A3E5302731}"/>
              </a:ext>
            </a:extLst>
          </p:cNvPr>
          <p:cNvSpPr>
            <a:spLocks noGrp="1" noChangeArrowheads="1"/>
          </p:cNvSpPr>
          <p:nvPr>
            <p:ph type="sldNum" sz="quarter" idx="11"/>
          </p:nvPr>
        </p:nvSpPr>
        <p:spPr>
          <a:ln/>
        </p:spPr>
        <p:txBody>
          <a:bodyPr/>
          <a:lstStyle>
            <a:lvl1pPr>
              <a:defRPr/>
            </a:lvl1pPr>
          </a:lstStyle>
          <a:p>
            <a:fld id="{AB2D8D31-C9FD-4E30-8E50-6B2DE3CFD68F}" type="slidenum">
              <a:rPr lang="en-US" altLang="zh-CN"/>
              <a:pPr/>
              <a:t>‹#›</a:t>
            </a:fld>
            <a:endParaRPr lang="en-US" altLang="zh-CN"/>
          </a:p>
        </p:txBody>
      </p:sp>
      <p:sp>
        <p:nvSpPr>
          <p:cNvPr id="7" name="Rectangle 14">
            <a:extLst>
              <a:ext uri="{FF2B5EF4-FFF2-40B4-BE49-F238E27FC236}">
                <a16:creationId xmlns:a16="http://schemas.microsoft.com/office/drawing/2014/main" id="{D06816D4-D15A-4F7E-A092-6C646118C6C0}"/>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50656597"/>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a:extLst>
              <a:ext uri="{FF2B5EF4-FFF2-40B4-BE49-F238E27FC236}">
                <a16:creationId xmlns:a16="http://schemas.microsoft.com/office/drawing/2014/main" id="{9CEDCD4E-510A-499C-8DD8-7CC3C118744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id="{C09584AF-1335-4D1A-90CA-01DBA39EC597}"/>
              </a:ext>
            </a:extLst>
          </p:cNvPr>
          <p:cNvSpPr>
            <a:spLocks noGrp="1" noChangeArrowheads="1"/>
          </p:cNvSpPr>
          <p:nvPr>
            <p:ph type="sldNum" sz="quarter" idx="11"/>
          </p:nvPr>
        </p:nvSpPr>
        <p:spPr>
          <a:ln/>
        </p:spPr>
        <p:txBody>
          <a:bodyPr/>
          <a:lstStyle>
            <a:lvl1pPr>
              <a:defRPr/>
            </a:lvl1pPr>
          </a:lstStyle>
          <a:p>
            <a:fld id="{586FA179-349D-4757-9AF0-B6ABA42EBBB7}" type="slidenum">
              <a:rPr lang="en-US" altLang="zh-CN"/>
              <a:pPr/>
              <a:t>‹#›</a:t>
            </a:fld>
            <a:endParaRPr lang="en-US" altLang="zh-CN"/>
          </a:p>
        </p:txBody>
      </p:sp>
      <p:sp>
        <p:nvSpPr>
          <p:cNvPr id="9" name="Rectangle 14">
            <a:extLst>
              <a:ext uri="{FF2B5EF4-FFF2-40B4-BE49-F238E27FC236}">
                <a16:creationId xmlns:a16="http://schemas.microsoft.com/office/drawing/2014/main" id="{2C8CBAA3-15F1-436B-A240-7F31CEDF257A}"/>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5875276"/>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a:extLst>
              <a:ext uri="{FF2B5EF4-FFF2-40B4-BE49-F238E27FC236}">
                <a16:creationId xmlns:a16="http://schemas.microsoft.com/office/drawing/2014/main" id="{A2AC60B7-FB71-42D5-99FF-121FA6207A8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id="{854A5190-C095-4F10-9DE6-532BD7B8CEFB}"/>
              </a:ext>
            </a:extLst>
          </p:cNvPr>
          <p:cNvSpPr>
            <a:spLocks noGrp="1" noChangeArrowheads="1"/>
          </p:cNvSpPr>
          <p:nvPr>
            <p:ph type="sldNum" sz="quarter" idx="11"/>
          </p:nvPr>
        </p:nvSpPr>
        <p:spPr>
          <a:ln/>
        </p:spPr>
        <p:txBody>
          <a:bodyPr/>
          <a:lstStyle>
            <a:lvl1pPr>
              <a:defRPr/>
            </a:lvl1pPr>
          </a:lstStyle>
          <a:p>
            <a:fld id="{95BFECB0-1187-4CF1-A5D9-D1AFE37D24CF}" type="slidenum">
              <a:rPr lang="en-US" altLang="zh-CN"/>
              <a:pPr/>
              <a:t>‹#›</a:t>
            </a:fld>
            <a:endParaRPr lang="en-US" altLang="zh-CN"/>
          </a:p>
        </p:txBody>
      </p:sp>
      <p:sp>
        <p:nvSpPr>
          <p:cNvPr id="5" name="Rectangle 14">
            <a:extLst>
              <a:ext uri="{FF2B5EF4-FFF2-40B4-BE49-F238E27FC236}">
                <a16:creationId xmlns:a16="http://schemas.microsoft.com/office/drawing/2014/main" id="{14AFBBFB-1B98-4A03-A308-5D9F82CACBDA}"/>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4980463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D117DDC-75B0-40D4-82A4-188F33AB1E2D}"/>
              </a:ext>
            </a:extLst>
          </p:cNvPr>
          <p:cNvSpPr>
            <a:spLocks noGrp="1" noChangeArrowheads="1"/>
          </p:cNvSpPr>
          <p:nvPr>
            <p:ph type="dt" sz="half" idx="10"/>
          </p:nvPr>
        </p:nvSpPr>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id="{B99BBB4E-43CD-4C56-8317-4FE07050B169}"/>
              </a:ext>
            </a:extLst>
          </p:cNvPr>
          <p:cNvSpPr>
            <a:spLocks noGrp="1" noChangeArrowheads="1"/>
          </p:cNvSpPr>
          <p:nvPr>
            <p:ph type="sldNum" sz="quarter" idx="11"/>
          </p:nvPr>
        </p:nvSpPr>
        <p:spPr>
          <a:xfrm>
            <a:off x="-3175" y="6370638"/>
            <a:ext cx="2133600" cy="476250"/>
          </a:xfrm>
        </p:spPr>
        <p:txBody>
          <a:bodyPr/>
          <a:lstStyle>
            <a:lvl1pPr>
              <a:defRPr/>
            </a:lvl1pPr>
          </a:lstStyle>
          <a:p>
            <a:fld id="{09BF3AC1-D101-4B6D-B368-77D9BE9F2C1F}" type="slidenum">
              <a:rPr lang="en-US" altLang="zh-CN"/>
              <a:pPr/>
              <a:t>‹#›</a:t>
            </a:fld>
            <a:endParaRPr lang="en-US" altLang="zh-CN"/>
          </a:p>
        </p:txBody>
      </p:sp>
      <p:sp>
        <p:nvSpPr>
          <p:cNvPr id="4" name="Rectangle 14">
            <a:extLst>
              <a:ext uri="{FF2B5EF4-FFF2-40B4-BE49-F238E27FC236}">
                <a16:creationId xmlns:a16="http://schemas.microsoft.com/office/drawing/2014/main" id="{67461230-5548-4C70-961A-8FEE7D738E64}"/>
              </a:ext>
            </a:extLst>
          </p:cNvPr>
          <p:cNvSpPr>
            <a:spLocks noGrp="1" noChangeArrowheads="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492690133"/>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a:extLst>
              <a:ext uri="{FF2B5EF4-FFF2-40B4-BE49-F238E27FC236}">
                <a16:creationId xmlns:a16="http://schemas.microsoft.com/office/drawing/2014/main" id="{32045B7A-7913-4912-8397-F3C1BA99D7F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A3CA67AD-B1FF-41DD-BDE1-5DE4CC8450CA}"/>
              </a:ext>
            </a:extLst>
          </p:cNvPr>
          <p:cNvSpPr>
            <a:spLocks noGrp="1" noChangeArrowheads="1"/>
          </p:cNvSpPr>
          <p:nvPr>
            <p:ph type="sldNum" sz="quarter" idx="11"/>
          </p:nvPr>
        </p:nvSpPr>
        <p:spPr>
          <a:ln/>
        </p:spPr>
        <p:txBody>
          <a:bodyPr/>
          <a:lstStyle>
            <a:lvl1pPr>
              <a:defRPr/>
            </a:lvl1pPr>
          </a:lstStyle>
          <a:p>
            <a:fld id="{84773ACB-999D-45AA-87CC-8F9BB05B549E}" type="slidenum">
              <a:rPr lang="en-US" altLang="zh-CN"/>
              <a:pPr/>
              <a:t>‹#›</a:t>
            </a:fld>
            <a:endParaRPr lang="en-US" altLang="zh-CN"/>
          </a:p>
        </p:txBody>
      </p:sp>
      <p:sp>
        <p:nvSpPr>
          <p:cNvPr id="7" name="Rectangle 14">
            <a:extLst>
              <a:ext uri="{FF2B5EF4-FFF2-40B4-BE49-F238E27FC236}">
                <a16:creationId xmlns:a16="http://schemas.microsoft.com/office/drawing/2014/main" id="{B40C1C12-730A-46AD-82AB-D668254BF275}"/>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28961666"/>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a:extLst>
              <a:ext uri="{FF2B5EF4-FFF2-40B4-BE49-F238E27FC236}">
                <a16:creationId xmlns:a16="http://schemas.microsoft.com/office/drawing/2014/main" id="{1D92B9DD-ABDD-4F63-AAB5-1D391B2A83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707A215B-F0BD-478F-8B29-070E94523E10}"/>
              </a:ext>
            </a:extLst>
          </p:cNvPr>
          <p:cNvSpPr>
            <a:spLocks noGrp="1" noChangeArrowheads="1"/>
          </p:cNvSpPr>
          <p:nvPr>
            <p:ph type="sldNum" sz="quarter" idx="11"/>
          </p:nvPr>
        </p:nvSpPr>
        <p:spPr>
          <a:ln/>
        </p:spPr>
        <p:txBody>
          <a:bodyPr/>
          <a:lstStyle>
            <a:lvl1pPr>
              <a:defRPr/>
            </a:lvl1pPr>
          </a:lstStyle>
          <a:p>
            <a:fld id="{01F62D82-B764-473D-A3BE-A60B844FEDA0}" type="slidenum">
              <a:rPr lang="en-US" altLang="zh-CN"/>
              <a:pPr/>
              <a:t>‹#›</a:t>
            </a:fld>
            <a:endParaRPr lang="en-US" altLang="zh-CN"/>
          </a:p>
        </p:txBody>
      </p:sp>
      <p:sp>
        <p:nvSpPr>
          <p:cNvPr id="7" name="Rectangle 14">
            <a:extLst>
              <a:ext uri="{FF2B5EF4-FFF2-40B4-BE49-F238E27FC236}">
                <a16:creationId xmlns:a16="http://schemas.microsoft.com/office/drawing/2014/main" id="{FF8D4436-0BCC-40CF-9C42-60878FEAC617}"/>
              </a:ext>
            </a:extLst>
          </p:cNvPr>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48883632"/>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ACD67B7-EFB5-40E4-B20B-899D0E6737B1}"/>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17763" name="Rectangle 3">
            <a:extLst>
              <a:ext uri="{FF2B5EF4-FFF2-40B4-BE49-F238E27FC236}">
                <a16:creationId xmlns:a16="http://schemas.microsoft.com/office/drawing/2014/main" id="{79584FA0-D312-4AA2-B6C3-6943D3E2434E}"/>
              </a:ext>
            </a:extLst>
          </p:cNvPr>
          <p:cNvSpPr>
            <a:spLocks noGrp="1" noChangeArrowheads="1"/>
          </p:cNvSpPr>
          <p:nvPr>
            <p:ph type="sldNum" sz="quarter" idx="4"/>
          </p:nvPr>
        </p:nvSpPr>
        <p:spPr bwMode="auto">
          <a:xfrm>
            <a:off x="-3175" y="6335713"/>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fld id="{B6EF3BBD-0D4C-47A0-8F5C-934EF2371A7F}" type="slidenum">
              <a:rPr lang="en-US" altLang="zh-CN"/>
              <a:pPr/>
              <a:t>‹#›</a:t>
            </a:fld>
            <a:endParaRPr lang="en-US" altLang="zh-CN"/>
          </a:p>
        </p:txBody>
      </p:sp>
      <p:grpSp>
        <p:nvGrpSpPr>
          <p:cNvPr id="18436" name="Group 4">
            <a:extLst>
              <a:ext uri="{FF2B5EF4-FFF2-40B4-BE49-F238E27FC236}">
                <a16:creationId xmlns:a16="http://schemas.microsoft.com/office/drawing/2014/main" id="{9A121414-02F9-4D12-A528-34547CC4EE53}"/>
              </a:ext>
            </a:extLst>
          </p:cNvPr>
          <p:cNvGrpSpPr>
            <a:grpSpLocks/>
          </p:cNvGrpSpPr>
          <p:nvPr/>
        </p:nvGrpSpPr>
        <p:grpSpPr bwMode="auto">
          <a:xfrm>
            <a:off x="0" y="0"/>
            <a:ext cx="9140825" cy="6850063"/>
            <a:chOff x="0" y="0"/>
            <a:chExt cx="5758" cy="4315"/>
          </a:xfrm>
        </p:grpSpPr>
        <p:grpSp>
          <p:nvGrpSpPr>
            <p:cNvPr id="18440" name="Group 5">
              <a:extLst>
                <a:ext uri="{FF2B5EF4-FFF2-40B4-BE49-F238E27FC236}">
                  <a16:creationId xmlns:a16="http://schemas.microsoft.com/office/drawing/2014/main" id="{1C3C61A3-E9A7-4084-AFAE-10F7C6AE9B8B}"/>
                </a:ext>
              </a:extLst>
            </p:cNvPr>
            <p:cNvGrpSpPr>
              <a:grpSpLocks/>
            </p:cNvGrpSpPr>
            <p:nvPr userDrawn="1"/>
          </p:nvGrpSpPr>
          <p:grpSpPr bwMode="auto">
            <a:xfrm>
              <a:off x="1728" y="2230"/>
              <a:ext cx="4027" cy="2085"/>
              <a:chOff x="1728" y="2230"/>
              <a:chExt cx="4027" cy="2085"/>
            </a:xfrm>
          </p:grpSpPr>
          <p:sp>
            <p:nvSpPr>
              <p:cNvPr id="117766" name="Freeform 6">
                <a:extLst>
                  <a:ext uri="{FF2B5EF4-FFF2-40B4-BE49-F238E27FC236}">
                    <a16:creationId xmlns:a16="http://schemas.microsoft.com/office/drawing/2014/main" id="{EBC90856-92A2-419D-9385-10649734E3D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zh-CN" altLang="en-US"/>
              </a:p>
            </p:txBody>
          </p:sp>
          <p:sp>
            <p:nvSpPr>
              <p:cNvPr id="117767" name="Freeform 7">
                <a:extLst>
                  <a:ext uri="{FF2B5EF4-FFF2-40B4-BE49-F238E27FC236}">
                    <a16:creationId xmlns:a16="http://schemas.microsoft.com/office/drawing/2014/main" id="{371F547F-2C50-4C44-AF3D-2E6B628DF677}"/>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zh-CN" altLang="en-US"/>
              </a:p>
            </p:txBody>
          </p:sp>
          <p:sp>
            <p:nvSpPr>
              <p:cNvPr id="117768" name="Freeform 8">
                <a:extLst>
                  <a:ext uri="{FF2B5EF4-FFF2-40B4-BE49-F238E27FC236}">
                    <a16:creationId xmlns:a16="http://schemas.microsoft.com/office/drawing/2014/main" id="{E77B3A9B-BB57-4955-8EAD-C33C193342A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zh-CN" altLang="en-US"/>
              </a:p>
            </p:txBody>
          </p:sp>
          <p:sp>
            <p:nvSpPr>
              <p:cNvPr id="1038" name="Freeform 9">
                <a:extLst>
                  <a:ext uri="{FF2B5EF4-FFF2-40B4-BE49-F238E27FC236}">
                    <a16:creationId xmlns:a16="http://schemas.microsoft.com/office/drawing/2014/main" id="{FE5E9823-1375-49E4-A47C-5498B83511D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zh-CN" altLang="en-US">
                  <a:ea typeface="宋体" charset="-122"/>
                </a:endParaRPr>
              </a:p>
            </p:txBody>
          </p:sp>
          <p:sp>
            <p:nvSpPr>
              <p:cNvPr id="117770" name="Freeform 10">
                <a:extLst>
                  <a:ext uri="{FF2B5EF4-FFF2-40B4-BE49-F238E27FC236}">
                    <a16:creationId xmlns:a16="http://schemas.microsoft.com/office/drawing/2014/main" id="{A7594C7B-CC4A-435C-99BD-456CA83B0A5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zh-CN" altLang="en-US"/>
              </a:p>
            </p:txBody>
          </p:sp>
        </p:grpSp>
        <p:sp>
          <p:nvSpPr>
            <p:cNvPr id="117771" name="Freeform 11">
              <a:extLst>
                <a:ext uri="{FF2B5EF4-FFF2-40B4-BE49-F238E27FC236}">
                  <a16:creationId xmlns:a16="http://schemas.microsoft.com/office/drawing/2014/main" id="{76ACD89F-5963-4CF3-AA7E-960486F0177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CN" altLang="en-US"/>
            </a:p>
          </p:txBody>
        </p:sp>
        <p:sp>
          <p:nvSpPr>
            <p:cNvPr id="1034" name="Freeform 12">
              <a:extLst>
                <a:ext uri="{FF2B5EF4-FFF2-40B4-BE49-F238E27FC236}">
                  <a16:creationId xmlns:a16="http://schemas.microsoft.com/office/drawing/2014/main" id="{2D57CDBA-6EAB-436D-8994-0132972193F0}"/>
                </a:ext>
              </a:extLst>
            </p:cNvPr>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zh-CN" altLang="en-US">
                <a:ea typeface="宋体" charset="-122"/>
              </a:endParaRPr>
            </a:p>
          </p:txBody>
        </p:sp>
      </p:grpSp>
      <p:sp>
        <p:nvSpPr>
          <p:cNvPr id="117773" name="Rectangle 13">
            <a:extLst>
              <a:ext uri="{FF2B5EF4-FFF2-40B4-BE49-F238E27FC236}">
                <a16:creationId xmlns:a16="http://schemas.microsoft.com/office/drawing/2014/main" id="{4DD65B39-1F5B-4849-A74B-C26F3F58D8D9}"/>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17774" name="Rectangle 14">
            <a:extLst>
              <a:ext uri="{FF2B5EF4-FFF2-40B4-BE49-F238E27FC236}">
                <a16:creationId xmlns:a16="http://schemas.microsoft.com/office/drawing/2014/main" id="{F8F1351A-1B12-4178-B84E-EEE01109BCC5}"/>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宋体" pitchFamily="2" charset="-122"/>
              </a:defRPr>
            </a:lvl1pPr>
          </a:lstStyle>
          <a:p>
            <a:pPr>
              <a:defRPr/>
            </a:pPr>
            <a:endParaRPr lang="en-US" altLang="zh-CN"/>
          </a:p>
        </p:txBody>
      </p:sp>
      <p:sp>
        <p:nvSpPr>
          <p:cNvPr id="117775" name="Rectangle 15">
            <a:extLst>
              <a:ext uri="{FF2B5EF4-FFF2-40B4-BE49-F238E27FC236}">
                <a16:creationId xmlns:a16="http://schemas.microsoft.com/office/drawing/2014/main" id="{005CA444-386A-4F44-A16C-AF397E49BFE4}"/>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dk2" tx1="lt1" bg2="dk1" tx2="lt2" accent1="accent1" accent2="accent2" accent3="accent3" accent4="accent4" accent5="accent5" accent6="accent6" hlink="hlink" folHlink="folHlink"/>
  <p:sldLayoutIdLst>
    <p:sldLayoutId id="2147484010" r:id="rId1"/>
    <p:sldLayoutId id="2147484011" r:id="rId2"/>
    <p:sldLayoutId id="2147483998" r:id="rId3"/>
    <p:sldLayoutId id="2147483999" r:id="rId4"/>
    <p:sldLayoutId id="2147484000" r:id="rId5"/>
    <p:sldLayoutId id="2147484001" r:id="rId6"/>
    <p:sldLayoutId id="2147484012"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Lst>
  <p:transition spd="med">
    <p:zoom/>
  </p:transition>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image" Target="../media/image17.wmf"/><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8.bin"/><Relationship Id="rId14" Type="http://schemas.openxmlformats.org/officeDocument/2006/relationships/image" Target="../media/image1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1.bin"/></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5.xml"/><Relationship Id="rId1" Type="http://schemas.openxmlformats.org/officeDocument/2006/relationships/vmlDrawing" Target="../drawings/vmlDrawing8.vml"/><Relationship Id="rId4" Type="http://schemas.openxmlformats.org/officeDocument/2006/relationships/image" Target="../media/image39.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4.wmf"/><Relationship Id="rId5" Type="http://schemas.openxmlformats.org/officeDocument/2006/relationships/oleObject" Target="../embeddings/oleObject27.bin"/><Relationship Id="rId4" Type="http://schemas.openxmlformats.org/officeDocument/2006/relationships/image" Target="../media/image43.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29.bin"/><Relationship Id="rId4" Type="http://schemas.openxmlformats.org/officeDocument/2006/relationships/image" Target="../media/image45.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48.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50.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1.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oleObject" Target="../embeddings/oleObject34.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28CEB92-79CA-4A2A-98C7-6F77A4324570}"/>
              </a:ext>
            </a:extLst>
          </p:cNvPr>
          <p:cNvSpPr>
            <a:spLocks noGrp="1" noChangeArrowheads="1"/>
          </p:cNvSpPr>
          <p:nvPr>
            <p:ph type="ctrTitle"/>
          </p:nvPr>
        </p:nvSpPr>
        <p:spPr>
          <a:xfrm>
            <a:off x="684213" y="1484313"/>
            <a:ext cx="7772400" cy="2232025"/>
          </a:xfrm>
        </p:spPr>
        <p:txBody>
          <a:bodyPr/>
          <a:lstStyle/>
          <a:p>
            <a:pPr eaLnBrk="1" hangingPunct="1">
              <a:lnSpc>
                <a:spcPct val="180000"/>
              </a:lnSpc>
            </a:pPr>
            <a:r>
              <a:rPr lang="zh-CN" altLang="en-US" sz="4800" b="0">
                <a:solidFill>
                  <a:schemeClr val="hlink"/>
                </a:solidFill>
                <a:effectLst/>
                <a:ea typeface="黑体" panose="02010609060101010101" pitchFamily="49" charset="-122"/>
              </a:rPr>
              <a:t>肝的生物化学</a:t>
            </a:r>
          </a:p>
        </p:txBody>
      </p:sp>
      <p:sp>
        <p:nvSpPr>
          <p:cNvPr id="22531" name="Text Box 4">
            <a:extLst>
              <a:ext uri="{FF2B5EF4-FFF2-40B4-BE49-F238E27FC236}">
                <a16:creationId xmlns:a16="http://schemas.microsoft.com/office/drawing/2014/main" id="{5A9648FA-2629-4A74-BDB2-8707A5DEC915}"/>
              </a:ext>
            </a:extLst>
          </p:cNvPr>
          <p:cNvSpPr txBox="1">
            <a:spLocks noChangeArrowheads="1"/>
          </p:cNvSpPr>
          <p:nvPr/>
        </p:nvSpPr>
        <p:spPr bwMode="auto">
          <a:xfrm>
            <a:off x="1827213" y="3357563"/>
            <a:ext cx="5351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en-US" altLang="zh-CN" sz="3600">
                <a:solidFill>
                  <a:schemeClr val="hlink"/>
                </a:solidFill>
                <a:latin typeface="Arial" panose="020B0604020202020204" pitchFamily="34" charset="0"/>
              </a:rPr>
              <a:t>Biochemistry in Liver</a:t>
            </a:r>
          </a:p>
        </p:txBody>
      </p:sp>
      <p:pic>
        <p:nvPicPr>
          <p:cNvPr id="22532" name="Picture 5" descr="校徽">
            <a:extLst>
              <a:ext uri="{FF2B5EF4-FFF2-40B4-BE49-F238E27FC236}">
                <a16:creationId xmlns:a16="http://schemas.microsoft.com/office/drawing/2014/main" id="{83E217B5-EFB6-42CC-B524-63E44A2DEA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200025"/>
            <a:ext cx="701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南方医科大学（红色立体）">
            <a:extLst>
              <a:ext uri="{FF2B5EF4-FFF2-40B4-BE49-F238E27FC236}">
                <a16:creationId xmlns:a16="http://schemas.microsoft.com/office/drawing/2014/main" id="{2C7F2D90-E42A-44C9-B259-C2A9F4351D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71463"/>
            <a:ext cx="352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8">
            <a:extLst>
              <a:ext uri="{FF2B5EF4-FFF2-40B4-BE49-F238E27FC236}">
                <a16:creationId xmlns:a16="http://schemas.microsoft.com/office/drawing/2014/main" id="{BE11FE3F-AA39-44D4-8F94-C1EF8B6EEDE0}"/>
              </a:ext>
            </a:extLst>
          </p:cNvPr>
          <p:cNvSpPr>
            <a:spLocks noGrp="1" noChangeArrowheads="1"/>
          </p:cNvSpPr>
          <p:nvPr>
            <p:ph type="subTitle" idx="1"/>
          </p:nvPr>
        </p:nvSpPr>
        <p:spPr>
          <a:xfrm>
            <a:off x="4067175" y="5113338"/>
            <a:ext cx="4897438" cy="1555750"/>
          </a:xfrm>
          <a:noFill/>
          <a:extLst>
            <a:ext uri="{909E8E84-426E-40DD-AFC4-6F175D3DCCD1}">
              <a14:hiddenFill xmlns:a14="http://schemas.microsoft.com/office/drawing/2010/main">
                <a:solidFill>
                  <a:srgbClr val="FFFFFF"/>
                </a:solidFill>
              </a14:hiddenFill>
            </a:ext>
          </a:extLst>
        </p:spPr>
        <p:txBody>
          <a:bodyPr/>
          <a:lstStyle/>
          <a:p>
            <a:pPr algn="dist" eaLnBrk="1" hangingPunct="1">
              <a:lnSpc>
                <a:spcPct val="110000"/>
              </a:lnSpc>
            </a:pPr>
            <a:r>
              <a:rPr lang="zh-CN" altLang="en-US" sz="2800" b="1">
                <a:effectLst/>
                <a:latin typeface="仿宋" panose="02010609060101010101" pitchFamily="49" charset="-122"/>
                <a:ea typeface="仿宋" panose="02010609060101010101" pitchFamily="49" charset="-122"/>
              </a:rPr>
              <a:t>朱利娜  </a:t>
            </a:r>
            <a:r>
              <a:rPr lang="en-US" altLang="zh-CN" sz="2800" b="1">
                <a:effectLst/>
                <a:latin typeface="仿宋" panose="02010609060101010101" pitchFamily="49" charset="-122"/>
                <a:ea typeface="仿宋" panose="02010609060101010101" pitchFamily="49" charset="-122"/>
              </a:rPr>
              <a:t>zlnzln126@126.com</a:t>
            </a:r>
            <a:r>
              <a:rPr lang="zh-CN" altLang="en-US" sz="2800" b="1">
                <a:effectLst/>
                <a:latin typeface="仿宋" panose="02010609060101010101" pitchFamily="49" charset="-122"/>
                <a:ea typeface="仿宋" panose="02010609060101010101" pitchFamily="49" charset="-122"/>
              </a:rPr>
              <a:t>生物化学与分子生物学教研室南方医科大学基础医学院</a:t>
            </a:r>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F060DB4-01D3-4888-B4D8-B633AA02DE81}"/>
              </a:ext>
            </a:extLst>
          </p:cNvPr>
          <p:cNvSpPr>
            <a:spLocks noGrp="1" noRot="1" noChangeArrowheads="1"/>
          </p:cNvSpPr>
          <p:nvPr>
            <p:ph type="title"/>
          </p:nvPr>
        </p:nvSpPr>
        <p:spPr>
          <a:xfrm>
            <a:off x="457200" y="620713"/>
            <a:ext cx="8229600" cy="512762"/>
          </a:xfrm>
        </p:spPr>
        <p:txBody>
          <a:bodyPr/>
          <a:lstStyle/>
          <a:p>
            <a:pPr eaLnBrk="1" hangingPunct="1"/>
            <a:r>
              <a:rPr lang="zh-CN" altLang="en-US" sz="3600" b="0">
                <a:solidFill>
                  <a:schemeClr val="hlink"/>
                </a:solidFill>
                <a:effectLst/>
                <a:ea typeface="黑体" panose="02010609060101010101" pitchFamily="49" charset="-122"/>
              </a:rPr>
              <a:t>一、肝脏在糖代谢中的作用</a:t>
            </a:r>
          </a:p>
        </p:txBody>
      </p:sp>
      <p:sp>
        <p:nvSpPr>
          <p:cNvPr id="15366" name="Text Box 6">
            <a:extLst>
              <a:ext uri="{FF2B5EF4-FFF2-40B4-BE49-F238E27FC236}">
                <a16:creationId xmlns:a16="http://schemas.microsoft.com/office/drawing/2014/main" id="{74461A24-35C1-47A4-B26F-1AF87592920E}"/>
              </a:ext>
            </a:extLst>
          </p:cNvPr>
          <p:cNvSpPr txBox="1">
            <a:spLocks noChangeArrowheads="1"/>
          </p:cNvSpPr>
          <p:nvPr/>
        </p:nvSpPr>
        <p:spPr bwMode="auto">
          <a:xfrm>
            <a:off x="762000" y="1262063"/>
            <a:ext cx="77708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spcBef>
                <a:spcPct val="50000"/>
              </a:spcBef>
            </a:pPr>
            <a:r>
              <a:rPr lang="en-US" altLang="zh-CN" sz="3200">
                <a:latin typeface="黑体" panose="02010609060101010101" pitchFamily="49" charset="-122"/>
                <a:ea typeface="黑体" panose="02010609060101010101" pitchFamily="49" charset="-122"/>
              </a:rPr>
              <a:t>   </a:t>
            </a:r>
            <a:r>
              <a:rPr lang="zh-CN" altLang="en-US" sz="3200">
                <a:latin typeface="黑体" panose="02010609060101010101" pitchFamily="49" charset="-122"/>
                <a:ea typeface="黑体" panose="02010609060101010101" pitchFamily="49" charset="-122"/>
              </a:rPr>
              <a:t>维持血糖浓度恒定，保障全身各组织，尤其是大脑和红细胞的能量供应。</a:t>
            </a:r>
          </a:p>
        </p:txBody>
      </p:sp>
      <p:grpSp>
        <p:nvGrpSpPr>
          <p:cNvPr id="2" name="Group 9">
            <a:extLst>
              <a:ext uri="{FF2B5EF4-FFF2-40B4-BE49-F238E27FC236}">
                <a16:creationId xmlns:a16="http://schemas.microsoft.com/office/drawing/2014/main" id="{71EF1991-EC3B-466B-82D4-74C173248CF5}"/>
              </a:ext>
            </a:extLst>
          </p:cNvPr>
          <p:cNvGrpSpPr>
            <a:grpSpLocks/>
          </p:cNvGrpSpPr>
          <p:nvPr/>
        </p:nvGrpSpPr>
        <p:grpSpPr bwMode="auto">
          <a:xfrm>
            <a:off x="1905000" y="2852738"/>
            <a:ext cx="4876800" cy="2114550"/>
            <a:chOff x="864" y="2364"/>
            <a:chExt cx="3072" cy="1332"/>
          </a:xfrm>
        </p:grpSpPr>
        <p:sp>
          <p:nvSpPr>
            <p:cNvPr id="31751" name="Text Box 4">
              <a:extLst>
                <a:ext uri="{FF2B5EF4-FFF2-40B4-BE49-F238E27FC236}">
                  <a16:creationId xmlns:a16="http://schemas.microsoft.com/office/drawing/2014/main" id="{E7638EDA-27C0-4ABC-97ED-758C0C600A5B}"/>
                </a:ext>
              </a:extLst>
            </p:cNvPr>
            <p:cNvSpPr txBox="1">
              <a:spLocks noChangeArrowheads="1"/>
            </p:cNvSpPr>
            <p:nvPr/>
          </p:nvSpPr>
          <p:spPr bwMode="auto">
            <a:xfrm>
              <a:off x="1920" y="2364"/>
              <a:ext cx="2016"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05000"/>
                </a:lnSpc>
                <a:spcBef>
                  <a:spcPct val="50000"/>
                </a:spcBef>
              </a:pPr>
              <a:r>
                <a:rPr kumimoji="1" lang="en-US" altLang="zh-CN" sz="3200">
                  <a:latin typeface="黑体" panose="02010609060101010101" pitchFamily="49" charset="-122"/>
                  <a:ea typeface="黑体" panose="02010609060101010101" pitchFamily="49" charset="-122"/>
                </a:rPr>
                <a:t>    </a:t>
              </a:r>
              <a:r>
                <a:rPr kumimoji="1" lang="zh-CN" altLang="en-US" sz="3200">
                  <a:latin typeface="黑体" panose="02010609060101010101" pitchFamily="49" charset="-122"/>
                  <a:ea typeface="黑体" panose="02010609060101010101" pitchFamily="49" charset="-122"/>
                </a:rPr>
                <a:t>糖原合成</a:t>
              </a:r>
            </a:p>
            <a:p>
              <a:pPr eaLnBrk="1" hangingPunct="1">
                <a:lnSpc>
                  <a:spcPct val="105000"/>
                </a:lnSpc>
                <a:spcBef>
                  <a:spcPct val="50000"/>
                </a:spcBef>
              </a:pPr>
              <a:r>
                <a:rPr kumimoji="1" lang="zh-CN" altLang="en-US" sz="3200">
                  <a:latin typeface="黑体" panose="02010609060101010101" pitchFamily="49" charset="-122"/>
                  <a:ea typeface="黑体" panose="02010609060101010101" pitchFamily="49" charset="-122"/>
                </a:rPr>
                <a:t>    糖原分解</a:t>
              </a:r>
            </a:p>
            <a:p>
              <a:pPr eaLnBrk="1" hangingPunct="1">
                <a:lnSpc>
                  <a:spcPct val="105000"/>
                </a:lnSpc>
                <a:spcBef>
                  <a:spcPct val="50000"/>
                </a:spcBef>
              </a:pPr>
              <a:r>
                <a:rPr kumimoji="1" lang="zh-CN" altLang="en-US" sz="3200">
                  <a:latin typeface="黑体" panose="02010609060101010101" pitchFamily="49" charset="-122"/>
                  <a:ea typeface="黑体" panose="02010609060101010101" pitchFamily="49" charset="-122"/>
                </a:rPr>
                <a:t>    糖异生</a:t>
              </a:r>
            </a:p>
          </p:txBody>
        </p:sp>
        <p:sp>
          <p:nvSpPr>
            <p:cNvPr id="31752" name="AutoShape 7">
              <a:extLst>
                <a:ext uri="{FF2B5EF4-FFF2-40B4-BE49-F238E27FC236}">
                  <a16:creationId xmlns:a16="http://schemas.microsoft.com/office/drawing/2014/main" id="{92EB9C25-61FC-4A46-BBFC-20166776C021}"/>
                </a:ext>
              </a:extLst>
            </p:cNvPr>
            <p:cNvSpPr>
              <a:spLocks/>
            </p:cNvSpPr>
            <p:nvPr/>
          </p:nvSpPr>
          <p:spPr bwMode="auto">
            <a:xfrm>
              <a:off x="2208" y="2532"/>
              <a:ext cx="192" cy="1056"/>
            </a:xfrm>
            <a:prstGeom prst="leftBrace">
              <a:avLst>
                <a:gd name="adj1" fmla="val 45833"/>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31753" name="Text Box 8">
              <a:extLst>
                <a:ext uri="{FF2B5EF4-FFF2-40B4-BE49-F238E27FC236}">
                  <a16:creationId xmlns:a16="http://schemas.microsoft.com/office/drawing/2014/main" id="{FF850B19-53D6-4E5C-907F-C3DCE5C7DDA4}"/>
                </a:ext>
              </a:extLst>
            </p:cNvPr>
            <p:cNvSpPr txBox="1">
              <a:spLocks noChangeArrowheads="1"/>
            </p:cNvSpPr>
            <p:nvPr/>
          </p:nvSpPr>
          <p:spPr bwMode="auto">
            <a:xfrm>
              <a:off x="864" y="2676"/>
              <a:ext cx="1296"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lnSpc>
                  <a:spcPct val="120000"/>
                </a:lnSpc>
                <a:spcBef>
                  <a:spcPct val="50000"/>
                </a:spcBef>
              </a:pPr>
              <a:r>
                <a:rPr kumimoji="1" lang="zh-CN" altLang="en-US" sz="3200">
                  <a:latin typeface="黑体" panose="02010609060101010101" pitchFamily="49" charset="-122"/>
                  <a:ea typeface="黑体" panose="02010609060101010101" pitchFamily="49" charset="-122"/>
                </a:rPr>
                <a:t>主要代谢途径</a:t>
              </a:r>
            </a:p>
          </p:txBody>
        </p:sp>
      </p:grpSp>
      <p:sp>
        <p:nvSpPr>
          <p:cNvPr id="15370" name="Text Box 10">
            <a:extLst>
              <a:ext uri="{FF2B5EF4-FFF2-40B4-BE49-F238E27FC236}">
                <a16:creationId xmlns:a16="http://schemas.microsoft.com/office/drawing/2014/main" id="{BC47D652-45D9-4277-B630-53EE08BE95E4}"/>
              </a:ext>
            </a:extLst>
          </p:cNvPr>
          <p:cNvSpPr txBox="1">
            <a:spLocks noChangeArrowheads="1"/>
          </p:cNvSpPr>
          <p:nvPr/>
        </p:nvSpPr>
        <p:spPr bwMode="auto">
          <a:xfrm>
            <a:off x="1258888" y="5213350"/>
            <a:ext cx="69119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buClr>
                <a:schemeClr val="hlink"/>
              </a:buClr>
              <a:buFont typeface="Wingdings" panose="05000000000000000000" pitchFamily="2" charset="2"/>
              <a:buChar char="Ø"/>
            </a:pPr>
            <a:r>
              <a:rPr lang="en-US" altLang="zh-CN" sz="3200">
                <a:latin typeface="Times New Roman" panose="02020603050405020304" pitchFamily="18" charset="0"/>
                <a:ea typeface="黑体" panose="02010609060101010101" pitchFamily="49" charset="-122"/>
              </a:rPr>
              <a:t> </a:t>
            </a:r>
            <a:r>
              <a:rPr lang="zh-CN" altLang="en-US" sz="3200">
                <a:latin typeface="Times New Roman" panose="02020603050405020304" pitchFamily="18" charset="0"/>
                <a:ea typeface="黑体" panose="02010609060101010101" pitchFamily="49" charset="-122"/>
              </a:rPr>
              <a:t>磷酸戊糖途径：提供</a:t>
            </a:r>
            <a:r>
              <a:rPr lang="en-US" altLang="zh-CN" sz="3200">
                <a:latin typeface="Times New Roman" panose="02020603050405020304" pitchFamily="18" charset="0"/>
                <a:ea typeface="黑体" panose="02010609060101010101" pitchFamily="49" charset="-122"/>
              </a:rPr>
              <a:t>NADPH</a:t>
            </a:r>
          </a:p>
          <a:p>
            <a:pPr eaLnBrk="1" hangingPunct="1">
              <a:spcBef>
                <a:spcPct val="50000"/>
              </a:spcBef>
              <a:buClr>
                <a:schemeClr val="hlink"/>
              </a:buClr>
              <a:buFont typeface="Wingdings" panose="05000000000000000000" pitchFamily="2" charset="2"/>
              <a:buChar char="Ø"/>
            </a:pPr>
            <a:r>
              <a:rPr lang="en-US" altLang="zh-CN" sz="3200">
                <a:latin typeface="Times New Roman" panose="02020603050405020304" pitchFamily="18" charset="0"/>
                <a:ea typeface="黑体" panose="02010609060101010101" pitchFamily="49" charset="-122"/>
              </a:rPr>
              <a:t> </a:t>
            </a:r>
            <a:r>
              <a:rPr lang="zh-CN" altLang="en-US" sz="3200">
                <a:latin typeface="Times New Roman" panose="02020603050405020304" pitchFamily="18" charset="0"/>
                <a:ea typeface="黑体" panose="02010609060101010101" pitchFamily="49" charset="-122"/>
              </a:rPr>
              <a:t>糖醛酸途径：提供</a:t>
            </a:r>
            <a:r>
              <a:rPr lang="en-US" altLang="zh-CN" sz="3200">
                <a:latin typeface="Times New Roman" panose="02020603050405020304" pitchFamily="18" charset="0"/>
                <a:ea typeface="黑体" panose="02010609060101010101" pitchFamily="49" charset="-122"/>
              </a:rPr>
              <a:t>UDP-</a:t>
            </a:r>
            <a:r>
              <a:rPr lang="zh-CN" altLang="en-US" sz="3200">
                <a:latin typeface="Times New Roman" panose="02020603050405020304" pitchFamily="18" charset="0"/>
                <a:ea typeface="黑体" panose="02010609060101010101" pitchFamily="49" charset="-122"/>
              </a:rPr>
              <a:t>葡糖醛酸</a:t>
            </a:r>
          </a:p>
        </p:txBody>
      </p:sp>
      <p:sp>
        <p:nvSpPr>
          <p:cNvPr id="31750" name="灯片编号占位符 8">
            <a:extLst>
              <a:ext uri="{FF2B5EF4-FFF2-40B4-BE49-F238E27FC236}">
                <a16:creationId xmlns:a16="http://schemas.microsoft.com/office/drawing/2014/main" id="{31A1281A-14F1-49D7-8A61-8D4FF4F8A6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741E3F0-9330-4CC8-BB18-FEE818D18425}" type="slidenum">
              <a:rPr lang="en-US" altLang="zh-CN">
                <a:latin typeface="Arial" panose="020B0604020202020204" pitchFamily="34" charset="0"/>
              </a:rPr>
              <a:pPr eaLnBrk="1" hangingPunct="1"/>
              <a:t>10</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wipe(up)">
                                      <p:cBhvr>
                                        <p:cTn id="1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P spid="1537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a:extLst>
              <a:ext uri="{FF2B5EF4-FFF2-40B4-BE49-F238E27FC236}">
                <a16:creationId xmlns:a16="http://schemas.microsoft.com/office/drawing/2014/main" id="{3F833273-A7D2-45C2-A273-F3DC2640F253}"/>
              </a:ext>
            </a:extLst>
          </p:cNvPr>
          <p:cNvSpPr>
            <a:spLocks noGrp="1"/>
          </p:cNvSpPr>
          <p:nvPr>
            <p:ph type="title"/>
          </p:nvPr>
        </p:nvSpPr>
        <p:spPr>
          <a:xfrm>
            <a:off x="457200" y="414338"/>
            <a:ext cx="8229600" cy="1143000"/>
          </a:xfrm>
        </p:spPr>
        <p:txBody>
          <a:bodyPr/>
          <a:lstStyle/>
          <a:p>
            <a:r>
              <a:rPr lang="zh-CN" altLang="en-US" sz="3600" b="0">
                <a:solidFill>
                  <a:schemeClr val="hlink"/>
                </a:solidFill>
                <a:effectLst/>
                <a:ea typeface="黑体" panose="02010609060101010101" pitchFamily="49" charset="-122"/>
              </a:rPr>
              <a:t>五、高胆红素血症与黄疸</a:t>
            </a:r>
            <a:endParaRPr lang="zh-CN" altLang="en-US" sz="3600" b="0">
              <a:effectLst/>
            </a:endParaRPr>
          </a:p>
        </p:txBody>
      </p:sp>
      <p:sp>
        <p:nvSpPr>
          <p:cNvPr id="3" name="Text Box 3">
            <a:extLst>
              <a:ext uri="{FF2B5EF4-FFF2-40B4-BE49-F238E27FC236}">
                <a16:creationId xmlns:a16="http://schemas.microsoft.com/office/drawing/2014/main" id="{7CAFCE9B-61D6-4631-931E-0D693D562098}"/>
              </a:ext>
            </a:extLst>
          </p:cNvPr>
          <p:cNvSpPr txBox="1">
            <a:spLocks noChangeArrowheads="1"/>
          </p:cNvSpPr>
          <p:nvPr/>
        </p:nvSpPr>
        <p:spPr bwMode="auto">
          <a:xfrm>
            <a:off x="755650" y="2560638"/>
            <a:ext cx="799306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60000"/>
              </a:lnSpc>
              <a:spcBef>
                <a:spcPct val="20000"/>
              </a:spcBef>
              <a:buClr>
                <a:srgbClr val="FFFF00"/>
              </a:buClr>
              <a:buFont typeface="Wingdings" panose="05000000000000000000" pitchFamily="2" charset="2"/>
              <a:buChar char="Ø"/>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正常血清胆红素浓度：</a:t>
            </a:r>
          </a:p>
          <a:p>
            <a:pPr eaLnBrk="1" hangingPunct="1">
              <a:lnSpc>
                <a:spcPct val="160000"/>
              </a:lnSpc>
              <a:spcBef>
                <a:spcPct val="20000"/>
              </a:spcBef>
              <a:buClr>
                <a:srgbClr val="FFFF00"/>
              </a:buClr>
              <a:buFont typeface="Wingdings" panose="05000000000000000000" pitchFamily="2" charset="2"/>
              <a:buNone/>
            </a:pPr>
            <a:r>
              <a:rPr kumimoji="1" lang="zh-CN" altLang="en-US" sz="2800">
                <a:latin typeface="Times New Roman" panose="02020603050405020304" pitchFamily="18" charset="0"/>
                <a:ea typeface="黑体" panose="02010609060101010101" pitchFamily="49" charset="-122"/>
              </a:rPr>
              <a:t>                </a:t>
            </a:r>
            <a:r>
              <a:rPr kumimoji="1" lang="en-US" altLang="zh-CN" sz="2800">
                <a:latin typeface="Times New Roman" panose="02020603050405020304" pitchFamily="18" charset="0"/>
                <a:ea typeface="黑体" panose="02010609060101010101" pitchFamily="49" charset="-122"/>
              </a:rPr>
              <a:t>3.4</a:t>
            </a:r>
            <a:r>
              <a:rPr kumimoji="1" lang="zh-CN" altLang="en-US" sz="2800">
                <a:latin typeface="Times New Roman" panose="02020603050405020304" pitchFamily="18" charset="0"/>
                <a:ea typeface="黑体" panose="02010609060101010101" pitchFamily="49" charset="-122"/>
              </a:rPr>
              <a:t>～</a:t>
            </a:r>
            <a:r>
              <a:rPr kumimoji="1" lang="en-US" altLang="zh-CN" sz="2800">
                <a:latin typeface="Times New Roman" panose="02020603050405020304" pitchFamily="18" charset="0"/>
                <a:ea typeface="黑体" panose="02010609060101010101" pitchFamily="49" charset="-122"/>
              </a:rPr>
              <a:t>17.1μmol/L</a:t>
            </a:r>
            <a:r>
              <a:rPr kumimoji="1" lang="zh-CN" altLang="en-US" sz="2800">
                <a:latin typeface="Times New Roman" panose="02020603050405020304" pitchFamily="18" charset="0"/>
                <a:ea typeface="黑体" panose="02010609060101010101" pitchFamily="49" charset="-122"/>
              </a:rPr>
              <a:t>（</a:t>
            </a:r>
            <a:r>
              <a:rPr kumimoji="1" lang="en-US" altLang="zh-CN" sz="2800">
                <a:latin typeface="Times New Roman" panose="02020603050405020304" pitchFamily="18" charset="0"/>
                <a:ea typeface="黑体" panose="02010609060101010101" pitchFamily="49" charset="-122"/>
              </a:rPr>
              <a:t>0.2</a:t>
            </a:r>
            <a:r>
              <a:rPr kumimoji="1" lang="zh-CN" altLang="en-US" sz="2800">
                <a:latin typeface="Times New Roman" panose="02020603050405020304" pitchFamily="18" charset="0"/>
                <a:ea typeface="黑体" panose="02010609060101010101" pitchFamily="49" charset="-122"/>
              </a:rPr>
              <a:t>～</a:t>
            </a:r>
            <a:r>
              <a:rPr kumimoji="1" lang="en-US" altLang="zh-CN" sz="2800">
                <a:latin typeface="Times New Roman" panose="02020603050405020304" pitchFamily="18" charset="0"/>
                <a:ea typeface="黑体" panose="02010609060101010101" pitchFamily="49" charset="-122"/>
              </a:rPr>
              <a:t>1mg/dl) </a:t>
            </a:r>
          </a:p>
          <a:p>
            <a:pPr eaLnBrk="1" hangingPunct="1">
              <a:lnSpc>
                <a:spcPct val="160000"/>
              </a:lnSpc>
              <a:spcBef>
                <a:spcPct val="20000"/>
              </a:spcBef>
              <a:buClr>
                <a:srgbClr val="FFFF00"/>
              </a:buClr>
              <a:buFont typeface="Wingdings" panose="05000000000000000000" pitchFamily="2" charset="2"/>
              <a:buNone/>
            </a:pPr>
            <a:r>
              <a:rPr kumimoji="1" lang="en-US" altLang="zh-CN" sz="2800">
                <a:latin typeface="Times New Roman" panose="02020603050405020304" pitchFamily="18" charset="0"/>
                <a:ea typeface="黑体" panose="02010609060101010101" pitchFamily="49" charset="-122"/>
              </a:rPr>
              <a:t>                4/5</a:t>
            </a:r>
            <a:r>
              <a:rPr kumimoji="1" lang="zh-CN" altLang="en-US" sz="2800">
                <a:latin typeface="Times New Roman" panose="02020603050405020304" pitchFamily="18" charset="0"/>
                <a:ea typeface="黑体" panose="02010609060101010101" pitchFamily="49" charset="-122"/>
              </a:rPr>
              <a:t>为未结合胆红素，其余为结合胆红素</a:t>
            </a:r>
          </a:p>
          <a:p>
            <a:pPr eaLnBrk="1" hangingPunct="1">
              <a:lnSpc>
                <a:spcPct val="160000"/>
              </a:lnSpc>
              <a:spcBef>
                <a:spcPct val="20000"/>
              </a:spcBef>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肝脏对胆红素强大的处理能力</a:t>
            </a:r>
          </a:p>
        </p:txBody>
      </p:sp>
      <p:sp>
        <p:nvSpPr>
          <p:cNvPr id="108548" name="Rectangle 4">
            <a:extLst>
              <a:ext uri="{FF2B5EF4-FFF2-40B4-BE49-F238E27FC236}">
                <a16:creationId xmlns:a16="http://schemas.microsoft.com/office/drawing/2014/main" id="{D3AA2ACA-45B1-450E-9A9B-F63FA0864946}"/>
              </a:ext>
            </a:extLst>
          </p:cNvPr>
          <p:cNvSpPr>
            <a:spLocks noChangeArrowheads="1"/>
          </p:cNvSpPr>
          <p:nvPr/>
        </p:nvSpPr>
        <p:spPr bwMode="auto">
          <a:xfrm>
            <a:off x="107950" y="1844675"/>
            <a:ext cx="8856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3200">
                <a:latin typeface="Times New Roman" panose="02020603050405020304" pitchFamily="18" charset="0"/>
                <a:ea typeface="黑体" panose="02010609060101010101" pitchFamily="49" charset="-122"/>
              </a:rPr>
              <a:t>（一）正常人胆红素的生成与排泄维持动态平衡</a:t>
            </a:r>
          </a:p>
        </p:txBody>
      </p:sp>
      <p:sp>
        <p:nvSpPr>
          <p:cNvPr id="108549" name="灯片编号占位符 4">
            <a:extLst>
              <a:ext uri="{FF2B5EF4-FFF2-40B4-BE49-F238E27FC236}">
                <a16:creationId xmlns:a16="http://schemas.microsoft.com/office/drawing/2014/main" id="{C79C947F-5471-44B5-AC27-22CC91BEC9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6ADFF3E-6BC5-4579-B49F-305E709739F1}" type="slidenum">
              <a:rPr lang="en-US" altLang="zh-CN">
                <a:latin typeface="Arial" panose="020B0604020202020204" pitchFamily="34" charset="0"/>
              </a:rPr>
              <a:pPr eaLnBrk="1" hangingPunct="1"/>
              <a:t>100</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DB5318E-9A5A-4BB3-ADB7-8D37B3942FDA}"/>
              </a:ext>
            </a:extLst>
          </p:cNvPr>
          <p:cNvSpPr>
            <a:spLocks noGrp="1" noRot="1" noChangeArrowheads="1"/>
          </p:cNvSpPr>
          <p:nvPr>
            <p:ph type="title"/>
          </p:nvPr>
        </p:nvSpPr>
        <p:spPr>
          <a:xfrm>
            <a:off x="466725" y="476250"/>
            <a:ext cx="8208963" cy="1008063"/>
          </a:xfrm>
        </p:spPr>
        <p:txBody>
          <a:bodyPr/>
          <a:lstStyle/>
          <a:p>
            <a:pPr marL="1168400" indent="-1168400" eaLnBrk="1" hangingPunct="1">
              <a:lnSpc>
                <a:spcPct val="110000"/>
              </a:lnSpc>
            </a:pPr>
            <a:r>
              <a:rPr lang="zh-CN" altLang="en-US" sz="3200" b="0">
                <a:solidFill>
                  <a:srgbClr val="FFFF00"/>
                </a:solidFill>
                <a:effectLst/>
                <a:latin typeface="Times New Roman" panose="02020603050405020304" pitchFamily="18" charset="0"/>
                <a:ea typeface="黑体" panose="02010609060101010101" pitchFamily="49" charset="-122"/>
              </a:rPr>
              <a:t>（二）黄  疸</a:t>
            </a:r>
          </a:p>
        </p:txBody>
      </p:sp>
      <p:sp>
        <p:nvSpPr>
          <p:cNvPr id="152579" name="Rectangle 3">
            <a:extLst>
              <a:ext uri="{FF2B5EF4-FFF2-40B4-BE49-F238E27FC236}">
                <a16:creationId xmlns:a16="http://schemas.microsoft.com/office/drawing/2014/main" id="{2095FF0A-5E42-4D55-861F-D0D91DA87F54}"/>
              </a:ext>
            </a:extLst>
          </p:cNvPr>
          <p:cNvSpPr>
            <a:spLocks noGrp="1" noChangeArrowheads="1"/>
          </p:cNvSpPr>
          <p:nvPr>
            <p:ph type="body" idx="1"/>
          </p:nvPr>
        </p:nvSpPr>
        <p:spPr>
          <a:xfrm>
            <a:off x="1042988" y="1268413"/>
            <a:ext cx="7345362" cy="3960812"/>
          </a:xfrm>
        </p:spPr>
        <p:txBody>
          <a:bodyPr/>
          <a:lstStyle/>
          <a:p>
            <a:pPr algn="just" eaLnBrk="1" hangingPunct="1">
              <a:lnSpc>
                <a:spcPct val="12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体内胆红素生成过多，或肝细胞对胆红素的摄取、转化及排泄能力下降等因素均可引起</a:t>
            </a:r>
            <a:r>
              <a:rPr lang="zh-CN" altLang="en-US" sz="2800" u="sng">
                <a:effectLst/>
                <a:latin typeface="Times New Roman" panose="02020603050405020304" pitchFamily="18" charset="0"/>
                <a:ea typeface="黑体" panose="02010609060101010101" pitchFamily="49" charset="-122"/>
              </a:rPr>
              <a:t>血浆胆红素含量增多</a:t>
            </a:r>
            <a:r>
              <a:rPr lang="zh-CN" altLang="en-US" sz="2800">
                <a:effectLst/>
                <a:latin typeface="Times New Roman" panose="02020603050405020304" pitchFamily="18" charset="0"/>
                <a:ea typeface="黑体" panose="02010609060101010101" pitchFamily="49" charset="-122"/>
              </a:rPr>
              <a:t>，</a:t>
            </a:r>
            <a:r>
              <a:rPr lang="zh-CN" altLang="en-US" sz="2800" u="sng">
                <a:effectLst/>
                <a:latin typeface="Times New Roman" panose="02020603050405020304" pitchFamily="18" charset="0"/>
                <a:ea typeface="黑体" panose="02010609060101010101" pitchFamily="49" charset="-122"/>
              </a:rPr>
              <a:t>称为</a:t>
            </a:r>
            <a:r>
              <a:rPr lang="zh-CN" altLang="en-US" sz="2800" u="sng">
                <a:solidFill>
                  <a:srgbClr val="FFFF00"/>
                </a:solidFill>
                <a:effectLst/>
                <a:latin typeface="Times New Roman" panose="02020603050405020304" pitchFamily="18" charset="0"/>
                <a:ea typeface="黑体" panose="02010609060101010101" pitchFamily="49" charset="-122"/>
              </a:rPr>
              <a:t>高胆红素血症</a:t>
            </a:r>
            <a:r>
              <a:rPr lang="en-US" altLang="zh-CN" sz="2800" u="sng">
                <a:solidFill>
                  <a:srgbClr val="FFFF00"/>
                </a:solidFill>
                <a:effectLst/>
                <a:latin typeface="Times New Roman" panose="02020603050405020304" pitchFamily="18" charset="0"/>
                <a:ea typeface="黑体" panose="02010609060101010101" pitchFamily="49" charset="-122"/>
              </a:rPr>
              <a:t>(hyperbilirubinemia)</a:t>
            </a:r>
            <a:r>
              <a:rPr lang="zh-CN" altLang="en-US" sz="2800">
                <a:effectLst/>
                <a:latin typeface="Times New Roman" panose="02020603050405020304" pitchFamily="18" charset="0"/>
                <a:ea typeface="黑体" panose="02010609060101010101" pitchFamily="49" charset="-122"/>
              </a:rPr>
              <a:t>。</a:t>
            </a:r>
          </a:p>
          <a:p>
            <a:pPr algn="just" eaLnBrk="1" hangingPunct="1">
              <a:lnSpc>
                <a:spcPct val="12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胆红素为橙黄色物质，过量的胆红素可扩散进入组织造成组织黄染，这一体征称为</a:t>
            </a:r>
            <a:r>
              <a:rPr lang="zh-CN" altLang="en-US" sz="2800">
                <a:solidFill>
                  <a:srgbClr val="FFFF00"/>
                </a:solidFill>
                <a:effectLst/>
                <a:latin typeface="Times New Roman" panose="02020603050405020304" pitchFamily="18" charset="0"/>
                <a:ea typeface="黑体" panose="02010609060101010101" pitchFamily="49" charset="-122"/>
              </a:rPr>
              <a:t>黄疸</a:t>
            </a:r>
            <a:r>
              <a:rPr lang="en-US" altLang="zh-CN" sz="2800">
                <a:solidFill>
                  <a:srgbClr val="FFFF00"/>
                </a:solidFill>
                <a:effectLst/>
                <a:latin typeface="Times New Roman" panose="02020603050405020304" pitchFamily="18" charset="0"/>
                <a:ea typeface="黑体" panose="02010609060101010101" pitchFamily="49" charset="-122"/>
              </a:rPr>
              <a:t>(jaundice)</a:t>
            </a:r>
            <a:r>
              <a:rPr lang="zh-CN" altLang="en-US" sz="2800">
                <a:effectLst/>
                <a:latin typeface="Times New Roman" panose="02020603050405020304" pitchFamily="18" charset="0"/>
                <a:ea typeface="黑体" panose="02010609060101010101" pitchFamily="49" charset="-122"/>
              </a:rPr>
              <a:t>。</a:t>
            </a:r>
          </a:p>
        </p:txBody>
      </p:sp>
      <p:sp>
        <p:nvSpPr>
          <p:cNvPr id="152580" name="Text Box 4">
            <a:extLst>
              <a:ext uri="{FF2B5EF4-FFF2-40B4-BE49-F238E27FC236}">
                <a16:creationId xmlns:a16="http://schemas.microsoft.com/office/drawing/2014/main" id="{7C66AD8B-592E-407F-AB63-2DC5936CCFC9}"/>
              </a:ext>
            </a:extLst>
          </p:cNvPr>
          <p:cNvSpPr txBox="1">
            <a:spLocks noChangeArrowheads="1"/>
          </p:cNvSpPr>
          <p:nvPr/>
        </p:nvSpPr>
        <p:spPr bwMode="auto">
          <a:xfrm>
            <a:off x="1476375" y="5248275"/>
            <a:ext cx="69834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80000"/>
              </a:lnSpc>
              <a:spcBef>
                <a:spcPct val="50000"/>
              </a:spcBef>
              <a:buClr>
                <a:srgbClr val="FFFF00"/>
              </a:buClr>
              <a:buFontTx/>
              <a:buChar char="•"/>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隐性黄疸：血清胆红素浓度在</a:t>
            </a:r>
            <a:r>
              <a:rPr lang="en-US" altLang="zh-CN" sz="2800">
                <a:latin typeface="Times New Roman" panose="02020603050405020304" pitchFamily="18" charset="0"/>
                <a:ea typeface="黑体" panose="02010609060101010101" pitchFamily="49" charset="-122"/>
              </a:rPr>
              <a:t>1</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黑体" panose="02010609060101010101" pitchFamily="49" charset="-122"/>
              </a:rPr>
              <a:t>2 mg/dl</a:t>
            </a:r>
          </a:p>
          <a:p>
            <a:pPr eaLnBrk="1" hangingPunct="1">
              <a:lnSpc>
                <a:spcPct val="80000"/>
              </a:lnSpc>
              <a:spcBef>
                <a:spcPct val="50000"/>
              </a:spcBef>
              <a:buClr>
                <a:srgbClr val="FFFF00"/>
              </a:buClr>
              <a:buFontTx/>
              <a:buChar char="•"/>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显性黄疸：血清胆红素浓度 </a:t>
            </a:r>
            <a:r>
              <a:rPr lang="en-US" altLang="zh-CN" sz="2800">
                <a:latin typeface="Times New Roman" panose="02020603050405020304" pitchFamily="18" charset="0"/>
                <a:ea typeface="黑体" panose="02010609060101010101" pitchFamily="49" charset="-122"/>
              </a:rPr>
              <a:t>&gt; 2 mg/dl</a:t>
            </a:r>
          </a:p>
        </p:txBody>
      </p:sp>
      <p:sp>
        <p:nvSpPr>
          <p:cNvPr id="109573" name="灯片编号占位符 4">
            <a:extLst>
              <a:ext uri="{FF2B5EF4-FFF2-40B4-BE49-F238E27FC236}">
                <a16:creationId xmlns:a16="http://schemas.microsoft.com/office/drawing/2014/main" id="{5638E7C4-CBD6-4733-A1BA-E122BAC532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14A63FB-3268-48C7-ADE5-CDF0E6AA9DB0}" type="slidenum">
              <a:rPr lang="en-US" altLang="zh-CN">
                <a:latin typeface="Arial" panose="020B0604020202020204" pitchFamily="34" charset="0"/>
              </a:rPr>
              <a:pPr eaLnBrk="1" hangingPunct="1"/>
              <a:t>101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blinds(horizontal)">
                                      <p:cBhvr>
                                        <p:cTn id="7" dur="500"/>
                                        <p:tgtEl>
                                          <p:spTgt spid="15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blinds(horizontal)">
                                      <p:cBhvr>
                                        <p:cTn id="12" dur="500"/>
                                        <p:tgtEl>
                                          <p:spTgt spid="15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2580">
                                            <p:txEl>
                                              <p:pRg st="0" end="0"/>
                                            </p:txEl>
                                          </p:spTgt>
                                        </p:tgtEl>
                                        <p:attrNameLst>
                                          <p:attrName>style.visibility</p:attrName>
                                        </p:attrNameLst>
                                      </p:cBhvr>
                                      <p:to>
                                        <p:strVal val="visible"/>
                                      </p:to>
                                    </p:set>
                                    <p:animEffect transition="in" filter="wipe(left)">
                                      <p:cBhvr>
                                        <p:cTn id="17" dur="500"/>
                                        <p:tgtEl>
                                          <p:spTgt spid="152580">
                                            <p:txEl>
                                              <p:pRg st="0" end="0"/>
                                            </p:txEl>
                                          </p:spTgt>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2580">
                                            <p:txEl>
                                              <p:pRg st="1" end="1"/>
                                            </p:txEl>
                                          </p:spTgt>
                                        </p:tgtEl>
                                        <p:attrNameLst>
                                          <p:attrName>style.visibility</p:attrName>
                                        </p:attrNameLst>
                                      </p:cBhvr>
                                      <p:to>
                                        <p:strVal val="visible"/>
                                      </p:to>
                                    </p:set>
                                    <p:animEffect transition="in" filter="wipe(left)">
                                      <p:cBhvr>
                                        <p:cTn id="21" dur="500"/>
                                        <p:tgtEl>
                                          <p:spTgt spid="152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0"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31912435-531D-482A-A087-5A9156BEB30D}"/>
              </a:ext>
            </a:extLst>
          </p:cNvPr>
          <p:cNvSpPr>
            <a:spLocks noGrp="1" noChangeArrowheads="1"/>
          </p:cNvSpPr>
          <p:nvPr>
            <p:ph type="body" idx="1"/>
          </p:nvPr>
        </p:nvSpPr>
        <p:spPr>
          <a:xfrm>
            <a:off x="827088" y="1268413"/>
            <a:ext cx="7200900" cy="1152525"/>
          </a:xfrm>
        </p:spPr>
        <p:txBody>
          <a:bodyPr/>
          <a:lstStyle/>
          <a:p>
            <a:pPr eaLnBrk="1" hangingPunct="1">
              <a:lnSpc>
                <a:spcPct val="110000"/>
              </a:lnSpc>
              <a:buClr>
                <a:srgbClr val="FFFF00"/>
              </a:buClr>
              <a:buSzPct val="90000"/>
              <a:buFont typeface="Wingdings" panose="05000000000000000000" pitchFamily="2" charset="2"/>
              <a:buChar char="Ø"/>
            </a:pPr>
            <a:r>
              <a:rPr kumimoji="1" lang="zh-CN" altLang="en-US">
                <a:effectLst/>
                <a:latin typeface="Times New Roman" panose="02020603050405020304" pitchFamily="18" charset="0"/>
                <a:ea typeface="黑体" panose="02010609060101010101" pitchFamily="49" charset="-122"/>
              </a:rPr>
              <a:t>临床上常根据黄疸发病的原因不同，将黄疸分为三类：</a:t>
            </a:r>
          </a:p>
        </p:txBody>
      </p:sp>
      <p:sp>
        <p:nvSpPr>
          <p:cNvPr id="155652" name="Rectangle 4">
            <a:extLst>
              <a:ext uri="{FF2B5EF4-FFF2-40B4-BE49-F238E27FC236}">
                <a16:creationId xmlns:a16="http://schemas.microsoft.com/office/drawing/2014/main" id="{E2CD7557-5F12-4B5B-975A-31C659CC65A1}"/>
              </a:ext>
            </a:extLst>
          </p:cNvPr>
          <p:cNvSpPr>
            <a:spLocks noChangeArrowheads="1"/>
          </p:cNvSpPr>
          <p:nvPr/>
        </p:nvSpPr>
        <p:spPr bwMode="auto">
          <a:xfrm>
            <a:off x="1042988" y="2657475"/>
            <a:ext cx="72723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914400" indent="-45720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1" eaLnBrk="1" hangingPunct="1">
              <a:lnSpc>
                <a:spcPct val="160000"/>
              </a:lnSpc>
              <a:buFontTx/>
              <a:buAutoNum type="arabicPeriod"/>
            </a:pPr>
            <a:r>
              <a:rPr lang="zh-CN" altLang="en-US" sz="2800">
                <a:latin typeface="Times New Roman" panose="02020603050405020304" pitchFamily="18" charset="0"/>
                <a:ea typeface="黑体" panose="02010609060101010101" pitchFamily="49" charset="-122"/>
              </a:rPr>
              <a:t>溶血性黄疸 </a:t>
            </a:r>
            <a:r>
              <a:rPr lang="en-US" altLang="zh-CN" sz="2800">
                <a:latin typeface="Times New Roman" panose="02020603050405020304" pitchFamily="18" charset="0"/>
                <a:ea typeface="黑体" panose="02010609060101010101" pitchFamily="49" charset="-122"/>
              </a:rPr>
              <a:t>(hemolytic  jaundice)</a:t>
            </a:r>
          </a:p>
          <a:p>
            <a:pPr lvl="1" eaLnBrk="1" hangingPunct="1">
              <a:lnSpc>
                <a:spcPct val="160000"/>
              </a:lnSpc>
              <a:buFontTx/>
              <a:buAutoNum type="arabicPeriod"/>
            </a:pPr>
            <a:r>
              <a:rPr lang="zh-CN" altLang="en-US" sz="2800">
                <a:latin typeface="Times New Roman" panose="02020603050405020304" pitchFamily="18" charset="0"/>
                <a:ea typeface="黑体" panose="02010609060101010101" pitchFamily="49" charset="-122"/>
              </a:rPr>
              <a:t>肝细胞性黄疸</a:t>
            </a:r>
            <a:r>
              <a:rPr lang="en-US" altLang="zh-CN" sz="2800">
                <a:latin typeface="Times New Roman" panose="02020603050405020304" pitchFamily="18" charset="0"/>
                <a:ea typeface="黑体" panose="02010609060101010101" pitchFamily="49" charset="-122"/>
              </a:rPr>
              <a:t>(hepatocellular  jaundice)</a:t>
            </a:r>
          </a:p>
          <a:p>
            <a:pPr lvl="1" eaLnBrk="1" hangingPunct="1">
              <a:lnSpc>
                <a:spcPct val="160000"/>
              </a:lnSpc>
              <a:buFontTx/>
              <a:buAutoNum type="arabicPeriod"/>
            </a:pPr>
            <a:r>
              <a:rPr lang="zh-CN" altLang="en-US" sz="2800">
                <a:latin typeface="Times New Roman" panose="02020603050405020304" pitchFamily="18" charset="0"/>
                <a:ea typeface="黑体" panose="02010609060101010101" pitchFamily="49" charset="-122"/>
              </a:rPr>
              <a:t>阻塞性黄疸</a:t>
            </a:r>
            <a:r>
              <a:rPr lang="en-US" altLang="zh-CN" sz="2800">
                <a:latin typeface="Times New Roman" panose="02020603050405020304" pitchFamily="18" charset="0"/>
                <a:ea typeface="黑体" panose="02010609060101010101" pitchFamily="49" charset="-122"/>
              </a:rPr>
              <a:t>(obstructive  jaundice)</a:t>
            </a:r>
          </a:p>
        </p:txBody>
      </p:sp>
      <p:sp>
        <p:nvSpPr>
          <p:cNvPr id="110596" name="灯片编号占位符 3">
            <a:extLst>
              <a:ext uri="{FF2B5EF4-FFF2-40B4-BE49-F238E27FC236}">
                <a16:creationId xmlns:a16="http://schemas.microsoft.com/office/drawing/2014/main" id="{B1CA8033-B5C1-4BD5-9B89-E063078C1E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D0186CF-0E45-4502-96D3-25C442FC88B6}" type="slidenum">
              <a:rPr lang="en-US" altLang="zh-CN">
                <a:latin typeface="Arial" panose="020B0604020202020204" pitchFamily="34" charset="0"/>
              </a:rPr>
              <a:pPr eaLnBrk="1" hangingPunct="1"/>
              <a:t>102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5652"/>
                                        </p:tgtEl>
                                        <p:attrNameLst>
                                          <p:attrName>style.visibility</p:attrName>
                                        </p:attrNameLst>
                                      </p:cBhvr>
                                      <p:to>
                                        <p:strVal val="visible"/>
                                      </p:to>
                                    </p:set>
                                    <p:animEffect transition="in" filter="blinds(horizontal)">
                                      <p:cBhvr>
                                        <p:cTn id="7"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038C874-8313-430F-BB70-9CCB865560BE}"/>
              </a:ext>
            </a:extLst>
          </p:cNvPr>
          <p:cNvSpPr>
            <a:spLocks noGrp="1" noRot="1" noChangeArrowheads="1"/>
          </p:cNvSpPr>
          <p:nvPr>
            <p:ph type="title"/>
          </p:nvPr>
        </p:nvSpPr>
        <p:spPr>
          <a:xfrm>
            <a:off x="468313" y="831850"/>
            <a:ext cx="8243887" cy="725488"/>
          </a:xfrm>
        </p:spPr>
        <p:txBody>
          <a:bodyPr/>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1</a:t>
            </a:r>
            <a:r>
              <a:rPr lang="zh-CN" altLang="en-US" sz="3200" b="0">
                <a:solidFill>
                  <a:srgbClr val="FFFF00"/>
                </a:solidFill>
                <a:effectLst/>
                <a:latin typeface="Times New Roman" panose="02020603050405020304" pitchFamily="18" charset="0"/>
                <a:ea typeface="黑体" panose="02010609060101010101" pitchFamily="49" charset="-122"/>
              </a:rPr>
              <a:t>．溶血性黄疸</a:t>
            </a:r>
            <a:r>
              <a:rPr lang="en-US" altLang="zh-CN" sz="3200" b="0">
                <a:solidFill>
                  <a:srgbClr val="FFFF00"/>
                </a:solidFill>
                <a:effectLst/>
                <a:latin typeface="Times New Roman" panose="02020603050405020304" pitchFamily="18" charset="0"/>
                <a:ea typeface="黑体" panose="02010609060101010101" pitchFamily="49" charset="-122"/>
              </a:rPr>
              <a:t>(hemolytic jaundice)</a:t>
            </a:r>
          </a:p>
        </p:txBody>
      </p:sp>
      <p:sp>
        <p:nvSpPr>
          <p:cNvPr id="156675" name="Rectangle 3">
            <a:extLst>
              <a:ext uri="{FF2B5EF4-FFF2-40B4-BE49-F238E27FC236}">
                <a16:creationId xmlns:a16="http://schemas.microsoft.com/office/drawing/2014/main" id="{A84970C8-8D8B-413D-AD72-1F9389021A0E}"/>
              </a:ext>
            </a:extLst>
          </p:cNvPr>
          <p:cNvSpPr>
            <a:spLocks noGrp="1" noChangeArrowheads="1"/>
          </p:cNvSpPr>
          <p:nvPr>
            <p:ph type="body" idx="1"/>
          </p:nvPr>
        </p:nvSpPr>
        <p:spPr>
          <a:xfrm>
            <a:off x="971550" y="1628775"/>
            <a:ext cx="7345363" cy="4824413"/>
          </a:xfrm>
          <a:noFill/>
          <a:extLst>
            <a:ext uri="{909E8E84-426E-40DD-AFC4-6F175D3DCCD1}">
              <a14:hiddenFill xmlns:a14="http://schemas.microsoft.com/office/drawing/2010/main">
                <a:solidFill>
                  <a:srgbClr val="FFFFFF"/>
                </a:solidFill>
              </a14:hiddenFill>
            </a:ext>
          </a:extLst>
        </p:spPr>
        <p:txBody>
          <a:bodyPr/>
          <a:lstStyle/>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又称为肝前性黄疸</a:t>
            </a:r>
            <a:r>
              <a:rPr lang="en-US" altLang="zh-CN" sz="2800">
                <a:effectLst/>
                <a:latin typeface="Times New Roman" panose="02020603050405020304" pitchFamily="18" charset="0"/>
                <a:ea typeface="黑体" panose="02010609060101010101" pitchFamily="49" charset="-122"/>
              </a:rPr>
              <a:t>(prehepatic jaundice)</a:t>
            </a:r>
          </a:p>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属于</a:t>
            </a:r>
            <a:r>
              <a:rPr lang="zh-CN" altLang="en-US" sz="2800" u="sng">
                <a:effectLst/>
                <a:latin typeface="Times New Roman" panose="02020603050405020304" pitchFamily="18" charset="0"/>
                <a:ea typeface="黑体" panose="02010609060101010101" pitchFamily="49" charset="-122"/>
              </a:rPr>
              <a:t>高未结合型胆红素血症</a:t>
            </a:r>
            <a:endParaRPr lang="zh-CN" altLang="en-US" sz="2800">
              <a:effectLst/>
              <a:latin typeface="Times New Roman" panose="02020603050405020304" pitchFamily="18" charset="0"/>
              <a:ea typeface="黑体" panose="02010609060101010101" pitchFamily="49" charset="-122"/>
            </a:endParaRPr>
          </a:p>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发病原因：</a:t>
            </a:r>
          </a:p>
          <a:p>
            <a:pPr algn="just" eaLnBrk="1" hangingPunct="1">
              <a:lnSpc>
                <a:spcPct val="130000"/>
              </a:lnSpc>
              <a:buClr>
                <a:srgbClr val="FFFF00"/>
              </a:buClr>
              <a:buSzPct val="90000"/>
              <a:buFont typeface="Wingdings" panose="05000000000000000000" pitchFamily="2" charset="2"/>
              <a:buNone/>
            </a:pPr>
            <a:r>
              <a:rPr lang="zh-CN" altLang="en-US" sz="2800">
                <a:effectLst/>
                <a:latin typeface="Times New Roman" panose="02020603050405020304" pitchFamily="18" charset="0"/>
                <a:ea typeface="黑体" panose="02010609060101010101" pitchFamily="49" charset="-122"/>
              </a:rPr>
              <a:t>           由于红细胞的大量破坏，在单核</a:t>
            </a:r>
            <a:r>
              <a:rPr lang="en-US" altLang="zh-CN" sz="2800">
                <a:effectLst/>
                <a:latin typeface="Times New Roman" panose="02020603050405020304" pitchFamily="18" charset="0"/>
                <a:ea typeface="黑体" panose="02010609060101010101" pitchFamily="49" charset="-122"/>
              </a:rPr>
              <a:t>-</a:t>
            </a:r>
            <a:r>
              <a:rPr lang="zh-CN" altLang="en-US" sz="2800">
                <a:effectLst/>
                <a:latin typeface="Times New Roman" panose="02020603050405020304" pitchFamily="18" charset="0"/>
                <a:ea typeface="黑体" panose="02010609060101010101" pitchFamily="49" charset="-122"/>
              </a:rPr>
              <a:t>吞噬细胞系统产生胆红素过多，超过了肝细胞摄取、转化和排泄胆红素的能力，造成</a:t>
            </a:r>
            <a:r>
              <a:rPr lang="zh-CN" altLang="en-US" sz="2800" u="sng">
                <a:solidFill>
                  <a:srgbClr val="FFFF00"/>
                </a:solidFill>
                <a:effectLst/>
                <a:latin typeface="Times New Roman" panose="02020603050405020304" pitchFamily="18" charset="0"/>
                <a:ea typeface="黑体" panose="02010609060101010101" pitchFamily="49" charset="-122"/>
              </a:rPr>
              <a:t>血液中未结合胆红素浓度显著增高</a:t>
            </a:r>
            <a:r>
              <a:rPr lang="zh-CN" altLang="en-US" sz="2800">
                <a:effectLst/>
                <a:latin typeface="Times New Roman" panose="02020603050405020304" pitchFamily="18" charset="0"/>
                <a:ea typeface="黑体" panose="02010609060101010101" pitchFamily="49" charset="-122"/>
              </a:rPr>
              <a:t>所致。 </a:t>
            </a:r>
          </a:p>
        </p:txBody>
      </p:sp>
      <p:sp>
        <p:nvSpPr>
          <p:cNvPr id="111620" name="灯片编号占位符 3">
            <a:extLst>
              <a:ext uri="{FF2B5EF4-FFF2-40B4-BE49-F238E27FC236}">
                <a16:creationId xmlns:a16="http://schemas.microsoft.com/office/drawing/2014/main" id="{B4D95AA0-B9B2-4EC1-96F3-ADC3E18F64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C25902EA-D4CE-41E8-B0B9-898F64F31C57}" type="slidenum">
              <a:rPr lang="en-US" altLang="zh-CN">
                <a:latin typeface="Arial" panose="020B0604020202020204" pitchFamily="34" charset="0"/>
              </a:rPr>
              <a:pPr eaLnBrk="1" hangingPunct="1"/>
              <a:t>103</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linds(horizontal)">
                                      <p:cBhvr>
                                        <p:cTn id="7" dur="500"/>
                                        <p:tgtEl>
                                          <p:spTgt spid="156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linds(horizontal)">
                                      <p:cBhvr>
                                        <p:cTn id="12" dur="500"/>
                                        <p:tgtEl>
                                          <p:spTgt spid="156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blinds(horizontal)">
                                      <p:cBhvr>
                                        <p:cTn id="17" dur="500"/>
                                        <p:tgtEl>
                                          <p:spTgt spid="156675">
                                            <p:txEl>
                                              <p:pRg st="2" end="2"/>
                                            </p:txEl>
                                          </p:spTgt>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56675">
                                            <p:txEl>
                                              <p:pRg st="3" end="3"/>
                                            </p:txEl>
                                          </p:spTgt>
                                        </p:tgtEl>
                                        <p:attrNameLst>
                                          <p:attrName>style.visibility</p:attrName>
                                        </p:attrNameLst>
                                      </p:cBhvr>
                                      <p:to>
                                        <p:strVal val="visible"/>
                                      </p:to>
                                    </p:set>
                                    <p:animEffect transition="in" filter="blinds(horizontal)">
                                      <p:cBhvr>
                                        <p:cTn id="21" dur="500"/>
                                        <p:tgtEl>
                                          <p:spTgt spid="156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20843B0A-A303-4639-9F2C-2A58CFB47EFF}"/>
              </a:ext>
            </a:extLst>
          </p:cNvPr>
          <p:cNvSpPr>
            <a:spLocks noGrp="1" noRot="1" noChangeArrowheads="1"/>
          </p:cNvSpPr>
          <p:nvPr>
            <p:ph type="title"/>
          </p:nvPr>
        </p:nvSpPr>
        <p:spPr>
          <a:xfrm>
            <a:off x="576263" y="974725"/>
            <a:ext cx="7451725" cy="725488"/>
          </a:xfrm>
          <a:noFill/>
          <a:extLst>
            <a:ext uri="{909E8E84-426E-40DD-AFC4-6F175D3DCCD1}">
              <a14:hiddenFill xmlns:a14="http://schemas.microsoft.com/office/drawing/2010/main">
                <a:solidFill>
                  <a:srgbClr val="FFFFFF"/>
                </a:solidFill>
              </a14:hiddenFill>
            </a:ext>
          </a:extLst>
        </p:spPr>
        <p:txBody>
          <a:bodyPr anchor="b"/>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2</a:t>
            </a:r>
            <a:r>
              <a:rPr lang="zh-CN" altLang="en-US" sz="3200" b="0">
                <a:solidFill>
                  <a:srgbClr val="FFFF00"/>
                </a:solidFill>
                <a:effectLst/>
                <a:latin typeface="Times New Roman" panose="02020603050405020304" pitchFamily="18" charset="0"/>
                <a:ea typeface="黑体" panose="02010609060101010101" pitchFamily="49" charset="-122"/>
              </a:rPr>
              <a:t>．肝细胞性黄疸</a:t>
            </a:r>
            <a:r>
              <a:rPr lang="en-US" altLang="zh-CN" sz="3200" b="0">
                <a:solidFill>
                  <a:srgbClr val="FFFF00"/>
                </a:solidFill>
                <a:effectLst/>
                <a:latin typeface="Times New Roman" panose="02020603050405020304" pitchFamily="18" charset="0"/>
                <a:ea typeface="黑体" panose="02010609060101010101" pitchFamily="49" charset="-122"/>
              </a:rPr>
              <a:t>(hepatocellular jaundice) </a:t>
            </a:r>
          </a:p>
        </p:txBody>
      </p:sp>
      <p:sp>
        <p:nvSpPr>
          <p:cNvPr id="157699" name="Rectangle 3">
            <a:extLst>
              <a:ext uri="{FF2B5EF4-FFF2-40B4-BE49-F238E27FC236}">
                <a16:creationId xmlns:a16="http://schemas.microsoft.com/office/drawing/2014/main" id="{9BD37068-C5DB-4723-B4ED-04253C7C1446}"/>
              </a:ext>
            </a:extLst>
          </p:cNvPr>
          <p:cNvSpPr>
            <a:spLocks noGrp="1" noChangeArrowheads="1"/>
          </p:cNvSpPr>
          <p:nvPr>
            <p:ph type="body" idx="1"/>
          </p:nvPr>
        </p:nvSpPr>
        <p:spPr>
          <a:xfrm>
            <a:off x="1116013" y="1781175"/>
            <a:ext cx="7272337" cy="4456113"/>
          </a:xfrm>
          <a:noFill/>
          <a:extLst>
            <a:ext uri="{909E8E84-426E-40DD-AFC4-6F175D3DCCD1}">
              <a14:hiddenFill xmlns:a14="http://schemas.microsoft.com/office/drawing/2010/main">
                <a:solidFill>
                  <a:srgbClr val="FFFFFF"/>
                </a:solidFill>
              </a14:hiddenFill>
            </a:ext>
          </a:extLst>
        </p:spPr>
        <p:txBody>
          <a:bodyPr/>
          <a:lstStyle/>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又称为肝原性黄疸</a:t>
            </a:r>
            <a:r>
              <a:rPr lang="en-US" altLang="zh-CN" sz="2800">
                <a:effectLst/>
                <a:latin typeface="Times New Roman" panose="02020603050405020304" pitchFamily="18" charset="0"/>
                <a:ea typeface="黑体" panose="02010609060101010101" pitchFamily="49" charset="-122"/>
              </a:rPr>
              <a:t>(hepatic jaundice)</a:t>
            </a:r>
          </a:p>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发病原因：</a:t>
            </a:r>
          </a:p>
          <a:p>
            <a:pPr algn="just" eaLnBrk="1" hangingPunct="1">
              <a:lnSpc>
                <a:spcPct val="130000"/>
              </a:lnSpc>
              <a:buClr>
                <a:srgbClr val="FFFF00"/>
              </a:buClr>
              <a:buSzPct val="90000"/>
              <a:buFont typeface="Wingdings" panose="05000000000000000000" pitchFamily="2" charset="2"/>
              <a:buNone/>
            </a:pPr>
            <a:r>
              <a:rPr lang="zh-CN" altLang="en-US" sz="2800">
                <a:effectLst/>
                <a:latin typeface="Times New Roman" panose="02020603050405020304" pitchFamily="18" charset="0"/>
                <a:ea typeface="黑体" panose="02010609060101010101" pitchFamily="49" charset="-122"/>
              </a:rPr>
              <a:t>            由于肝细胞功能受损，造成其摄取、转化和排泄胆红素的能力降低所致。</a:t>
            </a:r>
          </a:p>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 表现：</a:t>
            </a:r>
            <a:r>
              <a:rPr lang="zh-CN" altLang="en-US" sz="2800" u="sng">
                <a:solidFill>
                  <a:srgbClr val="FFFF00"/>
                </a:solidFill>
                <a:effectLst/>
                <a:latin typeface="Times New Roman" panose="02020603050405020304" pitchFamily="18" charset="0"/>
                <a:ea typeface="黑体" panose="02010609060101010101" pitchFamily="49" charset="-122"/>
              </a:rPr>
              <a:t>血清未结合胆红素及结合胆红素浓度均增高</a:t>
            </a:r>
            <a:r>
              <a:rPr lang="zh-CN" altLang="en-US" sz="2800">
                <a:effectLst/>
                <a:latin typeface="Times New Roman" panose="02020603050405020304" pitchFamily="18" charset="0"/>
                <a:ea typeface="黑体" panose="02010609060101010101" pitchFamily="49" charset="-122"/>
              </a:rPr>
              <a:t>。  </a:t>
            </a:r>
          </a:p>
        </p:txBody>
      </p:sp>
      <p:sp>
        <p:nvSpPr>
          <p:cNvPr id="112644" name="灯片编号占位符 3">
            <a:extLst>
              <a:ext uri="{FF2B5EF4-FFF2-40B4-BE49-F238E27FC236}">
                <a16:creationId xmlns:a16="http://schemas.microsoft.com/office/drawing/2014/main" id="{6A245062-B4F7-4D45-9E3A-ABDE8F1797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2DEC27F-C984-46A1-B410-92D1FAA4B77D}" type="slidenum">
              <a:rPr lang="en-US" altLang="zh-CN">
                <a:latin typeface="Arial" panose="020B0604020202020204" pitchFamily="34" charset="0"/>
              </a:rPr>
              <a:pPr eaLnBrk="1" hangingPunct="1"/>
              <a:t>104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wipe(up)">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wipe(up)">
                                      <p:cBhvr>
                                        <p:cTn id="12" dur="500"/>
                                        <p:tgtEl>
                                          <p:spTgt spid="157699">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7699">
                                            <p:txEl>
                                              <p:pRg st="2" end="2"/>
                                            </p:txEl>
                                          </p:spTgt>
                                        </p:tgtEl>
                                        <p:attrNameLst>
                                          <p:attrName>style.visibility</p:attrName>
                                        </p:attrNameLst>
                                      </p:cBhvr>
                                      <p:to>
                                        <p:strVal val="visible"/>
                                      </p:to>
                                    </p:set>
                                    <p:animEffect transition="in" filter="wipe(up)">
                                      <p:cBhvr>
                                        <p:cTn id="16" dur="500"/>
                                        <p:tgtEl>
                                          <p:spTgt spid="15769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7699">
                                            <p:txEl>
                                              <p:pRg st="3" end="3"/>
                                            </p:txEl>
                                          </p:spTgt>
                                        </p:tgtEl>
                                        <p:attrNameLst>
                                          <p:attrName>style.visibility</p:attrName>
                                        </p:attrNameLst>
                                      </p:cBhvr>
                                      <p:to>
                                        <p:strVal val="visible"/>
                                      </p:to>
                                    </p:set>
                                    <p:animEffect transition="in" filter="wipe(up)">
                                      <p:cBhvr>
                                        <p:cTn id="21" dur="5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11A9E1B-4E41-4571-9FF0-87A98108663D}"/>
              </a:ext>
            </a:extLst>
          </p:cNvPr>
          <p:cNvSpPr>
            <a:spLocks noGrp="1" noRot="1" noChangeArrowheads="1"/>
          </p:cNvSpPr>
          <p:nvPr>
            <p:ph type="title"/>
          </p:nvPr>
        </p:nvSpPr>
        <p:spPr>
          <a:xfrm>
            <a:off x="468313" y="1119188"/>
            <a:ext cx="8243887" cy="725487"/>
          </a:xfrm>
          <a:noFill/>
          <a:extLst>
            <a:ext uri="{909E8E84-426E-40DD-AFC4-6F175D3DCCD1}">
              <a14:hiddenFill xmlns:a14="http://schemas.microsoft.com/office/drawing/2010/main">
                <a:solidFill>
                  <a:srgbClr val="FFFFFF"/>
                </a:solidFill>
              </a14:hiddenFill>
            </a:ext>
          </a:extLst>
        </p:spPr>
        <p:txBody>
          <a:bodyPr anchor="b"/>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3</a:t>
            </a:r>
            <a:r>
              <a:rPr lang="zh-CN" altLang="en-US" sz="3200" b="0">
                <a:solidFill>
                  <a:srgbClr val="FFFF00"/>
                </a:solidFill>
                <a:effectLst/>
                <a:latin typeface="Times New Roman" panose="02020603050405020304" pitchFamily="18" charset="0"/>
                <a:ea typeface="黑体" panose="02010609060101010101" pitchFamily="49" charset="-122"/>
              </a:rPr>
              <a:t>．阻塞性黄疸 </a:t>
            </a:r>
            <a:r>
              <a:rPr lang="en-US" altLang="zh-CN" sz="3200" b="0">
                <a:solidFill>
                  <a:srgbClr val="FFFF00"/>
                </a:solidFill>
                <a:effectLst/>
                <a:latin typeface="Times New Roman" panose="02020603050405020304" pitchFamily="18" charset="0"/>
                <a:ea typeface="黑体" panose="02010609060101010101" pitchFamily="49" charset="-122"/>
              </a:rPr>
              <a:t>(obstructive jaundice)</a:t>
            </a:r>
          </a:p>
        </p:txBody>
      </p:sp>
      <p:sp>
        <p:nvSpPr>
          <p:cNvPr id="158723" name="Rectangle 3">
            <a:extLst>
              <a:ext uri="{FF2B5EF4-FFF2-40B4-BE49-F238E27FC236}">
                <a16:creationId xmlns:a16="http://schemas.microsoft.com/office/drawing/2014/main" id="{2DEC23F1-74BF-4415-80CE-70DAAC2861E6}"/>
              </a:ext>
            </a:extLst>
          </p:cNvPr>
          <p:cNvSpPr>
            <a:spLocks noGrp="1" noChangeArrowheads="1"/>
          </p:cNvSpPr>
          <p:nvPr>
            <p:ph type="body" idx="1"/>
          </p:nvPr>
        </p:nvSpPr>
        <p:spPr>
          <a:xfrm>
            <a:off x="1187450" y="1997075"/>
            <a:ext cx="7272338" cy="3448050"/>
          </a:xfrm>
          <a:noFill/>
          <a:extLst>
            <a:ext uri="{909E8E84-426E-40DD-AFC4-6F175D3DCCD1}">
              <a14:hiddenFill xmlns:a14="http://schemas.microsoft.com/office/drawing/2010/main">
                <a:solidFill>
                  <a:srgbClr val="FFFFFF"/>
                </a:solidFill>
              </a14:hiddenFill>
            </a:ext>
          </a:extLst>
        </p:spPr>
        <p:txBody>
          <a:bodyPr/>
          <a:lstStyle/>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又称为肝后性黄疸</a:t>
            </a:r>
            <a:r>
              <a:rPr lang="en-US" altLang="zh-CN" sz="2800">
                <a:effectLst/>
                <a:latin typeface="Times New Roman" panose="02020603050405020304" pitchFamily="18" charset="0"/>
                <a:ea typeface="黑体" panose="02010609060101010101" pitchFamily="49" charset="-122"/>
              </a:rPr>
              <a:t>(posthepatic jaundice)</a:t>
            </a:r>
          </a:p>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发病原因：</a:t>
            </a:r>
          </a:p>
          <a:p>
            <a:pPr algn="just" eaLnBrk="1" hangingPunct="1">
              <a:lnSpc>
                <a:spcPct val="130000"/>
              </a:lnSpc>
              <a:buClr>
                <a:srgbClr val="FFFF00"/>
              </a:buClr>
              <a:buSzPct val="90000"/>
              <a:buFont typeface="Wingdings" panose="05000000000000000000" pitchFamily="2" charset="2"/>
              <a:buNone/>
            </a:pPr>
            <a:r>
              <a:rPr lang="zh-CN" altLang="en-US" sz="2800">
                <a:effectLst/>
                <a:latin typeface="Times New Roman" panose="02020603050405020304" pitchFamily="18" charset="0"/>
                <a:ea typeface="黑体" panose="02010609060101010101" pitchFamily="49" charset="-122"/>
              </a:rPr>
              <a:t>            由于各种原因引起的胆管系统阻塞，胆汁排泄障碍所致。</a:t>
            </a:r>
          </a:p>
          <a:p>
            <a:pPr algn="just" eaLnBrk="1" hangingPunct="1">
              <a:lnSpc>
                <a:spcPct val="130000"/>
              </a:lnSpc>
              <a:buClr>
                <a:srgbClr val="FFFF00"/>
              </a:buClr>
              <a:buSzPct val="90000"/>
              <a:buFont typeface="Wingdings" panose="05000000000000000000" pitchFamily="2" charset="2"/>
              <a:buChar char="Ø"/>
            </a:pPr>
            <a:r>
              <a:rPr lang="zh-CN" altLang="en-US" sz="2800">
                <a:effectLst/>
                <a:latin typeface="Times New Roman" panose="02020603050405020304" pitchFamily="18" charset="0"/>
                <a:ea typeface="黑体" panose="02010609060101010101" pitchFamily="49" charset="-122"/>
              </a:rPr>
              <a:t>表现：</a:t>
            </a:r>
            <a:r>
              <a:rPr lang="zh-CN" altLang="en-US" sz="2800" u="sng">
                <a:solidFill>
                  <a:srgbClr val="FFFF00"/>
                </a:solidFill>
                <a:effectLst/>
                <a:latin typeface="Times New Roman" panose="02020603050405020304" pitchFamily="18" charset="0"/>
                <a:ea typeface="黑体" panose="02010609060101010101" pitchFamily="49" charset="-122"/>
              </a:rPr>
              <a:t>血清结合胆红素增高</a:t>
            </a:r>
          </a:p>
        </p:txBody>
      </p:sp>
      <p:sp>
        <p:nvSpPr>
          <p:cNvPr id="113668" name="灯片编号占位符 3">
            <a:extLst>
              <a:ext uri="{FF2B5EF4-FFF2-40B4-BE49-F238E27FC236}">
                <a16:creationId xmlns:a16="http://schemas.microsoft.com/office/drawing/2014/main" id="{986D2B35-40BB-4C2E-8983-E52877E024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FB8DE0F-D72A-4D55-AF51-FC2DCFB49A7E}" type="slidenum">
              <a:rPr lang="en-US" altLang="zh-CN">
                <a:latin typeface="Arial" panose="020B0604020202020204" pitchFamily="34" charset="0"/>
              </a:rPr>
              <a:pPr eaLnBrk="1" hangingPunct="1"/>
              <a:t>105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wipe(up)">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wipe(up)">
                                      <p:cBhvr>
                                        <p:cTn id="12" dur="500"/>
                                        <p:tgtEl>
                                          <p:spTgt spid="158723">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8723">
                                            <p:txEl>
                                              <p:pRg st="2" end="2"/>
                                            </p:txEl>
                                          </p:spTgt>
                                        </p:tgtEl>
                                        <p:attrNameLst>
                                          <p:attrName>style.visibility</p:attrName>
                                        </p:attrNameLst>
                                      </p:cBhvr>
                                      <p:to>
                                        <p:strVal val="visible"/>
                                      </p:to>
                                    </p:set>
                                    <p:animEffect transition="in" filter="wipe(up)">
                                      <p:cBhvr>
                                        <p:cTn id="16" dur="500"/>
                                        <p:tgtEl>
                                          <p:spTgt spid="1587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8723">
                                            <p:txEl>
                                              <p:pRg st="3" end="3"/>
                                            </p:txEl>
                                          </p:spTgt>
                                        </p:tgtEl>
                                        <p:attrNameLst>
                                          <p:attrName>style.visibility</p:attrName>
                                        </p:attrNameLst>
                                      </p:cBhvr>
                                      <p:to>
                                        <p:strVal val="visible"/>
                                      </p:to>
                                    </p:set>
                                    <p:animEffect transition="in" filter="wipe(up)">
                                      <p:cBhvr>
                                        <p:cTn id="21" dur="500"/>
                                        <p:tgtEl>
                                          <p:spTgt spid="158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6AD879C-8D82-49D7-8BA0-0B4CB15D997F}"/>
              </a:ext>
            </a:extLst>
          </p:cNvPr>
          <p:cNvSpPr>
            <a:spLocks noGrp="1" noRot="1" noChangeArrowheads="1"/>
          </p:cNvSpPr>
          <p:nvPr>
            <p:ph type="title"/>
          </p:nvPr>
        </p:nvSpPr>
        <p:spPr>
          <a:xfrm>
            <a:off x="179388" y="541338"/>
            <a:ext cx="8839200" cy="579437"/>
          </a:xfrm>
        </p:spPr>
        <p:txBody>
          <a:bodyPr/>
          <a:lstStyle/>
          <a:p>
            <a:pPr algn="l" eaLnBrk="1" hangingPunct="1"/>
            <a:r>
              <a:rPr lang="en-US" altLang="zh-CN" sz="3200" b="0">
                <a:solidFill>
                  <a:srgbClr val="FFFF00"/>
                </a:solidFill>
                <a:effectLst/>
                <a:latin typeface="黑体" panose="02010609060101010101" pitchFamily="49" charset="-122"/>
                <a:ea typeface="黑体" panose="02010609060101010101" pitchFamily="49" charset="-122"/>
              </a:rPr>
              <a:t>★ </a:t>
            </a:r>
            <a:r>
              <a:rPr lang="zh-CN" altLang="en-US" sz="3200" b="0">
                <a:solidFill>
                  <a:srgbClr val="FFFF00"/>
                </a:solidFill>
                <a:effectLst/>
                <a:latin typeface="黑体" panose="02010609060101010101" pitchFamily="49" charset="-122"/>
                <a:ea typeface="黑体" panose="02010609060101010101" pitchFamily="49" charset="-122"/>
              </a:rPr>
              <a:t>新生儿黄疸</a:t>
            </a:r>
            <a:r>
              <a:rPr lang="en-US" altLang="zh-CN" sz="3200" b="0">
                <a:solidFill>
                  <a:srgbClr val="FFFF00"/>
                </a:solidFill>
                <a:effectLst/>
                <a:latin typeface="黑体" panose="02010609060101010101" pitchFamily="49" charset="-122"/>
                <a:ea typeface="黑体" panose="02010609060101010101" pitchFamily="49" charset="-122"/>
              </a:rPr>
              <a:t>——</a:t>
            </a:r>
            <a:r>
              <a:rPr lang="zh-CN" altLang="en-US" sz="3200" b="0">
                <a:solidFill>
                  <a:srgbClr val="FFFF00"/>
                </a:solidFill>
                <a:effectLst/>
                <a:latin typeface="黑体" panose="02010609060101010101" pitchFamily="49" charset="-122"/>
                <a:ea typeface="黑体" panose="02010609060101010101" pitchFamily="49" charset="-122"/>
              </a:rPr>
              <a:t>高未结合型胆红素血症</a:t>
            </a:r>
          </a:p>
        </p:txBody>
      </p:sp>
      <p:sp>
        <p:nvSpPr>
          <p:cNvPr id="104451" name="Rectangle 3">
            <a:extLst>
              <a:ext uri="{FF2B5EF4-FFF2-40B4-BE49-F238E27FC236}">
                <a16:creationId xmlns:a16="http://schemas.microsoft.com/office/drawing/2014/main" id="{881351FC-2B51-4F17-91B3-363D5C51D9C4}"/>
              </a:ext>
            </a:extLst>
          </p:cNvPr>
          <p:cNvSpPr>
            <a:spLocks noGrp="1" noChangeArrowheads="1"/>
          </p:cNvSpPr>
          <p:nvPr>
            <p:ph type="body" idx="1"/>
          </p:nvPr>
        </p:nvSpPr>
        <p:spPr>
          <a:xfrm>
            <a:off x="611188" y="1125538"/>
            <a:ext cx="8353425" cy="5400675"/>
          </a:xfrm>
        </p:spPr>
        <p:txBody>
          <a:bodyPr/>
          <a:lstStyle/>
          <a:p>
            <a:pPr algn="just" eaLnBrk="1" hangingPunct="1">
              <a:lnSpc>
                <a:spcPct val="130000"/>
              </a:lnSpc>
              <a:spcBef>
                <a:spcPct val="0"/>
              </a:spcBef>
            </a:pP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新生儿出生时血清未结合胆红素水平在</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17~35</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mol/L , </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出生后</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天可上升至</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80~100</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mol/L</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，一周后逐渐下降至</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15~20</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mol/L</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。约</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50%</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的新生儿在出生后</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天内肉眼可见黄疸。</a:t>
            </a:r>
          </a:p>
          <a:p>
            <a:pPr algn="just" eaLnBrk="1" hangingPunct="1">
              <a:lnSpc>
                <a:spcPct val="130000"/>
              </a:lnSpc>
              <a:spcBef>
                <a:spcPct val="0"/>
              </a:spcBef>
            </a:pP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新生儿黄疸属肝前性黄疸，由于胆红素产生相对过多引起，另外肝细胞摄取非结合胆红素的能力差、肝细胞合成</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UDP-</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葡糖醛酸基转移酶</a:t>
            </a:r>
            <a:r>
              <a:rPr lang="en-US" altLang="zh-CN" sz="2400">
                <a:effectLst/>
                <a:latin typeface="Times New Roman" panose="02020603050405020304" pitchFamily="18" charset="0"/>
                <a:ea typeface="黑体" panose="02010609060101010101" pitchFamily="49" charset="-122"/>
                <a:cs typeface="Times New Roman" panose="02020603050405020304" pitchFamily="18" charset="0"/>
              </a:rPr>
              <a:t>(UGT)</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的能力低下及胆红素肠肝循环增加等也是新生儿黄疸的原因。</a:t>
            </a:r>
          </a:p>
          <a:p>
            <a:pPr algn="just" eaLnBrk="1" hangingPunct="1">
              <a:lnSpc>
                <a:spcPct val="120000"/>
              </a:lnSpc>
              <a:spcBef>
                <a:spcPct val="0"/>
              </a:spcBef>
            </a:pP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高未结合胆红素血症可严重的损害新生儿的大脑，产生</a:t>
            </a:r>
            <a:r>
              <a:rPr lang="zh-CN" altLang="en-US" sz="2400">
                <a:solidFill>
                  <a:srgbClr val="FFFF00"/>
                </a:solidFill>
                <a:effectLst/>
                <a:latin typeface="Times New Roman" panose="02020603050405020304" pitchFamily="18" charset="0"/>
                <a:ea typeface="黑体" panose="02010609060101010101" pitchFamily="49" charset="-122"/>
                <a:cs typeface="Times New Roman" panose="02020603050405020304" pitchFamily="18" charset="0"/>
              </a:rPr>
              <a:t>核黄疸</a:t>
            </a:r>
            <a:r>
              <a:rPr lang="en-US" altLang="zh-CN" sz="2400">
                <a:solidFill>
                  <a:srgbClr val="FFFF00"/>
                </a:solidFill>
                <a:effectLst/>
                <a:latin typeface="Times New Roman" panose="02020603050405020304" pitchFamily="18" charset="0"/>
                <a:ea typeface="黑体" panose="02010609060101010101" pitchFamily="49" charset="-122"/>
                <a:cs typeface="Times New Roman" panose="02020603050405020304" pitchFamily="18" charset="0"/>
              </a:rPr>
              <a:t>(kernicterus)</a:t>
            </a:r>
            <a:r>
              <a:rPr lang="zh-CN" altLang="en-US" sz="2400">
                <a:solidFill>
                  <a:schemeClr val="hlink"/>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a:effectLst/>
                <a:latin typeface="Times New Roman" panose="02020603050405020304" pitchFamily="18" charset="0"/>
                <a:ea typeface="黑体" panose="02010609060101010101" pitchFamily="49" charset="-122"/>
                <a:cs typeface="Times New Roman" panose="02020603050405020304" pitchFamily="18" charset="0"/>
              </a:rPr>
              <a:t>或称</a:t>
            </a:r>
            <a:r>
              <a:rPr lang="zh-CN" altLang="en-US" sz="2400">
                <a:solidFill>
                  <a:srgbClr val="FFFF00"/>
                </a:solidFill>
                <a:effectLst/>
                <a:latin typeface="Times New Roman" panose="02020603050405020304" pitchFamily="18" charset="0"/>
                <a:ea typeface="黑体" panose="02010609060101010101" pitchFamily="49" charset="-122"/>
                <a:cs typeface="Times New Roman" panose="02020603050405020304" pitchFamily="18" charset="0"/>
              </a:rPr>
              <a:t>胆红素脑病</a:t>
            </a:r>
            <a:r>
              <a:rPr lang="en-US" altLang="zh-CN" sz="2400">
                <a:solidFill>
                  <a:srgbClr val="FFFF00"/>
                </a:solidFill>
                <a:effectLst/>
                <a:latin typeface="Times New Roman" panose="02020603050405020304" pitchFamily="18" charset="0"/>
                <a:ea typeface="黑体" panose="02010609060101010101" pitchFamily="49" charset="-122"/>
                <a:cs typeface="Times New Roman" panose="02020603050405020304" pitchFamily="18" charset="0"/>
              </a:rPr>
              <a:t>(bilirubin encephalopathy)</a:t>
            </a:r>
            <a:r>
              <a:rPr lang="zh-CN" altLang="en-US" sz="2400">
                <a:solidFill>
                  <a:schemeClr val="hlink"/>
                </a:solidFill>
                <a:effectLst/>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14692" name="灯片编号占位符 3">
            <a:extLst>
              <a:ext uri="{FF2B5EF4-FFF2-40B4-BE49-F238E27FC236}">
                <a16:creationId xmlns:a16="http://schemas.microsoft.com/office/drawing/2014/main" id="{1789E72A-3272-4638-A008-8A65B56B0B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793F66CA-F327-48EA-93FD-C3EA283E79E2}" type="slidenum">
              <a:rPr lang="en-US" altLang="zh-CN">
                <a:latin typeface="Arial" panose="020B0604020202020204" pitchFamily="34" charset="0"/>
              </a:rPr>
              <a:pPr eaLnBrk="1" hangingPunct="1"/>
              <a:t>106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randombar(horizontal)">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randombar(horizontal)">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randombar(horizontal)">
                                      <p:cBhvr>
                                        <p:cTn id="17"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5714" name="Text Box 6">
            <a:extLst>
              <a:ext uri="{FF2B5EF4-FFF2-40B4-BE49-F238E27FC236}">
                <a16:creationId xmlns:a16="http://schemas.microsoft.com/office/drawing/2014/main" id="{6E177E56-AC82-45A2-B19F-1AE888AAE04D}"/>
              </a:ext>
            </a:extLst>
          </p:cNvPr>
          <p:cNvSpPr txBox="1">
            <a:spLocks noChangeArrowheads="1"/>
          </p:cNvSpPr>
          <p:nvPr/>
        </p:nvSpPr>
        <p:spPr bwMode="auto">
          <a:xfrm>
            <a:off x="1042988" y="404813"/>
            <a:ext cx="7086600" cy="579437"/>
          </a:xfrm>
          <a:prstGeom prst="rect">
            <a:avLst/>
          </a:prstGeom>
          <a:solidFill>
            <a:srgbClr val="FF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endParaRPr kumimoji="1" lang="zh-CN" altLang="en-US" sz="3200" b="1">
              <a:solidFill>
                <a:schemeClr val="bg2"/>
              </a:solidFill>
              <a:latin typeface="Times New Roman" panose="02020603050405020304" pitchFamily="18" charset="0"/>
              <a:ea typeface="黑体" panose="02010609060101010101" pitchFamily="49" charset="-122"/>
            </a:endParaRPr>
          </a:p>
        </p:txBody>
      </p:sp>
      <p:sp>
        <p:nvSpPr>
          <p:cNvPr id="4" name="标题 1">
            <a:extLst>
              <a:ext uri="{FF2B5EF4-FFF2-40B4-BE49-F238E27FC236}">
                <a16:creationId xmlns:a16="http://schemas.microsoft.com/office/drawing/2014/main" id="{6D7253CC-0CDF-4B22-A768-419F39C665EB}"/>
              </a:ext>
            </a:extLst>
          </p:cNvPr>
          <p:cNvSpPr txBox="1">
            <a:spLocks/>
          </p:cNvSpPr>
          <p:nvPr/>
        </p:nvSpPr>
        <p:spPr>
          <a:xfrm>
            <a:off x="457200" y="341313"/>
            <a:ext cx="8229600" cy="1143000"/>
          </a:xfrm>
          <a:prstGeom prst="rect">
            <a:avLst/>
          </a:prstGeom>
        </p:spPr>
        <p:txBody>
          <a:bodyPr/>
          <a:lstStyle/>
          <a:p>
            <a:pPr algn="ctr" eaLnBrk="0" hangingPunct="0">
              <a:defRPr/>
            </a:pPr>
            <a:r>
              <a:rPr kumimoji="1" lang="zh-CN" altLang="en-US" sz="3600" b="1" kern="0" dirty="0">
                <a:solidFill>
                  <a:schemeClr val="bg2"/>
                </a:solidFill>
                <a:latin typeface="Times New Roman" pitchFamily="18" charset="0"/>
                <a:ea typeface="黑体" pitchFamily="49" charset="-122"/>
                <a:cs typeface="+mj-cs"/>
              </a:rPr>
              <a:t>各种黄疸时血、粪、尿的改变</a:t>
            </a:r>
            <a:endParaRPr lang="zh-CN" altLang="en-US" sz="3600" b="1" kern="0" dirty="0">
              <a:solidFill>
                <a:schemeClr val="tx2"/>
              </a:solidFill>
              <a:latin typeface="+mj-lt"/>
              <a:ea typeface="+mj-ea"/>
              <a:cs typeface="+mj-cs"/>
            </a:endParaRPr>
          </a:p>
        </p:txBody>
      </p:sp>
      <p:pic>
        <p:nvPicPr>
          <p:cNvPr id="115716" name="Picture 7" descr="黄疸">
            <a:extLst>
              <a:ext uri="{FF2B5EF4-FFF2-40B4-BE49-F238E27FC236}">
                <a16:creationId xmlns:a16="http://schemas.microsoft.com/office/drawing/2014/main" id="{3F4A5BE2-B644-4865-BC45-5355C184CF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2513"/>
            <a:ext cx="9144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灯片编号占位符 4">
            <a:extLst>
              <a:ext uri="{FF2B5EF4-FFF2-40B4-BE49-F238E27FC236}">
                <a16:creationId xmlns:a16="http://schemas.microsoft.com/office/drawing/2014/main" id="{7AA6F505-CC61-4747-AA78-3FC112F386A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3550F65-3B0D-4533-B152-6306912BFCC3}" type="slidenum">
              <a:rPr lang="en-US" altLang="zh-CN">
                <a:latin typeface="Arial" panose="020B0604020202020204" pitchFamily="34" charset="0"/>
              </a:rPr>
              <a:pPr eaLnBrk="1" hangingPunct="1"/>
              <a:t>107</a:t>
            </a:fld>
            <a:endParaRPr lang="en-US" altLang="zh-CN">
              <a:latin typeface="Arial" panose="020B0604020202020204" pitchFamily="34" charset="0"/>
            </a:endParaRPr>
          </a:p>
        </p:txBody>
      </p:sp>
    </p:spTree>
  </p:cSld>
  <p:clrMapOvr>
    <a:masterClrMapping/>
  </p:clrMapOvr>
  <p:transition spd="med">
    <p:zo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67" name="Group 51">
            <a:extLst>
              <a:ext uri="{FF2B5EF4-FFF2-40B4-BE49-F238E27FC236}">
                <a16:creationId xmlns:a16="http://schemas.microsoft.com/office/drawing/2014/main" id="{0C944AFB-513D-4EE7-BB78-35A7D36DEA47}"/>
              </a:ext>
            </a:extLst>
          </p:cNvPr>
          <p:cNvGraphicFramePr>
            <a:graphicFrameLocks noGrp="1"/>
          </p:cNvGraphicFramePr>
          <p:nvPr/>
        </p:nvGraphicFramePr>
        <p:xfrm>
          <a:off x="260350" y="1581150"/>
          <a:ext cx="8642350" cy="4516675"/>
        </p:xfrm>
        <a:graphic>
          <a:graphicData uri="http://schemas.openxmlformats.org/drawingml/2006/table">
            <a:tbl>
              <a:tblPr/>
              <a:tblGrid>
                <a:gridCol w="2008188">
                  <a:extLst>
                    <a:ext uri="{9D8B030D-6E8A-4147-A177-3AD203B41FA5}">
                      <a16:colId xmlns:a16="http://schemas.microsoft.com/office/drawing/2014/main" val="20000"/>
                    </a:ext>
                  </a:extLst>
                </a:gridCol>
                <a:gridCol w="3897312">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571211">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endParaRPr kumimoji="0" lang="zh-CN" altLang="zh-CN" sz="2000" b="0" i="0" u="none" strike="noStrike" cap="none" normalizeH="0" baseline="0" dirty="0">
                        <a:ln>
                          <a:noFill/>
                        </a:ln>
                        <a:solidFill>
                          <a:schemeClr val="bg2"/>
                        </a:solidFill>
                        <a:effectLst/>
                        <a:latin typeface="黑体" pitchFamily="49" charset="-122"/>
                        <a:ea typeface="黑体" pitchFamily="49" charset="-122"/>
                      </a:endParaRPr>
                    </a:p>
                  </a:txBody>
                  <a:tcPr marL="72000" marR="72000" marT="35983" marB="35983"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333333"/>
                        </a:buClr>
                        <a:buSzPct val="70000"/>
                        <a:buFontTx/>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执业医师考试</a:t>
                      </a:r>
                    </a:p>
                  </a:txBody>
                  <a:tcPr marL="72000" marR="72000" marT="35983" marB="35983"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tx1"/>
                        </a:buClr>
                        <a:buSzPct val="70000"/>
                        <a:buFontTx/>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西医综合考试</a:t>
                      </a:r>
                    </a:p>
                  </a:txBody>
                  <a:tcPr marL="72000" marR="72000" marT="35983" marB="35983"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68152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altLang="zh-CN" sz="2000" b="0" i="0" u="none" strike="noStrike" cap="none" normalizeH="0" baseline="0">
                          <a:ln>
                            <a:noFill/>
                          </a:ln>
                          <a:solidFill>
                            <a:schemeClr val="bg2"/>
                          </a:solidFill>
                          <a:effectLst/>
                          <a:latin typeface="黑体" pitchFamily="49" charset="-122"/>
                          <a:ea typeface="黑体" pitchFamily="49" charset="-122"/>
                        </a:rPr>
                        <a:t>1. </a:t>
                      </a:r>
                      <a:r>
                        <a:rPr kumimoji="0" lang="zh-CN" altLang="en-US" sz="2000" b="0" i="0" u="none" strike="noStrike" cap="none" normalizeH="0" baseline="0">
                          <a:ln>
                            <a:noFill/>
                          </a:ln>
                          <a:solidFill>
                            <a:schemeClr val="bg2"/>
                          </a:solidFill>
                          <a:effectLst/>
                          <a:latin typeface="黑体" pitchFamily="49" charset="-122"/>
                          <a:ea typeface="黑体" pitchFamily="49" charset="-122"/>
                        </a:rPr>
                        <a:t>肝在物质代谢中的作用</a:t>
                      </a:r>
                    </a:p>
                  </a:txBody>
                  <a:tcPr marL="72000" marR="72000" marT="35983" marB="35983"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9FF89"/>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333333"/>
                        </a:buClr>
                        <a:buSzPct val="70000"/>
                        <a:buFontTx/>
                        <a:buNone/>
                        <a:tabLst/>
                      </a:pPr>
                      <a:endParaRPr kumimoji="0" lang="zh-CN" altLang="zh-CN" sz="2400" b="0" i="0" u="none" strike="noStrike" cap="none" normalizeH="0" baseline="0">
                        <a:ln>
                          <a:noFill/>
                        </a:ln>
                        <a:solidFill>
                          <a:schemeClr val="bg2"/>
                        </a:solidFill>
                        <a:effectLst/>
                        <a:latin typeface="黑体" pitchFamily="49" charset="-122"/>
                        <a:ea typeface="黑体" pitchFamily="49" charset="-122"/>
                      </a:endParaRPr>
                    </a:p>
                  </a:txBody>
                  <a:tcPr marL="72000" marR="72000" marT="35983" marB="35983" anchor="ctr" anchorCtr="1"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9FF89"/>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Pct val="70000"/>
                        <a:buFontTx/>
                        <a:buNone/>
                        <a:tabLst/>
                      </a:pPr>
                      <a:r>
                        <a:rPr kumimoji="0" lang="zh-CN" altLang="en-US" sz="2000" b="0" i="0" u="none" strike="noStrike" cap="none" normalizeH="0" baseline="0" dirty="0">
                          <a:ln>
                            <a:noFill/>
                          </a:ln>
                          <a:solidFill>
                            <a:schemeClr val="bg2"/>
                          </a:solidFill>
                          <a:effectLst/>
                          <a:latin typeface="黑体" pitchFamily="49" charset="-122"/>
                          <a:ea typeface="黑体" pitchFamily="49" charset="-122"/>
                        </a:rPr>
                        <a:t>肝在物质代谢中的主要作用</a:t>
                      </a:r>
                    </a:p>
                  </a:txBody>
                  <a:tcPr marL="36000" marR="72000" marT="35983" marB="35983"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9FF89"/>
                    </a:solidFill>
                  </a:tcPr>
                </a:tc>
                <a:extLst>
                  <a:ext uri="{0D108BD9-81ED-4DB2-BD59-A6C34878D82A}">
                    <a16:rowId xmlns:a16="http://schemas.microsoft.com/office/drawing/2014/main" val="10001"/>
                  </a:ext>
                </a:extLst>
              </a:tr>
              <a:tr h="11082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0" i="0" u="none" strike="noStrike" cap="none" normalizeH="0" baseline="0">
                          <a:ln>
                            <a:noFill/>
                          </a:ln>
                          <a:solidFill>
                            <a:schemeClr val="bg2"/>
                          </a:solidFill>
                          <a:effectLst/>
                          <a:latin typeface="黑体" pitchFamily="49" charset="-122"/>
                          <a:ea typeface="黑体" pitchFamily="49" charset="-122"/>
                        </a:rPr>
                        <a:t>2. </a:t>
                      </a:r>
                      <a:r>
                        <a:rPr kumimoji="0" lang="zh-CN" altLang="en-US" sz="2000" b="0" i="0" u="none" strike="noStrike" cap="none" normalizeH="0" baseline="0">
                          <a:ln>
                            <a:noFill/>
                          </a:ln>
                          <a:solidFill>
                            <a:schemeClr val="bg2"/>
                          </a:solidFill>
                          <a:effectLst/>
                          <a:latin typeface="黑体" pitchFamily="49" charset="-122"/>
                          <a:ea typeface="黑体" pitchFamily="49" charset="-122"/>
                        </a:rPr>
                        <a:t>肝的生物转化作用</a:t>
                      </a:r>
                    </a:p>
                  </a:txBody>
                  <a:tcPr marL="72000" marR="72000" marT="35983" marB="3598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tc>
                  <a:txBody>
                    <a:bodyPr/>
                    <a:lstStyle/>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chemeClr val="bg2"/>
                          </a:solidFill>
                          <a:effectLst/>
                          <a:latin typeface="黑体" pitchFamily="49" charset="-122"/>
                          <a:ea typeface="黑体" pitchFamily="49" charset="-122"/>
                          <a:cs typeface="宋体" pitchFamily="2" charset="-122"/>
                        </a:rPr>
                        <a:t>肝脏生物转化的概念和特点</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chemeClr val="bg2"/>
                          </a:solidFill>
                          <a:effectLst/>
                          <a:latin typeface="黑体" pitchFamily="49" charset="-122"/>
                          <a:ea typeface="黑体" pitchFamily="49" charset="-122"/>
                          <a:cs typeface="宋体" pitchFamily="2" charset="-122"/>
                        </a:rPr>
                        <a:t>生物转化的反应类型及酶系</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chemeClr val="bg2"/>
                          </a:solidFill>
                          <a:effectLst/>
                          <a:latin typeface="黑体" pitchFamily="49" charset="-122"/>
                          <a:ea typeface="黑体" pitchFamily="49" charset="-122"/>
                          <a:cs typeface="宋体" pitchFamily="2" charset="-122"/>
                        </a:rPr>
                        <a:t>影响生物转化作用的因素</a:t>
                      </a:r>
                    </a:p>
                  </a:txBody>
                  <a:tcPr marL="72000" marR="72000" marT="35983" marB="3598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zh-CN" altLang="en-US" sz="2000" b="0" i="0" u="none" strike="noStrike" cap="none" normalizeH="0" baseline="0" dirty="0">
                          <a:ln>
                            <a:noFill/>
                          </a:ln>
                          <a:solidFill>
                            <a:schemeClr val="bg2"/>
                          </a:solidFill>
                          <a:effectLst/>
                          <a:latin typeface="黑体" pitchFamily="49" charset="-122"/>
                          <a:ea typeface="黑体" pitchFamily="49" charset="-122"/>
                        </a:rPr>
                        <a:t>生物转化的类型和意义</a:t>
                      </a:r>
                    </a:p>
                  </a:txBody>
                  <a:tcPr marL="36000" marR="72000" marT="35983" marB="3598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extLst>
                  <a:ext uri="{0D108BD9-81ED-4DB2-BD59-A6C34878D82A}">
                    <a16:rowId xmlns:a16="http://schemas.microsoft.com/office/drawing/2014/main" val="10002"/>
                  </a:ext>
                </a:extLst>
              </a:tr>
              <a:tr h="11082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0" i="0" u="none" strike="noStrike" cap="none" normalizeH="0" baseline="0">
                          <a:ln>
                            <a:noFill/>
                          </a:ln>
                          <a:solidFill>
                            <a:schemeClr val="bg2"/>
                          </a:solidFill>
                          <a:effectLst/>
                          <a:latin typeface="黑体" pitchFamily="49" charset="-122"/>
                          <a:ea typeface="黑体" pitchFamily="49" charset="-122"/>
                        </a:rPr>
                        <a:t>3. </a:t>
                      </a:r>
                      <a:r>
                        <a:rPr kumimoji="0" lang="zh-CN" altLang="en-US" sz="2000" b="0" i="0" u="none" strike="noStrike" cap="none" normalizeH="0" baseline="0">
                          <a:ln>
                            <a:noFill/>
                          </a:ln>
                          <a:solidFill>
                            <a:schemeClr val="bg2"/>
                          </a:solidFill>
                          <a:effectLst/>
                          <a:latin typeface="黑体" pitchFamily="49" charset="-122"/>
                          <a:ea typeface="黑体" pitchFamily="49" charset="-122"/>
                        </a:rPr>
                        <a:t>胆汁酸代谢</a:t>
                      </a:r>
                    </a:p>
                  </a:txBody>
                  <a:tcPr marL="72000" marR="72000" marT="35983" marB="35983" horzOverflow="overflow">
                    <a:lnL cap="flat">
                      <a:noFill/>
                    </a:lnL>
                    <a:lnR>
                      <a:noFill/>
                    </a:lnR>
                    <a:lnT>
                      <a:noFill/>
                    </a:lnT>
                    <a:lnB>
                      <a:noFill/>
                    </a:lnB>
                    <a:lnTlToBr>
                      <a:noFill/>
                    </a:lnTlToBr>
                    <a:lnBlToTr>
                      <a:noFill/>
                    </a:lnBlToTr>
                    <a:solidFill>
                      <a:srgbClr val="99FF33"/>
                    </a:solidFill>
                  </a:tcPr>
                </a:tc>
                <a:tc>
                  <a:txBody>
                    <a:bodyPr/>
                    <a:lstStyle/>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chemeClr val="bg2"/>
                          </a:solidFill>
                          <a:effectLst/>
                          <a:latin typeface="黑体" pitchFamily="49" charset="-122"/>
                          <a:ea typeface="黑体" pitchFamily="49" charset="-122"/>
                          <a:cs typeface="宋体" pitchFamily="2" charset="-122"/>
                        </a:rPr>
                        <a:t>胆汁酸的化学</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chemeClr val="bg2"/>
                          </a:solidFill>
                          <a:effectLst/>
                          <a:latin typeface="黑体" pitchFamily="49" charset="-122"/>
                          <a:ea typeface="黑体" pitchFamily="49" charset="-122"/>
                          <a:cs typeface="宋体" pitchFamily="2" charset="-122"/>
                        </a:rPr>
                        <a:t>胆汁酸的代谢</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a:ln>
                            <a:noFill/>
                          </a:ln>
                          <a:solidFill>
                            <a:schemeClr val="bg2"/>
                          </a:solidFill>
                          <a:effectLst/>
                          <a:latin typeface="黑体" pitchFamily="49" charset="-122"/>
                          <a:ea typeface="黑体" pitchFamily="49" charset="-122"/>
                          <a:cs typeface="宋体" pitchFamily="2" charset="-122"/>
                        </a:rPr>
                        <a:t>胆汁酸代谢的调节</a:t>
                      </a:r>
                    </a:p>
                  </a:txBody>
                  <a:tcPr marL="72000" marR="72000" marT="35983" marB="35983" horzOverflow="overflow">
                    <a:lnL>
                      <a:noFill/>
                    </a:lnL>
                    <a:lnR>
                      <a:noFill/>
                    </a:lnR>
                    <a:lnT>
                      <a:noFill/>
                    </a:lnT>
                    <a:lnB>
                      <a:noFill/>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bg2"/>
                          </a:solidFill>
                          <a:effectLst/>
                          <a:latin typeface="黑体" pitchFamily="49" charset="-122"/>
                          <a:ea typeface="黑体" pitchFamily="49" charset="-122"/>
                        </a:rPr>
                        <a:t>胆汁酸盐的合成原料和代谢产物</a:t>
                      </a:r>
                    </a:p>
                  </a:txBody>
                  <a:tcPr marL="36000" marR="72000" marT="35983" marB="35983" horzOverflow="overflow">
                    <a:lnL>
                      <a:noFill/>
                    </a:lnL>
                    <a:lnR cap="flat">
                      <a:noFill/>
                    </a:lnR>
                    <a:lnT>
                      <a:noFill/>
                    </a:lnT>
                    <a:lnB>
                      <a:noFill/>
                    </a:lnB>
                    <a:lnTlToBr>
                      <a:noFill/>
                    </a:lnTlToBr>
                    <a:lnBlToTr>
                      <a:noFill/>
                    </a:lnBlToTr>
                    <a:solidFill>
                      <a:srgbClr val="99FF33"/>
                    </a:solidFill>
                  </a:tcPr>
                </a:tc>
                <a:extLst>
                  <a:ext uri="{0D108BD9-81ED-4DB2-BD59-A6C34878D82A}">
                    <a16:rowId xmlns:a16="http://schemas.microsoft.com/office/drawing/2014/main" val="10003"/>
                  </a:ext>
                </a:extLst>
              </a:tr>
              <a:tr h="1047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000" b="0" i="0" u="none" strike="noStrike" cap="none" normalizeH="0" baseline="0">
                          <a:ln>
                            <a:noFill/>
                          </a:ln>
                          <a:solidFill>
                            <a:schemeClr val="bg2"/>
                          </a:solidFill>
                          <a:effectLst/>
                          <a:latin typeface="黑体" pitchFamily="49" charset="-122"/>
                          <a:ea typeface="黑体" pitchFamily="49" charset="-122"/>
                        </a:rPr>
                        <a:t>4. </a:t>
                      </a:r>
                      <a:r>
                        <a:rPr kumimoji="0" lang="zh-CN" altLang="en-US" sz="2000" b="0" i="0" u="none" strike="noStrike" cap="none" normalizeH="0" baseline="0">
                          <a:ln>
                            <a:noFill/>
                          </a:ln>
                          <a:solidFill>
                            <a:schemeClr val="bg2"/>
                          </a:solidFill>
                          <a:effectLst/>
                          <a:latin typeface="黑体" pitchFamily="49" charset="-122"/>
                          <a:ea typeface="黑体" pitchFamily="49" charset="-122"/>
                        </a:rPr>
                        <a:t>胆色素代谢</a:t>
                      </a:r>
                    </a:p>
                  </a:txBody>
                  <a:tcPr marL="72000" marR="72000" marT="35983" marB="35983"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7FA7A"/>
                    </a:solidFill>
                  </a:tcPr>
                </a:tc>
                <a:tc>
                  <a:txBody>
                    <a:bodyPr/>
                    <a:lstStyle/>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dirty="0">
                          <a:ln>
                            <a:noFill/>
                          </a:ln>
                          <a:solidFill>
                            <a:schemeClr val="bg2"/>
                          </a:solidFill>
                          <a:effectLst/>
                          <a:latin typeface="黑体" pitchFamily="49" charset="-122"/>
                          <a:ea typeface="黑体" pitchFamily="49" charset="-122"/>
                          <a:cs typeface="宋体" pitchFamily="2" charset="-122"/>
                        </a:rPr>
                        <a:t>游离胆红素和结合胆红素的性质</a:t>
                      </a:r>
                    </a:p>
                    <a:p>
                      <a:pPr marL="533400" marR="0" lvl="0" indent="-5334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0" lang="zh-CN" altLang="en-US" sz="2000" b="0" i="0" u="none" strike="noStrike" cap="none" normalizeH="0" baseline="0" dirty="0">
                          <a:ln>
                            <a:noFill/>
                          </a:ln>
                          <a:solidFill>
                            <a:schemeClr val="bg2"/>
                          </a:solidFill>
                          <a:effectLst/>
                          <a:latin typeface="黑体" pitchFamily="49" charset="-122"/>
                          <a:ea typeface="黑体" pitchFamily="49" charset="-122"/>
                          <a:cs typeface="宋体" pitchFamily="2" charset="-122"/>
                        </a:rPr>
                        <a:t>胆色素代谢与黄疸</a:t>
                      </a:r>
                    </a:p>
                  </a:txBody>
                  <a:tcPr marL="72000" marR="72000" marT="35983" marB="3598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7FA7A"/>
                    </a:solidFill>
                  </a:tcPr>
                </a:tc>
                <a:tc>
                  <a:txBody>
                    <a:bodyPr/>
                    <a:lstStyle/>
                    <a:p>
                      <a:pPr marL="0" marR="0" lvl="0" indent="0" algn="l" defTabSz="914400" rtl="0" eaLnBrk="1" fontAlgn="base" latinLnBrk="0" hangingPunct="1">
                        <a:lnSpc>
                          <a:spcPct val="100000"/>
                        </a:lnSpc>
                        <a:spcBef>
                          <a:spcPct val="0"/>
                        </a:spcBef>
                        <a:spcAft>
                          <a:spcPct val="0"/>
                        </a:spcAft>
                        <a:buClr>
                          <a:srgbClr val="080800"/>
                        </a:buClr>
                        <a:buSzTx/>
                        <a:buFontTx/>
                        <a:buNone/>
                        <a:tabLst/>
                      </a:pPr>
                      <a:r>
                        <a:rPr kumimoji="0" lang="zh-CN" altLang="en-US" sz="2000" b="0" i="0" u="none" strike="noStrike" cap="none" normalizeH="0" baseline="0" dirty="0">
                          <a:ln>
                            <a:noFill/>
                          </a:ln>
                          <a:solidFill>
                            <a:schemeClr val="bg2"/>
                          </a:solidFill>
                          <a:effectLst/>
                          <a:latin typeface="黑体" pitchFamily="49" charset="-122"/>
                          <a:ea typeface="黑体" pitchFamily="49" charset="-122"/>
                        </a:rPr>
                        <a:t>胆色素的代谢，黄疸产生的生化基础</a:t>
                      </a:r>
                    </a:p>
                  </a:txBody>
                  <a:tcPr marL="36000" marR="72000" marT="35983" marB="3598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7FA7A"/>
                    </a:solidFill>
                  </a:tcPr>
                </a:tc>
                <a:extLst>
                  <a:ext uri="{0D108BD9-81ED-4DB2-BD59-A6C34878D82A}">
                    <a16:rowId xmlns:a16="http://schemas.microsoft.com/office/drawing/2014/main" val="10004"/>
                  </a:ext>
                </a:extLst>
              </a:tr>
            </a:tbl>
          </a:graphicData>
        </a:graphic>
      </p:graphicFrame>
      <p:sp>
        <p:nvSpPr>
          <p:cNvPr id="118806" name="Text Box 24">
            <a:extLst>
              <a:ext uri="{FF2B5EF4-FFF2-40B4-BE49-F238E27FC236}">
                <a16:creationId xmlns:a16="http://schemas.microsoft.com/office/drawing/2014/main" id="{58A6943C-C8AF-44E5-BEB4-058EE7A16AEF}"/>
              </a:ext>
            </a:extLst>
          </p:cNvPr>
          <p:cNvSpPr txBox="1">
            <a:spLocks noChangeArrowheads="1"/>
          </p:cNvSpPr>
          <p:nvPr/>
        </p:nvSpPr>
        <p:spPr bwMode="auto">
          <a:xfrm>
            <a:off x="900113" y="762000"/>
            <a:ext cx="741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lang="zh-CN" altLang="en-US" sz="3200">
                <a:solidFill>
                  <a:schemeClr val="hlink"/>
                </a:solidFill>
                <a:latin typeface="黑体" panose="02010609060101010101" pitchFamily="49" charset="-122"/>
                <a:ea typeface="黑体" panose="02010609060101010101" pitchFamily="49" charset="-122"/>
              </a:rPr>
              <a:t>两大国家考试生物化学考试大纲</a:t>
            </a:r>
          </a:p>
        </p:txBody>
      </p:sp>
      <p:sp>
        <p:nvSpPr>
          <p:cNvPr id="118807" name="灯片编号占位符 3">
            <a:extLst>
              <a:ext uri="{FF2B5EF4-FFF2-40B4-BE49-F238E27FC236}">
                <a16:creationId xmlns:a16="http://schemas.microsoft.com/office/drawing/2014/main" id="{41CDB207-8E0A-4C47-9F3A-D3BA50E5D8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893FECE-E379-47DB-9130-4886E5A8ACF7}" type="slidenum">
              <a:rPr lang="en-US" altLang="zh-CN">
                <a:latin typeface="Arial" panose="020B0604020202020204" pitchFamily="34" charset="0"/>
              </a:rPr>
              <a:pPr eaLnBrk="1" hangingPunct="1"/>
              <a:t>108</a:t>
            </a:fld>
            <a:endParaRPr lang="en-US" altLang="zh-CN">
              <a:latin typeface="Arial" panose="020B0604020202020204" pitchFamily="34" charset="0"/>
            </a:endParaRPr>
          </a:p>
        </p:txBody>
      </p:sp>
    </p:spTree>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E42B9DA-6C1A-4E81-8674-2C6C35876B5E}"/>
              </a:ext>
            </a:extLst>
          </p:cNvPr>
          <p:cNvSpPr>
            <a:spLocks noGrp="1" noRot="1" noChangeArrowheads="1"/>
          </p:cNvSpPr>
          <p:nvPr>
            <p:ph type="title"/>
          </p:nvPr>
        </p:nvSpPr>
        <p:spPr>
          <a:xfrm>
            <a:off x="457200" y="1268413"/>
            <a:ext cx="8229600" cy="511175"/>
          </a:xfrm>
        </p:spPr>
        <p:txBody>
          <a:bodyPr/>
          <a:lstStyle/>
          <a:p>
            <a:pPr eaLnBrk="1" hangingPunct="1"/>
            <a:r>
              <a:rPr lang="zh-CN" altLang="en-US" sz="3600" b="0">
                <a:solidFill>
                  <a:schemeClr val="hlink"/>
                </a:solidFill>
                <a:effectLst/>
                <a:ea typeface="黑体" panose="02010609060101010101" pitchFamily="49" charset="-122"/>
              </a:rPr>
              <a:t>二、肝脏在脂类代谢中的作用</a:t>
            </a:r>
          </a:p>
        </p:txBody>
      </p:sp>
      <p:sp>
        <p:nvSpPr>
          <p:cNvPr id="17411" name="Rectangle 3">
            <a:extLst>
              <a:ext uri="{FF2B5EF4-FFF2-40B4-BE49-F238E27FC236}">
                <a16:creationId xmlns:a16="http://schemas.microsoft.com/office/drawing/2014/main" id="{207F76E8-5FBF-4548-8AE5-B8C9BA4A0B94}"/>
              </a:ext>
            </a:extLst>
          </p:cNvPr>
          <p:cNvSpPr>
            <a:spLocks noGrp="1" noChangeArrowheads="1"/>
          </p:cNvSpPr>
          <p:nvPr>
            <p:ph type="body" idx="1"/>
          </p:nvPr>
        </p:nvSpPr>
        <p:spPr>
          <a:xfrm>
            <a:off x="1020763" y="3357563"/>
            <a:ext cx="7223125" cy="1447800"/>
          </a:xfrm>
        </p:spPr>
        <p:txBody>
          <a:bodyPr/>
          <a:lstStyle/>
          <a:p>
            <a:pPr eaLnBrk="1" hangingPunct="1">
              <a:lnSpc>
                <a:spcPct val="125000"/>
              </a:lnSpc>
              <a:buFont typeface="Wingdings" panose="05000000000000000000" pitchFamily="2" charset="2"/>
              <a:buNone/>
            </a:pPr>
            <a:r>
              <a:rPr lang="en-US" altLang="zh-CN">
                <a:effectLst/>
                <a:latin typeface="黑体" panose="02010609060101010101" pitchFamily="49" charset="-122"/>
                <a:ea typeface="黑体" panose="02010609060101010101" pitchFamily="49" charset="-122"/>
              </a:rPr>
              <a:t>      </a:t>
            </a:r>
            <a:r>
              <a:rPr lang="zh-CN" altLang="en-US">
                <a:effectLst/>
                <a:latin typeface="黑体" panose="02010609060101010101" pitchFamily="49" charset="-122"/>
                <a:ea typeface="黑体" panose="02010609060101010101" pitchFamily="49" charset="-122"/>
              </a:rPr>
              <a:t>肝在脂类的</a:t>
            </a:r>
            <a:r>
              <a:rPr lang="zh-CN" altLang="en-US" u="sng">
                <a:effectLst/>
                <a:latin typeface="黑体" panose="02010609060101010101" pitchFamily="49" charset="-122"/>
                <a:ea typeface="黑体" panose="02010609060101010101" pitchFamily="49" charset="-122"/>
              </a:rPr>
              <a:t>消化、吸收、合成、分解及运输中</a:t>
            </a:r>
            <a:r>
              <a:rPr lang="zh-CN" altLang="en-US">
                <a:effectLst/>
                <a:latin typeface="黑体" panose="02010609060101010101" pitchFamily="49" charset="-122"/>
                <a:ea typeface="黑体" panose="02010609060101010101" pitchFamily="49" charset="-122"/>
              </a:rPr>
              <a:t>均起重要作用</a:t>
            </a:r>
          </a:p>
        </p:txBody>
      </p:sp>
      <p:sp>
        <p:nvSpPr>
          <p:cNvPr id="17415" name="Rectangle 7">
            <a:extLst>
              <a:ext uri="{FF2B5EF4-FFF2-40B4-BE49-F238E27FC236}">
                <a16:creationId xmlns:a16="http://schemas.microsoft.com/office/drawing/2014/main" id="{DEACFF43-2668-4EDF-8A8A-A89D77F212E3}"/>
              </a:ext>
            </a:extLst>
          </p:cNvPr>
          <p:cNvSpPr>
            <a:spLocks noChangeArrowheads="1"/>
          </p:cNvSpPr>
          <p:nvPr/>
        </p:nvSpPr>
        <p:spPr bwMode="auto">
          <a:xfrm>
            <a:off x="539750" y="2420938"/>
            <a:ext cx="3960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buClr>
                <a:schemeClr val="hlink"/>
              </a:buClr>
              <a:buFont typeface="Wingdings" panose="05000000000000000000" pitchFamily="2" charset="2"/>
              <a:buChar char="Ø"/>
            </a:pPr>
            <a:r>
              <a:rPr lang="en-US" altLang="zh-CN" sz="3200">
                <a:ea typeface="黑体" panose="02010609060101010101" pitchFamily="49" charset="-122"/>
              </a:rPr>
              <a:t> </a:t>
            </a:r>
            <a:r>
              <a:rPr lang="zh-CN" altLang="en-US" sz="3200">
                <a:ea typeface="黑体" panose="02010609060101010101" pitchFamily="49" charset="-122"/>
              </a:rPr>
              <a:t>占据中心地位</a:t>
            </a:r>
          </a:p>
        </p:txBody>
      </p:sp>
      <p:sp>
        <p:nvSpPr>
          <p:cNvPr id="32773" name="灯片编号占位符 4">
            <a:extLst>
              <a:ext uri="{FF2B5EF4-FFF2-40B4-BE49-F238E27FC236}">
                <a16:creationId xmlns:a16="http://schemas.microsoft.com/office/drawing/2014/main" id="{A061229B-FCBC-442E-A8D3-F413C882B4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3D54021F-16B5-4FF5-BEF4-1647701B8B81}" type="slidenum">
              <a:rPr lang="en-US" altLang="zh-CN">
                <a:latin typeface="Arial" panose="020B0604020202020204" pitchFamily="34" charset="0"/>
              </a:rPr>
              <a:pPr eaLnBrk="1" hangingPunct="1"/>
              <a:t>11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dissolve">
                                      <p:cBhvr>
                                        <p:cTn id="11"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0"/>
      <p:bldP spid="174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F862B1C-D566-49DB-BF5F-F67C17AC9EF5}"/>
              </a:ext>
            </a:extLst>
          </p:cNvPr>
          <p:cNvSpPr>
            <a:spLocks noGrp="1" noChangeArrowheads="1"/>
          </p:cNvSpPr>
          <p:nvPr>
            <p:ph type="body" idx="1"/>
          </p:nvPr>
        </p:nvSpPr>
        <p:spPr>
          <a:xfrm>
            <a:off x="539552" y="1988840"/>
            <a:ext cx="8280920" cy="4170363"/>
          </a:xfrm>
          <a:noFill/>
          <a:extLst>
            <a:ext uri="{909E8E84-426E-40DD-AFC4-6F175D3DCCD1}">
              <a14:hiddenFill xmlns:a14="http://schemas.microsoft.com/office/drawing/2010/main">
                <a:solidFill>
                  <a:srgbClr val="FFFFFF"/>
                </a:solidFill>
              </a14:hiddenFill>
            </a:ext>
          </a:extLst>
        </p:spPr>
        <p:txBody>
          <a:bodyPr/>
          <a:lstStyle/>
          <a:p>
            <a:pPr eaLnBrk="1" hangingPunct="1">
              <a:lnSpc>
                <a:spcPct val="120000"/>
              </a:lnSpc>
              <a:buFont typeface="Wingdings" panose="05000000000000000000" pitchFamily="2" charset="2"/>
              <a:buChar char="Ø"/>
            </a:pPr>
            <a:r>
              <a:rPr lang="zh-CN" altLang="en-US" sz="2800" dirty="0">
                <a:effectLst/>
                <a:latin typeface="Times New Roman" panose="02020603050405020304" pitchFamily="18" charset="0"/>
                <a:ea typeface="黑体" panose="02010609060101010101" pitchFamily="49" charset="-122"/>
              </a:rPr>
              <a:t>脂肪酸的氧化；</a:t>
            </a:r>
          </a:p>
          <a:p>
            <a:pPr eaLnBrk="1" hangingPunct="1">
              <a:lnSpc>
                <a:spcPct val="120000"/>
              </a:lnSpc>
              <a:buFont typeface="Wingdings" panose="05000000000000000000" pitchFamily="2" charset="2"/>
              <a:buChar char="Ø"/>
            </a:pPr>
            <a:r>
              <a:rPr lang="zh-CN" altLang="en-US" sz="2800" dirty="0">
                <a:effectLst/>
                <a:latin typeface="Times New Roman" panose="02020603050405020304" pitchFamily="18" charset="0"/>
                <a:ea typeface="黑体" panose="02010609060101010101" pitchFamily="49" charset="-122"/>
              </a:rPr>
              <a:t>酮体的生成；</a:t>
            </a:r>
          </a:p>
          <a:p>
            <a:pPr eaLnBrk="1" hangingPunct="1">
              <a:lnSpc>
                <a:spcPct val="120000"/>
              </a:lnSpc>
              <a:buFont typeface="Wingdings" panose="05000000000000000000" pitchFamily="2" charset="2"/>
              <a:buChar char="Ø"/>
            </a:pPr>
            <a:r>
              <a:rPr lang="zh-CN" altLang="en-US" sz="2800" dirty="0">
                <a:effectLst/>
                <a:latin typeface="Times New Roman" panose="02020603050405020304" pitchFamily="18" charset="0"/>
                <a:ea typeface="黑体" panose="02010609060101010101" pitchFamily="49" charset="-122"/>
              </a:rPr>
              <a:t>脂肪酸的合成及酯化；</a:t>
            </a:r>
          </a:p>
          <a:p>
            <a:pPr eaLnBrk="1" hangingPunct="1">
              <a:lnSpc>
                <a:spcPct val="120000"/>
              </a:lnSpc>
              <a:buFont typeface="Wingdings" panose="05000000000000000000" pitchFamily="2" charset="2"/>
              <a:buChar char="Ø"/>
            </a:pPr>
            <a:r>
              <a:rPr lang="zh-CN" altLang="en-US" sz="2800" dirty="0">
                <a:effectLst/>
                <a:latin typeface="Times New Roman" panose="02020603050405020304" pitchFamily="18" charset="0"/>
                <a:ea typeface="黑体" panose="02010609060101010101" pitchFamily="49" charset="-122"/>
              </a:rPr>
              <a:t>胆固醇的合成与转变；</a:t>
            </a:r>
          </a:p>
          <a:p>
            <a:pPr eaLnBrk="1" hangingPunct="1">
              <a:lnSpc>
                <a:spcPct val="120000"/>
              </a:lnSpc>
              <a:buFont typeface="Wingdings" panose="05000000000000000000" pitchFamily="2" charset="2"/>
              <a:buChar char="Ø"/>
            </a:pPr>
            <a:r>
              <a:rPr lang="zh-CN" altLang="en-US" sz="2800" dirty="0">
                <a:effectLst/>
                <a:latin typeface="Times New Roman" panose="02020603050405020304" pitchFamily="18" charset="0"/>
                <a:ea typeface="黑体" panose="02010609060101010101" pitchFamily="49" charset="-122"/>
              </a:rPr>
              <a:t>脂蛋白与载脂蛋白的合成 </a:t>
            </a:r>
            <a:r>
              <a:rPr lang="en-US" altLang="zh-CN" sz="2800" dirty="0">
                <a:effectLst/>
                <a:latin typeface="Times New Roman" panose="02020603050405020304" pitchFamily="18" charset="0"/>
                <a:ea typeface="黑体" panose="02010609060101010101" pitchFamily="49" charset="-122"/>
              </a:rPr>
              <a:t>(VLDL</a:t>
            </a:r>
            <a:r>
              <a:rPr lang="zh-CN" altLang="en-US" sz="2800" dirty="0">
                <a:effectLst/>
                <a:latin typeface="Times New Roman" panose="02020603050405020304" pitchFamily="18" charset="0"/>
                <a:ea typeface="黑体" panose="02010609060101010101" pitchFamily="49" charset="-122"/>
              </a:rPr>
              <a:t>、</a:t>
            </a:r>
            <a:r>
              <a:rPr lang="en-US" altLang="zh-CN" sz="2800" dirty="0">
                <a:effectLst/>
                <a:latin typeface="Times New Roman" panose="02020603050405020304" pitchFamily="18" charset="0"/>
                <a:ea typeface="黑体" panose="02010609060101010101" pitchFamily="49" charset="-122"/>
              </a:rPr>
              <a:t>HDL</a:t>
            </a:r>
            <a:r>
              <a:rPr lang="zh-CN" altLang="en-US" sz="2800" dirty="0">
                <a:effectLst/>
                <a:latin typeface="Times New Roman" panose="02020603050405020304" pitchFamily="18" charset="0"/>
                <a:ea typeface="黑体" panose="02010609060101010101" pitchFamily="49" charset="-122"/>
              </a:rPr>
              <a:t>、</a:t>
            </a:r>
            <a:r>
              <a:rPr lang="en-US" altLang="zh-CN" sz="2800" dirty="0">
                <a:effectLst/>
                <a:latin typeface="Times New Roman" panose="02020603050405020304" pitchFamily="18" charset="0"/>
                <a:ea typeface="黑体" panose="02010609060101010101" pitchFamily="49" charset="-122"/>
              </a:rPr>
              <a:t>apo </a:t>
            </a:r>
            <a:r>
              <a:rPr lang="en-US" altLang="zh-CN" sz="2800" dirty="0" err="1">
                <a:effectLst/>
                <a:latin typeface="Times New Roman" panose="02020603050405020304" pitchFamily="18" charset="0"/>
                <a:ea typeface="黑体" panose="02010609060101010101" pitchFamily="49" charset="-122"/>
              </a:rPr>
              <a:t>CⅡ</a:t>
            </a:r>
            <a:r>
              <a:rPr lang="en-US" altLang="zh-CN" sz="2800" dirty="0">
                <a:effectLst/>
                <a:latin typeface="Times New Roman" panose="02020603050405020304" pitchFamily="18" charset="0"/>
                <a:ea typeface="黑体" panose="02010609060101010101" pitchFamily="49" charset="-122"/>
              </a:rPr>
              <a:t>)</a:t>
            </a:r>
            <a:r>
              <a:rPr lang="zh-CN" altLang="en-US" sz="2800" dirty="0">
                <a:effectLst/>
                <a:latin typeface="Times New Roman" panose="02020603050405020304" pitchFamily="18" charset="0"/>
                <a:ea typeface="黑体" panose="02010609060101010101" pitchFamily="49" charset="-122"/>
              </a:rPr>
              <a:t>；</a:t>
            </a:r>
          </a:p>
          <a:p>
            <a:pPr eaLnBrk="1" hangingPunct="1">
              <a:lnSpc>
                <a:spcPct val="120000"/>
              </a:lnSpc>
              <a:buFont typeface="Wingdings" panose="05000000000000000000" pitchFamily="2" charset="2"/>
              <a:buChar char="Ø"/>
            </a:pPr>
            <a:r>
              <a:rPr lang="zh-CN" altLang="en-US" sz="2800" dirty="0">
                <a:effectLst/>
                <a:latin typeface="Times New Roman" panose="02020603050405020304" pitchFamily="18" charset="0"/>
                <a:ea typeface="黑体" panose="02010609060101010101" pitchFamily="49" charset="-122"/>
              </a:rPr>
              <a:t>脂蛋白的降解 </a:t>
            </a:r>
            <a:r>
              <a:rPr lang="en-US" altLang="zh-CN" sz="2800" dirty="0">
                <a:effectLst/>
                <a:latin typeface="Times New Roman" panose="02020603050405020304" pitchFamily="18" charset="0"/>
                <a:ea typeface="黑体" panose="02010609060101010101" pitchFamily="49" charset="-122"/>
              </a:rPr>
              <a:t>(CM</a:t>
            </a:r>
            <a:r>
              <a:rPr lang="zh-CN" altLang="en-US" sz="2800" dirty="0">
                <a:effectLst/>
                <a:latin typeface="Times New Roman" panose="02020603050405020304" pitchFamily="18" charset="0"/>
                <a:ea typeface="黑体" panose="02010609060101010101" pitchFamily="49" charset="-122"/>
              </a:rPr>
              <a:t>、</a:t>
            </a:r>
            <a:r>
              <a:rPr lang="en-US" altLang="zh-CN" sz="2800" dirty="0">
                <a:effectLst/>
                <a:latin typeface="Times New Roman" panose="02020603050405020304" pitchFamily="18" charset="0"/>
                <a:ea typeface="黑体" panose="02010609060101010101" pitchFamily="49" charset="-122"/>
              </a:rPr>
              <a:t>LDL</a:t>
            </a:r>
            <a:r>
              <a:rPr lang="zh-CN" altLang="en-US" sz="2800" dirty="0">
                <a:effectLst/>
                <a:latin typeface="Times New Roman" panose="02020603050405020304" pitchFamily="18" charset="0"/>
                <a:ea typeface="黑体" panose="02010609060101010101" pitchFamily="49" charset="-122"/>
              </a:rPr>
              <a:t>、</a:t>
            </a:r>
            <a:r>
              <a:rPr lang="en-US" altLang="zh-CN" sz="2800" dirty="0">
                <a:effectLst/>
                <a:latin typeface="Times New Roman" panose="02020603050405020304" pitchFamily="18" charset="0"/>
                <a:ea typeface="黑体" panose="02010609060101010101" pitchFamily="49" charset="-122"/>
              </a:rPr>
              <a:t>HDL)</a:t>
            </a:r>
          </a:p>
        </p:txBody>
      </p:sp>
      <p:sp>
        <p:nvSpPr>
          <p:cNvPr id="33795" name="Rectangle 3">
            <a:extLst>
              <a:ext uri="{FF2B5EF4-FFF2-40B4-BE49-F238E27FC236}">
                <a16:creationId xmlns:a16="http://schemas.microsoft.com/office/drawing/2014/main" id="{895FDF97-9335-45CF-8229-8B7F1AE1797E}"/>
              </a:ext>
            </a:extLst>
          </p:cNvPr>
          <p:cNvSpPr>
            <a:spLocks noChangeArrowheads="1"/>
          </p:cNvSpPr>
          <p:nvPr/>
        </p:nvSpPr>
        <p:spPr bwMode="auto">
          <a:xfrm>
            <a:off x="250825" y="1125538"/>
            <a:ext cx="88931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57188" indent="-3571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chemeClr val="hlink"/>
              </a:buClr>
              <a:buSzPct val="80000"/>
              <a:buFont typeface="Wingdings" panose="05000000000000000000" pitchFamily="2" charset="2"/>
              <a:buChar char="n"/>
            </a:pPr>
            <a:r>
              <a:rPr lang="zh-CN" altLang="en-US" sz="3200">
                <a:solidFill>
                  <a:srgbClr val="FFFF00"/>
                </a:solidFill>
                <a:latin typeface="Times New Roman" panose="02020603050405020304" pitchFamily="18" charset="0"/>
                <a:ea typeface="黑体" panose="02010609060101010101" pitchFamily="49" charset="-122"/>
              </a:rPr>
              <a:t>回顾：肝内进行的脂类代谢途径主要有哪些？</a:t>
            </a:r>
          </a:p>
        </p:txBody>
      </p:sp>
      <p:sp>
        <p:nvSpPr>
          <p:cNvPr id="33796" name="灯片编号占位符 3">
            <a:extLst>
              <a:ext uri="{FF2B5EF4-FFF2-40B4-BE49-F238E27FC236}">
                <a16:creationId xmlns:a16="http://schemas.microsoft.com/office/drawing/2014/main" id="{AADBD9CC-8416-4CFF-8BE4-6C8AEDDDDBA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E447382-5F66-4C4A-A850-53CA4FB2E6D1}" type="slidenum">
              <a:rPr lang="en-US" altLang="zh-CN">
                <a:latin typeface="Arial" panose="020B0604020202020204" pitchFamily="34" charset="0"/>
              </a:rPr>
              <a:pPr eaLnBrk="1" hangingPunct="1"/>
              <a:t>12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Effect transition="in" filter="checkerboard(across)">
                                      <p:cBhvr>
                                        <p:cTn id="7" dur="500"/>
                                        <p:tgtEl>
                                          <p:spTgt spid="140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290">
                                            <p:txEl>
                                              <p:pRg st="1" end="1"/>
                                            </p:txEl>
                                          </p:spTgt>
                                        </p:tgtEl>
                                        <p:attrNameLst>
                                          <p:attrName>style.visibility</p:attrName>
                                        </p:attrNameLst>
                                      </p:cBhvr>
                                      <p:to>
                                        <p:strVal val="visible"/>
                                      </p:to>
                                    </p:set>
                                    <p:animEffect transition="in" filter="checkerboard(across)">
                                      <p:cBhvr>
                                        <p:cTn id="12" dur="500"/>
                                        <p:tgtEl>
                                          <p:spTgt spid="140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290">
                                            <p:txEl>
                                              <p:pRg st="2" end="2"/>
                                            </p:txEl>
                                          </p:spTgt>
                                        </p:tgtEl>
                                        <p:attrNameLst>
                                          <p:attrName>style.visibility</p:attrName>
                                        </p:attrNameLst>
                                      </p:cBhvr>
                                      <p:to>
                                        <p:strVal val="visible"/>
                                      </p:to>
                                    </p:set>
                                    <p:animEffect transition="in" filter="checkerboard(across)">
                                      <p:cBhvr>
                                        <p:cTn id="17" dur="500"/>
                                        <p:tgtEl>
                                          <p:spTgt spid="140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0290">
                                            <p:txEl>
                                              <p:pRg st="3" end="3"/>
                                            </p:txEl>
                                          </p:spTgt>
                                        </p:tgtEl>
                                        <p:attrNameLst>
                                          <p:attrName>style.visibility</p:attrName>
                                        </p:attrNameLst>
                                      </p:cBhvr>
                                      <p:to>
                                        <p:strVal val="visible"/>
                                      </p:to>
                                    </p:set>
                                    <p:animEffect transition="in" filter="checkerboard(across)">
                                      <p:cBhvr>
                                        <p:cTn id="22" dur="500"/>
                                        <p:tgtEl>
                                          <p:spTgt spid="140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0290">
                                            <p:txEl>
                                              <p:pRg st="4" end="4"/>
                                            </p:txEl>
                                          </p:spTgt>
                                        </p:tgtEl>
                                        <p:attrNameLst>
                                          <p:attrName>style.visibility</p:attrName>
                                        </p:attrNameLst>
                                      </p:cBhvr>
                                      <p:to>
                                        <p:strVal val="visible"/>
                                      </p:to>
                                    </p:set>
                                    <p:animEffect transition="in" filter="checkerboard(across)">
                                      <p:cBhvr>
                                        <p:cTn id="27" dur="500"/>
                                        <p:tgtEl>
                                          <p:spTgt spid="1402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0290">
                                            <p:txEl>
                                              <p:pRg st="5" end="5"/>
                                            </p:txEl>
                                          </p:spTgt>
                                        </p:tgtEl>
                                        <p:attrNameLst>
                                          <p:attrName>style.visibility</p:attrName>
                                        </p:attrNameLst>
                                      </p:cBhvr>
                                      <p:to>
                                        <p:strVal val="visible"/>
                                      </p:to>
                                    </p:set>
                                    <p:animEffect transition="in" filter="checkerboard(across)">
                                      <p:cBhvr>
                                        <p:cTn id="32" dur="500"/>
                                        <p:tgtEl>
                                          <p:spTgt spid="140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4" name="Rectangle 6">
            <a:extLst>
              <a:ext uri="{FF2B5EF4-FFF2-40B4-BE49-F238E27FC236}">
                <a16:creationId xmlns:a16="http://schemas.microsoft.com/office/drawing/2014/main" id="{4D4C8D56-2498-4794-97D3-10CC9FF47337}"/>
              </a:ext>
            </a:extLst>
          </p:cNvPr>
          <p:cNvSpPr>
            <a:spLocks noGrp="1" noRot="1" noChangeArrowheads="1"/>
          </p:cNvSpPr>
          <p:nvPr>
            <p:ph type="body" idx="1"/>
          </p:nvPr>
        </p:nvSpPr>
        <p:spPr>
          <a:xfrm>
            <a:off x="457200" y="620713"/>
            <a:ext cx="8382000" cy="5545137"/>
          </a:xfrm>
          <a:noFill/>
          <a:extLst>
            <a:ext uri="{909E8E84-426E-40DD-AFC4-6F175D3DCCD1}">
              <a14:hiddenFill xmlns:a14="http://schemas.microsoft.com/office/drawing/2010/main">
                <a:solidFill>
                  <a:srgbClr val="FFFFFF"/>
                </a:solidFill>
              </a14:hiddenFill>
            </a:ext>
          </a:extLst>
        </p:spPr>
        <p:txBody>
          <a:bodyPr/>
          <a:lstStyle/>
          <a:p>
            <a:pPr marL="274638" indent="-274638" eaLnBrk="1" hangingPunct="1"/>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消化吸收</a:t>
            </a:r>
          </a:p>
          <a:p>
            <a:pPr marL="625475" lvl="1" indent="0" eaLnBrk="1" hangingPunct="1">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分泌胆汁，其中胆汁酸为脂类消化吸收所必需</a:t>
            </a:r>
          </a:p>
          <a:p>
            <a:pPr marL="625475" lvl="1" indent="0" eaLnBrk="1" hangingPunct="1">
              <a:lnSpc>
                <a:spcPct val="20000"/>
              </a:lnSpc>
              <a:buFont typeface="Wingdings" panose="05000000000000000000" pitchFamily="2" charset="2"/>
              <a:buNone/>
            </a:pPr>
            <a:endParaRPr lang="zh-CN" altLang="en-US">
              <a:effectLst/>
              <a:latin typeface="Times New Roman" panose="02020603050405020304" pitchFamily="18" charset="0"/>
              <a:ea typeface="黑体" panose="02010609060101010101" pitchFamily="49" charset="-122"/>
            </a:endParaRPr>
          </a:p>
          <a:p>
            <a:pPr marL="274638" indent="-274638" eaLnBrk="1" hangingPunct="1"/>
            <a:r>
              <a:rPr lang="zh-CN" altLang="en-US">
                <a:effectLst/>
                <a:latin typeface="Times New Roman" panose="02020603050405020304" pitchFamily="18" charset="0"/>
                <a:ea typeface="黑体" panose="02010609060101010101" pitchFamily="49" charset="-122"/>
              </a:rPr>
              <a:t> 合成</a:t>
            </a:r>
          </a:p>
          <a:p>
            <a:pPr marL="625475" lvl="1" indent="0" eaLnBrk="1" hangingPunct="1">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脂肪酸、甘油三酯、酮体、 胆固醇 、磷脂</a:t>
            </a:r>
            <a:r>
              <a:rPr lang="zh-CN" altLang="en-US" sz="3200">
                <a:effectLst/>
                <a:latin typeface="Times New Roman" panose="02020603050405020304" pitchFamily="18" charset="0"/>
                <a:ea typeface="黑体" panose="02010609060101010101" pitchFamily="49" charset="-122"/>
              </a:rPr>
              <a:t> </a:t>
            </a:r>
          </a:p>
          <a:p>
            <a:pPr marL="625475" lvl="1" indent="0" eaLnBrk="1" hangingPunct="1">
              <a:lnSpc>
                <a:spcPct val="20000"/>
              </a:lnSpc>
              <a:buFont typeface="Wingdings" panose="05000000000000000000" pitchFamily="2" charset="2"/>
              <a:buNone/>
            </a:pPr>
            <a:endParaRPr lang="zh-CN" altLang="en-US" sz="3200">
              <a:effectLst/>
              <a:latin typeface="Times New Roman" panose="02020603050405020304" pitchFamily="18" charset="0"/>
              <a:ea typeface="黑体" panose="02010609060101010101" pitchFamily="49" charset="-122"/>
            </a:endParaRPr>
          </a:p>
          <a:p>
            <a:pPr marL="274638" indent="-274638" eaLnBrk="1" hangingPunct="1"/>
            <a:r>
              <a:rPr lang="zh-CN" altLang="en-US">
                <a:effectLst/>
                <a:latin typeface="Times New Roman" panose="02020603050405020304" pitchFamily="18" charset="0"/>
                <a:ea typeface="黑体" panose="02010609060101010101" pitchFamily="49" charset="-122"/>
              </a:rPr>
              <a:t> 分解</a:t>
            </a:r>
          </a:p>
          <a:p>
            <a:pPr marL="625475" lvl="1" indent="0" eaLnBrk="1" hangingPunct="1">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脂肪酸的</a:t>
            </a:r>
            <a:r>
              <a:rPr lang="en-US" altLang="zh-CN">
                <a:effectLst/>
                <a:latin typeface="Times New Roman" panose="02020603050405020304" pitchFamily="18" charset="0"/>
                <a:ea typeface="黑体" panose="02010609060101010101" pitchFamily="49" charset="-122"/>
              </a:rPr>
              <a:t>β</a:t>
            </a:r>
            <a:r>
              <a:rPr lang="zh-CN" altLang="en-US">
                <a:effectLst/>
                <a:latin typeface="Times New Roman" panose="02020603050405020304" pitchFamily="18" charset="0"/>
                <a:ea typeface="黑体" panose="02010609060101010101" pitchFamily="49" charset="-122"/>
              </a:rPr>
              <a:t>氧化、 胆固醇的降解与排泄、</a:t>
            </a:r>
            <a:r>
              <a:rPr lang="en-US" altLang="zh-CN">
                <a:effectLst/>
                <a:latin typeface="Times New Roman" panose="02020603050405020304" pitchFamily="18" charset="0"/>
                <a:ea typeface="黑体" panose="02010609060101010101" pitchFamily="49" charset="-122"/>
              </a:rPr>
              <a:t>HDL</a:t>
            </a:r>
            <a:r>
              <a:rPr lang="zh-CN" altLang="en-US">
                <a:effectLst/>
                <a:latin typeface="Times New Roman" panose="02020603050405020304" pitchFamily="18" charset="0"/>
                <a:ea typeface="黑体" panose="02010609060101010101" pitchFamily="49" charset="-122"/>
              </a:rPr>
              <a:t>、</a:t>
            </a:r>
            <a:r>
              <a:rPr lang="en-US" altLang="zh-CN">
                <a:effectLst/>
                <a:latin typeface="Times New Roman" panose="02020603050405020304" pitchFamily="18" charset="0"/>
                <a:ea typeface="黑体" panose="02010609060101010101" pitchFamily="49" charset="-122"/>
              </a:rPr>
              <a:t>LDL </a:t>
            </a:r>
            <a:r>
              <a:rPr lang="zh-CN" altLang="en-US">
                <a:effectLst/>
                <a:latin typeface="Times New Roman" panose="02020603050405020304" pitchFamily="18" charset="0"/>
                <a:ea typeface="黑体" panose="02010609060101010101" pitchFamily="49" charset="-122"/>
              </a:rPr>
              <a:t>的降解</a:t>
            </a:r>
          </a:p>
          <a:p>
            <a:pPr marL="625475" lvl="1" indent="0" eaLnBrk="1" hangingPunct="1">
              <a:lnSpc>
                <a:spcPct val="20000"/>
              </a:lnSpc>
              <a:buFont typeface="Wingdings" panose="05000000000000000000" pitchFamily="2" charset="2"/>
              <a:buNone/>
            </a:pPr>
            <a:endParaRPr lang="zh-CN" altLang="en-US">
              <a:effectLst/>
              <a:latin typeface="Times New Roman" panose="02020603050405020304" pitchFamily="18" charset="0"/>
              <a:ea typeface="黑体" panose="02010609060101010101" pitchFamily="49" charset="-122"/>
            </a:endParaRPr>
          </a:p>
          <a:p>
            <a:pPr marL="274638" indent="-274638" eaLnBrk="1" hangingPunct="1"/>
            <a:r>
              <a:rPr lang="zh-CN" altLang="en-US">
                <a:effectLst/>
                <a:latin typeface="Times New Roman" panose="02020603050405020304" pitchFamily="18" charset="0"/>
                <a:ea typeface="黑体" panose="02010609060101010101" pitchFamily="49" charset="-122"/>
              </a:rPr>
              <a:t> 运输</a:t>
            </a:r>
          </a:p>
          <a:p>
            <a:pPr marL="625475" lvl="1" indent="0" eaLnBrk="1" hangingPunct="1">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合成与分泌 </a:t>
            </a:r>
            <a:r>
              <a:rPr lang="en-US" altLang="zh-CN">
                <a:effectLst/>
                <a:latin typeface="Times New Roman" panose="02020603050405020304" pitchFamily="18" charset="0"/>
                <a:ea typeface="黑体" panose="02010609060101010101" pitchFamily="49" charset="-122"/>
              </a:rPr>
              <a:t>VLDL; HDL; apo CⅡ; LCAT</a:t>
            </a:r>
          </a:p>
        </p:txBody>
      </p:sp>
      <p:sp>
        <p:nvSpPr>
          <p:cNvPr id="34819" name="灯片编号占位符 2">
            <a:extLst>
              <a:ext uri="{FF2B5EF4-FFF2-40B4-BE49-F238E27FC236}">
                <a16:creationId xmlns:a16="http://schemas.microsoft.com/office/drawing/2014/main" id="{FEE86C2C-269B-415E-A59B-238BC00203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1D56505C-2921-40AB-9DC2-484D38DD78D6}" type="slidenum">
              <a:rPr lang="en-US" altLang="zh-CN">
                <a:latin typeface="Arial" panose="020B0604020202020204" pitchFamily="34" charset="0"/>
              </a:rPr>
              <a:pPr eaLnBrk="1" hangingPunct="1"/>
              <a:t>13</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8854">
                                            <p:txEl>
                                              <p:pRg st="0" end="0"/>
                                            </p:txEl>
                                          </p:spTgt>
                                        </p:tgtEl>
                                        <p:attrNameLst>
                                          <p:attrName>style.visibility</p:attrName>
                                        </p:attrNameLst>
                                      </p:cBhvr>
                                      <p:to>
                                        <p:strVal val="visible"/>
                                      </p:to>
                                    </p:set>
                                    <p:animEffect transition="in" filter="strips(downRight)">
                                      <p:cBhvr>
                                        <p:cTn id="7" dur="500"/>
                                        <p:tgtEl>
                                          <p:spTgt spid="788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8854">
                                            <p:txEl>
                                              <p:pRg st="1" end="1"/>
                                            </p:txEl>
                                          </p:spTgt>
                                        </p:tgtEl>
                                        <p:attrNameLst>
                                          <p:attrName>style.visibility</p:attrName>
                                        </p:attrNameLst>
                                      </p:cBhvr>
                                      <p:to>
                                        <p:strVal val="visible"/>
                                      </p:to>
                                    </p:set>
                                    <p:animEffect transition="in" filter="strips(downRight)">
                                      <p:cBhvr>
                                        <p:cTn id="12" dur="500"/>
                                        <p:tgtEl>
                                          <p:spTgt spid="788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8854">
                                            <p:txEl>
                                              <p:pRg st="3" end="3"/>
                                            </p:txEl>
                                          </p:spTgt>
                                        </p:tgtEl>
                                        <p:attrNameLst>
                                          <p:attrName>style.visibility</p:attrName>
                                        </p:attrNameLst>
                                      </p:cBhvr>
                                      <p:to>
                                        <p:strVal val="visible"/>
                                      </p:to>
                                    </p:set>
                                    <p:animEffect transition="in" filter="strips(downRight)">
                                      <p:cBhvr>
                                        <p:cTn id="17" dur="500"/>
                                        <p:tgtEl>
                                          <p:spTgt spid="78854">
                                            <p:txEl>
                                              <p:pRg st="3" end="3"/>
                                            </p:txEl>
                                          </p:spTgt>
                                        </p:tgtEl>
                                      </p:cBhvr>
                                    </p:animEffect>
                                  </p:childTnLst>
                                </p:cTn>
                              </p:par>
                              <p:par>
                                <p:cTn id="18" presetID="18" presetClass="entr" presetSubtype="6" fill="hold" grpId="0" nodeType="withEffect">
                                  <p:stCondLst>
                                    <p:cond delay="1000"/>
                                  </p:stCondLst>
                                  <p:childTnLst>
                                    <p:set>
                                      <p:cBhvr>
                                        <p:cTn id="19" dur="1" fill="hold">
                                          <p:stCondLst>
                                            <p:cond delay="0"/>
                                          </p:stCondLst>
                                        </p:cTn>
                                        <p:tgtEl>
                                          <p:spTgt spid="78854">
                                            <p:txEl>
                                              <p:pRg st="4" end="4"/>
                                            </p:txEl>
                                          </p:spTgt>
                                        </p:tgtEl>
                                        <p:attrNameLst>
                                          <p:attrName>style.visibility</p:attrName>
                                        </p:attrNameLst>
                                      </p:cBhvr>
                                      <p:to>
                                        <p:strVal val="visible"/>
                                      </p:to>
                                    </p:set>
                                    <p:animEffect transition="in" filter="strips(downRight)">
                                      <p:cBhvr>
                                        <p:cTn id="20" dur="500"/>
                                        <p:tgtEl>
                                          <p:spTgt spid="78854">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78854">
                                            <p:txEl>
                                              <p:pRg st="6" end="6"/>
                                            </p:txEl>
                                          </p:spTgt>
                                        </p:tgtEl>
                                        <p:attrNameLst>
                                          <p:attrName>style.visibility</p:attrName>
                                        </p:attrNameLst>
                                      </p:cBhvr>
                                      <p:to>
                                        <p:strVal val="visible"/>
                                      </p:to>
                                    </p:set>
                                    <p:animEffect transition="in" filter="strips(downRight)">
                                      <p:cBhvr>
                                        <p:cTn id="25" dur="500"/>
                                        <p:tgtEl>
                                          <p:spTgt spid="78854">
                                            <p:txEl>
                                              <p:pRg st="6" end="6"/>
                                            </p:txEl>
                                          </p:spTgt>
                                        </p:tgtEl>
                                      </p:cBhvr>
                                    </p:animEffect>
                                  </p:childTnLst>
                                </p:cTn>
                              </p:par>
                              <p:par>
                                <p:cTn id="26" presetID="18" presetClass="entr" presetSubtype="6" fill="hold" grpId="0" nodeType="withEffect">
                                  <p:stCondLst>
                                    <p:cond delay="1000"/>
                                  </p:stCondLst>
                                  <p:childTnLst>
                                    <p:set>
                                      <p:cBhvr>
                                        <p:cTn id="27" dur="1" fill="hold">
                                          <p:stCondLst>
                                            <p:cond delay="0"/>
                                          </p:stCondLst>
                                        </p:cTn>
                                        <p:tgtEl>
                                          <p:spTgt spid="78854">
                                            <p:txEl>
                                              <p:pRg st="7" end="7"/>
                                            </p:txEl>
                                          </p:spTgt>
                                        </p:tgtEl>
                                        <p:attrNameLst>
                                          <p:attrName>style.visibility</p:attrName>
                                        </p:attrNameLst>
                                      </p:cBhvr>
                                      <p:to>
                                        <p:strVal val="visible"/>
                                      </p:to>
                                    </p:set>
                                    <p:animEffect transition="in" filter="strips(downRight)">
                                      <p:cBhvr>
                                        <p:cTn id="28" dur="500"/>
                                        <p:tgtEl>
                                          <p:spTgt spid="78854">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78854">
                                            <p:txEl>
                                              <p:pRg st="9" end="9"/>
                                            </p:txEl>
                                          </p:spTgt>
                                        </p:tgtEl>
                                        <p:attrNameLst>
                                          <p:attrName>style.visibility</p:attrName>
                                        </p:attrNameLst>
                                      </p:cBhvr>
                                      <p:to>
                                        <p:strVal val="visible"/>
                                      </p:to>
                                    </p:set>
                                    <p:animEffect transition="in" filter="strips(downRight)">
                                      <p:cBhvr>
                                        <p:cTn id="33" dur="500"/>
                                        <p:tgtEl>
                                          <p:spTgt spid="78854">
                                            <p:txEl>
                                              <p:pRg st="9" end="9"/>
                                            </p:txEl>
                                          </p:spTgt>
                                        </p:tgtEl>
                                      </p:cBhvr>
                                    </p:animEffect>
                                  </p:childTnLst>
                                </p:cTn>
                              </p:par>
                              <p:par>
                                <p:cTn id="34" presetID="18" presetClass="entr" presetSubtype="6" fill="hold" grpId="0" nodeType="withEffect">
                                  <p:stCondLst>
                                    <p:cond delay="1000"/>
                                  </p:stCondLst>
                                  <p:childTnLst>
                                    <p:set>
                                      <p:cBhvr>
                                        <p:cTn id="35" dur="1" fill="hold">
                                          <p:stCondLst>
                                            <p:cond delay="0"/>
                                          </p:stCondLst>
                                        </p:cTn>
                                        <p:tgtEl>
                                          <p:spTgt spid="78854">
                                            <p:txEl>
                                              <p:pRg st="10" end="10"/>
                                            </p:txEl>
                                          </p:spTgt>
                                        </p:tgtEl>
                                        <p:attrNameLst>
                                          <p:attrName>style.visibility</p:attrName>
                                        </p:attrNameLst>
                                      </p:cBhvr>
                                      <p:to>
                                        <p:strVal val="visible"/>
                                      </p:to>
                                    </p:set>
                                    <p:animEffect transition="in" filter="strips(downRight)">
                                      <p:cBhvr>
                                        <p:cTn id="36" dur="500"/>
                                        <p:tgtEl>
                                          <p:spTgt spid="788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9E58E9F-90C4-401F-9175-73EFF9F31A52}"/>
              </a:ext>
            </a:extLst>
          </p:cNvPr>
          <p:cNvSpPr>
            <a:spLocks noGrp="1" noRot="1" noChangeArrowheads="1"/>
          </p:cNvSpPr>
          <p:nvPr>
            <p:ph type="title"/>
          </p:nvPr>
        </p:nvSpPr>
        <p:spPr>
          <a:xfrm>
            <a:off x="457200" y="836613"/>
            <a:ext cx="8229600" cy="511175"/>
          </a:xfrm>
        </p:spPr>
        <p:txBody>
          <a:bodyPr/>
          <a:lstStyle/>
          <a:p>
            <a:pPr eaLnBrk="1" hangingPunct="1"/>
            <a:r>
              <a:rPr lang="zh-CN" altLang="en-US" sz="3600" b="0">
                <a:solidFill>
                  <a:schemeClr val="hlink"/>
                </a:solidFill>
                <a:effectLst/>
                <a:ea typeface="黑体" panose="02010609060101010101" pitchFamily="49" charset="-122"/>
              </a:rPr>
              <a:t>三、肝脏在蛋白质代谢中作用</a:t>
            </a:r>
          </a:p>
        </p:txBody>
      </p:sp>
      <p:sp>
        <p:nvSpPr>
          <p:cNvPr id="19459" name="Rectangle 3">
            <a:extLst>
              <a:ext uri="{FF2B5EF4-FFF2-40B4-BE49-F238E27FC236}">
                <a16:creationId xmlns:a16="http://schemas.microsoft.com/office/drawing/2014/main" id="{F177A63C-DE75-4A96-B845-EA013AD0977E}"/>
              </a:ext>
            </a:extLst>
          </p:cNvPr>
          <p:cNvSpPr>
            <a:spLocks noGrp="1" noChangeArrowheads="1"/>
          </p:cNvSpPr>
          <p:nvPr>
            <p:ph type="body" idx="1"/>
          </p:nvPr>
        </p:nvSpPr>
        <p:spPr>
          <a:xfrm>
            <a:off x="609600" y="1614488"/>
            <a:ext cx="7924800" cy="4262437"/>
          </a:xfrm>
        </p:spPr>
        <p:txBody>
          <a:bodyPr/>
          <a:lstStyle/>
          <a:p>
            <a:pPr eaLnBrk="1" hangingPunct="1">
              <a:lnSpc>
                <a:spcPct val="140000"/>
              </a:lnSpc>
            </a:pPr>
            <a:r>
              <a:rPr lang="zh-CN" altLang="en-US">
                <a:effectLst/>
                <a:latin typeface="Times New Roman" panose="02020603050405020304" pitchFamily="18" charset="0"/>
                <a:ea typeface="黑体" panose="02010609060101010101" pitchFamily="49" charset="-122"/>
              </a:rPr>
              <a:t>合成与分泌血浆蛋白质（</a:t>
            </a:r>
            <a:r>
              <a:rPr lang="zh-CN" altLang="en-US">
                <a:effectLst/>
                <a:latin typeface="Times New Roman" panose="02020603050405020304" pitchFamily="18" charset="0"/>
                <a:ea typeface="黑体" panose="02010609060101010101" pitchFamily="49" charset="-122"/>
                <a:sym typeface="Symbol" panose="05050102010706020507" pitchFamily="18" charset="2"/>
              </a:rPr>
              <a:t></a:t>
            </a:r>
            <a:r>
              <a:rPr lang="en-US" altLang="zh-CN">
                <a:effectLst/>
                <a:latin typeface="Times New Roman" panose="02020603050405020304" pitchFamily="18" charset="0"/>
                <a:ea typeface="黑体" panose="02010609060101010101" pitchFamily="49" charset="-122"/>
                <a:sym typeface="Symbol" panose="05050102010706020507" pitchFamily="18" charset="2"/>
              </a:rPr>
              <a:t>-</a:t>
            </a:r>
            <a:r>
              <a:rPr lang="zh-CN" altLang="en-US">
                <a:effectLst/>
                <a:latin typeface="Times New Roman" panose="02020603050405020304" pitchFamily="18" charset="0"/>
                <a:ea typeface="黑体" panose="02010609060101010101" pitchFamily="49" charset="-122"/>
                <a:sym typeface="Symbol" panose="05050102010706020507" pitchFamily="18" charset="2"/>
              </a:rPr>
              <a:t>球蛋白除外</a:t>
            </a:r>
            <a:r>
              <a:rPr lang="zh-CN" altLang="en-US">
                <a:effectLst/>
                <a:latin typeface="Times New Roman" panose="02020603050405020304" pitchFamily="18" charset="0"/>
                <a:ea typeface="黑体" panose="02010609060101010101" pitchFamily="49" charset="-122"/>
              </a:rPr>
              <a:t>）</a:t>
            </a:r>
          </a:p>
          <a:p>
            <a:pPr eaLnBrk="1" hangingPunct="1">
              <a:lnSpc>
                <a:spcPct val="140000"/>
              </a:lnSpc>
            </a:pPr>
            <a:r>
              <a:rPr lang="zh-CN" altLang="en-US">
                <a:effectLst/>
                <a:latin typeface="Times New Roman" panose="02020603050405020304" pitchFamily="18" charset="0"/>
                <a:ea typeface="黑体" panose="02010609060101010101" pitchFamily="49" charset="-122"/>
              </a:rPr>
              <a:t>清除血浆蛋白质</a:t>
            </a:r>
            <a:r>
              <a:rPr lang="en-US" altLang="zh-CN">
                <a:effectLst/>
                <a:latin typeface="Times New Roman" panose="02020603050405020304" pitchFamily="18" charset="0"/>
                <a:ea typeface="黑体" panose="02010609060101010101" pitchFamily="49" charset="-122"/>
              </a:rPr>
              <a:t>(</a:t>
            </a:r>
            <a:r>
              <a:rPr lang="zh-CN" altLang="en-US">
                <a:effectLst/>
                <a:latin typeface="Times New Roman" panose="02020603050405020304" pitchFamily="18" charset="0"/>
                <a:ea typeface="黑体" panose="02010609060101010101" pitchFamily="49" charset="-122"/>
              </a:rPr>
              <a:t>清蛋白除外</a:t>
            </a: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的重要器官 </a:t>
            </a:r>
          </a:p>
          <a:p>
            <a:pPr eaLnBrk="1" hangingPunct="1">
              <a:lnSpc>
                <a:spcPct val="140000"/>
              </a:lnSpc>
            </a:pPr>
            <a:r>
              <a:rPr lang="zh-CN" altLang="en-US">
                <a:effectLst/>
                <a:latin typeface="Times New Roman" panose="02020603050405020304" pitchFamily="18" charset="0"/>
                <a:ea typeface="黑体" panose="02010609060101010101" pitchFamily="49" charset="-122"/>
              </a:rPr>
              <a:t>肝是清除血氨的主要器官 </a:t>
            </a:r>
          </a:p>
          <a:p>
            <a:pPr eaLnBrk="1" hangingPunct="1">
              <a:lnSpc>
                <a:spcPct val="140000"/>
              </a:lnSpc>
            </a:pPr>
            <a:r>
              <a:rPr lang="zh-CN" altLang="en-US">
                <a:effectLst/>
                <a:latin typeface="Times New Roman" panose="02020603050405020304" pitchFamily="18" charset="0"/>
                <a:ea typeface="黑体" panose="02010609060101010101" pitchFamily="49" charset="-122"/>
              </a:rPr>
              <a:t>肝中的氨基酸代谢极为活跃，还是芳香族氨基酸和芳香胺类的清除器官。</a:t>
            </a:r>
          </a:p>
        </p:txBody>
      </p:sp>
      <p:sp>
        <p:nvSpPr>
          <p:cNvPr id="35844" name="灯片编号占位符 3">
            <a:extLst>
              <a:ext uri="{FF2B5EF4-FFF2-40B4-BE49-F238E27FC236}">
                <a16:creationId xmlns:a16="http://schemas.microsoft.com/office/drawing/2014/main" id="{7619B5A3-1B14-4D88-BD00-D6818A24FC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99314EB-10CA-4ABB-AFFA-78C132E39CCE}" type="slidenum">
              <a:rPr lang="en-US" altLang="zh-CN">
                <a:latin typeface="Arial" panose="020B0604020202020204" pitchFamily="34" charset="0"/>
              </a:rPr>
              <a:pPr eaLnBrk="1" hangingPunct="1"/>
              <a:t>14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B9B4094-6A8A-4BCA-A2A6-8E8498C05B2E}"/>
              </a:ext>
            </a:extLst>
          </p:cNvPr>
          <p:cNvSpPr>
            <a:spLocks noGrp="1" noRot="1" noChangeArrowheads="1"/>
          </p:cNvSpPr>
          <p:nvPr>
            <p:ph type="title"/>
          </p:nvPr>
        </p:nvSpPr>
        <p:spPr>
          <a:xfrm>
            <a:off x="457200" y="620713"/>
            <a:ext cx="8229600" cy="511175"/>
          </a:xfrm>
        </p:spPr>
        <p:txBody>
          <a:bodyPr/>
          <a:lstStyle/>
          <a:p>
            <a:pPr eaLnBrk="1" hangingPunct="1"/>
            <a:r>
              <a:rPr lang="zh-CN" altLang="en-US" sz="3600" b="0">
                <a:solidFill>
                  <a:schemeClr val="hlink"/>
                </a:solidFill>
                <a:effectLst/>
                <a:ea typeface="黑体" panose="02010609060101010101" pitchFamily="49" charset="-122"/>
              </a:rPr>
              <a:t>四、肝脏在维生素代谢中的作用</a:t>
            </a:r>
          </a:p>
        </p:txBody>
      </p:sp>
      <p:sp>
        <p:nvSpPr>
          <p:cNvPr id="20485" name="Rectangle 5">
            <a:extLst>
              <a:ext uri="{FF2B5EF4-FFF2-40B4-BE49-F238E27FC236}">
                <a16:creationId xmlns:a16="http://schemas.microsoft.com/office/drawing/2014/main" id="{28007BD7-B05B-46CF-8066-6D356F5F1FCE}"/>
              </a:ext>
            </a:extLst>
          </p:cNvPr>
          <p:cNvSpPr>
            <a:spLocks noGrp="1" noRot="1" noChangeArrowheads="1"/>
          </p:cNvSpPr>
          <p:nvPr>
            <p:ph type="body" idx="1"/>
          </p:nvPr>
        </p:nvSpPr>
        <p:spPr>
          <a:xfrm>
            <a:off x="1042988" y="1447800"/>
            <a:ext cx="7561262" cy="5221288"/>
          </a:xfrm>
          <a:noFill/>
          <a:extLst>
            <a:ext uri="{909E8E84-426E-40DD-AFC4-6F175D3DCCD1}">
              <a14:hiddenFill xmlns:a14="http://schemas.microsoft.com/office/drawing/2010/main">
                <a:solidFill>
                  <a:srgbClr val="FFFFFF"/>
                </a:solidFill>
              </a14:hiddenFill>
            </a:ext>
          </a:extLst>
        </p:spPr>
        <p:txBody>
          <a:bodyPr/>
          <a:lstStyle/>
          <a:p>
            <a:pPr eaLnBrk="1" hangingPunct="1"/>
            <a:r>
              <a:rPr lang="zh-CN" altLang="en-US">
                <a:effectLst/>
                <a:latin typeface="Times New Roman" panose="02020603050405020304" pitchFamily="18" charset="0"/>
                <a:ea typeface="黑体" panose="02010609060101010101" pitchFamily="49" charset="-122"/>
              </a:rPr>
              <a:t>脂溶性维生素的吸收</a:t>
            </a:r>
          </a:p>
          <a:p>
            <a:pPr eaLnBrk="1" hangingPunct="1">
              <a:lnSpc>
                <a:spcPct val="20000"/>
              </a:lnSpc>
            </a:pPr>
            <a:endParaRPr lang="zh-CN" altLang="en-US">
              <a:effectLst/>
              <a:latin typeface="Times New Roman" panose="02020603050405020304" pitchFamily="18" charset="0"/>
              <a:ea typeface="黑体" panose="02010609060101010101" pitchFamily="49" charset="-122"/>
            </a:endParaRPr>
          </a:p>
          <a:p>
            <a:pPr eaLnBrk="1" hangingPunct="1"/>
            <a:r>
              <a:rPr lang="zh-CN" altLang="en-US">
                <a:effectLst/>
                <a:latin typeface="Times New Roman" panose="02020603050405020304" pitchFamily="18" charset="0"/>
                <a:ea typeface="黑体" panose="02010609060101010101" pitchFamily="49" charset="-122"/>
              </a:rPr>
              <a:t>维生素的储存</a:t>
            </a:r>
          </a:p>
          <a:p>
            <a:pPr marL="715963" lvl="1" indent="0" eaLnBrk="1" hangingPunct="1">
              <a:buFont typeface="Wingdings" panose="05000000000000000000" pitchFamily="2" charset="2"/>
              <a:buNone/>
            </a:pPr>
            <a:r>
              <a:rPr lang="en-US" altLang="zh-CN">
                <a:effectLst/>
                <a:latin typeface="Times New Roman" panose="02020603050405020304" pitchFamily="18" charset="0"/>
                <a:ea typeface="黑体" panose="02010609060101010101" pitchFamily="49" charset="-122"/>
              </a:rPr>
              <a:t>Vit A</a:t>
            </a:r>
            <a:r>
              <a:rPr lang="zh-CN" altLang="en-US">
                <a:effectLst/>
                <a:latin typeface="Times New Roman" panose="02020603050405020304" pitchFamily="18" charset="0"/>
                <a:ea typeface="黑体" panose="02010609060101010101" pitchFamily="49" charset="-122"/>
              </a:rPr>
              <a:t>、</a:t>
            </a:r>
            <a:r>
              <a:rPr lang="en-US" altLang="zh-CN">
                <a:effectLst/>
                <a:latin typeface="Times New Roman" panose="02020603050405020304" pitchFamily="18" charset="0"/>
                <a:ea typeface="黑体" panose="02010609060101010101" pitchFamily="49" charset="-122"/>
              </a:rPr>
              <a:t>E</a:t>
            </a:r>
            <a:r>
              <a:rPr lang="zh-CN" altLang="en-US">
                <a:effectLst/>
                <a:latin typeface="Times New Roman" panose="02020603050405020304" pitchFamily="18" charset="0"/>
                <a:ea typeface="黑体" panose="02010609060101010101" pitchFamily="49" charset="-122"/>
              </a:rPr>
              <a:t>、</a:t>
            </a:r>
            <a:r>
              <a:rPr lang="en-US" altLang="zh-CN">
                <a:effectLst/>
                <a:latin typeface="Times New Roman" panose="02020603050405020304" pitchFamily="18" charset="0"/>
                <a:ea typeface="黑体" panose="02010609060101010101" pitchFamily="49" charset="-122"/>
              </a:rPr>
              <a:t>K</a:t>
            </a:r>
            <a:r>
              <a:rPr lang="zh-CN" altLang="en-US">
                <a:effectLst/>
                <a:latin typeface="Times New Roman" panose="02020603050405020304" pitchFamily="18" charset="0"/>
                <a:ea typeface="黑体" panose="02010609060101010101" pitchFamily="49" charset="-122"/>
              </a:rPr>
              <a:t>和</a:t>
            </a:r>
            <a:r>
              <a:rPr lang="en-US" altLang="zh-CN">
                <a:effectLst/>
                <a:latin typeface="Times New Roman" panose="02020603050405020304" pitchFamily="18" charset="0"/>
                <a:ea typeface="黑体" panose="02010609060101010101" pitchFamily="49" charset="-122"/>
              </a:rPr>
              <a:t>B</a:t>
            </a:r>
            <a:r>
              <a:rPr lang="en-US" altLang="zh-CN" baseline="-25000">
                <a:effectLst/>
                <a:latin typeface="Times New Roman" panose="02020603050405020304" pitchFamily="18" charset="0"/>
                <a:ea typeface="黑体" panose="02010609060101010101" pitchFamily="49" charset="-122"/>
              </a:rPr>
              <a:t>12</a:t>
            </a:r>
            <a:r>
              <a:rPr lang="zh-CN" altLang="en-US">
                <a:effectLst/>
                <a:latin typeface="Times New Roman" panose="02020603050405020304" pitchFamily="18" charset="0"/>
                <a:ea typeface="黑体" panose="02010609060101010101" pitchFamily="49" charset="-122"/>
              </a:rPr>
              <a:t>的主要储存场所</a:t>
            </a:r>
          </a:p>
          <a:p>
            <a:pPr marL="715963" lvl="1" indent="0" eaLnBrk="1" hangingPunct="1">
              <a:lnSpc>
                <a:spcPct val="20000"/>
              </a:lnSpc>
              <a:buFont typeface="Wingdings" panose="05000000000000000000" pitchFamily="2" charset="2"/>
              <a:buNone/>
            </a:pPr>
            <a:endParaRPr lang="zh-CN" altLang="en-US">
              <a:effectLst/>
              <a:latin typeface="Times New Roman" panose="02020603050405020304" pitchFamily="18" charset="0"/>
              <a:ea typeface="黑体" panose="02010609060101010101" pitchFamily="49" charset="-122"/>
            </a:endParaRPr>
          </a:p>
          <a:p>
            <a:pPr eaLnBrk="1" hangingPunct="1"/>
            <a:r>
              <a:rPr lang="zh-CN" altLang="en-US">
                <a:effectLst/>
                <a:latin typeface="Times New Roman" panose="02020603050405020304" pitchFamily="18" charset="0"/>
                <a:ea typeface="黑体" panose="02010609060101010101" pitchFamily="49" charset="-122"/>
              </a:rPr>
              <a:t>维生素的运输</a:t>
            </a:r>
          </a:p>
          <a:p>
            <a:pPr marL="715963" lvl="1" indent="0" eaLnBrk="1" hangingPunct="1">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视黄醇结合蛋白，</a:t>
            </a:r>
            <a:r>
              <a:rPr lang="en-US" altLang="zh-CN">
                <a:effectLst/>
                <a:latin typeface="Times New Roman" panose="02020603050405020304" pitchFamily="18" charset="0"/>
                <a:ea typeface="黑体" panose="02010609060101010101" pitchFamily="49" charset="-122"/>
              </a:rPr>
              <a:t>Vit D</a:t>
            </a:r>
            <a:r>
              <a:rPr lang="zh-CN" altLang="en-US">
                <a:effectLst/>
                <a:latin typeface="Times New Roman" panose="02020603050405020304" pitchFamily="18" charset="0"/>
                <a:ea typeface="黑体" panose="02010609060101010101" pitchFamily="49" charset="-122"/>
              </a:rPr>
              <a:t>结合蛋白的合成</a:t>
            </a:r>
          </a:p>
          <a:p>
            <a:pPr marL="715963" lvl="1" indent="0" eaLnBrk="1" hangingPunct="1">
              <a:lnSpc>
                <a:spcPct val="30000"/>
              </a:lnSpc>
              <a:buFont typeface="Wingdings" panose="05000000000000000000" pitchFamily="2" charset="2"/>
              <a:buNone/>
            </a:pPr>
            <a:endParaRPr lang="zh-CN" altLang="en-US">
              <a:effectLst/>
              <a:latin typeface="Times New Roman" panose="02020603050405020304" pitchFamily="18" charset="0"/>
              <a:ea typeface="黑体" panose="02010609060101010101" pitchFamily="49" charset="-122"/>
            </a:endParaRPr>
          </a:p>
          <a:p>
            <a:pPr eaLnBrk="1" hangingPunct="1"/>
            <a:r>
              <a:rPr lang="zh-CN" altLang="en-US">
                <a:effectLst/>
                <a:latin typeface="Times New Roman" panose="02020603050405020304" pitchFamily="18" charset="0"/>
                <a:ea typeface="黑体" panose="02010609060101010101" pitchFamily="49" charset="-122"/>
              </a:rPr>
              <a:t>维生素的转化</a:t>
            </a:r>
          </a:p>
          <a:p>
            <a:pPr marL="715963" lvl="1" indent="0" eaLnBrk="1" hangingPunct="1">
              <a:buFont typeface="Wingdings" panose="05000000000000000000" pitchFamily="2" charset="2"/>
              <a:buNone/>
            </a:pPr>
            <a:r>
              <a:rPr lang="en-US" altLang="zh-CN">
                <a:effectLst/>
                <a:latin typeface="Times New Roman" panose="02020603050405020304" pitchFamily="18" charset="0"/>
                <a:ea typeface="黑体" panose="02010609060101010101" pitchFamily="49" charset="-122"/>
              </a:rPr>
              <a:t>Vit D</a:t>
            </a:r>
            <a:r>
              <a:rPr lang="en-US" altLang="zh-CN" baseline="-25000">
                <a:effectLst/>
                <a:latin typeface="Times New Roman" panose="02020603050405020304" pitchFamily="18" charset="0"/>
                <a:ea typeface="黑体" panose="02010609060101010101" pitchFamily="49" charset="-122"/>
              </a:rPr>
              <a:t>3 </a:t>
            </a:r>
            <a:r>
              <a:rPr lang="en-US" altLang="zh-CN">
                <a:effectLst/>
                <a:latin typeface="Times New Roman" panose="02020603050405020304" pitchFamily="18" charset="0"/>
                <a:ea typeface="黑体" panose="02010609060101010101" pitchFamily="49" charset="-122"/>
              </a:rPr>
              <a:t>→ 25-(OH)-Vit D</a:t>
            </a:r>
            <a:r>
              <a:rPr lang="en-US" altLang="zh-CN" baseline="-25000">
                <a:effectLst/>
                <a:latin typeface="Times New Roman" panose="02020603050405020304" pitchFamily="18" charset="0"/>
                <a:ea typeface="黑体" panose="02010609060101010101" pitchFamily="49" charset="-122"/>
              </a:rPr>
              <a:t>3</a:t>
            </a:r>
            <a:endParaRPr lang="en-US" altLang="zh-CN">
              <a:effectLst/>
              <a:latin typeface="Times New Roman" panose="02020603050405020304" pitchFamily="18" charset="0"/>
              <a:ea typeface="黑体" panose="02010609060101010101" pitchFamily="49" charset="-122"/>
            </a:endParaRPr>
          </a:p>
          <a:p>
            <a:pPr marL="715963" lvl="1" indent="0" eaLnBrk="1" hangingPunct="1">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水溶性维生素→辅酶</a:t>
            </a:r>
          </a:p>
        </p:txBody>
      </p:sp>
      <p:sp>
        <p:nvSpPr>
          <p:cNvPr id="36868" name="灯片编号占位符 3">
            <a:extLst>
              <a:ext uri="{FF2B5EF4-FFF2-40B4-BE49-F238E27FC236}">
                <a16:creationId xmlns:a16="http://schemas.microsoft.com/office/drawing/2014/main" id="{F5D7356D-CA96-4B9C-9749-9CDBD46C06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57034202-5DD4-43E8-9CC2-1A76981CDD23}" type="slidenum">
              <a:rPr lang="en-US" altLang="zh-CN">
                <a:latin typeface="Arial" panose="020B0604020202020204" pitchFamily="34" charset="0"/>
              </a:rPr>
              <a:pPr eaLnBrk="1" hangingPunct="1"/>
              <a:t>15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up)">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5">
                                            <p:txEl>
                                              <p:pRg st="2" end="2"/>
                                            </p:txEl>
                                          </p:spTgt>
                                        </p:tgtEl>
                                        <p:attrNameLst>
                                          <p:attrName>style.visibility</p:attrName>
                                        </p:attrNameLst>
                                      </p:cBhvr>
                                      <p:to>
                                        <p:strVal val="visible"/>
                                      </p:to>
                                    </p:set>
                                    <p:animEffect transition="in" filter="wipe(up)">
                                      <p:cBhvr>
                                        <p:cTn id="12" dur="500"/>
                                        <p:tgtEl>
                                          <p:spTgt spid="20485">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0485">
                                            <p:txEl>
                                              <p:pRg st="3" end="3"/>
                                            </p:txEl>
                                          </p:spTgt>
                                        </p:tgtEl>
                                        <p:attrNameLst>
                                          <p:attrName>style.visibility</p:attrName>
                                        </p:attrNameLst>
                                      </p:cBhvr>
                                      <p:to>
                                        <p:strVal val="visible"/>
                                      </p:to>
                                    </p:set>
                                    <p:animEffect transition="in" filter="wipe(up)">
                                      <p:cBhvr>
                                        <p:cTn id="15" dur="500"/>
                                        <p:tgtEl>
                                          <p:spTgt spid="2048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485">
                                            <p:txEl>
                                              <p:pRg st="5" end="5"/>
                                            </p:txEl>
                                          </p:spTgt>
                                        </p:tgtEl>
                                        <p:attrNameLst>
                                          <p:attrName>style.visibility</p:attrName>
                                        </p:attrNameLst>
                                      </p:cBhvr>
                                      <p:to>
                                        <p:strVal val="visible"/>
                                      </p:to>
                                    </p:set>
                                    <p:animEffect transition="in" filter="wipe(up)">
                                      <p:cBhvr>
                                        <p:cTn id="20" dur="500"/>
                                        <p:tgtEl>
                                          <p:spTgt spid="20485">
                                            <p:txEl>
                                              <p:pRg st="5" end="5"/>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0485">
                                            <p:txEl>
                                              <p:pRg st="6" end="6"/>
                                            </p:txEl>
                                          </p:spTgt>
                                        </p:tgtEl>
                                        <p:attrNameLst>
                                          <p:attrName>style.visibility</p:attrName>
                                        </p:attrNameLst>
                                      </p:cBhvr>
                                      <p:to>
                                        <p:strVal val="visible"/>
                                      </p:to>
                                    </p:set>
                                    <p:animEffect transition="in" filter="wipe(up)">
                                      <p:cBhvr>
                                        <p:cTn id="23" dur="500"/>
                                        <p:tgtEl>
                                          <p:spTgt spid="20485">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485">
                                            <p:txEl>
                                              <p:pRg st="8" end="8"/>
                                            </p:txEl>
                                          </p:spTgt>
                                        </p:tgtEl>
                                        <p:attrNameLst>
                                          <p:attrName>style.visibility</p:attrName>
                                        </p:attrNameLst>
                                      </p:cBhvr>
                                      <p:to>
                                        <p:strVal val="visible"/>
                                      </p:to>
                                    </p:set>
                                    <p:animEffect transition="in" filter="wipe(up)">
                                      <p:cBhvr>
                                        <p:cTn id="28" dur="500"/>
                                        <p:tgtEl>
                                          <p:spTgt spid="20485">
                                            <p:txEl>
                                              <p:pRg st="8" end="8"/>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0485">
                                            <p:txEl>
                                              <p:pRg st="9" end="9"/>
                                            </p:txEl>
                                          </p:spTgt>
                                        </p:tgtEl>
                                        <p:attrNameLst>
                                          <p:attrName>style.visibility</p:attrName>
                                        </p:attrNameLst>
                                      </p:cBhvr>
                                      <p:to>
                                        <p:strVal val="visible"/>
                                      </p:to>
                                    </p:set>
                                    <p:animEffect transition="in" filter="wipe(up)">
                                      <p:cBhvr>
                                        <p:cTn id="31" dur="500"/>
                                        <p:tgtEl>
                                          <p:spTgt spid="20485">
                                            <p:txEl>
                                              <p:pRg st="9" end="9"/>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0485">
                                            <p:txEl>
                                              <p:pRg st="10" end="10"/>
                                            </p:txEl>
                                          </p:spTgt>
                                        </p:tgtEl>
                                        <p:attrNameLst>
                                          <p:attrName>style.visibility</p:attrName>
                                        </p:attrNameLst>
                                      </p:cBhvr>
                                      <p:to>
                                        <p:strVal val="visible"/>
                                      </p:to>
                                    </p:set>
                                    <p:animEffect transition="in" filter="wipe(up)">
                                      <p:cBhvr>
                                        <p:cTn id="34" dur="500"/>
                                        <p:tgtEl>
                                          <p:spTgt spid="2048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1EEFDDAB-6D8E-48FA-A0F1-29B4CA67B8A6}"/>
              </a:ext>
            </a:extLst>
          </p:cNvPr>
          <p:cNvSpPr>
            <a:spLocks noGrp="1" noChangeArrowheads="1"/>
          </p:cNvSpPr>
          <p:nvPr>
            <p:ph type="body" idx="1"/>
          </p:nvPr>
        </p:nvSpPr>
        <p:spPr>
          <a:xfrm>
            <a:off x="457200" y="908050"/>
            <a:ext cx="8458200" cy="4953000"/>
          </a:xfrm>
        </p:spPr>
        <p:txBody>
          <a:bodyPr/>
          <a:lstStyle/>
          <a:p>
            <a:pPr eaLnBrk="1" hangingPunct="1">
              <a:lnSpc>
                <a:spcPct val="135000"/>
              </a:lnSpc>
            </a:pPr>
            <a:r>
              <a:rPr lang="zh-CN" altLang="en-US" dirty="0">
                <a:effectLst/>
                <a:latin typeface="Times New Roman" panose="02020603050405020304" pitchFamily="18" charset="0"/>
                <a:ea typeface="黑体" panose="02010609060101010101" pitchFamily="49" charset="-122"/>
              </a:rPr>
              <a:t>肝胆系统疾患时：</a:t>
            </a:r>
          </a:p>
          <a:p>
            <a:pPr eaLnBrk="1" hangingPunct="1">
              <a:lnSpc>
                <a:spcPct val="135000"/>
              </a:lnSpc>
              <a:buFont typeface="Wingdings" panose="05000000000000000000" pitchFamily="2" charset="2"/>
              <a:buNone/>
            </a:pPr>
            <a:r>
              <a:rPr lang="zh-CN" altLang="en-US" dirty="0">
                <a:effectLst/>
                <a:latin typeface="Times New Roman" panose="02020603050405020304" pitchFamily="18" charset="0"/>
                <a:ea typeface="黑体" panose="02010609060101010101" pitchFamily="49" charset="-122"/>
              </a:rPr>
              <a:t>  （</a:t>
            </a:r>
            <a:r>
              <a:rPr lang="en-US" altLang="zh-CN" dirty="0">
                <a:effectLst/>
                <a:latin typeface="Times New Roman" panose="02020603050405020304" pitchFamily="18" charset="0"/>
                <a:ea typeface="黑体" panose="02010609060101010101" pitchFamily="49" charset="-122"/>
              </a:rPr>
              <a:t>1</a:t>
            </a:r>
            <a:r>
              <a:rPr lang="zh-CN" altLang="en-US" dirty="0">
                <a:effectLst/>
                <a:latin typeface="Times New Roman" panose="02020603050405020304" pitchFamily="18" charset="0"/>
                <a:ea typeface="黑体" panose="02010609060101010101" pitchFamily="49" charset="-122"/>
              </a:rPr>
              <a:t>）可伴有维生素的吸收障碍；</a:t>
            </a:r>
          </a:p>
          <a:p>
            <a:pPr eaLnBrk="1" hangingPunct="1">
              <a:lnSpc>
                <a:spcPct val="135000"/>
              </a:lnSpc>
              <a:buFont typeface="Wingdings" panose="05000000000000000000" pitchFamily="2" charset="2"/>
              <a:buNone/>
            </a:pPr>
            <a:r>
              <a:rPr lang="zh-CN" altLang="en-US" dirty="0">
                <a:effectLst/>
                <a:latin typeface="Times New Roman" panose="02020603050405020304" pitchFamily="18" charset="0"/>
                <a:ea typeface="黑体" panose="02010609060101010101" pitchFamily="49" charset="-122"/>
              </a:rPr>
              <a:t>  （</a:t>
            </a:r>
            <a:r>
              <a:rPr lang="en-US" altLang="zh-CN" dirty="0">
                <a:effectLst/>
                <a:latin typeface="Times New Roman" panose="02020603050405020304" pitchFamily="18" charset="0"/>
                <a:ea typeface="黑体" panose="02010609060101010101" pitchFamily="49" charset="-122"/>
              </a:rPr>
              <a:t>2</a:t>
            </a:r>
            <a:r>
              <a:rPr lang="zh-CN" altLang="en-US" dirty="0">
                <a:effectLst/>
                <a:latin typeface="Times New Roman" panose="02020603050405020304" pitchFamily="18" charset="0"/>
                <a:ea typeface="黑体" panose="02010609060101010101" pitchFamily="49" charset="-122"/>
              </a:rPr>
              <a:t>）严重肝病时，维生素</a:t>
            </a:r>
            <a:r>
              <a:rPr lang="en-US" altLang="zh-CN" dirty="0">
                <a:effectLst/>
                <a:latin typeface="Times New Roman" panose="02020603050405020304" pitchFamily="18" charset="0"/>
                <a:ea typeface="黑体" panose="02010609060101010101" pitchFamily="49" charset="-122"/>
              </a:rPr>
              <a:t>B</a:t>
            </a:r>
            <a:r>
              <a:rPr lang="en-US" altLang="zh-CN" baseline="-25000" dirty="0">
                <a:effectLst/>
                <a:latin typeface="Times New Roman" panose="02020603050405020304" pitchFamily="18" charset="0"/>
                <a:ea typeface="黑体" panose="02010609060101010101" pitchFamily="49" charset="-122"/>
              </a:rPr>
              <a:t>1</a:t>
            </a:r>
            <a:r>
              <a:rPr lang="zh-CN" altLang="en-US" dirty="0">
                <a:effectLst/>
                <a:latin typeface="Times New Roman" panose="02020603050405020304" pitchFamily="18" charset="0"/>
                <a:ea typeface="黑体" panose="02010609060101010101" pitchFamily="49" charset="-122"/>
              </a:rPr>
              <a:t>的磷酸化作用</a:t>
            </a:r>
          </a:p>
          <a:p>
            <a:pPr eaLnBrk="1" hangingPunct="1">
              <a:lnSpc>
                <a:spcPct val="135000"/>
              </a:lnSpc>
              <a:buFont typeface="Wingdings" panose="05000000000000000000" pitchFamily="2" charset="2"/>
              <a:buNone/>
            </a:pPr>
            <a:r>
              <a:rPr lang="zh-CN" altLang="en-US" dirty="0">
                <a:effectLst/>
                <a:latin typeface="Times New Roman" panose="02020603050405020304" pitchFamily="18" charset="0"/>
                <a:ea typeface="黑体" panose="02010609060101010101" pitchFamily="49" charset="-122"/>
              </a:rPr>
              <a:t>          受影响，从而引起有关代谢的紊乱；</a:t>
            </a:r>
          </a:p>
          <a:p>
            <a:pPr eaLnBrk="1" hangingPunct="1">
              <a:lnSpc>
                <a:spcPct val="135000"/>
              </a:lnSpc>
              <a:buFont typeface="Wingdings" panose="05000000000000000000" pitchFamily="2" charset="2"/>
              <a:buNone/>
            </a:pPr>
            <a:r>
              <a:rPr lang="zh-CN" altLang="en-US" dirty="0">
                <a:effectLst/>
                <a:latin typeface="Times New Roman" panose="02020603050405020304" pitchFamily="18" charset="0"/>
                <a:ea typeface="黑体" panose="02010609060101010101" pitchFamily="49" charset="-122"/>
              </a:rPr>
              <a:t>  （</a:t>
            </a:r>
            <a:r>
              <a:rPr lang="en-US" altLang="zh-CN" dirty="0">
                <a:effectLst/>
                <a:latin typeface="Times New Roman" panose="02020603050405020304" pitchFamily="18" charset="0"/>
                <a:ea typeface="黑体" panose="02010609060101010101" pitchFamily="49" charset="-122"/>
              </a:rPr>
              <a:t>3</a:t>
            </a:r>
            <a:r>
              <a:rPr lang="zh-CN" altLang="en-US" dirty="0">
                <a:effectLst/>
                <a:latin typeface="Times New Roman" panose="02020603050405020304" pitchFamily="18" charset="0"/>
                <a:ea typeface="黑体" panose="02010609060101010101" pitchFamily="49" charset="-122"/>
              </a:rPr>
              <a:t>）维生素</a:t>
            </a:r>
            <a:r>
              <a:rPr lang="en-US" altLang="zh-CN" dirty="0">
                <a:effectLst/>
                <a:latin typeface="Times New Roman" panose="02020603050405020304" pitchFamily="18" charset="0"/>
                <a:ea typeface="黑体" panose="02010609060101010101" pitchFamily="49" charset="-122"/>
              </a:rPr>
              <a:t>K</a:t>
            </a:r>
            <a:r>
              <a:rPr lang="zh-CN" altLang="en-US" dirty="0">
                <a:effectLst/>
                <a:latin typeface="Times New Roman" panose="02020603050405020304" pitchFamily="18" charset="0"/>
                <a:ea typeface="黑体" panose="02010609060101010101" pitchFamily="49" charset="-122"/>
              </a:rPr>
              <a:t>及</a:t>
            </a:r>
            <a:r>
              <a:rPr lang="en-US" altLang="zh-CN" dirty="0">
                <a:effectLst/>
                <a:latin typeface="Times New Roman" panose="02020603050405020304" pitchFamily="18" charset="0"/>
                <a:ea typeface="黑体" panose="02010609060101010101" pitchFamily="49" charset="-122"/>
              </a:rPr>
              <a:t>A</a:t>
            </a:r>
            <a:r>
              <a:rPr lang="zh-CN" altLang="en-US" dirty="0">
                <a:effectLst/>
                <a:latin typeface="Times New Roman" panose="02020603050405020304" pitchFamily="18" charset="0"/>
                <a:ea typeface="黑体" panose="02010609060101010101" pitchFamily="49" charset="-122"/>
              </a:rPr>
              <a:t>的吸收、储存与代谢</a:t>
            </a:r>
          </a:p>
          <a:p>
            <a:pPr eaLnBrk="1" hangingPunct="1">
              <a:lnSpc>
                <a:spcPct val="135000"/>
              </a:lnSpc>
              <a:buFont typeface="Wingdings" panose="05000000000000000000" pitchFamily="2" charset="2"/>
              <a:buNone/>
            </a:pPr>
            <a:r>
              <a:rPr lang="zh-CN" altLang="en-US" dirty="0">
                <a:effectLst/>
                <a:latin typeface="Times New Roman" panose="02020603050405020304" pitchFamily="18" charset="0"/>
                <a:ea typeface="黑体" panose="02010609060101010101" pitchFamily="49" charset="-122"/>
              </a:rPr>
              <a:t>          障碍而表现出血倾向及夜盲症。</a:t>
            </a:r>
          </a:p>
        </p:txBody>
      </p:sp>
      <p:sp>
        <p:nvSpPr>
          <p:cNvPr id="37891" name="灯片编号占位符 2">
            <a:extLst>
              <a:ext uri="{FF2B5EF4-FFF2-40B4-BE49-F238E27FC236}">
                <a16:creationId xmlns:a16="http://schemas.microsoft.com/office/drawing/2014/main" id="{5C61B104-C243-4F8B-BF81-13C17997B0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CAE03828-7BE7-4961-8688-27176ACE6156}" type="slidenum">
              <a:rPr lang="en-US" altLang="zh-CN">
                <a:latin typeface="Arial" panose="020B0604020202020204" pitchFamily="34" charset="0"/>
              </a:rPr>
              <a:pPr eaLnBrk="1" hangingPunct="1"/>
              <a:t>16</a:t>
            </a:fld>
            <a:endParaRPr lang="en-US" altLang="zh-CN">
              <a:latin typeface="Arial" panose="020B0604020202020204" pitchFamily="34" charset="0"/>
            </a:endParaRPr>
          </a:p>
        </p:txBody>
      </p:sp>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D62CAF8-9827-4316-A96A-4C7F8C6A59F5}"/>
              </a:ext>
            </a:extLst>
          </p:cNvPr>
          <p:cNvSpPr>
            <a:spLocks noGrp="1" noRot="1" noChangeArrowheads="1"/>
          </p:cNvSpPr>
          <p:nvPr>
            <p:ph type="title"/>
          </p:nvPr>
        </p:nvSpPr>
        <p:spPr>
          <a:xfrm>
            <a:off x="457200" y="1052513"/>
            <a:ext cx="8229600" cy="511175"/>
          </a:xfrm>
        </p:spPr>
        <p:txBody>
          <a:bodyPr/>
          <a:lstStyle/>
          <a:p>
            <a:pPr eaLnBrk="1" hangingPunct="1"/>
            <a:r>
              <a:rPr lang="zh-CN" altLang="en-US" sz="3600" b="0">
                <a:solidFill>
                  <a:schemeClr val="hlink"/>
                </a:solidFill>
                <a:effectLst/>
                <a:ea typeface="黑体" panose="02010609060101010101" pitchFamily="49" charset="-122"/>
              </a:rPr>
              <a:t>五、肝脏在激素灭活中的作用</a:t>
            </a:r>
          </a:p>
        </p:txBody>
      </p:sp>
      <p:sp>
        <p:nvSpPr>
          <p:cNvPr id="21507" name="Rectangle 3">
            <a:extLst>
              <a:ext uri="{FF2B5EF4-FFF2-40B4-BE49-F238E27FC236}">
                <a16:creationId xmlns:a16="http://schemas.microsoft.com/office/drawing/2014/main" id="{0D9E1762-E018-4E91-9B89-4DD533454F7C}"/>
              </a:ext>
            </a:extLst>
          </p:cNvPr>
          <p:cNvSpPr>
            <a:spLocks noGrp="1" noChangeArrowheads="1"/>
          </p:cNvSpPr>
          <p:nvPr>
            <p:ph type="body" idx="1"/>
          </p:nvPr>
        </p:nvSpPr>
        <p:spPr>
          <a:xfrm>
            <a:off x="304800" y="1924050"/>
            <a:ext cx="8534400" cy="3581400"/>
          </a:xfrm>
        </p:spPr>
        <p:txBody>
          <a:bodyPr/>
          <a:lstStyle/>
          <a:p>
            <a:pPr eaLnBrk="1" hangingPunct="1">
              <a:lnSpc>
                <a:spcPct val="130000"/>
              </a:lnSpc>
            </a:pPr>
            <a:r>
              <a:rPr lang="zh-CN" altLang="en-US">
                <a:effectLst/>
                <a:latin typeface="Times New Roman" panose="02020603050405020304" pitchFamily="18" charset="0"/>
                <a:ea typeface="黑体" panose="02010609060101010101" pitchFamily="49" charset="-122"/>
              </a:rPr>
              <a:t>激素的灭活</a:t>
            </a:r>
            <a:r>
              <a:rPr lang="en-US" altLang="zh-CN">
                <a:effectLst/>
                <a:latin typeface="Times New Roman" panose="02020603050405020304" pitchFamily="18" charset="0"/>
                <a:ea typeface="黑体" panose="02010609060101010101" pitchFamily="49" charset="-122"/>
              </a:rPr>
              <a:t>(inactivation)</a:t>
            </a:r>
            <a:r>
              <a:rPr lang="zh-CN" altLang="en-US">
                <a:effectLst/>
                <a:latin typeface="Times New Roman" panose="02020603050405020304" pitchFamily="18" charset="0"/>
                <a:ea typeface="黑体" panose="02010609060101010101" pitchFamily="49" charset="-122"/>
              </a:rPr>
              <a:t>：</a:t>
            </a:r>
          </a:p>
          <a:p>
            <a:pPr eaLnBrk="1" hangingPunct="1">
              <a:lnSpc>
                <a:spcPct val="130000"/>
              </a:lnSpc>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         许多激素在发挥其调节作用后，主要在肝脏内被分解转化，从而降低或失去其活性。</a:t>
            </a:r>
          </a:p>
          <a:p>
            <a:pPr eaLnBrk="1" hangingPunct="1">
              <a:lnSpc>
                <a:spcPct val="210000"/>
              </a:lnSpc>
            </a:pPr>
            <a:r>
              <a:rPr lang="zh-CN" altLang="en-US">
                <a:effectLst/>
                <a:latin typeface="Times New Roman" panose="02020603050405020304" pitchFamily="18" charset="0"/>
                <a:ea typeface="黑体" panose="02010609060101010101" pitchFamily="49" charset="-122"/>
              </a:rPr>
              <a:t>主要方式</a:t>
            </a:r>
          </a:p>
        </p:txBody>
      </p:sp>
      <p:sp>
        <p:nvSpPr>
          <p:cNvPr id="21508" name="AutoShape 4">
            <a:extLst>
              <a:ext uri="{FF2B5EF4-FFF2-40B4-BE49-F238E27FC236}">
                <a16:creationId xmlns:a16="http://schemas.microsoft.com/office/drawing/2014/main" id="{D6B07D0E-BF35-4797-A573-FA2E6ADAFCEF}"/>
              </a:ext>
            </a:extLst>
          </p:cNvPr>
          <p:cNvSpPr>
            <a:spLocks/>
          </p:cNvSpPr>
          <p:nvPr/>
        </p:nvSpPr>
        <p:spPr bwMode="auto">
          <a:xfrm>
            <a:off x="2700338" y="4465638"/>
            <a:ext cx="287337" cy="758825"/>
          </a:xfrm>
          <a:prstGeom prst="leftBrace">
            <a:avLst>
              <a:gd name="adj1" fmla="val 22007"/>
              <a:gd name="adj2" fmla="val 5007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21509" name="Text Box 5">
            <a:extLst>
              <a:ext uri="{FF2B5EF4-FFF2-40B4-BE49-F238E27FC236}">
                <a16:creationId xmlns:a16="http://schemas.microsoft.com/office/drawing/2014/main" id="{7D0FE553-0049-47EE-9474-52DCCE657235}"/>
              </a:ext>
            </a:extLst>
          </p:cNvPr>
          <p:cNvSpPr txBox="1">
            <a:spLocks noChangeArrowheads="1"/>
          </p:cNvSpPr>
          <p:nvPr/>
        </p:nvSpPr>
        <p:spPr bwMode="auto">
          <a:xfrm>
            <a:off x="2987675" y="4292600"/>
            <a:ext cx="54006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a:latin typeface="Times New Roman" panose="02020603050405020304" pitchFamily="18" charset="0"/>
                <a:ea typeface="黑体" panose="02010609060101010101" pitchFamily="49" charset="-122"/>
              </a:rPr>
              <a:t>内吞，分解</a:t>
            </a:r>
            <a:r>
              <a:rPr lang="en-US" altLang="zh-CN" sz="2800">
                <a:latin typeface="Times New Roman" panose="02020603050405020304" pitchFamily="18" charset="0"/>
                <a:ea typeface="黑体" panose="02010609060101010101" pitchFamily="49" charset="-122"/>
              </a:rPr>
              <a:t>——</a:t>
            </a:r>
            <a:r>
              <a:rPr lang="zh-CN" altLang="en-US" sz="2800">
                <a:latin typeface="Times New Roman" panose="02020603050405020304" pitchFamily="18" charset="0"/>
                <a:ea typeface="黑体" panose="02010609060101010101" pitchFamily="49" charset="-122"/>
              </a:rPr>
              <a:t>水溶性激素</a:t>
            </a:r>
          </a:p>
          <a:p>
            <a:pPr eaLnBrk="1" hangingPunct="1">
              <a:spcBef>
                <a:spcPct val="50000"/>
              </a:spcBef>
            </a:pPr>
            <a:r>
              <a:rPr lang="zh-CN" altLang="en-US" sz="2800">
                <a:latin typeface="Times New Roman" panose="02020603050405020304" pitchFamily="18" charset="0"/>
                <a:ea typeface="黑体" panose="02010609060101010101" pitchFamily="49" charset="-122"/>
              </a:rPr>
              <a:t>扩散，生物转化</a:t>
            </a:r>
            <a:r>
              <a:rPr lang="en-US" altLang="zh-CN" sz="2800">
                <a:latin typeface="Times New Roman" panose="02020603050405020304" pitchFamily="18" charset="0"/>
                <a:ea typeface="黑体" panose="02010609060101010101" pitchFamily="49" charset="-122"/>
              </a:rPr>
              <a:t>——</a:t>
            </a:r>
            <a:r>
              <a:rPr lang="zh-CN" altLang="en-US" sz="2800">
                <a:latin typeface="Times New Roman" panose="02020603050405020304" pitchFamily="18" charset="0"/>
                <a:ea typeface="黑体" panose="02010609060101010101" pitchFamily="49" charset="-122"/>
              </a:rPr>
              <a:t>类固醇激素</a:t>
            </a:r>
          </a:p>
        </p:txBody>
      </p:sp>
      <p:sp>
        <p:nvSpPr>
          <p:cNvPr id="38918" name="灯片编号占位符 5">
            <a:extLst>
              <a:ext uri="{FF2B5EF4-FFF2-40B4-BE49-F238E27FC236}">
                <a16:creationId xmlns:a16="http://schemas.microsoft.com/office/drawing/2014/main" id="{D721F1E8-CE42-4CE3-9D36-7F6CDBB3CE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6ACFE28-7EE8-4868-81AA-3C54CE9608C8}" type="slidenum">
              <a:rPr lang="en-US" altLang="zh-CN">
                <a:latin typeface="Arial" panose="020B0604020202020204" pitchFamily="34" charset="0"/>
              </a:rPr>
              <a:pPr eaLnBrk="1" hangingPunct="1"/>
              <a:t>17</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dissolve">
                                      <p:cBhvr>
                                        <p:cTn id="11" dur="500"/>
                                        <p:tgtEl>
                                          <p:spTgt spid="2150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dissolve">
                                      <p:cBhvr>
                                        <p:cTn id="16" dur="500"/>
                                        <p:tgtEl>
                                          <p:spTgt spid="21507">
                                            <p:txEl>
                                              <p:pRg st="2" end="2"/>
                                            </p:txEl>
                                          </p:spTgt>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wipe(up)">
                                      <p:cBhvr>
                                        <p:cTn id="20" dur="500"/>
                                        <p:tgtEl>
                                          <p:spTgt spid="215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1509">
                                            <p:txEl>
                                              <p:pRg st="0" end="0"/>
                                            </p:txEl>
                                          </p:spTgt>
                                        </p:tgtEl>
                                        <p:attrNameLst>
                                          <p:attrName>style.visibility</p:attrName>
                                        </p:attrNameLst>
                                      </p:cBhvr>
                                      <p:to>
                                        <p:strVal val="visible"/>
                                      </p:to>
                                    </p:set>
                                    <p:animEffect transition="in" filter="wipe(up)">
                                      <p:cBhvr>
                                        <p:cTn id="25" dur="500"/>
                                        <p:tgtEl>
                                          <p:spTgt spid="2150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1509">
                                            <p:txEl>
                                              <p:pRg st="1" end="1"/>
                                            </p:txEl>
                                          </p:spTgt>
                                        </p:tgtEl>
                                        <p:attrNameLst>
                                          <p:attrName>style.visibility</p:attrName>
                                        </p:attrNameLst>
                                      </p:cBhvr>
                                      <p:to>
                                        <p:strVal val="visible"/>
                                      </p:to>
                                    </p:set>
                                    <p:animEffect transition="in" filter="wipe(left)">
                                      <p:cBhvr>
                                        <p:cTn id="30" dur="500"/>
                                        <p:tgtEl>
                                          <p:spTgt spid="215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E1A3929A-8745-4048-8A6D-F45FE53EE9CE}"/>
              </a:ext>
            </a:extLst>
          </p:cNvPr>
          <p:cNvSpPr txBox="1">
            <a:spLocks noChangeArrowheads="1"/>
          </p:cNvSpPr>
          <p:nvPr/>
        </p:nvSpPr>
        <p:spPr bwMode="auto">
          <a:xfrm>
            <a:off x="1868488" y="2828925"/>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男性乳房发育；蜘蛛痣、肝掌；</a:t>
            </a:r>
          </a:p>
        </p:txBody>
      </p:sp>
      <p:sp>
        <p:nvSpPr>
          <p:cNvPr id="110595" name="Text Box 3">
            <a:extLst>
              <a:ext uri="{FF2B5EF4-FFF2-40B4-BE49-F238E27FC236}">
                <a16:creationId xmlns:a16="http://schemas.microsoft.com/office/drawing/2014/main" id="{55DEEDA3-2D0F-44FA-9C1F-22C4F8F1C5AD}"/>
              </a:ext>
            </a:extLst>
          </p:cNvPr>
          <p:cNvSpPr txBox="1">
            <a:spLocks noChangeArrowheads="1"/>
          </p:cNvSpPr>
          <p:nvPr/>
        </p:nvSpPr>
        <p:spPr bwMode="auto">
          <a:xfrm>
            <a:off x="4230688" y="1196975"/>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激素灭活功能</a:t>
            </a:r>
          </a:p>
        </p:txBody>
      </p:sp>
      <p:sp>
        <p:nvSpPr>
          <p:cNvPr id="110596" name="Text Box 4">
            <a:extLst>
              <a:ext uri="{FF2B5EF4-FFF2-40B4-BE49-F238E27FC236}">
                <a16:creationId xmlns:a16="http://schemas.microsoft.com/office/drawing/2014/main" id="{BE1635F0-5039-44E8-B3B4-7C2D8B2D5B50}"/>
              </a:ext>
            </a:extLst>
          </p:cNvPr>
          <p:cNvSpPr txBox="1">
            <a:spLocks noChangeArrowheads="1"/>
          </p:cNvSpPr>
          <p:nvPr/>
        </p:nvSpPr>
        <p:spPr bwMode="auto">
          <a:xfrm>
            <a:off x="1411288" y="1958975"/>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雌激素 </a:t>
            </a:r>
          </a:p>
        </p:txBody>
      </p:sp>
      <p:sp>
        <p:nvSpPr>
          <p:cNvPr id="110597" name="Text Box 5">
            <a:extLst>
              <a:ext uri="{FF2B5EF4-FFF2-40B4-BE49-F238E27FC236}">
                <a16:creationId xmlns:a16="http://schemas.microsoft.com/office/drawing/2014/main" id="{658030D6-0100-4A86-A52C-A252C13A9824}"/>
              </a:ext>
            </a:extLst>
          </p:cNvPr>
          <p:cNvSpPr txBox="1">
            <a:spLocks noChangeArrowheads="1"/>
          </p:cNvSpPr>
          <p:nvPr/>
        </p:nvSpPr>
        <p:spPr bwMode="auto">
          <a:xfrm>
            <a:off x="1944688" y="3635375"/>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水、钠潴留。</a:t>
            </a:r>
          </a:p>
        </p:txBody>
      </p:sp>
      <p:grpSp>
        <p:nvGrpSpPr>
          <p:cNvPr id="2" name="Group 6">
            <a:extLst>
              <a:ext uri="{FF2B5EF4-FFF2-40B4-BE49-F238E27FC236}">
                <a16:creationId xmlns:a16="http://schemas.microsoft.com/office/drawing/2014/main" id="{44E8B92D-CEED-4351-8526-2014A129FD85}"/>
              </a:ext>
            </a:extLst>
          </p:cNvPr>
          <p:cNvGrpSpPr>
            <a:grpSpLocks/>
          </p:cNvGrpSpPr>
          <p:nvPr/>
        </p:nvGrpSpPr>
        <p:grpSpPr bwMode="auto">
          <a:xfrm>
            <a:off x="-36513" y="1196975"/>
            <a:ext cx="4114801" cy="641350"/>
            <a:chOff x="240" y="1804"/>
            <a:chExt cx="2592" cy="404"/>
          </a:xfrm>
        </p:grpSpPr>
        <p:sp>
          <p:nvSpPr>
            <p:cNvPr id="39954" name="Text Box 7">
              <a:extLst>
                <a:ext uri="{FF2B5EF4-FFF2-40B4-BE49-F238E27FC236}">
                  <a16:creationId xmlns:a16="http://schemas.microsoft.com/office/drawing/2014/main" id="{A0CCC2DD-1FBC-4CA7-A345-03A0DDF63C8F}"/>
                </a:ext>
              </a:extLst>
            </p:cNvPr>
            <p:cNvSpPr txBox="1">
              <a:spLocks noChangeArrowheads="1"/>
            </p:cNvSpPr>
            <p:nvPr/>
          </p:nvSpPr>
          <p:spPr bwMode="auto">
            <a:xfrm>
              <a:off x="768" y="1804"/>
              <a:ext cx="20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严重肝脏疾病</a:t>
              </a:r>
            </a:p>
          </p:txBody>
        </p:sp>
        <p:sp>
          <p:nvSpPr>
            <p:cNvPr id="39955" name="Text Box 8">
              <a:extLst>
                <a:ext uri="{FF2B5EF4-FFF2-40B4-BE49-F238E27FC236}">
                  <a16:creationId xmlns:a16="http://schemas.microsoft.com/office/drawing/2014/main" id="{22D75B36-E77F-4A9D-9960-1EE6FFA7C28C}"/>
                </a:ext>
              </a:extLst>
            </p:cNvPr>
            <p:cNvSpPr txBox="1">
              <a:spLocks noChangeArrowheads="1"/>
            </p:cNvSpPr>
            <p:nvPr/>
          </p:nvSpPr>
          <p:spPr bwMode="auto">
            <a:xfrm>
              <a:off x="240" y="180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endParaRPr kumimoji="1" lang="zh-CN" altLang="zh-CN" sz="3600" b="1">
                <a:latin typeface="楷体_GB2312" charset="-122"/>
                <a:ea typeface="楷体_GB2312" charset="-122"/>
              </a:endParaRPr>
            </a:p>
          </p:txBody>
        </p:sp>
      </p:grpSp>
      <p:sp>
        <p:nvSpPr>
          <p:cNvPr id="110601" name="Line 9">
            <a:extLst>
              <a:ext uri="{FF2B5EF4-FFF2-40B4-BE49-F238E27FC236}">
                <a16:creationId xmlns:a16="http://schemas.microsoft.com/office/drawing/2014/main" id="{CEEC646A-56DB-48B0-894E-BAF2E55E8065}"/>
              </a:ext>
            </a:extLst>
          </p:cNvPr>
          <p:cNvSpPr>
            <a:spLocks noChangeShapeType="1"/>
          </p:cNvSpPr>
          <p:nvPr/>
        </p:nvSpPr>
        <p:spPr bwMode="auto">
          <a:xfrm>
            <a:off x="3697288" y="1577975"/>
            <a:ext cx="609600" cy="0"/>
          </a:xfrm>
          <a:prstGeom prst="line">
            <a:avLst/>
          </a:prstGeom>
          <a:noFill/>
          <a:ln w="22225">
            <a:solidFill>
              <a:srgbClr val="FFFF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2" name="Line 10">
            <a:extLst>
              <a:ext uri="{FF2B5EF4-FFF2-40B4-BE49-F238E27FC236}">
                <a16:creationId xmlns:a16="http://schemas.microsoft.com/office/drawing/2014/main" id="{9B9BE98B-3AEA-4A20-9223-82DAE6DBC87E}"/>
              </a:ext>
            </a:extLst>
          </p:cNvPr>
          <p:cNvSpPr>
            <a:spLocks noChangeShapeType="1"/>
          </p:cNvSpPr>
          <p:nvPr/>
        </p:nvSpPr>
        <p:spPr bwMode="auto">
          <a:xfrm>
            <a:off x="877888" y="2263775"/>
            <a:ext cx="609600" cy="0"/>
          </a:xfrm>
          <a:prstGeom prst="line">
            <a:avLst/>
          </a:prstGeom>
          <a:noFill/>
          <a:ln w="22225">
            <a:solidFill>
              <a:srgbClr val="FFFF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3" name="Line 11">
            <a:extLst>
              <a:ext uri="{FF2B5EF4-FFF2-40B4-BE49-F238E27FC236}">
                <a16:creationId xmlns:a16="http://schemas.microsoft.com/office/drawing/2014/main" id="{C7514D58-6C17-4A82-A307-30FEB7541359}"/>
              </a:ext>
            </a:extLst>
          </p:cNvPr>
          <p:cNvSpPr>
            <a:spLocks noChangeShapeType="1"/>
          </p:cNvSpPr>
          <p:nvPr/>
        </p:nvSpPr>
        <p:spPr bwMode="auto">
          <a:xfrm>
            <a:off x="954088" y="3133725"/>
            <a:ext cx="609600" cy="0"/>
          </a:xfrm>
          <a:prstGeom prst="line">
            <a:avLst/>
          </a:prstGeom>
          <a:noFill/>
          <a:ln w="22225">
            <a:solidFill>
              <a:srgbClr val="FFFF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4" name="Line 12">
            <a:extLst>
              <a:ext uri="{FF2B5EF4-FFF2-40B4-BE49-F238E27FC236}">
                <a16:creationId xmlns:a16="http://schemas.microsoft.com/office/drawing/2014/main" id="{83F23536-3F02-44C6-AD85-C1686BE004D0}"/>
              </a:ext>
            </a:extLst>
          </p:cNvPr>
          <p:cNvSpPr>
            <a:spLocks noChangeShapeType="1"/>
          </p:cNvSpPr>
          <p:nvPr/>
        </p:nvSpPr>
        <p:spPr bwMode="auto">
          <a:xfrm>
            <a:off x="7431088" y="1228725"/>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5" name="Line 13">
            <a:extLst>
              <a:ext uri="{FF2B5EF4-FFF2-40B4-BE49-F238E27FC236}">
                <a16:creationId xmlns:a16="http://schemas.microsoft.com/office/drawing/2014/main" id="{2BDEA107-5175-41EE-80E7-E77903E32E13}"/>
              </a:ext>
            </a:extLst>
          </p:cNvPr>
          <p:cNvSpPr>
            <a:spLocks noChangeShapeType="1"/>
          </p:cNvSpPr>
          <p:nvPr/>
        </p:nvSpPr>
        <p:spPr bwMode="auto">
          <a:xfrm rot="-10782095">
            <a:off x="3162300" y="1990725"/>
            <a:ext cx="1588"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6" name="Line 14">
            <a:extLst>
              <a:ext uri="{FF2B5EF4-FFF2-40B4-BE49-F238E27FC236}">
                <a16:creationId xmlns:a16="http://schemas.microsoft.com/office/drawing/2014/main" id="{F320499C-B789-429B-AE00-26A85429E036}"/>
              </a:ext>
            </a:extLst>
          </p:cNvPr>
          <p:cNvSpPr>
            <a:spLocks noChangeShapeType="1"/>
          </p:cNvSpPr>
          <p:nvPr/>
        </p:nvSpPr>
        <p:spPr bwMode="auto">
          <a:xfrm rot="-10782095">
            <a:off x="8040688" y="1990725"/>
            <a:ext cx="1587"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7" name="Line 15">
            <a:extLst>
              <a:ext uri="{FF2B5EF4-FFF2-40B4-BE49-F238E27FC236}">
                <a16:creationId xmlns:a16="http://schemas.microsoft.com/office/drawing/2014/main" id="{7BF2DB59-9B99-4149-B75E-734E6454B433}"/>
              </a:ext>
            </a:extLst>
          </p:cNvPr>
          <p:cNvSpPr>
            <a:spLocks noChangeShapeType="1"/>
          </p:cNvSpPr>
          <p:nvPr/>
        </p:nvSpPr>
        <p:spPr bwMode="auto">
          <a:xfrm rot="-10782095">
            <a:off x="5143500" y="1990725"/>
            <a:ext cx="1588"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0608" name="Text Box 16">
            <a:extLst>
              <a:ext uri="{FF2B5EF4-FFF2-40B4-BE49-F238E27FC236}">
                <a16:creationId xmlns:a16="http://schemas.microsoft.com/office/drawing/2014/main" id="{65E7922C-8B93-4716-8C27-7D1846291277}"/>
              </a:ext>
            </a:extLst>
          </p:cNvPr>
          <p:cNvSpPr txBox="1">
            <a:spLocks noChangeArrowheads="1"/>
          </p:cNvSpPr>
          <p:nvPr/>
        </p:nvSpPr>
        <p:spPr bwMode="auto">
          <a:xfrm>
            <a:off x="5449888" y="1990725"/>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抗利尿激素</a:t>
            </a:r>
          </a:p>
        </p:txBody>
      </p:sp>
      <p:sp>
        <p:nvSpPr>
          <p:cNvPr id="110609" name="Text Box 17">
            <a:extLst>
              <a:ext uri="{FF2B5EF4-FFF2-40B4-BE49-F238E27FC236}">
                <a16:creationId xmlns:a16="http://schemas.microsoft.com/office/drawing/2014/main" id="{DBE99F99-B1A7-450A-ABD9-67B949E9055D}"/>
              </a:ext>
            </a:extLst>
          </p:cNvPr>
          <p:cNvSpPr txBox="1">
            <a:spLocks noChangeArrowheads="1"/>
          </p:cNvSpPr>
          <p:nvPr/>
        </p:nvSpPr>
        <p:spPr bwMode="auto">
          <a:xfrm>
            <a:off x="3392488" y="1990725"/>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latin typeface="黑体" panose="02010609060101010101" pitchFamily="49" charset="-122"/>
                <a:ea typeface="黑体" panose="02010609060101010101" pitchFamily="49" charset="-122"/>
              </a:rPr>
              <a:t>醛固酮 </a:t>
            </a:r>
          </a:p>
        </p:txBody>
      </p:sp>
      <p:pic>
        <p:nvPicPr>
          <p:cNvPr id="37904" name="Picture 19" descr="http://www.9xty.net/upload/image/20150618/20150618113052_8957.jpg">
            <a:extLst>
              <a:ext uri="{FF2B5EF4-FFF2-40B4-BE49-F238E27FC236}">
                <a16:creationId xmlns:a16="http://schemas.microsoft.com/office/drawing/2014/main" id="{610DA16B-572E-4DEB-BC22-E7D6C79D0A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76700"/>
            <a:ext cx="2881313"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灯片编号占位符 18">
            <a:extLst>
              <a:ext uri="{FF2B5EF4-FFF2-40B4-BE49-F238E27FC236}">
                <a16:creationId xmlns:a16="http://schemas.microsoft.com/office/drawing/2014/main" id="{678913D2-DD9B-4127-B78B-9A8B3AAF9B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7350DDC9-00A8-4A67-A384-FADC5DF036C1}" type="slidenum">
              <a:rPr lang="en-US" altLang="zh-CN">
                <a:latin typeface="Arial" panose="020B0604020202020204" pitchFamily="34" charset="0"/>
              </a:rPr>
              <a:pPr eaLnBrk="1" hangingPunct="1"/>
              <a:t>18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8" fill="hold" nodeType="afterEffect">
                                  <p:stCondLst>
                                    <p:cond delay="0"/>
                                  </p:stCondLst>
                                  <p:childTnLst>
                                    <p:set>
                                      <p:cBhvr>
                                        <p:cTn id="11" dur="1" fill="hold">
                                          <p:stCondLst>
                                            <p:cond delay="0"/>
                                          </p:stCondLst>
                                        </p:cTn>
                                        <p:tgtEl>
                                          <p:spTgt spid="110601"/>
                                        </p:tgtEl>
                                        <p:attrNameLst>
                                          <p:attrName>style.visibility</p:attrName>
                                        </p:attrNameLst>
                                      </p:cBhvr>
                                      <p:to>
                                        <p:strVal val="visible"/>
                                      </p:to>
                                    </p:set>
                                    <p:anim calcmode="lin" valueType="num">
                                      <p:cBhvr>
                                        <p:cTn id="12" dur="500" fill="hold"/>
                                        <p:tgtEl>
                                          <p:spTgt spid="110601"/>
                                        </p:tgtEl>
                                        <p:attrNameLst>
                                          <p:attrName>ppt_x</p:attrName>
                                        </p:attrNameLst>
                                      </p:cBhvr>
                                      <p:tavLst>
                                        <p:tav tm="0">
                                          <p:val>
                                            <p:strVal val="#ppt_x-#ppt_w/2"/>
                                          </p:val>
                                        </p:tav>
                                        <p:tav tm="100000">
                                          <p:val>
                                            <p:strVal val="#ppt_x"/>
                                          </p:val>
                                        </p:tav>
                                      </p:tavLst>
                                    </p:anim>
                                    <p:anim calcmode="lin" valueType="num">
                                      <p:cBhvr>
                                        <p:cTn id="13" dur="500" fill="hold"/>
                                        <p:tgtEl>
                                          <p:spTgt spid="110601"/>
                                        </p:tgtEl>
                                        <p:attrNameLst>
                                          <p:attrName>ppt_y</p:attrName>
                                        </p:attrNameLst>
                                      </p:cBhvr>
                                      <p:tavLst>
                                        <p:tav tm="0">
                                          <p:val>
                                            <p:strVal val="#ppt_y"/>
                                          </p:val>
                                        </p:tav>
                                        <p:tav tm="100000">
                                          <p:val>
                                            <p:strVal val="#ppt_y"/>
                                          </p:val>
                                        </p:tav>
                                      </p:tavLst>
                                    </p:anim>
                                    <p:anim calcmode="lin" valueType="num">
                                      <p:cBhvr>
                                        <p:cTn id="14" dur="500" fill="hold"/>
                                        <p:tgtEl>
                                          <p:spTgt spid="110601"/>
                                        </p:tgtEl>
                                        <p:attrNameLst>
                                          <p:attrName>ppt_w</p:attrName>
                                        </p:attrNameLst>
                                      </p:cBhvr>
                                      <p:tavLst>
                                        <p:tav tm="0">
                                          <p:val>
                                            <p:fltVal val="0"/>
                                          </p:val>
                                        </p:tav>
                                        <p:tav tm="100000">
                                          <p:val>
                                            <p:strVal val="#ppt_w"/>
                                          </p:val>
                                        </p:tav>
                                      </p:tavLst>
                                    </p:anim>
                                    <p:anim calcmode="lin" valueType="num">
                                      <p:cBhvr>
                                        <p:cTn id="15" dur="500" fill="hold"/>
                                        <p:tgtEl>
                                          <p:spTgt spid="110601"/>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10595"/>
                                        </p:tgtEl>
                                        <p:attrNameLst>
                                          <p:attrName>style.visibility</p:attrName>
                                        </p:attrNameLst>
                                      </p:cBhvr>
                                      <p:to>
                                        <p:strVal val="visible"/>
                                      </p:to>
                                    </p:set>
                                    <p:animEffect transition="in" filter="dissolve">
                                      <p:cBhvr>
                                        <p:cTn id="19" dur="500"/>
                                        <p:tgtEl>
                                          <p:spTgt spid="110595"/>
                                        </p:tgtEl>
                                      </p:cBhvr>
                                    </p:animEffect>
                                  </p:childTnLst>
                                </p:cTn>
                              </p:par>
                            </p:childTnLst>
                          </p:cTn>
                        </p:par>
                        <p:par>
                          <p:cTn id="20" fill="hold" nodeType="afterGroup">
                            <p:stCondLst>
                              <p:cond delay="1500"/>
                            </p:stCondLst>
                            <p:childTnLst>
                              <p:par>
                                <p:cTn id="21" presetID="1" presetClass="entr" presetSubtype="0" fill="hold" nodeType="afterEffect">
                                  <p:stCondLst>
                                    <p:cond delay="0"/>
                                  </p:stCondLst>
                                  <p:childTnLst>
                                    <p:set>
                                      <p:cBhvr>
                                        <p:cTn id="22" dur="1" fill="hold">
                                          <p:stCondLst>
                                            <p:cond delay="499"/>
                                          </p:stCondLst>
                                        </p:cTn>
                                        <p:tgtEl>
                                          <p:spTgt spid="110604"/>
                                        </p:tgtEl>
                                        <p:attrNameLst>
                                          <p:attrName>style.visibility</p:attrName>
                                        </p:attrNameLst>
                                      </p:cBhvr>
                                      <p:to>
                                        <p:strVal val="visible"/>
                                      </p:to>
                                    </p:set>
                                  </p:childTnLst>
                                </p:cTn>
                              </p:par>
                            </p:childTnLst>
                          </p:cTn>
                        </p:par>
                        <p:par>
                          <p:cTn id="23" fill="hold" nodeType="afterGroup">
                            <p:stCondLst>
                              <p:cond delay="2000"/>
                            </p:stCondLst>
                            <p:childTnLst>
                              <p:par>
                                <p:cTn id="24" presetID="17" presetClass="entr" presetSubtype="8" fill="hold" nodeType="afterEffect">
                                  <p:stCondLst>
                                    <p:cond delay="0"/>
                                  </p:stCondLst>
                                  <p:childTnLst>
                                    <p:set>
                                      <p:cBhvr>
                                        <p:cTn id="25" dur="1" fill="hold">
                                          <p:stCondLst>
                                            <p:cond delay="0"/>
                                          </p:stCondLst>
                                        </p:cTn>
                                        <p:tgtEl>
                                          <p:spTgt spid="110602"/>
                                        </p:tgtEl>
                                        <p:attrNameLst>
                                          <p:attrName>style.visibility</p:attrName>
                                        </p:attrNameLst>
                                      </p:cBhvr>
                                      <p:to>
                                        <p:strVal val="visible"/>
                                      </p:to>
                                    </p:set>
                                    <p:anim calcmode="lin" valueType="num">
                                      <p:cBhvr>
                                        <p:cTn id="26" dur="500" fill="hold"/>
                                        <p:tgtEl>
                                          <p:spTgt spid="110602"/>
                                        </p:tgtEl>
                                        <p:attrNameLst>
                                          <p:attrName>ppt_x</p:attrName>
                                        </p:attrNameLst>
                                      </p:cBhvr>
                                      <p:tavLst>
                                        <p:tav tm="0">
                                          <p:val>
                                            <p:strVal val="#ppt_x-#ppt_w/2"/>
                                          </p:val>
                                        </p:tav>
                                        <p:tav tm="100000">
                                          <p:val>
                                            <p:strVal val="#ppt_x"/>
                                          </p:val>
                                        </p:tav>
                                      </p:tavLst>
                                    </p:anim>
                                    <p:anim calcmode="lin" valueType="num">
                                      <p:cBhvr>
                                        <p:cTn id="27" dur="500" fill="hold"/>
                                        <p:tgtEl>
                                          <p:spTgt spid="110602"/>
                                        </p:tgtEl>
                                        <p:attrNameLst>
                                          <p:attrName>ppt_y</p:attrName>
                                        </p:attrNameLst>
                                      </p:cBhvr>
                                      <p:tavLst>
                                        <p:tav tm="0">
                                          <p:val>
                                            <p:strVal val="#ppt_y"/>
                                          </p:val>
                                        </p:tav>
                                        <p:tav tm="100000">
                                          <p:val>
                                            <p:strVal val="#ppt_y"/>
                                          </p:val>
                                        </p:tav>
                                      </p:tavLst>
                                    </p:anim>
                                    <p:anim calcmode="lin" valueType="num">
                                      <p:cBhvr>
                                        <p:cTn id="28" dur="500" fill="hold"/>
                                        <p:tgtEl>
                                          <p:spTgt spid="110602"/>
                                        </p:tgtEl>
                                        <p:attrNameLst>
                                          <p:attrName>ppt_w</p:attrName>
                                        </p:attrNameLst>
                                      </p:cBhvr>
                                      <p:tavLst>
                                        <p:tav tm="0">
                                          <p:val>
                                            <p:fltVal val="0"/>
                                          </p:val>
                                        </p:tav>
                                        <p:tav tm="100000">
                                          <p:val>
                                            <p:strVal val="#ppt_w"/>
                                          </p:val>
                                        </p:tav>
                                      </p:tavLst>
                                    </p:anim>
                                    <p:anim calcmode="lin" valueType="num">
                                      <p:cBhvr>
                                        <p:cTn id="29" dur="500" fill="hold"/>
                                        <p:tgtEl>
                                          <p:spTgt spid="11060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10596"/>
                                        </p:tgtEl>
                                        <p:attrNameLst>
                                          <p:attrName>style.visibility</p:attrName>
                                        </p:attrNameLst>
                                      </p:cBhvr>
                                      <p:to>
                                        <p:strVal val="visible"/>
                                      </p:to>
                                    </p:set>
                                    <p:animEffect transition="in" filter="dissolve">
                                      <p:cBhvr>
                                        <p:cTn id="33" dur="500"/>
                                        <p:tgtEl>
                                          <p:spTgt spid="110596"/>
                                        </p:tgtEl>
                                      </p:cBhvr>
                                    </p:animEffect>
                                  </p:childTnLst>
                                </p:cTn>
                              </p:par>
                            </p:childTnLst>
                          </p:cTn>
                        </p:par>
                        <p:par>
                          <p:cTn id="34" fill="hold" nodeType="afterGroup">
                            <p:stCondLst>
                              <p:cond delay="3000"/>
                            </p:stCondLst>
                            <p:childTnLst>
                              <p:par>
                                <p:cTn id="35" presetID="1" presetClass="entr" presetSubtype="0" fill="hold" nodeType="afterEffect">
                                  <p:stCondLst>
                                    <p:cond delay="0"/>
                                  </p:stCondLst>
                                  <p:childTnLst>
                                    <p:set>
                                      <p:cBhvr>
                                        <p:cTn id="36" dur="1" fill="hold">
                                          <p:stCondLst>
                                            <p:cond delay="499"/>
                                          </p:stCondLst>
                                        </p:cTn>
                                        <p:tgtEl>
                                          <p:spTgt spid="110605"/>
                                        </p:tgtEl>
                                        <p:attrNameLst>
                                          <p:attrName>style.visibility</p:attrName>
                                        </p:attrNameLst>
                                      </p:cBhvr>
                                      <p:to>
                                        <p:strVal val="visible"/>
                                      </p:to>
                                    </p:set>
                                  </p:childTnLst>
                                </p:cTn>
                              </p:par>
                            </p:childTnLst>
                          </p:cTn>
                        </p:par>
                        <p:par>
                          <p:cTn id="37" fill="hold" nodeType="afterGroup">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110609"/>
                                        </p:tgtEl>
                                        <p:attrNameLst>
                                          <p:attrName>style.visibility</p:attrName>
                                        </p:attrNameLst>
                                      </p:cBhvr>
                                      <p:to>
                                        <p:strVal val="visible"/>
                                      </p:to>
                                    </p:set>
                                    <p:animEffect transition="in" filter="dissolve">
                                      <p:cBhvr>
                                        <p:cTn id="40" dur="500"/>
                                        <p:tgtEl>
                                          <p:spTgt spid="110609"/>
                                        </p:tgtEl>
                                      </p:cBhvr>
                                    </p:animEffect>
                                  </p:childTnLst>
                                </p:cTn>
                              </p:par>
                            </p:childTnLst>
                          </p:cTn>
                        </p:par>
                        <p:par>
                          <p:cTn id="41" fill="hold" nodeType="afterGroup">
                            <p:stCondLst>
                              <p:cond delay="4000"/>
                            </p:stCondLst>
                            <p:childTnLst>
                              <p:par>
                                <p:cTn id="42" presetID="1" presetClass="entr" presetSubtype="0" fill="hold" nodeType="afterEffect">
                                  <p:stCondLst>
                                    <p:cond delay="0"/>
                                  </p:stCondLst>
                                  <p:childTnLst>
                                    <p:set>
                                      <p:cBhvr>
                                        <p:cTn id="43" dur="1" fill="hold">
                                          <p:stCondLst>
                                            <p:cond delay="499"/>
                                          </p:stCondLst>
                                        </p:cTn>
                                        <p:tgtEl>
                                          <p:spTgt spid="110607"/>
                                        </p:tgtEl>
                                        <p:attrNameLst>
                                          <p:attrName>style.visibility</p:attrName>
                                        </p:attrNameLst>
                                      </p:cBhvr>
                                      <p:to>
                                        <p:strVal val="visible"/>
                                      </p:to>
                                    </p:set>
                                  </p:childTnLst>
                                </p:cTn>
                              </p:par>
                            </p:childTnLst>
                          </p:cTn>
                        </p:par>
                        <p:par>
                          <p:cTn id="44" fill="hold" nodeType="afterGroup">
                            <p:stCondLst>
                              <p:cond delay="4500"/>
                            </p:stCondLst>
                            <p:childTnLst>
                              <p:par>
                                <p:cTn id="45" presetID="9" presetClass="entr" presetSubtype="0" fill="hold" grpId="0" nodeType="afterEffect">
                                  <p:stCondLst>
                                    <p:cond delay="0"/>
                                  </p:stCondLst>
                                  <p:childTnLst>
                                    <p:set>
                                      <p:cBhvr>
                                        <p:cTn id="46" dur="1" fill="hold">
                                          <p:stCondLst>
                                            <p:cond delay="0"/>
                                          </p:stCondLst>
                                        </p:cTn>
                                        <p:tgtEl>
                                          <p:spTgt spid="110608"/>
                                        </p:tgtEl>
                                        <p:attrNameLst>
                                          <p:attrName>style.visibility</p:attrName>
                                        </p:attrNameLst>
                                      </p:cBhvr>
                                      <p:to>
                                        <p:strVal val="visible"/>
                                      </p:to>
                                    </p:set>
                                    <p:animEffect transition="in" filter="dissolve">
                                      <p:cBhvr>
                                        <p:cTn id="47" dur="500"/>
                                        <p:tgtEl>
                                          <p:spTgt spid="110608"/>
                                        </p:tgtEl>
                                      </p:cBhvr>
                                    </p:animEffect>
                                  </p:childTnLst>
                                </p:cTn>
                              </p:par>
                            </p:childTnLst>
                          </p:cTn>
                        </p:par>
                        <p:par>
                          <p:cTn id="48" fill="hold" nodeType="afterGroup">
                            <p:stCondLst>
                              <p:cond delay="5000"/>
                            </p:stCondLst>
                            <p:childTnLst>
                              <p:par>
                                <p:cTn id="49" presetID="1" presetClass="entr" presetSubtype="0" fill="hold" nodeType="afterEffect">
                                  <p:stCondLst>
                                    <p:cond delay="0"/>
                                  </p:stCondLst>
                                  <p:childTnLst>
                                    <p:set>
                                      <p:cBhvr>
                                        <p:cTn id="50" dur="1" fill="hold">
                                          <p:stCondLst>
                                            <p:cond delay="499"/>
                                          </p:stCondLst>
                                        </p:cTn>
                                        <p:tgtEl>
                                          <p:spTgt spid="11060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nodeType="clickEffect">
                                  <p:stCondLst>
                                    <p:cond delay="0"/>
                                  </p:stCondLst>
                                  <p:childTnLst>
                                    <p:set>
                                      <p:cBhvr>
                                        <p:cTn id="54" dur="1" fill="hold">
                                          <p:stCondLst>
                                            <p:cond delay="0"/>
                                          </p:stCondLst>
                                        </p:cTn>
                                        <p:tgtEl>
                                          <p:spTgt spid="110603"/>
                                        </p:tgtEl>
                                        <p:attrNameLst>
                                          <p:attrName>style.visibility</p:attrName>
                                        </p:attrNameLst>
                                      </p:cBhvr>
                                      <p:to>
                                        <p:strVal val="visible"/>
                                      </p:to>
                                    </p:set>
                                    <p:anim calcmode="lin" valueType="num">
                                      <p:cBhvr>
                                        <p:cTn id="55" dur="500" fill="hold"/>
                                        <p:tgtEl>
                                          <p:spTgt spid="110603"/>
                                        </p:tgtEl>
                                        <p:attrNameLst>
                                          <p:attrName>ppt_x</p:attrName>
                                        </p:attrNameLst>
                                      </p:cBhvr>
                                      <p:tavLst>
                                        <p:tav tm="0">
                                          <p:val>
                                            <p:strVal val="#ppt_x-#ppt_w/2"/>
                                          </p:val>
                                        </p:tav>
                                        <p:tav tm="100000">
                                          <p:val>
                                            <p:strVal val="#ppt_x"/>
                                          </p:val>
                                        </p:tav>
                                      </p:tavLst>
                                    </p:anim>
                                    <p:anim calcmode="lin" valueType="num">
                                      <p:cBhvr>
                                        <p:cTn id="56" dur="500" fill="hold"/>
                                        <p:tgtEl>
                                          <p:spTgt spid="110603"/>
                                        </p:tgtEl>
                                        <p:attrNameLst>
                                          <p:attrName>ppt_y</p:attrName>
                                        </p:attrNameLst>
                                      </p:cBhvr>
                                      <p:tavLst>
                                        <p:tav tm="0">
                                          <p:val>
                                            <p:strVal val="#ppt_y"/>
                                          </p:val>
                                        </p:tav>
                                        <p:tav tm="100000">
                                          <p:val>
                                            <p:strVal val="#ppt_y"/>
                                          </p:val>
                                        </p:tav>
                                      </p:tavLst>
                                    </p:anim>
                                    <p:anim calcmode="lin" valueType="num">
                                      <p:cBhvr>
                                        <p:cTn id="57" dur="500" fill="hold"/>
                                        <p:tgtEl>
                                          <p:spTgt spid="110603"/>
                                        </p:tgtEl>
                                        <p:attrNameLst>
                                          <p:attrName>ppt_w</p:attrName>
                                        </p:attrNameLst>
                                      </p:cBhvr>
                                      <p:tavLst>
                                        <p:tav tm="0">
                                          <p:val>
                                            <p:fltVal val="0"/>
                                          </p:val>
                                        </p:tav>
                                        <p:tav tm="100000">
                                          <p:val>
                                            <p:strVal val="#ppt_w"/>
                                          </p:val>
                                        </p:tav>
                                      </p:tavLst>
                                    </p:anim>
                                    <p:anim calcmode="lin" valueType="num">
                                      <p:cBhvr>
                                        <p:cTn id="58" dur="500" fill="hold"/>
                                        <p:tgtEl>
                                          <p:spTgt spid="110603"/>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10594"/>
                                        </p:tgtEl>
                                        <p:attrNameLst>
                                          <p:attrName>style.visibility</p:attrName>
                                        </p:attrNameLst>
                                      </p:cBhvr>
                                      <p:to>
                                        <p:strVal val="visible"/>
                                      </p:to>
                                    </p:set>
                                    <p:animEffect transition="in" filter="dissolve">
                                      <p:cBhvr>
                                        <p:cTn id="62" dur="500"/>
                                        <p:tgtEl>
                                          <p:spTgt spid="110594"/>
                                        </p:tgtEl>
                                      </p:cBhvr>
                                    </p:animEffect>
                                  </p:childTnLst>
                                </p:cTn>
                              </p:par>
                            </p:childTnLst>
                          </p:cTn>
                        </p:par>
                        <p:par>
                          <p:cTn id="63" fill="hold" nodeType="afterGroup">
                            <p:stCondLst>
                              <p:cond delay="1000"/>
                            </p:stCondLst>
                            <p:childTnLst>
                              <p:par>
                                <p:cTn id="64" presetID="9" presetClass="entr" presetSubtype="0" fill="hold" grpId="0" nodeType="afterEffect">
                                  <p:stCondLst>
                                    <p:cond delay="0"/>
                                  </p:stCondLst>
                                  <p:childTnLst>
                                    <p:set>
                                      <p:cBhvr>
                                        <p:cTn id="65" dur="1" fill="hold">
                                          <p:stCondLst>
                                            <p:cond delay="0"/>
                                          </p:stCondLst>
                                        </p:cTn>
                                        <p:tgtEl>
                                          <p:spTgt spid="110597"/>
                                        </p:tgtEl>
                                        <p:attrNameLst>
                                          <p:attrName>style.visibility</p:attrName>
                                        </p:attrNameLst>
                                      </p:cBhvr>
                                      <p:to>
                                        <p:strVal val="visible"/>
                                      </p:to>
                                    </p:set>
                                    <p:animEffect transition="in" filter="dissolve">
                                      <p:cBhvr>
                                        <p:cTn id="66" dur="500"/>
                                        <p:tgtEl>
                                          <p:spTgt spid="11059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37904"/>
                                        </p:tgtEl>
                                        <p:attrNameLst>
                                          <p:attrName>style.visibility</p:attrName>
                                        </p:attrNameLst>
                                      </p:cBhvr>
                                      <p:to>
                                        <p:strVal val="visible"/>
                                      </p:to>
                                    </p:set>
                                    <p:animEffect transition="in" filter="blinds(horizontal)">
                                      <p:cBhvr>
                                        <p:cTn id="71" dur="500"/>
                                        <p:tgtEl>
                                          <p:spTgt spid="37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utoUpdateAnimBg="0"/>
      <p:bldP spid="110596" grpId="0" autoUpdateAnimBg="0"/>
      <p:bldP spid="110597" grpId="0" autoUpdateAnimBg="0"/>
      <p:bldP spid="110608" grpId="0" autoUpdateAnimBg="0"/>
      <p:bldP spid="11060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E5EF1C3-A138-4037-8229-6A13653E1E10}"/>
              </a:ext>
            </a:extLst>
          </p:cNvPr>
          <p:cNvSpPr>
            <a:spLocks noGrp="1" noRot="1" noChangeArrowheads="1"/>
          </p:cNvSpPr>
          <p:nvPr>
            <p:ph type="title"/>
          </p:nvPr>
        </p:nvSpPr>
        <p:spPr>
          <a:xfrm>
            <a:off x="533400" y="939800"/>
            <a:ext cx="8001000" cy="3384550"/>
          </a:xfrm>
        </p:spPr>
        <p:txBody>
          <a:bodyPr/>
          <a:lstStyle/>
          <a:p>
            <a:pPr eaLnBrk="1" hangingPunct="1">
              <a:lnSpc>
                <a:spcPct val="180000"/>
              </a:lnSpc>
            </a:pPr>
            <a:r>
              <a:rPr lang="zh-CN" altLang="en-US" sz="5400" b="0">
                <a:solidFill>
                  <a:schemeClr val="hlink"/>
                </a:solidFill>
                <a:effectLst/>
                <a:ea typeface="黑体" panose="02010609060101010101" pitchFamily="49" charset="-122"/>
              </a:rPr>
              <a:t>第二节</a:t>
            </a:r>
            <a:br>
              <a:rPr lang="zh-CN" altLang="en-US" sz="5400" b="0">
                <a:solidFill>
                  <a:schemeClr val="hlink"/>
                </a:solidFill>
                <a:effectLst/>
                <a:ea typeface="黑体" panose="02010609060101010101" pitchFamily="49" charset="-122"/>
              </a:rPr>
            </a:br>
            <a:r>
              <a:rPr lang="zh-CN" altLang="en-US" sz="5400" b="0">
                <a:solidFill>
                  <a:schemeClr val="hlink"/>
                </a:solidFill>
                <a:effectLst/>
                <a:ea typeface="黑体" panose="02010609060101010101" pitchFamily="49" charset="-122"/>
              </a:rPr>
              <a:t>肝的生物转化作用</a:t>
            </a:r>
          </a:p>
        </p:txBody>
      </p:sp>
      <p:sp>
        <p:nvSpPr>
          <p:cNvPr id="40963" name="Text Box 3">
            <a:extLst>
              <a:ext uri="{FF2B5EF4-FFF2-40B4-BE49-F238E27FC236}">
                <a16:creationId xmlns:a16="http://schemas.microsoft.com/office/drawing/2014/main" id="{F521C1E8-F0D5-4001-BAE1-C342153BA646}"/>
              </a:ext>
            </a:extLst>
          </p:cNvPr>
          <p:cNvSpPr txBox="1">
            <a:spLocks noChangeArrowheads="1"/>
          </p:cNvSpPr>
          <p:nvPr/>
        </p:nvSpPr>
        <p:spPr bwMode="auto">
          <a:xfrm>
            <a:off x="1042988" y="4289425"/>
            <a:ext cx="7104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3200" b="1">
                <a:solidFill>
                  <a:schemeClr val="hlink"/>
                </a:solidFill>
                <a:latin typeface="Arial" panose="020B0604020202020204" pitchFamily="34" charset="0"/>
              </a:rPr>
              <a:t>Biotransformation Function of Liver</a:t>
            </a:r>
          </a:p>
        </p:txBody>
      </p:sp>
      <p:sp>
        <p:nvSpPr>
          <p:cNvPr id="40964" name="灯片编号占位符 3">
            <a:extLst>
              <a:ext uri="{FF2B5EF4-FFF2-40B4-BE49-F238E27FC236}">
                <a16:creationId xmlns:a16="http://schemas.microsoft.com/office/drawing/2014/main" id="{66E1AA38-44E7-420B-A32E-970510E60D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9F6F29CB-E62B-446C-8177-555D6F951895}" type="slidenum">
              <a:rPr lang="en-US" altLang="zh-CN">
                <a:latin typeface="Arial" panose="020B0604020202020204" pitchFamily="34" charset="0"/>
              </a:rPr>
              <a:pPr eaLnBrk="1" hangingPunct="1"/>
              <a:t>19</a:t>
            </a:fld>
            <a:endParaRPr lang="en-US" altLang="zh-CN">
              <a:latin typeface="Arial" panose="020B0604020202020204" pitchFamily="34" charset="0"/>
            </a:endParaRPr>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DE993606-D868-4244-B9E9-41AF7CDD1D69}"/>
              </a:ext>
            </a:extLst>
          </p:cNvPr>
          <p:cNvSpPr>
            <a:spLocks noGrp="1" noChangeArrowheads="1"/>
          </p:cNvSpPr>
          <p:nvPr>
            <p:ph type="body" idx="1"/>
          </p:nvPr>
        </p:nvSpPr>
        <p:spPr>
          <a:xfrm>
            <a:off x="1585913" y="1202208"/>
            <a:ext cx="7162800" cy="4891088"/>
          </a:xfrm>
        </p:spPr>
        <p:txBody>
          <a:bodyPr/>
          <a:lstStyle/>
          <a:p>
            <a:pPr eaLnBrk="1" hangingPunct="1">
              <a:lnSpc>
                <a:spcPct val="145000"/>
              </a:lnSpc>
            </a:pPr>
            <a:r>
              <a:rPr lang="en-US" altLang="zh-CN" sz="3600" dirty="0">
                <a:effectLst/>
                <a:latin typeface="黑体" panose="02010609060101010101" pitchFamily="49" charset="-122"/>
                <a:ea typeface="黑体" panose="02010609060101010101" pitchFamily="49" charset="-122"/>
              </a:rPr>
              <a:t>  </a:t>
            </a:r>
            <a:r>
              <a:rPr lang="zh-CN" altLang="en-US" sz="3600" dirty="0">
                <a:effectLst/>
                <a:latin typeface="黑体" panose="02010609060101010101" pitchFamily="49" charset="-122"/>
                <a:ea typeface="黑体" panose="02010609060101010101" pitchFamily="49" charset="-122"/>
              </a:rPr>
              <a:t>肝脏的结构特点</a:t>
            </a:r>
          </a:p>
          <a:p>
            <a:pPr eaLnBrk="1" hangingPunct="1">
              <a:lnSpc>
                <a:spcPct val="145000"/>
              </a:lnSpc>
            </a:pPr>
            <a:r>
              <a:rPr lang="zh-CN" altLang="en-US" sz="3600" dirty="0">
                <a:solidFill>
                  <a:schemeClr val="tx2"/>
                </a:solidFill>
                <a:effectLst/>
                <a:latin typeface="黑体" panose="02010609060101010101" pitchFamily="49" charset="-122"/>
                <a:ea typeface="黑体" panose="02010609060101010101" pitchFamily="49" charset="-122"/>
              </a:rPr>
              <a:t>  </a:t>
            </a:r>
            <a:r>
              <a:rPr lang="zh-CN" altLang="en-US" sz="3600" dirty="0">
                <a:solidFill>
                  <a:schemeClr val="hlink"/>
                </a:solidFill>
                <a:effectLst/>
                <a:latin typeface="黑体" panose="02010609060101010101" pitchFamily="49" charset="-122"/>
                <a:ea typeface="黑体" panose="02010609060101010101" pitchFamily="49" charset="-122"/>
              </a:rPr>
              <a:t>肝脏在物质代谢中的作用</a:t>
            </a:r>
          </a:p>
          <a:p>
            <a:pPr eaLnBrk="1" hangingPunct="1">
              <a:lnSpc>
                <a:spcPct val="145000"/>
              </a:lnSpc>
            </a:pPr>
            <a:r>
              <a:rPr lang="zh-CN" altLang="en-US" sz="3600" dirty="0">
                <a:effectLst/>
                <a:latin typeface="黑体" panose="02010609060101010101" pitchFamily="49" charset="-122"/>
                <a:ea typeface="黑体" panose="02010609060101010101" pitchFamily="49" charset="-122"/>
              </a:rPr>
              <a:t>  肝脏的</a:t>
            </a:r>
            <a:r>
              <a:rPr lang="zh-CN" altLang="en-US" sz="3600" dirty="0">
                <a:solidFill>
                  <a:schemeClr val="hlink"/>
                </a:solidFill>
                <a:effectLst/>
                <a:latin typeface="黑体" panose="02010609060101010101" pitchFamily="49" charset="-122"/>
                <a:ea typeface="黑体" panose="02010609060101010101" pitchFamily="49" charset="-122"/>
              </a:rPr>
              <a:t>生物转化</a:t>
            </a:r>
            <a:r>
              <a:rPr lang="zh-CN" altLang="en-US" sz="3600" dirty="0">
                <a:effectLst/>
                <a:latin typeface="黑体" panose="02010609060101010101" pitchFamily="49" charset="-122"/>
                <a:ea typeface="黑体" panose="02010609060101010101" pitchFamily="49" charset="-122"/>
              </a:rPr>
              <a:t>作用</a:t>
            </a:r>
          </a:p>
          <a:p>
            <a:pPr eaLnBrk="1" hangingPunct="1">
              <a:lnSpc>
                <a:spcPct val="145000"/>
              </a:lnSpc>
            </a:pPr>
            <a:r>
              <a:rPr lang="zh-CN" altLang="en-US" sz="3600" dirty="0">
                <a:solidFill>
                  <a:schemeClr val="hlink"/>
                </a:solidFill>
                <a:effectLst/>
                <a:latin typeface="黑体" panose="02010609060101010101" pitchFamily="49" charset="-122"/>
                <a:ea typeface="黑体" panose="02010609060101010101" pitchFamily="49" charset="-122"/>
              </a:rPr>
              <a:t>  胆汁酸代谢</a:t>
            </a:r>
          </a:p>
          <a:p>
            <a:pPr eaLnBrk="1" hangingPunct="1">
              <a:lnSpc>
                <a:spcPct val="145000"/>
              </a:lnSpc>
            </a:pPr>
            <a:r>
              <a:rPr lang="zh-CN" altLang="en-US" sz="3600" dirty="0">
                <a:solidFill>
                  <a:schemeClr val="tx2"/>
                </a:solidFill>
                <a:effectLst/>
                <a:latin typeface="黑体" panose="02010609060101010101" pitchFamily="49" charset="-122"/>
                <a:ea typeface="黑体" panose="02010609060101010101" pitchFamily="49" charset="-122"/>
              </a:rPr>
              <a:t>  </a:t>
            </a:r>
            <a:r>
              <a:rPr lang="zh-CN" altLang="en-US" sz="3600" dirty="0">
                <a:solidFill>
                  <a:schemeClr val="hlink"/>
                </a:solidFill>
                <a:effectLst/>
                <a:latin typeface="黑体" panose="02010609060101010101" pitchFamily="49" charset="-122"/>
                <a:ea typeface="黑体" panose="02010609060101010101" pitchFamily="49" charset="-122"/>
              </a:rPr>
              <a:t>胆色素的代谢与黄疸</a:t>
            </a:r>
            <a:r>
              <a:rPr lang="zh-CN" altLang="en-US" sz="3600" dirty="0">
                <a:solidFill>
                  <a:schemeClr val="tx2"/>
                </a:solidFill>
                <a:effectLst/>
                <a:latin typeface="黑体" panose="02010609060101010101" pitchFamily="49" charset="-122"/>
                <a:ea typeface="黑体" panose="02010609060101010101" pitchFamily="49" charset="-122"/>
              </a:rPr>
              <a:t> </a:t>
            </a:r>
          </a:p>
        </p:txBody>
      </p:sp>
      <p:sp>
        <p:nvSpPr>
          <p:cNvPr id="23555" name="灯片编号占位符 2">
            <a:extLst>
              <a:ext uri="{FF2B5EF4-FFF2-40B4-BE49-F238E27FC236}">
                <a16:creationId xmlns:a16="http://schemas.microsoft.com/office/drawing/2014/main" id="{F1B33FA6-7756-4BF7-9C65-023A9B475A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3D9CC3C-6F5A-4664-9C35-CF129692BDF6}" type="slidenum">
              <a:rPr lang="en-US" altLang="zh-CN">
                <a:latin typeface="Arial" panose="020B0604020202020204" pitchFamily="34" charset="0"/>
              </a:rPr>
              <a:pPr eaLnBrk="1" hangingPunct="1"/>
              <a:t>2</a:t>
            </a:fld>
            <a:endParaRPr lang="en-US" altLang="zh-CN">
              <a:latin typeface="Arial" panose="020B0604020202020204" pitchFamily="34" charset="0"/>
            </a:endParaRPr>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BB8D8910-E39B-40E5-B2E6-294203D6B5DD}"/>
              </a:ext>
            </a:extLst>
          </p:cNvPr>
          <p:cNvSpPr>
            <a:spLocks noGrp="1" noChangeArrowheads="1"/>
          </p:cNvSpPr>
          <p:nvPr>
            <p:ph type="body" idx="1"/>
          </p:nvPr>
        </p:nvSpPr>
        <p:spPr>
          <a:xfrm>
            <a:off x="990600" y="966788"/>
            <a:ext cx="7543800" cy="5486400"/>
          </a:xfrm>
        </p:spPr>
        <p:txBody>
          <a:bodyPr/>
          <a:lstStyle/>
          <a:p>
            <a:pPr eaLnBrk="1" hangingPunct="1">
              <a:lnSpc>
                <a:spcPct val="130000"/>
              </a:lnSpc>
            </a:pPr>
            <a:r>
              <a:rPr lang="en-US" altLang="zh-CN" sz="3600">
                <a:solidFill>
                  <a:schemeClr val="hlink"/>
                </a:solidFill>
                <a:effectLst/>
                <a:latin typeface="黑体" panose="02010609060101010101" pitchFamily="49" charset="-122"/>
                <a:ea typeface="黑体" panose="02010609060101010101" pitchFamily="49" charset="-122"/>
              </a:rPr>
              <a:t>  </a:t>
            </a:r>
            <a:r>
              <a:rPr lang="zh-CN" altLang="en-US" sz="3600">
                <a:solidFill>
                  <a:schemeClr val="hlink"/>
                </a:solidFill>
                <a:effectLst/>
                <a:latin typeface="黑体" panose="02010609060101010101" pitchFamily="49" charset="-122"/>
                <a:ea typeface="黑体" panose="02010609060101010101" pitchFamily="49" charset="-122"/>
              </a:rPr>
              <a:t>生物转化的概念</a:t>
            </a:r>
          </a:p>
          <a:p>
            <a:pPr eaLnBrk="1" hangingPunct="1">
              <a:lnSpc>
                <a:spcPct val="130000"/>
              </a:lnSpc>
            </a:pPr>
            <a:r>
              <a:rPr lang="zh-CN" altLang="en-US" sz="3600">
                <a:solidFill>
                  <a:schemeClr val="hlink"/>
                </a:solidFill>
                <a:effectLst/>
                <a:latin typeface="黑体" panose="02010609060101010101" pitchFamily="49" charset="-122"/>
                <a:ea typeface="黑体" panose="02010609060101010101" pitchFamily="49" charset="-122"/>
              </a:rPr>
              <a:t>  生物转化反应的主要类型</a:t>
            </a:r>
          </a:p>
          <a:p>
            <a:pPr eaLnBrk="1" hangingPunct="1">
              <a:lnSpc>
                <a:spcPct val="130000"/>
              </a:lnSpc>
              <a:buFont typeface="Wingdings" panose="05000000000000000000" pitchFamily="2" charset="2"/>
              <a:buNone/>
            </a:pPr>
            <a:r>
              <a:rPr lang="zh-CN" altLang="en-US">
                <a:solidFill>
                  <a:schemeClr val="hlink"/>
                </a:solidFill>
                <a:effectLst/>
                <a:latin typeface="黑体" panose="02010609060101010101" pitchFamily="49" charset="-122"/>
                <a:ea typeface="黑体" panose="02010609060101010101" pitchFamily="49" charset="-122"/>
              </a:rPr>
              <a:t>（</a:t>
            </a:r>
            <a:r>
              <a:rPr lang="en-US" altLang="zh-CN">
                <a:solidFill>
                  <a:schemeClr val="hlink"/>
                </a:solidFill>
                <a:effectLst/>
                <a:latin typeface="黑体" panose="02010609060101010101" pitchFamily="49" charset="-122"/>
                <a:ea typeface="黑体" panose="02010609060101010101" pitchFamily="49" charset="-122"/>
              </a:rPr>
              <a:t>1</a:t>
            </a:r>
            <a:r>
              <a:rPr lang="zh-CN" altLang="en-US">
                <a:solidFill>
                  <a:schemeClr val="hlink"/>
                </a:solidFill>
                <a:effectLst/>
                <a:latin typeface="黑体" panose="02010609060101010101" pitchFamily="49" charset="-122"/>
                <a:ea typeface="黑体" panose="02010609060101010101" pitchFamily="49" charset="-122"/>
              </a:rPr>
              <a:t>）第一相反应：</a:t>
            </a:r>
          </a:p>
          <a:p>
            <a:pPr eaLnBrk="1" hangingPunct="1">
              <a:lnSpc>
                <a:spcPct val="130000"/>
              </a:lnSpc>
              <a:buFont typeface="Wingdings" panose="05000000000000000000" pitchFamily="2" charset="2"/>
              <a:buNone/>
            </a:pPr>
            <a:r>
              <a:rPr lang="zh-CN" altLang="en-US">
                <a:solidFill>
                  <a:schemeClr val="hlink"/>
                </a:solidFill>
                <a:effectLst/>
                <a:latin typeface="黑体" panose="02010609060101010101" pitchFamily="49" charset="-122"/>
                <a:ea typeface="黑体" panose="02010609060101010101" pitchFamily="49" charset="-122"/>
              </a:rPr>
              <a:t>         氧化、还原、水解反应</a:t>
            </a:r>
          </a:p>
          <a:p>
            <a:pPr eaLnBrk="1" hangingPunct="1">
              <a:lnSpc>
                <a:spcPct val="130000"/>
              </a:lnSpc>
              <a:buFont typeface="Wingdings" panose="05000000000000000000" pitchFamily="2" charset="2"/>
              <a:buNone/>
            </a:pPr>
            <a:r>
              <a:rPr lang="zh-CN" altLang="en-US">
                <a:solidFill>
                  <a:schemeClr val="hlink"/>
                </a:solidFill>
                <a:effectLst/>
                <a:latin typeface="黑体" panose="02010609060101010101" pitchFamily="49" charset="-122"/>
                <a:ea typeface="黑体" panose="02010609060101010101" pitchFamily="49" charset="-122"/>
              </a:rPr>
              <a:t>（</a:t>
            </a:r>
            <a:r>
              <a:rPr lang="en-US" altLang="zh-CN">
                <a:solidFill>
                  <a:schemeClr val="hlink"/>
                </a:solidFill>
                <a:effectLst/>
                <a:latin typeface="黑体" panose="02010609060101010101" pitchFamily="49" charset="-122"/>
                <a:ea typeface="黑体" panose="02010609060101010101" pitchFamily="49" charset="-122"/>
              </a:rPr>
              <a:t>2</a:t>
            </a:r>
            <a:r>
              <a:rPr lang="zh-CN" altLang="en-US">
                <a:solidFill>
                  <a:schemeClr val="hlink"/>
                </a:solidFill>
                <a:effectLst/>
                <a:latin typeface="黑体" panose="02010609060101010101" pitchFamily="49" charset="-122"/>
                <a:ea typeface="黑体" panose="02010609060101010101" pitchFamily="49" charset="-122"/>
              </a:rPr>
              <a:t>）第二相反应：结合反应</a:t>
            </a:r>
          </a:p>
          <a:p>
            <a:pPr eaLnBrk="1" hangingPunct="1">
              <a:lnSpc>
                <a:spcPct val="130000"/>
              </a:lnSpc>
            </a:pPr>
            <a:r>
              <a:rPr lang="zh-CN" altLang="en-US" sz="3600">
                <a:solidFill>
                  <a:schemeClr val="hlink"/>
                </a:solidFill>
                <a:effectLst/>
                <a:latin typeface="黑体" panose="02010609060101010101" pitchFamily="49" charset="-122"/>
                <a:ea typeface="黑体" panose="02010609060101010101" pitchFamily="49" charset="-122"/>
              </a:rPr>
              <a:t>  影响生物转化的因素</a:t>
            </a:r>
          </a:p>
        </p:txBody>
      </p:sp>
      <p:sp>
        <p:nvSpPr>
          <p:cNvPr id="41987" name="灯片编号占位符 2">
            <a:extLst>
              <a:ext uri="{FF2B5EF4-FFF2-40B4-BE49-F238E27FC236}">
                <a16:creationId xmlns:a16="http://schemas.microsoft.com/office/drawing/2014/main" id="{77BAE38D-7F4D-42A1-916A-9EC3E3B06C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0629074-E36E-4789-8932-F7D7681B74A7}" type="slidenum">
              <a:rPr lang="en-US" altLang="zh-CN">
                <a:latin typeface="Arial" panose="020B0604020202020204" pitchFamily="34" charset="0"/>
              </a:rPr>
              <a:pPr eaLnBrk="1" hangingPunct="1"/>
              <a:t>20</a:t>
            </a:fld>
            <a:endParaRPr lang="en-US" altLang="zh-CN">
              <a:latin typeface="Arial" panose="020B0604020202020204" pitchFamily="34" charset="0"/>
            </a:endParaRPr>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08BE907-07C0-4B79-93DD-64DF554974CE}"/>
              </a:ext>
            </a:extLst>
          </p:cNvPr>
          <p:cNvSpPr>
            <a:spLocks noGrp="1" noRot="1" noChangeArrowheads="1"/>
          </p:cNvSpPr>
          <p:nvPr>
            <p:ph type="title"/>
          </p:nvPr>
        </p:nvSpPr>
        <p:spPr>
          <a:xfrm>
            <a:off x="457200" y="901700"/>
            <a:ext cx="8229600" cy="511175"/>
          </a:xfrm>
        </p:spPr>
        <p:txBody>
          <a:bodyPr/>
          <a:lstStyle/>
          <a:p>
            <a:pPr eaLnBrk="1" hangingPunct="1">
              <a:defRPr/>
            </a:pPr>
            <a:r>
              <a:rPr lang="zh-CN" altLang="en-US" sz="3600" b="0">
                <a:solidFill>
                  <a:srgbClr val="FFFF00"/>
                </a:solidFill>
                <a:ea typeface="黑体" pitchFamily="2" charset="-122"/>
              </a:rPr>
              <a:t>什么是生物转化？</a:t>
            </a:r>
          </a:p>
        </p:txBody>
      </p:sp>
      <p:sp>
        <p:nvSpPr>
          <p:cNvPr id="111619" name="Text Box 3">
            <a:extLst>
              <a:ext uri="{FF2B5EF4-FFF2-40B4-BE49-F238E27FC236}">
                <a16:creationId xmlns:a16="http://schemas.microsoft.com/office/drawing/2014/main" id="{31C256F2-168E-49C5-AA34-26C7F15787D0}"/>
              </a:ext>
            </a:extLst>
          </p:cNvPr>
          <p:cNvSpPr txBox="1">
            <a:spLocks noChangeArrowheads="1"/>
          </p:cNvSpPr>
          <p:nvPr/>
        </p:nvSpPr>
        <p:spPr bwMode="auto">
          <a:xfrm>
            <a:off x="525463" y="1628775"/>
            <a:ext cx="82232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0000"/>
              </a:lnSpc>
              <a:spcBef>
                <a:spcPct val="50000"/>
              </a:spcBef>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机体将一些内源性或外源性非营养物质进行化学转变，增加其极性</a:t>
            </a:r>
            <a:r>
              <a:rPr kumimoji="1" lang="en-US" altLang="zh-CN" sz="3200">
                <a:latin typeface="Times New Roman" panose="02020603050405020304" pitchFamily="18" charset="0"/>
                <a:ea typeface="黑体" panose="02010609060101010101" pitchFamily="49" charset="-122"/>
              </a:rPr>
              <a:t>(</a:t>
            </a:r>
            <a:r>
              <a:rPr kumimoji="1" lang="zh-CN" altLang="en-US" sz="3200">
                <a:latin typeface="Times New Roman" panose="02020603050405020304" pitchFamily="18" charset="0"/>
                <a:ea typeface="黑体" panose="02010609060101010101" pitchFamily="49" charset="-122"/>
              </a:rPr>
              <a:t>或水溶性</a:t>
            </a:r>
            <a:r>
              <a:rPr kumimoji="1" lang="en-US" altLang="zh-CN" sz="3200">
                <a:latin typeface="Times New Roman" panose="02020603050405020304" pitchFamily="18" charset="0"/>
                <a:ea typeface="黑体" panose="02010609060101010101" pitchFamily="49" charset="-122"/>
              </a:rPr>
              <a:t>)</a:t>
            </a:r>
            <a:r>
              <a:rPr kumimoji="1" lang="zh-CN" altLang="en-US" sz="3200">
                <a:latin typeface="Times New Roman" panose="02020603050405020304" pitchFamily="18" charset="0"/>
                <a:ea typeface="黑体" panose="02010609060101010101" pitchFamily="49" charset="-122"/>
              </a:rPr>
              <a:t>，使其易随胆汁或尿液排出，这种体内变化过程称为生物转化</a:t>
            </a:r>
            <a:r>
              <a:rPr kumimoji="1" lang="en-US" altLang="zh-CN" sz="3200">
                <a:latin typeface="Times New Roman" panose="02020603050405020304" pitchFamily="18" charset="0"/>
                <a:ea typeface="黑体" panose="02010609060101010101" pitchFamily="49" charset="-122"/>
              </a:rPr>
              <a:t>(biotransformation)</a:t>
            </a:r>
            <a:r>
              <a:rPr kumimoji="1" lang="zh-CN" altLang="en-US" sz="3200">
                <a:latin typeface="Times New Roman" panose="02020603050405020304" pitchFamily="18" charset="0"/>
                <a:ea typeface="黑体" panose="02010609060101010101" pitchFamily="49" charset="-122"/>
              </a:rPr>
              <a:t>。 </a:t>
            </a:r>
          </a:p>
        </p:txBody>
      </p:sp>
      <p:grpSp>
        <p:nvGrpSpPr>
          <p:cNvPr id="2" name="Group 4">
            <a:extLst>
              <a:ext uri="{FF2B5EF4-FFF2-40B4-BE49-F238E27FC236}">
                <a16:creationId xmlns:a16="http://schemas.microsoft.com/office/drawing/2014/main" id="{E61ECFA6-9216-43FC-B3D4-3311C1385A97}"/>
              </a:ext>
            </a:extLst>
          </p:cNvPr>
          <p:cNvGrpSpPr>
            <a:grpSpLocks/>
          </p:cNvGrpSpPr>
          <p:nvPr/>
        </p:nvGrpSpPr>
        <p:grpSpPr bwMode="auto">
          <a:xfrm>
            <a:off x="2484438" y="4652963"/>
            <a:ext cx="6478587" cy="1382712"/>
            <a:chOff x="2200" y="2862"/>
            <a:chExt cx="3954" cy="871"/>
          </a:xfrm>
        </p:grpSpPr>
        <p:sp>
          <p:nvSpPr>
            <p:cNvPr id="43017" name="AutoShape 5">
              <a:extLst>
                <a:ext uri="{FF2B5EF4-FFF2-40B4-BE49-F238E27FC236}">
                  <a16:creationId xmlns:a16="http://schemas.microsoft.com/office/drawing/2014/main" id="{C0C17B60-B685-499A-B020-4205841617C0}"/>
                </a:ext>
              </a:extLst>
            </p:cNvPr>
            <p:cNvSpPr>
              <a:spLocks/>
            </p:cNvSpPr>
            <p:nvPr/>
          </p:nvSpPr>
          <p:spPr bwMode="auto">
            <a:xfrm>
              <a:off x="2200" y="3067"/>
              <a:ext cx="136" cy="552"/>
            </a:xfrm>
            <a:prstGeom prst="leftBrace">
              <a:avLst>
                <a:gd name="adj1" fmla="val 33824"/>
                <a:gd name="adj2"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43018" name="Text Box 6">
              <a:extLst>
                <a:ext uri="{FF2B5EF4-FFF2-40B4-BE49-F238E27FC236}">
                  <a16:creationId xmlns:a16="http://schemas.microsoft.com/office/drawing/2014/main" id="{9F47ACE7-A1B6-4335-A8A4-744D1F5436B3}"/>
                </a:ext>
              </a:extLst>
            </p:cNvPr>
            <p:cNvSpPr txBox="1">
              <a:spLocks noChangeArrowheads="1"/>
            </p:cNvSpPr>
            <p:nvPr/>
          </p:nvSpPr>
          <p:spPr bwMode="auto">
            <a:xfrm>
              <a:off x="2336" y="2862"/>
              <a:ext cx="3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a:latin typeface="华文楷体" panose="02010600040101010101" pitchFamily="2" charset="-122"/>
                  <a:ea typeface="黑体" panose="02010609060101010101" pitchFamily="49" charset="-122"/>
                </a:rPr>
                <a:t>内源性：如激素、胆红素、胺类等</a:t>
              </a:r>
            </a:p>
          </p:txBody>
        </p:sp>
        <p:sp>
          <p:nvSpPr>
            <p:cNvPr id="43019" name="Text Box 7">
              <a:extLst>
                <a:ext uri="{FF2B5EF4-FFF2-40B4-BE49-F238E27FC236}">
                  <a16:creationId xmlns:a16="http://schemas.microsoft.com/office/drawing/2014/main" id="{F837F191-7BEA-4131-8F81-53472F6BA3AF}"/>
                </a:ext>
              </a:extLst>
            </p:cNvPr>
            <p:cNvSpPr txBox="1">
              <a:spLocks noChangeArrowheads="1"/>
            </p:cNvSpPr>
            <p:nvPr/>
          </p:nvSpPr>
          <p:spPr bwMode="auto">
            <a:xfrm>
              <a:off x="2336" y="3406"/>
              <a:ext cx="381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a:latin typeface="华文楷体" panose="02010600040101010101" pitchFamily="2" charset="-122"/>
                  <a:ea typeface="黑体" panose="02010609060101010101" pitchFamily="49" charset="-122"/>
                </a:rPr>
                <a:t>外源性：如药物、毒物、食品添加剂等</a:t>
              </a:r>
            </a:p>
          </p:txBody>
        </p:sp>
      </p:grpSp>
      <p:sp>
        <p:nvSpPr>
          <p:cNvPr id="111624" name="Text Box 8">
            <a:extLst>
              <a:ext uri="{FF2B5EF4-FFF2-40B4-BE49-F238E27FC236}">
                <a16:creationId xmlns:a16="http://schemas.microsoft.com/office/drawing/2014/main" id="{12F7A710-2885-46C6-B71B-CF70DB470BE7}"/>
              </a:ext>
            </a:extLst>
          </p:cNvPr>
          <p:cNvSpPr txBox="1">
            <a:spLocks noChangeArrowheads="1"/>
          </p:cNvSpPr>
          <p:nvPr/>
        </p:nvSpPr>
        <p:spPr bwMode="auto">
          <a:xfrm>
            <a:off x="468313" y="5122863"/>
            <a:ext cx="2230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chemeClr val="hlink"/>
              </a:buClr>
              <a:buSzPct val="70000"/>
              <a:buFont typeface="Wingdings" panose="05000000000000000000" pitchFamily="2" charset="2"/>
              <a:buNone/>
            </a:pPr>
            <a:r>
              <a:rPr lang="zh-CN" altLang="en-US" sz="2800">
                <a:latin typeface="Arial" panose="020B0604020202020204" pitchFamily="34" charset="0"/>
                <a:ea typeface="黑体" panose="02010609060101010101" pitchFamily="49" charset="-122"/>
              </a:rPr>
              <a:t>非营养物质</a:t>
            </a:r>
          </a:p>
        </p:txBody>
      </p:sp>
      <p:sp>
        <p:nvSpPr>
          <p:cNvPr id="111625" name="Line 9">
            <a:extLst>
              <a:ext uri="{FF2B5EF4-FFF2-40B4-BE49-F238E27FC236}">
                <a16:creationId xmlns:a16="http://schemas.microsoft.com/office/drawing/2014/main" id="{49304F8F-045F-4194-A649-16C801242FC6}"/>
              </a:ext>
            </a:extLst>
          </p:cNvPr>
          <p:cNvSpPr>
            <a:spLocks noChangeShapeType="1"/>
          </p:cNvSpPr>
          <p:nvPr/>
        </p:nvSpPr>
        <p:spPr bwMode="auto">
          <a:xfrm>
            <a:off x="6346825" y="2343150"/>
            <a:ext cx="1944688" cy="0"/>
          </a:xfrm>
          <a:prstGeom prst="line">
            <a:avLst/>
          </a:prstGeom>
          <a:noFill/>
          <a:ln w="38100">
            <a:solidFill>
              <a:srgbClr val="FFFF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11626" name="Line 10">
            <a:extLst>
              <a:ext uri="{FF2B5EF4-FFF2-40B4-BE49-F238E27FC236}">
                <a16:creationId xmlns:a16="http://schemas.microsoft.com/office/drawing/2014/main" id="{FC02C107-5E5A-4424-AECE-6F841D471F72}"/>
              </a:ext>
            </a:extLst>
          </p:cNvPr>
          <p:cNvSpPr>
            <a:spLocks noChangeShapeType="1"/>
          </p:cNvSpPr>
          <p:nvPr/>
        </p:nvSpPr>
        <p:spPr bwMode="auto">
          <a:xfrm>
            <a:off x="3462338" y="2986088"/>
            <a:ext cx="4062412" cy="0"/>
          </a:xfrm>
          <a:prstGeom prst="line">
            <a:avLst/>
          </a:prstGeom>
          <a:noFill/>
          <a:ln w="38100">
            <a:solidFill>
              <a:srgbClr val="FFFF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43016" name="灯片编号占位符 10">
            <a:extLst>
              <a:ext uri="{FF2B5EF4-FFF2-40B4-BE49-F238E27FC236}">
                <a16:creationId xmlns:a16="http://schemas.microsoft.com/office/drawing/2014/main" id="{828DB692-775B-4020-A207-E4E967052C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0DBD307-CEA3-4D71-ACF7-B1B13B8F5972}" type="slidenum">
              <a:rPr lang="en-US" altLang="zh-CN">
                <a:latin typeface="Arial" panose="020B0604020202020204" pitchFamily="34" charset="0"/>
              </a:rPr>
              <a:pPr eaLnBrk="1" hangingPunct="1"/>
              <a:t>21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dissolve">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25"/>
                                        </p:tgtEl>
                                        <p:attrNameLst>
                                          <p:attrName>style.visibility</p:attrName>
                                        </p:attrNameLst>
                                      </p:cBhvr>
                                      <p:to>
                                        <p:strVal val="visible"/>
                                      </p:to>
                                    </p:set>
                                    <p:animEffect transition="in" filter="wipe(left)">
                                      <p:cBhvr>
                                        <p:cTn id="12" dur="1000"/>
                                        <p:tgtEl>
                                          <p:spTgt spid="1116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1624"/>
                                        </p:tgtEl>
                                        <p:attrNameLst>
                                          <p:attrName>style.visibility</p:attrName>
                                        </p:attrNameLst>
                                      </p:cBhvr>
                                      <p:to>
                                        <p:strVal val="visible"/>
                                      </p:to>
                                    </p:set>
                                    <p:animEffect transition="in" filter="blinds(horizontal)">
                                      <p:cBhvr>
                                        <p:cTn id="20" dur="500"/>
                                        <p:tgtEl>
                                          <p:spTgt spid="1116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11626"/>
                                        </p:tgtEl>
                                        <p:attrNameLst>
                                          <p:attrName>style.visibility</p:attrName>
                                        </p:attrNameLst>
                                      </p:cBhvr>
                                      <p:to>
                                        <p:strVal val="visible"/>
                                      </p:to>
                                    </p:set>
                                    <p:animEffect transition="in" filter="wipe(left)">
                                      <p:cBhvr>
                                        <p:cTn id="25" dur="1000"/>
                                        <p:tgtEl>
                                          <p:spTgt spid="11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D5A86F3-7243-49BA-92C2-9EA9A3E9AC7D}"/>
              </a:ext>
            </a:extLst>
          </p:cNvPr>
          <p:cNvSpPr>
            <a:spLocks noGrp="1" noRot="1" noChangeArrowheads="1"/>
          </p:cNvSpPr>
          <p:nvPr>
            <p:ph type="title"/>
          </p:nvPr>
        </p:nvSpPr>
        <p:spPr>
          <a:xfrm>
            <a:off x="457200" y="765175"/>
            <a:ext cx="8229600" cy="511175"/>
          </a:xfrm>
        </p:spPr>
        <p:txBody>
          <a:bodyPr/>
          <a:lstStyle/>
          <a:p>
            <a:pPr eaLnBrk="1" hangingPunct="1">
              <a:defRPr/>
            </a:pPr>
            <a:r>
              <a:rPr lang="zh-CN" altLang="en-US" sz="3600" b="0">
                <a:solidFill>
                  <a:srgbClr val="FFFF00"/>
                </a:solidFill>
                <a:ea typeface="黑体" pitchFamily="2" charset="-122"/>
              </a:rPr>
              <a:t>生物转化的生理意义</a:t>
            </a:r>
          </a:p>
        </p:txBody>
      </p:sp>
      <p:sp>
        <p:nvSpPr>
          <p:cNvPr id="27651" name="Rectangle 3">
            <a:extLst>
              <a:ext uri="{FF2B5EF4-FFF2-40B4-BE49-F238E27FC236}">
                <a16:creationId xmlns:a16="http://schemas.microsoft.com/office/drawing/2014/main" id="{11BD4EDE-8B01-448A-B4F9-282E536007FC}"/>
              </a:ext>
            </a:extLst>
          </p:cNvPr>
          <p:cNvSpPr>
            <a:spLocks noGrp="1" noChangeArrowheads="1"/>
          </p:cNvSpPr>
          <p:nvPr>
            <p:ph type="body" idx="1"/>
          </p:nvPr>
        </p:nvSpPr>
        <p:spPr>
          <a:xfrm>
            <a:off x="381000" y="1471613"/>
            <a:ext cx="8686800" cy="4876800"/>
          </a:xfrm>
        </p:spPr>
        <p:txBody>
          <a:bodyPr/>
          <a:lstStyle/>
          <a:p>
            <a:pPr eaLnBrk="1" hangingPunct="1">
              <a:lnSpc>
                <a:spcPct val="120000"/>
              </a:lnSpc>
            </a:pPr>
            <a:r>
              <a:rPr lang="zh-CN" altLang="en-US">
                <a:effectLst/>
                <a:latin typeface="Times New Roman" panose="02020603050405020304" pitchFamily="18" charset="0"/>
                <a:ea typeface="黑体" panose="02010609060101010101" pitchFamily="49" charset="-122"/>
              </a:rPr>
              <a:t>使一些非营养物质的生物学活性降低或消除（灭活作用，如激素）</a:t>
            </a:r>
          </a:p>
          <a:p>
            <a:pPr eaLnBrk="1" hangingPunct="1">
              <a:lnSpc>
                <a:spcPct val="120000"/>
              </a:lnSpc>
            </a:pPr>
            <a:r>
              <a:rPr lang="zh-CN" altLang="en-US">
                <a:effectLst/>
                <a:latin typeface="Times New Roman" panose="02020603050405020304" pitchFamily="18" charset="0"/>
                <a:ea typeface="黑体" panose="02010609060101010101" pitchFamily="49" charset="-122"/>
              </a:rPr>
              <a:t>使有毒物质的毒性减低或消除（解毒作用，</a:t>
            </a:r>
            <a:r>
              <a:rPr lang="en-US" altLang="zh-CN">
                <a:effectLst/>
                <a:latin typeface="Times New Roman" panose="02020603050405020304" pitchFamily="18" charset="0"/>
                <a:ea typeface="黑体" panose="02010609060101010101" pitchFamily="49" charset="-122"/>
              </a:rPr>
              <a:t>detoxication</a:t>
            </a:r>
            <a:r>
              <a:rPr lang="zh-CN" altLang="en-US">
                <a:effectLst/>
                <a:latin typeface="Times New Roman" panose="02020603050405020304" pitchFamily="18" charset="0"/>
                <a:ea typeface="黑体" panose="02010609060101010101" pitchFamily="49" charset="-122"/>
              </a:rPr>
              <a:t>）</a:t>
            </a:r>
          </a:p>
          <a:p>
            <a:pPr eaLnBrk="1" hangingPunct="1">
              <a:lnSpc>
                <a:spcPct val="120000"/>
              </a:lnSpc>
            </a:pPr>
            <a:r>
              <a:rPr lang="zh-CN" altLang="en-US">
                <a:solidFill>
                  <a:srgbClr val="FFFF00"/>
                </a:solidFill>
                <a:effectLst/>
                <a:latin typeface="Times New Roman" panose="02020603050405020304" pitchFamily="18" charset="0"/>
                <a:ea typeface="黑体" panose="02010609060101010101" pitchFamily="49" charset="-122"/>
              </a:rPr>
              <a:t>使非营养物质的溶解性增高，易于从胆汁或尿液中排除体外</a:t>
            </a:r>
          </a:p>
          <a:p>
            <a:pPr eaLnBrk="1" hangingPunct="1">
              <a:lnSpc>
                <a:spcPct val="120000"/>
              </a:lnSpc>
            </a:pPr>
            <a:r>
              <a:rPr lang="zh-CN" altLang="en-US">
                <a:solidFill>
                  <a:srgbClr val="FFFF00"/>
                </a:solidFill>
                <a:effectLst/>
                <a:latin typeface="Times New Roman" panose="02020603050405020304" pitchFamily="18" charset="0"/>
                <a:ea typeface="黑体" panose="02010609060101010101" pitchFamily="49" charset="-122"/>
              </a:rPr>
              <a:t>生物转化作用 </a:t>
            </a:r>
            <a:r>
              <a:rPr lang="zh-CN" altLang="en-US" sz="3600">
                <a:solidFill>
                  <a:srgbClr val="FFFF00"/>
                </a:solidFill>
                <a:effectLst/>
                <a:latin typeface="Times New Roman" panose="02020603050405020304" pitchFamily="18" charset="0"/>
                <a:ea typeface="黑体" panose="02010609060101010101" pitchFamily="49" charset="-122"/>
              </a:rPr>
              <a:t>≠ </a:t>
            </a:r>
            <a:r>
              <a:rPr lang="zh-CN" altLang="en-US">
                <a:solidFill>
                  <a:srgbClr val="FFFF00"/>
                </a:solidFill>
                <a:effectLst/>
                <a:latin typeface="Times New Roman" panose="02020603050405020304" pitchFamily="18" charset="0"/>
                <a:ea typeface="黑体" panose="02010609060101010101" pitchFamily="49" charset="-122"/>
              </a:rPr>
              <a:t>解毒作用</a:t>
            </a:r>
            <a:r>
              <a:rPr lang="zh-CN" altLang="en-US" sz="3600">
                <a:solidFill>
                  <a:srgbClr val="FFFF00"/>
                </a:solidFill>
                <a:effectLst/>
                <a:latin typeface="Times New Roman" panose="02020603050405020304" pitchFamily="18" charset="0"/>
                <a:ea typeface="黑体" panose="02010609060101010101" pitchFamily="49" charset="-122"/>
              </a:rPr>
              <a:t> </a:t>
            </a:r>
          </a:p>
        </p:txBody>
      </p:sp>
      <p:sp>
        <p:nvSpPr>
          <p:cNvPr id="44036" name="灯片编号占位符 3">
            <a:extLst>
              <a:ext uri="{FF2B5EF4-FFF2-40B4-BE49-F238E27FC236}">
                <a16:creationId xmlns:a16="http://schemas.microsoft.com/office/drawing/2014/main" id="{B1503A79-7BFB-4A7F-A0C3-F16F9B3D71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DCCC060-6F74-48CE-A658-4FDC291CA7E1}" type="slidenum">
              <a:rPr lang="en-US" altLang="zh-CN">
                <a:latin typeface="Arial" panose="020B0604020202020204" pitchFamily="34" charset="0"/>
              </a:rPr>
              <a:pPr eaLnBrk="1" hangingPunct="1"/>
              <a:t>22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lt">
                                    <p:tmPct val="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dissolve">
                                      <p:cBhvr>
                                        <p:cTn id="2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E6137A5-7364-41F2-9019-2656F87E7F04}"/>
              </a:ext>
            </a:extLst>
          </p:cNvPr>
          <p:cNvSpPr>
            <a:spLocks noGrp="1" noRot="1" noChangeArrowheads="1"/>
          </p:cNvSpPr>
          <p:nvPr>
            <p:ph type="title"/>
          </p:nvPr>
        </p:nvSpPr>
        <p:spPr>
          <a:xfrm>
            <a:off x="457200" y="973138"/>
            <a:ext cx="8229600" cy="511175"/>
          </a:xfrm>
        </p:spPr>
        <p:txBody>
          <a:bodyPr/>
          <a:lstStyle/>
          <a:p>
            <a:pPr eaLnBrk="1" hangingPunct="1"/>
            <a:r>
              <a:rPr lang="zh-CN" altLang="en-US" sz="3600" b="0">
                <a:solidFill>
                  <a:schemeClr val="hlink"/>
                </a:solidFill>
                <a:effectLst/>
                <a:ea typeface="黑体" panose="02010609060101010101" pitchFamily="49" charset="-122"/>
              </a:rPr>
              <a:t>二、生物转化反应的主要类型</a:t>
            </a:r>
          </a:p>
        </p:txBody>
      </p:sp>
      <p:sp>
        <p:nvSpPr>
          <p:cNvPr id="28675" name="Rectangle 3">
            <a:extLst>
              <a:ext uri="{FF2B5EF4-FFF2-40B4-BE49-F238E27FC236}">
                <a16:creationId xmlns:a16="http://schemas.microsoft.com/office/drawing/2014/main" id="{2D4053E1-27E1-4A7A-8A99-79A86246C903}"/>
              </a:ext>
            </a:extLst>
          </p:cNvPr>
          <p:cNvSpPr>
            <a:spLocks noGrp="1" noChangeArrowheads="1"/>
          </p:cNvSpPr>
          <p:nvPr>
            <p:ph type="body" idx="1"/>
          </p:nvPr>
        </p:nvSpPr>
        <p:spPr>
          <a:xfrm>
            <a:off x="1981200" y="1773238"/>
            <a:ext cx="6324600" cy="4200525"/>
          </a:xfrm>
        </p:spPr>
        <p:txBody>
          <a:bodyPr/>
          <a:lstStyle/>
          <a:p>
            <a:pPr eaLnBrk="1" hangingPunct="1">
              <a:lnSpc>
                <a:spcPct val="120000"/>
              </a:lnSpc>
            </a:pPr>
            <a:r>
              <a:rPr lang="zh-CN" altLang="en-US">
                <a:effectLst/>
                <a:latin typeface="Times New Roman" panose="02020603050405020304" pitchFamily="18" charset="0"/>
                <a:ea typeface="黑体" panose="02010609060101010101" pitchFamily="49" charset="-122"/>
              </a:rPr>
              <a:t>第一相反应：</a:t>
            </a:r>
          </a:p>
          <a:p>
            <a:pPr eaLnBrk="1" hangingPunct="1">
              <a:lnSpc>
                <a:spcPct val="120000"/>
              </a:lnSpc>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         氧化反应</a:t>
            </a:r>
            <a:r>
              <a:rPr lang="en-US" altLang="zh-CN">
                <a:effectLst/>
                <a:latin typeface="Times New Roman" panose="02020603050405020304" pitchFamily="18" charset="0"/>
                <a:ea typeface="黑体" panose="02010609060101010101" pitchFamily="49" charset="-122"/>
              </a:rPr>
              <a:t>(oxidation)</a:t>
            </a:r>
          </a:p>
          <a:p>
            <a:pPr eaLnBrk="1" hangingPunct="1">
              <a:lnSpc>
                <a:spcPct val="120000"/>
              </a:lnSpc>
              <a:buFont typeface="Wingdings" panose="05000000000000000000" pitchFamily="2" charset="2"/>
              <a:buNone/>
            </a:pP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还原反应</a:t>
            </a:r>
            <a:r>
              <a:rPr lang="en-US" altLang="zh-CN">
                <a:effectLst/>
                <a:latin typeface="Times New Roman" panose="02020603050405020304" pitchFamily="18" charset="0"/>
                <a:ea typeface="黑体" panose="02010609060101010101" pitchFamily="49" charset="-122"/>
              </a:rPr>
              <a:t>(reduction)</a:t>
            </a:r>
          </a:p>
          <a:p>
            <a:pPr eaLnBrk="1" hangingPunct="1">
              <a:lnSpc>
                <a:spcPct val="120000"/>
              </a:lnSpc>
              <a:buFont typeface="Wingdings" panose="05000000000000000000" pitchFamily="2" charset="2"/>
              <a:buNone/>
            </a:pP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水解反应</a:t>
            </a:r>
            <a:r>
              <a:rPr lang="en-US" altLang="zh-CN">
                <a:effectLst/>
                <a:latin typeface="Times New Roman" panose="02020603050405020304" pitchFamily="18" charset="0"/>
                <a:ea typeface="黑体" panose="02010609060101010101" pitchFamily="49" charset="-122"/>
              </a:rPr>
              <a:t>(hydrolysis)</a:t>
            </a:r>
          </a:p>
          <a:p>
            <a:pPr eaLnBrk="1" hangingPunct="1">
              <a:lnSpc>
                <a:spcPct val="120000"/>
              </a:lnSpc>
            </a:pPr>
            <a:r>
              <a:rPr lang="zh-CN" altLang="en-US">
                <a:effectLst/>
                <a:latin typeface="Times New Roman" panose="02020603050405020304" pitchFamily="18" charset="0"/>
                <a:ea typeface="黑体" panose="02010609060101010101" pitchFamily="49" charset="-122"/>
              </a:rPr>
              <a:t>第二相反应：</a:t>
            </a:r>
          </a:p>
          <a:p>
            <a:pPr eaLnBrk="1" hangingPunct="1">
              <a:lnSpc>
                <a:spcPct val="120000"/>
              </a:lnSpc>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         结合反应</a:t>
            </a:r>
            <a:r>
              <a:rPr lang="en-US" altLang="zh-CN">
                <a:effectLst/>
                <a:latin typeface="Times New Roman" panose="02020603050405020304" pitchFamily="18" charset="0"/>
                <a:ea typeface="黑体" panose="02010609060101010101" pitchFamily="49" charset="-122"/>
              </a:rPr>
              <a:t>(conjugation)</a:t>
            </a:r>
          </a:p>
        </p:txBody>
      </p:sp>
      <p:sp>
        <p:nvSpPr>
          <p:cNvPr id="45060" name="灯片编号占位符 3">
            <a:extLst>
              <a:ext uri="{FF2B5EF4-FFF2-40B4-BE49-F238E27FC236}">
                <a16:creationId xmlns:a16="http://schemas.microsoft.com/office/drawing/2014/main" id="{A089B637-BBEB-496A-9284-2F34818806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1F917965-7624-4875-A5D9-A22D9D362876}" type="slidenum">
              <a:rPr lang="en-US" altLang="zh-CN">
                <a:latin typeface="Arial" panose="020B0604020202020204" pitchFamily="34" charset="0"/>
              </a:rPr>
              <a:pPr eaLnBrk="1" hangingPunct="1"/>
              <a:t>23</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animEffect transition="in" filter="wipe(up)">
                                      <p:cBhvr>
                                        <p:cTn id="11" dur="500"/>
                                        <p:tgtEl>
                                          <p:spTgt spid="28675">
                                            <p:txEl>
                                              <p:pRg st="4" end="4"/>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wipe(up)">
                                      <p:cBhvr>
                                        <p:cTn id="16" dur="500"/>
                                        <p:tgtEl>
                                          <p:spTgt spid="28675">
                                            <p:txEl>
                                              <p:pRg st="1" end="1"/>
                                            </p:txEl>
                                          </p:spTgt>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8675">
                                            <p:txEl>
                                              <p:pRg st="2" end="2"/>
                                            </p:txEl>
                                          </p:spTgt>
                                        </p:tgtEl>
                                        <p:attrNameLst>
                                          <p:attrName>style.visibility</p:attrName>
                                        </p:attrNameLst>
                                      </p:cBhvr>
                                      <p:to>
                                        <p:strVal val="visible"/>
                                      </p:to>
                                    </p:set>
                                    <p:animEffect transition="in" filter="wipe(up)">
                                      <p:cBhvr>
                                        <p:cTn id="20" dur="500"/>
                                        <p:tgtEl>
                                          <p:spTgt spid="28675">
                                            <p:txEl>
                                              <p:pRg st="2" end="2"/>
                                            </p:txEl>
                                          </p:spTgt>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wipe(up)">
                                      <p:cBhvr>
                                        <p:cTn id="24" dur="500"/>
                                        <p:tgtEl>
                                          <p:spTgt spid="2867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8675">
                                            <p:txEl>
                                              <p:pRg st="5" end="5"/>
                                            </p:txEl>
                                          </p:spTgt>
                                        </p:tgtEl>
                                        <p:attrNameLst>
                                          <p:attrName>style.visibility</p:attrName>
                                        </p:attrNameLst>
                                      </p:cBhvr>
                                      <p:to>
                                        <p:strVal val="visible"/>
                                      </p:to>
                                    </p:set>
                                    <p:animEffect transition="in" filter="wipe(up)">
                                      <p:cBhvr>
                                        <p:cTn id="29"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90460A97-A309-4C88-AD54-8353254E14B4}"/>
              </a:ext>
            </a:extLst>
          </p:cNvPr>
          <p:cNvSpPr>
            <a:spLocks noGrp="1"/>
          </p:cNvSpPr>
          <p:nvPr>
            <p:ph type="title"/>
          </p:nvPr>
        </p:nvSpPr>
        <p:spPr>
          <a:xfrm>
            <a:off x="457200" y="188913"/>
            <a:ext cx="8229600" cy="863600"/>
          </a:xfrm>
        </p:spPr>
        <p:txBody>
          <a:bodyPr/>
          <a:lstStyle/>
          <a:p>
            <a:r>
              <a:rPr lang="zh-CN" altLang="en-US" sz="3200" b="0">
                <a:solidFill>
                  <a:srgbClr val="FFC000"/>
                </a:solidFill>
                <a:effectLst/>
                <a:latin typeface="黑体" panose="02010609060101010101" pitchFamily="49" charset="-122"/>
                <a:ea typeface="黑体" panose="02010609060101010101" pitchFamily="49" charset="-122"/>
              </a:rPr>
              <a:t>参与肝生物转化的酶类</a:t>
            </a:r>
          </a:p>
        </p:txBody>
      </p:sp>
      <p:graphicFrame>
        <p:nvGraphicFramePr>
          <p:cNvPr id="4" name="表格占位符 3">
            <a:extLst>
              <a:ext uri="{FF2B5EF4-FFF2-40B4-BE49-F238E27FC236}">
                <a16:creationId xmlns:a16="http://schemas.microsoft.com/office/drawing/2014/main" id="{AE08B892-8E8F-44A5-BF23-1D992FFE156A}"/>
              </a:ext>
            </a:extLst>
          </p:cNvPr>
          <p:cNvGraphicFramePr>
            <a:graphicFrameLocks noGrp="1"/>
          </p:cNvGraphicFramePr>
          <p:nvPr>
            <p:ph type="tbl" idx="1"/>
          </p:nvPr>
        </p:nvGraphicFramePr>
        <p:xfrm>
          <a:off x="468313" y="1081088"/>
          <a:ext cx="8208962" cy="5588000"/>
        </p:xfrm>
        <a:graphic>
          <a:graphicData uri="http://schemas.openxmlformats.org/drawingml/2006/table">
            <a:tbl>
              <a:tblPr firstRow="1" bandRow="1">
                <a:tableStyleId>{5C22544A-7EE6-4342-B048-85BDC9FD1C3A}</a:tableStyleId>
              </a:tblPr>
              <a:tblGrid>
                <a:gridCol w="3528413">
                  <a:extLst>
                    <a:ext uri="{9D8B030D-6E8A-4147-A177-3AD203B41FA5}">
                      <a16:colId xmlns:a16="http://schemas.microsoft.com/office/drawing/2014/main" val="20000"/>
                    </a:ext>
                  </a:extLst>
                </a:gridCol>
                <a:gridCol w="2918371">
                  <a:extLst>
                    <a:ext uri="{9D8B030D-6E8A-4147-A177-3AD203B41FA5}">
                      <a16:colId xmlns:a16="http://schemas.microsoft.com/office/drawing/2014/main" val="20001"/>
                    </a:ext>
                  </a:extLst>
                </a:gridCol>
                <a:gridCol w="1762178">
                  <a:extLst>
                    <a:ext uri="{9D8B030D-6E8A-4147-A177-3AD203B41FA5}">
                      <a16:colId xmlns:a16="http://schemas.microsoft.com/office/drawing/2014/main" val="20002"/>
                    </a:ext>
                  </a:extLst>
                </a:gridCol>
              </a:tblGrid>
              <a:tr h="370840">
                <a:tc>
                  <a:txBody>
                    <a:bodyPr/>
                    <a:lstStyle/>
                    <a:p>
                      <a:pPr algn="ctr"/>
                      <a:r>
                        <a:rPr lang="zh-CN" altLang="en-US" sz="2000" dirty="0">
                          <a:latin typeface="Arial" pitchFamily="34" charset="0"/>
                          <a:ea typeface="黑体" pitchFamily="49" charset="-122"/>
                          <a:cs typeface="Arial" pitchFamily="34" charset="0"/>
                        </a:rPr>
                        <a:t>酶  类</a:t>
                      </a:r>
                    </a:p>
                  </a:txBody>
                  <a:tcPr marL="91441" marR="91441"/>
                </a:tc>
                <a:tc>
                  <a:txBody>
                    <a:bodyPr/>
                    <a:lstStyle/>
                    <a:p>
                      <a:pPr algn="ctr"/>
                      <a:r>
                        <a:rPr lang="zh-CN" altLang="en-US" sz="2000" dirty="0">
                          <a:latin typeface="Arial" pitchFamily="34" charset="0"/>
                          <a:ea typeface="黑体" pitchFamily="49" charset="-122"/>
                          <a:cs typeface="Arial" pitchFamily="34" charset="0"/>
                        </a:rPr>
                        <a:t>辅助因子或结合物</a:t>
                      </a:r>
                    </a:p>
                  </a:txBody>
                  <a:tcPr marL="91441" marR="91441"/>
                </a:tc>
                <a:tc>
                  <a:txBody>
                    <a:bodyPr/>
                    <a:lstStyle/>
                    <a:p>
                      <a:pPr algn="ctr"/>
                      <a:r>
                        <a:rPr lang="zh-CN" altLang="en-US" sz="2000" dirty="0">
                          <a:latin typeface="Arial" pitchFamily="34" charset="0"/>
                          <a:ea typeface="黑体" pitchFamily="49" charset="-122"/>
                          <a:cs typeface="Arial" pitchFamily="34" charset="0"/>
                        </a:rPr>
                        <a:t>细胞内定位</a:t>
                      </a:r>
                    </a:p>
                  </a:txBody>
                  <a:tcPr marL="91441" marR="91441"/>
                </a:tc>
                <a:extLst>
                  <a:ext uri="{0D108BD9-81ED-4DB2-BD59-A6C34878D82A}">
                    <a16:rowId xmlns:a16="http://schemas.microsoft.com/office/drawing/2014/main" val="10000"/>
                  </a:ext>
                </a:extLst>
              </a:tr>
              <a:tr h="370840">
                <a:tc>
                  <a:txBody>
                    <a:bodyPr/>
                    <a:lstStyle/>
                    <a:p>
                      <a:r>
                        <a:rPr lang="zh-CN" altLang="en-US" sz="1800" dirty="0">
                          <a:latin typeface="Arial" pitchFamily="34" charset="0"/>
                          <a:ea typeface="黑体" pitchFamily="49" charset="-122"/>
                          <a:cs typeface="Arial" pitchFamily="34" charset="0"/>
                        </a:rPr>
                        <a:t>第一相反应</a:t>
                      </a:r>
                    </a:p>
                  </a:txBody>
                  <a:tcPr marL="91441" marR="91441"/>
                </a:tc>
                <a:tc>
                  <a:txBody>
                    <a:bodyPr/>
                    <a:lstStyle/>
                    <a:p>
                      <a:endParaRPr lang="zh-CN" altLang="en-US"/>
                    </a:p>
                  </a:txBody>
                  <a:tcPr marL="91441" marR="91441"/>
                </a:tc>
                <a:tc>
                  <a:txBody>
                    <a:bodyPr/>
                    <a:lstStyle/>
                    <a:p>
                      <a:endParaRPr lang="zh-CN" altLang="en-US" sz="1800">
                        <a:latin typeface="Arial" pitchFamily="34" charset="0"/>
                        <a:ea typeface="黑体" pitchFamily="49" charset="-122"/>
                        <a:cs typeface="Arial" pitchFamily="34" charset="0"/>
                      </a:endParaRPr>
                    </a:p>
                  </a:txBody>
                  <a:tcPr marL="91441" marR="91441"/>
                </a:tc>
                <a:extLst>
                  <a:ext uri="{0D108BD9-81ED-4DB2-BD59-A6C34878D82A}">
                    <a16:rowId xmlns:a16="http://schemas.microsoft.com/office/drawing/2014/main" val="10001"/>
                  </a:ext>
                </a:extLst>
              </a:tr>
              <a:tr h="370840">
                <a:tc>
                  <a:txBody>
                    <a:bodyPr/>
                    <a:lstStyle/>
                    <a:p>
                      <a:r>
                        <a:rPr lang="zh-CN" altLang="en-US" sz="1800" dirty="0">
                          <a:latin typeface="Arial" pitchFamily="34" charset="0"/>
                          <a:ea typeface="黑体" pitchFamily="49" charset="-122"/>
                          <a:cs typeface="Arial" pitchFamily="34" charset="0"/>
                        </a:rPr>
                        <a:t>    氧化酶类：单加氧酶</a:t>
                      </a:r>
                    </a:p>
                  </a:txBody>
                  <a:tcPr marL="91441" marR="91441"/>
                </a:tc>
                <a:tc>
                  <a:txBody>
                    <a:bodyPr/>
                    <a:lstStyle/>
                    <a:p>
                      <a:r>
                        <a:rPr lang="en-US" altLang="zh-CN" sz="1800" dirty="0" err="1">
                          <a:latin typeface="Arial" pitchFamily="34" charset="0"/>
                          <a:ea typeface="黑体" pitchFamily="49" charset="-122"/>
                          <a:cs typeface="Arial" pitchFamily="34" charset="0"/>
                        </a:rPr>
                        <a:t>Cyt</a:t>
                      </a:r>
                      <a:r>
                        <a:rPr lang="en-US" altLang="zh-CN" sz="1800" dirty="0">
                          <a:latin typeface="Arial" pitchFamily="34" charset="0"/>
                          <a:ea typeface="黑体" pitchFamily="49" charset="-122"/>
                          <a:cs typeface="Arial" pitchFamily="34" charset="0"/>
                        </a:rPr>
                        <a:t> P</a:t>
                      </a:r>
                      <a:r>
                        <a:rPr lang="en-US" altLang="zh-CN" sz="1800" baseline="-25000" dirty="0">
                          <a:latin typeface="Arial" pitchFamily="34" charset="0"/>
                          <a:ea typeface="黑体" pitchFamily="49" charset="-122"/>
                          <a:cs typeface="Arial" pitchFamily="34" charset="0"/>
                        </a:rPr>
                        <a:t>450</a:t>
                      </a:r>
                      <a:r>
                        <a:rPr lang="zh-CN" altLang="en-US" sz="1800" dirty="0">
                          <a:latin typeface="Arial" pitchFamily="34" charset="0"/>
                          <a:ea typeface="黑体" pitchFamily="49" charset="-122"/>
                          <a:cs typeface="Arial" pitchFamily="34" charset="0"/>
                        </a:rPr>
                        <a:t>、</a:t>
                      </a:r>
                      <a:r>
                        <a:rPr lang="en-US" altLang="zh-CN" sz="1800" dirty="0">
                          <a:latin typeface="Arial" pitchFamily="34" charset="0"/>
                          <a:ea typeface="黑体" pitchFamily="49" charset="-122"/>
                          <a:cs typeface="Arial" pitchFamily="34" charset="0"/>
                        </a:rPr>
                        <a:t>NADPH+H</a:t>
                      </a:r>
                      <a:r>
                        <a:rPr lang="en-US" altLang="zh-CN" sz="1800" baseline="30000" dirty="0">
                          <a:latin typeface="Arial" pitchFamily="34" charset="0"/>
                          <a:ea typeface="黑体" pitchFamily="49" charset="-122"/>
                          <a:cs typeface="Arial" pitchFamily="34" charset="0"/>
                        </a:rPr>
                        <a:t>+</a:t>
                      </a:r>
                      <a:r>
                        <a:rPr lang="zh-CN" altLang="en-US" sz="1800" dirty="0">
                          <a:latin typeface="Arial" pitchFamily="34" charset="0"/>
                          <a:ea typeface="黑体" pitchFamily="49" charset="-122"/>
                          <a:cs typeface="Arial" pitchFamily="34" charset="0"/>
                        </a:rPr>
                        <a:t>、</a:t>
                      </a:r>
                      <a:r>
                        <a:rPr lang="en-US" altLang="zh-CN" sz="1800" dirty="0">
                          <a:latin typeface="Arial" pitchFamily="34" charset="0"/>
                          <a:ea typeface="黑体" pitchFamily="49" charset="-122"/>
                          <a:cs typeface="Arial" pitchFamily="34" charset="0"/>
                        </a:rPr>
                        <a:t>O</a:t>
                      </a:r>
                      <a:r>
                        <a:rPr lang="en-US" altLang="zh-CN" sz="1800" baseline="-25000" dirty="0">
                          <a:latin typeface="Arial" pitchFamily="34" charset="0"/>
                          <a:ea typeface="黑体" pitchFamily="49" charset="-122"/>
                          <a:cs typeface="Arial" pitchFamily="34" charset="0"/>
                        </a:rPr>
                        <a:t>2</a:t>
                      </a:r>
                      <a:endParaRPr lang="zh-CN" altLang="en-US" sz="1800" baseline="-250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内质网</a:t>
                      </a:r>
                    </a:p>
                  </a:txBody>
                  <a:tcPr marL="91441" marR="91441"/>
                </a:tc>
                <a:extLst>
                  <a:ext uri="{0D108BD9-81ED-4DB2-BD59-A6C34878D82A}">
                    <a16:rowId xmlns:a16="http://schemas.microsoft.com/office/drawing/2014/main" val="10002"/>
                  </a:ext>
                </a:extLst>
              </a:tr>
              <a:tr h="370840">
                <a:tc>
                  <a:txBody>
                    <a:bodyPr/>
                    <a:lstStyle/>
                    <a:p>
                      <a:r>
                        <a:rPr lang="en-US" altLang="zh-CN" sz="1800" dirty="0">
                          <a:latin typeface="Arial" pitchFamily="34" charset="0"/>
                          <a:ea typeface="黑体" pitchFamily="49" charset="-122"/>
                          <a:cs typeface="Arial" pitchFamily="34" charset="0"/>
                        </a:rPr>
                        <a:t>                      </a:t>
                      </a:r>
                      <a:r>
                        <a:rPr lang="zh-CN" altLang="en-US" sz="1800" dirty="0">
                          <a:latin typeface="Arial" pitchFamily="34" charset="0"/>
                          <a:ea typeface="黑体" pitchFamily="49" charset="-122"/>
                          <a:cs typeface="Arial" pitchFamily="34" charset="0"/>
                        </a:rPr>
                        <a:t>胺氧化酶</a:t>
                      </a:r>
                    </a:p>
                  </a:txBody>
                  <a:tcPr marL="91441" marR="91441"/>
                </a:tc>
                <a:tc>
                  <a:txBody>
                    <a:bodyPr/>
                    <a:lstStyle/>
                    <a:p>
                      <a:r>
                        <a:rPr lang="en-US" altLang="zh-CN" sz="1800" dirty="0">
                          <a:latin typeface="Arial" pitchFamily="34" charset="0"/>
                          <a:ea typeface="黑体" pitchFamily="49" charset="-122"/>
                          <a:cs typeface="Arial" pitchFamily="34" charset="0"/>
                        </a:rPr>
                        <a:t>FAD</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线粒体</a:t>
                      </a:r>
                    </a:p>
                  </a:txBody>
                  <a:tcPr marL="91441" marR="91441"/>
                </a:tc>
                <a:extLst>
                  <a:ext uri="{0D108BD9-81ED-4DB2-BD59-A6C34878D82A}">
                    <a16:rowId xmlns:a16="http://schemas.microsoft.com/office/drawing/2014/main" val="10003"/>
                  </a:ext>
                </a:extLst>
              </a:tr>
              <a:tr h="370840">
                <a:tc>
                  <a:txBody>
                    <a:bodyPr/>
                    <a:lstStyle/>
                    <a:p>
                      <a:r>
                        <a:rPr lang="en-US" altLang="zh-CN" sz="1800" dirty="0">
                          <a:latin typeface="Arial" pitchFamily="34" charset="0"/>
                          <a:ea typeface="黑体" pitchFamily="49" charset="-122"/>
                          <a:cs typeface="Arial" pitchFamily="34" charset="0"/>
                        </a:rPr>
                        <a:t>                      </a:t>
                      </a:r>
                      <a:r>
                        <a:rPr lang="zh-CN" altLang="en-US" sz="1800" dirty="0">
                          <a:latin typeface="Arial" pitchFamily="34" charset="0"/>
                          <a:ea typeface="黑体" pitchFamily="49" charset="-122"/>
                          <a:cs typeface="Arial" pitchFamily="34" charset="0"/>
                        </a:rPr>
                        <a:t>脱氢酶类</a:t>
                      </a:r>
                      <a:r>
                        <a:rPr lang="en-US" altLang="zh-CN" sz="1800" dirty="0">
                          <a:latin typeface="Arial" pitchFamily="34" charset="0"/>
                          <a:ea typeface="黑体" pitchFamily="49" charset="-122"/>
                          <a:cs typeface="Arial" pitchFamily="34" charset="0"/>
                        </a:rPr>
                        <a:t>    </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en-US" altLang="zh-CN" sz="1800" dirty="0">
                          <a:latin typeface="Arial" pitchFamily="34" charset="0"/>
                          <a:ea typeface="黑体" pitchFamily="49" charset="-122"/>
                          <a:cs typeface="Arial" pitchFamily="34" charset="0"/>
                        </a:rPr>
                        <a:t>NAD</a:t>
                      </a:r>
                      <a:r>
                        <a:rPr lang="en-US" altLang="zh-CN" sz="1800" baseline="30000" dirty="0">
                          <a:latin typeface="Arial" pitchFamily="34" charset="0"/>
                          <a:ea typeface="黑体" pitchFamily="49" charset="-122"/>
                          <a:cs typeface="Arial" pitchFamily="34" charset="0"/>
                        </a:rPr>
                        <a:t>+</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胞质或线粒体</a:t>
                      </a:r>
                    </a:p>
                  </a:txBody>
                  <a:tcPr marL="91441" marR="91441"/>
                </a:tc>
                <a:extLst>
                  <a:ext uri="{0D108BD9-81ED-4DB2-BD59-A6C34878D82A}">
                    <a16:rowId xmlns:a16="http://schemas.microsoft.com/office/drawing/2014/main" val="10004"/>
                  </a:ext>
                </a:extLst>
              </a:tr>
              <a:tr h="370840">
                <a:tc>
                  <a:txBody>
                    <a:bodyPr/>
                    <a:lstStyle/>
                    <a:p>
                      <a:r>
                        <a:rPr lang="zh-CN" altLang="en-US" sz="1800" dirty="0">
                          <a:latin typeface="Arial" pitchFamily="34" charset="0"/>
                          <a:ea typeface="黑体" pitchFamily="49" charset="-122"/>
                          <a:cs typeface="Arial" pitchFamily="34" charset="0"/>
                        </a:rPr>
                        <a:t>    还原酶类：硝基还原酶</a:t>
                      </a:r>
                    </a:p>
                  </a:txBody>
                  <a:tcPr marL="91441" marR="91441"/>
                </a:tc>
                <a:tc>
                  <a:txBody>
                    <a:bodyPr/>
                    <a:lstStyle/>
                    <a:p>
                      <a:r>
                        <a:rPr lang="en-US" altLang="zh-CN" sz="1800" dirty="0">
                          <a:latin typeface="Arial" pitchFamily="34" charset="0"/>
                          <a:ea typeface="黑体" pitchFamily="49" charset="-122"/>
                          <a:cs typeface="Arial" pitchFamily="34" charset="0"/>
                        </a:rPr>
                        <a:t>NADH+H</a:t>
                      </a:r>
                      <a:r>
                        <a:rPr lang="en-US" altLang="zh-CN" sz="1800" baseline="30000" dirty="0">
                          <a:latin typeface="Arial" pitchFamily="34" charset="0"/>
                          <a:ea typeface="黑体" pitchFamily="49" charset="-122"/>
                          <a:cs typeface="Arial" pitchFamily="34" charset="0"/>
                        </a:rPr>
                        <a:t>+</a:t>
                      </a:r>
                      <a:r>
                        <a:rPr lang="zh-CN" altLang="en-US" sz="1800" dirty="0">
                          <a:latin typeface="Arial" pitchFamily="34" charset="0"/>
                          <a:ea typeface="黑体" pitchFamily="49" charset="-122"/>
                          <a:cs typeface="Arial" pitchFamily="34" charset="0"/>
                        </a:rPr>
                        <a:t>或</a:t>
                      </a:r>
                      <a:r>
                        <a:rPr lang="en-US" altLang="zh-CN" sz="1800" dirty="0">
                          <a:latin typeface="Arial" pitchFamily="34" charset="0"/>
                          <a:ea typeface="黑体" pitchFamily="49" charset="-122"/>
                          <a:cs typeface="Arial" pitchFamily="34" charset="0"/>
                        </a:rPr>
                        <a:t>NADPH+H</a:t>
                      </a:r>
                      <a:r>
                        <a:rPr lang="en-US" altLang="zh-CN" sz="1800" baseline="30000" dirty="0">
                          <a:latin typeface="Arial" pitchFamily="34" charset="0"/>
                          <a:ea typeface="黑体" pitchFamily="49" charset="-122"/>
                          <a:cs typeface="Arial" pitchFamily="34" charset="0"/>
                        </a:rPr>
                        <a:t>+</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内质网</a:t>
                      </a:r>
                    </a:p>
                  </a:txBody>
                  <a:tcPr marL="91441" marR="91441"/>
                </a:tc>
                <a:extLst>
                  <a:ext uri="{0D108BD9-81ED-4DB2-BD59-A6C34878D82A}">
                    <a16:rowId xmlns:a16="http://schemas.microsoft.com/office/drawing/2014/main" val="10005"/>
                  </a:ext>
                </a:extLst>
              </a:tr>
              <a:tr h="370840">
                <a:tc>
                  <a:txBody>
                    <a:bodyPr/>
                    <a:lstStyle/>
                    <a:p>
                      <a:r>
                        <a:rPr lang="en-US" altLang="zh-CN" sz="1800" dirty="0">
                          <a:latin typeface="Arial" pitchFamily="34" charset="0"/>
                          <a:ea typeface="黑体" pitchFamily="49" charset="-122"/>
                          <a:cs typeface="Arial" pitchFamily="34" charset="0"/>
                        </a:rPr>
                        <a:t>                      </a:t>
                      </a:r>
                      <a:r>
                        <a:rPr lang="zh-CN" altLang="en-US" sz="1800" dirty="0">
                          <a:latin typeface="Arial" pitchFamily="34" charset="0"/>
                          <a:ea typeface="黑体" pitchFamily="49" charset="-122"/>
                          <a:cs typeface="Arial" pitchFamily="34" charset="0"/>
                        </a:rPr>
                        <a:t>偶氮还原酶</a:t>
                      </a:r>
                    </a:p>
                  </a:txBody>
                  <a:tcPr marL="91441" marR="91441"/>
                </a:tc>
                <a:tc>
                  <a:txBody>
                    <a:bodyPr/>
                    <a:lstStyle/>
                    <a:p>
                      <a:r>
                        <a:rPr lang="en-US" altLang="zh-CN" sz="1800" dirty="0">
                          <a:latin typeface="Arial" pitchFamily="34" charset="0"/>
                          <a:ea typeface="黑体" pitchFamily="49" charset="-122"/>
                          <a:cs typeface="Arial" pitchFamily="34" charset="0"/>
                        </a:rPr>
                        <a:t>NADH+H</a:t>
                      </a:r>
                      <a:r>
                        <a:rPr lang="en-US" altLang="zh-CN" sz="1800" baseline="30000" dirty="0">
                          <a:latin typeface="Arial" pitchFamily="34" charset="0"/>
                          <a:ea typeface="黑体" pitchFamily="49" charset="-122"/>
                          <a:cs typeface="Arial" pitchFamily="34" charset="0"/>
                        </a:rPr>
                        <a:t>+</a:t>
                      </a:r>
                      <a:r>
                        <a:rPr lang="zh-CN" altLang="en-US" sz="1800" dirty="0">
                          <a:latin typeface="Arial" pitchFamily="34" charset="0"/>
                          <a:ea typeface="黑体" pitchFamily="49" charset="-122"/>
                          <a:cs typeface="Arial" pitchFamily="34" charset="0"/>
                        </a:rPr>
                        <a:t>或</a:t>
                      </a:r>
                      <a:r>
                        <a:rPr lang="en-US" altLang="zh-CN" sz="1800" dirty="0">
                          <a:latin typeface="Arial" pitchFamily="34" charset="0"/>
                          <a:ea typeface="黑体" pitchFamily="49" charset="-122"/>
                          <a:cs typeface="Arial" pitchFamily="34" charset="0"/>
                        </a:rPr>
                        <a:t>NADPH+H</a:t>
                      </a:r>
                      <a:r>
                        <a:rPr lang="en-US" altLang="zh-CN" sz="1800" baseline="30000" dirty="0">
                          <a:latin typeface="Arial" pitchFamily="34" charset="0"/>
                          <a:ea typeface="黑体" pitchFamily="49" charset="-122"/>
                          <a:cs typeface="Arial" pitchFamily="34" charset="0"/>
                        </a:rPr>
                        <a:t>+</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内质网</a:t>
                      </a:r>
                    </a:p>
                  </a:txBody>
                  <a:tcPr marL="91441" marR="91441"/>
                </a:tc>
                <a:extLst>
                  <a:ext uri="{0D108BD9-81ED-4DB2-BD59-A6C34878D82A}">
                    <a16:rowId xmlns:a16="http://schemas.microsoft.com/office/drawing/2014/main" val="10006"/>
                  </a:ext>
                </a:extLst>
              </a:tr>
              <a:tr h="370840">
                <a:tc gridSpan="2">
                  <a:txBody>
                    <a:bodyPr/>
                    <a:lstStyle/>
                    <a:p>
                      <a:r>
                        <a:rPr lang="zh-CN" altLang="en-US" sz="1800" dirty="0">
                          <a:latin typeface="Arial" pitchFamily="34" charset="0"/>
                          <a:ea typeface="黑体" pitchFamily="49" charset="-122"/>
                          <a:cs typeface="Arial" pitchFamily="34" charset="0"/>
                        </a:rPr>
                        <a:t>    水解酶类：酯酶、酰胺酶、糖苷酶等</a:t>
                      </a:r>
                    </a:p>
                  </a:txBody>
                  <a:tcPr marL="91441" marR="91441"/>
                </a:tc>
                <a:tc hMerge="1">
                  <a:txBody>
                    <a:bodyPr/>
                    <a:lstStyle/>
                    <a:p>
                      <a:endParaRPr lang="zh-CN" altLang="en-US"/>
                    </a:p>
                  </a:txBody>
                  <a:tcPr/>
                </a:tc>
                <a:tc>
                  <a:txBody>
                    <a:bodyPr/>
                    <a:lstStyle/>
                    <a:p>
                      <a:r>
                        <a:rPr lang="zh-CN" altLang="en-US" sz="1800" dirty="0">
                          <a:latin typeface="Arial" pitchFamily="34" charset="0"/>
                          <a:ea typeface="黑体" pitchFamily="49" charset="-122"/>
                          <a:cs typeface="Arial" pitchFamily="34" charset="0"/>
                        </a:rPr>
                        <a:t>胞质或内质网</a:t>
                      </a:r>
                    </a:p>
                  </a:txBody>
                  <a:tcPr marL="91441" marR="91441"/>
                </a:tc>
                <a:extLst>
                  <a:ext uri="{0D108BD9-81ED-4DB2-BD59-A6C34878D82A}">
                    <a16:rowId xmlns:a16="http://schemas.microsoft.com/office/drawing/2014/main" val="10007"/>
                  </a:ext>
                </a:extLst>
              </a:tr>
              <a:tr h="370840">
                <a:tc>
                  <a:txBody>
                    <a:bodyPr/>
                    <a:lstStyle/>
                    <a:p>
                      <a:r>
                        <a:rPr lang="zh-CN" altLang="en-US" sz="1800" dirty="0">
                          <a:latin typeface="Arial" pitchFamily="34" charset="0"/>
                          <a:ea typeface="黑体" pitchFamily="49" charset="-122"/>
                          <a:cs typeface="Arial" pitchFamily="34" charset="0"/>
                        </a:rPr>
                        <a:t>第二相反应</a:t>
                      </a:r>
                    </a:p>
                  </a:txBody>
                  <a:tcPr marL="91441" marR="91441"/>
                </a:tc>
                <a:tc>
                  <a:txBody>
                    <a:bodyPr/>
                    <a:lstStyle/>
                    <a:p>
                      <a:endParaRPr lang="zh-CN" altLang="en-US"/>
                    </a:p>
                  </a:txBody>
                  <a:tcPr marL="91441" marR="91441"/>
                </a:tc>
                <a:tc>
                  <a:txBody>
                    <a:bodyPr/>
                    <a:lstStyle/>
                    <a:p>
                      <a:endParaRPr lang="zh-CN" altLang="en-US" sz="1800" dirty="0">
                        <a:latin typeface="Arial" pitchFamily="34" charset="0"/>
                        <a:ea typeface="黑体" pitchFamily="49" charset="-122"/>
                        <a:cs typeface="Arial" pitchFamily="34" charset="0"/>
                      </a:endParaRPr>
                    </a:p>
                  </a:txBody>
                  <a:tcPr marL="91441" marR="91441"/>
                </a:tc>
                <a:extLst>
                  <a:ext uri="{0D108BD9-81ED-4DB2-BD59-A6C34878D82A}">
                    <a16:rowId xmlns:a16="http://schemas.microsoft.com/office/drawing/2014/main" val="10008"/>
                  </a:ext>
                </a:extLst>
              </a:tr>
              <a:tr h="370840">
                <a:tc>
                  <a:txBody>
                    <a:bodyPr/>
                    <a:lstStyle/>
                    <a:p>
                      <a:r>
                        <a:rPr lang="zh-CN" altLang="en-US" sz="1800" dirty="0">
                          <a:latin typeface="Arial" pitchFamily="34" charset="0"/>
                          <a:ea typeface="黑体" pitchFamily="49" charset="-122"/>
                          <a:cs typeface="Arial" pitchFamily="34" charset="0"/>
                        </a:rPr>
                        <a:t>    葡糖醛酸基转移酶</a:t>
                      </a:r>
                    </a:p>
                  </a:txBody>
                  <a:tcPr marL="91441" marR="91441"/>
                </a:tc>
                <a:tc>
                  <a:txBody>
                    <a:bodyPr/>
                    <a:lstStyle/>
                    <a:p>
                      <a:r>
                        <a:rPr lang="en-US" altLang="zh-CN" sz="1800" dirty="0">
                          <a:latin typeface="Arial" pitchFamily="34" charset="0"/>
                          <a:ea typeface="黑体" pitchFamily="49" charset="-122"/>
                          <a:cs typeface="Arial" pitchFamily="34" charset="0"/>
                        </a:rPr>
                        <a:t>UDPGA</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内质网</a:t>
                      </a:r>
                    </a:p>
                  </a:txBody>
                  <a:tcPr marL="91441" marR="91441"/>
                </a:tc>
                <a:extLst>
                  <a:ext uri="{0D108BD9-81ED-4DB2-BD59-A6C34878D82A}">
                    <a16:rowId xmlns:a16="http://schemas.microsoft.com/office/drawing/2014/main" val="10009"/>
                  </a:ext>
                </a:extLst>
              </a:tr>
              <a:tr h="370840">
                <a:tc>
                  <a:txBody>
                    <a:bodyPr/>
                    <a:lstStyle/>
                    <a:p>
                      <a:r>
                        <a:rPr lang="zh-CN" altLang="en-US" sz="1800" dirty="0">
                          <a:latin typeface="Arial" pitchFamily="34" charset="0"/>
                          <a:ea typeface="黑体" pitchFamily="49" charset="-122"/>
                          <a:cs typeface="Arial" pitchFamily="34" charset="0"/>
                        </a:rPr>
                        <a:t>    硫酸基转移酶</a:t>
                      </a:r>
                    </a:p>
                  </a:txBody>
                  <a:tcPr marL="91441" marR="91441"/>
                </a:tc>
                <a:tc>
                  <a:txBody>
                    <a:bodyPr/>
                    <a:lstStyle/>
                    <a:p>
                      <a:r>
                        <a:rPr lang="en-US" altLang="zh-CN" sz="1800" dirty="0">
                          <a:latin typeface="Arial" pitchFamily="34" charset="0"/>
                          <a:ea typeface="黑体" pitchFamily="49" charset="-122"/>
                          <a:cs typeface="Arial" pitchFamily="34" charset="0"/>
                        </a:rPr>
                        <a:t>PAPS</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胞质</a:t>
                      </a:r>
                    </a:p>
                  </a:txBody>
                  <a:tcPr marL="91441" marR="91441"/>
                </a:tc>
                <a:extLst>
                  <a:ext uri="{0D108BD9-81ED-4DB2-BD59-A6C34878D82A}">
                    <a16:rowId xmlns:a16="http://schemas.microsoft.com/office/drawing/2014/main" val="10010"/>
                  </a:ext>
                </a:extLst>
              </a:tr>
              <a:tr h="370840">
                <a:tc>
                  <a:txBody>
                    <a:bodyPr/>
                    <a:lstStyle/>
                    <a:p>
                      <a:r>
                        <a:rPr lang="zh-CN" altLang="en-US" sz="1800" dirty="0">
                          <a:latin typeface="Arial" pitchFamily="34" charset="0"/>
                          <a:ea typeface="黑体" pitchFamily="49" charset="-122"/>
                          <a:cs typeface="Arial" pitchFamily="34" charset="0"/>
                        </a:rPr>
                        <a:t>    谷胱甘肽</a:t>
                      </a:r>
                      <a:r>
                        <a:rPr lang="en-US" altLang="zh-CN" sz="1800" dirty="0">
                          <a:latin typeface="Arial" pitchFamily="34" charset="0"/>
                          <a:ea typeface="黑体" pitchFamily="49" charset="-122"/>
                          <a:cs typeface="Arial" pitchFamily="34" charset="0"/>
                        </a:rPr>
                        <a:t>S-</a:t>
                      </a:r>
                      <a:r>
                        <a:rPr lang="zh-CN" altLang="en-US" sz="1800" dirty="0">
                          <a:latin typeface="Arial" pitchFamily="34" charset="0"/>
                          <a:ea typeface="黑体" pitchFamily="49" charset="-122"/>
                          <a:cs typeface="Arial" pitchFamily="34" charset="0"/>
                        </a:rPr>
                        <a:t>转移酶</a:t>
                      </a:r>
                    </a:p>
                  </a:txBody>
                  <a:tcPr marL="91441" marR="91441"/>
                </a:tc>
                <a:tc>
                  <a:txBody>
                    <a:bodyPr/>
                    <a:lstStyle/>
                    <a:p>
                      <a:r>
                        <a:rPr lang="en-US" altLang="zh-CN" sz="1800" dirty="0">
                          <a:latin typeface="Arial" pitchFamily="34" charset="0"/>
                          <a:ea typeface="黑体" pitchFamily="49" charset="-122"/>
                          <a:cs typeface="Arial" pitchFamily="34" charset="0"/>
                        </a:rPr>
                        <a:t>GSH</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胞质与内质网</a:t>
                      </a:r>
                    </a:p>
                  </a:txBody>
                  <a:tcPr marL="91441" marR="91441"/>
                </a:tc>
                <a:extLst>
                  <a:ext uri="{0D108BD9-81ED-4DB2-BD59-A6C34878D82A}">
                    <a16:rowId xmlns:a16="http://schemas.microsoft.com/office/drawing/2014/main" val="10011"/>
                  </a:ext>
                </a:extLst>
              </a:tr>
              <a:tr h="370840">
                <a:tc>
                  <a:txBody>
                    <a:bodyPr/>
                    <a:lstStyle/>
                    <a:p>
                      <a:r>
                        <a:rPr lang="zh-CN" altLang="en-US" sz="1800" dirty="0">
                          <a:latin typeface="Arial" pitchFamily="34" charset="0"/>
                          <a:ea typeface="黑体" pitchFamily="49" charset="-122"/>
                          <a:cs typeface="Arial" pitchFamily="34" charset="0"/>
                        </a:rPr>
                        <a:t>    乙酰基转移酶</a:t>
                      </a:r>
                    </a:p>
                  </a:txBody>
                  <a:tcPr marL="91441" marR="91441"/>
                </a:tc>
                <a:tc>
                  <a:txBody>
                    <a:bodyPr/>
                    <a:lstStyle/>
                    <a:p>
                      <a:r>
                        <a:rPr lang="zh-CN" altLang="en-US" sz="1800" dirty="0">
                          <a:latin typeface="Arial" pitchFamily="34" charset="0"/>
                          <a:ea typeface="黑体" pitchFamily="49" charset="-122"/>
                          <a:cs typeface="Arial" pitchFamily="34" charset="0"/>
                        </a:rPr>
                        <a:t>乙酰</a:t>
                      </a:r>
                      <a:r>
                        <a:rPr lang="en-US" altLang="zh-CN" sz="1800" dirty="0" err="1">
                          <a:latin typeface="Arial" pitchFamily="34" charset="0"/>
                          <a:ea typeface="黑体" pitchFamily="49" charset="-122"/>
                          <a:cs typeface="Arial" pitchFamily="34" charset="0"/>
                        </a:rPr>
                        <a:t>CoA</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胞质</a:t>
                      </a:r>
                    </a:p>
                  </a:txBody>
                  <a:tcPr marL="91441" marR="91441"/>
                </a:tc>
                <a:extLst>
                  <a:ext uri="{0D108BD9-81ED-4DB2-BD59-A6C34878D82A}">
                    <a16:rowId xmlns:a16="http://schemas.microsoft.com/office/drawing/2014/main" val="10012"/>
                  </a:ext>
                </a:extLst>
              </a:tr>
              <a:tr h="370840">
                <a:tc>
                  <a:txBody>
                    <a:bodyPr/>
                    <a:lstStyle/>
                    <a:p>
                      <a:r>
                        <a:rPr lang="zh-CN" altLang="en-US" sz="1800" dirty="0">
                          <a:latin typeface="Arial" pitchFamily="34" charset="0"/>
                          <a:ea typeface="黑体" pitchFamily="49" charset="-122"/>
                          <a:cs typeface="Arial" pitchFamily="34" charset="0"/>
                        </a:rPr>
                        <a:t>    酰基转移酶</a:t>
                      </a:r>
                    </a:p>
                  </a:txBody>
                  <a:tcPr marL="91441" marR="91441"/>
                </a:tc>
                <a:tc>
                  <a:txBody>
                    <a:bodyPr/>
                    <a:lstStyle/>
                    <a:p>
                      <a:r>
                        <a:rPr lang="zh-CN" altLang="en-US" sz="1800" dirty="0">
                          <a:latin typeface="Arial" pitchFamily="34" charset="0"/>
                          <a:ea typeface="黑体" pitchFamily="49" charset="-122"/>
                          <a:cs typeface="Arial" pitchFamily="34" charset="0"/>
                        </a:rPr>
                        <a:t>甘氨酸</a:t>
                      </a:r>
                    </a:p>
                  </a:txBody>
                  <a:tcPr marL="91441" marR="91441"/>
                </a:tc>
                <a:tc>
                  <a:txBody>
                    <a:bodyPr/>
                    <a:lstStyle/>
                    <a:p>
                      <a:r>
                        <a:rPr lang="zh-CN" altLang="en-US" sz="1800" dirty="0">
                          <a:latin typeface="Arial" pitchFamily="34" charset="0"/>
                          <a:ea typeface="黑体" pitchFamily="49" charset="-122"/>
                          <a:cs typeface="Arial" pitchFamily="34" charset="0"/>
                        </a:rPr>
                        <a:t>线粒体</a:t>
                      </a:r>
                    </a:p>
                  </a:txBody>
                  <a:tcPr marL="91441" marR="91441"/>
                </a:tc>
                <a:extLst>
                  <a:ext uri="{0D108BD9-81ED-4DB2-BD59-A6C34878D82A}">
                    <a16:rowId xmlns:a16="http://schemas.microsoft.com/office/drawing/2014/main" val="10013"/>
                  </a:ext>
                </a:extLst>
              </a:tr>
              <a:tr h="370840">
                <a:tc>
                  <a:txBody>
                    <a:bodyPr/>
                    <a:lstStyle/>
                    <a:p>
                      <a:r>
                        <a:rPr lang="zh-CN" altLang="en-US" sz="1800" dirty="0">
                          <a:latin typeface="Arial" pitchFamily="34" charset="0"/>
                          <a:ea typeface="黑体" pitchFamily="49" charset="-122"/>
                          <a:cs typeface="Arial" pitchFamily="34" charset="0"/>
                        </a:rPr>
                        <a:t>    甲基转移酶</a:t>
                      </a:r>
                    </a:p>
                  </a:txBody>
                  <a:tcPr marL="91441" marR="91441"/>
                </a:tc>
                <a:tc>
                  <a:txBody>
                    <a:bodyPr/>
                    <a:lstStyle/>
                    <a:p>
                      <a:r>
                        <a:rPr lang="en-US" altLang="zh-CN" sz="1800" dirty="0">
                          <a:latin typeface="Arial" pitchFamily="34" charset="0"/>
                          <a:ea typeface="黑体" pitchFamily="49" charset="-122"/>
                          <a:cs typeface="Arial" pitchFamily="34" charset="0"/>
                        </a:rPr>
                        <a:t>SAM</a:t>
                      </a:r>
                      <a:endParaRPr lang="zh-CN" altLang="en-US" sz="1800" dirty="0">
                        <a:latin typeface="Arial" pitchFamily="34" charset="0"/>
                        <a:ea typeface="黑体" pitchFamily="49" charset="-122"/>
                        <a:cs typeface="Arial" pitchFamily="34" charset="0"/>
                      </a:endParaRPr>
                    </a:p>
                  </a:txBody>
                  <a:tcPr marL="91441" marR="91441"/>
                </a:tc>
                <a:tc>
                  <a:txBody>
                    <a:bodyPr/>
                    <a:lstStyle/>
                    <a:p>
                      <a:r>
                        <a:rPr lang="zh-CN" altLang="en-US" sz="1800" dirty="0">
                          <a:latin typeface="Arial" pitchFamily="34" charset="0"/>
                          <a:ea typeface="黑体" pitchFamily="49" charset="-122"/>
                          <a:cs typeface="Arial" pitchFamily="34" charset="0"/>
                        </a:rPr>
                        <a:t>胞质与内质网</a:t>
                      </a:r>
                    </a:p>
                  </a:txBody>
                  <a:tcPr marL="91441" marR="91441"/>
                </a:tc>
                <a:extLst>
                  <a:ext uri="{0D108BD9-81ED-4DB2-BD59-A6C34878D82A}">
                    <a16:rowId xmlns:a16="http://schemas.microsoft.com/office/drawing/2014/main" val="10014"/>
                  </a:ext>
                </a:extLst>
              </a:tr>
            </a:tbl>
          </a:graphicData>
        </a:graphic>
      </p:graphicFrame>
      <p:sp>
        <p:nvSpPr>
          <p:cNvPr id="46149" name="灯片编号占位符 4">
            <a:extLst>
              <a:ext uri="{FF2B5EF4-FFF2-40B4-BE49-F238E27FC236}">
                <a16:creationId xmlns:a16="http://schemas.microsoft.com/office/drawing/2014/main" id="{08FFC94F-B84B-41D4-8369-1AFE67B3B1E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EB256D2-5FF7-432C-B658-25C9BA07834F}" type="slidenum">
              <a:rPr lang="en-US" altLang="zh-CN">
                <a:latin typeface="Arial" panose="020B0604020202020204" pitchFamily="34" charset="0"/>
              </a:rPr>
              <a:pPr eaLnBrk="1" hangingPunct="1"/>
              <a:t>24</a:t>
            </a:fld>
            <a:endParaRPr lang="en-US" altLang="zh-CN">
              <a:latin typeface="Arial" panose="020B0604020202020204" pitchFamily="34" charset="0"/>
            </a:endParaRPr>
          </a:p>
        </p:txBody>
      </p:sp>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F182540-8341-40E2-8EC5-F3897FC64568}"/>
              </a:ext>
            </a:extLst>
          </p:cNvPr>
          <p:cNvSpPr>
            <a:spLocks noGrp="1" noRot="1" noChangeArrowheads="1"/>
          </p:cNvSpPr>
          <p:nvPr>
            <p:ph type="title"/>
          </p:nvPr>
        </p:nvSpPr>
        <p:spPr>
          <a:xfrm>
            <a:off x="457200" y="757238"/>
            <a:ext cx="8229600" cy="511175"/>
          </a:xfrm>
        </p:spPr>
        <p:txBody>
          <a:bodyPr/>
          <a:lstStyle/>
          <a:p>
            <a:pPr eaLnBrk="1" hangingPunct="1"/>
            <a:r>
              <a:rPr lang="zh-CN" altLang="en-US" sz="3600" b="0">
                <a:solidFill>
                  <a:srgbClr val="FFFF00"/>
                </a:solidFill>
                <a:effectLst/>
                <a:ea typeface="黑体" panose="02010609060101010101" pitchFamily="49" charset="-122"/>
              </a:rPr>
              <a:t>（一）氧化反应</a:t>
            </a:r>
          </a:p>
        </p:txBody>
      </p:sp>
      <p:sp>
        <p:nvSpPr>
          <p:cNvPr id="29699" name="Rectangle 3">
            <a:extLst>
              <a:ext uri="{FF2B5EF4-FFF2-40B4-BE49-F238E27FC236}">
                <a16:creationId xmlns:a16="http://schemas.microsoft.com/office/drawing/2014/main" id="{E44142A8-998C-46B7-91AD-D5F7A2360B67}"/>
              </a:ext>
            </a:extLst>
          </p:cNvPr>
          <p:cNvSpPr>
            <a:spLocks noGrp="1" noChangeArrowheads="1"/>
          </p:cNvSpPr>
          <p:nvPr>
            <p:ph type="body" idx="1"/>
          </p:nvPr>
        </p:nvSpPr>
        <p:spPr>
          <a:xfrm>
            <a:off x="449263" y="1511300"/>
            <a:ext cx="7939087" cy="1270000"/>
          </a:xfrm>
        </p:spPr>
        <p:txBody>
          <a:bodyPr/>
          <a:lstStyle/>
          <a:p>
            <a:pPr eaLnBrk="1" hangingPunct="1">
              <a:lnSpc>
                <a:spcPct val="105000"/>
              </a:lnSpc>
            </a:pPr>
            <a:r>
              <a:rPr lang="zh-CN" altLang="en-US">
                <a:solidFill>
                  <a:srgbClr val="FFFF00"/>
                </a:solidFill>
                <a:effectLst/>
                <a:latin typeface="Times New Roman" panose="02020603050405020304" pitchFamily="18" charset="0"/>
                <a:ea typeface="黑体" panose="02010609060101010101" pitchFamily="49" charset="-122"/>
              </a:rPr>
              <a:t>依赖</a:t>
            </a:r>
            <a:r>
              <a:rPr lang="en-US" altLang="zh-CN">
                <a:solidFill>
                  <a:srgbClr val="FFFF00"/>
                </a:solidFill>
                <a:effectLst/>
                <a:latin typeface="Times New Roman" panose="02020603050405020304" pitchFamily="18" charset="0"/>
                <a:ea typeface="黑体" panose="02010609060101010101" pitchFamily="49" charset="-122"/>
              </a:rPr>
              <a:t>Cyt P</a:t>
            </a:r>
            <a:r>
              <a:rPr lang="en-US" altLang="zh-CN" baseline="-30000">
                <a:solidFill>
                  <a:srgbClr val="FFFF00"/>
                </a:solidFill>
                <a:effectLst/>
                <a:latin typeface="Times New Roman" panose="02020603050405020304" pitchFamily="18" charset="0"/>
                <a:ea typeface="黑体" panose="02010609060101010101" pitchFamily="49" charset="-122"/>
              </a:rPr>
              <a:t>450  </a:t>
            </a:r>
            <a:r>
              <a:rPr lang="zh-CN" altLang="en-US">
                <a:solidFill>
                  <a:srgbClr val="FFFF00"/>
                </a:solidFill>
                <a:effectLst/>
                <a:latin typeface="Times New Roman" panose="02020603050405020304" pitchFamily="18" charset="0"/>
                <a:ea typeface="黑体" panose="02010609060101010101" pitchFamily="49" charset="-122"/>
              </a:rPr>
              <a:t>的单加氧酶系                </a:t>
            </a:r>
            <a:r>
              <a:rPr lang="en-US" altLang="zh-CN">
                <a:solidFill>
                  <a:srgbClr val="FFFF00"/>
                </a:solidFill>
                <a:effectLst/>
                <a:latin typeface="Times New Roman" panose="02020603050405020304" pitchFamily="18" charset="0"/>
                <a:ea typeface="黑体" panose="02010609060101010101" pitchFamily="49" charset="-122"/>
              </a:rPr>
              <a:t>(cytochrome P</a:t>
            </a:r>
            <a:r>
              <a:rPr lang="en-US" altLang="zh-CN" baseline="-25000">
                <a:solidFill>
                  <a:srgbClr val="FFFF00"/>
                </a:solidFill>
                <a:effectLst/>
                <a:latin typeface="Times New Roman" panose="02020603050405020304" pitchFamily="18" charset="0"/>
                <a:ea typeface="黑体" panose="02010609060101010101" pitchFamily="49" charset="-122"/>
              </a:rPr>
              <a:t>450</a:t>
            </a:r>
            <a:r>
              <a:rPr lang="en-US" altLang="zh-CN">
                <a:solidFill>
                  <a:srgbClr val="FFFF00"/>
                </a:solidFill>
                <a:effectLst/>
                <a:latin typeface="Times New Roman" panose="02020603050405020304" pitchFamily="18" charset="0"/>
                <a:ea typeface="黑体" panose="02010609060101010101" pitchFamily="49" charset="-122"/>
              </a:rPr>
              <a:t> monooxygenase</a:t>
            </a:r>
            <a:r>
              <a:rPr lang="zh-CN" altLang="en-US">
                <a:solidFill>
                  <a:srgbClr val="FFFF00"/>
                </a:solidFill>
                <a:effectLst/>
                <a:latin typeface="Times New Roman" panose="02020603050405020304" pitchFamily="18" charset="0"/>
                <a:ea typeface="黑体" panose="02010609060101010101" pitchFamily="49" charset="-122"/>
              </a:rPr>
              <a:t>，</a:t>
            </a:r>
            <a:r>
              <a:rPr lang="en-US" altLang="zh-CN">
                <a:solidFill>
                  <a:srgbClr val="FFFF00"/>
                </a:solidFill>
                <a:effectLst/>
                <a:latin typeface="Times New Roman" panose="02020603050405020304" pitchFamily="18" charset="0"/>
                <a:ea typeface="黑体" panose="02010609060101010101" pitchFamily="49" charset="-122"/>
              </a:rPr>
              <a:t>CYP)</a:t>
            </a:r>
          </a:p>
        </p:txBody>
      </p:sp>
      <p:grpSp>
        <p:nvGrpSpPr>
          <p:cNvPr id="2" name="Group 11">
            <a:extLst>
              <a:ext uri="{FF2B5EF4-FFF2-40B4-BE49-F238E27FC236}">
                <a16:creationId xmlns:a16="http://schemas.microsoft.com/office/drawing/2014/main" id="{10341B34-D05D-43D0-B86F-43E702C84F44}"/>
              </a:ext>
            </a:extLst>
          </p:cNvPr>
          <p:cNvGrpSpPr>
            <a:grpSpLocks/>
          </p:cNvGrpSpPr>
          <p:nvPr/>
        </p:nvGrpSpPr>
        <p:grpSpPr bwMode="auto">
          <a:xfrm>
            <a:off x="1352550" y="4868863"/>
            <a:ext cx="7467600" cy="1204912"/>
            <a:chOff x="624" y="3216"/>
            <a:chExt cx="4704" cy="759"/>
          </a:xfrm>
        </p:grpSpPr>
        <p:sp>
          <p:nvSpPr>
            <p:cNvPr id="47111" name="Text Box 4">
              <a:extLst>
                <a:ext uri="{FF2B5EF4-FFF2-40B4-BE49-F238E27FC236}">
                  <a16:creationId xmlns:a16="http://schemas.microsoft.com/office/drawing/2014/main" id="{35BFC5D7-BAE0-42D2-801E-7305C5BFDECE}"/>
                </a:ext>
              </a:extLst>
            </p:cNvPr>
            <p:cNvSpPr txBox="1">
              <a:spLocks noChangeArrowheads="1"/>
            </p:cNvSpPr>
            <p:nvPr/>
          </p:nvSpPr>
          <p:spPr bwMode="auto">
            <a:xfrm>
              <a:off x="624" y="3216"/>
              <a:ext cx="12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SzPct val="85000"/>
              </a:pPr>
              <a:r>
                <a:rPr kumimoji="1" lang="en-US" altLang="zh-CN" sz="3200">
                  <a:latin typeface="Times New Roman" panose="02020603050405020304" pitchFamily="18" charset="0"/>
                  <a:ea typeface="楷体_GB2312" charset="-122"/>
                </a:rPr>
                <a:t>RH </a:t>
              </a:r>
              <a:r>
                <a:rPr kumimoji="1" lang="zh-CN" altLang="en-US" sz="3200">
                  <a:latin typeface="Times New Roman" panose="02020603050405020304" pitchFamily="18" charset="0"/>
                  <a:ea typeface="楷体_GB2312" charset="-122"/>
                </a:rPr>
                <a:t>＋</a:t>
              </a:r>
              <a:r>
                <a:rPr kumimoji="1" lang="en-US" altLang="zh-CN" sz="3200">
                  <a:solidFill>
                    <a:srgbClr val="FFFF00"/>
                  </a:solidFill>
                  <a:latin typeface="Times New Roman" panose="02020603050405020304" pitchFamily="18" charset="0"/>
                  <a:ea typeface="楷体_GB2312" charset="-122"/>
                </a:rPr>
                <a:t>O</a:t>
              </a:r>
              <a:r>
                <a:rPr kumimoji="1" lang="en-US" altLang="zh-CN" sz="3200" baseline="-25000">
                  <a:solidFill>
                    <a:srgbClr val="FFFF00"/>
                  </a:solidFill>
                  <a:latin typeface="Times New Roman" panose="02020603050405020304" pitchFamily="18" charset="0"/>
                  <a:ea typeface="楷体_GB2312" charset="-122"/>
                </a:rPr>
                <a:t>2</a:t>
              </a:r>
              <a:endParaRPr kumimoji="1" lang="en-US" altLang="zh-CN" sz="3200">
                <a:solidFill>
                  <a:srgbClr val="FFFF00"/>
                </a:solidFill>
                <a:latin typeface="Times New Roman" panose="02020603050405020304" pitchFamily="18" charset="0"/>
                <a:ea typeface="楷体_GB2312" charset="-122"/>
              </a:endParaRPr>
            </a:p>
          </p:txBody>
        </p:sp>
        <p:sp>
          <p:nvSpPr>
            <p:cNvPr id="47112" name="Text Box 5">
              <a:extLst>
                <a:ext uri="{FF2B5EF4-FFF2-40B4-BE49-F238E27FC236}">
                  <a16:creationId xmlns:a16="http://schemas.microsoft.com/office/drawing/2014/main" id="{5D641371-EE4A-4FF9-B6E0-134CA6C93CC5}"/>
                </a:ext>
              </a:extLst>
            </p:cNvPr>
            <p:cNvSpPr txBox="1">
              <a:spLocks noChangeArrowheads="1"/>
            </p:cNvSpPr>
            <p:nvPr/>
          </p:nvSpPr>
          <p:spPr bwMode="auto">
            <a:xfrm>
              <a:off x="1392" y="3648"/>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a:latin typeface="Times New Roman" panose="02020603050405020304" pitchFamily="18" charset="0"/>
                  <a:ea typeface="楷体_GB2312" charset="-122"/>
                </a:rPr>
                <a:t>NADPH</a:t>
              </a:r>
              <a:r>
                <a:rPr kumimoji="1" lang="zh-CN" altLang="en-US" sz="2800">
                  <a:latin typeface="Times New Roman" panose="02020603050405020304" pitchFamily="18" charset="0"/>
                  <a:ea typeface="楷体_GB2312" charset="-122"/>
                </a:rPr>
                <a:t>＋</a:t>
              </a:r>
              <a:r>
                <a:rPr kumimoji="1" lang="en-US" altLang="zh-CN" sz="2800">
                  <a:latin typeface="Times New Roman" panose="02020603050405020304" pitchFamily="18" charset="0"/>
                  <a:ea typeface="楷体_GB2312" charset="-122"/>
                </a:rPr>
                <a:t>H</a:t>
              </a:r>
              <a:r>
                <a:rPr kumimoji="1" lang="en-US" altLang="zh-CN" sz="2800" baseline="30000">
                  <a:latin typeface="Times New Roman" panose="02020603050405020304" pitchFamily="18" charset="0"/>
                  <a:ea typeface="楷体_GB2312" charset="-122"/>
                </a:rPr>
                <a:t>+</a:t>
              </a:r>
            </a:p>
          </p:txBody>
        </p:sp>
        <p:sp>
          <p:nvSpPr>
            <p:cNvPr id="47113" name="Text Box 6">
              <a:extLst>
                <a:ext uri="{FF2B5EF4-FFF2-40B4-BE49-F238E27FC236}">
                  <a16:creationId xmlns:a16="http://schemas.microsoft.com/office/drawing/2014/main" id="{AB3A8D31-C051-480D-88A8-CCCC585DDC58}"/>
                </a:ext>
              </a:extLst>
            </p:cNvPr>
            <p:cNvSpPr txBox="1">
              <a:spLocks noChangeArrowheads="1"/>
            </p:cNvSpPr>
            <p:nvPr/>
          </p:nvSpPr>
          <p:spPr bwMode="auto">
            <a:xfrm>
              <a:off x="2988" y="3636"/>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a:latin typeface="Times New Roman" panose="02020603050405020304" pitchFamily="18" charset="0"/>
                  <a:ea typeface="楷体_GB2312" charset="-122"/>
                </a:rPr>
                <a:t>NADP</a:t>
              </a:r>
              <a:r>
                <a:rPr kumimoji="1" lang="en-US" altLang="zh-CN" sz="2800" baseline="30000">
                  <a:latin typeface="Times New Roman" panose="02020603050405020304" pitchFamily="18" charset="0"/>
                  <a:ea typeface="楷体_GB2312" charset="-122"/>
                </a:rPr>
                <a:t>+</a:t>
              </a:r>
            </a:p>
          </p:txBody>
        </p:sp>
        <p:sp>
          <p:nvSpPr>
            <p:cNvPr id="47114" name="Text Box 7">
              <a:extLst>
                <a:ext uri="{FF2B5EF4-FFF2-40B4-BE49-F238E27FC236}">
                  <a16:creationId xmlns:a16="http://schemas.microsoft.com/office/drawing/2014/main" id="{A180C5C7-44C6-4639-A837-5794440BFC12}"/>
                </a:ext>
              </a:extLst>
            </p:cNvPr>
            <p:cNvSpPr txBox="1">
              <a:spLocks noChangeArrowheads="1"/>
            </p:cNvSpPr>
            <p:nvPr/>
          </p:nvSpPr>
          <p:spPr bwMode="auto">
            <a:xfrm>
              <a:off x="3696" y="3228"/>
              <a:ext cx="16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3200">
                  <a:latin typeface="Times New Roman" panose="02020603050405020304" pitchFamily="18" charset="0"/>
                  <a:ea typeface="楷体_GB2312" charset="-122"/>
                </a:rPr>
                <a:t>R</a:t>
              </a:r>
              <a:r>
                <a:rPr kumimoji="1" lang="en-US" altLang="zh-CN" sz="3200">
                  <a:solidFill>
                    <a:srgbClr val="FFFF00"/>
                  </a:solidFill>
                  <a:latin typeface="Times New Roman" panose="02020603050405020304" pitchFamily="18" charset="0"/>
                  <a:ea typeface="楷体_GB2312" charset="-122"/>
                </a:rPr>
                <a:t>O</a:t>
              </a:r>
              <a:r>
                <a:rPr kumimoji="1" lang="en-US" altLang="zh-CN" sz="3200">
                  <a:latin typeface="Times New Roman" panose="02020603050405020304" pitchFamily="18" charset="0"/>
                  <a:ea typeface="楷体_GB2312" charset="-122"/>
                </a:rPr>
                <a:t>H </a:t>
              </a:r>
              <a:r>
                <a:rPr kumimoji="1" lang="zh-CN" altLang="en-US" sz="3200">
                  <a:latin typeface="Times New Roman" panose="02020603050405020304" pitchFamily="18" charset="0"/>
                  <a:ea typeface="楷体_GB2312" charset="-122"/>
                </a:rPr>
                <a:t>＋ </a:t>
              </a:r>
              <a:r>
                <a:rPr kumimoji="1" lang="en-US" altLang="zh-CN" sz="3200">
                  <a:latin typeface="Times New Roman" panose="02020603050405020304" pitchFamily="18" charset="0"/>
                  <a:ea typeface="楷体_GB2312" charset="-122"/>
                </a:rPr>
                <a:t>H</a:t>
              </a:r>
              <a:r>
                <a:rPr kumimoji="1" lang="en-US" altLang="zh-CN" sz="3200" baseline="-25000">
                  <a:latin typeface="Times New Roman" panose="02020603050405020304" pitchFamily="18" charset="0"/>
                  <a:ea typeface="楷体_GB2312" charset="-122"/>
                </a:rPr>
                <a:t>2</a:t>
              </a:r>
              <a:r>
                <a:rPr kumimoji="1" lang="en-US" altLang="zh-CN" sz="3200">
                  <a:solidFill>
                    <a:srgbClr val="FFFF00"/>
                  </a:solidFill>
                  <a:latin typeface="Times New Roman" panose="02020603050405020304" pitchFamily="18" charset="0"/>
                  <a:ea typeface="楷体_GB2312" charset="-122"/>
                </a:rPr>
                <a:t>O</a:t>
              </a:r>
            </a:p>
          </p:txBody>
        </p:sp>
        <p:sp>
          <p:nvSpPr>
            <p:cNvPr id="47115" name="Line 8">
              <a:extLst>
                <a:ext uri="{FF2B5EF4-FFF2-40B4-BE49-F238E27FC236}">
                  <a16:creationId xmlns:a16="http://schemas.microsoft.com/office/drawing/2014/main" id="{6B9F8C75-5BD8-4B76-8D70-0E666515BB0D}"/>
                </a:ext>
              </a:extLst>
            </p:cNvPr>
            <p:cNvSpPr>
              <a:spLocks noChangeShapeType="1"/>
            </p:cNvSpPr>
            <p:nvPr/>
          </p:nvSpPr>
          <p:spPr bwMode="auto">
            <a:xfrm>
              <a:off x="1776" y="3408"/>
              <a:ext cx="1824"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7116" name="Line 9">
              <a:extLst>
                <a:ext uri="{FF2B5EF4-FFF2-40B4-BE49-F238E27FC236}">
                  <a16:creationId xmlns:a16="http://schemas.microsoft.com/office/drawing/2014/main" id="{78C0FDB3-474C-47B7-BE85-AD4E0D08A8DB}"/>
                </a:ext>
              </a:extLst>
            </p:cNvPr>
            <p:cNvSpPr>
              <a:spLocks noChangeShapeType="1"/>
            </p:cNvSpPr>
            <p:nvPr/>
          </p:nvSpPr>
          <p:spPr bwMode="auto">
            <a:xfrm flipV="1">
              <a:off x="2016" y="3408"/>
              <a:ext cx="240" cy="288"/>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7117" name="Line 10">
              <a:extLst>
                <a:ext uri="{FF2B5EF4-FFF2-40B4-BE49-F238E27FC236}">
                  <a16:creationId xmlns:a16="http://schemas.microsoft.com/office/drawing/2014/main" id="{CBF9C502-1A7F-43DC-A71F-0382324A8A81}"/>
                </a:ext>
              </a:extLst>
            </p:cNvPr>
            <p:cNvSpPr>
              <a:spLocks noChangeShapeType="1"/>
            </p:cNvSpPr>
            <p:nvPr/>
          </p:nvSpPr>
          <p:spPr bwMode="auto">
            <a:xfrm>
              <a:off x="3168" y="3408"/>
              <a:ext cx="192" cy="288"/>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29708" name="Rectangle 12">
            <a:extLst>
              <a:ext uri="{FF2B5EF4-FFF2-40B4-BE49-F238E27FC236}">
                <a16:creationId xmlns:a16="http://schemas.microsoft.com/office/drawing/2014/main" id="{BDEC84CF-E7E3-419E-8120-3BBE649900BC}"/>
              </a:ext>
            </a:extLst>
          </p:cNvPr>
          <p:cNvSpPr>
            <a:spLocks noRot="1" noChangeArrowheads="1"/>
          </p:cNvSpPr>
          <p:nvPr/>
        </p:nvSpPr>
        <p:spPr bwMode="auto">
          <a:xfrm>
            <a:off x="827088" y="2709863"/>
            <a:ext cx="73453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263525" indent="-263525"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5000"/>
              </a:lnSpc>
              <a:spcBef>
                <a:spcPct val="20000"/>
              </a:spcBef>
              <a:buClr>
                <a:schemeClr val="hlink"/>
              </a:buClr>
              <a:buSzPct val="90000"/>
              <a:buFont typeface="Wingdings" panose="05000000000000000000" pitchFamily="2" charset="2"/>
              <a:buChar char="Ø"/>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存在部位：微粒体内</a:t>
            </a:r>
            <a:r>
              <a:rPr lang="en-US" altLang="zh-CN" sz="2800">
                <a:latin typeface="Times New Roman" panose="02020603050405020304" pitchFamily="18" charset="0"/>
                <a:ea typeface="黑体" panose="02010609060101010101" pitchFamily="49" charset="-122"/>
              </a:rPr>
              <a:t>(</a:t>
            </a:r>
            <a:r>
              <a:rPr lang="zh-CN" altLang="en-US" sz="2800">
                <a:latin typeface="Times New Roman" panose="02020603050405020304" pitchFamily="18" charset="0"/>
                <a:ea typeface="黑体" panose="02010609060101010101" pitchFamily="49" charset="-122"/>
              </a:rPr>
              <a:t>滑面内质网</a:t>
            </a:r>
            <a:r>
              <a:rPr lang="en-US" altLang="zh-CN" sz="2800">
                <a:latin typeface="Times New Roman" panose="02020603050405020304" pitchFamily="18" charset="0"/>
                <a:ea typeface="黑体" panose="02010609060101010101" pitchFamily="49" charset="-122"/>
              </a:rPr>
              <a:t>)</a:t>
            </a:r>
          </a:p>
          <a:p>
            <a:pPr eaLnBrk="1" hangingPunct="1">
              <a:lnSpc>
                <a:spcPct val="125000"/>
              </a:lnSpc>
              <a:spcBef>
                <a:spcPct val="20000"/>
              </a:spcBef>
              <a:buClr>
                <a:schemeClr val="hlink"/>
              </a:buClr>
              <a:buSzPct val="90000"/>
              <a:buFont typeface="Wingdings" panose="05000000000000000000" pitchFamily="2" charset="2"/>
              <a:buChar char="Ø"/>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组成：</a:t>
            </a:r>
            <a:r>
              <a:rPr lang="en-US" altLang="zh-CN" sz="2800">
                <a:latin typeface="Times New Roman" panose="02020603050405020304" pitchFamily="18" charset="0"/>
                <a:ea typeface="黑体" panose="02010609060101010101" pitchFamily="49" charset="-122"/>
              </a:rPr>
              <a:t>Cyt P</a:t>
            </a:r>
            <a:r>
              <a:rPr lang="en-US" altLang="zh-CN" sz="2800" baseline="-25000">
                <a:latin typeface="Times New Roman" panose="02020603050405020304" pitchFamily="18" charset="0"/>
                <a:ea typeface="黑体" panose="02010609060101010101" pitchFamily="49" charset="-122"/>
              </a:rPr>
              <a:t>450</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黑体" panose="02010609060101010101" pitchFamily="49" charset="-122"/>
              </a:rPr>
              <a:t>NADPH-Cyt P</a:t>
            </a:r>
            <a:r>
              <a:rPr lang="en-US" altLang="zh-CN" sz="2800" baseline="-25000">
                <a:latin typeface="Times New Roman" panose="02020603050405020304" pitchFamily="18" charset="0"/>
                <a:ea typeface="黑体" panose="02010609060101010101" pitchFamily="49" charset="-122"/>
              </a:rPr>
              <a:t>450</a:t>
            </a:r>
            <a:r>
              <a:rPr lang="zh-CN" altLang="en-US" sz="2800">
                <a:latin typeface="Times New Roman" panose="02020603050405020304" pitchFamily="18" charset="0"/>
                <a:ea typeface="黑体" panose="02010609060101010101" pitchFamily="49" charset="-122"/>
              </a:rPr>
              <a:t>还原酶</a:t>
            </a:r>
          </a:p>
          <a:p>
            <a:pPr eaLnBrk="1" hangingPunct="1">
              <a:lnSpc>
                <a:spcPct val="125000"/>
              </a:lnSpc>
              <a:spcBef>
                <a:spcPct val="20000"/>
              </a:spcBef>
              <a:buClr>
                <a:schemeClr val="hlink"/>
              </a:buClr>
              <a:buSzPct val="90000"/>
              <a:buFont typeface="Wingdings" panose="05000000000000000000" pitchFamily="2" charset="2"/>
              <a:buChar char="Ø"/>
            </a:pPr>
            <a:r>
              <a:rPr lang="zh-CN" altLang="en-US" sz="2800">
                <a:latin typeface="Times New Roman" panose="02020603050405020304" pitchFamily="18" charset="0"/>
                <a:ea typeface="黑体" panose="02010609060101010101" pitchFamily="49" charset="-122"/>
              </a:rPr>
              <a:t> 催化的基本反应：</a:t>
            </a:r>
          </a:p>
        </p:txBody>
      </p:sp>
      <p:sp>
        <p:nvSpPr>
          <p:cNvPr id="47110" name="灯片编号占位符 12">
            <a:extLst>
              <a:ext uri="{FF2B5EF4-FFF2-40B4-BE49-F238E27FC236}">
                <a16:creationId xmlns:a16="http://schemas.microsoft.com/office/drawing/2014/main" id="{87F77323-A2FE-4CD0-B0EE-872797669F4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522053AC-03BC-4652-A8C3-8D02D4765C1C}" type="slidenum">
              <a:rPr lang="en-US" altLang="zh-CN">
                <a:latin typeface="Arial" panose="020B0604020202020204" pitchFamily="34" charset="0"/>
              </a:rPr>
              <a:pPr eaLnBrk="1" hangingPunct="1"/>
              <a:t>25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8">
                                            <p:txEl>
                                              <p:pRg st="0" end="0"/>
                                            </p:txEl>
                                          </p:spTgt>
                                        </p:tgtEl>
                                        <p:attrNameLst>
                                          <p:attrName>style.visibility</p:attrName>
                                        </p:attrNameLst>
                                      </p:cBhvr>
                                      <p:to>
                                        <p:strVal val="visible"/>
                                      </p:to>
                                    </p:set>
                                    <p:animEffect transition="in" filter="blinds(horizontal)">
                                      <p:cBhvr>
                                        <p:cTn id="12" dur="500"/>
                                        <p:tgtEl>
                                          <p:spTgt spid="29708">
                                            <p:txEl>
                                              <p:pRg st="0" end="0"/>
                                            </p:txEl>
                                          </p:spTgt>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9708">
                                            <p:txEl>
                                              <p:pRg st="1" end="1"/>
                                            </p:txEl>
                                          </p:spTgt>
                                        </p:tgtEl>
                                        <p:attrNameLst>
                                          <p:attrName>style.visibility</p:attrName>
                                        </p:attrNameLst>
                                      </p:cBhvr>
                                      <p:to>
                                        <p:strVal val="visible"/>
                                      </p:to>
                                    </p:set>
                                    <p:animEffect transition="in" filter="blinds(horizontal)">
                                      <p:cBhvr>
                                        <p:cTn id="16" dur="500"/>
                                        <p:tgtEl>
                                          <p:spTgt spid="29708">
                                            <p:txEl>
                                              <p:pRg st="1" end="1"/>
                                            </p:txEl>
                                          </p:spTgt>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29708">
                                            <p:txEl>
                                              <p:pRg st="2" end="2"/>
                                            </p:txEl>
                                          </p:spTgt>
                                        </p:tgtEl>
                                        <p:attrNameLst>
                                          <p:attrName>style.visibility</p:attrName>
                                        </p:attrNameLst>
                                      </p:cBhvr>
                                      <p:to>
                                        <p:strVal val="visible"/>
                                      </p:to>
                                    </p:set>
                                    <p:animEffect transition="in" filter="blinds(horizontal)">
                                      <p:cBhvr>
                                        <p:cTn id="20" dur="500"/>
                                        <p:tgtEl>
                                          <p:spTgt spid="29708">
                                            <p:txEl>
                                              <p:pRg st="2" end="2"/>
                                            </p:txEl>
                                          </p:spTgt>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a:extLst>
              <a:ext uri="{FF2B5EF4-FFF2-40B4-BE49-F238E27FC236}">
                <a16:creationId xmlns:a16="http://schemas.microsoft.com/office/drawing/2014/main" id="{5412E9A3-008E-472A-8832-F610A445845B}"/>
              </a:ext>
            </a:extLst>
          </p:cNvPr>
          <p:cNvSpPr txBox="1">
            <a:spLocks noChangeArrowheads="1"/>
          </p:cNvSpPr>
          <p:nvPr/>
        </p:nvSpPr>
        <p:spPr bwMode="auto">
          <a:xfrm>
            <a:off x="1042988" y="2132013"/>
            <a:ext cx="7200900" cy="2657475"/>
          </a:xfrm>
          <a:prstGeom prst="rect">
            <a:avLst/>
          </a:prstGeom>
          <a:noFill/>
          <a:ln w="9525">
            <a:noFill/>
            <a:miter lim="800000"/>
            <a:headEnd/>
            <a:tailEnd/>
          </a:ln>
          <a:effectLst/>
        </p:spPr>
        <p:txBody>
          <a:bodyPr>
            <a:spAutoFit/>
          </a:bodyPr>
          <a:lstStyle/>
          <a:p>
            <a:pPr marL="179388" lvl="1" indent="804863" algn="just">
              <a:lnSpc>
                <a:spcPct val="150000"/>
              </a:lnSpc>
              <a:defRPr/>
            </a:pPr>
            <a:r>
              <a:rPr kumimoji="1" lang="zh-CN" altLang="en-US" sz="2800" dirty="0">
                <a:latin typeface="Times New Roman" pitchFamily="18" charset="0"/>
                <a:ea typeface="黑体" pitchFamily="2" charset="-122"/>
              </a:rPr>
              <a:t>能直接激活氧分子，其中一个氧原子加入底物分子中，另一氧原子被还原为水，故又称为</a:t>
            </a:r>
            <a:r>
              <a:rPr kumimoji="1" lang="zh-CN" altLang="en-US" sz="2800" dirty="0">
                <a:solidFill>
                  <a:srgbClr val="FFFF00"/>
                </a:solidFill>
                <a:latin typeface="Times New Roman" pitchFamily="18" charset="0"/>
                <a:ea typeface="黑体" pitchFamily="2" charset="-122"/>
              </a:rPr>
              <a:t>混合功能氧化酶</a:t>
            </a:r>
            <a:r>
              <a:rPr lang="en-US" altLang="zh-CN" sz="2800" dirty="0">
                <a:solidFill>
                  <a:srgbClr val="FFFF00"/>
                </a:solidFill>
                <a:effectLst>
                  <a:outerShdw blurRad="38100" dist="38100" dir="2700000" algn="tl">
                    <a:srgbClr val="000000"/>
                  </a:outerShdw>
                </a:effectLst>
                <a:latin typeface="Times New Roman" pitchFamily="18" charset="0"/>
                <a:ea typeface="黑体" pitchFamily="2" charset="-122"/>
              </a:rPr>
              <a:t>(mixed function </a:t>
            </a:r>
            <a:r>
              <a:rPr lang="en-US" altLang="zh-CN" sz="2800" dirty="0" err="1">
                <a:solidFill>
                  <a:srgbClr val="FFFF00"/>
                </a:solidFill>
                <a:effectLst>
                  <a:outerShdw blurRad="38100" dist="38100" dir="2700000" algn="tl">
                    <a:srgbClr val="000000"/>
                  </a:outerShdw>
                </a:effectLst>
                <a:latin typeface="Times New Roman" pitchFamily="18" charset="0"/>
                <a:ea typeface="黑体" pitchFamily="2" charset="-122"/>
              </a:rPr>
              <a:t>oxidase</a:t>
            </a:r>
            <a:r>
              <a:rPr lang="zh-CN" altLang="en-US" sz="2800" dirty="0">
                <a:solidFill>
                  <a:srgbClr val="FFFF00"/>
                </a:solidFill>
                <a:effectLst>
                  <a:outerShdw blurRad="38100" dist="38100" dir="2700000" algn="tl">
                    <a:srgbClr val="000000"/>
                  </a:outerShdw>
                </a:effectLst>
                <a:latin typeface="Times New Roman" pitchFamily="18" charset="0"/>
                <a:ea typeface="黑体" pitchFamily="2" charset="-122"/>
              </a:rPr>
              <a:t>，</a:t>
            </a:r>
            <a:r>
              <a:rPr lang="en-US" altLang="zh-CN" sz="2800" dirty="0">
                <a:solidFill>
                  <a:srgbClr val="FFFF00"/>
                </a:solidFill>
                <a:effectLst>
                  <a:outerShdw blurRad="38100" dist="38100" dir="2700000" algn="tl">
                    <a:srgbClr val="000000"/>
                  </a:outerShdw>
                </a:effectLst>
                <a:latin typeface="Times New Roman" pitchFamily="18" charset="0"/>
                <a:ea typeface="黑体" pitchFamily="2" charset="-122"/>
              </a:rPr>
              <a:t>MFO)</a:t>
            </a:r>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a:t>
            </a:r>
          </a:p>
        </p:txBody>
      </p:sp>
      <p:sp>
        <p:nvSpPr>
          <p:cNvPr id="48131" name="Rectangle 3">
            <a:extLst>
              <a:ext uri="{FF2B5EF4-FFF2-40B4-BE49-F238E27FC236}">
                <a16:creationId xmlns:a16="http://schemas.microsoft.com/office/drawing/2014/main" id="{B5F93BF1-5790-4DD9-8910-FAED6B123155}"/>
              </a:ext>
            </a:extLst>
          </p:cNvPr>
          <p:cNvSpPr>
            <a:spLocks noChangeArrowheads="1"/>
          </p:cNvSpPr>
          <p:nvPr/>
        </p:nvSpPr>
        <p:spPr bwMode="auto">
          <a:xfrm>
            <a:off x="827088" y="981075"/>
            <a:ext cx="37433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70000"/>
              </a:lnSpc>
              <a:spcBef>
                <a:spcPct val="50000"/>
              </a:spcBef>
              <a:buClr>
                <a:schemeClr val="hlink"/>
              </a:buClr>
              <a:buSzPct val="80000"/>
              <a:buFont typeface="Wingdings" panose="05000000000000000000" pitchFamily="2" charset="2"/>
              <a:buChar char="n"/>
            </a:pPr>
            <a:r>
              <a:rPr kumimoji="1" lang="en-US" altLang="zh-CN" sz="3200">
                <a:latin typeface="黑体" panose="02010609060101010101" pitchFamily="49" charset="-122"/>
                <a:ea typeface="黑体" panose="02010609060101010101" pitchFamily="49" charset="-122"/>
              </a:rPr>
              <a:t> </a:t>
            </a:r>
            <a:r>
              <a:rPr kumimoji="1" lang="zh-CN" altLang="en-US" sz="3200">
                <a:latin typeface="黑体" panose="02010609060101010101" pitchFamily="49" charset="-122"/>
                <a:ea typeface="黑体" panose="02010609060101010101" pitchFamily="49" charset="-122"/>
              </a:rPr>
              <a:t>基本特点：</a:t>
            </a:r>
          </a:p>
        </p:txBody>
      </p:sp>
      <p:sp>
        <p:nvSpPr>
          <p:cNvPr id="48132" name="灯片编号占位符 3">
            <a:extLst>
              <a:ext uri="{FF2B5EF4-FFF2-40B4-BE49-F238E27FC236}">
                <a16:creationId xmlns:a16="http://schemas.microsoft.com/office/drawing/2014/main" id="{094A21FB-1561-4B73-AFE4-ABF936320F2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67D3ADE-0450-42A0-AAD9-DBE411324718}" type="slidenum">
              <a:rPr lang="en-US" altLang="zh-CN">
                <a:latin typeface="Arial" panose="020B0604020202020204" pitchFamily="34" charset="0"/>
              </a:rPr>
              <a:pPr eaLnBrk="1" hangingPunct="1"/>
              <a:t>26</a:t>
            </a:fld>
            <a:endParaRPr lang="en-US" altLang="zh-CN">
              <a:latin typeface="Arial" panose="020B0604020202020204" pitchFamily="34" charset="0"/>
            </a:endParaRPr>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灯片编号占位符 3"/>
          <p:cNvSpPr>
            <a:spLocks noGrp="1"/>
          </p:cNvSpPr>
          <p:nvPr>
            <p:ph type="sldNum" sz="quarter" idx="12"/>
          </p:nvPr>
        </p:nvSpPr>
        <p:spPr>
          <a:noFill/>
        </p:spPr>
        <p:txBody>
          <a:bodyPr/>
          <a:lstStyle/>
          <a:p>
            <a:fld id="{4C6C111F-DB55-4AC3-8F38-BA0CF8049B05}" type="slidenum">
              <a:rPr lang="en-US" altLang="zh-CN" smtClean="0">
                <a:ea typeface="宋体" charset="-122"/>
              </a:rPr>
              <a:pPr/>
              <a:t>27</a:t>
            </a:fld>
            <a:endParaRPr lang="en-US" altLang="zh-CN">
              <a:ea typeface="宋体" charset="-122"/>
            </a:endParaRPr>
          </a:p>
        </p:txBody>
      </p:sp>
      <p:sp>
        <p:nvSpPr>
          <p:cNvPr id="2" name="文本框 1">
            <a:extLst>
              <a:ext uri="{FF2B5EF4-FFF2-40B4-BE49-F238E27FC236}">
                <a16:creationId xmlns:a16="http://schemas.microsoft.com/office/drawing/2014/main" id="{620382C4-B5B0-4C1E-A3DB-88BD158836A4}"/>
              </a:ext>
            </a:extLst>
          </p:cNvPr>
          <p:cNvSpPr txBox="1"/>
          <p:nvPr/>
        </p:nvSpPr>
        <p:spPr>
          <a:xfrm>
            <a:off x="2411760" y="6351711"/>
            <a:ext cx="4536504" cy="461665"/>
          </a:xfrm>
          <a:prstGeom prst="rect">
            <a:avLst/>
          </a:prstGeom>
          <a:solidFill>
            <a:schemeClr val="bg1"/>
          </a:solidFill>
        </p:spPr>
        <p:txBody>
          <a:bodyPr wrap="square" rtlCol="0">
            <a:spAutoFit/>
          </a:bodyPr>
          <a:lstStyle/>
          <a:p>
            <a:pPr algn="ctr"/>
            <a:r>
              <a:rPr lang="en-US" altLang="zh-CN" dirty="0" err="1">
                <a:latin typeface="Arial" panose="020B0604020202020204" pitchFamily="34" charset="0"/>
                <a:ea typeface="黑体" panose="02010609060101010101" pitchFamily="49" charset="-122"/>
                <a:cs typeface="Arial" panose="020B0604020202020204" pitchFamily="34" charset="0"/>
              </a:rPr>
              <a:t>Cyt</a:t>
            </a:r>
            <a:r>
              <a:rPr lang="en-US" altLang="zh-CN" dirty="0">
                <a:latin typeface="Arial" panose="020B0604020202020204" pitchFamily="34" charset="0"/>
                <a:ea typeface="黑体" panose="02010609060101010101" pitchFamily="49" charset="-122"/>
                <a:cs typeface="Arial" panose="020B0604020202020204" pitchFamily="34" charset="0"/>
              </a:rPr>
              <a:t> P</a:t>
            </a:r>
            <a:r>
              <a:rPr lang="en-US" altLang="zh-CN" baseline="-25000" dirty="0">
                <a:latin typeface="Arial" panose="020B0604020202020204" pitchFamily="34" charset="0"/>
                <a:ea typeface="黑体" panose="02010609060101010101" pitchFamily="49" charset="-122"/>
                <a:cs typeface="Arial" panose="020B0604020202020204" pitchFamily="34" charset="0"/>
              </a:rPr>
              <a:t>450</a:t>
            </a:r>
            <a:r>
              <a:rPr lang="zh-CN" altLang="en-US" dirty="0">
                <a:latin typeface="Arial" panose="020B0604020202020204" pitchFamily="34" charset="0"/>
                <a:ea typeface="黑体" panose="02010609060101010101" pitchFamily="49" charset="-122"/>
                <a:cs typeface="Arial" panose="020B0604020202020204" pitchFamily="34" charset="0"/>
              </a:rPr>
              <a:t>单加氧酶催化反应机制</a:t>
            </a:r>
          </a:p>
        </p:txBody>
      </p:sp>
      <p:grpSp>
        <p:nvGrpSpPr>
          <p:cNvPr id="6" name="组合 5">
            <a:extLst>
              <a:ext uri="{FF2B5EF4-FFF2-40B4-BE49-F238E27FC236}">
                <a16:creationId xmlns:a16="http://schemas.microsoft.com/office/drawing/2014/main" id="{5AE645B2-BE59-41BC-AB37-FFE06CAD7D11}"/>
              </a:ext>
            </a:extLst>
          </p:cNvPr>
          <p:cNvGrpSpPr/>
          <p:nvPr/>
        </p:nvGrpSpPr>
        <p:grpSpPr>
          <a:xfrm>
            <a:off x="261134" y="5799"/>
            <a:ext cx="8138865" cy="6846401"/>
            <a:chOff x="261134" y="5799"/>
            <a:chExt cx="8138865" cy="6846401"/>
          </a:xfrm>
        </p:grpSpPr>
        <p:pic>
          <p:nvPicPr>
            <p:cNvPr id="3" name="图片 2">
              <a:extLst>
                <a:ext uri="{FF2B5EF4-FFF2-40B4-BE49-F238E27FC236}">
                  <a16:creationId xmlns:a16="http://schemas.microsoft.com/office/drawing/2014/main" id="{84438786-3D98-4B91-9C5A-73CFBD989A75}"/>
                </a:ext>
              </a:extLst>
            </p:cNvPr>
            <p:cNvPicPr>
              <a:picLocks noChangeAspect="1"/>
            </p:cNvPicPr>
            <p:nvPr/>
          </p:nvPicPr>
          <p:blipFill>
            <a:blip r:embed="rId2"/>
            <a:stretch>
              <a:fillRect/>
            </a:stretch>
          </p:blipFill>
          <p:spPr>
            <a:xfrm>
              <a:off x="261134" y="5799"/>
              <a:ext cx="8138865" cy="6846401"/>
            </a:xfrm>
            <a:prstGeom prst="rect">
              <a:avLst/>
            </a:prstGeom>
          </p:spPr>
        </p:pic>
        <p:sp>
          <p:nvSpPr>
            <p:cNvPr id="95235" name="Text Box 3"/>
            <p:cNvSpPr txBox="1">
              <a:spLocks noChangeArrowheads="1"/>
            </p:cNvSpPr>
            <p:nvPr/>
          </p:nvSpPr>
          <p:spPr bwMode="auto">
            <a:xfrm>
              <a:off x="4958184" y="5912445"/>
              <a:ext cx="1270000" cy="396875"/>
            </a:xfrm>
            <a:prstGeom prst="rect">
              <a:avLst/>
            </a:prstGeom>
            <a:solidFill>
              <a:schemeClr val="tx1"/>
            </a:solidFill>
            <a:ln w="9525">
              <a:noFill/>
              <a:miter lim="800000"/>
              <a:headEnd/>
              <a:tailEnd/>
            </a:ln>
          </p:spPr>
          <p:txBody>
            <a:bodyPr>
              <a:spAutoFit/>
            </a:bodyPr>
            <a:lstStyle/>
            <a:p>
              <a:pPr>
                <a:spcBef>
                  <a:spcPct val="50000"/>
                </a:spcBef>
              </a:pPr>
              <a:r>
                <a:rPr lang="en-US" altLang="zh-CN" sz="2000" dirty="0">
                  <a:solidFill>
                    <a:srgbClr val="FF0000"/>
                  </a:solidFill>
                </a:rPr>
                <a:t>Fe</a:t>
              </a:r>
              <a:r>
                <a:rPr lang="en-US" altLang="zh-CN" sz="2000" baseline="30000" dirty="0">
                  <a:solidFill>
                    <a:srgbClr val="FF0000"/>
                  </a:solidFill>
                </a:rPr>
                <a:t>3+</a:t>
              </a:r>
              <a:r>
                <a:rPr lang="en-US" altLang="zh-CN" sz="2000" baseline="30000" dirty="0">
                  <a:solidFill>
                    <a:schemeClr val="bg2"/>
                  </a:solidFill>
                </a:rPr>
                <a:t> </a:t>
              </a:r>
              <a:r>
                <a:rPr lang="en-US" altLang="zh-CN" sz="2000" b="1" dirty="0">
                  <a:solidFill>
                    <a:schemeClr val="bg2"/>
                  </a:solidFill>
                  <a:latin typeface="Times New Roman" pitchFamily="18" charset="0"/>
                  <a:cs typeface="Tahoma" pitchFamily="34" charset="0"/>
                </a:rPr>
                <a:t>•</a:t>
              </a:r>
              <a:r>
                <a:rPr lang="en-US" altLang="zh-CN" sz="2000" b="1" baseline="30000" dirty="0">
                  <a:solidFill>
                    <a:schemeClr val="bg2"/>
                  </a:solidFill>
                  <a:latin typeface="Times New Roman" pitchFamily="18" charset="0"/>
                  <a:cs typeface="Tahoma" pitchFamily="34" charset="0"/>
                </a:rPr>
                <a:t> </a:t>
              </a:r>
              <a:r>
                <a:rPr lang="en-US" altLang="zh-CN" sz="2000" dirty="0">
                  <a:solidFill>
                    <a:srgbClr val="FF0066"/>
                  </a:solidFill>
                </a:rPr>
                <a:t>O</a:t>
              </a:r>
              <a:r>
                <a:rPr lang="en-US" altLang="zh-CN" sz="2000" baseline="-25000" dirty="0">
                  <a:solidFill>
                    <a:srgbClr val="FF0066"/>
                  </a:solidFill>
                </a:rPr>
                <a:t>2</a:t>
              </a:r>
              <a:r>
                <a:rPr lang="en-US" altLang="zh-CN" sz="2000" baseline="30000" dirty="0">
                  <a:solidFill>
                    <a:srgbClr val="FF0066"/>
                  </a:solidFill>
                </a:rPr>
                <a:t>2-</a:t>
              </a:r>
            </a:p>
          </p:txBody>
        </p:sp>
        <p:sp>
          <p:nvSpPr>
            <p:cNvPr id="4" name="文本框 3">
              <a:extLst>
                <a:ext uri="{FF2B5EF4-FFF2-40B4-BE49-F238E27FC236}">
                  <a16:creationId xmlns:a16="http://schemas.microsoft.com/office/drawing/2014/main" id="{F25EF800-AF4E-4C1B-8769-6EA52FAE05B4}"/>
                </a:ext>
              </a:extLst>
            </p:cNvPr>
            <p:cNvSpPr txBox="1"/>
            <p:nvPr/>
          </p:nvSpPr>
          <p:spPr>
            <a:xfrm>
              <a:off x="5318224" y="2483604"/>
              <a:ext cx="1270000" cy="369332"/>
            </a:xfrm>
            <a:prstGeom prst="rect">
              <a:avLst/>
            </a:prstGeom>
            <a:noFill/>
          </p:spPr>
          <p:txBody>
            <a:bodyPr wrap="square" rtlCol="0">
              <a:spAutoFit/>
            </a:bodyPr>
            <a:lstStyle/>
            <a:p>
              <a:r>
                <a:rPr lang="en-US" altLang="zh-CN" sz="1800" b="1" dirty="0">
                  <a:solidFill>
                    <a:schemeClr val="bg2"/>
                  </a:solidFill>
                  <a:latin typeface="Cambria Math" panose="02040503050406030204" pitchFamily="18" charset="0"/>
                  <a:ea typeface="Cambria Math" panose="02040503050406030204" pitchFamily="18" charset="0"/>
                  <a:cs typeface="Times New Roman" panose="02020603050405020304" pitchFamily="18" charset="0"/>
                </a:rPr>
                <a:t>FMN</a:t>
              </a:r>
              <a:r>
                <a:rPr lang="zh-CN" altLang="en-US" sz="1800" b="1" dirty="0">
                  <a:solidFill>
                    <a:schemeClr val="bg2"/>
                  </a:solidFill>
                  <a:latin typeface="Cambria Math" panose="02040503050406030204" pitchFamily="18" charset="0"/>
                  <a:cs typeface="Times New Roman" panose="02020603050405020304" pitchFamily="18" charset="0"/>
                </a:rPr>
                <a:t> </a:t>
              </a:r>
              <a:r>
                <a:rPr lang="en-US" altLang="zh-CN" sz="1800" b="1" dirty="0">
                  <a:solidFill>
                    <a:schemeClr val="bg2"/>
                  </a:solidFill>
                  <a:latin typeface="Cambria Math" panose="02040503050406030204" pitchFamily="18" charset="0"/>
                  <a:ea typeface="Cambria Math" panose="02040503050406030204" pitchFamily="18" charset="0"/>
                  <a:cs typeface="Times New Roman" panose="02020603050405020304" pitchFamily="18" charset="0"/>
                </a:rPr>
                <a:t>• 2H</a:t>
              </a:r>
              <a:endParaRPr lang="zh-CN" altLang="en-US" sz="1800" b="1" dirty="0">
                <a:solidFill>
                  <a:schemeClr val="bg2"/>
                </a:solidFill>
                <a:latin typeface="Cambria Math" panose="020405030504060302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914B7983-D4F1-4734-9077-2EFD47AA666D}"/>
                </a:ext>
              </a:extLst>
            </p:cNvPr>
            <p:cNvSpPr txBox="1"/>
            <p:nvPr/>
          </p:nvSpPr>
          <p:spPr>
            <a:xfrm>
              <a:off x="5436096" y="3745023"/>
              <a:ext cx="1008112" cy="369332"/>
            </a:xfrm>
            <a:prstGeom prst="rect">
              <a:avLst/>
            </a:prstGeom>
            <a:noFill/>
          </p:spPr>
          <p:txBody>
            <a:bodyPr wrap="square" rtlCol="0">
              <a:spAutoFit/>
            </a:bodyPr>
            <a:lstStyle/>
            <a:p>
              <a:r>
                <a:rPr lang="en-US" altLang="zh-CN" sz="1800" b="1" dirty="0">
                  <a:solidFill>
                    <a:schemeClr val="bg2"/>
                  </a:solidFill>
                  <a:latin typeface="Cambria Math" panose="02040503050406030204" pitchFamily="18" charset="0"/>
                  <a:ea typeface="Cambria Math" panose="02040503050406030204" pitchFamily="18" charset="0"/>
                  <a:cs typeface="Times New Roman" panose="02020603050405020304" pitchFamily="18" charset="0"/>
                </a:rPr>
                <a:t>FMN</a:t>
              </a:r>
              <a:endParaRPr lang="zh-CN" altLang="en-US" sz="1800" b="1" dirty="0">
                <a:solidFill>
                  <a:schemeClr val="bg2"/>
                </a:solidFill>
                <a:latin typeface="Cambria Math"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8">
            <a:extLst>
              <a:ext uri="{FF2B5EF4-FFF2-40B4-BE49-F238E27FC236}">
                <a16:creationId xmlns:a16="http://schemas.microsoft.com/office/drawing/2014/main" id="{55572183-787E-464B-9D4B-66770E0733A4}"/>
              </a:ext>
            </a:extLst>
          </p:cNvPr>
          <p:cNvSpPr txBox="1">
            <a:spLocks noChangeArrowheads="1"/>
          </p:cNvSpPr>
          <p:nvPr/>
        </p:nvSpPr>
        <p:spPr bwMode="auto">
          <a:xfrm>
            <a:off x="684213" y="1125538"/>
            <a:ext cx="7991475"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a:lnSpc>
                <a:spcPct val="135000"/>
              </a:lnSpc>
              <a:buFontTx/>
              <a:buChar char="•"/>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迄今已鉴定出</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57</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种人类编码</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的基因；</a:t>
            </a:r>
          </a:p>
          <a:p>
            <a:pPr algn="just">
              <a:lnSpc>
                <a:spcPct val="135000"/>
              </a:lnSpc>
              <a:buFontTx/>
              <a:buChar char="•"/>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按氨基酸序列同源性在</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40%</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以上分类，可将人肝细胞</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2400" baseline="-25000" dirty="0">
                <a:latin typeface="Times New Roman" panose="02020603050405020304" pitchFamily="18" charset="0"/>
                <a:ea typeface="黑体" panose="02010609060101010101" pitchFamily="49" charset="-122"/>
                <a:cs typeface="Times New Roman" panose="02020603050405020304" pitchFamily="18" charset="0"/>
              </a:rPr>
              <a:t>450</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分为</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个家族：</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CYP3</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CYP7</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CYP27</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p>
          <a:p>
            <a:pPr algn="just">
              <a:lnSpc>
                <a:spcPct val="135000"/>
              </a:lnSpc>
              <a:buFontTx/>
              <a:buChar char="•"/>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在同一家族中，按氨基酸序列同源性在</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55%</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60%</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，又可进一步分为</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等亚族；</a:t>
            </a:r>
          </a:p>
          <a:p>
            <a:pPr algn="just">
              <a:lnSpc>
                <a:spcPct val="135000"/>
              </a:lnSpc>
              <a:buFontTx/>
              <a:buChar char="•"/>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对异源物进行生物转化的</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主要是</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CYP3</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，其中又以微粒体</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CYP3A4</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CYP1A2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CYP2C9</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CYP2E1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的含量最多。 </a:t>
            </a:r>
          </a:p>
        </p:txBody>
      </p:sp>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内容占位符 2">
            <a:extLst>
              <a:ext uri="{FF2B5EF4-FFF2-40B4-BE49-F238E27FC236}">
                <a16:creationId xmlns:a16="http://schemas.microsoft.com/office/drawing/2014/main" id="{7A7FFC5E-C45A-4C8B-B4DF-2CCAC8D0571F}"/>
              </a:ext>
            </a:extLst>
          </p:cNvPr>
          <p:cNvSpPr>
            <a:spLocks noGrp="1"/>
          </p:cNvSpPr>
          <p:nvPr>
            <p:ph/>
          </p:nvPr>
        </p:nvSpPr>
        <p:spPr/>
        <p:txBody>
          <a:bodyPr/>
          <a:lstStyle/>
          <a:p>
            <a:pPr>
              <a:defRPr/>
            </a:pPr>
            <a:endParaRPr lang="zh-CN" altLang="en-US"/>
          </a:p>
        </p:txBody>
      </p:sp>
      <p:pic>
        <p:nvPicPr>
          <p:cNvPr id="51203" name="Picture 3">
            <a:extLst>
              <a:ext uri="{FF2B5EF4-FFF2-40B4-BE49-F238E27FC236}">
                <a16:creationId xmlns:a16="http://schemas.microsoft.com/office/drawing/2014/main" id="{1A6A8A4A-863B-422E-BD4A-AAC20E53DE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60350"/>
            <a:ext cx="904875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DA7F7BC-77D1-41D9-BEF5-773D47F619C6}"/>
              </a:ext>
            </a:extLst>
          </p:cNvPr>
          <p:cNvSpPr>
            <a:spLocks noGrp="1" noRot="1" noChangeArrowheads="1"/>
          </p:cNvSpPr>
          <p:nvPr>
            <p:ph type="title"/>
          </p:nvPr>
        </p:nvSpPr>
        <p:spPr>
          <a:xfrm>
            <a:off x="457200" y="901700"/>
            <a:ext cx="8229600" cy="511175"/>
          </a:xfrm>
        </p:spPr>
        <p:txBody>
          <a:bodyPr/>
          <a:lstStyle/>
          <a:p>
            <a:pPr eaLnBrk="1" hangingPunct="1"/>
            <a:r>
              <a:rPr lang="zh-CN" altLang="en-US" sz="3600" b="0">
                <a:solidFill>
                  <a:schemeClr val="hlink"/>
                </a:solidFill>
                <a:effectLst/>
                <a:ea typeface="黑体" panose="02010609060101010101" pitchFamily="49" charset="-122"/>
              </a:rPr>
              <a:t>肝脏的结构特点</a:t>
            </a:r>
          </a:p>
        </p:txBody>
      </p:sp>
      <p:sp>
        <p:nvSpPr>
          <p:cNvPr id="24579" name="Rectangle 3">
            <a:extLst>
              <a:ext uri="{FF2B5EF4-FFF2-40B4-BE49-F238E27FC236}">
                <a16:creationId xmlns:a16="http://schemas.microsoft.com/office/drawing/2014/main" id="{68BE9721-FC33-481C-ABA3-117FFBA736AD}"/>
              </a:ext>
            </a:extLst>
          </p:cNvPr>
          <p:cNvSpPr>
            <a:spLocks noGrp="1" noChangeArrowheads="1"/>
          </p:cNvSpPr>
          <p:nvPr>
            <p:ph type="body" idx="1"/>
          </p:nvPr>
        </p:nvSpPr>
        <p:spPr>
          <a:xfrm>
            <a:off x="152400" y="2494185"/>
            <a:ext cx="4563616" cy="3167063"/>
          </a:xfrm>
        </p:spPr>
        <p:txBody>
          <a:bodyPr/>
          <a:lstStyle/>
          <a:p>
            <a:pPr eaLnBrk="1" hangingPunct="1"/>
            <a:r>
              <a:rPr lang="zh-CN" altLang="en-US" dirty="0">
                <a:effectLst/>
                <a:latin typeface="Times New Roman" panose="02020603050405020304" pitchFamily="18" charset="0"/>
                <a:ea typeface="黑体" panose="02010609060101010101" pitchFamily="49" charset="-122"/>
              </a:rPr>
              <a:t>人体最大的腺体，    约重</a:t>
            </a:r>
            <a:r>
              <a:rPr lang="en-US" altLang="zh-CN" dirty="0">
                <a:effectLst/>
                <a:latin typeface="Times New Roman" panose="02020603050405020304" pitchFamily="18" charset="0"/>
                <a:ea typeface="黑体" panose="02010609060101010101" pitchFamily="49" charset="-122"/>
              </a:rPr>
              <a:t>1~1.5kg</a:t>
            </a:r>
          </a:p>
          <a:p>
            <a:pPr eaLnBrk="1" hangingPunct="1"/>
            <a:r>
              <a:rPr lang="zh-CN" altLang="en-US" dirty="0">
                <a:effectLst/>
                <a:latin typeface="Times New Roman" panose="02020603050405020304" pitchFamily="18" charset="0"/>
                <a:ea typeface="黑体" panose="02010609060101010101" pitchFamily="49" charset="-122"/>
              </a:rPr>
              <a:t>含有</a:t>
            </a:r>
            <a:r>
              <a:rPr lang="en-US" altLang="zh-CN" dirty="0">
                <a:effectLst/>
                <a:latin typeface="Times New Roman" panose="02020603050405020304" pitchFamily="18" charset="0"/>
                <a:ea typeface="黑体" panose="02010609060101010101" pitchFamily="49" charset="-122"/>
              </a:rPr>
              <a:t>2.5×10</a:t>
            </a:r>
            <a:r>
              <a:rPr lang="en-US" altLang="zh-CN" baseline="30000" dirty="0">
                <a:effectLst/>
                <a:latin typeface="Times New Roman" panose="02020603050405020304" pitchFamily="18" charset="0"/>
                <a:ea typeface="黑体" panose="02010609060101010101" pitchFamily="49" charset="-122"/>
              </a:rPr>
              <a:t>11</a:t>
            </a:r>
            <a:r>
              <a:rPr lang="zh-CN" altLang="en-US" dirty="0">
                <a:effectLst/>
                <a:latin typeface="Times New Roman" panose="02020603050405020304" pitchFamily="18" charset="0"/>
                <a:ea typeface="黑体" panose="02010609060101010101" pitchFamily="49" charset="-122"/>
              </a:rPr>
              <a:t>个肝细胞，组成</a:t>
            </a:r>
            <a:r>
              <a:rPr lang="en-US" altLang="zh-CN" dirty="0">
                <a:effectLst/>
                <a:latin typeface="Times New Roman" panose="02020603050405020304" pitchFamily="18" charset="0"/>
                <a:ea typeface="黑体" panose="02010609060101010101" pitchFamily="49" charset="-122"/>
              </a:rPr>
              <a:t>5~10×10</a:t>
            </a:r>
            <a:r>
              <a:rPr lang="en-US" altLang="zh-CN" baseline="30000" dirty="0">
                <a:effectLst/>
                <a:latin typeface="Times New Roman" panose="02020603050405020304" pitchFamily="18" charset="0"/>
                <a:ea typeface="黑体" panose="02010609060101010101" pitchFamily="49" charset="-122"/>
              </a:rPr>
              <a:t>5</a:t>
            </a:r>
            <a:r>
              <a:rPr lang="zh-CN" altLang="en-US" dirty="0">
                <a:effectLst/>
                <a:latin typeface="Times New Roman" panose="02020603050405020304" pitchFamily="18" charset="0"/>
                <a:ea typeface="黑体" panose="02010609060101010101" pitchFamily="49" charset="-122"/>
              </a:rPr>
              <a:t>个肝小叶</a:t>
            </a:r>
          </a:p>
        </p:txBody>
      </p:sp>
      <p:pic>
        <p:nvPicPr>
          <p:cNvPr id="24580" name="Picture 4">
            <a:extLst>
              <a:ext uri="{FF2B5EF4-FFF2-40B4-BE49-F238E27FC236}">
                <a16:creationId xmlns:a16="http://schemas.microsoft.com/office/drawing/2014/main" id="{D86C39F5-7AF8-4696-93B0-AFF82779D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580" t="7104" r="4938" b="9579"/>
          <a:stretch>
            <a:fillRect/>
          </a:stretch>
        </p:blipFill>
        <p:spPr bwMode="auto">
          <a:xfrm>
            <a:off x="4811812" y="2204864"/>
            <a:ext cx="4313138" cy="35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灯片编号占位符 4">
            <a:extLst>
              <a:ext uri="{FF2B5EF4-FFF2-40B4-BE49-F238E27FC236}">
                <a16:creationId xmlns:a16="http://schemas.microsoft.com/office/drawing/2014/main" id="{973AA126-2FDA-4E9E-9AEB-51C92C0F54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F369AF64-EC98-4276-A079-EA0529FE5DBA}" type="slidenum">
              <a:rPr lang="en-US" altLang="zh-CN">
                <a:latin typeface="Arial" panose="020B0604020202020204" pitchFamily="34" charset="0"/>
              </a:rPr>
              <a:pPr eaLnBrk="1" hangingPunct="1"/>
              <a:t>3</a:t>
            </a:fld>
            <a:endParaRPr lang="en-US" altLang="zh-CN">
              <a:latin typeface="Arial" panose="020B0604020202020204" pitchFamily="34" charset="0"/>
            </a:endParaRP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a:extLst>
              <a:ext uri="{FF2B5EF4-FFF2-40B4-BE49-F238E27FC236}">
                <a16:creationId xmlns:a16="http://schemas.microsoft.com/office/drawing/2014/main" id="{3A0DB6EA-3D9E-41A5-85A7-FC48D4B1EFB1}"/>
              </a:ext>
            </a:extLst>
          </p:cNvPr>
          <p:cNvSpPr>
            <a:spLocks noChangeArrowheads="1"/>
          </p:cNvSpPr>
          <p:nvPr/>
        </p:nvSpPr>
        <p:spPr bwMode="auto">
          <a:xfrm>
            <a:off x="762000" y="3810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endParaRPr kumimoji="1" lang="zh-CN" altLang="zh-CN" sz="2800" b="1">
              <a:solidFill>
                <a:srgbClr val="2B59B5"/>
              </a:solidFill>
              <a:latin typeface="Tahoma" panose="020B0604030504040204" pitchFamily="34" charset="0"/>
            </a:endParaRPr>
          </a:p>
        </p:txBody>
      </p:sp>
      <p:sp>
        <p:nvSpPr>
          <p:cNvPr id="144387" name="Rectangle 3">
            <a:extLst>
              <a:ext uri="{FF2B5EF4-FFF2-40B4-BE49-F238E27FC236}">
                <a16:creationId xmlns:a16="http://schemas.microsoft.com/office/drawing/2014/main" id="{98D1027F-9DA8-4642-901A-1D4FBDB7AE9F}"/>
              </a:ext>
            </a:extLst>
          </p:cNvPr>
          <p:cNvSpPr>
            <a:spLocks noChangeArrowheads="1"/>
          </p:cNvSpPr>
          <p:nvPr/>
        </p:nvSpPr>
        <p:spPr bwMode="auto">
          <a:xfrm>
            <a:off x="1042988" y="981075"/>
            <a:ext cx="6477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lvl1pPr marL="265113" indent="-26511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30000"/>
              </a:lnSpc>
              <a:spcBef>
                <a:spcPct val="20000"/>
              </a:spcBef>
              <a:buClr>
                <a:schemeClr val="hlink"/>
              </a:buClr>
              <a:buFont typeface="Wingdings" panose="05000000000000000000" pitchFamily="2" charset="2"/>
              <a:buChar char="Ø"/>
            </a:pPr>
            <a:r>
              <a:rPr lang="en-US" altLang="zh-CN" sz="2800">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产物：羟化物或环氧化物</a:t>
            </a:r>
          </a:p>
          <a:p>
            <a:pPr algn="just" eaLnBrk="1" hangingPunct="1">
              <a:lnSpc>
                <a:spcPct val="130000"/>
              </a:lnSpc>
              <a:spcBef>
                <a:spcPct val="20000"/>
              </a:spcBef>
              <a:buClr>
                <a:schemeClr val="hlink"/>
              </a:buClr>
              <a:buFont typeface="Wingdings" panose="05000000000000000000" pitchFamily="2" charset="2"/>
              <a:buChar char="Ø"/>
            </a:pPr>
            <a:r>
              <a:rPr lang="zh-CN" altLang="en-US" sz="2800">
                <a:latin typeface="黑体" panose="02010609060101010101" pitchFamily="49" charset="-122"/>
                <a:ea typeface="黑体" panose="02010609060101010101" pitchFamily="49" charset="-122"/>
              </a:rPr>
              <a:t> 举例：            </a:t>
            </a:r>
          </a:p>
        </p:txBody>
      </p:sp>
      <p:sp>
        <p:nvSpPr>
          <p:cNvPr id="1031" name="Line 4">
            <a:extLst>
              <a:ext uri="{FF2B5EF4-FFF2-40B4-BE49-F238E27FC236}">
                <a16:creationId xmlns:a16="http://schemas.microsoft.com/office/drawing/2014/main" id="{D06CE882-31DB-422D-B3E2-6769EF282137}"/>
              </a:ext>
            </a:extLst>
          </p:cNvPr>
          <p:cNvSpPr>
            <a:spLocks noChangeShapeType="1"/>
          </p:cNvSpPr>
          <p:nvPr/>
        </p:nvSpPr>
        <p:spPr bwMode="auto">
          <a:xfrm>
            <a:off x="2971800" y="2466975"/>
            <a:ext cx="5603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2" name="Text Box 6">
            <a:extLst>
              <a:ext uri="{FF2B5EF4-FFF2-40B4-BE49-F238E27FC236}">
                <a16:creationId xmlns:a16="http://schemas.microsoft.com/office/drawing/2014/main" id="{72306BC8-9E3F-4A7F-B153-DF0AD2255EE6}"/>
              </a:ext>
            </a:extLst>
          </p:cNvPr>
          <p:cNvSpPr txBox="1">
            <a:spLocks noChangeArrowheads="1"/>
          </p:cNvSpPr>
          <p:nvPr/>
        </p:nvSpPr>
        <p:spPr bwMode="auto">
          <a:xfrm>
            <a:off x="1736725" y="2660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zh-CN" sz="2400" b="1">
              <a:latin typeface="Arial" panose="020B0604020202020204" pitchFamily="34" charset="0"/>
            </a:endParaRPr>
          </a:p>
        </p:txBody>
      </p:sp>
      <p:grpSp>
        <p:nvGrpSpPr>
          <p:cNvPr id="2" name="Group 18">
            <a:extLst>
              <a:ext uri="{FF2B5EF4-FFF2-40B4-BE49-F238E27FC236}">
                <a16:creationId xmlns:a16="http://schemas.microsoft.com/office/drawing/2014/main" id="{50D443EE-EFDB-495C-96B8-3B9C95D34E69}"/>
              </a:ext>
            </a:extLst>
          </p:cNvPr>
          <p:cNvGrpSpPr>
            <a:grpSpLocks/>
          </p:cNvGrpSpPr>
          <p:nvPr/>
        </p:nvGrpSpPr>
        <p:grpSpPr bwMode="auto">
          <a:xfrm>
            <a:off x="3462338" y="1781175"/>
            <a:ext cx="3663950" cy="1154113"/>
            <a:chOff x="2181" y="1122"/>
            <a:chExt cx="2308" cy="727"/>
          </a:xfrm>
        </p:grpSpPr>
        <p:sp>
          <p:nvSpPr>
            <p:cNvPr id="1043" name="Text Box 7">
              <a:extLst>
                <a:ext uri="{FF2B5EF4-FFF2-40B4-BE49-F238E27FC236}">
                  <a16:creationId xmlns:a16="http://schemas.microsoft.com/office/drawing/2014/main" id="{E163EB93-0386-46DC-845D-046134FE33B8}"/>
                </a:ext>
              </a:extLst>
            </p:cNvPr>
            <p:cNvSpPr txBox="1">
              <a:spLocks noChangeArrowheads="1"/>
            </p:cNvSpPr>
            <p:nvPr/>
          </p:nvSpPr>
          <p:spPr bwMode="auto">
            <a:xfrm>
              <a:off x="3923" y="1312"/>
              <a:ext cx="5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2800">
                  <a:latin typeface="Arial" panose="020B0604020202020204" pitchFamily="34" charset="0"/>
                  <a:ea typeface="黑体" panose="02010609060101010101" pitchFamily="49" charset="-122"/>
                </a:rPr>
                <a:t>苯胺</a:t>
              </a:r>
            </a:p>
          </p:txBody>
        </p:sp>
        <p:graphicFrame>
          <p:nvGraphicFramePr>
            <p:cNvPr id="1028" name="Object 10">
              <a:extLst>
                <a:ext uri="{FF2B5EF4-FFF2-40B4-BE49-F238E27FC236}">
                  <a16:creationId xmlns:a16="http://schemas.microsoft.com/office/drawing/2014/main" id="{6F282CD5-EAE3-4249-AB0B-0F814C538D3A}"/>
                </a:ext>
              </a:extLst>
            </p:cNvPr>
            <p:cNvGraphicFramePr>
              <a:graphicFrameLocks noChangeAspect="1"/>
            </p:cNvGraphicFramePr>
            <p:nvPr/>
          </p:nvGraphicFramePr>
          <p:xfrm>
            <a:off x="2181" y="1122"/>
            <a:ext cx="1289" cy="727"/>
          </p:xfrm>
          <a:graphic>
            <a:graphicData uri="http://schemas.openxmlformats.org/presentationml/2006/ole">
              <mc:AlternateContent xmlns:mc="http://schemas.openxmlformats.org/markup-compatibility/2006">
                <mc:Choice xmlns:v="urn:schemas-microsoft-com:vml" Requires="v">
                  <p:oleObj spid="_x0000_s1080" name="ISIS/Draw Sketch" r:id="rId3" imgW="1415354" imgH="804063" progId="">
                    <p:embed/>
                  </p:oleObj>
                </mc:Choice>
                <mc:Fallback>
                  <p:oleObj name="ISIS/Draw Sketch" r:id="rId3" imgW="1415354" imgH="804063"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 y="1122"/>
                          <a:ext cx="1289" cy="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20">
            <a:extLst>
              <a:ext uri="{FF2B5EF4-FFF2-40B4-BE49-F238E27FC236}">
                <a16:creationId xmlns:a16="http://schemas.microsoft.com/office/drawing/2014/main" id="{9AB33F91-09BB-46F3-BF2E-9D672BB2770A}"/>
              </a:ext>
            </a:extLst>
          </p:cNvPr>
          <p:cNvGrpSpPr>
            <a:grpSpLocks/>
          </p:cNvGrpSpPr>
          <p:nvPr/>
        </p:nvGrpSpPr>
        <p:grpSpPr bwMode="auto">
          <a:xfrm>
            <a:off x="2813050" y="5191125"/>
            <a:ext cx="5384800" cy="1149350"/>
            <a:chOff x="1772" y="3270"/>
            <a:chExt cx="3392" cy="724"/>
          </a:xfrm>
        </p:grpSpPr>
        <p:sp>
          <p:nvSpPr>
            <p:cNvPr id="1042" name="Text Box 8">
              <a:extLst>
                <a:ext uri="{FF2B5EF4-FFF2-40B4-BE49-F238E27FC236}">
                  <a16:creationId xmlns:a16="http://schemas.microsoft.com/office/drawing/2014/main" id="{1C45F98A-C4F1-4BA8-A557-01616096E2F4}"/>
                </a:ext>
              </a:extLst>
            </p:cNvPr>
            <p:cNvSpPr txBox="1">
              <a:spLocks noChangeArrowheads="1"/>
            </p:cNvSpPr>
            <p:nvPr/>
          </p:nvSpPr>
          <p:spPr bwMode="auto">
            <a:xfrm>
              <a:off x="3923" y="3480"/>
              <a:ext cx="1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2800">
                  <a:latin typeface="Arial" panose="020B0604020202020204" pitchFamily="34" charset="0"/>
                  <a:ea typeface="黑体" panose="02010609060101010101" pitchFamily="49" charset="-122"/>
                </a:rPr>
                <a:t>对氨基苯酚</a:t>
              </a:r>
            </a:p>
          </p:txBody>
        </p:sp>
        <p:graphicFrame>
          <p:nvGraphicFramePr>
            <p:cNvPr id="1027" name="Object 13">
              <a:extLst>
                <a:ext uri="{FF2B5EF4-FFF2-40B4-BE49-F238E27FC236}">
                  <a16:creationId xmlns:a16="http://schemas.microsoft.com/office/drawing/2014/main" id="{1E1CA7F9-C5F7-42D0-9947-B15079C23B5A}"/>
                </a:ext>
              </a:extLst>
            </p:cNvPr>
            <p:cNvGraphicFramePr>
              <a:graphicFrameLocks noChangeAspect="1"/>
            </p:cNvGraphicFramePr>
            <p:nvPr/>
          </p:nvGraphicFramePr>
          <p:xfrm>
            <a:off x="1772" y="3270"/>
            <a:ext cx="1708" cy="724"/>
          </p:xfrm>
          <a:graphic>
            <a:graphicData uri="http://schemas.openxmlformats.org/presentationml/2006/ole">
              <mc:AlternateContent xmlns:mc="http://schemas.openxmlformats.org/markup-compatibility/2006">
                <mc:Choice xmlns:v="urn:schemas-microsoft-com:vml" Requires="v">
                  <p:oleObj spid="_x0000_s1081" name="ISIS/Draw Sketch" r:id="rId5" imgW="1880798" imgH="804063" progId="">
                    <p:embed/>
                  </p:oleObj>
                </mc:Choice>
                <mc:Fallback>
                  <p:oleObj name="ISIS/Draw Sketch" r:id="rId5" imgW="1880798" imgH="804063"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 y="3270"/>
                          <a:ext cx="1708"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4399" name="Line 15">
            <a:extLst>
              <a:ext uri="{FF2B5EF4-FFF2-40B4-BE49-F238E27FC236}">
                <a16:creationId xmlns:a16="http://schemas.microsoft.com/office/drawing/2014/main" id="{2DBA09B7-2135-4D09-95C6-FB59AB149B56}"/>
              </a:ext>
            </a:extLst>
          </p:cNvPr>
          <p:cNvSpPr>
            <a:spLocks noChangeShapeType="1"/>
          </p:cNvSpPr>
          <p:nvPr/>
        </p:nvSpPr>
        <p:spPr bwMode="auto">
          <a:xfrm>
            <a:off x="4100513" y="4630738"/>
            <a:ext cx="0" cy="576262"/>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nvGrpSpPr>
          <p:cNvPr id="4" name="Group 21">
            <a:extLst>
              <a:ext uri="{FF2B5EF4-FFF2-40B4-BE49-F238E27FC236}">
                <a16:creationId xmlns:a16="http://schemas.microsoft.com/office/drawing/2014/main" id="{423C8C3F-402E-43B3-A1BC-9A06F7361C34}"/>
              </a:ext>
            </a:extLst>
          </p:cNvPr>
          <p:cNvGrpSpPr>
            <a:grpSpLocks/>
          </p:cNvGrpSpPr>
          <p:nvPr/>
        </p:nvGrpSpPr>
        <p:grpSpPr bwMode="auto">
          <a:xfrm>
            <a:off x="4100513" y="2924175"/>
            <a:ext cx="909637" cy="576263"/>
            <a:chOff x="2583" y="1842"/>
            <a:chExt cx="573" cy="363"/>
          </a:xfrm>
        </p:grpSpPr>
        <p:sp>
          <p:nvSpPr>
            <p:cNvPr id="1040" name="Line 14">
              <a:extLst>
                <a:ext uri="{FF2B5EF4-FFF2-40B4-BE49-F238E27FC236}">
                  <a16:creationId xmlns:a16="http://schemas.microsoft.com/office/drawing/2014/main" id="{08B53B57-A604-42F6-B992-E8F449DAAC4E}"/>
                </a:ext>
              </a:extLst>
            </p:cNvPr>
            <p:cNvSpPr>
              <a:spLocks noChangeShapeType="1"/>
            </p:cNvSpPr>
            <p:nvPr/>
          </p:nvSpPr>
          <p:spPr bwMode="auto">
            <a:xfrm>
              <a:off x="2583" y="1842"/>
              <a:ext cx="0" cy="363"/>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41" name="Text Box 16">
              <a:extLst>
                <a:ext uri="{FF2B5EF4-FFF2-40B4-BE49-F238E27FC236}">
                  <a16:creationId xmlns:a16="http://schemas.microsoft.com/office/drawing/2014/main" id="{BB0C5DE2-E964-489C-8226-6CABE4CB8FF5}"/>
                </a:ext>
              </a:extLst>
            </p:cNvPr>
            <p:cNvSpPr txBox="1">
              <a:spLocks noChangeArrowheads="1"/>
            </p:cNvSpPr>
            <p:nvPr/>
          </p:nvSpPr>
          <p:spPr bwMode="auto">
            <a:xfrm>
              <a:off x="2611" y="1870"/>
              <a:ext cx="545" cy="288"/>
            </a:xfrm>
            <a:prstGeom prst="rect">
              <a:avLst/>
            </a:prstGeom>
            <a:solidFill>
              <a:srgbClr val="FF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solidFill>
                    <a:schemeClr val="bg2"/>
                  </a:solidFill>
                  <a:latin typeface="Arial" panose="020B0604020202020204" pitchFamily="34" charset="0"/>
                </a:rPr>
                <a:t>CYP</a:t>
              </a:r>
            </a:p>
          </p:txBody>
        </p:sp>
      </p:grpSp>
      <p:grpSp>
        <p:nvGrpSpPr>
          <p:cNvPr id="5" name="Group 19">
            <a:extLst>
              <a:ext uri="{FF2B5EF4-FFF2-40B4-BE49-F238E27FC236}">
                <a16:creationId xmlns:a16="http://schemas.microsoft.com/office/drawing/2014/main" id="{AE5EDED9-3C23-4E3A-B064-3A466E35FB73}"/>
              </a:ext>
            </a:extLst>
          </p:cNvPr>
          <p:cNvGrpSpPr>
            <a:grpSpLocks/>
          </p:cNvGrpSpPr>
          <p:nvPr/>
        </p:nvGrpSpPr>
        <p:grpSpPr bwMode="auto">
          <a:xfrm>
            <a:off x="3460750" y="3500438"/>
            <a:ext cx="3665538" cy="1152525"/>
            <a:chOff x="2180" y="2205"/>
            <a:chExt cx="2309" cy="726"/>
          </a:xfrm>
        </p:grpSpPr>
        <p:graphicFrame>
          <p:nvGraphicFramePr>
            <p:cNvPr id="1026" name="Object 12">
              <a:extLst>
                <a:ext uri="{FF2B5EF4-FFF2-40B4-BE49-F238E27FC236}">
                  <a16:creationId xmlns:a16="http://schemas.microsoft.com/office/drawing/2014/main" id="{CF14CE85-A3A8-4284-8544-711913D72017}"/>
                </a:ext>
              </a:extLst>
            </p:cNvPr>
            <p:cNvGraphicFramePr>
              <a:graphicFrameLocks noChangeAspect="1"/>
            </p:cNvGraphicFramePr>
            <p:nvPr/>
          </p:nvGraphicFramePr>
          <p:xfrm>
            <a:off x="2180" y="2205"/>
            <a:ext cx="1442" cy="726"/>
          </p:xfrm>
          <a:graphic>
            <a:graphicData uri="http://schemas.openxmlformats.org/presentationml/2006/ole">
              <mc:AlternateContent xmlns:mc="http://schemas.openxmlformats.org/markup-compatibility/2006">
                <mc:Choice xmlns:v="urn:schemas-microsoft-com:vml" Requires="v">
                  <p:oleObj spid="_x0000_s1082" name="ISIS/Draw Sketch" r:id="rId7" imgW="1587835" imgH="804063" progId="">
                    <p:embed/>
                  </p:oleObj>
                </mc:Choice>
                <mc:Fallback>
                  <p:oleObj name="ISIS/Draw Sketch" r:id="rId7" imgW="1587835" imgH="804063" progId="">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0" y="2205"/>
                          <a:ext cx="1442" cy="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9" name="Text Box 17">
              <a:extLst>
                <a:ext uri="{FF2B5EF4-FFF2-40B4-BE49-F238E27FC236}">
                  <a16:creationId xmlns:a16="http://schemas.microsoft.com/office/drawing/2014/main" id="{E92C1CC8-247C-4D9E-A1C6-EFB029C40A34}"/>
                </a:ext>
              </a:extLst>
            </p:cNvPr>
            <p:cNvSpPr txBox="1">
              <a:spLocks noChangeArrowheads="1"/>
            </p:cNvSpPr>
            <p:nvPr/>
          </p:nvSpPr>
          <p:spPr bwMode="auto">
            <a:xfrm>
              <a:off x="3923" y="2398"/>
              <a:ext cx="5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2800">
                  <a:latin typeface="Arial" panose="020B0604020202020204" pitchFamily="34" charset="0"/>
                  <a:ea typeface="黑体" panose="02010609060101010101" pitchFamily="49" charset="-122"/>
                </a:rPr>
                <a:t>苯胲</a:t>
              </a:r>
            </a:p>
          </p:txBody>
        </p:sp>
      </p:grpSp>
      <p:sp>
        <p:nvSpPr>
          <p:cNvPr id="1038" name="灯片编号占位符 18">
            <a:extLst>
              <a:ext uri="{FF2B5EF4-FFF2-40B4-BE49-F238E27FC236}">
                <a16:creationId xmlns:a16="http://schemas.microsoft.com/office/drawing/2014/main" id="{771DC319-762F-4DED-9300-BA510C0769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9E2FFEE9-236E-4C23-BE16-967C7569308D}" type="slidenum">
              <a:rPr lang="en-US" altLang="zh-CN">
                <a:latin typeface="Arial" panose="020B0604020202020204" pitchFamily="34" charset="0"/>
              </a:rPr>
              <a:pPr eaLnBrk="1" hangingPunct="1"/>
              <a:t>30</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dissolve">
                                      <p:cBhvr>
                                        <p:cTn id="12" dur="500"/>
                                        <p:tgtEl>
                                          <p:spTgt spid="144387">
                                            <p:txEl>
                                              <p:pRg st="1" end="1"/>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44399"/>
                                        </p:tgtEl>
                                        <p:attrNameLst>
                                          <p:attrName>style.visibility</p:attrName>
                                        </p:attrNameLst>
                                      </p:cBhvr>
                                      <p:to>
                                        <p:strVal val="visible"/>
                                      </p:to>
                                    </p:set>
                                    <p:animEffect transition="in" filter="wipe(up)">
                                      <p:cBhvr>
                                        <p:cTn id="29" dur="500"/>
                                        <p:tgtEl>
                                          <p:spTgt spid="144399"/>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BF38F1A0-44D8-4939-A392-A5BF516EA5E8}"/>
              </a:ext>
            </a:extLst>
          </p:cNvPr>
          <p:cNvSpPr>
            <a:spLocks noGrp="1" noChangeArrowheads="1"/>
          </p:cNvSpPr>
          <p:nvPr>
            <p:ph type="body" idx="1"/>
          </p:nvPr>
        </p:nvSpPr>
        <p:spPr>
          <a:xfrm>
            <a:off x="539750" y="908050"/>
            <a:ext cx="8002588" cy="720725"/>
          </a:xfrm>
        </p:spPr>
        <p:txBody>
          <a:bodyPr/>
          <a:lstStyle/>
          <a:p>
            <a:pPr marL="265113" indent="-265113" algn="just" eaLnBrk="1" hangingPunct="1">
              <a:lnSpc>
                <a:spcPct val="120000"/>
              </a:lnSpc>
              <a:buSzPct val="90000"/>
              <a:buFont typeface="Wingdings" panose="05000000000000000000" pitchFamily="2" charset="2"/>
              <a:buChar char="Ø"/>
              <a:defRPr/>
            </a:pPr>
            <a:r>
              <a:rPr lang="en-US" altLang="zh-CN">
                <a:latin typeface="Times New Roman" pitchFamily="18" charset="0"/>
                <a:ea typeface="黑体" pitchFamily="2" charset="-122"/>
              </a:rPr>
              <a:t> </a:t>
            </a:r>
            <a:r>
              <a:rPr lang="zh-CN" altLang="en-US">
                <a:latin typeface="Times New Roman" pitchFamily="18" charset="0"/>
                <a:ea typeface="黑体" pitchFamily="2" charset="-122"/>
              </a:rPr>
              <a:t>意义：</a:t>
            </a:r>
          </a:p>
        </p:txBody>
      </p:sp>
      <p:sp>
        <p:nvSpPr>
          <p:cNvPr id="145412" name="Rectangle 4">
            <a:extLst>
              <a:ext uri="{FF2B5EF4-FFF2-40B4-BE49-F238E27FC236}">
                <a16:creationId xmlns:a16="http://schemas.microsoft.com/office/drawing/2014/main" id="{EAE1058C-F508-4507-A207-899F67A71021}"/>
              </a:ext>
            </a:extLst>
          </p:cNvPr>
          <p:cNvSpPr>
            <a:spLocks noChangeArrowheads="1"/>
          </p:cNvSpPr>
          <p:nvPr/>
        </p:nvSpPr>
        <p:spPr bwMode="auto">
          <a:xfrm>
            <a:off x="1116013" y="3394075"/>
            <a:ext cx="72739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6213" indent="-17621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10000"/>
              </a:lnSpc>
              <a:buClr>
                <a:schemeClr val="hlink"/>
              </a:buClr>
              <a:buFont typeface="Wingdings" panose="05000000000000000000" pitchFamily="2" charset="2"/>
              <a:buChar char="ü"/>
            </a:pPr>
            <a:r>
              <a:rPr kumimoji="1" lang="zh-CN" altLang="en-US" sz="2800">
                <a:latin typeface="Times New Roman" panose="02020603050405020304" pitchFamily="18" charset="0"/>
                <a:ea typeface="黑体" panose="02010609060101010101" pitchFamily="49" charset="-122"/>
              </a:rPr>
              <a:t>维生素</a:t>
            </a:r>
            <a:r>
              <a:rPr kumimoji="1" lang="en-US" altLang="zh-CN" sz="2800">
                <a:latin typeface="Times New Roman" panose="02020603050405020304" pitchFamily="18" charset="0"/>
                <a:ea typeface="黑体" panose="02010609060101010101" pitchFamily="49" charset="-122"/>
              </a:rPr>
              <a:t>D</a:t>
            </a:r>
            <a:r>
              <a:rPr kumimoji="1" lang="en-US" altLang="zh-CN" sz="2800" baseline="-25000">
                <a:latin typeface="Times New Roman" panose="02020603050405020304" pitchFamily="18" charset="0"/>
                <a:ea typeface="黑体" panose="02010609060101010101" pitchFamily="49" charset="-122"/>
              </a:rPr>
              <a:t>3</a:t>
            </a:r>
            <a:r>
              <a:rPr kumimoji="1" lang="zh-CN" altLang="en-US" sz="2800">
                <a:latin typeface="Times New Roman" panose="02020603050405020304" pitchFamily="18" charset="0"/>
                <a:ea typeface="黑体" panose="02010609060101010101" pitchFamily="49" charset="-122"/>
              </a:rPr>
              <a:t>羟化成为具有生物学活性的维生素</a:t>
            </a:r>
            <a:r>
              <a:rPr kumimoji="1" lang="en-US" altLang="zh-CN" sz="2800">
                <a:latin typeface="Times New Roman" panose="02020603050405020304" pitchFamily="18" charset="0"/>
                <a:ea typeface="黑体" panose="02010609060101010101" pitchFamily="49" charset="-122"/>
              </a:rPr>
              <a:t>1, 25-(OH)</a:t>
            </a:r>
            <a:r>
              <a:rPr kumimoji="1" lang="en-US" altLang="zh-CN" sz="2800" baseline="-25000">
                <a:latin typeface="Times New Roman" panose="02020603050405020304" pitchFamily="18" charset="0"/>
                <a:ea typeface="黑体" panose="02010609060101010101" pitchFamily="49" charset="-122"/>
              </a:rPr>
              <a:t>2</a:t>
            </a:r>
            <a:r>
              <a:rPr kumimoji="1" lang="en-US" altLang="zh-CN" sz="2800">
                <a:latin typeface="Times New Roman" panose="02020603050405020304" pitchFamily="18" charset="0"/>
                <a:ea typeface="黑体" panose="02010609060101010101" pitchFamily="49" charset="-122"/>
              </a:rPr>
              <a:t>D</a:t>
            </a:r>
            <a:r>
              <a:rPr kumimoji="1" lang="en-US" altLang="zh-CN" sz="2800" baseline="-25000">
                <a:latin typeface="Times New Roman" panose="02020603050405020304" pitchFamily="18" charset="0"/>
                <a:ea typeface="黑体" panose="02010609060101010101" pitchFamily="49" charset="-122"/>
              </a:rPr>
              <a:t>3</a:t>
            </a:r>
          </a:p>
          <a:p>
            <a:pPr eaLnBrk="1" hangingPunct="1">
              <a:lnSpc>
                <a:spcPct val="170000"/>
              </a:lnSpc>
              <a:buClr>
                <a:schemeClr val="hlink"/>
              </a:buClr>
              <a:buFont typeface="Wingdings" panose="05000000000000000000" pitchFamily="2" charset="2"/>
              <a:buChar char="ü"/>
            </a:pPr>
            <a:r>
              <a:rPr kumimoji="1" lang="zh-CN" altLang="en-US" sz="2800">
                <a:latin typeface="Times New Roman" panose="02020603050405020304" pitchFamily="18" charset="0"/>
                <a:ea typeface="黑体" panose="02010609060101010101" pitchFamily="49" charset="-122"/>
              </a:rPr>
              <a:t>胆汁酸和类固醇激素合成过程中的羟化作用 </a:t>
            </a:r>
          </a:p>
          <a:p>
            <a:pPr eaLnBrk="1" hangingPunct="1">
              <a:lnSpc>
                <a:spcPct val="170000"/>
              </a:lnSpc>
              <a:buClr>
                <a:schemeClr val="hlink"/>
              </a:buClr>
              <a:buFont typeface="Wingdings" panose="05000000000000000000" pitchFamily="2" charset="2"/>
              <a:buChar char="ü"/>
            </a:pPr>
            <a:r>
              <a:rPr kumimoji="1" lang="zh-CN" altLang="en-US" sz="2800">
                <a:latin typeface="Times New Roman" panose="02020603050405020304" pitchFamily="18" charset="0"/>
                <a:ea typeface="黑体" panose="02010609060101010101" pitchFamily="49" charset="-122"/>
              </a:rPr>
              <a:t>黄曲霉素</a:t>
            </a:r>
            <a:r>
              <a:rPr kumimoji="1" lang="en-US" altLang="zh-CN" sz="2800">
                <a:latin typeface="Times New Roman" panose="02020603050405020304" pitchFamily="18" charset="0"/>
                <a:ea typeface="黑体" panose="02010609060101010101" pitchFamily="49" charset="-122"/>
              </a:rPr>
              <a:t>B1</a:t>
            </a:r>
            <a:r>
              <a:rPr kumimoji="1" lang="zh-CN" altLang="en-US" sz="2800">
                <a:latin typeface="Times New Roman" panose="02020603050405020304" pitchFamily="18" charset="0"/>
                <a:ea typeface="黑体" panose="02010609060101010101" pitchFamily="49" charset="-122"/>
              </a:rPr>
              <a:t>经加单氧酶作用生成致癌物质 </a:t>
            </a:r>
          </a:p>
        </p:txBody>
      </p:sp>
      <p:sp>
        <p:nvSpPr>
          <p:cNvPr id="145413" name="Rectangle 5">
            <a:extLst>
              <a:ext uri="{FF2B5EF4-FFF2-40B4-BE49-F238E27FC236}">
                <a16:creationId xmlns:a16="http://schemas.microsoft.com/office/drawing/2014/main" id="{534586C9-9C41-44A4-A03B-DBB01495137B}"/>
              </a:ext>
            </a:extLst>
          </p:cNvPr>
          <p:cNvSpPr>
            <a:spLocks noChangeArrowheads="1"/>
          </p:cNvSpPr>
          <p:nvPr/>
        </p:nvSpPr>
        <p:spPr bwMode="auto">
          <a:xfrm>
            <a:off x="971550" y="1557338"/>
            <a:ext cx="7200900" cy="1800225"/>
          </a:xfrm>
          <a:prstGeom prst="rect">
            <a:avLst/>
          </a:prstGeom>
          <a:noFill/>
          <a:ln w="19050" algn="ctr">
            <a:noFill/>
            <a:miter lim="800000"/>
            <a:headEnd/>
            <a:tailEnd/>
          </a:ln>
          <a:effectLst/>
        </p:spPr>
        <p:txBody>
          <a:bodyPr/>
          <a:lstStyle/>
          <a:p>
            <a:pPr marL="265113" indent="-265113" algn="just">
              <a:lnSpc>
                <a:spcPct val="120000"/>
              </a:lnSpc>
              <a:spcBef>
                <a:spcPct val="20000"/>
              </a:spcBef>
              <a:buClr>
                <a:schemeClr val="hlink"/>
              </a:buClr>
              <a:buSzPct val="90000"/>
              <a:buFont typeface="Wingdings" pitchFamily="2" charset="2"/>
              <a:buNone/>
              <a:defRPr/>
            </a:pPr>
            <a:r>
              <a:rPr lang="en-US" altLang="zh-CN" sz="2800">
                <a:effectLst>
                  <a:outerShdw blurRad="38100" dist="38100" dir="2700000" algn="tl">
                    <a:srgbClr val="000000"/>
                  </a:outerShdw>
                </a:effectLst>
                <a:latin typeface="Times New Roman" pitchFamily="18" charset="0"/>
                <a:ea typeface="黑体" pitchFamily="2" charset="-122"/>
              </a:rPr>
              <a:t>            </a:t>
            </a:r>
            <a:r>
              <a:rPr lang="zh-CN" altLang="en-US" sz="2800">
                <a:effectLst>
                  <a:outerShdw blurRad="38100" dist="38100" dir="2700000" algn="tl">
                    <a:srgbClr val="000000"/>
                  </a:outerShdw>
                </a:effectLst>
                <a:latin typeface="Times New Roman" pitchFamily="18" charset="0"/>
                <a:ea typeface="黑体" pitchFamily="2" charset="-122"/>
              </a:rPr>
              <a:t>加单氧酶系的羟化作用不仅增加药物或毒物的水溶性，有利于排泄，而且还参与体内许多重要物质的羟化过程。 </a:t>
            </a:r>
          </a:p>
        </p:txBody>
      </p:sp>
      <p:sp>
        <p:nvSpPr>
          <p:cNvPr id="52229" name="灯片编号占位符 4">
            <a:extLst>
              <a:ext uri="{FF2B5EF4-FFF2-40B4-BE49-F238E27FC236}">
                <a16:creationId xmlns:a16="http://schemas.microsoft.com/office/drawing/2014/main" id="{78D830C2-2D0E-4261-95E8-7D376A62AD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CAAE6B17-0E4A-4C84-A23C-02D90031BBA2}" type="slidenum">
              <a:rPr lang="en-US" altLang="zh-CN">
                <a:latin typeface="Arial" panose="020B0604020202020204" pitchFamily="34" charset="0"/>
              </a:rPr>
              <a:pPr eaLnBrk="1" hangingPunct="1"/>
              <a:t>31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dissolve">
                                      <p:cBhvr>
                                        <p:cTn id="7" dur="500"/>
                                        <p:tgtEl>
                                          <p:spTgt spid="145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5412"/>
                                        </p:tgtEl>
                                        <p:attrNameLst>
                                          <p:attrName>style.visibility</p:attrName>
                                        </p:attrNameLst>
                                      </p:cBhvr>
                                      <p:to>
                                        <p:strVal val="visible"/>
                                      </p:to>
                                    </p:set>
                                    <p:animEffect transition="in" filter="wipe(up)">
                                      <p:cBhvr>
                                        <p:cTn id="12"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a:extLst>
              <a:ext uri="{FF2B5EF4-FFF2-40B4-BE49-F238E27FC236}">
                <a16:creationId xmlns:a16="http://schemas.microsoft.com/office/drawing/2014/main" id="{49AAA65D-9BC8-4A16-AC49-C417D66A87B4}"/>
              </a:ext>
            </a:extLst>
          </p:cNvPr>
          <p:cNvSpPr txBox="1">
            <a:spLocks noChangeArrowheads="1"/>
          </p:cNvSpPr>
          <p:nvPr/>
        </p:nvSpPr>
        <p:spPr bwMode="auto">
          <a:xfrm>
            <a:off x="755650" y="476250"/>
            <a:ext cx="792003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0000"/>
              </a:lnSpc>
            </a:pPr>
            <a:r>
              <a:rPr kumimoji="1" lang="zh-CN" altLang="en-US" sz="2800">
                <a:latin typeface="Times New Roman" panose="02020603050405020304" pitchFamily="18" charset="0"/>
                <a:ea typeface="黑体" panose="02010609060101010101" pitchFamily="49" charset="-122"/>
              </a:rPr>
              <a:t>黄曲霉素是致肝癌的重要危险因子</a:t>
            </a:r>
          </a:p>
          <a:p>
            <a:pPr eaLnBrk="1" hangingPunct="1">
              <a:lnSpc>
                <a:spcPct val="130000"/>
              </a:lnSpc>
            </a:pPr>
            <a:r>
              <a:rPr kumimoji="1" lang="zh-CN" altLang="en-US" sz="2800">
                <a:latin typeface="Times New Roman" panose="02020603050405020304" pitchFamily="18" charset="0"/>
                <a:ea typeface="黑体" panose="02010609060101010101" pitchFamily="49" charset="-122"/>
              </a:rPr>
              <a:t>         </a:t>
            </a:r>
            <a:r>
              <a:rPr kumimoji="1" lang="en-US" altLang="zh-CN" sz="2800">
                <a:latin typeface="Times New Roman" panose="02020603050405020304" pitchFamily="18" charset="0"/>
                <a:ea typeface="黑体" panose="02010609060101010101" pitchFamily="49" charset="-122"/>
              </a:rPr>
              <a:t>——</a:t>
            </a:r>
            <a:r>
              <a:rPr kumimoji="1" lang="zh-CN" altLang="en-US" sz="2800">
                <a:latin typeface="Times New Roman" panose="02020603050405020304" pitchFamily="18" charset="0"/>
                <a:ea typeface="黑体" panose="02010609060101010101" pitchFamily="49" charset="-122"/>
              </a:rPr>
              <a:t>黄曲霉素</a:t>
            </a:r>
            <a:r>
              <a:rPr kumimoji="1" lang="en-US" altLang="zh-CN" sz="2800">
                <a:latin typeface="Times New Roman" panose="02020603050405020304" pitchFamily="18" charset="0"/>
                <a:ea typeface="黑体" panose="02010609060101010101" pitchFamily="49" charset="-122"/>
                <a:cs typeface="Times New Roman" panose="02020603050405020304" pitchFamily="18" charset="0"/>
              </a:rPr>
              <a:t>B1</a:t>
            </a:r>
            <a:r>
              <a:rPr kumimoji="1" lang="zh-CN" altLang="en-US" sz="2800">
                <a:latin typeface="Times New Roman" panose="02020603050405020304" pitchFamily="18" charset="0"/>
                <a:ea typeface="黑体" panose="02010609060101010101" pitchFamily="49" charset="-122"/>
              </a:rPr>
              <a:t>经</a:t>
            </a:r>
            <a:r>
              <a:rPr kumimoji="1" lang="en-US" altLang="zh-CN" sz="2800">
                <a:latin typeface="Times New Roman" panose="02020603050405020304" pitchFamily="18" charset="0"/>
                <a:ea typeface="黑体" panose="02010609060101010101" pitchFamily="49" charset="-122"/>
              </a:rPr>
              <a:t>CYP</a:t>
            </a:r>
            <a:r>
              <a:rPr kumimoji="1" lang="zh-CN" altLang="en-US" sz="2800">
                <a:latin typeface="Times New Roman" panose="02020603050405020304" pitchFamily="18" charset="0"/>
                <a:ea typeface="黑体" panose="02010609060101010101" pitchFamily="49" charset="-122"/>
              </a:rPr>
              <a:t>作用生成的黄曲霉素</a:t>
            </a:r>
            <a:r>
              <a:rPr kumimoji="1" lang="en-US" altLang="zh-CN" sz="2800">
                <a:latin typeface="Times New Roman" panose="02020603050405020304" pitchFamily="18" charset="0"/>
                <a:ea typeface="黑体" panose="02010609060101010101" pitchFamily="49" charset="-122"/>
              </a:rPr>
              <a:t>2,3-</a:t>
            </a:r>
            <a:r>
              <a:rPr kumimoji="1" lang="zh-CN" altLang="en-US" sz="2800">
                <a:latin typeface="Times New Roman" panose="02020603050405020304" pitchFamily="18" charset="0"/>
                <a:ea typeface="黑体" panose="02010609060101010101" pitchFamily="49" charset="-122"/>
              </a:rPr>
              <a:t>环氧化物可与</a:t>
            </a:r>
            <a:r>
              <a:rPr kumimoji="1" lang="en-US" altLang="zh-CN" sz="2800">
                <a:latin typeface="Times New Roman" panose="02020603050405020304" pitchFamily="18" charset="0"/>
                <a:ea typeface="黑体" panose="02010609060101010101" pitchFamily="49" charset="-122"/>
              </a:rPr>
              <a:t>DNA</a:t>
            </a:r>
            <a:r>
              <a:rPr kumimoji="1" lang="zh-CN" altLang="en-US" sz="2800">
                <a:latin typeface="Times New Roman" panose="02020603050405020304" pitchFamily="18" charset="0"/>
                <a:ea typeface="黑体" panose="02010609060101010101" pitchFamily="49" charset="-122"/>
              </a:rPr>
              <a:t>分子中鸟嘌呤结合，引起</a:t>
            </a:r>
            <a:r>
              <a:rPr kumimoji="1" lang="en-US" altLang="zh-CN" sz="2800">
                <a:latin typeface="Times New Roman" panose="02020603050405020304" pitchFamily="18" charset="0"/>
                <a:ea typeface="黑体" panose="02010609060101010101" pitchFamily="49" charset="-122"/>
              </a:rPr>
              <a:t>DNA</a:t>
            </a:r>
            <a:r>
              <a:rPr kumimoji="1" lang="zh-CN" altLang="en-US" sz="2800">
                <a:latin typeface="Times New Roman" panose="02020603050405020304" pitchFamily="18" charset="0"/>
                <a:ea typeface="黑体" panose="02010609060101010101" pitchFamily="49" charset="-122"/>
              </a:rPr>
              <a:t>突变。 </a:t>
            </a:r>
          </a:p>
        </p:txBody>
      </p:sp>
      <p:grpSp>
        <p:nvGrpSpPr>
          <p:cNvPr id="2052" name="Group 3">
            <a:extLst>
              <a:ext uri="{FF2B5EF4-FFF2-40B4-BE49-F238E27FC236}">
                <a16:creationId xmlns:a16="http://schemas.microsoft.com/office/drawing/2014/main" id="{5409D02D-1F14-45FF-9570-7FDAEAB8B2E0}"/>
              </a:ext>
            </a:extLst>
          </p:cNvPr>
          <p:cNvGrpSpPr>
            <a:grpSpLocks/>
          </p:cNvGrpSpPr>
          <p:nvPr/>
        </p:nvGrpSpPr>
        <p:grpSpPr bwMode="auto">
          <a:xfrm>
            <a:off x="0" y="2892425"/>
            <a:ext cx="9156700" cy="3416300"/>
            <a:chOff x="0" y="1822"/>
            <a:chExt cx="5768" cy="2152"/>
          </a:xfrm>
        </p:grpSpPr>
        <p:sp>
          <p:nvSpPr>
            <p:cNvPr id="2054" name="Rectangle 4">
              <a:extLst>
                <a:ext uri="{FF2B5EF4-FFF2-40B4-BE49-F238E27FC236}">
                  <a16:creationId xmlns:a16="http://schemas.microsoft.com/office/drawing/2014/main" id="{867D6908-01CA-4DA4-B8A8-DA7CA6A3F59C}"/>
                </a:ext>
              </a:extLst>
            </p:cNvPr>
            <p:cNvSpPr>
              <a:spLocks noChangeArrowheads="1"/>
            </p:cNvSpPr>
            <p:nvPr/>
          </p:nvSpPr>
          <p:spPr bwMode="auto">
            <a:xfrm>
              <a:off x="8" y="3521"/>
              <a:ext cx="5760" cy="45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graphicFrame>
          <p:nvGraphicFramePr>
            <p:cNvPr id="2050" name="Object 5">
              <a:extLst>
                <a:ext uri="{FF2B5EF4-FFF2-40B4-BE49-F238E27FC236}">
                  <a16:creationId xmlns:a16="http://schemas.microsoft.com/office/drawing/2014/main" id="{45BD5C3B-04DE-46D2-95CA-359503408094}"/>
                </a:ext>
              </a:extLst>
            </p:cNvPr>
            <p:cNvGraphicFramePr>
              <a:graphicFrameLocks noChangeAspect="1"/>
            </p:cNvGraphicFramePr>
            <p:nvPr/>
          </p:nvGraphicFramePr>
          <p:xfrm>
            <a:off x="0" y="1822"/>
            <a:ext cx="5760" cy="1699"/>
          </p:xfrm>
          <a:graphic>
            <a:graphicData uri="http://schemas.openxmlformats.org/presentationml/2006/ole">
              <mc:AlternateContent xmlns:mc="http://schemas.openxmlformats.org/markup-compatibility/2006">
                <mc:Choice xmlns:v="urn:schemas-microsoft-com:vml" Requires="v">
                  <p:oleObj spid="_x0000_s2071" name="ACD ChemSketch 2.0" r:id="rId3" imgW="6714744" imgH="1981200" progId="">
                    <p:embed/>
                  </p:oleObj>
                </mc:Choice>
                <mc:Fallback>
                  <p:oleObj name="ACD ChemSketch 2.0" r:id="rId3" imgW="6714744" imgH="1981200"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2"/>
                          <a:ext cx="5760" cy="1699"/>
                        </a:xfrm>
                        <a:prstGeom prst="rect">
                          <a:avLst/>
                        </a:prstGeom>
                        <a:solidFill>
                          <a:schemeClr val="tx1"/>
                        </a:solidFill>
                      </p:spPr>
                    </p:pic>
                  </p:oleObj>
                </mc:Fallback>
              </mc:AlternateContent>
            </a:graphicData>
          </a:graphic>
        </p:graphicFrame>
        <p:sp>
          <p:nvSpPr>
            <p:cNvPr id="2055" name="Text Box 6">
              <a:extLst>
                <a:ext uri="{FF2B5EF4-FFF2-40B4-BE49-F238E27FC236}">
                  <a16:creationId xmlns:a16="http://schemas.microsoft.com/office/drawing/2014/main" id="{A0250DEC-466B-4395-842B-13A1DD1B3F2E}"/>
                </a:ext>
              </a:extLst>
            </p:cNvPr>
            <p:cNvSpPr txBox="1">
              <a:spLocks noChangeArrowheads="1"/>
            </p:cNvSpPr>
            <p:nvPr/>
          </p:nvSpPr>
          <p:spPr bwMode="auto">
            <a:xfrm>
              <a:off x="158" y="3089"/>
              <a:ext cx="9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000">
                  <a:solidFill>
                    <a:schemeClr val="bg2"/>
                  </a:solidFill>
                  <a:latin typeface="黑体" panose="02010609060101010101" pitchFamily="49" charset="-122"/>
                  <a:ea typeface="黑体" panose="02010609060101010101" pitchFamily="49" charset="-122"/>
                </a:rPr>
                <a:t>黄曲霉素</a:t>
              </a:r>
              <a:r>
                <a:rPr kumimoji="1" lang="en-US" altLang="zh-CN" sz="2000">
                  <a:solidFill>
                    <a:schemeClr val="bg2"/>
                  </a:solidFill>
                  <a:latin typeface="黑体" panose="02010609060101010101" pitchFamily="49" charset="-122"/>
                  <a:ea typeface="黑体" panose="02010609060101010101" pitchFamily="49" charset="-122"/>
                  <a:cs typeface="Times New Roman" panose="02020603050405020304" pitchFamily="18" charset="0"/>
                </a:rPr>
                <a:t>B</a:t>
              </a:r>
              <a:r>
                <a:rPr kumimoji="1" lang="en-US" altLang="zh-CN" sz="2000" baseline="-30000">
                  <a:solidFill>
                    <a:schemeClr val="bg2"/>
                  </a:solidFill>
                  <a:latin typeface="黑体" panose="02010609060101010101" pitchFamily="49" charset="-122"/>
                  <a:ea typeface="黑体" panose="02010609060101010101" pitchFamily="49" charset="-122"/>
                  <a:cs typeface="Times New Roman" panose="02020603050405020304" pitchFamily="18" charset="0"/>
                </a:rPr>
                <a:t>1</a:t>
              </a:r>
            </a:p>
          </p:txBody>
        </p:sp>
        <p:sp>
          <p:nvSpPr>
            <p:cNvPr id="2056" name="Rectangle 7">
              <a:extLst>
                <a:ext uri="{FF2B5EF4-FFF2-40B4-BE49-F238E27FC236}">
                  <a16:creationId xmlns:a16="http://schemas.microsoft.com/office/drawing/2014/main" id="{E545BA92-D1A8-4047-921F-35D0442EA8E0}"/>
                </a:ext>
              </a:extLst>
            </p:cNvPr>
            <p:cNvSpPr>
              <a:spLocks noChangeArrowheads="1"/>
            </p:cNvSpPr>
            <p:nvPr/>
          </p:nvSpPr>
          <p:spPr bwMode="auto">
            <a:xfrm>
              <a:off x="1819" y="3067"/>
              <a:ext cx="140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000">
                  <a:solidFill>
                    <a:schemeClr val="bg2"/>
                  </a:solidFill>
                  <a:latin typeface="黑体" panose="02010609060101010101" pitchFamily="49" charset="-122"/>
                  <a:ea typeface="黑体" panose="02010609060101010101" pitchFamily="49" charset="-122"/>
                  <a:cs typeface="Times New Roman" panose="02020603050405020304" pitchFamily="18" charset="0"/>
                </a:rPr>
                <a:t>2,3-</a:t>
              </a:r>
              <a:r>
                <a:rPr kumimoji="1" lang="zh-CN" altLang="en-US" sz="2000">
                  <a:solidFill>
                    <a:schemeClr val="bg2"/>
                  </a:solidFill>
                  <a:latin typeface="黑体" panose="02010609060101010101" pitchFamily="49" charset="-122"/>
                  <a:ea typeface="黑体" panose="02010609060101010101" pitchFamily="49" charset="-122"/>
                  <a:cs typeface="Times New Roman" panose="02020603050405020304" pitchFamily="18" charset="0"/>
                </a:rPr>
                <a:t>环氧黄曲霉素</a:t>
              </a:r>
            </a:p>
          </p:txBody>
        </p:sp>
        <p:sp>
          <p:nvSpPr>
            <p:cNvPr id="2057" name="Rectangle 8">
              <a:extLst>
                <a:ext uri="{FF2B5EF4-FFF2-40B4-BE49-F238E27FC236}">
                  <a16:creationId xmlns:a16="http://schemas.microsoft.com/office/drawing/2014/main" id="{25AA3EED-94A3-4935-B44D-43CE4E93C26F}"/>
                </a:ext>
              </a:extLst>
            </p:cNvPr>
            <p:cNvSpPr>
              <a:spLocks noChangeArrowheads="1"/>
            </p:cNvSpPr>
            <p:nvPr/>
          </p:nvSpPr>
          <p:spPr bwMode="auto">
            <a:xfrm>
              <a:off x="3129" y="3514"/>
              <a:ext cx="10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000">
                  <a:solidFill>
                    <a:schemeClr val="bg2"/>
                  </a:solidFill>
                  <a:latin typeface="Constantia" panose="02030602050306030303" pitchFamily="18" charset="0"/>
                  <a:ea typeface="黑体" panose="02010609060101010101" pitchFamily="49" charset="-122"/>
                  <a:cs typeface="Times New Roman" panose="02020603050405020304" pitchFamily="18" charset="0"/>
                </a:rPr>
                <a:t>DNA-</a:t>
              </a:r>
              <a:r>
                <a:rPr kumimoji="1" lang="zh-CN" altLang="en-US" sz="2000">
                  <a:solidFill>
                    <a:schemeClr val="bg2"/>
                  </a:solidFill>
                  <a:latin typeface="Constantia" panose="02030602050306030303" pitchFamily="18" charset="0"/>
                  <a:ea typeface="黑体" panose="02010609060101010101" pitchFamily="49" charset="-122"/>
                  <a:cs typeface="Times New Roman" panose="02020603050405020304" pitchFamily="18" charset="0"/>
                </a:rPr>
                <a:t>鸟嘌呤</a:t>
              </a:r>
            </a:p>
          </p:txBody>
        </p:sp>
        <p:sp>
          <p:nvSpPr>
            <p:cNvPr id="2058" name="Text Box 9">
              <a:extLst>
                <a:ext uri="{FF2B5EF4-FFF2-40B4-BE49-F238E27FC236}">
                  <a16:creationId xmlns:a16="http://schemas.microsoft.com/office/drawing/2014/main" id="{C91CB95B-C879-47EB-91B5-D32384E08A27}"/>
                </a:ext>
              </a:extLst>
            </p:cNvPr>
            <p:cNvSpPr txBox="1">
              <a:spLocks noChangeArrowheads="1"/>
            </p:cNvSpPr>
            <p:nvPr/>
          </p:nvSpPr>
          <p:spPr bwMode="auto">
            <a:xfrm>
              <a:off x="4308" y="3110"/>
              <a:ext cx="143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000">
                  <a:solidFill>
                    <a:schemeClr val="bg2"/>
                  </a:solidFill>
                  <a:latin typeface="Constantia" panose="02030602050306030303" pitchFamily="18" charset="0"/>
                  <a:ea typeface="黑体" panose="02010609060101010101" pitchFamily="49" charset="-122"/>
                </a:rPr>
                <a:t>环曲霉素与</a:t>
              </a:r>
              <a:r>
                <a:rPr kumimoji="1" lang="en-US" altLang="zh-CN" sz="2000">
                  <a:solidFill>
                    <a:schemeClr val="bg2"/>
                  </a:solidFill>
                  <a:latin typeface="Constantia" panose="02030602050306030303" pitchFamily="18" charset="0"/>
                  <a:ea typeface="黑体" panose="02010609060101010101" pitchFamily="49" charset="-122"/>
                </a:rPr>
                <a:t>DNA</a:t>
              </a:r>
              <a:r>
                <a:rPr kumimoji="1" lang="zh-CN" altLang="en-US" sz="2000">
                  <a:solidFill>
                    <a:schemeClr val="bg2"/>
                  </a:solidFill>
                  <a:latin typeface="Constantia" panose="02030602050306030303" pitchFamily="18" charset="0"/>
                  <a:ea typeface="黑体" panose="02010609060101010101" pitchFamily="49" charset="-122"/>
                </a:rPr>
                <a:t>的</a:t>
              </a:r>
            </a:p>
            <a:p>
              <a:pPr eaLnBrk="1" hangingPunct="1"/>
              <a:r>
                <a:rPr kumimoji="1" lang="zh-CN" altLang="en-US" sz="2000">
                  <a:solidFill>
                    <a:schemeClr val="bg2"/>
                  </a:solidFill>
                  <a:latin typeface="Constantia" panose="02030602050306030303" pitchFamily="18" charset="0"/>
                  <a:ea typeface="黑体" panose="02010609060101010101" pitchFamily="49" charset="-122"/>
                </a:rPr>
                <a:t>      结合产物</a:t>
              </a:r>
            </a:p>
          </p:txBody>
        </p:sp>
      </p:grpSp>
      <p:sp>
        <p:nvSpPr>
          <p:cNvPr id="2053" name="灯片编号占位符 9">
            <a:extLst>
              <a:ext uri="{FF2B5EF4-FFF2-40B4-BE49-F238E27FC236}">
                <a16:creationId xmlns:a16="http://schemas.microsoft.com/office/drawing/2014/main" id="{2ED1E701-978F-4EDA-9F60-5EE49C870B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C008D59-26C2-4B4A-B4DC-91EB17BC56F4}" type="slidenum">
              <a:rPr lang="en-US" altLang="zh-CN">
                <a:latin typeface="Arial" panose="020B0604020202020204" pitchFamily="34" charset="0"/>
              </a:rPr>
              <a:pPr eaLnBrk="1" hangingPunct="1"/>
              <a:t>32</a:t>
            </a:fld>
            <a:endParaRPr lang="en-US" altLang="zh-CN">
              <a:latin typeface="Arial" panose="020B0604020202020204" pitchFamily="34" charset="0"/>
            </a:endParaRP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99F1DB6-90C3-4CE0-8AFD-3E36BC25589E}"/>
              </a:ext>
            </a:extLst>
          </p:cNvPr>
          <p:cNvGrpSpPr>
            <a:grpSpLocks/>
          </p:cNvGrpSpPr>
          <p:nvPr/>
        </p:nvGrpSpPr>
        <p:grpSpPr bwMode="auto">
          <a:xfrm>
            <a:off x="838200" y="4797425"/>
            <a:ext cx="7354888" cy="519113"/>
            <a:chOff x="793" y="2976"/>
            <a:chExt cx="4633" cy="327"/>
          </a:xfrm>
        </p:grpSpPr>
        <p:sp>
          <p:nvSpPr>
            <p:cNvPr id="53258" name="Text Box 5">
              <a:extLst>
                <a:ext uri="{FF2B5EF4-FFF2-40B4-BE49-F238E27FC236}">
                  <a16:creationId xmlns:a16="http://schemas.microsoft.com/office/drawing/2014/main" id="{5DDFD383-BFEB-42BE-9C97-84D1BE1A535A}"/>
                </a:ext>
              </a:extLst>
            </p:cNvPr>
            <p:cNvSpPr txBox="1">
              <a:spLocks noChangeArrowheads="1"/>
            </p:cNvSpPr>
            <p:nvPr/>
          </p:nvSpPr>
          <p:spPr bwMode="auto">
            <a:xfrm>
              <a:off x="793" y="2976"/>
              <a:ext cx="20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b="1">
                  <a:latin typeface="Times New Roman" panose="02020603050405020304" pitchFamily="18" charset="0"/>
                  <a:ea typeface="华文楷体" panose="02010600040101010101" pitchFamily="2" charset="-122"/>
                </a:rPr>
                <a:t>R</a:t>
              </a:r>
              <a:r>
                <a:rPr kumimoji="1" lang="en-US" altLang="zh-CN" sz="2800" b="1">
                  <a:solidFill>
                    <a:schemeClr val="tx2"/>
                  </a:solidFill>
                  <a:latin typeface="Times New Roman" panose="02020603050405020304" pitchFamily="18" charset="0"/>
                  <a:ea typeface="华文楷体" panose="02010600040101010101" pitchFamily="2" charset="-122"/>
                </a:rPr>
                <a:t>CH</a:t>
              </a:r>
              <a:r>
                <a:rPr kumimoji="1" lang="en-US" altLang="zh-CN" sz="2800" b="1" baseline="-25000">
                  <a:solidFill>
                    <a:schemeClr val="tx2"/>
                  </a:solidFill>
                  <a:latin typeface="Times New Roman" panose="02020603050405020304" pitchFamily="18" charset="0"/>
                  <a:ea typeface="华文楷体" panose="02010600040101010101" pitchFamily="2" charset="-122"/>
                </a:rPr>
                <a:t>2</a:t>
              </a:r>
              <a:r>
                <a:rPr kumimoji="1" lang="en-US" altLang="zh-CN" sz="2800" b="1">
                  <a:solidFill>
                    <a:srgbClr val="FFFF00"/>
                  </a:solidFill>
                  <a:latin typeface="Times New Roman" panose="02020603050405020304" pitchFamily="18" charset="0"/>
                  <a:ea typeface="华文楷体" panose="02010600040101010101" pitchFamily="2" charset="-122"/>
                </a:rPr>
                <a:t>NH</a:t>
              </a:r>
              <a:r>
                <a:rPr kumimoji="1" lang="en-US" altLang="zh-CN" sz="2800" b="1" baseline="-25000">
                  <a:solidFill>
                    <a:srgbClr val="FFFF00"/>
                  </a:solidFill>
                  <a:latin typeface="Times New Roman" panose="02020603050405020304" pitchFamily="18" charset="0"/>
                  <a:ea typeface="华文楷体" panose="02010600040101010101" pitchFamily="2" charset="-122"/>
                </a:rPr>
                <a:t>2</a:t>
              </a:r>
              <a:r>
                <a:rPr kumimoji="1" lang="en-US" altLang="zh-CN" sz="2800" b="1">
                  <a:latin typeface="Times New Roman" panose="02020603050405020304" pitchFamily="18" charset="0"/>
                  <a:ea typeface="华文楷体" panose="02010600040101010101" pitchFamily="2" charset="-122"/>
                </a:rPr>
                <a:t>+O</a:t>
              </a:r>
              <a:r>
                <a:rPr kumimoji="1" lang="en-US" altLang="zh-CN" sz="2800" b="1" baseline="-25000">
                  <a:latin typeface="Times New Roman" panose="02020603050405020304" pitchFamily="18" charset="0"/>
                  <a:ea typeface="华文楷体" panose="02010600040101010101" pitchFamily="2" charset="-122"/>
                </a:rPr>
                <a:t>2</a:t>
              </a:r>
              <a:r>
                <a:rPr kumimoji="1" lang="en-US" altLang="zh-CN" sz="2800" b="1">
                  <a:latin typeface="Times New Roman" panose="02020603050405020304" pitchFamily="18" charset="0"/>
                  <a:ea typeface="华文楷体" panose="02010600040101010101" pitchFamily="2" charset="-122"/>
                </a:rPr>
                <a:t>+H</a:t>
              </a:r>
              <a:r>
                <a:rPr kumimoji="1" lang="en-US" altLang="zh-CN" sz="2800" b="1" baseline="-25000">
                  <a:latin typeface="Times New Roman" panose="02020603050405020304" pitchFamily="18" charset="0"/>
                  <a:ea typeface="华文楷体" panose="02010600040101010101" pitchFamily="2" charset="-122"/>
                </a:rPr>
                <a:t>2</a:t>
              </a:r>
              <a:r>
                <a:rPr kumimoji="1" lang="en-US" altLang="zh-CN" sz="2800" b="1">
                  <a:latin typeface="Times New Roman" panose="02020603050405020304" pitchFamily="18" charset="0"/>
                  <a:ea typeface="华文楷体" panose="02010600040101010101" pitchFamily="2" charset="-122"/>
                </a:rPr>
                <a:t>O</a:t>
              </a:r>
            </a:p>
          </p:txBody>
        </p:sp>
        <p:sp>
          <p:nvSpPr>
            <p:cNvPr id="53259" name="Line 6">
              <a:extLst>
                <a:ext uri="{FF2B5EF4-FFF2-40B4-BE49-F238E27FC236}">
                  <a16:creationId xmlns:a16="http://schemas.microsoft.com/office/drawing/2014/main" id="{130589B7-65F2-4139-AD6E-9754EF83C617}"/>
                </a:ext>
              </a:extLst>
            </p:cNvPr>
            <p:cNvSpPr>
              <a:spLocks noChangeShapeType="1"/>
            </p:cNvSpPr>
            <p:nvPr/>
          </p:nvSpPr>
          <p:spPr bwMode="auto">
            <a:xfrm>
              <a:off x="2925" y="3158"/>
              <a:ext cx="49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60" name="Text Box 7">
              <a:extLst>
                <a:ext uri="{FF2B5EF4-FFF2-40B4-BE49-F238E27FC236}">
                  <a16:creationId xmlns:a16="http://schemas.microsoft.com/office/drawing/2014/main" id="{8EB77E1E-B797-445F-BEB5-0DFC6988A80D}"/>
                </a:ext>
              </a:extLst>
            </p:cNvPr>
            <p:cNvSpPr txBox="1">
              <a:spLocks noChangeArrowheads="1"/>
            </p:cNvSpPr>
            <p:nvPr/>
          </p:nvSpPr>
          <p:spPr bwMode="auto">
            <a:xfrm>
              <a:off x="3470" y="2976"/>
              <a:ext cx="19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b="1">
                  <a:latin typeface="Times New Roman" panose="02020603050405020304" pitchFamily="18" charset="0"/>
                  <a:ea typeface="华文楷体" panose="02010600040101010101" pitchFamily="2" charset="-122"/>
                </a:rPr>
                <a:t>R</a:t>
              </a:r>
              <a:r>
                <a:rPr kumimoji="1" lang="en-US" altLang="zh-CN" sz="2800" b="1">
                  <a:solidFill>
                    <a:srgbClr val="FFFF00"/>
                  </a:solidFill>
                  <a:latin typeface="Times New Roman" panose="02020603050405020304" pitchFamily="18" charset="0"/>
                  <a:ea typeface="华文楷体" panose="02010600040101010101" pitchFamily="2" charset="-122"/>
                </a:rPr>
                <a:t>CHO</a:t>
              </a:r>
              <a:r>
                <a:rPr kumimoji="1" lang="en-US" altLang="zh-CN" sz="2800" b="1">
                  <a:latin typeface="Times New Roman" panose="02020603050405020304" pitchFamily="18" charset="0"/>
                  <a:ea typeface="华文楷体" panose="02010600040101010101" pitchFamily="2" charset="-122"/>
                </a:rPr>
                <a:t>+NH</a:t>
              </a:r>
              <a:r>
                <a:rPr kumimoji="1" lang="en-US" altLang="zh-CN" sz="2800" b="1" baseline="-25000">
                  <a:latin typeface="Times New Roman" panose="02020603050405020304" pitchFamily="18" charset="0"/>
                  <a:ea typeface="华文楷体" panose="02010600040101010101" pitchFamily="2" charset="-122"/>
                </a:rPr>
                <a:t>3</a:t>
              </a:r>
              <a:r>
                <a:rPr kumimoji="1" lang="en-US" altLang="zh-CN" sz="2800" b="1">
                  <a:latin typeface="Times New Roman" panose="02020603050405020304" pitchFamily="18" charset="0"/>
                  <a:ea typeface="华文楷体" panose="02010600040101010101" pitchFamily="2" charset="-122"/>
                </a:rPr>
                <a:t>+H</a:t>
              </a:r>
              <a:r>
                <a:rPr kumimoji="1" lang="en-US" altLang="zh-CN" sz="2800" b="1" baseline="-25000">
                  <a:latin typeface="Times New Roman" panose="02020603050405020304" pitchFamily="18" charset="0"/>
                  <a:ea typeface="华文楷体" panose="02010600040101010101" pitchFamily="2" charset="-122"/>
                </a:rPr>
                <a:t>2</a:t>
              </a:r>
              <a:r>
                <a:rPr kumimoji="1" lang="en-US" altLang="zh-CN" sz="2800" b="1">
                  <a:latin typeface="Times New Roman" panose="02020603050405020304" pitchFamily="18" charset="0"/>
                  <a:ea typeface="华文楷体" panose="02010600040101010101" pitchFamily="2" charset="-122"/>
                </a:rPr>
                <a:t>O</a:t>
              </a:r>
              <a:r>
                <a:rPr kumimoji="1" lang="en-US" altLang="zh-CN" sz="2800" b="1" baseline="-25000">
                  <a:latin typeface="Times New Roman" panose="02020603050405020304" pitchFamily="18" charset="0"/>
                  <a:ea typeface="华文楷体" panose="02010600040101010101" pitchFamily="2" charset="-122"/>
                </a:rPr>
                <a:t>2</a:t>
              </a:r>
            </a:p>
          </p:txBody>
        </p:sp>
      </p:grpSp>
      <p:grpSp>
        <p:nvGrpSpPr>
          <p:cNvPr id="3" name="Group 8">
            <a:extLst>
              <a:ext uri="{FF2B5EF4-FFF2-40B4-BE49-F238E27FC236}">
                <a16:creationId xmlns:a16="http://schemas.microsoft.com/office/drawing/2014/main" id="{E9C8486D-8E37-4862-A37F-70B0B55D0BA7}"/>
              </a:ext>
            </a:extLst>
          </p:cNvPr>
          <p:cNvGrpSpPr>
            <a:grpSpLocks/>
          </p:cNvGrpSpPr>
          <p:nvPr/>
        </p:nvGrpSpPr>
        <p:grpSpPr bwMode="auto">
          <a:xfrm>
            <a:off x="838200" y="5573713"/>
            <a:ext cx="7748588" cy="519112"/>
            <a:chOff x="793" y="2976"/>
            <a:chExt cx="4881" cy="327"/>
          </a:xfrm>
        </p:grpSpPr>
        <p:sp>
          <p:nvSpPr>
            <p:cNvPr id="53255" name="Text Box 9">
              <a:extLst>
                <a:ext uri="{FF2B5EF4-FFF2-40B4-BE49-F238E27FC236}">
                  <a16:creationId xmlns:a16="http://schemas.microsoft.com/office/drawing/2014/main" id="{3AFA9CB4-D773-482F-B221-D2D2633B9D18}"/>
                </a:ext>
              </a:extLst>
            </p:cNvPr>
            <p:cNvSpPr txBox="1">
              <a:spLocks noChangeArrowheads="1"/>
            </p:cNvSpPr>
            <p:nvPr/>
          </p:nvSpPr>
          <p:spPr bwMode="auto">
            <a:xfrm>
              <a:off x="793" y="2976"/>
              <a:ext cx="20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b="1">
                  <a:latin typeface="Times New Roman" panose="02020603050405020304" pitchFamily="18" charset="0"/>
                  <a:ea typeface="华文楷体" panose="02010600040101010101" pitchFamily="2" charset="-122"/>
                </a:rPr>
                <a:t>R</a:t>
              </a:r>
              <a:r>
                <a:rPr kumimoji="1" lang="en-US" altLang="zh-CN" sz="2800" b="1">
                  <a:solidFill>
                    <a:srgbClr val="FFFF00"/>
                  </a:solidFill>
                  <a:latin typeface="Times New Roman" panose="02020603050405020304" pitchFamily="18" charset="0"/>
                  <a:ea typeface="华文楷体" panose="02010600040101010101" pitchFamily="2" charset="-122"/>
                </a:rPr>
                <a:t>CHO</a:t>
              </a:r>
              <a:r>
                <a:rPr kumimoji="1" lang="en-US" altLang="zh-CN" sz="2800" b="1">
                  <a:latin typeface="Times New Roman" panose="02020603050405020304" pitchFamily="18" charset="0"/>
                  <a:ea typeface="华文楷体" panose="02010600040101010101" pitchFamily="2" charset="-122"/>
                </a:rPr>
                <a:t>+NAD</a:t>
              </a:r>
              <a:r>
                <a:rPr kumimoji="1" lang="en-US" altLang="zh-CN" sz="2800" b="1" baseline="30000">
                  <a:latin typeface="Times New Roman" panose="02020603050405020304" pitchFamily="18" charset="0"/>
                  <a:ea typeface="华文楷体" panose="02010600040101010101" pitchFamily="2" charset="-122"/>
                </a:rPr>
                <a:t>+</a:t>
              </a:r>
              <a:r>
                <a:rPr kumimoji="1" lang="en-US" altLang="zh-CN" sz="2800" b="1">
                  <a:latin typeface="Times New Roman" panose="02020603050405020304" pitchFamily="18" charset="0"/>
                  <a:ea typeface="华文楷体" panose="02010600040101010101" pitchFamily="2" charset="-122"/>
                </a:rPr>
                <a:t>+H</a:t>
              </a:r>
              <a:r>
                <a:rPr kumimoji="1" lang="en-US" altLang="zh-CN" sz="2800" b="1" baseline="-25000">
                  <a:latin typeface="Times New Roman" panose="02020603050405020304" pitchFamily="18" charset="0"/>
                  <a:ea typeface="华文楷体" panose="02010600040101010101" pitchFamily="2" charset="-122"/>
                </a:rPr>
                <a:t>2</a:t>
              </a:r>
              <a:r>
                <a:rPr kumimoji="1" lang="en-US" altLang="zh-CN" sz="2800" b="1">
                  <a:latin typeface="Times New Roman" panose="02020603050405020304" pitchFamily="18" charset="0"/>
                  <a:ea typeface="华文楷体" panose="02010600040101010101" pitchFamily="2" charset="-122"/>
                </a:rPr>
                <a:t>O</a:t>
              </a:r>
            </a:p>
          </p:txBody>
        </p:sp>
        <p:sp>
          <p:nvSpPr>
            <p:cNvPr id="53256" name="Line 10">
              <a:extLst>
                <a:ext uri="{FF2B5EF4-FFF2-40B4-BE49-F238E27FC236}">
                  <a16:creationId xmlns:a16="http://schemas.microsoft.com/office/drawing/2014/main" id="{CEDD317A-62DF-4671-8158-15772E1C5D4D}"/>
                </a:ext>
              </a:extLst>
            </p:cNvPr>
            <p:cNvSpPr>
              <a:spLocks noChangeShapeType="1"/>
            </p:cNvSpPr>
            <p:nvPr/>
          </p:nvSpPr>
          <p:spPr bwMode="auto">
            <a:xfrm>
              <a:off x="2925" y="3158"/>
              <a:ext cx="49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57" name="Text Box 11">
              <a:extLst>
                <a:ext uri="{FF2B5EF4-FFF2-40B4-BE49-F238E27FC236}">
                  <a16:creationId xmlns:a16="http://schemas.microsoft.com/office/drawing/2014/main" id="{C8777516-33BA-4832-9D42-BD4669FB921D}"/>
                </a:ext>
              </a:extLst>
            </p:cNvPr>
            <p:cNvSpPr txBox="1">
              <a:spLocks noChangeArrowheads="1"/>
            </p:cNvSpPr>
            <p:nvPr/>
          </p:nvSpPr>
          <p:spPr bwMode="auto">
            <a:xfrm>
              <a:off x="3470" y="2976"/>
              <a:ext cx="22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b="1">
                  <a:latin typeface="Times New Roman" panose="02020603050405020304" pitchFamily="18" charset="0"/>
                  <a:ea typeface="华文楷体" panose="02010600040101010101" pitchFamily="2" charset="-122"/>
                </a:rPr>
                <a:t>R</a:t>
              </a:r>
              <a:r>
                <a:rPr kumimoji="1" lang="en-US" altLang="zh-CN" sz="2800" b="1">
                  <a:solidFill>
                    <a:srgbClr val="FFFF00"/>
                  </a:solidFill>
                  <a:latin typeface="Times New Roman" panose="02020603050405020304" pitchFamily="18" charset="0"/>
                  <a:ea typeface="华文楷体" panose="02010600040101010101" pitchFamily="2" charset="-122"/>
                </a:rPr>
                <a:t>COOH</a:t>
              </a:r>
              <a:r>
                <a:rPr kumimoji="1" lang="en-US" altLang="zh-CN" sz="2800" b="1">
                  <a:latin typeface="Times New Roman" panose="02020603050405020304" pitchFamily="18" charset="0"/>
                  <a:ea typeface="华文楷体" panose="02010600040101010101" pitchFamily="2" charset="-122"/>
                </a:rPr>
                <a:t>+NADH+H</a:t>
              </a:r>
              <a:r>
                <a:rPr kumimoji="1" lang="zh-CN" altLang="en-US" sz="2800" b="1" baseline="30000">
                  <a:latin typeface="Times New Roman" panose="02020603050405020304" pitchFamily="18" charset="0"/>
                  <a:ea typeface="华文楷体" panose="02010600040101010101" pitchFamily="2" charset="-122"/>
                </a:rPr>
                <a:t>＋</a:t>
              </a:r>
            </a:p>
          </p:txBody>
        </p:sp>
      </p:grpSp>
      <p:sp>
        <p:nvSpPr>
          <p:cNvPr id="30733" name="Rectangle 13">
            <a:extLst>
              <a:ext uri="{FF2B5EF4-FFF2-40B4-BE49-F238E27FC236}">
                <a16:creationId xmlns:a16="http://schemas.microsoft.com/office/drawing/2014/main" id="{CC42028C-D4E2-4304-A8FB-8BC9C841A4C0}"/>
              </a:ext>
            </a:extLst>
          </p:cNvPr>
          <p:cNvSpPr>
            <a:spLocks noGrp="1" noChangeArrowheads="1"/>
          </p:cNvSpPr>
          <p:nvPr>
            <p:ph type="body" idx="1"/>
          </p:nvPr>
        </p:nvSpPr>
        <p:spPr>
          <a:xfrm>
            <a:off x="468313" y="765175"/>
            <a:ext cx="8151812" cy="936625"/>
          </a:xfrm>
        </p:spPr>
        <p:txBody>
          <a:bodyPr/>
          <a:lstStyle/>
          <a:p>
            <a:pPr eaLnBrk="1" hangingPunct="1">
              <a:lnSpc>
                <a:spcPct val="140000"/>
              </a:lnSpc>
              <a:defRPr/>
            </a:pPr>
            <a:r>
              <a:rPr lang="zh-CN" altLang="en-US" dirty="0">
                <a:solidFill>
                  <a:srgbClr val="FFFF00"/>
                </a:solidFill>
                <a:latin typeface="Times New Roman" pitchFamily="18" charset="0"/>
                <a:ea typeface="黑体" pitchFamily="2" charset="-122"/>
              </a:rPr>
              <a:t>单胺氧化酶类</a:t>
            </a:r>
            <a:r>
              <a:rPr lang="en-US" altLang="zh-CN" dirty="0">
                <a:solidFill>
                  <a:srgbClr val="FFFF00"/>
                </a:solidFill>
                <a:effectLst/>
                <a:latin typeface="Times New Roman" pitchFamily="18" charset="0"/>
                <a:ea typeface="黑体" pitchFamily="2" charset="-122"/>
              </a:rPr>
              <a:t>( monoamine  </a:t>
            </a:r>
            <a:r>
              <a:rPr lang="en-US" altLang="zh-CN" dirty="0" err="1">
                <a:solidFill>
                  <a:srgbClr val="FFFF00"/>
                </a:solidFill>
                <a:effectLst/>
                <a:latin typeface="Times New Roman" pitchFamily="18" charset="0"/>
                <a:ea typeface="黑体" pitchFamily="2" charset="-122"/>
              </a:rPr>
              <a:t>oxidase</a:t>
            </a:r>
            <a:r>
              <a:rPr lang="en-US" altLang="zh-CN" dirty="0">
                <a:solidFill>
                  <a:srgbClr val="FFFF00"/>
                </a:solidFill>
                <a:effectLst/>
                <a:latin typeface="Times New Roman" pitchFamily="18" charset="0"/>
                <a:ea typeface="黑体" pitchFamily="2" charset="-122"/>
              </a:rPr>
              <a:t>, MAO)</a:t>
            </a:r>
            <a:endParaRPr lang="en-US" altLang="zh-CN" sz="3600" dirty="0">
              <a:solidFill>
                <a:srgbClr val="FFFF00"/>
              </a:solidFill>
              <a:latin typeface="Times New Roman" pitchFamily="18" charset="0"/>
              <a:ea typeface="黑体" pitchFamily="2" charset="-122"/>
            </a:endParaRPr>
          </a:p>
        </p:txBody>
      </p:sp>
      <p:sp>
        <p:nvSpPr>
          <p:cNvPr id="30734" name="Rectangle 14">
            <a:extLst>
              <a:ext uri="{FF2B5EF4-FFF2-40B4-BE49-F238E27FC236}">
                <a16:creationId xmlns:a16="http://schemas.microsoft.com/office/drawing/2014/main" id="{7A149967-B1A4-4D48-9ED1-8604DA5D55E9}"/>
              </a:ext>
            </a:extLst>
          </p:cNvPr>
          <p:cNvSpPr>
            <a:spLocks noChangeArrowheads="1"/>
          </p:cNvSpPr>
          <p:nvPr/>
        </p:nvSpPr>
        <p:spPr bwMode="auto">
          <a:xfrm>
            <a:off x="1116013" y="1484313"/>
            <a:ext cx="76327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buClr>
                <a:srgbClr val="FFFF00"/>
              </a:buClr>
              <a:buFont typeface="Wingdings" panose="05000000000000000000" pitchFamily="2" charset="2"/>
              <a:buChar char="Ø"/>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存在部位：</a:t>
            </a:r>
            <a:r>
              <a:rPr kumimoji="1" lang="zh-CN" altLang="en-US" sz="2800">
                <a:latin typeface="Times New Roman" panose="02020603050405020304" pitchFamily="18" charset="0"/>
                <a:ea typeface="黑体" panose="02010609060101010101" pitchFamily="49" charset="-122"/>
              </a:rPr>
              <a:t>线粒体</a:t>
            </a:r>
          </a:p>
          <a:p>
            <a:pPr eaLnBrk="1" hangingPunct="1">
              <a:lnSpc>
                <a:spcPct val="140000"/>
              </a:lnSpc>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辅酶：</a:t>
            </a:r>
            <a:r>
              <a:rPr kumimoji="1" lang="en-US" altLang="zh-CN" sz="2800">
                <a:latin typeface="Times New Roman" panose="02020603050405020304" pitchFamily="18" charset="0"/>
                <a:ea typeface="黑体" panose="02010609060101010101" pitchFamily="49" charset="-122"/>
              </a:rPr>
              <a:t>FAD</a:t>
            </a:r>
          </a:p>
          <a:p>
            <a:pPr eaLnBrk="1" hangingPunct="1">
              <a:lnSpc>
                <a:spcPct val="140000"/>
              </a:lnSpc>
              <a:buClr>
                <a:srgbClr val="FFFF00"/>
              </a:buClr>
              <a:buFont typeface="Wingdings" panose="05000000000000000000" pitchFamily="2" charset="2"/>
              <a:buChar char="Ø"/>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底物：</a:t>
            </a:r>
            <a:r>
              <a:rPr kumimoji="1" lang="zh-CN" altLang="en-US" sz="2800" u="sng">
                <a:latin typeface="Times New Roman" panose="02020603050405020304" pitchFamily="18" charset="0"/>
                <a:ea typeface="黑体" panose="02010609060101010101" pitchFamily="49" charset="-122"/>
              </a:rPr>
              <a:t>脂肪族和芳香族胺类</a:t>
            </a:r>
            <a:r>
              <a:rPr kumimoji="1" lang="zh-CN" altLang="en-US" sz="2800">
                <a:latin typeface="Times New Roman" panose="02020603050405020304" pitchFamily="18" charset="0"/>
                <a:ea typeface="黑体" panose="02010609060101010101" pitchFamily="49" charset="-122"/>
              </a:rPr>
              <a:t>，如腐败产物</a:t>
            </a:r>
            <a:endParaRPr kumimoji="1" lang="zh-CN" altLang="en-US" sz="2800" u="sng">
              <a:latin typeface="Times New Roman" panose="02020603050405020304" pitchFamily="18" charset="0"/>
              <a:ea typeface="黑体" panose="02010609060101010101" pitchFamily="49" charset="-122"/>
            </a:endParaRPr>
          </a:p>
          <a:p>
            <a:pPr eaLnBrk="1" hangingPunct="1">
              <a:lnSpc>
                <a:spcPct val="140000"/>
              </a:lnSpc>
              <a:buClr>
                <a:srgbClr val="FFFF00"/>
              </a:buClr>
              <a:buFont typeface="Wingdings" panose="05000000000000000000" pitchFamily="2" charset="2"/>
              <a:buChar char="Ø"/>
            </a:pPr>
            <a:r>
              <a:rPr lang="zh-CN" altLang="en-US" sz="2800">
                <a:latin typeface="Times New Roman" panose="02020603050405020304" pitchFamily="18" charset="0"/>
                <a:ea typeface="黑体" panose="02010609060101010101" pitchFamily="49" charset="-122"/>
              </a:rPr>
              <a:t> 催化的反应：催化胺类物质氧化脱氨基生成相应的醛类。</a:t>
            </a:r>
          </a:p>
        </p:txBody>
      </p:sp>
      <p:sp>
        <p:nvSpPr>
          <p:cNvPr id="53254" name="灯片编号占位符 11">
            <a:extLst>
              <a:ext uri="{FF2B5EF4-FFF2-40B4-BE49-F238E27FC236}">
                <a16:creationId xmlns:a16="http://schemas.microsoft.com/office/drawing/2014/main" id="{C086CDC2-E400-4FFF-83C2-20087E50BB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AFD003F-8CE5-4D8E-A3E6-DED5A8466835}" type="slidenum">
              <a:rPr lang="en-US" altLang="zh-CN">
                <a:latin typeface="Arial" panose="020B0604020202020204" pitchFamily="34" charset="0"/>
              </a:rPr>
              <a:pPr eaLnBrk="1" hangingPunct="1"/>
              <a:t>33</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34">
                                            <p:txEl>
                                              <p:pRg st="0" end="0"/>
                                            </p:txEl>
                                          </p:spTgt>
                                        </p:tgtEl>
                                        <p:attrNameLst>
                                          <p:attrName>style.visibility</p:attrName>
                                        </p:attrNameLst>
                                      </p:cBhvr>
                                      <p:to>
                                        <p:strVal val="visible"/>
                                      </p:to>
                                    </p:set>
                                    <p:animEffect transition="in" filter="wipe(up)">
                                      <p:cBhvr>
                                        <p:cTn id="7" dur="500"/>
                                        <p:tgtEl>
                                          <p:spTgt spid="307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34">
                                            <p:txEl>
                                              <p:pRg st="1" end="1"/>
                                            </p:txEl>
                                          </p:spTgt>
                                        </p:tgtEl>
                                        <p:attrNameLst>
                                          <p:attrName>style.visibility</p:attrName>
                                        </p:attrNameLst>
                                      </p:cBhvr>
                                      <p:to>
                                        <p:strVal val="visible"/>
                                      </p:to>
                                    </p:set>
                                    <p:animEffect transition="in" filter="wipe(up)">
                                      <p:cBhvr>
                                        <p:cTn id="12" dur="500"/>
                                        <p:tgtEl>
                                          <p:spTgt spid="307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34">
                                            <p:txEl>
                                              <p:pRg st="2" end="2"/>
                                            </p:txEl>
                                          </p:spTgt>
                                        </p:tgtEl>
                                        <p:attrNameLst>
                                          <p:attrName>style.visibility</p:attrName>
                                        </p:attrNameLst>
                                      </p:cBhvr>
                                      <p:to>
                                        <p:strVal val="visible"/>
                                      </p:to>
                                    </p:set>
                                    <p:animEffect transition="in" filter="wipe(up)">
                                      <p:cBhvr>
                                        <p:cTn id="17" dur="500"/>
                                        <p:tgtEl>
                                          <p:spTgt spid="307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734">
                                            <p:txEl>
                                              <p:pRg st="3" end="3"/>
                                            </p:txEl>
                                          </p:spTgt>
                                        </p:tgtEl>
                                        <p:attrNameLst>
                                          <p:attrName>style.visibility</p:attrName>
                                        </p:attrNameLst>
                                      </p:cBhvr>
                                      <p:to>
                                        <p:strVal val="visible"/>
                                      </p:to>
                                    </p:set>
                                    <p:animEffect transition="in" filter="wipe(up)">
                                      <p:cBhvr>
                                        <p:cTn id="22" dur="500"/>
                                        <p:tgtEl>
                                          <p:spTgt spid="30734">
                                            <p:txEl>
                                              <p:pRg st="3" end="3"/>
                                            </p:txEl>
                                          </p:spTgt>
                                        </p:tgtEl>
                                      </p:cBhvr>
                                    </p:animEffect>
                                  </p:childTnLst>
                                </p:cTn>
                              </p:par>
                            </p:childTnLst>
                          </p:cTn>
                        </p:par>
                        <p:par>
                          <p:cTn id="23" fill="hold" nodeType="afterGroup">
                            <p:stCondLst>
                              <p:cond delay="500"/>
                            </p:stCondLst>
                            <p:childTnLst>
                              <p:par>
                                <p:cTn id="24" presetID="18" presetClass="entr" presetSubtype="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trips(downRight)">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Righ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C5C4A6D-A377-4486-B9A7-73A71E87A3C1}"/>
              </a:ext>
            </a:extLst>
          </p:cNvPr>
          <p:cNvSpPr>
            <a:spLocks noGrp="1" noChangeArrowheads="1"/>
          </p:cNvSpPr>
          <p:nvPr>
            <p:ph type="body" idx="1"/>
          </p:nvPr>
        </p:nvSpPr>
        <p:spPr>
          <a:xfrm>
            <a:off x="323850" y="692150"/>
            <a:ext cx="8159750" cy="1439863"/>
          </a:xfrm>
        </p:spPr>
        <p:txBody>
          <a:bodyPr/>
          <a:lstStyle/>
          <a:p>
            <a:pPr eaLnBrk="1" hangingPunct="1">
              <a:lnSpc>
                <a:spcPct val="120000"/>
              </a:lnSpc>
            </a:pPr>
            <a:r>
              <a:rPr lang="zh-CN" altLang="en-US" dirty="0">
                <a:solidFill>
                  <a:srgbClr val="FFFF00"/>
                </a:solidFill>
                <a:effectLst/>
                <a:latin typeface="Times New Roman" panose="02020603050405020304" pitchFamily="18" charset="0"/>
                <a:ea typeface="黑体" panose="02010609060101010101" pitchFamily="49" charset="-122"/>
              </a:rPr>
              <a:t>醇脱氢酶</a:t>
            </a:r>
            <a:r>
              <a:rPr lang="en-US" altLang="zh-CN" dirty="0">
                <a:solidFill>
                  <a:srgbClr val="FFFF00"/>
                </a:solidFill>
                <a:effectLst/>
                <a:latin typeface="Times New Roman" panose="02020603050405020304" pitchFamily="18" charset="0"/>
                <a:ea typeface="黑体" panose="02010609060101010101" pitchFamily="49" charset="-122"/>
              </a:rPr>
              <a:t>(alcohol </a:t>
            </a:r>
            <a:r>
              <a:rPr lang="en-US" altLang="zh-CN" dirty="0" err="1">
                <a:solidFill>
                  <a:srgbClr val="FFFF00"/>
                </a:solidFill>
                <a:effectLst/>
                <a:latin typeface="Times New Roman" panose="02020603050405020304" pitchFamily="18" charset="0"/>
                <a:ea typeface="黑体" panose="02010609060101010101" pitchFamily="49" charset="-122"/>
              </a:rPr>
              <a:t>dehydrogenase,ADH</a:t>
            </a:r>
            <a:r>
              <a:rPr lang="en-US" altLang="zh-CN" dirty="0">
                <a:solidFill>
                  <a:srgbClr val="FFFF00"/>
                </a:solidFill>
                <a:effectLst/>
                <a:latin typeface="Times New Roman" panose="02020603050405020304" pitchFamily="18" charset="0"/>
                <a:ea typeface="黑体" panose="02010609060101010101" pitchFamily="49" charset="-122"/>
              </a:rPr>
              <a:t>)</a:t>
            </a:r>
            <a:r>
              <a:rPr lang="zh-CN" altLang="en-US" dirty="0">
                <a:solidFill>
                  <a:srgbClr val="FFFF00"/>
                </a:solidFill>
                <a:effectLst/>
                <a:latin typeface="Times New Roman" panose="02020603050405020304" pitchFamily="18" charset="0"/>
                <a:ea typeface="黑体" panose="02010609060101010101" pitchFamily="49" charset="-122"/>
              </a:rPr>
              <a:t>和   醛脱氢酶</a:t>
            </a:r>
            <a:r>
              <a:rPr lang="en-US" altLang="zh-CN" dirty="0">
                <a:solidFill>
                  <a:srgbClr val="FFFF00"/>
                </a:solidFill>
                <a:effectLst/>
                <a:latin typeface="Times New Roman" panose="02020603050405020304" pitchFamily="18" charset="0"/>
                <a:ea typeface="黑体" panose="02010609060101010101" pitchFamily="49" charset="-122"/>
              </a:rPr>
              <a:t>(aldehyde dehydrogenase, ALDH) </a:t>
            </a:r>
          </a:p>
        </p:txBody>
      </p:sp>
      <p:sp>
        <p:nvSpPr>
          <p:cNvPr id="79876" name="Rectangle 4">
            <a:extLst>
              <a:ext uri="{FF2B5EF4-FFF2-40B4-BE49-F238E27FC236}">
                <a16:creationId xmlns:a16="http://schemas.microsoft.com/office/drawing/2014/main" id="{40042FA4-F231-40B2-B92C-8F8705BBBE22}"/>
              </a:ext>
            </a:extLst>
          </p:cNvPr>
          <p:cNvSpPr>
            <a:spLocks noChangeArrowheads="1"/>
          </p:cNvSpPr>
          <p:nvPr/>
        </p:nvSpPr>
        <p:spPr bwMode="auto">
          <a:xfrm>
            <a:off x="323850" y="5502275"/>
            <a:ext cx="8820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b="1">
                <a:latin typeface="Times New Roman" panose="02020603050405020304" pitchFamily="18" charset="0"/>
                <a:ea typeface="楷体_GB2312" charset="-122"/>
                <a:sym typeface="Symbol" panose="05050102010706020507" pitchFamily="18" charset="2"/>
              </a:rPr>
              <a:t>CH</a:t>
            </a:r>
            <a:r>
              <a:rPr kumimoji="1" lang="en-US" altLang="zh-CN" sz="2800" b="1" baseline="-25000">
                <a:latin typeface="Times New Roman" panose="02020603050405020304" pitchFamily="18" charset="0"/>
                <a:ea typeface="楷体_GB2312" charset="-122"/>
                <a:sym typeface="Symbol" panose="05050102010706020507" pitchFamily="18" charset="2"/>
              </a:rPr>
              <a:t>3</a:t>
            </a:r>
            <a:r>
              <a:rPr kumimoji="1" lang="en-US" altLang="zh-CN" sz="2800" b="1">
                <a:solidFill>
                  <a:srgbClr val="FFFF00"/>
                </a:solidFill>
                <a:latin typeface="Times New Roman" panose="02020603050405020304" pitchFamily="18" charset="0"/>
                <a:ea typeface="楷体_GB2312" charset="-122"/>
                <a:sym typeface="Symbol" panose="05050102010706020507" pitchFamily="18" charset="2"/>
              </a:rPr>
              <a:t>CHO</a:t>
            </a:r>
            <a:r>
              <a:rPr kumimoji="1" lang="en-US" altLang="zh-CN" sz="2800" b="1">
                <a:solidFill>
                  <a:schemeClr val="tx2"/>
                </a:solidFill>
                <a:latin typeface="Times New Roman" panose="02020603050405020304" pitchFamily="18" charset="0"/>
                <a:ea typeface="楷体_GB2312" charset="-122"/>
                <a:sym typeface="Symbol" panose="05050102010706020507" pitchFamily="18" charset="2"/>
              </a:rPr>
              <a:t> </a:t>
            </a:r>
            <a:r>
              <a:rPr kumimoji="1" lang="en-US" altLang="zh-CN" sz="2800" b="1">
                <a:latin typeface="Times New Roman" panose="02020603050405020304" pitchFamily="18" charset="0"/>
                <a:ea typeface="楷体_GB2312" charset="-122"/>
                <a:sym typeface="Symbol" panose="05050102010706020507" pitchFamily="18" charset="2"/>
              </a:rPr>
              <a:t>+ NAD</a:t>
            </a:r>
            <a:r>
              <a:rPr kumimoji="1" lang="en-US" altLang="zh-CN" sz="2800" b="1" baseline="30000">
                <a:latin typeface="Times New Roman" panose="02020603050405020304" pitchFamily="18" charset="0"/>
                <a:ea typeface="楷体_GB2312" charset="-122"/>
                <a:sym typeface="Symbol" panose="05050102010706020507" pitchFamily="18" charset="2"/>
              </a:rPr>
              <a:t>+ </a:t>
            </a:r>
            <a:r>
              <a:rPr kumimoji="1" lang="en-US" altLang="zh-CN" sz="2800" b="1">
                <a:latin typeface="Times New Roman" panose="02020603050405020304" pitchFamily="18" charset="0"/>
                <a:ea typeface="楷体_GB2312" charset="-122"/>
                <a:sym typeface="Symbol" panose="05050102010706020507" pitchFamily="18" charset="2"/>
              </a:rPr>
              <a:t>+ H</a:t>
            </a:r>
            <a:r>
              <a:rPr kumimoji="1" lang="en-US" altLang="zh-CN" sz="2800" b="1" baseline="-25000">
                <a:latin typeface="Times New Roman" panose="02020603050405020304" pitchFamily="18" charset="0"/>
                <a:ea typeface="楷体_GB2312" charset="-122"/>
                <a:sym typeface="Symbol" panose="05050102010706020507" pitchFamily="18" charset="2"/>
              </a:rPr>
              <a:t>2</a:t>
            </a:r>
            <a:r>
              <a:rPr kumimoji="1" lang="en-US" altLang="zh-CN" sz="2800" b="1">
                <a:latin typeface="Times New Roman" panose="02020603050405020304" pitchFamily="18" charset="0"/>
                <a:ea typeface="楷体_GB2312" charset="-122"/>
                <a:sym typeface="Symbol" panose="05050102010706020507" pitchFamily="18" charset="2"/>
              </a:rPr>
              <a:t>O </a:t>
            </a:r>
            <a:r>
              <a:rPr kumimoji="1" lang="en-US" altLang="zh-CN" sz="2800" b="1">
                <a:solidFill>
                  <a:schemeClr val="tx2"/>
                </a:solidFill>
                <a:latin typeface="Times New Roman" panose="02020603050405020304" pitchFamily="18" charset="0"/>
                <a:ea typeface="楷体_GB2312" charset="-122"/>
              </a:rPr>
              <a:t> </a:t>
            </a:r>
            <a:r>
              <a:rPr kumimoji="1" lang="en-US" altLang="zh-CN" sz="2800" b="1">
                <a:latin typeface="Times New Roman" panose="02020603050405020304" pitchFamily="18" charset="0"/>
                <a:ea typeface="楷体_GB2312" charset="-122"/>
              </a:rPr>
              <a:t>CH</a:t>
            </a:r>
            <a:r>
              <a:rPr kumimoji="1" lang="en-US" altLang="zh-CN" sz="2800" b="1" baseline="-25000">
                <a:latin typeface="Times New Roman" panose="02020603050405020304" pitchFamily="18" charset="0"/>
                <a:ea typeface="楷体_GB2312" charset="-122"/>
                <a:sym typeface="Symbol" panose="05050102010706020507" pitchFamily="18" charset="2"/>
              </a:rPr>
              <a:t>3</a:t>
            </a:r>
            <a:r>
              <a:rPr kumimoji="1" lang="en-US" altLang="zh-CN" sz="2800" b="1">
                <a:solidFill>
                  <a:srgbClr val="FFFF00"/>
                </a:solidFill>
                <a:latin typeface="Times New Roman" panose="02020603050405020304" pitchFamily="18" charset="0"/>
                <a:ea typeface="楷体_GB2312" charset="-122"/>
                <a:sym typeface="Symbol" panose="05050102010706020507" pitchFamily="18" charset="2"/>
              </a:rPr>
              <a:t>COOH</a:t>
            </a:r>
            <a:r>
              <a:rPr kumimoji="1" lang="en-US" altLang="zh-CN" sz="2800" b="1">
                <a:solidFill>
                  <a:schemeClr val="tx2"/>
                </a:solidFill>
                <a:latin typeface="Times New Roman" panose="02020603050405020304" pitchFamily="18" charset="0"/>
                <a:ea typeface="楷体_GB2312" charset="-122"/>
                <a:sym typeface="Symbol" panose="05050102010706020507" pitchFamily="18" charset="2"/>
              </a:rPr>
              <a:t> </a:t>
            </a:r>
            <a:r>
              <a:rPr kumimoji="1" lang="en-US" altLang="zh-CN" sz="2800" b="1">
                <a:latin typeface="Times New Roman" panose="02020603050405020304" pitchFamily="18" charset="0"/>
                <a:ea typeface="楷体_GB2312" charset="-122"/>
                <a:sym typeface="Symbol" panose="05050102010706020507" pitchFamily="18" charset="2"/>
              </a:rPr>
              <a:t>+ NADH +H</a:t>
            </a:r>
            <a:r>
              <a:rPr kumimoji="1" lang="en-US" altLang="zh-CN" sz="2800" b="1" baseline="30000">
                <a:latin typeface="Times New Roman" panose="02020603050405020304" pitchFamily="18" charset="0"/>
                <a:ea typeface="楷体_GB2312" charset="-122"/>
                <a:sym typeface="Symbol" panose="05050102010706020507" pitchFamily="18" charset="2"/>
              </a:rPr>
              <a:t>+</a:t>
            </a:r>
            <a:r>
              <a:rPr kumimoji="1" lang="en-US" altLang="zh-CN" sz="2800" b="1">
                <a:solidFill>
                  <a:schemeClr val="tx2"/>
                </a:solidFill>
                <a:latin typeface="Times New Roman" panose="02020603050405020304" pitchFamily="18" charset="0"/>
                <a:ea typeface="楷体_GB2312" charset="-122"/>
                <a:sym typeface="Symbol" panose="05050102010706020507" pitchFamily="18" charset="2"/>
              </a:rPr>
              <a:t> </a:t>
            </a:r>
          </a:p>
        </p:txBody>
      </p:sp>
      <p:sp>
        <p:nvSpPr>
          <p:cNvPr id="79877" name="Rectangle 5">
            <a:extLst>
              <a:ext uri="{FF2B5EF4-FFF2-40B4-BE49-F238E27FC236}">
                <a16:creationId xmlns:a16="http://schemas.microsoft.com/office/drawing/2014/main" id="{DC1564F3-185E-41CD-BE3C-A71A7C52A463}"/>
              </a:ext>
            </a:extLst>
          </p:cNvPr>
          <p:cNvSpPr>
            <a:spLocks noChangeArrowheads="1"/>
          </p:cNvSpPr>
          <p:nvPr/>
        </p:nvSpPr>
        <p:spPr bwMode="auto">
          <a:xfrm>
            <a:off x="757238" y="4710113"/>
            <a:ext cx="8135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b="1">
                <a:latin typeface="Times New Roman" panose="02020603050405020304" pitchFamily="18" charset="0"/>
                <a:ea typeface="楷体_GB2312" charset="-122"/>
              </a:rPr>
              <a:t>CH</a:t>
            </a:r>
            <a:r>
              <a:rPr kumimoji="1" lang="en-US" altLang="zh-CN" sz="2800" b="1" baseline="-25000">
                <a:latin typeface="Times New Roman" panose="02020603050405020304" pitchFamily="18" charset="0"/>
                <a:ea typeface="楷体_GB2312" charset="-122"/>
              </a:rPr>
              <a:t>3</a:t>
            </a:r>
            <a:r>
              <a:rPr kumimoji="1" lang="en-US" altLang="zh-CN" sz="2800" b="1">
                <a:solidFill>
                  <a:srgbClr val="FFFF00"/>
                </a:solidFill>
                <a:latin typeface="Times New Roman" panose="02020603050405020304" pitchFamily="18" charset="0"/>
                <a:ea typeface="楷体_GB2312" charset="-122"/>
              </a:rPr>
              <a:t>CH</a:t>
            </a:r>
            <a:r>
              <a:rPr kumimoji="1" lang="en-US" altLang="zh-CN" sz="2800" b="1" baseline="-25000">
                <a:solidFill>
                  <a:srgbClr val="FFFF00"/>
                </a:solidFill>
                <a:latin typeface="Times New Roman" panose="02020603050405020304" pitchFamily="18" charset="0"/>
                <a:ea typeface="楷体_GB2312" charset="-122"/>
              </a:rPr>
              <a:t>2</a:t>
            </a:r>
            <a:r>
              <a:rPr kumimoji="1" lang="en-US" altLang="zh-CN" sz="2800" b="1">
                <a:solidFill>
                  <a:srgbClr val="FFFF00"/>
                </a:solidFill>
                <a:latin typeface="Times New Roman" panose="02020603050405020304" pitchFamily="18" charset="0"/>
                <a:ea typeface="楷体_GB2312" charset="-122"/>
              </a:rPr>
              <a:t>OH</a:t>
            </a:r>
            <a:r>
              <a:rPr kumimoji="1" lang="en-US" altLang="zh-CN" sz="2800" b="1">
                <a:solidFill>
                  <a:schemeClr val="tx2"/>
                </a:solidFill>
                <a:latin typeface="Times New Roman" panose="02020603050405020304" pitchFamily="18" charset="0"/>
                <a:ea typeface="楷体_GB2312" charset="-122"/>
              </a:rPr>
              <a:t> </a:t>
            </a:r>
            <a:r>
              <a:rPr kumimoji="1" lang="en-US" altLang="zh-CN" sz="2800" b="1">
                <a:latin typeface="Times New Roman" panose="02020603050405020304" pitchFamily="18" charset="0"/>
                <a:ea typeface="楷体_GB2312" charset="-122"/>
              </a:rPr>
              <a:t>+ NAD</a:t>
            </a:r>
            <a:r>
              <a:rPr kumimoji="1" lang="en-US" altLang="zh-CN" sz="2800" b="1" baseline="30000">
                <a:latin typeface="Times New Roman" panose="02020603050405020304" pitchFamily="18" charset="0"/>
                <a:ea typeface="楷体_GB2312" charset="-122"/>
              </a:rPr>
              <a:t>+</a:t>
            </a:r>
            <a:r>
              <a:rPr kumimoji="1" lang="en-US" altLang="zh-CN" sz="2800" b="1">
                <a:latin typeface="Times New Roman" panose="02020603050405020304" pitchFamily="18" charset="0"/>
                <a:ea typeface="楷体_GB2312" charset="-122"/>
              </a:rPr>
              <a:t> </a:t>
            </a:r>
            <a:r>
              <a:rPr kumimoji="1" lang="en-US" altLang="zh-CN" sz="2800" b="1">
                <a:latin typeface="Times New Roman" panose="02020603050405020304" pitchFamily="18" charset="0"/>
                <a:ea typeface="楷体_GB2312" charset="-122"/>
                <a:sym typeface="Symbol" panose="05050102010706020507" pitchFamily="18" charset="2"/>
              </a:rPr>
              <a:t></a:t>
            </a:r>
            <a:r>
              <a:rPr kumimoji="1" lang="en-US" altLang="zh-CN" sz="2800" b="1">
                <a:solidFill>
                  <a:schemeClr val="tx2"/>
                </a:solidFill>
                <a:latin typeface="Times New Roman" panose="02020603050405020304" pitchFamily="18" charset="0"/>
                <a:ea typeface="楷体_GB2312" charset="-122"/>
              </a:rPr>
              <a:t> </a:t>
            </a:r>
            <a:r>
              <a:rPr kumimoji="1" lang="en-US" altLang="zh-CN" sz="2800" b="1">
                <a:latin typeface="Times New Roman" panose="02020603050405020304" pitchFamily="18" charset="0"/>
                <a:ea typeface="楷体_GB2312" charset="-122"/>
              </a:rPr>
              <a:t>CH</a:t>
            </a:r>
            <a:r>
              <a:rPr kumimoji="1" lang="en-US" altLang="zh-CN" sz="2800" b="1" baseline="-25000">
                <a:latin typeface="Times New Roman" panose="02020603050405020304" pitchFamily="18" charset="0"/>
                <a:ea typeface="楷体_GB2312" charset="-122"/>
                <a:sym typeface="Symbol" panose="05050102010706020507" pitchFamily="18" charset="2"/>
              </a:rPr>
              <a:t>3</a:t>
            </a:r>
            <a:r>
              <a:rPr kumimoji="1" lang="en-US" altLang="zh-CN" sz="2800" b="1">
                <a:solidFill>
                  <a:srgbClr val="FFFF00"/>
                </a:solidFill>
                <a:latin typeface="Times New Roman" panose="02020603050405020304" pitchFamily="18" charset="0"/>
                <a:ea typeface="楷体_GB2312" charset="-122"/>
                <a:sym typeface="Symbol" panose="05050102010706020507" pitchFamily="18" charset="2"/>
              </a:rPr>
              <a:t>CHO</a:t>
            </a:r>
            <a:r>
              <a:rPr kumimoji="1" lang="en-US" altLang="zh-CN" sz="2800" b="1">
                <a:solidFill>
                  <a:schemeClr val="tx2"/>
                </a:solidFill>
                <a:latin typeface="Times New Roman" panose="02020603050405020304" pitchFamily="18" charset="0"/>
                <a:ea typeface="楷体_GB2312" charset="-122"/>
                <a:sym typeface="Symbol" panose="05050102010706020507" pitchFamily="18" charset="2"/>
              </a:rPr>
              <a:t> </a:t>
            </a:r>
            <a:r>
              <a:rPr kumimoji="1" lang="en-US" altLang="zh-CN" sz="2800" b="1">
                <a:latin typeface="Times New Roman" panose="02020603050405020304" pitchFamily="18" charset="0"/>
                <a:ea typeface="楷体_GB2312" charset="-122"/>
                <a:sym typeface="Symbol" panose="05050102010706020507" pitchFamily="18" charset="2"/>
              </a:rPr>
              <a:t>+ NADH + H</a:t>
            </a:r>
            <a:r>
              <a:rPr kumimoji="1" lang="en-US" altLang="zh-CN" sz="2800" b="1" baseline="30000">
                <a:latin typeface="Times New Roman" panose="02020603050405020304" pitchFamily="18" charset="0"/>
                <a:ea typeface="楷体_GB2312" charset="-122"/>
                <a:sym typeface="Symbol" panose="05050102010706020507" pitchFamily="18" charset="2"/>
              </a:rPr>
              <a:t>+</a:t>
            </a:r>
          </a:p>
        </p:txBody>
      </p:sp>
      <p:sp>
        <p:nvSpPr>
          <p:cNvPr id="79878" name="Rectangle 6">
            <a:extLst>
              <a:ext uri="{FF2B5EF4-FFF2-40B4-BE49-F238E27FC236}">
                <a16:creationId xmlns:a16="http://schemas.microsoft.com/office/drawing/2014/main" id="{96404D2F-1CBC-4E27-AD6E-F3FADB1A2D13}"/>
              </a:ext>
            </a:extLst>
          </p:cNvPr>
          <p:cNvSpPr>
            <a:spLocks noChangeArrowheads="1"/>
          </p:cNvSpPr>
          <p:nvPr/>
        </p:nvSpPr>
        <p:spPr bwMode="auto">
          <a:xfrm>
            <a:off x="1042988" y="2095500"/>
            <a:ext cx="76327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buClr>
                <a:srgbClr val="FFFF00"/>
              </a:buClr>
              <a:buFont typeface="Wingdings" panose="05000000000000000000" pitchFamily="2" charset="2"/>
              <a:buChar char="Ø"/>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存在部位：</a:t>
            </a:r>
            <a:r>
              <a:rPr kumimoji="1" lang="zh-CN" altLang="en-US" sz="2800">
                <a:latin typeface="Times New Roman" panose="02020603050405020304" pitchFamily="18" charset="0"/>
                <a:ea typeface="黑体" panose="02010609060101010101" pitchFamily="49" charset="-122"/>
              </a:rPr>
              <a:t>胞质或线粒体</a:t>
            </a:r>
          </a:p>
          <a:p>
            <a:pPr eaLnBrk="1" hangingPunct="1">
              <a:lnSpc>
                <a:spcPct val="140000"/>
              </a:lnSpc>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底物：醇类和醛类</a:t>
            </a:r>
            <a:endParaRPr kumimoji="1" lang="zh-CN" altLang="en-US" sz="2800" u="sng">
              <a:latin typeface="Times New Roman" panose="02020603050405020304" pitchFamily="18" charset="0"/>
              <a:ea typeface="黑体" panose="02010609060101010101" pitchFamily="49" charset="-122"/>
            </a:endParaRPr>
          </a:p>
          <a:p>
            <a:pPr eaLnBrk="1" hangingPunct="1">
              <a:lnSpc>
                <a:spcPct val="140000"/>
              </a:lnSpc>
              <a:buClr>
                <a:srgbClr val="FFFF00"/>
              </a:buClr>
              <a:buFont typeface="Wingdings" panose="05000000000000000000" pitchFamily="2" charset="2"/>
              <a:buChar char="Ø"/>
            </a:pPr>
            <a:r>
              <a:rPr lang="zh-CN" altLang="en-US" sz="2800">
                <a:latin typeface="Times New Roman" panose="02020603050405020304" pitchFamily="18" charset="0"/>
                <a:ea typeface="黑体" panose="02010609060101010101" pitchFamily="49" charset="-122"/>
              </a:rPr>
              <a:t> 催化的反应： </a:t>
            </a:r>
            <a:r>
              <a:rPr lang="en-US" altLang="zh-CN" sz="2800">
                <a:latin typeface="Times New Roman" panose="02020603050405020304" pitchFamily="18" charset="0"/>
                <a:ea typeface="黑体" panose="02010609060101010101" pitchFamily="49" charset="-122"/>
              </a:rPr>
              <a:t>ADH</a:t>
            </a:r>
            <a:r>
              <a:rPr lang="zh-CN" altLang="en-US" sz="2800">
                <a:latin typeface="Times New Roman" panose="02020603050405020304" pitchFamily="18" charset="0"/>
                <a:ea typeface="黑体" panose="02010609060101010101" pitchFamily="49" charset="-122"/>
              </a:rPr>
              <a:t>催化醇类氧化生成醛类；</a:t>
            </a:r>
          </a:p>
          <a:p>
            <a:pPr eaLnBrk="1" hangingPunct="1">
              <a:lnSpc>
                <a:spcPct val="140000"/>
              </a:lnSpc>
              <a:buClr>
                <a:srgbClr val="FFFF00"/>
              </a:buClr>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ALDH</a:t>
            </a:r>
            <a:r>
              <a:rPr lang="zh-CN" altLang="en-US" sz="2800">
                <a:latin typeface="Times New Roman" panose="02020603050405020304" pitchFamily="18" charset="0"/>
                <a:ea typeface="黑体" panose="02010609060101010101" pitchFamily="49" charset="-122"/>
              </a:rPr>
              <a:t>催化醛类氧化生成酸</a:t>
            </a:r>
          </a:p>
        </p:txBody>
      </p:sp>
      <p:sp>
        <p:nvSpPr>
          <p:cNvPr id="54278" name="灯片编号占位符 5">
            <a:extLst>
              <a:ext uri="{FF2B5EF4-FFF2-40B4-BE49-F238E27FC236}">
                <a16:creationId xmlns:a16="http://schemas.microsoft.com/office/drawing/2014/main" id="{09FCB22A-E7C0-421E-8428-9E1B793B7F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AD643EB-2516-4C32-ACD4-2F4ADB5D12D4}" type="slidenum">
              <a:rPr lang="en-US" altLang="zh-CN">
                <a:latin typeface="Arial" panose="020B0604020202020204" pitchFamily="34" charset="0"/>
              </a:rPr>
              <a:pPr eaLnBrk="1" hangingPunct="1"/>
              <a:t>34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animEffect transition="in" filter="wipe(up)">
                                      <p:cBhvr>
                                        <p:cTn id="7" dur="500"/>
                                        <p:tgtEl>
                                          <p:spTgt spid="798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9878">
                                            <p:txEl>
                                              <p:pRg st="1" end="1"/>
                                            </p:txEl>
                                          </p:spTgt>
                                        </p:tgtEl>
                                        <p:attrNameLst>
                                          <p:attrName>style.visibility</p:attrName>
                                        </p:attrNameLst>
                                      </p:cBhvr>
                                      <p:to>
                                        <p:strVal val="visible"/>
                                      </p:to>
                                    </p:set>
                                    <p:animEffect transition="in" filter="wipe(up)">
                                      <p:cBhvr>
                                        <p:cTn id="12" dur="500"/>
                                        <p:tgtEl>
                                          <p:spTgt spid="798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9878">
                                            <p:txEl>
                                              <p:pRg st="2" end="2"/>
                                            </p:txEl>
                                          </p:spTgt>
                                        </p:tgtEl>
                                        <p:attrNameLst>
                                          <p:attrName>style.visibility</p:attrName>
                                        </p:attrNameLst>
                                      </p:cBhvr>
                                      <p:to>
                                        <p:strVal val="visible"/>
                                      </p:to>
                                    </p:set>
                                    <p:animEffect transition="in" filter="wipe(up)">
                                      <p:cBhvr>
                                        <p:cTn id="17" dur="500"/>
                                        <p:tgtEl>
                                          <p:spTgt spid="79878">
                                            <p:txEl>
                                              <p:pRg st="2" end="2"/>
                                            </p:txEl>
                                          </p:spTgt>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79878">
                                            <p:txEl>
                                              <p:pRg st="3" end="3"/>
                                            </p:txEl>
                                          </p:spTgt>
                                        </p:tgtEl>
                                        <p:attrNameLst>
                                          <p:attrName>style.visibility</p:attrName>
                                        </p:attrNameLst>
                                      </p:cBhvr>
                                      <p:to>
                                        <p:strVal val="visible"/>
                                      </p:to>
                                    </p:set>
                                    <p:animEffect transition="in" filter="wipe(up)">
                                      <p:cBhvr>
                                        <p:cTn id="21" dur="500"/>
                                        <p:tgtEl>
                                          <p:spTgt spid="79878">
                                            <p:txEl>
                                              <p:pRg st="3" end="3"/>
                                            </p:txEl>
                                          </p:spTgt>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9877"/>
                                        </p:tgtEl>
                                        <p:attrNameLst>
                                          <p:attrName>style.visibility</p:attrName>
                                        </p:attrNameLst>
                                      </p:cBhvr>
                                      <p:to>
                                        <p:strVal val="visible"/>
                                      </p:to>
                                    </p:set>
                                    <p:animEffect transition="in" filter="wipe(left)">
                                      <p:cBhvr>
                                        <p:cTn id="25" dur="500"/>
                                        <p:tgtEl>
                                          <p:spTgt spid="79877"/>
                                        </p:tgtEl>
                                      </p:cBhvr>
                                    </p:animEffect>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9876"/>
                                        </p:tgtEl>
                                        <p:attrNameLst>
                                          <p:attrName>style.visibility</p:attrName>
                                        </p:attrNameLst>
                                      </p:cBhvr>
                                      <p:to>
                                        <p:strVal val="visible"/>
                                      </p:to>
                                    </p:set>
                                    <p:animEffect transition="in" filter="wipe(left)">
                                      <p:cBhvr>
                                        <p:cTn id="29"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7" grpId="0"/>
      <p:bldP spid="7987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EE0B7D7-8FAF-439A-8431-C1F88172BA81}"/>
              </a:ext>
            </a:extLst>
          </p:cNvPr>
          <p:cNvSpPr>
            <a:spLocks noChangeArrowheads="1"/>
          </p:cNvSpPr>
          <p:nvPr/>
        </p:nvSpPr>
        <p:spPr bwMode="auto">
          <a:xfrm>
            <a:off x="611188" y="1420813"/>
            <a:ext cx="77819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2706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25000"/>
              </a:lnSpc>
            </a:pPr>
            <a:endParaRPr kumimoji="1" lang="zh-CN" altLang="zh-CN" sz="2800" b="1">
              <a:latin typeface="Times New Roman" panose="02020603050405020304" pitchFamily="18" charset="0"/>
              <a:ea typeface="楷体_GB2312" charset="-122"/>
            </a:endParaRPr>
          </a:p>
        </p:txBody>
      </p:sp>
      <p:sp>
        <p:nvSpPr>
          <p:cNvPr id="90115" name="Rectangle 3">
            <a:extLst>
              <a:ext uri="{FF2B5EF4-FFF2-40B4-BE49-F238E27FC236}">
                <a16:creationId xmlns:a16="http://schemas.microsoft.com/office/drawing/2014/main" id="{E3EBB792-9303-49CC-8391-CAB72FF5A090}"/>
              </a:ext>
            </a:extLst>
          </p:cNvPr>
          <p:cNvSpPr>
            <a:spLocks noChangeArrowheads="1"/>
          </p:cNvSpPr>
          <p:nvPr/>
        </p:nvSpPr>
        <p:spPr bwMode="auto">
          <a:xfrm>
            <a:off x="468313" y="1674813"/>
            <a:ext cx="80629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238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45000"/>
              </a:lnSpc>
            </a:pPr>
            <a:r>
              <a:rPr kumimoji="1" lang="zh-CN" altLang="en-US" sz="2800" b="1">
                <a:latin typeface="Constantia" panose="02030602050306030303" pitchFamily="18" charset="0"/>
                <a:ea typeface="仿宋" panose="02010609060101010101" pitchFamily="49" charset="-122"/>
              </a:rPr>
              <a:t>长期饮用乙醇可使肝内质网增殖。大量的乙醇可稳定内质网内细胞色素</a:t>
            </a:r>
            <a:r>
              <a:rPr kumimoji="1" lang="en-US" altLang="zh-CN" sz="2800" b="1">
                <a:latin typeface="Constantia" panose="02030602050306030303" pitchFamily="18" charset="0"/>
                <a:ea typeface="仿宋" panose="02010609060101010101" pitchFamily="49" charset="-122"/>
              </a:rPr>
              <a:t>P</a:t>
            </a:r>
            <a:r>
              <a:rPr kumimoji="1" lang="en-US" altLang="zh-CN" sz="2800" b="1" baseline="-25000">
                <a:latin typeface="Constantia" panose="02030602050306030303" pitchFamily="18" charset="0"/>
                <a:ea typeface="仿宋" panose="02010609060101010101" pitchFamily="49" charset="-122"/>
              </a:rPr>
              <a:t>450</a:t>
            </a:r>
            <a:r>
              <a:rPr kumimoji="1" lang="zh-CN" altLang="en-US" sz="2800" b="1">
                <a:latin typeface="Constantia" panose="02030602050306030303" pitchFamily="18" charset="0"/>
                <a:ea typeface="仿宋" panose="02010609060101010101" pitchFamily="49" charset="-122"/>
              </a:rPr>
              <a:t>的活性和增加其</a:t>
            </a:r>
            <a:r>
              <a:rPr kumimoji="1" lang="en-US" altLang="zh-CN" sz="2800" b="1">
                <a:latin typeface="Constantia" panose="02030602050306030303" pitchFamily="18" charset="0"/>
                <a:ea typeface="仿宋" panose="02010609060101010101" pitchFamily="49" charset="-122"/>
              </a:rPr>
              <a:t>mRNA</a:t>
            </a:r>
            <a:r>
              <a:rPr kumimoji="1" lang="zh-CN" altLang="en-US" sz="2800" b="1">
                <a:latin typeface="Constantia" panose="02030602050306030303" pitchFamily="18" charset="0"/>
                <a:ea typeface="仿宋" panose="02010609060101010101" pitchFamily="49" charset="-122"/>
              </a:rPr>
              <a:t>的含量，即启动</a:t>
            </a:r>
            <a:r>
              <a:rPr kumimoji="1" lang="zh-CN" altLang="en-US" sz="2800" b="1" u="sng">
                <a:latin typeface="Constantia" panose="02030602050306030303" pitchFamily="18" charset="0"/>
                <a:ea typeface="仿宋" panose="02010609060101010101" pitchFamily="49" charset="-122"/>
              </a:rPr>
              <a:t>微粒体乙醇氧化系统</a:t>
            </a:r>
            <a:r>
              <a:rPr kumimoji="1" lang="en-US" altLang="zh-CN" sz="2800" b="1" u="sng">
                <a:latin typeface="Constantia" panose="02030602050306030303" pitchFamily="18" charset="0"/>
                <a:ea typeface="仿宋" panose="02010609060101010101" pitchFamily="49" charset="-122"/>
              </a:rPr>
              <a:t>(microsomal ethanol oxidizing system, MEOS)</a:t>
            </a:r>
            <a:r>
              <a:rPr kumimoji="1" lang="zh-CN" altLang="en-US" sz="2800" b="1">
                <a:latin typeface="Constantia" panose="02030602050306030303" pitchFamily="18" charset="0"/>
                <a:ea typeface="仿宋" panose="02010609060101010101" pitchFamily="49" charset="-122"/>
              </a:rPr>
              <a:t>。细胞色素</a:t>
            </a:r>
            <a:r>
              <a:rPr kumimoji="1" lang="en-US" altLang="zh-CN" sz="2800" b="1">
                <a:latin typeface="Constantia" panose="02030602050306030303" pitchFamily="18" charset="0"/>
                <a:ea typeface="仿宋" panose="02010609060101010101" pitchFamily="49" charset="-122"/>
              </a:rPr>
              <a:t>P</a:t>
            </a:r>
            <a:r>
              <a:rPr kumimoji="1" lang="en-US" altLang="zh-CN" sz="2800" b="1" baseline="-25000">
                <a:latin typeface="Constantia" panose="02030602050306030303" pitchFamily="18" charset="0"/>
                <a:ea typeface="仿宋" panose="02010609060101010101" pitchFamily="49" charset="-122"/>
              </a:rPr>
              <a:t>450</a:t>
            </a:r>
            <a:r>
              <a:rPr kumimoji="1" lang="zh-CN" altLang="en-US" sz="2800" b="1">
                <a:latin typeface="Constantia" panose="02030602050306030303" pitchFamily="18" charset="0"/>
                <a:ea typeface="仿宋" panose="02010609060101010101" pitchFamily="49" charset="-122"/>
              </a:rPr>
              <a:t>不但在氧化乙醇时消耗</a:t>
            </a:r>
            <a:r>
              <a:rPr kumimoji="1" lang="en-US" altLang="zh-CN" sz="2800" b="1">
                <a:latin typeface="Constantia" panose="02030602050306030303" pitchFamily="18" charset="0"/>
                <a:ea typeface="仿宋" panose="02010609060101010101" pitchFamily="49" charset="-122"/>
              </a:rPr>
              <a:t>NADPH</a:t>
            </a:r>
            <a:r>
              <a:rPr kumimoji="1" lang="zh-CN" altLang="en-US" sz="2800" b="1">
                <a:latin typeface="Constantia" panose="02030602050306030303" pitchFamily="18" charset="0"/>
                <a:ea typeface="仿宋" panose="02010609060101010101" pitchFamily="49" charset="-122"/>
              </a:rPr>
              <a:t>和氧，而且还催化脂质过氧化，产生羟乙基自由基。后者可进一步促进脂质过氧化和肝损伤。  </a:t>
            </a:r>
          </a:p>
        </p:txBody>
      </p:sp>
      <p:sp>
        <p:nvSpPr>
          <p:cNvPr id="55300" name="Text Box 4">
            <a:extLst>
              <a:ext uri="{FF2B5EF4-FFF2-40B4-BE49-F238E27FC236}">
                <a16:creationId xmlns:a16="http://schemas.microsoft.com/office/drawing/2014/main" id="{66F48901-464D-44F8-8A06-249136EB518C}"/>
              </a:ext>
            </a:extLst>
          </p:cNvPr>
          <p:cNvSpPr txBox="1">
            <a:spLocks noChangeArrowheads="1"/>
          </p:cNvSpPr>
          <p:nvPr/>
        </p:nvSpPr>
        <p:spPr bwMode="auto">
          <a:xfrm>
            <a:off x="684213" y="904875"/>
            <a:ext cx="6769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3200">
                <a:solidFill>
                  <a:srgbClr val="FFFF00"/>
                </a:solidFill>
                <a:latin typeface="Times New Roman" panose="02020603050405020304" pitchFamily="18" charset="0"/>
                <a:ea typeface="黑体" panose="02010609060101010101" pitchFamily="49" charset="-122"/>
              </a:rPr>
              <a:t>人们常说饮酒伤肝，为什么？</a:t>
            </a:r>
          </a:p>
        </p:txBody>
      </p:sp>
      <p:sp>
        <p:nvSpPr>
          <p:cNvPr id="55302" name="灯片编号占位符 5">
            <a:extLst>
              <a:ext uri="{FF2B5EF4-FFF2-40B4-BE49-F238E27FC236}">
                <a16:creationId xmlns:a16="http://schemas.microsoft.com/office/drawing/2014/main" id="{3F9CB394-7FE9-43ED-AD66-1B39A6CA88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797FC5E-443D-4CE3-BBCD-06E17C9E6844}" type="slidenum">
              <a:rPr lang="en-US" altLang="zh-CN">
                <a:latin typeface="Arial" panose="020B0604020202020204" pitchFamily="34" charset="0"/>
              </a:rPr>
              <a:pPr eaLnBrk="1" hangingPunct="1"/>
              <a:t>35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randombar(horizontal)">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FD78433-C405-4004-BDA4-41430ABF555A}"/>
              </a:ext>
            </a:extLst>
          </p:cNvPr>
          <p:cNvSpPr>
            <a:spLocks noGrp="1" noRot="1" noChangeArrowheads="1"/>
          </p:cNvSpPr>
          <p:nvPr>
            <p:ph type="title"/>
          </p:nvPr>
        </p:nvSpPr>
        <p:spPr>
          <a:xfrm>
            <a:off x="1403350" y="1046163"/>
            <a:ext cx="6731000" cy="725487"/>
          </a:xfrm>
        </p:spPr>
        <p:txBody>
          <a:bodyPr/>
          <a:lstStyle/>
          <a:p>
            <a:pPr eaLnBrk="1" hangingPunct="1"/>
            <a:r>
              <a:rPr lang="en-US" altLang="zh-CN" sz="3600" b="0">
                <a:solidFill>
                  <a:srgbClr val="FFC000"/>
                </a:solidFill>
                <a:effectLst/>
                <a:latin typeface="Arial" panose="020B0604020202020204" pitchFamily="34" charset="0"/>
                <a:ea typeface="黑体" panose="02010609060101010101" pitchFamily="49" charset="-122"/>
              </a:rPr>
              <a:t>ADH</a:t>
            </a:r>
            <a:r>
              <a:rPr lang="zh-CN" altLang="en-US" sz="3600" b="0">
                <a:solidFill>
                  <a:srgbClr val="FFC000"/>
                </a:solidFill>
                <a:effectLst/>
                <a:latin typeface="Arial" panose="020B0604020202020204" pitchFamily="34" charset="0"/>
                <a:ea typeface="黑体" panose="02010609060101010101" pitchFamily="49" charset="-122"/>
              </a:rPr>
              <a:t>与</a:t>
            </a:r>
            <a:r>
              <a:rPr lang="en-US" altLang="zh-CN" sz="3600" b="0">
                <a:solidFill>
                  <a:srgbClr val="FFC000"/>
                </a:solidFill>
                <a:effectLst/>
                <a:latin typeface="Arial" panose="020B0604020202020204" pitchFamily="34" charset="0"/>
                <a:ea typeface="黑体" panose="02010609060101010101" pitchFamily="49" charset="-122"/>
              </a:rPr>
              <a:t>MEOS</a:t>
            </a:r>
            <a:r>
              <a:rPr lang="zh-CN" altLang="en-US" sz="3600" b="0">
                <a:solidFill>
                  <a:srgbClr val="FFC000"/>
                </a:solidFill>
                <a:effectLst/>
                <a:latin typeface="Arial" panose="020B0604020202020204" pitchFamily="34" charset="0"/>
                <a:ea typeface="黑体" panose="02010609060101010101" pitchFamily="49" charset="-122"/>
              </a:rPr>
              <a:t>之间的比较</a:t>
            </a:r>
          </a:p>
        </p:txBody>
      </p:sp>
      <p:graphicFrame>
        <p:nvGraphicFramePr>
          <p:cNvPr id="146472" name="Group 40">
            <a:extLst>
              <a:ext uri="{FF2B5EF4-FFF2-40B4-BE49-F238E27FC236}">
                <a16:creationId xmlns:a16="http://schemas.microsoft.com/office/drawing/2014/main" id="{8495BB1F-47A5-44DB-9380-85BA1931ED23}"/>
              </a:ext>
            </a:extLst>
          </p:cNvPr>
          <p:cNvGraphicFramePr>
            <a:graphicFrameLocks noGrp="1"/>
          </p:cNvGraphicFramePr>
          <p:nvPr>
            <p:ph idx="1"/>
          </p:nvPr>
        </p:nvGraphicFramePr>
        <p:xfrm>
          <a:off x="468313" y="2068513"/>
          <a:ext cx="8135937" cy="3244885"/>
        </p:xfrm>
        <a:graphic>
          <a:graphicData uri="http://schemas.openxmlformats.org/drawingml/2006/table">
            <a:tbl>
              <a:tblPr/>
              <a:tblGrid>
                <a:gridCol w="2590800">
                  <a:extLst>
                    <a:ext uri="{9D8B030D-6E8A-4147-A177-3AD203B41FA5}">
                      <a16:colId xmlns:a16="http://schemas.microsoft.com/office/drawing/2014/main" val="20000"/>
                    </a:ext>
                  </a:extLst>
                </a:gridCol>
                <a:gridCol w="2376487">
                  <a:extLst>
                    <a:ext uri="{9D8B030D-6E8A-4147-A177-3AD203B41FA5}">
                      <a16:colId xmlns:a16="http://schemas.microsoft.com/office/drawing/2014/main" val="20001"/>
                    </a:ext>
                  </a:extLst>
                </a:gridCol>
                <a:gridCol w="3168650">
                  <a:extLst>
                    <a:ext uri="{9D8B030D-6E8A-4147-A177-3AD203B41FA5}">
                      <a16:colId xmlns:a16="http://schemas.microsoft.com/office/drawing/2014/main" val="20002"/>
                    </a:ext>
                  </a:extLst>
                </a:gridCol>
              </a:tblGrid>
              <a:tr h="4571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zh-CN" altLang="zh-CN" sz="24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marT="45696" marB="4569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ADH</a:t>
                      </a:r>
                    </a:p>
                  </a:txBody>
                  <a:tcPr marT="45696" marB="4569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MEOS</a:t>
                      </a:r>
                    </a:p>
                  </a:txBody>
                  <a:tcPr marT="45696" marB="45696"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571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肝细胞内定位</a:t>
                      </a:r>
                    </a:p>
                  </a:txBody>
                  <a:tcPr marT="45696" marB="4569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胞质</a:t>
                      </a:r>
                    </a:p>
                  </a:txBody>
                  <a:tcPr marT="45696" marB="45696"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微粒体</a:t>
                      </a:r>
                    </a:p>
                  </a:txBody>
                  <a:tcPr marT="45696" marB="45696" horzOverflow="overflow">
                    <a:lnL>
                      <a:noFill/>
                    </a:lnL>
                    <a:lnR cap="flat">
                      <a:noFill/>
                    </a:lnR>
                    <a:lnT w="12700" cap="flat" cmpd="sng" algn="ctr">
                      <a:solidFill>
                        <a:schemeClr val="bg2"/>
                      </a:solidFill>
                      <a:prstDash val="solid"/>
                      <a:round/>
                      <a:headEnd type="none" w="med" len="med"/>
                      <a:tailEnd type="none" w="med" len="med"/>
                    </a:lnT>
                    <a:lnB>
                      <a:noFill/>
                    </a:lnB>
                    <a:lnTlToBr>
                      <a:noFill/>
                    </a:lnTlToBr>
                    <a:lnBlToTr>
                      <a:noFill/>
                    </a:lnBlToTr>
                    <a:solidFill>
                      <a:srgbClr val="FFFF99"/>
                    </a:solidFill>
                  </a:tcPr>
                </a:tc>
                <a:extLst>
                  <a:ext uri="{0D108BD9-81ED-4DB2-BD59-A6C34878D82A}">
                    <a16:rowId xmlns:a16="http://schemas.microsoft.com/office/drawing/2014/main" val="10001"/>
                  </a:ext>
                </a:extLst>
              </a:tr>
              <a:tr h="4571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底物与辅酶</a:t>
                      </a:r>
                    </a:p>
                  </a:txBody>
                  <a:tcPr marT="45696" marB="4569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乙醇、</a:t>
                      </a: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NAD</a:t>
                      </a:r>
                      <a:r>
                        <a:rPr kumimoji="0" lang="en-US" altLang="zh-CN" sz="2400" b="0" i="0" u="none" strike="noStrike" cap="none" normalizeH="0" baseline="30000" dirty="0">
                          <a:ln>
                            <a:noFill/>
                          </a:ln>
                          <a:solidFill>
                            <a:schemeClr val="bg2"/>
                          </a:solidFill>
                          <a:effectLst/>
                          <a:latin typeface="Arial" pitchFamily="34" charset="0"/>
                          <a:ea typeface="黑体" pitchFamily="49" charset="-122"/>
                          <a:cs typeface="Arial" pitchFamily="34" charset="0"/>
                        </a:rPr>
                        <a:t>+</a:t>
                      </a:r>
                    </a:p>
                  </a:txBody>
                  <a:tcPr marT="45696" marB="45696" horzOverflow="overflow">
                    <a:lnL>
                      <a:noFill/>
                    </a:lnL>
                    <a:lnR>
                      <a:noFill/>
                    </a:lnR>
                    <a:lnT>
                      <a:noFill/>
                    </a:lnT>
                    <a:lnB>
                      <a:noFill/>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乙醇、</a:t>
                      </a: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NADPH</a:t>
                      </a: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a:t>
                      </a: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O</a:t>
                      </a:r>
                      <a:r>
                        <a:rPr kumimoji="0" lang="en-US" altLang="zh-CN" sz="2400" b="0" i="0" u="none" strike="noStrike" cap="none" normalizeH="0" baseline="-25000" dirty="0">
                          <a:ln>
                            <a:noFill/>
                          </a:ln>
                          <a:solidFill>
                            <a:schemeClr val="bg2"/>
                          </a:solidFill>
                          <a:effectLst/>
                          <a:latin typeface="Arial" pitchFamily="34" charset="0"/>
                          <a:ea typeface="黑体" pitchFamily="49" charset="-122"/>
                          <a:cs typeface="Arial" pitchFamily="34" charset="0"/>
                        </a:rPr>
                        <a:t>2</a:t>
                      </a:r>
                    </a:p>
                  </a:txBody>
                  <a:tcPr marT="45696" marB="45696"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2"/>
                  </a:ext>
                </a:extLst>
              </a:tr>
              <a:tr h="5690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对乙醇的 </a:t>
                      </a:r>
                      <a:r>
                        <a:rPr kumimoji="0"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K</a:t>
                      </a:r>
                      <a:r>
                        <a:rPr kumimoji="0" lang="en-US" altLang="zh-CN" sz="2400" b="0" i="0" u="none" strike="noStrike" cap="none" normalizeH="0" baseline="-25000">
                          <a:ln>
                            <a:noFill/>
                          </a:ln>
                          <a:solidFill>
                            <a:schemeClr val="tx1"/>
                          </a:solidFill>
                          <a:effectLst/>
                          <a:latin typeface="Arial" pitchFamily="34" charset="0"/>
                          <a:ea typeface="黑体" pitchFamily="49" charset="-122"/>
                          <a:cs typeface="Arial" pitchFamily="34" charset="0"/>
                        </a:rPr>
                        <a:t>m</a:t>
                      </a:r>
                      <a:r>
                        <a:rPr kumimoji="0"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值</a:t>
                      </a:r>
                    </a:p>
                  </a:txBody>
                  <a:tcPr marT="45696" marB="4569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2mmol/L</a:t>
                      </a:r>
                    </a:p>
                  </a:txBody>
                  <a:tcPr marL="90000" marR="90000" marT="46775" marB="46775" anchor="ctr" horzOverflow="overflow">
                    <a:lnL>
                      <a:noFill/>
                    </a:lnL>
                    <a:lnR>
                      <a:noFill/>
                    </a:lnR>
                    <a:lnT>
                      <a:noFill/>
                    </a:lnT>
                    <a:lnB>
                      <a:noFill/>
                    </a:lnB>
                    <a:lnTlToBr>
                      <a:noFill/>
                    </a:lnTlToBr>
                    <a:lnBlToTr>
                      <a:noFill/>
                    </a:lnBlToTr>
                    <a:solidFill>
                      <a:srgbClr val="FFCCFF"/>
                    </a:solidFill>
                  </a:tcPr>
                </a:tc>
                <a:tc>
                  <a:txBody>
                    <a:bodyPr/>
                    <a:lstStyle/>
                    <a:p>
                      <a:pPr marL="0" marR="0" lvl="0" indent="0" algn="l" defTabSz="914400" rtl="0" eaLnBrk="1" fontAlgn="base" latinLnBrk="0" hangingPunct="1">
                        <a:lnSpc>
                          <a:spcPct val="13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bg2"/>
                          </a:solidFill>
                          <a:effectLst/>
                          <a:latin typeface="Arial" pitchFamily="34" charset="0"/>
                          <a:ea typeface="黑体" pitchFamily="49" charset="-122"/>
                          <a:cs typeface="Arial" pitchFamily="34" charset="0"/>
                        </a:rPr>
                        <a:t>8.6mmol/L</a:t>
                      </a:r>
                    </a:p>
                  </a:txBody>
                  <a:tcPr marL="90000" marR="90000" marT="46775" marB="46775" anchor="ctr"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3"/>
                  </a:ext>
                </a:extLst>
              </a:tr>
              <a:tr h="4571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乙醇的诱导作用</a:t>
                      </a:r>
                    </a:p>
                  </a:txBody>
                  <a:tcPr marT="45696" marB="4569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无</a:t>
                      </a:r>
                    </a:p>
                  </a:txBody>
                  <a:tcPr marT="45696" marB="45696" horzOverflow="overflow">
                    <a:lnL>
                      <a:noFill/>
                    </a:lnL>
                    <a:lnR>
                      <a:noFill/>
                    </a:lnR>
                    <a:lnT>
                      <a:noFill/>
                    </a:lnT>
                    <a:lnB>
                      <a:noFill/>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有</a:t>
                      </a:r>
                    </a:p>
                  </a:txBody>
                  <a:tcPr marT="45696" marB="45696" horzOverflow="overflow">
                    <a:lnL>
                      <a:noFill/>
                    </a:lnL>
                    <a:lnR cap="flat">
                      <a:noFill/>
                    </a:lnR>
                    <a:lnT>
                      <a:noFill/>
                    </a:lnT>
                    <a:lnB>
                      <a:noFill/>
                    </a:lnB>
                    <a:lnTlToBr>
                      <a:noFill/>
                    </a:lnTlToBr>
                    <a:lnBlToTr>
                      <a:noFill/>
                    </a:lnBlToTr>
                    <a:solidFill>
                      <a:srgbClr val="FFFF99"/>
                    </a:solidFill>
                  </a:tcPr>
                </a:tc>
                <a:extLst>
                  <a:ext uri="{0D108BD9-81ED-4DB2-BD59-A6C34878D82A}">
                    <a16:rowId xmlns:a16="http://schemas.microsoft.com/office/drawing/2014/main" val="10004"/>
                  </a:ext>
                </a:extLst>
              </a:tr>
              <a:tr h="8472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与乙醇氧化相关的能量变化 </a:t>
                      </a:r>
                    </a:p>
                  </a:txBody>
                  <a:tcPr marT="45696" marB="4569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氧化磷酸化释能</a:t>
                      </a:r>
                    </a:p>
                  </a:txBody>
                  <a:tcPr marL="90000" marR="90000" marT="46775" marB="46775"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Arial" pitchFamily="34" charset="0"/>
                          <a:ea typeface="黑体" pitchFamily="49" charset="-122"/>
                          <a:cs typeface="Arial" pitchFamily="34" charset="0"/>
                        </a:rPr>
                        <a:t>耗能</a:t>
                      </a:r>
                    </a:p>
                  </a:txBody>
                  <a:tcPr marL="90000" marR="90000" marT="46775" marB="46775"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bl>
          </a:graphicData>
        </a:graphic>
      </p:graphicFrame>
      <p:sp>
        <p:nvSpPr>
          <p:cNvPr id="56346" name="灯片编号占位符 3">
            <a:extLst>
              <a:ext uri="{FF2B5EF4-FFF2-40B4-BE49-F238E27FC236}">
                <a16:creationId xmlns:a16="http://schemas.microsoft.com/office/drawing/2014/main" id="{18B6F8D5-38F4-4431-9720-05E84351A77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EA7696C-6934-4F5B-9F2C-2DAA3EE28500}" type="slidenum">
              <a:rPr lang="en-US" altLang="zh-CN">
                <a:latin typeface="Arial" panose="020B0604020202020204" pitchFamily="34" charset="0"/>
              </a:rPr>
              <a:pPr eaLnBrk="1" hangingPunct="1"/>
              <a:t>36</a:t>
            </a:fld>
            <a:endParaRPr lang="en-US" altLang="zh-CN">
              <a:latin typeface="Arial" panose="020B0604020202020204" pitchFamily="34" charset="0"/>
            </a:endParaRP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89DCF89-8FF5-4974-8D13-4091096DB49C}"/>
              </a:ext>
            </a:extLst>
          </p:cNvPr>
          <p:cNvSpPr>
            <a:spLocks noGrp="1" noRot="1" noChangeArrowheads="1"/>
          </p:cNvSpPr>
          <p:nvPr>
            <p:ph type="title"/>
          </p:nvPr>
        </p:nvSpPr>
        <p:spPr>
          <a:xfrm>
            <a:off x="457200" y="1214438"/>
            <a:ext cx="8229600" cy="558800"/>
          </a:xfrm>
        </p:spPr>
        <p:txBody>
          <a:bodyPr/>
          <a:lstStyle/>
          <a:p>
            <a:pPr eaLnBrk="1" hangingPunct="1"/>
            <a:r>
              <a:rPr lang="zh-CN" altLang="en-US" sz="3600" b="0">
                <a:solidFill>
                  <a:srgbClr val="FFFF00"/>
                </a:solidFill>
                <a:effectLst/>
                <a:ea typeface="黑体" panose="02010609060101010101" pitchFamily="49" charset="-122"/>
              </a:rPr>
              <a:t>（二）还原反应</a:t>
            </a:r>
          </a:p>
        </p:txBody>
      </p:sp>
      <p:sp>
        <p:nvSpPr>
          <p:cNvPr id="57347" name="Rectangle 3">
            <a:extLst>
              <a:ext uri="{FF2B5EF4-FFF2-40B4-BE49-F238E27FC236}">
                <a16:creationId xmlns:a16="http://schemas.microsoft.com/office/drawing/2014/main" id="{442DF499-FC41-476E-BC9C-1C924B539CF1}"/>
              </a:ext>
            </a:extLst>
          </p:cNvPr>
          <p:cNvSpPr>
            <a:spLocks noGrp="1" noChangeArrowheads="1"/>
          </p:cNvSpPr>
          <p:nvPr>
            <p:ph type="body" idx="1"/>
          </p:nvPr>
        </p:nvSpPr>
        <p:spPr>
          <a:xfrm>
            <a:off x="755650" y="2057400"/>
            <a:ext cx="7777163" cy="4114800"/>
          </a:xfrm>
        </p:spPr>
        <p:txBody>
          <a:bodyPr/>
          <a:lstStyle/>
          <a:p>
            <a:pPr eaLnBrk="1" hangingPunct="1">
              <a:lnSpc>
                <a:spcPct val="130000"/>
              </a:lnSpc>
            </a:pP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硝基还原酶类</a:t>
            </a:r>
            <a:r>
              <a:rPr lang="en-US" altLang="zh-CN">
                <a:effectLst/>
                <a:latin typeface="Times New Roman" panose="02020603050405020304" pitchFamily="18" charset="0"/>
                <a:ea typeface="黑体" panose="02010609060101010101" pitchFamily="49" charset="-122"/>
              </a:rPr>
              <a:t>(nitroreductase)</a:t>
            </a:r>
          </a:p>
          <a:p>
            <a:pPr eaLnBrk="1" hangingPunct="1">
              <a:lnSpc>
                <a:spcPct val="130000"/>
              </a:lnSpc>
            </a:pP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偶氮还原酶类</a:t>
            </a:r>
            <a:r>
              <a:rPr lang="en-US" altLang="zh-CN">
                <a:effectLst/>
                <a:latin typeface="Times New Roman" panose="02020603050405020304" pitchFamily="18" charset="0"/>
                <a:ea typeface="黑体" panose="02010609060101010101" pitchFamily="49" charset="-122"/>
              </a:rPr>
              <a:t>(azoreductase)</a:t>
            </a:r>
          </a:p>
          <a:p>
            <a:pPr eaLnBrk="1" hangingPunct="1">
              <a:lnSpc>
                <a:spcPct val="160000"/>
              </a:lnSpc>
              <a:buFont typeface="Wingdings" panose="05000000000000000000" pitchFamily="2" charset="2"/>
              <a:buNone/>
            </a:pP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分别催化硝基化合物和偶氮化合物从</a:t>
            </a:r>
            <a:r>
              <a:rPr lang="en-US" altLang="zh-CN">
                <a:effectLst/>
                <a:latin typeface="Times New Roman" panose="02020603050405020304" pitchFamily="18" charset="0"/>
                <a:ea typeface="黑体" panose="02010609060101010101" pitchFamily="49" charset="-122"/>
              </a:rPr>
              <a:t>NADH</a:t>
            </a:r>
            <a:r>
              <a:rPr lang="zh-CN" altLang="en-US">
                <a:effectLst/>
                <a:latin typeface="Times New Roman" panose="02020603050405020304" pitchFamily="18" charset="0"/>
                <a:ea typeface="黑体" panose="02010609060101010101" pitchFamily="49" charset="-122"/>
              </a:rPr>
              <a:t>或</a:t>
            </a:r>
            <a:r>
              <a:rPr lang="en-US" altLang="zh-CN">
                <a:effectLst/>
                <a:latin typeface="Times New Roman" panose="02020603050405020304" pitchFamily="18" charset="0"/>
                <a:ea typeface="黑体" panose="02010609060101010101" pitchFamily="49" charset="-122"/>
              </a:rPr>
              <a:t>NADPH</a:t>
            </a:r>
            <a:r>
              <a:rPr lang="zh-CN" altLang="en-US">
                <a:effectLst/>
                <a:latin typeface="Times New Roman" panose="02020603050405020304" pitchFamily="18" charset="0"/>
                <a:ea typeface="黑体" panose="02010609060101010101" pitchFamily="49" charset="-122"/>
              </a:rPr>
              <a:t>接受氢，还原成相应的胺类。</a:t>
            </a:r>
          </a:p>
        </p:txBody>
      </p:sp>
      <p:sp>
        <p:nvSpPr>
          <p:cNvPr id="57348" name="灯片编号占位符 3">
            <a:extLst>
              <a:ext uri="{FF2B5EF4-FFF2-40B4-BE49-F238E27FC236}">
                <a16:creationId xmlns:a16="http://schemas.microsoft.com/office/drawing/2014/main" id="{D96963EC-5853-45AB-8827-C4109D2598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9B63C173-69EF-4675-A234-F27D494FCA01}" type="slidenum">
              <a:rPr lang="en-US" altLang="zh-CN">
                <a:latin typeface="Arial" panose="020B0604020202020204" pitchFamily="34" charset="0"/>
              </a:rPr>
              <a:pPr eaLnBrk="1" hangingPunct="1"/>
              <a:t>37</a:t>
            </a:fld>
            <a:endParaRPr lang="en-US" altLang="zh-CN">
              <a:latin typeface="Arial" panose="020B0604020202020204" pitchFamily="34" charset="0"/>
            </a:endParaRPr>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2">
            <a:extLst>
              <a:ext uri="{FF2B5EF4-FFF2-40B4-BE49-F238E27FC236}">
                <a16:creationId xmlns:a16="http://schemas.microsoft.com/office/drawing/2014/main" id="{9F75489D-5542-4A38-91F4-95C694C09808}"/>
              </a:ext>
            </a:extLst>
          </p:cNvPr>
          <p:cNvSpPr>
            <a:spLocks noChangeArrowheads="1"/>
          </p:cNvSpPr>
          <p:nvPr/>
        </p:nvSpPr>
        <p:spPr bwMode="auto">
          <a:xfrm>
            <a:off x="250825" y="404813"/>
            <a:ext cx="662463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buFontTx/>
              <a:buChar char="•"/>
            </a:pPr>
            <a:r>
              <a:rPr lang="zh-CN" altLang="en-US" sz="3200">
                <a:solidFill>
                  <a:srgbClr val="FFFF00"/>
                </a:solidFill>
                <a:latin typeface="Times New Roman" panose="02020603050405020304" pitchFamily="18" charset="0"/>
                <a:ea typeface="黑体" panose="02010609060101010101" pitchFamily="49" charset="-122"/>
              </a:rPr>
              <a:t>硝基还原酶</a:t>
            </a:r>
            <a:r>
              <a:rPr lang="en-US" altLang="zh-CN" sz="3200">
                <a:solidFill>
                  <a:srgbClr val="FFFF00"/>
                </a:solidFill>
                <a:latin typeface="Times New Roman" panose="02020603050405020304" pitchFamily="18" charset="0"/>
                <a:ea typeface="黑体" panose="02010609060101010101" pitchFamily="49" charset="-122"/>
              </a:rPr>
              <a:t>(nitroreductase) :</a:t>
            </a:r>
          </a:p>
        </p:txBody>
      </p:sp>
      <p:sp>
        <p:nvSpPr>
          <p:cNvPr id="3082" name="Text Box 3">
            <a:extLst>
              <a:ext uri="{FF2B5EF4-FFF2-40B4-BE49-F238E27FC236}">
                <a16:creationId xmlns:a16="http://schemas.microsoft.com/office/drawing/2014/main" id="{E1A64A5C-A65E-443A-8AC8-A43A1DAE6F67}"/>
              </a:ext>
            </a:extLst>
          </p:cNvPr>
          <p:cNvSpPr txBox="1">
            <a:spLocks noChangeArrowheads="1"/>
          </p:cNvSpPr>
          <p:nvPr/>
        </p:nvSpPr>
        <p:spPr bwMode="auto">
          <a:xfrm>
            <a:off x="250825" y="3641725"/>
            <a:ext cx="6257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buFontTx/>
              <a:buChar char="•"/>
            </a:pPr>
            <a:r>
              <a:rPr lang="zh-CN" altLang="en-US" sz="3200">
                <a:solidFill>
                  <a:srgbClr val="FFFF00"/>
                </a:solidFill>
                <a:latin typeface="Times New Roman" panose="02020603050405020304" pitchFamily="18" charset="0"/>
                <a:ea typeface="黑体" panose="02010609060101010101" pitchFamily="49" charset="-122"/>
              </a:rPr>
              <a:t>偶氮还原酶</a:t>
            </a:r>
            <a:r>
              <a:rPr lang="en-US" altLang="zh-CN" sz="3200">
                <a:solidFill>
                  <a:srgbClr val="FFFF00"/>
                </a:solidFill>
                <a:latin typeface="Times New Roman" panose="02020603050405020304" pitchFamily="18" charset="0"/>
                <a:ea typeface="黑体" panose="02010609060101010101" pitchFamily="49" charset="-122"/>
              </a:rPr>
              <a:t>(azoreductase) :</a:t>
            </a:r>
          </a:p>
        </p:txBody>
      </p:sp>
      <p:grpSp>
        <p:nvGrpSpPr>
          <p:cNvPr id="2" name="Group 4">
            <a:extLst>
              <a:ext uri="{FF2B5EF4-FFF2-40B4-BE49-F238E27FC236}">
                <a16:creationId xmlns:a16="http://schemas.microsoft.com/office/drawing/2014/main" id="{60DC619C-9E91-4465-BEF5-1935F96A1C27}"/>
              </a:ext>
            </a:extLst>
          </p:cNvPr>
          <p:cNvGrpSpPr>
            <a:grpSpLocks/>
          </p:cNvGrpSpPr>
          <p:nvPr/>
        </p:nvGrpSpPr>
        <p:grpSpPr bwMode="auto">
          <a:xfrm>
            <a:off x="611188" y="1268413"/>
            <a:ext cx="8137525" cy="2074862"/>
            <a:chOff x="385" y="845"/>
            <a:chExt cx="5126" cy="1307"/>
          </a:xfrm>
        </p:grpSpPr>
        <p:grpSp>
          <p:nvGrpSpPr>
            <p:cNvPr id="3091" name="Group 5">
              <a:extLst>
                <a:ext uri="{FF2B5EF4-FFF2-40B4-BE49-F238E27FC236}">
                  <a16:creationId xmlns:a16="http://schemas.microsoft.com/office/drawing/2014/main" id="{BB051991-E9B0-4970-AF41-BE68874D3666}"/>
                </a:ext>
              </a:extLst>
            </p:cNvPr>
            <p:cNvGrpSpPr>
              <a:grpSpLocks/>
            </p:cNvGrpSpPr>
            <p:nvPr/>
          </p:nvGrpSpPr>
          <p:grpSpPr bwMode="auto">
            <a:xfrm>
              <a:off x="385" y="845"/>
              <a:ext cx="1089" cy="1307"/>
              <a:chOff x="385" y="845"/>
              <a:chExt cx="1089" cy="1307"/>
            </a:xfrm>
          </p:grpSpPr>
          <p:sp>
            <p:nvSpPr>
              <p:cNvPr id="3101" name="Rectangle 6">
                <a:extLst>
                  <a:ext uri="{FF2B5EF4-FFF2-40B4-BE49-F238E27FC236}">
                    <a16:creationId xmlns:a16="http://schemas.microsoft.com/office/drawing/2014/main" id="{AB733847-2138-45D7-BA56-B7B95B8420A0}"/>
                  </a:ext>
                </a:extLst>
              </p:cNvPr>
              <p:cNvSpPr>
                <a:spLocks noChangeArrowheads="1"/>
              </p:cNvSpPr>
              <p:nvPr/>
            </p:nvSpPr>
            <p:spPr bwMode="auto">
              <a:xfrm>
                <a:off x="385" y="1864"/>
                <a:ext cx="1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400">
                    <a:latin typeface="Times New Roman" panose="02020603050405020304" pitchFamily="18" charset="0"/>
                    <a:ea typeface="黑体" panose="02010609060101010101" pitchFamily="49" charset="-122"/>
                  </a:rPr>
                  <a:t>硝基苯</a:t>
                </a:r>
              </a:p>
            </p:txBody>
          </p:sp>
          <p:graphicFrame>
            <p:nvGraphicFramePr>
              <p:cNvPr id="3080" name="Object 7">
                <a:extLst>
                  <a:ext uri="{FF2B5EF4-FFF2-40B4-BE49-F238E27FC236}">
                    <a16:creationId xmlns:a16="http://schemas.microsoft.com/office/drawing/2014/main" id="{096ADBE9-13DE-4566-811F-874FCD4ED0CF}"/>
                  </a:ext>
                </a:extLst>
              </p:cNvPr>
              <p:cNvGraphicFramePr>
                <a:graphicFrameLocks noChangeAspect="1"/>
              </p:cNvGraphicFramePr>
              <p:nvPr/>
            </p:nvGraphicFramePr>
            <p:xfrm>
              <a:off x="657" y="845"/>
              <a:ext cx="664" cy="952"/>
            </p:xfrm>
            <a:graphic>
              <a:graphicData uri="http://schemas.openxmlformats.org/presentationml/2006/ole">
                <mc:AlternateContent xmlns:mc="http://schemas.openxmlformats.org/markup-compatibility/2006">
                  <mc:Choice xmlns:v="urn:schemas-microsoft-com:vml" Requires="v">
                    <p:oleObj spid="_x0000_s3186" name="ISIS/Draw Sketch" r:id="rId3" imgW="659837" imgH="940996" progId="">
                      <p:embed/>
                    </p:oleObj>
                  </mc:Choice>
                  <mc:Fallback>
                    <p:oleObj name="ISIS/Draw Sketch" r:id="rId3" imgW="659837" imgH="940996" progId="">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 y="845"/>
                            <a:ext cx="664" cy="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092" name="Group 8">
              <a:extLst>
                <a:ext uri="{FF2B5EF4-FFF2-40B4-BE49-F238E27FC236}">
                  <a16:creationId xmlns:a16="http://schemas.microsoft.com/office/drawing/2014/main" id="{2CD47ED9-F3F6-4E43-A639-CA058E3FD15F}"/>
                </a:ext>
              </a:extLst>
            </p:cNvPr>
            <p:cNvGrpSpPr>
              <a:grpSpLocks/>
            </p:cNvGrpSpPr>
            <p:nvPr/>
          </p:nvGrpSpPr>
          <p:grpSpPr bwMode="auto">
            <a:xfrm>
              <a:off x="1622" y="854"/>
              <a:ext cx="1391" cy="1298"/>
              <a:chOff x="1622" y="854"/>
              <a:chExt cx="1391" cy="1298"/>
            </a:xfrm>
          </p:grpSpPr>
          <p:sp>
            <p:nvSpPr>
              <p:cNvPr id="3100" name="Rectangle 9">
                <a:extLst>
                  <a:ext uri="{FF2B5EF4-FFF2-40B4-BE49-F238E27FC236}">
                    <a16:creationId xmlns:a16="http://schemas.microsoft.com/office/drawing/2014/main" id="{D5DAA28E-48FA-49A0-9EFA-7D293BEE31F4}"/>
                  </a:ext>
                </a:extLst>
              </p:cNvPr>
              <p:cNvSpPr>
                <a:spLocks noChangeArrowheads="1"/>
              </p:cNvSpPr>
              <p:nvPr/>
            </p:nvSpPr>
            <p:spPr bwMode="auto">
              <a:xfrm>
                <a:off x="1622" y="1864"/>
                <a:ext cx="13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400">
                    <a:latin typeface="Times New Roman" panose="02020603050405020304" pitchFamily="18" charset="0"/>
                    <a:ea typeface="黑体" panose="02010609060101010101" pitchFamily="49" charset="-122"/>
                  </a:rPr>
                  <a:t>亚硝基苯</a:t>
                </a:r>
              </a:p>
            </p:txBody>
          </p:sp>
          <p:graphicFrame>
            <p:nvGraphicFramePr>
              <p:cNvPr id="3079" name="Object 10">
                <a:extLst>
                  <a:ext uri="{FF2B5EF4-FFF2-40B4-BE49-F238E27FC236}">
                    <a16:creationId xmlns:a16="http://schemas.microsoft.com/office/drawing/2014/main" id="{7EFF435A-DABE-4A73-BF55-557D0872A9F4}"/>
                  </a:ext>
                </a:extLst>
              </p:cNvPr>
              <p:cNvGraphicFramePr>
                <a:graphicFrameLocks noChangeAspect="1"/>
              </p:cNvGraphicFramePr>
              <p:nvPr/>
            </p:nvGraphicFramePr>
            <p:xfrm>
              <a:off x="2068" y="854"/>
              <a:ext cx="585" cy="931"/>
            </p:xfrm>
            <a:graphic>
              <a:graphicData uri="http://schemas.openxmlformats.org/presentationml/2006/ole">
                <mc:AlternateContent xmlns:mc="http://schemas.openxmlformats.org/markup-compatibility/2006">
                  <mc:Choice xmlns:v="urn:schemas-microsoft-com:vml" Requires="v">
                    <p:oleObj spid="_x0000_s3187" name="ISIS/Draw Sketch" r:id="rId5" imgW="583041" imgH="939695" progId="">
                      <p:embed/>
                    </p:oleObj>
                  </mc:Choice>
                  <mc:Fallback>
                    <p:oleObj name="ISIS/Draw Sketch" r:id="rId5" imgW="583041" imgH="939695" progId="">
                      <p:embed/>
                      <p:pic>
                        <p:nvPicPr>
                          <p:cNvPr id="0" name="Picture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8" y="854"/>
                            <a:ext cx="585" cy="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093" name="Group 11">
              <a:extLst>
                <a:ext uri="{FF2B5EF4-FFF2-40B4-BE49-F238E27FC236}">
                  <a16:creationId xmlns:a16="http://schemas.microsoft.com/office/drawing/2014/main" id="{CC19369A-8DED-4836-B21A-B2D0F287794A}"/>
                </a:ext>
              </a:extLst>
            </p:cNvPr>
            <p:cNvGrpSpPr>
              <a:grpSpLocks/>
            </p:cNvGrpSpPr>
            <p:nvPr/>
          </p:nvGrpSpPr>
          <p:grpSpPr bwMode="auto">
            <a:xfrm>
              <a:off x="3197" y="845"/>
              <a:ext cx="1135" cy="1307"/>
              <a:chOff x="3197" y="845"/>
              <a:chExt cx="1135" cy="1307"/>
            </a:xfrm>
          </p:grpSpPr>
          <p:sp>
            <p:nvSpPr>
              <p:cNvPr id="3099" name="Rectangle 12">
                <a:extLst>
                  <a:ext uri="{FF2B5EF4-FFF2-40B4-BE49-F238E27FC236}">
                    <a16:creationId xmlns:a16="http://schemas.microsoft.com/office/drawing/2014/main" id="{678EEE23-B430-44E5-B1DC-D5545BFDBBC8}"/>
                  </a:ext>
                </a:extLst>
              </p:cNvPr>
              <p:cNvSpPr>
                <a:spLocks noChangeArrowheads="1"/>
              </p:cNvSpPr>
              <p:nvPr/>
            </p:nvSpPr>
            <p:spPr bwMode="auto">
              <a:xfrm>
                <a:off x="3197" y="1864"/>
                <a:ext cx="1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400">
                    <a:latin typeface="Times New Roman" panose="02020603050405020304" pitchFamily="18" charset="0"/>
                    <a:ea typeface="黑体" panose="02010609060101010101" pitchFamily="49" charset="-122"/>
                  </a:rPr>
                  <a:t>苯胲</a:t>
                </a:r>
              </a:p>
            </p:txBody>
          </p:sp>
          <p:graphicFrame>
            <p:nvGraphicFramePr>
              <p:cNvPr id="3078" name="Object 13">
                <a:extLst>
                  <a:ext uri="{FF2B5EF4-FFF2-40B4-BE49-F238E27FC236}">
                    <a16:creationId xmlns:a16="http://schemas.microsoft.com/office/drawing/2014/main" id="{BDC6C0BA-D2EC-44F6-81E5-53B317543A10}"/>
                  </a:ext>
                </a:extLst>
              </p:cNvPr>
              <p:cNvGraphicFramePr>
                <a:graphicFrameLocks noChangeAspect="1"/>
              </p:cNvGraphicFramePr>
              <p:nvPr/>
            </p:nvGraphicFramePr>
            <p:xfrm>
              <a:off x="3421" y="845"/>
              <a:ext cx="911" cy="949"/>
            </p:xfrm>
            <a:graphic>
              <a:graphicData uri="http://schemas.openxmlformats.org/presentationml/2006/ole">
                <mc:AlternateContent xmlns:mc="http://schemas.openxmlformats.org/markup-compatibility/2006">
                  <mc:Choice xmlns:v="urn:schemas-microsoft-com:vml" Requires="v">
                    <p:oleObj spid="_x0000_s3188" name="ISIS/Draw Sketch" r:id="rId7" imgW="905522" imgH="942301" progId="">
                      <p:embed/>
                    </p:oleObj>
                  </mc:Choice>
                  <mc:Fallback>
                    <p:oleObj name="ISIS/Draw Sketch" r:id="rId7" imgW="905522" imgH="942301" progId="">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845"/>
                            <a:ext cx="911" cy="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094" name="Group 14">
              <a:extLst>
                <a:ext uri="{FF2B5EF4-FFF2-40B4-BE49-F238E27FC236}">
                  <a16:creationId xmlns:a16="http://schemas.microsoft.com/office/drawing/2014/main" id="{DEC4446E-DC70-493C-B536-1A0C6D789AEF}"/>
                </a:ext>
              </a:extLst>
            </p:cNvPr>
            <p:cNvGrpSpPr>
              <a:grpSpLocks/>
            </p:cNvGrpSpPr>
            <p:nvPr/>
          </p:nvGrpSpPr>
          <p:grpSpPr bwMode="auto">
            <a:xfrm>
              <a:off x="4603" y="845"/>
              <a:ext cx="908" cy="1307"/>
              <a:chOff x="4603" y="845"/>
              <a:chExt cx="908" cy="1307"/>
            </a:xfrm>
          </p:grpSpPr>
          <p:sp>
            <p:nvSpPr>
              <p:cNvPr id="3098" name="Rectangle 15">
                <a:extLst>
                  <a:ext uri="{FF2B5EF4-FFF2-40B4-BE49-F238E27FC236}">
                    <a16:creationId xmlns:a16="http://schemas.microsoft.com/office/drawing/2014/main" id="{7AF4DCD3-2089-48A9-986F-E00B67E9FEDD}"/>
                  </a:ext>
                </a:extLst>
              </p:cNvPr>
              <p:cNvSpPr>
                <a:spLocks noChangeArrowheads="1"/>
              </p:cNvSpPr>
              <p:nvPr/>
            </p:nvSpPr>
            <p:spPr bwMode="auto">
              <a:xfrm>
                <a:off x="4603" y="1864"/>
                <a:ext cx="9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400">
                    <a:latin typeface="Times New Roman" panose="02020603050405020304" pitchFamily="18" charset="0"/>
                    <a:ea typeface="黑体" panose="02010609060101010101" pitchFamily="49" charset="-122"/>
                  </a:rPr>
                  <a:t>苯胺</a:t>
                </a:r>
              </a:p>
            </p:txBody>
          </p:sp>
          <p:graphicFrame>
            <p:nvGraphicFramePr>
              <p:cNvPr id="3077" name="Object 16">
                <a:extLst>
                  <a:ext uri="{FF2B5EF4-FFF2-40B4-BE49-F238E27FC236}">
                    <a16:creationId xmlns:a16="http://schemas.microsoft.com/office/drawing/2014/main" id="{ACDC2466-D469-4383-8A16-725BB42DD3C9}"/>
                  </a:ext>
                </a:extLst>
              </p:cNvPr>
              <p:cNvGraphicFramePr>
                <a:graphicFrameLocks noChangeAspect="1"/>
              </p:cNvGraphicFramePr>
              <p:nvPr/>
            </p:nvGraphicFramePr>
            <p:xfrm>
              <a:off x="4767" y="845"/>
              <a:ext cx="653" cy="950"/>
            </p:xfrm>
            <a:graphic>
              <a:graphicData uri="http://schemas.openxmlformats.org/presentationml/2006/ole">
                <mc:AlternateContent xmlns:mc="http://schemas.openxmlformats.org/markup-compatibility/2006">
                  <mc:Choice xmlns:v="urn:schemas-microsoft-com:vml" Requires="v">
                    <p:oleObj spid="_x0000_s3189" name="ISIS/Draw Sketch" r:id="rId9" imgW="648970" imgH="942340" progId="">
                      <p:embed/>
                    </p:oleObj>
                  </mc:Choice>
                  <mc:Fallback>
                    <p:oleObj name="ISIS/Draw Sketch" r:id="rId9" imgW="648970" imgH="942340" progId="">
                      <p:embed/>
                      <p:pic>
                        <p:nvPicPr>
                          <p:cNvPr id="0" name="Picture 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7" y="845"/>
                            <a:ext cx="653" cy="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95" name="Line 17">
              <a:extLst>
                <a:ext uri="{FF2B5EF4-FFF2-40B4-BE49-F238E27FC236}">
                  <a16:creationId xmlns:a16="http://schemas.microsoft.com/office/drawing/2014/main" id="{42BD0A40-EC1A-4C4D-9E82-688A64DDD416}"/>
                </a:ext>
              </a:extLst>
            </p:cNvPr>
            <p:cNvSpPr>
              <a:spLocks noChangeShapeType="1"/>
            </p:cNvSpPr>
            <p:nvPr/>
          </p:nvSpPr>
          <p:spPr bwMode="auto">
            <a:xfrm>
              <a:off x="1271" y="1434"/>
              <a:ext cx="771"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3096" name="Line 18">
              <a:extLst>
                <a:ext uri="{FF2B5EF4-FFF2-40B4-BE49-F238E27FC236}">
                  <a16:creationId xmlns:a16="http://schemas.microsoft.com/office/drawing/2014/main" id="{4D281AC1-E097-48E2-9C6F-2AAD28CF08B7}"/>
                </a:ext>
              </a:extLst>
            </p:cNvPr>
            <p:cNvSpPr>
              <a:spLocks noChangeShapeType="1"/>
            </p:cNvSpPr>
            <p:nvPr/>
          </p:nvSpPr>
          <p:spPr bwMode="auto">
            <a:xfrm>
              <a:off x="2653" y="1432"/>
              <a:ext cx="771"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3097" name="Line 19">
              <a:extLst>
                <a:ext uri="{FF2B5EF4-FFF2-40B4-BE49-F238E27FC236}">
                  <a16:creationId xmlns:a16="http://schemas.microsoft.com/office/drawing/2014/main" id="{22A38B3E-40B5-4DB7-9368-726B17938078}"/>
                </a:ext>
              </a:extLst>
            </p:cNvPr>
            <p:cNvSpPr>
              <a:spLocks noChangeShapeType="1"/>
            </p:cNvSpPr>
            <p:nvPr/>
          </p:nvSpPr>
          <p:spPr bwMode="auto">
            <a:xfrm>
              <a:off x="3998" y="1434"/>
              <a:ext cx="771"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7" name="Group 20">
            <a:extLst>
              <a:ext uri="{FF2B5EF4-FFF2-40B4-BE49-F238E27FC236}">
                <a16:creationId xmlns:a16="http://schemas.microsoft.com/office/drawing/2014/main" id="{60224F50-529E-42A2-89DB-D61C026B2153}"/>
              </a:ext>
            </a:extLst>
          </p:cNvPr>
          <p:cNvGrpSpPr>
            <a:grpSpLocks/>
          </p:cNvGrpSpPr>
          <p:nvPr/>
        </p:nvGrpSpPr>
        <p:grpSpPr bwMode="auto">
          <a:xfrm>
            <a:off x="107950" y="4411663"/>
            <a:ext cx="8885238" cy="2079625"/>
            <a:chOff x="68" y="2779"/>
            <a:chExt cx="5597" cy="1310"/>
          </a:xfrm>
        </p:grpSpPr>
        <p:sp>
          <p:nvSpPr>
            <p:cNvPr id="3086" name="Rectangle 21">
              <a:extLst>
                <a:ext uri="{FF2B5EF4-FFF2-40B4-BE49-F238E27FC236}">
                  <a16:creationId xmlns:a16="http://schemas.microsoft.com/office/drawing/2014/main" id="{AA376DF0-B99C-408C-8EBD-CCD60E1D8226}"/>
                </a:ext>
              </a:extLst>
            </p:cNvPr>
            <p:cNvSpPr>
              <a:spLocks noChangeArrowheads="1"/>
            </p:cNvSpPr>
            <p:nvPr/>
          </p:nvSpPr>
          <p:spPr bwMode="auto">
            <a:xfrm>
              <a:off x="521" y="3566"/>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400">
                  <a:latin typeface="Times New Roman" panose="02020603050405020304" pitchFamily="18" charset="0"/>
                  <a:ea typeface="黑体" panose="02010609060101010101" pitchFamily="49" charset="-122"/>
                </a:rPr>
                <a:t>甲基红</a:t>
              </a:r>
            </a:p>
          </p:txBody>
        </p:sp>
        <p:sp>
          <p:nvSpPr>
            <p:cNvPr id="3087" name="Rectangle 22">
              <a:extLst>
                <a:ext uri="{FF2B5EF4-FFF2-40B4-BE49-F238E27FC236}">
                  <a16:creationId xmlns:a16="http://schemas.microsoft.com/office/drawing/2014/main" id="{065247DD-CCD7-45B1-B016-CC3E0B4A2B8C}"/>
                </a:ext>
              </a:extLst>
            </p:cNvPr>
            <p:cNvSpPr>
              <a:spLocks noChangeArrowheads="1"/>
            </p:cNvSpPr>
            <p:nvPr/>
          </p:nvSpPr>
          <p:spPr bwMode="auto">
            <a:xfrm>
              <a:off x="2653" y="3566"/>
              <a:ext cx="86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400">
                  <a:solidFill>
                    <a:schemeClr val="tx2"/>
                  </a:solidFill>
                  <a:latin typeface="Times New Roman" panose="02020603050405020304" pitchFamily="18" charset="0"/>
                  <a:ea typeface="黑体" panose="02010609060101010101" pitchFamily="49" charset="-122"/>
                </a:rPr>
                <a:t>邻氨基苯甲酸</a:t>
              </a:r>
            </a:p>
          </p:txBody>
        </p:sp>
        <p:sp>
          <p:nvSpPr>
            <p:cNvPr id="3088" name="Rectangle 23">
              <a:extLst>
                <a:ext uri="{FF2B5EF4-FFF2-40B4-BE49-F238E27FC236}">
                  <a16:creationId xmlns:a16="http://schemas.microsoft.com/office/drawing/2014/main" id="{63C2FEE7-7661-4B2A-9D9C-4C7DAC7DE2C5}"/>
                </a:ext>
              </a:extLst>
            </p:cNvPr>
            <p:cNvSpPr>
              <a:spLocks noChangeArrowheads="1"/>
            </p:cNvSpPr>
            <p:nvPr/>
          </p:nvSpPr>
          <p:spPr bwMode="auto">
            <a:xfrm>
              <a:off x="4258" y="3566"/>
              <a:ext cx="104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en-US" altLang="zh-CN" sz="2400">
                  <a:solidFill>
                    <a:schemeClr val="tx2"/>
                  </a:solidFill>
                  <a:latin typeface="Times New Roman" panose="02020603050405020304" pitchFamily="18" charset="0"/>
                  <a:ea typeface="黑体" panose="02010609060101010101" pitchFamily="49" charset="-122"/>
                </a:rPr>
                <a:t>N-</a:t>
              </a:r>
              <a:r>
                <a:rPr kumimoji="1" lang="zh-CN" altLang="en-US" sz="2400">
                  <a:solidFill>
                    <a:schemeClr val="tx2"/>
                  </a:solidFill>
                  <a:latin typeface="Times New Roman" panose="02020603050405020304" pitchFamily="18" charset="0"/>
                  <a:ea typeface="黑体" panose="02010609060101010101" pitchFamily="49" charset="-122"/>
                </a:rPr>
                <a:t>二甲基氨基苯胺</a:t>
              </a:r>
            </a:p>
          </p:txBody>
        </p:sp>
        <p:graphicFrame>
          <p:nvGraphicFramePr>
            <p:cNvPr id="3074" name="Object 24">
              <a:extLst>
                <a:ext uri="{FF2B5EF4-FFF2-40B4-BE49-F238E27FC236}">
                  <a16:creationId xmlns:a16="http://schemas.microsoft.com/office/drawing/2014/main" id="{4E331B64-BF41-4F57-9016-4D34A744284D}"/>
                </a:ext>
              </a:extLst>
            </p:cNvPr>
            <p:cNvGraphicFramePr>
              <a:graphicFrameLocks noChangeAspect="1"/>
            </p:cNvGraphicFramePr>
            <p:nvPr/>
          </p:nvGraphicFramePr>
          <p:xfrm>
            <a:off x="68" y="2779"/>
            <a:ext cx="2215" cy="909"/>
          </p:xfrm>
          <a:graphic>
            <a:graphicData uri="http://schemas.openxmlformats.org/presentationml/2006/ole">
              <mc:AlternateContent xmlns:mc="http://schemas.openxmlformats.org/markup-compatibility/2006">
                <mc:Choice xmlns:v="urn:schemas-microsoft-com:vml" Requires="v">
                  <p:oleObj spid="_x0000_s3190" name="ISIS/Draw Sketch" r:id="rId11" imgW="2350224" imgH="955097" progId="">
                    <p:embed/>
                  </p:oleObj>
                </mc:Choice>
                <mc:Fallback>
                  <p:oleObj name="ISIS/Draw Sketch" r:id="rId11" imgW="2350224" imgH="955097" progId="">
                    <p:embed/>
                    <p:pic>
                      <p:nvPicPr>
                        <p:cNvPr id="0"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 y="2779"/>
                          <a:ext cx="2215" cy="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25">
              <a:extLst>
                <a:ext uri="{FF2B5EF4-FFF2-40B4-BE49-F238E27FC236}">
                  <a16:creationId xmlns:a16="http://schemas.microsoft.com/office/drawing/2014/main" id="{470CDE78-E43C-4D73-B59A-6BD1DF9B91AC}"/>
                </a:ext>
              </a:extLst>
            </p:cNvPr>
            <p:cNvGraphicFramePr>
              <a:graphicFrameLocks noChangeAspect="1"/>
            </p:cNvGraphicFramePr>
            <p:nvPr/>
          </p:nvGraphicFramePr>
          <p:xfrm>
            <a:off x="4105" y="2779"/>
            <a:ext cx="1560" cy="912"/>
          </p:xfrm>
          <a:graphic>
            <a:graphicData uri="http://schemas.openxmlformats.org/presentationml/2006/ole">
              <mc:AlternateContent xmlns:mc="http://schemas.openxmlformats.org/markup-compatibility/2006">
                <mc:Choice xmlns:v="urn:schemas-microsoft-com:vml" Requires="v">
                  <p:oleObj spid="_x0000_s3191" name="ISIS/Draw Sketch" r:id="rId13" imgW="1654325" imgH="956427" progId="">
                    <p:embed/>
                  </p:oleObj>
                </mc:Choice>
                <mc:Fallback>
                  <p:oleObj name="ISIS/Draw Sketch" r:id="rId13" imgW="1654325" imgH="956427" progId="">
                    <p:embed/>
                    <p:pic>
                      <p:nvPicPr>
                        <p:cNvPr id="0"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5" y="2779"/>
                          <a:ext cx="1560"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26">
              <a:extLst>
                <a:ext uri="{FF2B5EF4-FFF2-40B4-BE49-F238E27FC236}">
                  <a16:creationId xmlns:a16="http://schemas.microsoft.com/office/drawing/2014/main" id="{C4470C43-0768-4894-A409-F8EC7924D513}"/>
                </a:ext>
              </a:extLst>
            </p:cNvPr>
            <p:cNvGraphicFramePr>
              <a:graphicFrameLocks noChangeAspect="1"/>
            </p:cNvGraphicFramePr>
            <p:nvPr/>
          </p:nvGraphicFramePr>
          <p:xfrm>
            <a:off x="2789" y="2779"/>
            <a:ext cx="1161" cy="694"/>
          </p:xfrm>
          <a:graphic>
            <a:graphicData uri="http://schemas.openxmlformats.org/presentationml/2006/ole">
              <mc:AlternateContent xmlns:mc="http://schemas.openxmlformats.org/markup-compatibility/2006">
                <mc:Choice xmlns:v="urn:schemas-microsoft-com:vml" Requires="v">
                  <p:oleObj spid="_x0000_s3192" name="ISIS/Draw Sketch" r:id="rId15" imgW="1228565" imgH="734330" progId="">
                    <p:embed/>
                  </p:oleObj>
                </mc:Choice>
                <mc:Fallback>
                  <p:oleObj name="ISIS/Draw Sketch" r:id="rId15" imgW="1228565" imgH="734330" progId="">
                    <p:embed/>
                    <p:pic>
                      <p:nvPicPr>
                        <p:cNvPr id="0" name="Picture 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9" y="2779"/>
                          <a:ext cx="1161" cy="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9" name="Line 27">
              <a:extLst>
                <a:ext uri="{FF2B5EF4-FFF2-40B4-BE49-F238E27FC236}">
                  <a16:creationId xmlns:a16="http://schemas.microsoft.com/office/drawing/2014/main" id="{65509BFB-8658-44C0-910D-ABDECDC0FE2B}"/>
                </a:ext>
              </a:extLst>
            </p:cNvPr>
            <p:cNvSpPr>
              <a:spLocks noChangeShapeType="1"/>
            </p:cNvSpPr>
            <p:nvPr/>
          </p:nvSpPr>
          <p:spPr bwMode="auto">
            <a:xfrm>
              <a:off x="2336" y="3121"/>
              <a:ext cx="453"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3090" name="Text Box 28">
              <a:extLst>
                <a:ext uri="{FF2B5EF4-FFF2-40B4-BE49-F238E27FC236}">
                  <a16:creationId xmlns:a16="http://schemas.microsoft.com/office/drawing/2014/main" id="{FDCA562E-DA38-41F5-B283-6FCC3BCF1ED9}"/>
                </a:ext>
              </a:extLst>
            </p:cNvPr>
            <p:cNvSpPr txBox="1">
              <a:spLocks noChangeArrowheads="1"/>
            </p:cNvSpPr>
            <p:nvPr/>
          </p:nvSpPr>
          <p:spPr bwMode="auto">
            <a:xfrm>
              <a:off x="3869" y="2935"/>
              <a:ext cx="3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3600">
                  <a:latin typeface="Times New Roman" panose="02020603050405020304" pitchFamily="18" charset="0"/>
                  <a:ea typeface="黑体" panose="02010609060101010101" pitchFamily="49" charset="-122"/>
                </a:rPr>
                <a:t>+</a:t>
              </a:r>
            </a:p>
          </p:txBody>
        </p:sp>
      </p:grpSp>
      <p:sp>
        <p:nvSpPr>
          <p:cNvPr id="3085" name="灯片编号占位符 28">
            <a:extLst>
              <a:ext uri="{FF2B5EF4-FFF2-40B4-BE49-F238E27FC236}">
                <a16:creationId xmlns:a16="http://schemas.microsoft.com/office/drawing/2014/main" id="{E2B712D1-D30C-48A1-8070-4B10710723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9B3A5A2F-71DF-4022-B706-48E7E977D4CC}" type="slidenum">
              <a:rPr lang="en-US" altLang="zh-CN">
                <a:latin typeface="Arial" panose="020B0604020202020204" pitchFamily="34" charset="0"/>
              </a:rPr>
              <a:pPr eaLnBrk="1" hangingPunct="1"/>
              <a:t>38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515AAEE-EA10-48EA-AFB1-245B4DE32D30}"/>
              </a:ext>
            </a:extLst>
          </p:cNvPr>
          <p:cNvSpPr>
            <a:spLocks noGrp="1" noRot="1" noChangeArrowheads="1"/>
          </p:cNvSpPr>
          <p:nvPr>
            <p:ph type="title"/>
          </p:nvPr>
        </p:nvSpPr>
        <p:spPr>
          <a:xfrm>
            <a:off x="457200" y="1046163"/>
            <a:ext cx="8229600" cy="511175"/>
          </a:xfrm>
        </p:spPr>
        <p:txBody>
          <a:bodyPr/>
          <a:lstStyle/>
          <a:p>
            <a:pPr eaLnBrk="1" hangingPunct="1"/>
            <a:r>
              <a:rPr lang="zh-CN" altLang="en-US" sz="3600" b="0">
                <a:solidFill>
                  <a:srgbClr val="FFFF00"/>
                </a:solidFill>
                <a:effectLst/>
                <a:ea typeface="黑体" panose="02010609060101010101" pitchFamily="49" charset="-122"/>
              </a:rPr>
              <a:t>（三）水解反应</a:t>
            </a:r>
          </a:p>
        </p:txBody>
      </p:sp>
      <p:sp>
        <p:nvSpPr>
          <p:cNvPr id="58371" name="Rectangle 3">
            <a:extLst>
              <a:ext uri="{FF2B5EF4-FFF2-40B4-BE49-F238E27FC236}">
                <a16:creationId xmlns:a16="http://schemas.microsoft.com/office/drawing/2014/main" id="{BF1C0D78-248A-466D-92DE-2DA4D43A8E1C}"/>
              </a:ext>
            </a:extLst>
          </p:cNvPr>
          <p:cNvSpPr>
            <a:spLocks noGrp="1" noChangeArrowheads="1"/>
          </p:cNvSpPr>
          <p:nvPr>
            <p:ph type="body" idx="1"/>
          </p:nvPr>
        </p:nvSpPr>
        <p:spPr>
          <a:xfrm>
            <a:off x="684213" y="1771650"/>
            <a:ext cx="7704137" cy="4249738"/>
          </a:xfrm>
          <a:noFill/>
          <a:extLst>
            <a:ext uri="{909E8E84-426E-40DD-AFC4-6F175D3DCCD1}">
              <a14:hiddenFill xmlns:a14="http://schemas.microsoft.com/office/drawing/2010/main">
                <a:solidFill>
                  <a:srgbClr val="FFFFFF"/>
                </a:solidFill>
              </a14:hiddenFill>
            </a:ext>
          </a:extLst>
        </p:spPr>
        <p:txBody>
          <a:bodyPr lIns="18000" rIns="18000"/>
          <a:lstStyle/>
          <a:p>
            <a:pPr eaLnBrk="1" hangingPunct="1">
              <a:lnSpc>
                <a:spcPct val="140000"/>
              </a:lnSpc>
              <a:buFont typeface="Wingdings" panose="05000000000000000000" pitchFamily="2" charset="2"/>
              <a:buNone/>
            </a:pPr>
            <a:r>
              <a:rPr lang="en-US" altLang="zh-CN" sz="2800">
                <a:effectLst/>
                <a:latin typeface="Times New Roman" panose="02020603050405020304" pitchFamily="18" charset="0"/>
                <a:ea typeface="黑体" panose="02010609060101010101" pitchFamily="49" charset="-122"/>
              </a:rPr>
              <a:t>            </a:t>
            </a:r>
            <a:r>
              <a:rPr lang="zh-CN" altLang="en-US" sz="2800">
                <a:effectLst/>
                <a:latin typeface="Times New Roman" panose="02020603050405020304" pitchFamily="18" charset="0"/>
                <a:ea typeface="黑体" panose="02010609060101010101" pitchFamily="49" charset="-122"/>
              </a:rPr>
              <a:t>肝细胞的胞液与微粒体中含有多种水解酶类，如</a:t>
            </a:r>
            <a:r>
              <a:rPr lang="zh-CN" altLang="en-US" sz="2800" u="sng">
                <a:effectLst/>
                <a:latin typeface="Times New Roman" panose="02020603050405020304" pitchFamily="18" charset="0"/>
                <a:ea typeface="黑体" panose="02010609060101010101" pitchFamily="49" charset="-122"/>
              </a:rPr>
              <a:t>酯酶、酰胺酶及糖苷酶</a:t>
            </a:r>
            <a:r>
              <a:rPr lang="zh-CN" altLang="en-US" sz="2800">
                <a:effectLst/>
                <a:latin typeface="Times New Roman" panose="02020603050405020304" pitchFamily="18" charset="0"/>
                <a:ea typeface="黑体" panose="02010609060101010101" pitchFamily="49" charset="-122"/>
              </a:rPr>
              <a:t>等，分别水解各种酯键、酰胺键及糖苷键，将脂类、酰胺类和糖苷类化合物水解，以减低或消除其生物活性。</a:t>
            </a:r>
          </a:p>
          <a:p>
            <a:pPr eaLnBrk="1" hangingPunct="1">
              <a:lnSpc>
                <a:spcPct val="140000"/>
              </a:lnSpc>
              <a:buFont typeface="Wingdings" panose="05000000000000000000" pitchFamily="2" charset="2"/>
              <a:buNone/>
            </a:pPr>
            <a:r>
              <a:rPr lang="zh-CN" altLang="en-US" sz="2800">
                <a:effectLst/>
                <a:latin typeface="Times New Roman" panose="02020603050405020304" pitchFamily="18" charset="0"/>
                <a:ea typeface="黑体" panose="02010609060101010101" pitchFamily="49" charset="-122"/>
              </a:rPr>
              <a:t>           这些水解产物通常还需要进一步反应，以利排出体外。</a:t>
            </a:r>
          </a:p>
        </p:txBody>
      </p:sp>
      <p:sp>
        <p:nvSpPr>
          <p:cNvPr id="58372" name="灯片编号占位符 3">
            <a:extLst>
              <a:ext uri="{FF2B5EF4-FFF2-40B4-BE49-F238E27FC236}">
                <a16:creationId xmlns:a16="http://schemas.microsoft.com/office/drawing/2014/main" id="{869ADB2B-0E8C-4DAD-8D8B-F42FE8E5A8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C9969745-CF9A-47FF-962E-D9FC67C55210}" type="slidenum">
              <a:rPr lang="en-US" altLang="zh-CN">
                <a:latin typeface="Arial" panose="020B0604020202020204" pitchFamily="34" charset="0"/>
              </a:rPr>
              <a:pPr eaLnBrk="1" hangingPunct="1"/>
              <a:t>39</a:t>
            </a:fld>
            <a:endParaRPr lang="en-US" altLang="zh-CN">
              <a:latin typeface="Arial" panose="020B0604020202020204" pitchFamily="34" charset="0"/>
            </a:endParaRPr>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72482A-A226-4545-B651-679F722CE6C5}"/>
              </a:ext>
            </a:extLst>
          </p:cNvPr>
          <p:cNvSpPr>
            <a:spLocks noGrp="1" noRot="1" noChangeArrowheads="1"/>
          </p:cNvSpPr>
          <p:nvPr>
            <p:ph type="title"/>
          </p:nvPr>
        </p:nvSpPr>
        <p:spPr>
          <a:xfrm>
            <a:off x="457200" y="1044575"/>
            <a:ext cx="8229600" cy="512763"/>
          </a:xfrm>
        </p:spPr>
        <p:txBody>
          <a:bodyPr/>
          <a:lstStyle/>
          <a:p>
            <a:pPr eaLnBrk="1" hangingPunct="1"/>
            <a:r>
              <a:rPr lang="zh-CN" altLang="en-US" sz="3600" b="0">
                <a:solidFill>
                  <a:schemeClr val="hlink"/>
                </a:solidFill>
                <a:effectLst/>
                <a:ea typeface="黑体" panose="02010609060101010101" pitchFamily="49" charset="-122"/>
              </a:rPr>
              <a:t>肝脏的结构特点</a:t>
            </a:r>
          </a:p>
        </p:txBody>
      </p:sp>
      <p:sp>
        <p:nvSpPr>
          <p:cNvPr id="107523" name="Rectangle 3">
            <a:extLst>
              <a:ext uri="{FF2B5EF4-FFF2-40B4-BE49-F238E27FC236}">
                <a16:creationId xmlns:a16="http://schemas.microsoft.com/office/drawing/2014/main" id="{8E464929-CCF8-49A2-9415-BF3FEC800F06}"/>
              </a:ext>
            </a:extLst>
          </p:cNvPr>
          <p:cNvSpPr>
            <a:spLocks noGrp="1" noChangeArrowheads="1"/>
          </p:cNvSpPr>
          <p:nvPr>
            <p:ph type="body" idx="1"/>
          </p:nvPr>
        </p:nvSpPr>
        <p:spPr>
          <a:xfrm>
            <a:off x="965200" y="1844675"/>
            <a:ext cx="7423150" cy="3898900"/>
          </a:xfrm>
        </p:spPr>
        <p:txBody>
          <a:bodyPr/>
          <a:lstStyle/>
          <a:p>
            <a:pPr eaLnBrk="1" hangingPunct="1">
              <a:lnSpc>
                <a:spcPct val="140000"/>
              </a:lnSpc>
            </a:pPr>
            <a:r>
              <a:rPr lang="zh-CN" altLang="en-US">
                <a:effectLst/>
                <a:latin typeface="Times New Roman" panose="02020603050405020304" pitchFamily="18" charset="0"/>
                <a:ea typeface="黑体" panose="02010609060101010101" pitchFamily="49" charset="-122"/>
              </a:rPr>
              <a:t>双重血液供应：门静脉： </a:t>
            </a:r>
            <a:r>
              <a:rPr lang="en-US" altLang="zh-CN">
                <a:effectLst/>
                <a:latin typeface="Times New Roman" panose="02020603050405020304" pitchFamily="18" charset="0"/>
                <a:ea typeface="黑体" panose="02010609060101010101" pitchFamily="49" charset="-122"/>
              </a:rPr>
              <a:t>80%</a:t>
            </a:r>
          </a:p>
          <a:p>
            <a:pPr eaLnBrk="1" hangingPunct="1">
              <a:lnSpc>
                <a:spcPct val="140000"/>
              </a:lnSpc>
              <a:buFont typeface="Wingdings" panose="05000000000000000000" pitchFamily="2" charset="2"/>
              <a:buNone/>
            </a:pPr>
            <a:r>
              <a:rPr lang="en-US" altLang="zh-CN">
                <a:effectLst/>
                <a:latin typeface="Times New Roman" panose="02020603050405020304" pitchFamily="18" charset="0"/>
                <a:ea typeface="黑体" panose="02010609060101010101" pitchFamily="49" charset="-122"/>
              </a:rPr>
              <a:t>                                </a:t>
            </a:r>
            <a:r>
              <a:rPr lang="zh-CN" altLang="en-US">
                <a:effectLst/>
                <a:latin typeface="Times New Roman" panose="02020603050405020304" pitchFamily="18" charset="0"/>
                <a:ea typeface="黑体" panose="02010609060101010101" pitchFamily="49" charset="-122"/>
              </a:rPr>
              <a:t>肝动脉： </a:t>
            </a:r>
            <a:r>
              <a:rPr lang="en-US" altLang="zh-CN">
                <a:effectLst/>
                <a:latin typeface="Times New Roman" panose="02020603050405020304" pitchFamily="18" charset="0"/>
                <a:ea typeface="黑体" panose="02010609060101010101" pitchFamily="49" charset="-122"/>
              </a:rPr>
              <a:t>20%</a:t>
            </a:r>
          </a:p>
          <a:p>
            <a:pPr eaLnBrk="1" hangingPunct="1">
              <a:lnSpc>
                <a:spcPct val="140000"/>
              </a:lnSpc>
            </a:pPr>
            <a:r>
              <a:rPr lang="zh-CN" altLang="en-US">
                <a:effectLst/>
                <a:latin typeface="Times New Roman" panose="02020603050405020304" pitchFamily="18" charset="0"/>
                <a:ea typeface="黑体" panose="02010609060101010101" pitchFamily="49" charset="-122"/>
              </a:rPr>
              <a:t>两条输出通路：肝静脉与胆道系统</a:t>
            </a:r>
          </a:p>
          <a:p>
            <a:pPr eaLnBrk="1" hangingPunct="1">
              <a:lnSpc>
                <a:spcPct val="140000"/>
              </a:lnSpc>
            </a:pPr>
            <a:r>
              <a:rPr lang="zh-CN" altLang="en-US">
                <a:effectLst/>
                <a:latin typeface="Times New Roman" panose="02020603050405020304" pitchFamily="18" charset="0"/>
                <a:ea typeface="黑体" panose="02010609060101010101" pitchFamily="49" charset="-122"/>
              </a:rPr>
              <a:t>丰富的肝血窦：物质交换的有利环境</a:t>
            </a:r>
          </a:p>
          <a:p>
            <a:pPr eaLnBrk="1" hangingPunct="1">
              <a:lnSpc>
                <a:spcPct val="140000"/>
              </a:lnSpc>
            </a:pPr>
            <a:r>
              <a:rPr lang="zh-CN" altLang="en-US">
                <a:effectLst/>
                <a:latin typeface="Times New Roman" panose="02020603050405020304" pitchFamily="18" charset="0"/>
                <a:ea typeface="黑体" panose="02010609060101010101" pitchFamily="49" charset="-122"/>
              </a:rPr>
              <a:t>丰富的细胞器</a:t>
            </a:r>
          </a:p>
        </p:txBody>
      </p:sp>
      <p:sp>
        <p:nvSpPr>
          <p:cNvPr id="25604" name="灯片编号占位符 3">
            <a:extLst>
              <a:ext uri="{FF2B5EF4-FFF2-40B4-BE49-F238E27FC236}">
                <a16:creationId xmlns:a16="http://schemas.microsoft.com/office/drawing/2014/main" id="{7B099212-7A56-4410-A66F-9E6F76B554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173E29B-0940-4657-8D53-D05A55DE4BE2}" type="slidenum">
              <a:rPr lang="en-US" altLang="zh-CN">
                <a:latin typeface="Arial" panose="020B0604020202020204" pitchFamily="34" charset="0"/>
              </a:rPr>
              <a:pPr eaLnBrk="1" hangingPunct="1"/>
              <a:t>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dissolve">
                                      <p:cBhvr>
                                        <p:cTn id="7" dur="500"/>
                                        <p:tgtEl>
                                          <p:spTgt spid="1075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523">
                                            <p:txEl>
                                              <p:pRg st="1" end="1"/>
                                            </p:txEl>
                                          </p:spTgt>
                                        </p:tgtEl>
                                        <p:attrNameLst>
                                          <p:attrName>style.visibility</p:attrName>
                                        </p:attrNameLst>
                                      </p:cBhvr>
                                      <p:to>
                                        <p:strVal val="visible"/>
                                      </p:to>
                                    </p:set>
                                    <p:animEffect transition="in" filter="dissolve">
                                      <p:cBhvr>
                                        <p:cTn id="10" dur="500"/>
                                        <p:tgtEl>
                                          <p:spTgt spid="107523">
                                            <p:txEl>
                                              <p:pRg st="1" end="1"/>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07523">
                                            <p:txEl>
                                              <p:pRg st="2" end="2"/>
                                            </p:txEl>
                                          </p:spTgt>
                                        </p:tgtEl>
                                        <p:attrNameLst>
                                          <p:attrName>style.visibility</p:attrName>
                                        </p:attrNameLst>
                                      </p:cBhvr>
                                      <p:to>
                                        <p:strVal val="visible"/>
                                      </p:to>
                                    </p:set>
                                    <p:animEffect transition="in" filter="dissolve">
                                      <p:cBhvr>
                                        <p:cTn id="14" dur="500"/>
                                        <p:tgtEl>
                                          <p:spTgt spid="107523">
                                            <p:txEl>
                                              <p:pRg st="2" end="2"/>
                                            </p:txEl>
                                          </p:spTgt>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07523">
                                            <p:txEl>
                                              <p:pRg st="3" end="3"/>
                                            </p:txEl>
                                          </p:spTgt>
                                        </p:tgtEl>
                                        <p:attrNameLst>
                                          <p:attrName>style.visibility</p:attrName>
                                        </p:attrNameLst>
                                      </p:cBhvr>
                                      <p:to>
                                        <p:strVal val="visible"/>
                                      </p:to>
                                    </p:set>
                                    <p:animEffect transition="in" filter="dissolve">
                                      <p:cBhvr>
                                        <p:cTn id="18" dur="500"/>
                                        <p:tgtEl>
                                          <p:spTgt spid="107523">
                                            <p:txEl>
                                              <p:pRg st="3" end="3"/>
                                            </p:txEl>
                                          </p:spTgt>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07523">
                                            <p:txEl>
                                              <p:pRg st="4" end="4"/>
                                            </p:txEl>
                                          </p:spTgt>
                                        </p:tgtEl>
                                        <p:attrNameLst>
                                          <p:attrName>style.visibility</p:attrName>
                                        </p:attrNameLst>
                                      </p:cBhvr>
                                      <p:to>
                                        <p:strVal val="visible"/>
                                      </p:to>
                                    </p:set>
                                    <p:animEffect transition="in" filter="dissolve">
                                      <p:cBhvr>
                                        <p:cTn id="22" dur="5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B53D9C0-C81A-4517-84B6-51314FAADDB8}"/>
              </a:ext>
            </a:extLst>
          </p:cNvPr>
          <p:cNvSpPr>
            <a:spLocks noGrp="1" noRot="1" noChangeArrowheads="1"/>
          </p:cNvSpPr>
          <p:nvPr>
            <p:ph type="title"/>
          </p:nvPr>
        </p:nvSpPr>
        <p:spPr>
          <a:xfrm>
            <a:off x="457200" y="1341438"/>
            <a:ext cx="8229600" cy="511175"/>
          </a:xfrm>
        </p:spPr>
        <p:txBody>
          <a:bodyPr/>
          <a:lstStyle/>
          <a:p>
            <a:pPr eaLnBrk="1" hangingPunct="1"/>
            <a:r>
              <a:rPr lang="zh-CN" altLang="en-US" sz="3600" b="0">
                <a:solidFill>
                  <a:srgbClr val="FFFF00"/>
                </a:solidFill>
                <a:effectLst/>
                <a:ea typeface="黑体" panose="02010609060101010101" pitchFamily="49" charset="-122"/>
              </a:rPr>
              <a:t>（四）结合反应</a:t>
            </a:r>
          </a:p>
        </p:txBody>
      </p:sp>
      <p:sp>
        <p:nvSpPr>
          <p:cNvPr id="59395" name="Text Box 4">
            <a:extLst>
              <a:ext uri="{FF2B5EF4-FFF2-40B4-BE49-F238E27FC236}">
                <a16:creationId xmlns:a16="http://schemas.microsoft.com/office/drawing/2014/main" id="{4FB7498A-90F8-4B21-A63B-1AE3E99C1D69}"/>
              </a:ext>
            </a:extLst>
          </p:cNvPr>
          <p:cNvSpPr txBox="1">
            <a:spLocks noChangeArrowheads="1"/>
          </p:cNvSpPr>
          <p:nvPr/>
        </p:nvSpPr>
        <p:spPr bwMode="auto">
          <a:xfrm>
            <a:off x="965200" y="2232025"/>
            <a:ext cx="74231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0000"/>
              </a:lnSpc>
              <a:spcBef>
                <a:spcPct val="50000"/>
              </a:spcBef>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凡含有羟基、羧基或氨基的药物、毒物或激素均可与</a:t>
            </a:r>
            <a:r>
              <a:rPr kumimoji="1" lang="zh-CN" altLang="en-US" sz="3200" u="sng">
                <a:latin typeface="Times New Roman" panose="02020603050405020304" pitchFamily="18" charset="0"/>
                <a:ea typeface="黑体" panose="02010609060101010101" pitchFamily="49" charset="-122"/>
              </a:rPr>
              <a:t>葡糖醛酸</a:t>
            </a:r>
            <a:r>
              <a:rPr kumimoji="1" lang="zh-CN" altLang="en-US" sz="3200">
                <a:latin typeface="Times New Roman" panose="02020603050405020304" pitchFamily="18" charset="0"/>
                <a:ea typeface="黑体" panose="02010609060101010101" pitchFamily="49" charset="-122"/>
              </a:rPr>
              <a:t>、</a:t>
            </a:r>
            <a:r>
              <a:rPr kumimoji="1" lang="zh-CN" altLang="en-US" sz="3200" u="sng">
                <a:latin typeface="Times New Roman" panose="02020603050405020304" pitchFamily="18" charset="0"/>
                <a:ea typeface="黑体" panose="02010609060101010101" pitchFamily="49" charset="-122"/>
              </a:rPr>
              <a:t>硫酸</a:t>
            </a:r>
            <a:r>
              <a:rPr kumimoji="1" lang="zh-CN" altLang="en-US" sz="3200">
                <a:latin typeface="Times New Roman" panose="02020603050405020304" pitchFamily="18" charset="0"/>
                <a:ea typeface="黑体" panose="02010609060101010101" pitchFamily="49" charset="-122"/>
              </a:rPr>
              <a:t>、</a:t>
            </a:r>
            <a:r>
              <a:rPr kumimoji="1" lang="zh-CN" altLang="en-US" sz="3200" u="sng">
                <a:latin typeface="Times New Roman" panose="02020603050405020304" pitchFamily="18" charset="0"/>
                <a:ea typeface="黑体" panose="02010609060101010101" pitchFamily="49" charset="-122"/>
              </a:rPr>
              <a:t>谷胱甘肽</a:t>
            </a:r>
            <a:r>
              <a:rPr kumimoji="1" lang="zh-CN" altLang="en-US" sz="3200">
                <a:latin typeface="Times New Roman" panose="02020603050405020304" pitchFamily="18" charset="0"/>
                <a:ea typeface="黑体" panose="02010609060101010101" pitchFamily="49" charset="-122"/>
              </a:rPr>
              <a:t>、</a:t>
            </a:r>
            <a:r>
              <a:rPr kumimoji="1" lang="zh-CN" altLang="en-US" sz="3200" u="sng">
                <a:latin typeface="Times New Roman" panose="02020603050405020304" pitchFamily="18" charset="0"/>
                <a:ea typeface="黑体" panose="02010609060101010101" pitchFamily="49" charset="-122"/>
              </a:rPr>
              <a:t>甘氨酸</a:t>
            </a:r>
            <a:r>
              <a:rPr kumimoji="1" lang="zh-CN" altLang="en-US" sz="3200">
                <a:latin typeface="Times New Roman" panose="02020603050405020304" pitchFamily="18" charset="0"/>
                <a:ea typeface="黑体" panose="02010609060101010101" pitchFamily="49" charset="-122"/>
              </a:rPr>
              <a:t>等发生结合反应，或进行</a:t>
            </a:r>
            <a:r>
              <a:rPr kumimoji="1" lang="zh-CN" altLang="en-US" sz="3200" u="sng">
                <a:latin typeface="Times New Roman" panose="02020603050405020304" pitchFamily="18" charset="0"/>
                <a:ea typeface="黑体" panose="02010609060101010101" pitchFamily="49" charset="-122"/>
              </a:rPr>
              <a:t>酰基化</a:t>
            </a:r>
            <a:r>
              <a:rPr kumimoji="1" lang="zh-CN" altLang="en-US" sz="3200">
                <a:latin typeface="Times New Roman" panose="02020603050405020304" pitchFamily="18" charset="0"/>
                <a:ea typeface="黑体" panose="02010609060101010101" pitchFamily="49" charset="-122"/>
              </a:rPr>
              <a:t>和</a:t>
            </a:r>
            <a:r>
              <a:rPr kumimoji="1" lang="zh-CN" altLang="en-US" sz="3200" u="sng">
                <a:latin typeface="Times New Roman" panose="02020603050405020304" pitchFamily="18" charset="0"/>
                <a:ea typeface="黑体" panose="02010609060101010101" pitchFamily="49" charset="-122"/>
              </a:rPr>
              <a:t>甲基化</a:t>
            </a:r>
            <a:r>
              <a:rPr kumimoji="1" lang="zh-CN" altLang="en-US" sz="3200">
                <a:latin typeface="Times New Roman" panose="02020603050405020304" pitchFamily="18" charset="0"/>
                <a:ea typeface="黑体" panose="02010609060101010101" pitchFamily="49" charset="-122"/>
              </a:rPr>
              <a:t>反应。</a:t>
            </a:r>
          </a:p>
        </p:txBody>
      </p:sp>
      <p:sp>
        <p:nvSpPr>
          <p:cNvPr id="59396" name="灯片编号占位符 3">
            <a:extLst>
              <a:ext uri="{FF2B5EF4-FFF2-40B4-BE49-F238E27FC236}">
                <a16:creationId xmlns:a16="http://schemas.microsoft.com/office/drawing/2014/main" id="{BFF3B305-72AF-4FD6-90A6-2A3EBA4E015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7DA97A9-1911-4CE6-B49C-C53AAC405287}" type="slidenum">
              <a:rPr lang="en-US" altLang="zh-CN">
                <a:latin typeface="Arial" panose="020B0604020202020204" pitchFamily="34" charset="0"/>
              </a:rPr>
              <a:pPr eaLnBrk="1" hangingPunct="1"/>
              <a:t>40</a:t>
            </a:fld>
            <a:endParaRPr lang="en-US" altLang="zh-CN">
              <a:latin typeface="Arial" panose="020B0604020202020204" pitchFamily="34" charset="0"/>
            </a:endParaRPr>
          </a:p>
        </p:txBody>
      </p:sp>
    </p:spTree>
  </p:cSld>
  <p:clrMapOvr>
    <a:masterClrMapping/>
  </p:clrMapOvr>
  <p:transition spd="med">
    <p:zo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D0F3C4A2-8FF8-4F92-AD47-31AF8E36AE35}"/>
              </a:ext>
            </a:extLst>
          </p:cNvPr>
          <p:cNvSpPr>
            <a:spLocks noGrp="1" noRot="1" noChangeArrowheads="1"/>
          </p:cNvSpPr>
          <p:nvPr>
            <p:ph type="title"/>
          </p:nvPr>
        </p:nvSpPr>
        <p:spPr>
          <a:xfrm>
            <a:off x="179388" y="904875"/>
            <a:ext cx="8686800" cy="579438"/>
          </a:xfrm>
        </p:spPr>
        <p:txBody>
          <a:bodyPr/>
          <a:lstStyle/>
          <a:p>
            <a:pPr algn="l" eaLnBrk="1" hangingPunct="1"/>
            <a:r>
              <a:rPr lang="en-US" altLang="zh-CN" sz="3200" b="0" dirty="0">
                <a:solidFill>
                  <a:srgbClr val="FFFF00"/>
                </a:solidFill>
                <a:effectLst/>
                <a:latin typeface="Times New Roman" panose="02020603050405020304" pitchFamily="18" charset="0"/>
                <a:ea typeface="黑体" panose="02010609060101010101" pitchFamily="49" charset="-122"/>
              </a:rPr>
              <a:t>1.</a:t>
            </a:r>
            <a:r>
              <a:rPr lang="zh-CN" altLang="en-US" sz="3200" b="0" dirty="0">
                <a:solidFill>
                  <a:srgbClr val="FFFF00"/>
                </a:solidFill>
                <a:effectLst/>
                <a:latin typeface="Times New Roman" panose="02020603050405020304" pitchFamily="18" charset="0"/>
                <a:ea typeface="黑体" panose="02010609060101010101" pitchFamily="49" charset="-122"/>
              </a:rPr>
              <a:t>葡萄糖醛酸结合反应</a:t>
            </a:r>
          </a:p>
        </p:txBody>
      </p:sp>
      <p:sp>
        <p:nvSpPr>
          <p:cNvPr id="91139" name="Rectangle 3">
            <a:extLst>
              <a:ext uri="{FF2B5EF4-FFF2-40B4-BE49-F238E27FC236}">
                <a16:creationId xmlns:a16="http://schemas.microsoft.com/office/drawing/2014/main" id="{DCF66B2A-D8E6-427E-AF06-D8BFF2E437C7}"/>
              </a:ext>
            </a:extLst>
          </p:cNvPr>
          <p:cNvSpPr>
            <a:spLocks noGrp="1" noRot="1" noChangeArrowheads="1"/>
          </p:cNvSpPr>
          <p:nvPr>
            <p:ph type="body" sz="half" idx="1"/>
          </p:nvPr>
        </p:nvSpPr>
        <p:spPr>
          <a:xfrm>
            <a:off x="457200" y="1700213"/>
            <a:ext cx="8435975" cy="1468437"/>
          </a:xfrm>
          <a:noFill/>
          <a:extLst>
            <a:ext uri="{909E8E84-426E-40DD-AFC4-6F175D3DCCD1}">
              <a14:hiddenFill xmlns:a14="http://schemas.microsoft.com/office/drawing/2010/main">
                <a:solidFill>
                  <a:srgbClr val="FFFFFF"/>
                </a:solidFill>
              </a14:hiddenFill>
            </a:ext>
          </a:extLst>
        </p:spPr>
        <p:txBody>
          <a:bodyPr/>
          <a:lstStyle/>
          <a:p>
            <a:pPr marL="0" indent="0" eaLnBrk="1" hangingPunct="1">
              <a:buClr>
                <a:srgbClr val="FFFF00"/>
              </a:buClr>
              <a:buSzPct val="90000"/>
            </a:pPr>
            <a:r>
              <a:rPr lang="en-US" altLang="zh-CN" sz="2800" dirty="0">
                <a:effectLst/>
                <a:latin typeface="Times New Roman" panose="02020603050405020304" pitchFamily="18" charset="0"/>
                <a:ea typeface="黑体" panose="02010609060101010101" pitchFamily="49" charset="-122"/>
              </a:rPr>
              <a:t> </a:t>
            </a:r>
            <a:r>
              <a:rPr lang="zh-CN" altLang="en-US" sz="2800" dirty="0">
                <a:effectLst/>
                <a:latin typeface="Times New Roman" panose="02020603050405020304" pitchFamily="18" charset="0"/>
                <a:ea typeface="黑体" panose="02010609060101010101" pitchFamily="49" charset="-122"/>
              </a:rPr>
              <a:t>葡萄糖醛酸基的直接供体</a:t>
            </a:r>
          </a:p>
          <a:p>
            <a:pPr marL="179388" lvl="1" indent="1069975" eaLnBrk="1" hangingPunct="1">
              <a:spcBef>
                <a:spcPts val="1800"/>
              </a:spcBef>
              <a:buSzPct val="95000"/>
              <a:buFont typeface="Wingdings" panose="05000000000000000000" pitchFamily="2" charset="2"/>
              <a:buNone/>
            </a:pPr>
            <a:r>
              <a:rPr lang="zh-CN" altLang="en-US" dirty="0">
                <a:solidFill>
                  <a:srgbClr val="FFFF00"/>
                </a:solidFill>
                <a:effectLst/>
                <a:latin typeface="Times New Roman" panose="02020603050405020304" pitchFamily="18" charset="0"/>
                <a:ea typeface="黑体" panose="02010609060101010101" pitchFamily="49" charset="-122"/>
              </a:rPr>
              <a:t>尿苷二磷酸葡萄糖醛酸 </a:t>
            </a:r>
            <a:r>
              <a:rPr lang="en-US" altLang="zh-CN" dirty="0">
                <a:solidFill>
                  <a:srgbClr val="FFFF00"/>
                </a:solidFill>
                <a:effectLst/>
                <a:latin typeface="Times New Roman" panose="02020603050405020304" pitchFamily="18" charset="0"/>
                <a:ea typeface="黑体" panose="02010609060101010101" pitchFamily="49" charset="-122"/>
              </a:rPr>
              <a:t>(UDPGA)</a:t>
            </a:r>
            <a:r>
              <a:rPr lang="en-US" altLang="zh-CN" dirty="0">
                <a:effectLst/>
                <a:latin typeface="Times New Roman" panose="02020603050405020304" pitchFamily="18" charset="0"/>
                <a:ea typeface="黑体" panose="02010609060101010101" pitchFamily="49" charset="-122"/>
              </a:rPr>
              <a:t>       </a:t>
            </a:r>
          </a:p>
        </p:txBody>
      </p:sp>
      <p:grpSp>
        <p:nvGrpSpPr>
          <p:cNvPr id="2" name="Group 4">
            <a:extLst>
              <a:ext uri="{FF2B5EF4-FFF2-40B4-BE49-F238E27FC236}">
                <a16:creationId xmlns:a16="http://schemas.microsoft.com/office/drawing/2014/main" id="{8AE3CE57-15AC-4B3B-9846-940FE60EE802}"/>
              </a:ext>
            </a:extLst>
          </p:cNvPr>
          <p:cNvGrpSpPr>
            <a:grpSpLocks/>
          </p:cNvGrpSpPr>
          <p:nvPr/>
        </p:nvGrpSpPr>
        <p:grpSpPr bwMode="auto">
          <a:xfrm>
            <a:off x="107950" y="3068638"/>
            <a:ext cx="8859838" cy="3136900"/>
            <a:chOff x="68" y="2001"/>
            <a:chExt cx="5581" cy="1976"/>
          </a:xfrm>
        </p:grpSpPr>
        <p:grpSp>
          <p:nvGrpSpPr>
            <p:cNvPr id="4104" name="Group 5">
              <a:extLst>
                <a:ext uri="{FF2B5EF4-FFF2-40B4-BE49-F238E27FC236}">
                  <a16:creationId xmlns:a16="http://schemas.microsoft.com/office/drawing/2014/main" id="{C9E33F76-00E3-4A31-B02C-7D602F8246C0}"/>
                </a:ext>
              </a:extLst>
            </p:cNvPr>
            <p:cNvGrpSpPr>
              <a:grpSpLocks/>
            </p:cNvGrpSpPr>
            <p:nvPr/>
          </p:nvGrpSpPr>
          <p:grpSpPr bwMode="auto">
            <a:xfrm>
              <a:off x="68" y="2024"/>
              <a:ext cx="5581" cy="1953"/>
              <a:chOff x="68" y="2024"/>
              <a:chExt cx="5581" cy="1953"/>
            </a:xfrm>
          </p:grpSpPr>
          <p:graphicFrame>
            <p:nvGraphicFramePr>
              <p:cNvPr id="4098" name="Object 6">
                <a:extLst>
                  <a:ext uri="{FF2B5EF4-FFF2-40B4-BE49-F238E27FC236}">
                    <a16:creationId xmlns:a16="http://schemas.microsoft.com/office/drawing/2014/main" id="{359E6ACC-22BA-4225-B112-8185E82263D7}"/>
                  </a:ext>
                </a:extLst>
              </p:cNvPr>
              <p:cNvGraphicFramePr>
                <a:graphicFrameLocks noChangeAspect="1"/>
              </p:cNvGraphicFramePr>
              <p:nvPr/>
            </p:nvGraphicFramePr>
            <p:xfrm>
              <a:off x="68" y="2024"/>
              <a:ext cx="2364" cy="1348"/>
            </p:xfrm>
            <a:graphic>
              <a:graphicData uri="http://schemas.openxmlformats.org/presentationml/2006/ole">
                <mc:AlternateContent xmlns:mc="http://schemas.openxmlformats.org/markup-compatibility/2006">
                  <mc:Choice xmlns:v="urn:schemas-microsoft-com:vml" Requires="v">
                    <p:oleObj spid="_x0000_s4139" name="ISIS/Draw Sketch" r:id="rId3" imgW="2505710" imgH="1427480" progId="">
                      <p:embed/>
                    </p:oleObj>
                  </mc:Choice>
                  <mc:Fallback>
                    <p:oleObj name="ISIS/Draw Sketch" r:id="rId3" imgW="2505710" imgH="1427480" progId="">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2024"/>
                            <a:ext cx="2364" cy="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7">
                <a:extLst>
                  <a:ext uri="{FF2B5EF4-FFF2-40B4-BE49-F238E27FC236}">
                    <a16:creationId xmlns:a16="http://schemas.microsoft.com/office/drawing/2014/main" id="{FA9DCD7A-7389-4F41-9A11-AC4B9113258C}"/>
                  </a:ext>
                </a:extLst>
              </p:cNvPr>
              <p:cNvGraphicFramePr>
                <a:graphicFrameLocks noChangeAspect="1"/>
              </p:cNvGraphicFramePr>
              <p:nvPr/>
            </p:nvGraphicFramePr>
            <p:xfrm>
              <a:off x="3477" y="2038"/>
              <a:ext cx="2172" cy="1334"/>
            </p:xfrm>
            <a:graphic>
              <a:graphicData uri="http://schemas.openxmlformats.org/presentationml/2006/ole">
                <mc:AlternateContent xmlns:mc="http://schemas.openxmlformats.org/markup-compatibility/2006">
                  <mc:Choice xmlns:v="urn:schemas-microsoft-com:vml" Requires="v">
                    <p:oleObj spid="_x0000_s4140" name="ISIS/Draw Sketch" r:id="rId5" imgW="2294865" imgH="1409594" progId="">
                      <p:embed/>
                    </p:oleObj>
                  </mc:Choice>
                  <mc:Fallback>
                    <p:oleObj name="ISIS/Draw Sketch" r:id="rId5" imgW="2294865" imgH="1409594" progId="">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7" y="2038"/>
                            <a:ext cx="2172" cy="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Line 8">
                <a:extLst>
                  <a:ext uri="{FF2B5EF4-FFF2-40B4-BE49-F238E27FC236}">
                    <a16:creationId xmlns:a16="http://schemas.microsoft.com/office/drawing/2014/main" id="{C68047F5-3873-402C-9233-ABC0B1C2877D}"/>
                  </a:ext>
                </a:extLst>
              </p:cNvPr>
              <p:cNvSpPr>
                <a:spLocks noChangeShapeType="1"/>
              </p:cNvSpPr>
              <p:nvPr/>
            </p:nvSpPr>
            <p:spPr bwMode="auto">
              <a:xfrm>
                <a:off x="1973" y="2704"/>
                <a:ext cx="1451"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4107" name="Text Box 9">
                <a:extLst>
                  <a:ext uri="{FF2B5EF4-FFF2-40B4-BE49-F238E27FC236}">
                    <a16:creationId xmlns:a16="http://schemas.microsoft.com/office/drawing/2014/main" id="{D99BFA6B-CF68-41C8-A8D7-7809C7D80A9E}"/>
                  </a:ext>
                </a:extLst>
              </p:cNvPr>
              <p:cNvSpPr txBox="1">
                <a:spLocks noChangeArrowheads="1"/>
              </p:cNvSpPr>
              <p:nvPr/>
            </p:nvSpPr>
            <p:spPr bwMode="auto">
              <a:xfrm>
                <a:off x="2063" y="2387"/>
                <a:ext cx="13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ea typeface="楷体_GB2312" charset="-122"/>
                  </a:rPr>
                  <a:t>UDPG</a:t>
                </a:r>
                <a:r>
                  <a:rPr lang="zh-CN" altLang="en-US" sz="2400" dirty="0">
                    <a:latin typeface="黑体" panose="02010609060101010101" pitchFamily="49" charset="-122"/>
                    <a:ea typeface="黑体" panose="02010609060101010101" pitchFamily="49" charset="-122"/>
                  </a:rPr>
                  <a:t>脱氢酶</a:t>
                </a:r>
              </a:p>
            </p:txBody>
          </p:sp>
          <p:sp>
            <p:nvSpPr>
              <p:cNvPr id="4108" name="Text Box 10">
                <a:extLst>
                  <a:ext uri="{FF2B5EF4-FFF2-40B4-BE49-F238E27FC236}">
                    <a16:creationId xmlns:a16="http://schemas.microsoft.com/office/drawing/2014/main" id="{5DACB86F-C4DD-423D-ADAE-25DFD4445F35}"/>
                  </a:ext>
                </a:extLst>
              </p:cNvPr>
              <p:cNvSpPr txBox="1">
                <a:spLocks noChangeArrowheads="1"/>
              </p:cNvSpPr>
              <p:nvPr/>
            </p:nvSpPr>
            <p:spPr bwMode="auto">
              <a:xfrm>
                <a:off x="1837" y="3278"/>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t>2NAD</a:t>
                </a:r>
                <a:r>
                  <a:rPr lang="en-US" altLang="zh-CN" sz="2400" b="1" baseline="30000"/>
                  <a:t>+</a:t>
                </a:r>
              </a:p>
            </p:txBody>
          </p:sp>
          <p:sp>
            <p:nvSpPr>
              <p:cNvPr id="4109" name="Text Box 11">
                <a:extLst>
                  <a:ext uri="{FF2B5EF4-FFF2-40B4-BE49-F238E27FC236}">
                    <a16:creationId xmlns:a16="http://schemas.microsoft.com/office/drawing/2014/main" id="{6E6D554A-0ABA-4279-B8C7-130490AE6035}"/>
                  </a:ext>
                </a:extLst>
              </p:cNvPr>
              <p:cNvSpPr txBox="1">
                <a:spLocks noChangeArrowheads="1"/>
              </p:cNvSpPr>
              <p:nvPr/>
            </p:nvSpPr>
            <p:spPr bwMode="auto">
              <a:xfrm>
                <a:off x="2835" y="3249"/>
                <a:ext cx="86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lang="en-US" altLang="zh-CN" sz="2400" b="1"/>
                  <a:t>2NADH+H</a:t>
                </a:r>
                <a:r>
                  <a:rPr lang="en-US" altLang="zh-CN" sz="2400" b="1" baseline="30000"/>
                  <a:t>+</a:t>
                </a:r>
              </a:p>
            </p:txBody>
          </p:sp>
          <p:sp>
            <p:nvSpPr>
              <p:cNvPr id="4110" name="Freeform 12">
                <a:extLst>
                  <a:ext uri="{FF2B5EF4-FFF2-40B4-BE49-F238E27FC236}">
                    <a16:creationId xmlns:a16="http://schemas.microsoft.com/office/drawing/2014/main" id="{AD199F76-115C-46F2-B813-59FBCBA714B9}"/>
                  </a:ext>
                </a:extLst>
              </p:cNvPr>
              <p:cNvSpPr>
                <a:spLocks/>
              </p:cNvSpPr>
              <p:nvPr/>
            </p:nvSpPr>
            <p:spPr bwMode="auto">
              <a:xfrm>
                <a:off x="2200" y="2704"/>
                <a:ext cx="1088" cy="590"/>
              </a:xfrm>
              <a:custGeom>
                <a:avLst/>
                <a:gdLst>
                  <a:gd name="T0" fmla="*/ 0 w 1224"/>
                  <a:gd name="T1" fmla="*/ 590 h 590"/>
                  <a:gd name="T2" fmla="*/ 68 w 1224"/>
                  <a:gd name="T3" fmla="*/ 0 h 590"/>
                  <a:gd name="T4" fmla="*/ 132 w 1224"/>
                  <a:gd name="T5" fmla="*/ 590 h 590"/>
                  <a:gd name="T6" fmla="*/ 0 60000 65536"/>
                  <a:gd name="T7" fmla="*/ 0 60000 65536"/>
                  <a:gd name="T8" fmla="*/ 0 60000 65536"/>
                  <a:gd name="T9" fmla="*/ 0 w 1224"/>
                  <a:gd name="T10" fmla="*/ 0 h 590"/>
                  <a:gd name="T11" fmla="*/ 1224 w 1224"/>
                  <a:gd name="T12" fmla="*/ 590 h 590"/>
                </a:gdLst>
                <a:ahLst/>
                <a:cxnLst>
                  <a:cxn ang="T6">
                    <a:pos x="T0" y="T1"/>
                  </a:cxn>
                  <a:cxn ang="T7">
                    <a:pos x="T2" y="T3"/>
                  </a:cxn>
                  <a:cxn ang="T8">
                    <a:pos x="T4" y="T5"/>
                  </a:cxn>
                </a:cxnLst>
                <a:rect l="T9" t="T10" r="T11" b="T12"/>
                <a:pathLst>
                  <a:path w="1224" h="590">
                    <a:moveTo>
                      <a:pt x="0" y="590"/>
                    </a:moveTo>
                    <a:cubicBezTo>
                      <a:pt x="215" y="295"/>
                      <a:pt x="431" y="0"/>
                      <a:pt x="635" y="0"/>
                    </a:cubicBezTo>
                    <a:cubicBezTo>
                      <a:pt x="839" y="0"/>
                      <a:pt x="1031" y="295"/>
                      <a:pt x="1224" y="590"/>
                    </a:cubicBezTo>
                  </a:path>
                </a:pathLst>
              </a:custGeom>
              <a:noFill/>
              <a:ln w="28575" cap="flat" cmpd="sng">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4111" name="Text Box 13">
                <a:extLst>
                  <a:ext uri="{FF2B5EF4-FFF2-40B4-BE49-F238E27FC236}">
                    <a16:creationId xmlns:a16="http://schemas.microsoft.com/office/drawing/2014/main" id="{0CBBD29E-D54E-4F2F-9232-2FB054643AF7}"/>
                  </a:ext>
                </a:extLst>
              </p:cNvPr>
              <p:cNvSpPr txBox="1">
                <a:spLocks noChangeArrowheads="1"/>
              </p:cNvSpPr>
              <p:nvPr/>
            </p:nvSpPr>
            <p:spPr bwMode="auto">
              <a:xfrm>
                <a:off x="385" y="3612"/>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3200" b="1">
                    <a:solidFill>
                      <a:srgbClr val="FFFF00"/>
                    </a:solidFill>
                  </a:rPr>
                  <a:t>UDPG</a:t>
                </a:r>
              </a:p>
            </p:txBody>
          </p:sp>
          <p:sp>
            <p:nvSpPr>
              <p:cNvPr id="4112" name="Text Box 14">
                <a:extLst>
                  <a:ext uri="{FF2B5EF4-FFF2-40B4-BE49-F238E27FC236}">
                    <a16:creationId xmlns:a16="http://schemas.microsoft.com/office/drawing/2014/main" id="{A4F57552-CB0A-427A-B745-3BEE57671C49}"/>
                  </a:ext>
                </a:extLst>
              </p:cNvPr>
              <p:cNvSpPr txBox="1">
                <a:spLocks noChangeArrowheads="1"/>
              </p:cNvSpPr>
              <p:nvPr/>
            </p:nvSpPr>
            <p:spPr bwMode="auto">
              <a:xfrm>
                <a:off x="3833" y="3612"/>
                <a:ext cx="108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3200" b="1">
                    <a:solidFill>
                      <a:srgbClr val="FFFF00"/>
                    </a:solidFill>
                  </a:rPr>
                  <a:t>UDPGA</a:t>
                </a:r>
              </a:p>
            </p:txBody>
          </p:sp>
        </p:grpSp>
        <p:sp>
          <p:nvSpPr>
            <p:cNvPr id="4105" name="Text Box 15">
              <a:extLst>
                <a:ext uri="{FF2B5EF4-FFF2-40B4-BE49-F238E27FC236}">
                  <a16:creationId xmlns:a16="http://schemas.microsoft.com/office/drawing/2014/main" id="{6124B57C-A9F3-45D9-8C2B-87CFC3EAB777}"/>
                </a:ext>
              </a:extLst>
            </p:cNvPr>
            <p:cNvSpPr txBox="1">
              <a:spLocks noChangeArrowheads="1"/>
            </p:cNvSpPr>
            <p:nvPr/>
          </p:nvSpPr>
          <p:spPr bwMode="auto">
            <a:xfrm>
              <a:off x="3717" y="2001"/>
              <a:ext cx="9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000" b="1">
                  <a:solidFill>
                    <a:schemeClr val="hlink"/>
                  </a:solidFill>
                  <a:latin typeface="Arial" panose="020B0604020202020204" pitchFamily="34" charset="0"/>
                </a:rPr>
                <a:t>COOH</a:t>
              </a:r>
            </a:p>
          </p:txBody>
        </p:sp>
      </p:grpSp>
      <p:sp>
        <p:nvSpPr>
          <p:cNvPr id="4103" name="灯片编号占位符 15">
            <a:extLst>
              <a:ext uri="{FF2B5EF4-FFF2-40B4-BE49-F238E27FC236}">
                <a16:creationId xmlns:a16="http://schemas.microsoft.com/office/drawing/2014/main" id="{4873E7A8-B35D-466B-B945-0A3EFF02EF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4D0F3CA-8554-4152-9B82-9A92955CD674}" type="slidenum">
              <a:rPr lang="en-US" altLang="zh-CN">
                <a:latin typeface="Arial" panose="020B0604020202020204" pitchFamily="34" charset="0"/>
              </a:rPr>
              <a:pPr eaLnBrk="1" hangingPunct="1"/>
              <a:t>41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ssolve">
                                      <p:cBhvr>
                                        <p:cTn id="7" dur="500"/>
                                        <p:tgtEl>
                                          <p:spTgt spid="911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dissolve">
                                      <p:cBhvr>
                                        <p:cTn id="10" dur="500"/>
                                        <p:tgtEl>
                                          <p:spTgt spid="911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E2B7B615-FDA1-4E15-AC57-DC48A1821EDD}"/>
              </a:ext>
            </a:extLst>
          </p:cNvPr>
          <p:cNvSpPr>
            <a:spLocks noGrp="1" noChangeArrowheads="1"/>
          </p:cNvSpPr>
          <p:nvPr>
            <p:ph type="body" idx="1"/>
          </p:nvPr>
        </p:nvSpPr>
        <p:spPr>
          <a:xfrm>
            <a:off x="677863" y="741363"/>
            <a:ext cx="8070850" cy="5424487"/>
          </a:xfrm>
        </p:spPr>
        <p:txBody>
          <a:bodyPr/>
          <a:lstStyle/>
          <a:p>
            <a:pPr eaLnBrk="1" hangingPunct="1">
              <a:lnSpc>
                <a:spcPct val="160000"/>
              </a:lnSpc>
            </a:pPr>
            <a:r>
              <a:rPr lang="zh-CN" altLang="en-US" sz="2800">
                <a:effectLst/>
                <a:latin typeface="Times New Roman" panose="02020603050405020304" pitchFamily="18" charset="0"/>
                <a:ea typeface="黑体" panose="02010609060101010101" pitchFamily="49" charset="-122"/>
              </a:rPr>
              <a:t>最为重要和普遍的结合方式</a:t>
            </a:r>
          </a:p>
          <a:p>
            <a:pPr eaLnBrk="1" hangingPunct="1">
              <a:lnSpc>
                <a:spcPct val="160000"/>
              </a:lnSpc>
            </a:pPr>
            <a:r>
              <a:rPr lang="zh-CN" altLang="en-US" sz="2800">
                <a:solidFill>
                  <a:srgbClr val="FFFF00"/>
                </a:solidFill>
                <a:effectLst/>
                <a:latin typeface="Times New Roman" panose="02020603050405020304" pitchFamily="18" charset="0"/>
                <a:ea typeface="黑体" panose="02010609060101010101" pitchFamily="49" charset="-122"/>
              </a:rPr>
              <a:t>尿苷二磷酸葡萄糖醛酸</a:t>
            </a:r>
            <a:r>
              <a:rPr lang="en-US" altLang="zh-CN" sz="2800">
                <a:solidFill>
                  <a:srgbClr val="FFFF00"/>
                </a:solidFill>
                <a:effectLst/>
                <a:latin typeface="Times New Roman" panose="02020603050405020304" pitchFamily="18" charset="0"/>
                <a:ea typeface="黑体" panose="02010609060101010101" pitchFamily="49" charset="-122"/>
              </a:rPr>
              <a:t>(UDPGA)</a:t>
            </a:r>
            <a:r>
              <a:rPr lang="zh-CN" altLang="en-US" sz="2800">
                <a:effectLst/>
                <a:latin typeface="Times New Roman" panose="02020603050405020304" pitchFamily="18" charset="0"/>
                <a:ea typeface="黑体" panose="02010609060101010101" pitchFamily="49" charset="-122"/>
              </a:rPr>
              <a:t>为葡萄糖醛酸的活性供体，</a:t>
            </a:r>
          </a:p>
          <a:p>
            <a:pPr eaLnBrk="1" hangingPunct="1">
              <a:lnSpc>
                <a:spcPct val="160000"/>
              </a:lnSpc>
            </a:pPr>
            <a:r>
              <a:rPr lang="zh-CN" altLang="en-US" sz="2800">
                <a:solidFill>
                  <a:srgbClr val="FFFF00"/>
                </a:solidFill>
                <a:effectLst/>
                <a:latin typeface="Times New Roman" panose="02020603050405020304" pitchFamily="18" charset="0"/>
                <a:ea typeface="黑体" panose="02010609060101010101" pitchFamily="49" charset="-122"/>
              </a:rPr>
              <a:t>胆红素、类固醇激素、吗啡、苯巴比妥</a:t>
            </a:r>
            <a:r>
              <a:rPr lang="zh-CN" altLang="en-US" sz="2800">
                <a:effectLst/>
                <a:latin typeface="Times New Roman" panose="02020603050405020304" pitchFamily="18" charset="0"/>
                <a:ea typeface="黑体" panose="02010609060101010101" pitchFamily="49" charset="-122"/>
              </a:rPr>
              <a:t>类药物等均可在肝脏与葡萄糖醛酸结合而进行生物转化</a:t>
            </a:r>
          </a:p>
          <a:p>
            <a:pPr eaLnBrk="1" hangingPunct="1">
              <a:lnSpc>
                <a:spcPct val="160000"/>
              </a:lnSpc>
            </a:pPr>
            <a:r>
              <a:rPr lang="zh-CN" altLang="en-US" sz="2800">
                <a:effectLst/>
                <a:latin typeface="Times New Roman" panose="02020603050405020304" pitchFamily="18" charset="0"/>
                <a:ea typeface="黑体" panose="02010609060101010101" pitchFamily="49" charset="-122"/>
              </a:rPr>
              <a:t>临床上，用葡萄糖醛酸类制剂</a:t>
            </a:r>
            <a:r>
              <a:rPr lang="en-US" altLang="zh-CN" sz="2800">
                <a:effectLst/>
                <a:latin typeface="Times New Roman" panose="02020603050405020304" pitchFamily="18" charset="0"/>
                <a:ea typeface="黑体" panose="02010609060101010101" pitchFamily="49" charset="-122"/>
              </a:rPr>
              <a:t>(</a:t>
            </a:r>
            <a:r>
              <a:rPr lang="zh-CN" altLang="en-US" sz="2800">
                <a:effectLst/>
                <a:latin typeface="Times New Roman" panose="02020603050405020304" pitchFamily="18" charset="0"/>
                <a:ea typeface="黑体" panose="02010609060101010101" pitchFamily="49" charset="-122"/>
              </a:rPr>
              <a:t>如肝泰乐</a:t>
            </a:r>
            <a:r>
              <a:rPr lang="en-US" altLang="zh-CN" sz="2800">
                <a:effectLst/>
                <a:latin typeface="Times New Roman" panose="02020603050405020304" pitchFamily="18" charset="0"/>
                <a:ea typeface="黑体" panose="02010609060101010101" pitchFamily="49" charset="-122"/>
              </a:rPr>
              <a:t>)</a:t>
            </a:r>
            <a:r>
              <a:rPr lang="zh-CN" altLang="en-US" sz="2800">
                <a:effectLst/>
                <a:latin typeface="Times New Roman" panose="02020603050405020304" pitchFamily="18" charset="0"/>
                <a:ea typeface="黑体" panose="02010609060101010101" pitchFamily="49" charset="-122"/>
              </a:rPr>
              <a:t>治疗肝病，其原理即增强肝脏的生物转化功能</a:t>
            </a:r>
          </a:p>
        </p:txBody>
      </p:sp>
      <p:sp>
        <p:nvSpPr>
          <p:cNvPr id="60419" name="灯片编号占位符 2">
            <a:extLst>
              <a:ext uri="{FF2B5EF4-FFF2-40B4-BE49-F238E27FC236}">
                <a16:creationId xmlns:a16="http://schemas.microsoft.com/office/drawing/2014/main" id="{3D922AB6-B552-4AA8-ABB6-6EF866FF496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5F778946-EFC1-4580-98F2-EAA88213DF0F}" type="slidenum">
              <a:rPr lang="en-US" altLang="zh-CN">
                <a:latin typeface="Arial" panose="020B0604020202020204" pitchFamily="34" charset="0"/>
              </a:rPr>
              <a:pPr eaLnBrk="1" hangingPunct="1"/>
              <a:t>42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animEffect transition="in" filter="dissolve">
                                      <p:cBhvr>
                                        <p:cTn id="11" dur="500"/>
                                        <p:tgtEl>
                                          <p:spTgt spid="8089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animEffect transition="in" filter="dissolve">
                                      <p:cBhvr>
                                        <p:cTn id="15" dur="500"/>
                                        <p:tgtEl>
                                          <p:spTgt spid="80899">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animEffect transition="in" filter="dissolve">
                                      <p:cBhvr>
                                        <p:cTn id="19"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a:extLst>
              <a:ext uri="{FF2B5EF4-FFF2-40B4-BE49-F238E27FC236}">
                <a16:creationId xmlns:a16="http://schemas.microsoft.com/office/drawing/2014/main" id="{A1F22D1F-A374-4266-85B7-0E14887DB61C}"/>
              </a:ext>
            </a:extLst>
          </p:cNvPr>
          <p:cNvSpPr txBox="1">
            <a:spLocks noChangeArrowheads="1"/>
          </p:cNvSpPr>
          <p:nvPr/>
        </p:nvSpPr>
        <p:spPr bwMode="auto">
          <a:xfrm>
            <a:off x="323850" y="1012825"/>
            <a:ext cx="87122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179388"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5000"/>
              </a:lnSpc>
              <a:spcBef>
                <a:spcPct val="20000"/>
              </a:spcBef>
              <a:buClr>
                <a:srgbClr val="FFFF00"/>
              </a:buClr>
              <a:buSzPct val="130000"/>
              <a:buFont typeface="Wingdings" panose="05000000000000000000" pitchFamily="2" charset="2"/>
              <a:buChar char="§"/>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催化酶：</a:t>
            </a:r>
            <a:r>
              <a:rPr kumimoji="1" lang="zh-CN" altLang="en-US" sz="3200">
                <a:solidFill>
                  <a:srgbClr val="FFFF00"/>
                </a:solidFill>
                <a:latin typeface="Times New Roman" panose="02020603050405020304" pitchFamily="18" charset="0"/>
                <a:ea typeface="黑体" panose="02010609060101010101" pitchFamily="49" charset="-122"/>
              </a:rPr>
              <a:t>葡糖醛酸基转移酶</a:t>
            </a:r>
          </a:p>
          <a:p>
            <a:pPr lvl="1" eaLnBrk="1" hangingPunct="1">
              <a:lnSpc>
                <a:spcPct val="125000"/>
              </a:lnSpc>
              <a:spcBef>
                <a:spcPct val="20000"/>
              </a:spcBef>
              <a:buClr>
                <a:srgbClr val="FFFF00"/>
              </a:buClr>
              <a:buSzPct val="120000"/>
            </a:pPr>
            <a:r>
              <a:rPr kumimoji="1" lang="zh-CN" altLang="en-US" sz="3200">
                <a:solidFill>
                  <a:srgbClr val="FFFF00"/>
                </a:solidFill>
                <a:latin typeface="Times New Roman" panose="02020603050405020304" pitchFamily="18" charset="0"/>
                <a:ea typeface="黑体" panose="02010609060101010101" pitchFamily="49" charset="-122"/>
              </a:rPr>
              <a:t>                 </a:t>
            </a:r>
            <a:r>
              <a:rPr kumimoji="1" lang="en-US" altLang="zh-CN" sz="3200">
                <a:solidFill>
                  <a:srgbClr val="FFFF00"/>
                </a:solidFill>
                <a:latin typeface="Times New Roman" panose="02020603050405020304" pitchFamily="18" charset="0"/>
                <a:ea typeface="黑体" panose="02010609060101010101" pitchFamily="49" charset="-122"/>
              </a:rPr>
              <a:t>(UDP-glucuronyl transferases,</a:t>
            </a:r>
            <a:r>
              <a:rPr kumimoji="1" lang="en-US" altLang="zh-CN" sz="3200" i="1">
                <a:solidFill>
                  <a:srgbClr val="FFFF00"/>
                </a:solidFill>
                <a:latin typeface="Times New Roman" panose="02020603050405020304" pitchFamily="18" charset="0"/>
                <a:ea typeface="黑体" panose="02010609060101010101" pitchFamily="49" charset="-122"/>
              </a:rPr>
              <a:t> </a:t>
            </a:r>
            <a:r>
              <a:rPr kumimoji="1" lang="en-US" altLang="zh-CN" sz="3200">
                <a:solidFill>
                  <a:srgbClr val="FFFF00"/>
                </a:solidFill>
                <a:latin typeface="Times New Roman" panose="02020603050405020304" pitchFamily="18" charset="0"/>
                <a:ea typeface="黑体" panose="02010609060101010101" pitchFamily="49" charset="-122"/>
              </a:rPr>
              <a:t>UGT)</a:t>
            </a:r>
            <a:endParaRPr kumimoji="1" lang="en-US" altLang="zh-CN" sz="3600">
              <a:solidFill>
                <a:srgbClr val="FFFF00"/>
              </a:solidFill>
              <a:latin typeface="Times New Roman" panose="02020603050405020304" pitchFamily="18" charset="0"/>
              <a:ea typeface="黑体" panose="02010609060101010101" pitchFamily="49" charset="-122"/>
            </a:endParaRPr>
          </a:p>
        </p:txBody>
      </p:sp>
      <p:sp>
        <p:nvSpPr>
          <p:cNvPr id="92163" name="Text Box 3">
            <a:extLst>
              <a:ext uri="{FF2B5EF4-FFF2-40B4-BE49-F238E27FC236}">
                <a16:creationId xmlns:a16="http://schemas.microsoft.com/office/drawing/2014/main" id="{8C85362B-A10E-411C-8A9B-515EF56A6AE9}"/>
              </a:ext>
            </a:extLst>
          </p:cNvPr>
          <p:cNvSpPr txBox="1">
            <a:spLocks noChangeArrowheads="1"/>
          </p:cNvSpPr>
          <p:nvPr/>
        </p:nvSpPr>
        <p:spPr bwMode="auto">
          <a:xfrm>
            <a:off x="755650" y="2492375"/>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SzPct val="80000"/>
              <a:buFont typeface="Wingdings" panose="05000000000000000000" pitchFamily="2" charset="2"/>
              <a:buNone/>
            </a:pPr>
            <a:r>
              <a:rPr kumimoji="1" lang="zh-CN" altLang="en-US" sz="3200">
                <a:latin typeface="黑体" panose="02010609060101010101" pitchFamily="49" charset="-122"/>
                <a:ea typeface="黑体" panose="02010609060101010101" pitchFamily="49" charset="-122"/>
              </a:rPr>
              <a:t>举例：</a:t>
            </a:r>
          </a:p>
        </p:txBody>
      </p:sp>
      <p:grpSp>
        <p:nvGrpSpPr>
          <p:cNvPr id="2" name="Group 4">
            <a:extLst>
              <a:ext uri="{FF2B5EF4-FFF2-40B4-BE49-F238E27FC236}">
                <a16:creationId xmlns:a16="http://schemas.microsoft.com/office/drawing/2014/main" id="{2F6F79FF-D4F2-4137-9567-CF2E63B582EE}"/>
              </a:ext>
            </a:extLst>
          </p:cNvPr>
          <p:cNvGrpSpPr>
            <a:grpSpLocks/>
          </p:cNvGrpSpPr>
          <p:nvPr/>
        </p:nvGrpSpPr>
        <p:grpSpPr bwMode="auto">
          <a:xfrm>
            <a:off x="273050" y="3284538"/>
            <a:ext cx="8691563" cy="2522537"/>
            <a:chOff x="127" y="2249"/>
            <a:chExt cx="5475" cy="1589"/>
          </a:xfrm>
        </p:grpSpPr>
        <p:grpSp>
          <p:nvGrpSpPr>
            <p:cNvPr id="5128" name="Group 5">
              <a:extLst>
                <a:ext uri="{FF2B5EF4-FFF2-40B4-BE49-F238E27FC236}">
                  <a16:creationId xmlns:a16="http://schemas.microsoft.com/office/drawing/2014/main" id="{276C6EC7-8E78-41EF-BA5C-F232D420DC54}"/>
                </a:ext>
              </a:extLst>
            </p:cNvPr>
            <p:cNvGrpSpPr>
              <a:grpSpLocks/>
            </p:cNvGrpSpPr>
            <p:nvPr/>
          </p:nvGrpSpPr>
          <p:grpSpPr bwMode="auto">
            <a:xfrm>
              <a:off x="1474" y="2478"/>
              <a:ext cx="1008" cy="336"/>
              <a:chOff x="2016" y="2112"/>
              <a:chExt cx="1008" cy="336"/>
            </a:xfrm>
          </p:grpSpPr>
          <p:sp>
            <p:nvSpPr>
              <p:cNvPr id="5131" name="Line 6">
                <a:extLst>
                  <a:ext uri="{FF2B5EF4-FFF2-40B4-BE49-F238E27FC236}">
                    <a16:creationId xmlns:a16="http://schemas.microsoft.com/office/drawing/2014/main" id="{2E681207-05D0-4043-AB5F-52A4B6481CFF}"/>
                  </a:ext>
                </a:extLst>
              </p:cNvPr>
              <p:cNvSpPr>
                <a:spLocks noChangeShapeType="1"/>
              </p:cNvSpPr>
              <p:nvPr/>
            </p:nvSpPr>
            <p:spPr bwMode="auto">
              <a:xfrm>
                <a:off x="2112" y="2448"/>
                <a:ext cx="9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2" name="Text Box 7">
                <a:extLst>
                  <a:ext uri="{FF2B5EF4-FFF2-40B4-BE49-F238E27FC236}">
                    <a16:creationId xmlns:a16="http://schemas.microsoft.com/office/drawing/2014/main" id="{46863DE8-35FE-4077-9407-84E06E3DDEC1}"/>
                  </a:ext>
                </a:extLst>
              </p:cNvPr>
              <p:cNvSpPr txBox="1">
                <a:spLocks noChangeArrowheads="1"/>
              </p:cNvSpPr>
              <p:nvPr/>
            </p:nvSpPr>
            <p:spPr bwMode="auto">
              <a:xfrm>
                <a:off x="2016" y="2112"/>
                <a:ext cx="9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a:solidFill>
                      <a:srgbClr val="FFFF00"/>
                    </a:solidFill>
                    <a:latin typeface="Times New Roman" panose="02020603050405020304" pitchFamily="18" charset="0"/>
                  </a:rPr>
                  <a:t>+ </a:t>
                </a:r>
                <a:r>
                  <a:rPr kumimoji="1" lang="en-US" altLang="zh-CN" sz="2400" b="1">
                    <a:solidFill>
                      <a:srgbClr val="FFFF00"/>
                    </a:solidFill>
                    <a:latin typeface="Times New Roman" panose="02020603050405020304" pitchFamily="18" charset="0"/>
                  </a:rPr>
                  <a:t>UDPGA</a:t>
                </a:r>
              </a:p>
            </p:txBody>
          </p:sp>
        </p:grpSp>
        <p:sp>
          <p:nvSpPr>
            <p:cNvPr id="5129" name="Text Box 8">
              <a:extLst>
                <a:ext uri="{FF2B5EF4-FFF2-40B4-BE49-F238E27FC236}">
                  <a16:creationId xmlns:a16="http://schemas.microsoft.com/office/drawing/2014/main" id="{1E9738B3-2600-4E4C-AD87-D4A84F251E4F}"/>
                </a:ext>
              </a:extLst>
            </p:cNvPr>
            <p:cNvSpPr txBox="1">
              <a:spLocks noChangeArrowheads="1"/>
            </p:cNvSpPr>
            <p:nvPr/>
          </p:nvSpPr>
          <p:spPr bwMode="auto">
            <a:xfrm>
              <a:off x="4785" y="2620"/>
              <a:ext cx="8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b="1">
                  <a:latin typeface="Times New Roman" panose="02020603050405020304" pitchFamily="18" charset="0"/>
                </a:rPr>
                <a:t>+  UDP</a:t>
              </a:r>
            </a:p>
          </p:txBody>
        </p:sp>
        <p:sp>
          <p:nvSpPr>
            <p:cNvPr id="5130" name="Text Box 9">
              <a:extLst>
                <a:ext uri="{FF2B5EF4-FFF2-40B4-BE49-F238E27FC236}">
                  <a16:creationId xmlns:a16="http://schemas.microsoft.com/office/drawing/2014/main" id="{7AC91B35-0C43-4C95-994C-DEF4F9AAF95A}"/>
                </a:ext>
              </a:extLst>
            </p:cNvPr>
            <p:cNvSpPr txBox="1">
              <a:spLocks noChangeArrowheads="1"/>
            </p:cNvSpPr>
            <p:nvPr/>
          </p:nvSpPr>
          <p:spPr bwMode="auto">
            <a:xfrm>
              <a:off x="2835" y="3511"/>
              <a:ext cx="17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b="1">
                  <a:latin typeface="黑体" panose="02010609060101010101" pitchFamily="49" charset="-122"/>
                  <a:ea typeface="黑体" panose="02010609060101010101" pitchFamily="49" charset="-122"/>
                </a:rPr>
                <a:t>苯</a:t>
              </a:r>
              <a:r>
                <a:rPr kumimoji="1" lang="en-US" altLang="zh-CN" sz="2800" b="1">
                  <a:latin typeface="Times New Roman" panose="02020603050405020304" pitchFamily="18" charset="0"/>
                  <a:ea typeface="楷体_GB2312" charset="-122"/>
                </a:rPr>
                <a:t>β</a:t>
              </a:r>
              <a:r>
                <a:rPr kumimoji="1" lang="zh-CN" altLang="en-US" sz="2800">
                  <a:latin typeface="黑体" panose="02010609060101010101" pitchFamily="49" charset="-122"/>
                  <a:ea typeface="黑体" panose="02010609060101010101" pitchFamily="49" charset="-122"/>
                </a:rPr>
                <a:t>葡糖醛酸苷</a:t>
              </a:r>
            </a:p>
          </p:txBody>
        </p:sp>
        <p:graphicFrame>
          <p:nvGraphicFramePr>
            <p:cNvPr id="5122" name="Object 10">
              <a:extLst>
                <a:ext uri="{FF2B5EF4-FFF2-40B4-BE49-F238E27FC236}">
                  <a16:creationId xmlns:a16="http://schemas.microsoft.com/office/drawing/2014/main" id="{7ACEDA1D-B0B9-48EF-8D0E-B35B37CFDA3B}"/>
                </a:ext>
              </a:extLst>
            </p:cNvPr>
            <p:cNvGraphicFramePr>
              <a:graphicFrameLocks noChangeAspect="1"/>
            </p:cNvGraphicFramePr>
            <p:nvPr/>
          </p:nvGraphicFramePr>
          <p:xfrm>
            <a:off x="127" y="2425"/>
            <a:ext cx="1392" cy="778"/>
          </p:xfrm>
          <a:graphic>
            <a:graphicData uri="http://schemas.openxmlformats.org/presentationml/2006/ole">
              <mc:AlternateContent xmlns:mc="http://schemas.openxmlformats.org/markup-compatibility/2006">
                <mc:Choice xmlns:v="urn:schemas-microsoft-com:vml" Requires="v">
                  <p:oleObj spid="_x0000_s5157" name="ISIS/Draw Sketch" r:id="rId3" imgW="1057235" imgH="590470" progId="">
                    <p:embed/>
                  </p:oleObj>
                </mc:Choice>
                <mc:Fallback>
                  <p:oleObj name="ISIS/Draw Sketch" r:id="rId3" imgW="1057235" imgH="590470" progId="">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 y="2425"/>
                          <a:ext cx="1392" cy="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1">
              <a:extLst>
                <a:ext uri="{FF2B5EF4-FFF2-40B4-BE49-F238E27FC236}">
                  <a16:creationId xmlns:a16="http://schemas.microsoft.com/office/drawing/2014/main" id="{90A83B6B-9CF0-4A7A-839C-3884ACA6BB8E}"/>
                </a:ext>
              </a:extLst>
            </p:cNvPr>
            <p:cNvGraphicFramePr>
              <a:graphicFrameLocks noChangeAspect="1"/>
            </p:cNvGraphicFramePr>
            <p:nvPr/>
          </p:nvGraphicFramePr>
          <p:xfrm>
            <a:off x="2608" y="2249"/>
            <a:ext cx="2347" cy="1181"/>
          </p:xfrm>
          <a:graphic>
            <a:graphicData uri="http://schemas.openxmlformats.org/presentationml/2006/ole">
              <mc:AlternateContent xmlns:mc="http://schemas.openxmlformats.org/markup-compatibility/2006">
                <mc:Choice xmlns:v="urn:schemas-microsoft-com:vml" Requires="v">
                  <p:oleObj spid="_x0000_s5158" name="ISIS/Draw Sketch" r:id="rId5" imgW="2930639" imgH="1476718" progId="">
                    <p:embed/>
                  </p:oleObj>
                </mc:Choice>
                <mc:Fallback>
                  <p:oleObj name="ISIS/Draw Sketch" r:id="rId5" imgW="2930639" imgH="1476718" progId="">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 y="2249"/>
                          <a:ext cx="2347" cy="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27" name="灯片编号占位符 11">
            <a:extLst>
              <a:ext uri="{FF2B5EF4-FFF2-40B4-BE49-F238E27FC236}">
                <a16:creationId xmlns:a16="http://schemas.microsoft.com/office/drawing/2014/main" id="{7AC08CE0-11C5-4610-9887-0FEC6AB4CF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FB0451F3-E53E-46AC-A745-2271F6983B24}" type="slidenum">
              <a:rPr lang="en-US" altLang="zh-CN">
                <a:latin typeface="Arial" panose="020B0604020202020204" pitchFamily="34" charset="0"/>
              </a:rPr>
              <a:pPr eaLnBrk="1" hangingPunct="1"/>
              <a:t>43</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randombar(horizontal)">
                                      <p:cBhvr>
                                        <p:cTn id="7" dur="500"/>
                                        <p:tgtEl>
                                          <p:spTgt spid="9216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61442" name="Picture 5" descr="图片11">
            <a:extLst>
              <a:ext uri="{FF2B5EF4-FFF2-40B4-BE49-F238E27FC236}">
                <a16:creationId xmlns:a16="http://schemas.microsoft.com/office/drawing/2014/main" id="{32B5A5E9-33DF-4E31-A20B-C060ABF05F15}"/>
              </a:ext>
            </a:extLst>
          </p:cNvPr>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1208088"/>
            <a:ext cx="9144000" cy="4425950"/>
          </a:xfrm>
          <a:solidFill>
            <a:schemeClr val="tx1"/>
          </a:solidFill>
        </p:spPr>
      </p:pic>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633A0327-5064-4E97-BB88-D1C5FE5DE129}"/>
              </a:ext>
            </a:extLst>
          </p:cNvPr>
          <p:cNvSpPr>
            <a:spLocks noGrp="1" noRot="1" noChangeArrowheads="1"/>
          </p:cNvSpPr>
          <p:nvPr>
            <p:ph type="title"/>
          </p:nvPr>
        </p:nvSpPr>
        <p:spPr>
          <a:xfrm>
            <a:off x="323850" y="908050"/>
            <a:ext cx="8229600" cy="463550"/>
          </a:xfrm>
        </p:spPr>
        <p:txBody>
          <a:bodyPr/>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2. </a:t>
            </a:r>
            <a:r>
              <a:rPr lang="zh-CN" altLang="en-US" sz="3200" b="0">
                <a:solidFill>
                  <a:srgbClr val="FFFF00"/>
                </a:solidFill>
                <a:effectLst/>
                <a:latin typeface="Times New Roman" panose="02020603050405020304" pitchFamily="18" charset="0"/>
                <a:ea typeface="黑体" panose="02010609060101010101" pitchFamily="49" charset="-122"/>
              </a:rPr>
              <a:t>硫酸结合反应</a:t>
            </a:r>
          </a:p>
        </p:txBody>
      </p:sp>
      <p:sp>
        <p:nvSpPr>
          <p:cNvPr id="114691" name="Rectangle 3">
            <a:extLst>
              <a:ext uri="{FF2B5EF4-FFF2-40B4-BE49-F238E27FC236}">
                <a16:creationId xmlns:a16="http://schemas.microsoft.com/office/drawing/2014/main" id="{FF63DEBB-492E-4B8A-AEBD-610529F84CEC}"/>
              </a:ext>
            </a:extLst>
          </p:cNvPr>
          <p:cNvSpPr>
            <a:spLocks noChangeArrowheads="1"/>
          </p:cNvSpPr>
          <p:nvPr/>
        </p:nvSpPr>
        <p:spPr bwMode="auto">
          <a:xfrm>
            <a:off x="468313" y="1516063"/>
            <a:ext cx="84248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0000"/>
              </a:lnSpc>
              <a:spcBef>
                <a:spcPct val="20000"/>
              </a:spcBef>
              <a:buClr>
                <a:srgbClr val="FFFF00"/>
              </a:buClr>
              <a:buSzPct val="80000"/>
              <a:buFont typeface="Wingdings" panose="05000000000000000000" pitchFamily="2" charset="2"/>
              <a:buChar char="n"/>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硫酸供体：</a:t>
            </a:r>
            <a:r>
              <a:rPr kumimoji="1" lang="en-US" altLang="zh-CN" sz="2800">
                <a:latin typeface="Times New Roman" panose="02020603050405020304" pitchFamily="18" charset="0"/>
                <a:ea typeface="黑体" panose="02010609060101010101" pitchFamily="49" charset="-122"/>
              </a:rPr>
              <a:t>3’-</a:t>
            </a:r>
            <a:r>
              <a:rPr kumimoji="1" lang="zh-CN" altLang="en-US" sz="2800">
                <a:latin typeface="Times New Roman" panose="02020603050405020304" pitchFamily="18" charset="0"/>
                <a:ea typeface="黑体" panose="02010609060101010101" pitchFamily="49" charset="-122"/>
              </a:rPr>
              <a:t>磷酸腺苷</a:t>
            </a:r>
            <a:r>
              <a:rPr kumimoji="1" lang="en-US" altLang="zh-CN" sz="2800">
                <a:latin typeface="Times New Roman" panose="02020603050405020304" pitchFamily="18" charset="0"/>
                <a:ea typeface="黑体" panose="02010609060101010101" pitchFamily="49" charset="-122"/>
              </a:rPr>
              <a:t>5’-</a:t>
            </a:r>
            <a:r>
              <a:rPr kumimoji="1" lang="zh-CN" altLang="en-US" sz="2800">
                <a:latin typeface="Times New Roman" panose="02020603050405020304" pitchFamily="18" charset="0"/>
                <a:ea typeface="黑体" panose="02010609060101010101" pitchFamily="49" charset="-122"/>
              </a:rPr>
              <a:t>磷酸硫酸</a:t>
            </a:r>
            <a:r>
              <a:rPr kumimoji="1" lang="en-US" altLang="zh-CN" sz="2800">
                <a:latin typeface="Times New Roman" panose="02020603050405020304" pitchFamily="18" charset="0"/>
                <a:ea typeface="黑体" panose="02010609060101010101" pitchFamily="49" charset="-122"/>
              </a:rPr>
              <a:t>(PAPS)</a:t>
            </a:r>
          </a:p>
          <a:p>
            <a:pPr eaLnBrk="1" hangingPunct="1">
              <a:lnSpc>
                <a:spcPct val="130000"/>
              </a:lnSpc>
              <a:spcBef>
                <a:spcPct val="20000"/>
              </a:spcBef>
              <a:buClr>
                <a:srgbClr val="FFFF00"/>
              </a:buClr>
              <a:buSzPct val="80000"/>
              <a:buFont typeface="Wingdings" panose="05000000000000000000" pitchFamily="2" charset="2"/>
              <a:buChar char="n"/>
            </a:pPr>
            <a:r>
              <a:rPr kumimoji="1" lang="zh-CN" altLang="en-US" sz="2800">
                <a:latin typeface="Times New Roman" panose="02020603050405020304" pitchFamily="18" charset="0"/>
                <a:ea typeface="黑体" panose="02010609060101010101" pitchFamily="49" charset="-122"/>
              </a:rPr>
              <a:t>底物：含有</a:t>
            </a:r>
            <a:r>
              <a:rPr kumimoji="1" lang="en-US" altLang="zh-CN" sz="2800">
                <a:latin typeface="Times New Roman" panose="02020603050405020304" pitchFamily="18" charset="0"/>
                <a:ea typeface="黑体" panose="02010609060101010101" pitchFamily="49" charset="-122"/>
              </a:rPr>
              <a:t>-OH</a:t>
            </a:r>
            <a:r>
              <a:rPr kumimoji="1" lang="zh-CN" altLang="en-US" sz="2800">
                <a:latin typeface="Times New Roman" panose="02020603050405020304" pitchFamily="18" charset="0"/>
                <a:ea typeface="黑体" panose="02010609060101010101" pitchFamily="49" charset="-122"/>
              </a:rPr>
              <a:t>的醇、酚或芳香胺类</a:t>
            </a:r>
          </a:p>
          <a:p>
            <a:pPr eaLnBrk="1" hangingPunct="1">
              <a:lnSpc>
                <a:spcPct val="130000"/>
              </a:lnSpc>
              <a:spcBef>
                <a:spcPct val="20000"/>
              </a:spcBef>
              <a:buClr>
                <a:srgbClr val="FFFF00"/>
              </a:buClr>
              <a:buSzPct val="80000"/>
              <a:buFont typeface="Wingdings" panose="05000000000000000000" pitchFamily="2" charset="2"/>
              <a:buChar char="n"/>
            </a:pPr>
            <a:r>
              <a:rPr kumimoji="1" lang="zh-CN" altLang="en-US" sz="2800">
                <a:latin typeface="Times New Roman" panose="02020603050405020304" pitchFamily="18" charset="0"/>
                <a:ea typeface="黑体" panose="02010609060101010101" pitchFamily="49" charset="-122"/>
              </a:rPr>
              <a:t> 催化酶：硫酸转移酶 </a:t>
            </a:r>
            <a:r>
              <a:rPr kumimoji="1" lang="en-US" altLang="zh-CN" sz="2800">
                <a:latin typeface="Times New Roman" panose="02020603050405020304" pitchFamily="18" charset="0"/>
                <a:ea typeface="黑体" panose="02010609060101010101" pitchFamily="49" charset="-122"/>
              </a:rPr>
              <a:t>(sulfate  transferase</a:t>
            </a:r>
            <a:r>
              <a:rPr kumimoji="1" lang="zh-CN" altLang="en-US" sz="2800">
                <a:latin typeface="Times New Roman" panose="02020603050405020304" pitchFamily="18" charset="0"/>
                <a:ea typeface="黑体" panose="02010609060101010101" pitchFamily="49" charset="-122"/>
              </a:rPr>
              <a:t>，</a:t>
            </a:r>
            <a:r>
              <a:rPr kumimoji="1" lang="en-US" altLang="zh-CN" sz="2800">
                <a:latin typeface="Times New Roman" panose="02020603050405020304" pitchFamily="18" charset="0"/>
                <a:ea typeface="黑体" panose="02010609060101010101" pitchFamily="49" charset="-122"/>
              </a:rPr>
              <a:t>SULT)</a:t>
            </a:r>
          </a:p>
        </p:txBody>
      </p:sp>
      <p:grpSp>
        <p:nvGrpSpPr>
          <p:cNvPr id="2" name="Group 13">
            <a:extLst>
              <a:ext uri="{FF2B5EF4-FFF2-40B4-BE49-F238E27FC236}">
                <a16:creationId xmlns:a16="http://schemas.microsoft.com/office/drawing/2014/main" id="{15668710-1B20-433F-86CA-88909E82D5CF}"/>
              </a:ext>
            </a:extLst>
          </p:cNvPr>
          <p:cNvGrpSpPr>
            <a:grpSpLocks/>
          </p:cNvGrpSpPr>
          <p:nvPr/>
        </p:nvGrpSpPr>
        <p:grpSpPr bwMode="auto">
          <a:xfrm>
            <a:off x="250825" y="3860800"/>
            <a:ext cx="8315325" cy="2146300"/>
            <a:chOff x="158" y="2523"/>
            <a:chExt cx="5238" cy="1352"/>
          </a:xfrm>
        </p:grpSpPr>
        <p:graphicFrame>
          <p:nvGraphicFramePr>
            <p:cNvPr id="6146" name="Object 5">
              <a:extLst>
                <a:ext uri="{FF2B5EF4-FFF2-40B4-BE49-F238E27FC236}">
                  <a16:creationId xmlns:a16="http://schemas.microsoft.com/office/drawing/2014/main" id="{D6C3C36B-0F0B-4100-8550-4A5B4E2B7A12}"/>
                </a:ext>
              </a:extLst>
            </p:cNvPr>
            <p:cNvGraphicFramePr>
              <a:graphicFrameLocks noChangeAspect="1"/>
            </p:cNvGraphicFramePr>
            <p:nvPr/>
          </p:nvGraphicFramePr>
          <p:xfrm>
            <a:off x="158" y="2523"/>
            <a:ext cx="1755" cy="1030"/>
          </p:xfrm>
          <a:graphic>
            <a:graphicData uri="http://schemas.openxmlformats.org/presentationml/2006/ole">
              <mc:AlternateContent xmlns:mc="http://schemas.openxmlformats.org/markup-compatibility/2006">
                <mc:Choice xmlns:v="urn:schemas-microsoft-com:vml" Requires="v">
                  <p:oleObj spid="_x0000_s6182" name="ISIS/Draw Sketch" r:id="rId3" imgW="1984172" imgH="1339762" progId="">
                    <p:embed/>
                  </p:oleObj>
                </mc:Choice>
                <mc:Fallback>
                  <p:oleObj name="ISIS/Draw Sketch" r:id="rId3" imgW="1984172" imgH="1339762" progId="">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2523"/>
                          <a:ext cx="1755" cy="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6">
              <a:extLst>
                <a:ext uri="{FF2B5EF4-FFF2-40B4-BE49-F238E27FC236}">
                  <a16:creationId xmlns:a16="http://schemas.microsoft.com/office/drawing/2014/main" id="{309AAFCE-1C3E-411D-9BF6-A13EC97F2560}"/>
                </a:ext>
              </a:extLst>
            </p:cNvPr>
            <p:cNvGraphicFramePr>
              <a:graphicFrameLocks noChangeAspect="1"/>
            </p:cNvGraphicFramePr>
            <p:nvPr/>
          </p:nvGraphicFramePr>
          <p:xfrm>
            <a:off x="2550" y="2546"/>
            <a:ext cx="2054" cy="1025"/>
          </p:xfrm>
          <a:graphic>
            <a:graphicData uri="http://schemas.openxmlformats.org/presentationml/2006/ole">
              <mc:AlternateContent xmlns:mc="http://schemas.openxmlformats.org/markup-compatibility/2006">
                <mc:Choice xmlns:v="urn:schemas-microsoft-com:vml" Requires="v">
                  <p:oleObj spid="_x0000_s6183" name="ISIS/Draw Sketch" r:id="rId5" imgW="2302510" imgH="1381760" progId="">
                    <p:embed/>
                  </p:oleObj>
                </mc:Choice>
                <mc:Fallback>
                  <p:oleObj name="ISIS/Draw Sketch" r:id="rId5" imgW="2302510" imgH="138176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 y="2546"/>
                          <a:ext cx="2054" cy="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52" name="Group 7">
              <a:extLst>
                <a:ext uri="{FF2B5EF4-FFF2-40B4-BE49-F238E27FC236}">
                  <a16:creationId xmlns:a16="http://schemas.microsoft.com/office/drawing/2014/main" id="{2E783ACD-9AB1-4309-8880-54F49DA7CD17}"/>
                </a:ext>
              </a:extLst>
            </p:cNvPr>
            <p:cNvGrpSpPr>
              <a:grpSpLocks/>
            </p:cNvGrpSpPr>
            <p:nvPr/>
          </p:nvGrpSpPr>
          <p:grpSpPr bwMode="auto">
            <a:xfrm>
              <a:off x="2115" y="2943"/>
              <a:ext cx="901" cy="331"/>
              <a:chOff x="2640" y="2400"/>
              <a:chExt cx="961" cy="336"/>
            </a:xfrm>
          </p:grpSpPr>
          <p:sp>
            <p:nvSpPr>
              <p:cNvPr id="6156" name="Text Box 8">
                <a:extLst>
                  <a:ext uri="{FF2B5EF4-FFF2-40B4-BE49-F238E27FC236}">
                    <a16:creationId xmlns:a16="http://schemas.microsoft.com/office/drawing/2014/main" id="{5331BC62-80FB-4658-9C06-463717FFF402}"/>
                  </a:ext>
                </a:extLst>
              </p:cNvPr>
              <p:cNvSpPr txBox="1">
                <a:spLocks noChangeArrowheads="1"/>
              </p:cNvSpPr>
              <p:nvPr/>
            </p:nvSpPr>
            <p:spPr bwMode="auto">
              <a:xfrm>
                <a:off x="2640" y="2400"/>
                <a:ext cx="96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b="1">
                    <a:latin typeface="Times New Roman" panose="02020603050405020304" pitchFamily="18" charset="0"/>
                  </a:rPr>
                  <a:t>＋</a:t>
                </a:r>
                <a:r>
                  <a:rPr kumimoji="1" lang="en-US" altLang="zh-CN" sz="2800" b="1">
                    <a:solidFill>
                      <a:srgbClr val="FFFF00"/>
                    </a:solidFill>
                    <a:latin typeface="Times New Roman" panose="02020603050405020304" pitchFamily="18" charset="0"/>
                  </a:rPr>
                  <a:t>PAPS</a:t>
                </a:r>
              </a:p>
            </p:txBody>
          </p:sp>
          <p:sp>
            <p:nvSpPr>
              <p:cNvPr id="6157" name="Line 9">
                <a:extLst>
                  <a:ext uri="{FF2B5EF4-FFF2-40B4-BE49-F238E27FC236}">
                    <a16:creationId xmlns:a16="http://schemas.microsoft.com/office/drawing/2014/main" id="{5A121357-012E-4D10-AA1D-A4E067D6B42A}"/>
                  </a:ext>
                </a:extLst>
              </p:cNvPr>
              <p:cNvSpPr>
                <a:spLocks noChangeShapeType="1"/>
              </p:cNvSpPr>
              <p:nvPr/>
            </p:nvSpPr>
            <p:spPr bwMode="auto">
              <a:xfrm>
                <a:off x="2640" y="2736"/>
                <a:ext cx="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6153" name="Text Box 10">
              <a:extLst>
                <a:ext uri="{FF2B5EF4-FFF2-40B4-BE49-F238E27FC236}">
                  <a16:creationId xmlns:a16="http://schemas.microsoft.com/office/drawing/2014/main" id="{3E683711-562C-45A7-8E6F-6DE39292584C}"/>
                </a:ext>
              </a:extLst>
            </p:cNvPr>
            <p:cNvSpPr txBox="1">
              <a:spLocks noChangeArrowheads="1"/>
            </p:cNvSpPr>
            <p:nvPr/>
          </p:nvSpPr>
          <p:spPr bwMode="auto">
            <a:xfrm>
              <a:off x="4604" y="3060"/>
              <a:ext cx="7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b="1">
                  <a:latin typeface="Times New Roman" panose="02020603050405020304" pitchFamily="18" charset="0"/>
                </a:rPr>
                <a:t>+  PAP</a:t>
              </a:r>
            </a:p>
          </p:txBody>
        </p:sp>
        <p:sp>
          <p:nvSpPr>
            <p:cNvPr id="6154" name="Rectangle 11">
              <a:extLst>
                <a:ext uri="{FF2B5EF4-FFF2-40B4-BE49-F238E27FC236}">
                  <a16:creationId xmlns:a16="http://schemas.microsoft.com/office/drawing/2014/main" id="{FFD92676-130F-4D81-B6E2-DCE0891AC4B2}"/>
                </a:ext>
              </a:extLst>
            </p:cNvPr>
            <p:cNvSpPr>
              <a:spLocks noChangeArrowheads="1"/>
            </p:cNvSpPr>
            <p:nvPr/>
          </p:nvSpPr>
          <p:spPr bwMode="auto">
            <a:xfrm>
              <a:off x="3448" y="3548"/>
              <a:ext cx="1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黑体" panose="02010609060101010101" pitchFamily="49" charset="-122"/>
                  <a:ea typeface="黑体" panose="02010609060101010101" pitchFamily="49" charset="-122"/>
                </a:rPr>
                <a:t>雌酮硫酸酯</a:t>
              </a:r>
            </a:p>
          </p:txBody>
        </p:sp>
        <p:sp>
          <p:nvSpPr>
            <p:cNvPr id="6155" name="Rectangle 12">
              <a:extLst>
                <a:ext uri="{FF2B5EF4-FFF2-40B4-BE49-F238E27FC236}">
                  <a16:creationId xmlns:a16="http://schemas.microsoft.com/office/drawing/2014/main" id="{3D4C63D9-2381-4EF6-9524-E86B2CF101F0}"/>
                </a:ext>
              </a:extLst>
            </p:cNvPr>
            <p:cNvSpPr>
              <a:spLocks noChangeArrowheads="1"/>
            </p:cNvSpPr>
            <p:nvPr/>
          </p:nvSpPr>
          <p:spPr bwMode="auto">
            <a:xfrm>
              <a:off x="795" y="3548"/>
              <a:ext cx="77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黑体" panose="02010609060101010101" pitchFamily="49" charset="-122"/>
                  <a:ea typeface="黑体" panose="02010609060101010101" pitchFamily="49" charset="-122"/>
                </a:rPr>
                <a:t>雌酮</a:t>
              </a:r>
            </a:p>
          </p:txBody>
        </p:sp>
      </p:grpSp>
      <p:sp>
        <p:nvSpPr>
          <p:cNvPr id="6151" name="灯片编号占位符 12">
            <a:extLst>
              <a:ext uri="{FF2B5EF4-FFF2-40B4-BE49-F238E27FC236}">
                <a16:creationId xmlns:a16="http://schemas.microsoft.com/office/drawing/2014/main" id="{D0DBFDEB-C9E9-49BF-B930-3B15D8FCD9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5FBB1AE5-38C9-446F-BAEC-431DCB187816}" type="slidenum">
              <a:rPr lang="en-US" altLang="zh-CN">
                <a:latin typeface="Arial" panose="020B0604020202020204" pitchFamily="34" charset="0"/>
              </a:rPr>
              <a:pPr eaLnBrk="1" hangingPunct="1"/>
              <a:t>45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dissolve">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dissolve">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dissolve">
                                      <p:cBhvr>
                                        <p:cTn id="17" dur="500"/>
                                        <p:tgtEl>
                                          <p:spTgt spid="114691">
                                            <p:txEl>
                                              <p:pRg st="2" end="2"/>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C7673DC-3850-4009-A0FD-E8F9FC7320CC}"/>
              </a:ext>
            </a:extLst>
          </p:cNvPr>
          <p:cNvSpPr>
            <a:spLocks noGrp="1" noRot="1" noChangeArrowheads="1"/>
          </p:cNvSpPr>
          <p:nvPr>
            <p:ph type="title"/>
          </p:nvPr>
        </p:nvSpPr>
        <p:spPr>
          <a:xfrm>
            <a:off x="615950" y="765175"/>
            <a:ext cx="7772400" cy="579438"/>
          </a:xfrm>
        </p:spPr>
        <p:txBody>
          <a:bodyPr/>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3. </a:t>
            </a:r>
            <a:r>
              <a:rPr lang="zh-CN" altLang="en-US" sz="3200" b="0">
                <a:solidFill>
                  <a:srgbClr val="FFFF00"/>
                </a:solidFill>
                <a:effectLst/>
                <a:latin typeface="Times New Roman" panose="02020603050405020304" pitchFamily="18" charset="0"/>
                <a:ea typeface="黑体" panose="02010609060101010101" pitchFamily="49" charset="-122"/>
              </a:rPr>
              <a:t>乙酰基化反应</a:t>
            </a:r>
          </a:p>
        </p:txBody>
      </p:sp>
      <p:sp>
        <p:nvSpPr>
          <p:cNvPr id="38915" name="Rectangle 3">
            <a:extLst>
              <a:ext uri="{FF2B5EF4-FFF2-40B4-BE49-F238E27FC236}">
                <a16:creationId xmlns:a16="http://schemas.microsoft.com/office/drawing/2014/main" id="{E53F0981-8FB9-49C6-9EB1-AF976C6E4C9E}"/>
              </a:ext>
            </a:extLst>
          </p:cNvPr>
          <p:cNvSpPr>
            <a:spLocks noGrp="1" noChangeArrowheads="1"/>
          </p:cNvSpPr>
          <p:nvPr>
            <p:ph type="body" idx="1"/>
          </p:nvPr>
        </p:nvSpPr>
        <p:spPr>
          <a:xfrm>
            <a:off x="1239838" y="1343025"/>
            <a:ext cx="7219950" cy="2362200"/>
          </a:xfrm>
        </p:spPr>
        <p:txBody>
          <a:bodyPr/>
          <a:lstStyle/>
          <a:p>
            <a:pPr eaLnBrk="1" hangingPunct="1">
              <a:lnSpc>
                <a:spcPct val="120000"/>
              </a:lnSpc>
            </a:pPr>
            <a:r>
              <a:rPr lang="zh-CN" altLang="en-US" sz="2800">
                <a:effectLst/>
                <a:latin typeface="Times New Roman" panose="02020603050405020304" pitchFamily="18" charset="0"/>
                <a:ea typeface="黑体" panose="02010609060101010101" pitchFamily="49" charset="-122"/>
              </a:rPr>
              <a:t>乙酰基供体：</a:t>
            </a:r>
            <a:r>
              <a:rPr lang="zh-CN" altLang="en-US" sz="2800" u="sng">
                <a:effectLst/>
                <a:latin typeface="Times New Roman" panose="02020603050405020304" pitchFamily="18" charset="0"/>
                <a:ea typeface="黑体" panose="02010609060101010101" pitchFamily="49" charset="-122"/>
              </a:rPr>
              <a:t>乙酰</a:t>
            </a:r>
            <a:r>
              <a:rPr lang="en-US" altLang="zh-CN" sz="2800" u="sng">
                <a:effectLst/>
                <a:latin typeface="Times New Roman" panose="02020603050405020304" pitchFamily="18" charset="0"/>
                <a:ea typeface="黑体" panose="02010609060101010101" pitchFamily="49" charset="-122"/>
              </a:rPr>
              <a:t>CoA</a:t>
            </a:r>
            <a:endParaRPr lang="en-US" altLang="zh-CN" sz="2800">
              <a:effectLst/>
              <a:latin typeface="Times New Roman" panose="02020603050405020304" pitchFamily="18" charset="0"/>
              <a:ea typeface="黑体" panose="02010609060101010101" pitchFamily="49" charset="-122"/>
            </a:endParaRPr>
          </a:p>
          <a:p>
            <a:pPr eaLnBrk="1" hangingPunct="1">
              <a:lnSpc>
                <a:spcPct val="120000"/>
              </a:lnSpc>
            </a:pPr>
            <a:r>
              <a:rPr lang="en-US" altLang="zh-CN" sz="2800">
                <a:effectLst/>
                <a:latin typeface="Times New Roman" panose="02020603050405020304" pitchFamily="18" charset="0"/>
                <a:ea typeface="黑体" panose="02010609060101010101" pitchFamily="49" charset="-122"/>
              </a:rPr>
              <a:t> </a:t>
            </a:r>
            <a:r>
              <a:rPr lang="zh-CN" altLang="en-US" sz="2800">
                <a:effectLst/>
                <a:latin typeface="Times New Roman" panose="02020603050405020304" pitchFamily="18" charset="0"/>
                <a:ea typeface="黑体" panose="02010609060101010101" pitchFamily="49" charset="-122"/>
              </a:rPr>
              <a:t>底物：芳香族胺类</a:t>
            </a:r>
          </a:p>
          <a:p>
            <a:pPr eaLnBrk="1" hangingPunct="1">
              <a:lnSpc>
                <a:spcPct val="120000"/>
              </a:lnSpc>
            </a:pPr>
            <a:r>
              <a:rPr lang="zh-CN" altLang="en-US" sz="2800">
                <a:effectLst/>
                <a:latin typeface="Times New Roman" panose="02020603050405020304" pitchFamily="18" charset="0"/>
                <a:ea typeface="黑体" panose="02010609060101010101" pitchFamily="49" charset="-122"/>
              </a:rPr>
              <a:t> 催化酶：乙酰基转移酶</a:t>
            </a:r>
            <a:r>
              <a:rPr lang="en-US" altLang="zh-CN" sz="2800">
                <a:effectLst/>
                <a:latin typeface="Times New Roman" panose="02020603050405020304" pitchFamily="18" charset="0"/>
                <a:ea typeface="黑体" panose="02010609060101010101" pitchFamily="49" charset="-122"/>
              </a:rPr>
              <a:t>(acetyltransferase)</a:t>
            </a:r>
          </a:p>
        </p:txBody>
      </p:sp>
      <p:grpSp>
        <p:nvGrpSpPr>
          <p:cNvPr id="2" name="Group 10">
            <a:extLst>
              <a:ext uri="{FF2B5EF4-FFF2-40B4-BE49-F238E27FC236}">
                <a16:creationId xmlns:a16="http://schemas.microsoft.com/office/drawing/2014/main" id="{326E8AE6-2476-4D5F-B575-0DA8704F3DA4}"/>
              </a:ext>
            </a:extLst>
          </p:cNvPr>
          <p:cNvGrpSpPr>
            <a:grpSpLocks/>
          </p:cNvGrpSpPr>
          <p:nvPr/>
        </p:nvGrpSpPr>
        <p:grpSpPr bwMode="auto">
          <a:xfrm>
            <a:off x="107950" y="3360738"/>
            <a:ext cx="8893175" cy="2963862"/>
            <a:chOff x="68" y="2289"/>
            <a:chExt cx="5602" cy="1867"/>
          </a:xfrm>
        </p:grpSpPr>
        <p:sp>
          <p:nvSpPr>
            <p:cNvPr id="62470" name="Rectangle 9">
              <a:extLst>
                <a:ext uri="{FF2B5EF4-FFF2-40B4-BE49-F238E27FC236}">
                  <a16:creationId xmlns:a16="http://schemas.microsoft.com/office/drawing/2014/main" id="{E0D7BF90-3281-49A8-8E3F-B643825E4A67}"/>
                </a:ext>
              </a:extLst>
            </p:cNvPr>
            <p:cNvSpPr>
              <a:spLocks noChangeArrowheads="1"/>
            </p:cNvSpPr>
            <p:nvPr/>
          </p:nvSpPr>
          <p:spPr bwMode="auto">
            <a:xfrm>
              <a:off x="68" y="2296"/>
              <a:ext cx="5602" cy="1082"/>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pic>
          <p:nvPicPr>
            <p:cNvPr id="62471" name="Picture 7">
              <a:extLst>
                <a:ext uri="{FF2B5EF4-FFF2-40B4-BE49-F238E27FC236}">
                  <a16:creationId xmlns:a16="http://schemas.microsoft.com/office/drawing/2014/main" id="{C840B75A-35B8-4E4D-9F31-2BEDEE2249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 y="3385"/>
              <a:ext cx="5602"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a:extLst>
                <a:ext uri="{FF2B5EF4-FFF2-40B4-BE49-F238E27FC236}">
                  <a16:creationId xmlns:a16="http://schemas.microsoft.com/office/drawing/2014/main" id="{E9E301E2-FAE9-4A25-A050-E8CC248336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 y="2289"/>
              <a:ext cx="4083"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9" name="灯片编号占位符 7">
            <a:extLst>
              <a:ext uri="{FF2B5EF4-FFF2-40B4-BE49-F238E27FC236}">
                <a16:creationId xmlns:a16="http://schemas.microsoft.com/office/drawing/2014/main" id="{CA0E89EC-E602-4569-A1A6-9D4803DECE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63C0E93-8A31-42E6-ABE8-3365353CA2FA}" type="slidenum">
              <a:rPr lang="en-US" altLang="zh-CN">
                <a:latin typeface="Arial" panose="020B0604020202020204" pitchFamily="34" charset="0"/>
              </a:rPr>
              <a:pPr eaLnBrk="1" hangingPunct="1"/>
              <a:t>46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dissolve">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dissolve">
                                      <p:cBhvr>
                                        <p:cTn id="17" dur="500"/>
                                        <p:tgtEl>
                                          <p:spTgt spid="38915">
                                            <p:txEl>
                                              <p:pRg st="2" end="2"/>
                                            </p:txEl>
                                          </p:spTgt>
                                        </p:tgtEl>
                                      </p:cBhvr>
                                    </p:animEffect>
                                  </p:childTnLst>
                                </p:cTn>
                              </p:par>
                            </p:childTnLst>
                          </p:cTn>
                        </p:par>
                        <p:par>
                          <p:cTn id="18" fill="hold" nodeType="afterGroup">
                            <p:stCondLst>
                              <p:cond delay="500"/>
                            </p:stCondLst>
                            <p:childTnLst>
                              <p:par>
                                <p:cTn id="19" presetID="1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lide(fromBottom)">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AB2F3775-4781-4CD8-B91F-CA5A43C025B0}"/>
              </a:ext>
            </a:extLst>
          </p:cNvPr>
          <p:cNvSpPr>
            <a:spLocks noChangeArrowheads="1"/>
          </p:cNvSpPr>
          <p:nvPr/>
        </p:nvSpPr>
        <p:spPr bwMode="auto">
          <a:xfrm>
            <a:off x="615950" y="90805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3200">
                <a:solidFill>
                  <a:srgbClr val="FFFF00"/>
                </a:solidFill>
                <a:latin typeface="Times New Roman" panose="02020603050405020304" pitchFamily="18" charset="0"/>
                <a:ea typeface="黑体" panose="02010609060101010101" pitchFamily="49" charset="-122"/>
              </a:rPr>
              <a:t>4. </a:t>
            </a:r>
            <a:r>
              <a:rPr kumimoji="1" lang="zh-CN" altLang="en-US" sz="3200">
                <a:solidFill>
                  <a:srgbClr val="FFFF00"/>
                </a:solidFill>
                <a:latin typeface="Times New Roman" panose="02020603050405020304" pitchFamily="18" charset="0"/>
                <a:ea typeface="黑体" panose="02010609060101010101" pitchFamily="49" charset="-122"/>
              </a:rPr>
              <a:t>谷胱甘肽结合反应</a:t>
            </a:r>
          </a:p>
        </p:txBody>
      </p:sp>
      <p:sp>
        <p:nvSpPr>
          <p:cNvPr id="147464" name="Rectangle 8">
            <a:extLst>
              <a:ext uri="{FF2B5EF4-FFF2-40B4-BE49-F238E27FC236}">
                <a16:creationId xmlns:a16="http://schemas.microsoft.com/office/drawing/2014/main" id="{6B47F6EA-78B8-443F-8436-D356CB1940E0}"/>
              </a:ext>
            </a:extLst>
          </p:cNvPr>
          <p:cNvSpPr>
            <a:spLocks noGrp="1" noChangeArrowheads="1"/>
          </p:cNvSpPr>
          <p:nvPr>
            <p:ph type="body" idx="1"/>
          </p:nvPr>
        </p:nvSpPr>
        <p:spPr>
          <a:xfrm>
            <a:off x="1239838" y="1614488"/>
            <a:ext cx="7077075" cy="2362200"/>
          </a:xfrm>
          <a:noFill/>
          <a:extLst>
            <a:ext uri="{909E8E84-426E-40DD-AFC4-6F175D3DCCD1}">
              <a14:hiddenFill xmlns:a14="http://schemas.microsoft.com/office/drawing/2010/main">
                <a:solidFill>
                  <a:srgbClr val="FFFFFF"/>
                </a:solidFill>
              </a14:hiddenFill>
            </a:ext>
          </a:extLst>
        </p:spPr>
        <p:txBody>
          <a:bodyPr/>
          <a:lstStyle/>
          <a:p>
            <a:pPr eaLnBrk="1" hangingPunct="1">
              <a:lnSpc>
                <a:spcPct val="120000"/>
              </a:lnSpc>
            </a:pPr>
            <a:r>
              <a:rPr lang="en-US" altLang="zh-CN" sz="2800">
                <a:effectLst/>
                <a:latin typeface="Times New Roman" panose="02020603050405020304" pitchFamily="18" charset="0"/>
                <a:ea typeface="黑体" panose="02010609060101010101" pitchFamily="49" charset="-122"/>
              </a:rPr>
              <a:t> </a:t>
            </a:r>
            <a:r>
              <a:rPr lang="zh-CN" altLang="en-US" sz="2800">
                <a:effectLst/>
                <a:latin typeface="Times New Roman" panose="02020603050405020304" pitchFamily="18" charset="0"/>
                <a:ea typeface="黑体" panose="02010609060101010101" pitchFamily="49" charset="-122"/>
              </a:rPr>
              <a:t>底物：卤代化合物和环氧化物</a:t>
            </a:r>
          </a:p>
          <a:p>
            <a:pPr eaLnBrk="1" hangingPunct="1">
              <a:lnSpc>
                <a:spcPct val="120000"/>
              </a:lnSpc>
            </a:pPr>
            <a:r>
              <a:rPr lang="zh-CN" altLang="en-US" sz="2800">
                <a:effectLst/>
                <a:latin typeface="Times New Roman" panose="02020603050405020304" pitchFamily="18" charset="0"/>
                <a:ea typeface="黑体" panose="02010609060101010101" pitchFamily="49" charset="-122"/>
              </a:rPr>
              <a:t> 催化酶：</a:t>
            </a:r>
            <a:r>
              <a:rPr kumimoji="1" lang="zh-CN" altLang="en-US" sz="2800">
                <a:effectLst/>
                <a:latin typeface="Times New Roman" panose="02020603050405020304" pitchFamily="18" charset="0"/>
                <a:ea typeface="黑体" panose="02010609060101010101" pitchFamily="49" charset="-122"/>
              </a:rPr>
              <a:t>谷胱甘肽</a:t>
            </a:r>
            <a:r>
              <a:rPr kumimoji="1" lang="en-US" altLang="zh-CN" sz="2800">
                <a:effectLst/>
                <a:latin typeface="Times New Roman" panose="02020603050405020304" pitchFamily="18" charset="0"/>
                <a:ea typeface="黑体" panose="02010609060101010101" pitchFamily="49" charset="-122"/>
              </a:rPr>
              <a:t>S-</a:t>
            </a:r>
            <a:r>
              <a:rPr kumimoji="1" lang="zh-CN" altLang="en-US" sz="2800">
                <a:effectLst/>
                <a:latin typeface="Times New Roman" panose="02020603050405020304" pitchFamily="18" charset="0"/>
                <a:ea typeface="黑体" panose="02010609060101010101" pitchFamily="49" charset="-122"/>
              </a:rPr>
              <a:t>转移酶</a:t>
            </a:r>
            <a:r>
              <a:rPr lang="zh-CN" altLang="en-US" sz="2800">
                <a:effectLst/>
                <a:latin typeface="Times New Roman" panose="02020603050405020304" pitchFamily="18" charset="0"/>
                <a:ea typeface="黑体" panose="02010609060101010101" pitchFamily="49" charset="-122"/>
              </a:rPr>
              <a:t> </a:t>
            </a:r>
          </a:p>
          <a:p>
            <a:pPr eaLnBrk="1" hangingPunct="1">
              <a:lnSpc>
                <a:spcPct val="80000"/>
              </a:lnSpc>
              <a:buFont typeface="Wingdings" panose="05000000000000000000" pitchFamily="2" charset="2"/>
              <a:buNone/>
            </a:pPr>
            <a:r>
              <a:rPr lang="zh-CN" altLang="en-US" sz="2800">
                <a:effectLst/>
                <a:latin typeface="Times New Roman" panose="02020603050405020304" pitchFamily="18" charset="0"/>
                <a:ea typeface="黑体" panose="02010609060101010101" pitchFamily="49" charset="-122"/>
              </a:rPr>
              <a:t>                    </a:t>
            </a:r>
            <a:r>
              <a:rPr lang="en-US" altLang="en-US" sz="2800">
                <a:effectLst/>
                <a:latin typeface="Times New Roman" panose="02020603050405020304" pitchFamily="18" charset="0"/>
                <a:ea typeface="黑体" panose="02010609060101010101" pitchFamily="49" charset="-122"/>
              </a:rPr>
              <a:t>(glutathione S-transferase, GST)</a:t>
            </a:r>
            <a:endParaRPr lang="en-US" altLang="zh-CN" sz="2800">
              <a:effectLst/>
              <a:latin typeface="Times New Roman" panose="02020603050405020304" pitchFamily="18" charset="0"/>
              <a:ea typeface="黑体" panose="02010609060101010101" pitchFamily="49" charset="-122"/>
            </a:endParaRPr>
          </a:p>
        </p:txBody>
      </p:sp>
      <p:pic>
        <p:nvPicPr>
          <p:cNvPr id="147465" name="Picture 9" descr="未命名1">
            <a:extLst>
              <a:ext uri="{FF2B5EF4-FFF2-40B4-BE49-F238E27FC236}">
                <a16:creationId xmlns:a16="http://schemas.microsoft.com/office/drawing/2014/main" id="{32663FCD-9629-470C-879C-7C1445D63C74}"/>
              </a:ext>
            </a:extLst>
          </p:cNvPr>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684213" y="3573463"/>
            <a:ext cx="8101012" cy="2911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3493" name="灯片编号占位符 4">
            <a:extLst>
              <a:ext uri="{FF2B5EF4-FFF2-40B4-BE49-F238E27FC236}">
                <a16:creationId xmlns:a16="http://schemas.microsoft.com/office/drawing/2014/main" id="{7BA9C722-C861-42DF-9823-B2D37ACC192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C7A7258-D080-4C89-AF20-FB55F5155FEE}" type="slidenum">
              <a:rPr lang="en-US" altLang="zh-CN">
                <a:latin typeface="Arial" panose="020B0604020202020204" pitchFamily="34" charset="0"/>
              </a:rPr>
              <a:pPr eaLnBrk="1" hangingPunct="1"/>
              <a:t>47</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7464">
                                            <p:txEl>
                                              <p:pRg st="0" end="0"/>
                                            </p:txEl>
                                          </p:spTgt>
                                        </p:tgtEl>
                                        <p:attrNameLst>
                                          <p:attrName>style.visibility</p:attrName>
                                        </p:attrNameLst>
                                      </p:cBhvr>
                                      <p:to>
                                        <p:strVal val="visible"/>
                                      </p:to>
                                    </p:set>
                                    <p:animEffect transition="in" filter="dissolve">
                                      <p:cBhvr>
                                        <p:cTn id="7" dur="500"/>
                                        <p:tgtEl>
                                          <p:spTgt spid="1474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7464">
                                            <p:txEl>
                                              <p:pRg st="1" end="1"/>
                                            </p:txEl>
                                          </p:spTgt>
                                        </p:tgtEl>
                                        <p:attrNameLst>
                                          <p:attrName>style.visibility</p:attrName>
                                        </p:attrNameLst>
                                      </p:cBhvr>
                                      <p:to>
                                        <p:strVal val="visible"/>
                                      </p:to>
                                    </p:set>
                                    <p:animEffect transition="in" filter="dissolve">
                                      <p:cBhvr>
                                        <p:cTn id="12" dur="500"/>
                                        <p:tgtEl>
                                          <p:spTgt spid="147464">
                                            <p:txEl>
                                              <p:pRg st="1" end="1"/>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47464">
                                            <p:txEl>
                                              <p:pRg st="2" end="2"/>
                                            </p:txEl>
                                          </p:spTgt>
                                        </p:tgtEl>
                                        <p:attrNameLst>
                                          <p:attrName>style.visibility</p:attrName>
                                        </p:attrNameLst>
                                      </p:cBhvr>
                                      <p:to>
                                        <p:strVal val="visible"/>
                                      </p:to>
                                    </p:set>
                                    <p:animEffect transition="in" filter="dissolve">
                                      <p:cBhvr>
                                        <p:cTn id="16" dur="500"/>
                                        <p:tgtEl>
                                          <p:spTgt spid="147464">
                                            <p:txEl>
                                              <p:pRg st="2" end="2"/>
                                            </p:txEl>
                                          </p:spTgt>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147465"/>
                                        </p:tgtEl>
                                        <p:attrNameLst>
                                          <p:attrName>style.visibility</p:attrName>
                                        </p:attrNameLst>
                                      </p:cBhvr>
                                      <p:to>
                                        <p:strVal val="visible"/>
                                      </p:to>
                                    </p:set>
                                    <p:animEffect transition="in" filter="blinds(horizontal)">
                                      <p:cBhvr>
                                        <p:cTn id="20" dur="500"/>
                                        <p:tgtEl>
                                          <p:spTgt spid="147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88541FD-3A00-4C52-813B-72CF01E73DC5}"/>
              </a:ext>
            </a:extLst>
          </p:cNvPr>
          <p:cNvSpPr>
            <a:spLocks noGrp="1" noRot="1" noChangeArrowheads="1"/>
          </p:cNvSpPr>
          <p:nvPr>
            <p:ph type="title"/>
          </p:nvPr>
        </p:nvSpPr>
        <p:spPr>
          <a:xfrm>
            <a:off x="760413" y="981075"/>
            <a:ext cx="7772400" cy="579438"/>
          </a:xfrm>
        </p:spPr>
        <p:txBody>
          <a:bodyPr/>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5. </a:t>
            </a:r>
            <a:r>
              <a:rPr lang="zh-CN" altLang="en-US" sz="3200" b="0">
                <a:solidFill>
                  <a:srgbClr val="FFFF00"/>
                </a:solidFill>
                <a:effectLst/>
                <a:latin typeface="Times New Roman" panose="02020603050405020304" pitchFamily="18" charset="0"/>
                <a:ea typeface="黑体" panose="02010609060101010101" pitchFamily="49" charset="-122"/>
              </a:rPr>
              <a:t>甲基化反应</a:t>
            </a:r>
          </a:p>
        </p:txBody>
      </p:sp>
      <p:sp>
        <p:nvSpPr>
          <p:cNvPr id="148483" name="Rectangle 3">
            <a:extLst>
              <a:ext uri="{FF2B5EF4-FFF2-40B4-BE49-F238E27FC236}">
                <a16:creationId xmlns:a16="http://schemas.microsoft.com/office/drawing/2014/main" id="{465872BE-C420-433A-BAC1-8409AE575CB6}"/>
              </a:ext>
            </a:extLst>
          </p:cNvPr>
          <p:cNvSpPr>
            <a:spLocks noGrp="1" noChangeArrowheads="1"/>
          </p:cNvSpPr>
          <p:nvPr>
            <p:ph type="body" idx="1"/>
          </p:nvPr>
        </p:nvSpPr>
        <p:spPr>
          <a:xfrm>
            <a:off x="1244600" y="1628775"/>
            <a:ext cx="7072313" cy="3027363"/>
          </a:xfrm>
        </p:spPr>
        <p:txBody>
          <a:bodyPr/>
          <a:lstStyle/>
          <a:p>
            <a:pPr eaLnBrk="1" hangingPunct="1">
              <a:lnSpc>
                <a:spcPct val="130000"/>
              </a:lnSpc>
              <a:defRPr/>
            </a:pPr>
            <a:r>
              <a:rPr lang="zh-CN" altLang="en-US" sz="2800" dirty="0">
                <a:latin typeface="Times New Roman" pitchFamily="18" charset="0"/>
                <a:ea typeface="黑体" pitchFamily="2" charset="-122"/>
              </a:rPr>
              <a:t>甲基供体：</a:t>
            </a:r>
            <a:r>
              <a:rPr lang="en-US" altLang="zh-CN" sz="2800" u="sng" dirty="0">
                <a:latin typeface="Times New Roman" pitchFamily="18" charset="0"/>
                <a:ea typeface="黑体" pitchFamily="2" charset="-122"/>
              </a:rPr>
              <a:t>S-</a:t>
            </a:r>
            <a:r>
              <a:rPr lang="zh-CN" altLang="en-US" sz="2800" u="sng" dirty="0">
                <a:latin typeface="Times New Roman" pitchFamily="18" charset="0"/>
                <a:ea typeface="黑体" pitchFamily="2" charset="-122"/>
              </a:rPr>
              <a:t>腺苷甲硫氨酸（</a:t>
            </a:r>
            <a:r>
              <a:rPr lang="en-US" altLang="zh-CN" sz="2800" u="sng" dirty="0">
                <a:latin typeface="Times New Roman" pitchFamily="18" charset="0"/>
                <a:ea typeface="黑体" pitchFamily="2" charset="-122"/>
              </a:rPr>
              <a:t>SAM</a:t>
            </a:r>
            <a:r>
              <a:rPr lang="zh-CN" altLang="en-US" sz="2800" u="sng" dirty="0">
                <a:latin typeface="Times New Roman" pitchFamily="18" charset="0"/>
                <a:ea typeface="黑体" pitchFamily="2" charset="-122"/>
              </a:rPr>
              <a:t>）</a:t>
            </a:r>
            <a:endParaRPr lang="zh-CN" altLang="en-US" sz="2800" dirty="0">
              <a:latin typeface="Times New Roman" pitchFamily="18" charset="0"/>
              <a:ea typeface="黑体" pitchFamily="2" charset="-122"/>
            </a:endParaRPr>
          </a:p>
          <a:p>
            <a:pPr eaLnBrk="1" hangingPunct="1">
              <a:lnSpc>
                <a:spcPct val="130000"/>
              </a:lnSpc>
              <a:defRPr/>
            </a:pPr>
            <a:r>
              <a:rPr lang="zh-CN" altLang="en-US" sz="2800" dirty="0">
                <a:latin typeface="Times New Roman" pitchFamily="18" charset="0"/>
                <a:ea typeface="黑体" pitchFamily="2" charset="-122"/>
              </a:rPr>
              <a:t>底物：含有羟基、巯基或氨基的化合物</a:t>
            </a:r>
          </a:p>
          <a:p>
            <a:pPr eaLnBrk="1" hangingPunct="1">
              <a:lnSpc>
                <a:spcPct val="130000"/>
              </a:lnSpc>
              <a:defRPr/>
            </a:pPr>
            <a:r>
              <a:rPr lang="zh-CN" altLang="en-US" sz="2800" dirty="0">
                <a:latin typeface="Times New Roman" pitchFamily="18" charset="0"/>
                <a:ea typeface="黑体" pitchFamily="2" charset="-122"/>
              </a:rPr>
              <a:t>催化酶：</a:t>
            </a:r>
            <a:r>
              <a:rPr lang="zh-CN" altLang="en-US" sz="2800" dirty="0">
                <a:effectLst/>
                <a:latin typeface="Times New Roman" pitchFamily="18" charset="0"/>
                <a:ea typeface="黑体" pitchFamily="2" charset="-122"/>
              </a:rPr>
              <a:t>转甲基酶</a:t>
            </a:r>
          </a:p>
        </p:txBody>
      </p:sp>
      <p:pic>
        <p:nvPicPr>
          <p:cNvPr id="148484" name="Picture 4" descr="未命名6">
            <a:extLst>
              <a:ext uri="{FF2B5EF4-FFF2-40B4-BE49-F238E27FC236}">
                <a16:creationId xmlns:a16="http://schemas.microsoft.com/office/drawing/2014/main" id="{ED5653EA-0FF1-436D-994A-16A547F517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3973513"/>
            <a:ext cx="6048375"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灯片编号占位符 4">
            <a:extLst>
              <a:ext uri="{FF2B5EF4-FFF2-40B4-BE49-F238E27FC236}">
                <a16:creationId xmlns:a16="http://schemas.microsoft.com/office/drawing/2014/main" id="{C6324E4E-E978-442A-916C-139159B8F8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7786028-455B-4313-A6E3-1CF83D79EC94}" type="slidenum">
              <a:rPr lang="en-US" altLang="zh-CN">
                <a:latin typeface="Arial" panose="020B0604020202020204" pitchFamily="34" charset="0"/>
              </a:rPr>
              <a:pPr eaLnBrk="1" hangingPunct="1"/>
              <a:t>48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up)">
                                      <p:cBhvr>
                                        <p:cTn id="7" dur="500"/>
                                        <p:tgtEl>
                                          <p:spTgt spid="14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up)">
                                      <p:cBhvr>
                                        <p:cTn id="12" dur="500"/>
                                        <p:tgtEl>
                                          <p:spTgt spid="148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up)">
                                      <p:cBhvr>
                                        <p:cTn id="17" dur="500"/>
                                        <p:tgtEl>
                                          <p:spTgt spid="148483">
                                            <p:txEl>
                                              <p:pRg st="2" end="2"/>
                                            </p:txEl>
                                          </p:spTgt>
                                        </p:tgtEl>
                                      </p:cBhvr>
                                    </p:animEffect>
                                  </p:childTnLst>
                                </p:cTn>
                              </p:par>
                            </p:childTnLst>
                          </p:cTn>
                        </p:par>
                        <p:par>
                          <p:cTn id="18" fill="hold" nodeType="afterGroup">
                            <p:stCondLst>
                              <p:cond delay="500"/>
                            </p:stCondLst>
                            <p:childTnLst>
                              <p:par>
                                <p:cTn id="19" presetID="12" presetClass="entr" presetSubtype="4" fill="hold" nodeType="afterEffect">
                                  <p:stCondLst>
                                    <p:cond delay="0"/>
                                  </p:stCondLst>
                                  <p:childTnLst>
                                    <p:set>
                                      <p:cBhvr>
                                        <p:cTn id="20" dur="1" fill="hold">
                                          <p:stCondLst>
                                            <p:cond delay="0"/>
                                          </p:stCondLst>
                                        </p:cTn>
                                        <p:tgtEl>
                                          <p:spTgt spid="148484"/>
                                        </p:tgtEl>
                                        <p:attrNameLst>
                                          <p:attrName>style.visibility</p:attrName>
                                        </p:attrNameLst>
                                      </p:cBhvr>
                                      <p:to>
                                        <p:strVal val="visible"/>
                                      </p:to>
                                    </p:set>
                                    <p:animEffect transition="in" filter="slide(fromBottom)">
                                      <p:cBhvr>
                                        <p:cTn id="21"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E7F9FFC-23B1-406D-9310-66C2590193B8}"/>
              </a:ext>
            </a:extLst>
          </p:cNvPr>
          <p:cNvSpPr>
            <a:spLocks noGrp="1" noRot="1" noChangeArrowheads="1"/>
          </p:cNvSpPr>
          <p:nvPr>
            <p:ph type="title"/>
          </p:nvPr>
        </p:nvSpPr>
        <p:spPr>
          <a:xfrm>
            <a:off x="615950" y="620713"/>
            <a:ext cx="7772400" cy="579437"/>
          </a:xfrm>
        </p:spPr>
        <p:txBody>
          <a:bodyPr/>
          <a:lstStyle/>
          <a:p>
            <a:pPr algn="l" eaLnBrk="1" hangingPunct="1"/>
            <a:r>
              <a:rPr lang="en-US" altLang="zh-CN" sz="3200" b="0">
                <a:solidFill>
                  <a:srgbClr val="FFFF00"/>
                </a:solidFill>
                <a:effectLst/>
                <a:latin typeface="Times New Roman" panose="02020603050405020304" pitchFamily="18" charset="0"/>
                <a:ea typeface="黑体" panose="02010609060101010101" pitchFamily="49" charset="-122"/>
              </a:rPr>
              <a:t>6. </a:t>
            </a:r>
            <a:r>
              <a:rPr lang="zh-CN" altLang="en-US" sz="3200" b="0">
                <a:solidFill>
                  <a:srgbClr val="FFFF00"/>
                </a:solidFill>
                <a:effectLst/>
                <a:latin typeface="Times New Roman" panose="02020603050405020304" pitchFamily="18" charset="0"/>
                <a:ea typeface="黑体" panose="02010609060101010101" pitchFamily="49" charset="-122"/>
              </a:rPr>
              <a:t>甘氨酸结合反应</a:t>
            </a:r>
          </a:p>
        </p:txBody>
      </p:sp>
      <p:sp>
        <p:nvSpPr>
          <p:cNvPr id="39954" name="Rectangle 18">
            <a:extLst>
              <a:ext uri="{FF2B5EF4-FFF2-40B4-BE49-F238E27FC236}">
                <a16:creationId xmlns:a16="http://schemas.microsoft.com/office/drawing/2014/main" id="{A4C41DAA-100B-4337-9F3B-07E07ABA2F6C}"/>
              </a:ext>
            </a:extLst>
          </p:cNvPr>
          <p:cNvSpPr>
            <a:spLocks noGrp="1" noChangeArrowheads="1"/>
          </p:cNvSpPr>
          <p:nvPr>
            <p:ph type="body" idx="1"/>
          </p:nvPr>
        </p:nvSpPr>
        <p:spPr>
          <a:xfrm>
            <a:off x="1316038" y="1196975"/>
            <a:ext cx="7072312" cy="2447925"/>
          </a:xfrm>
        </p:spPr>
        <p:txBody>
          <a:bodyPr/>
          <a:lstStyle/>
          <a:p>
            <a:pPr eaLnBrk="1" hangingPunct="1">
              <a:lnSpc>
                <a:spcPct val="130000"/>
              </a:lnSpc>
              <a:defRPr/>
            </a:pPr>
            <a:r>
              <a:rPr lang="zh-CN" altLang="en-US" sz="2800" dirty="0">
                <a:latin typeface="Times New Roman" pitchFamily="18" charset="0"/>
                <a:ea typeface="黑体" pitchFamily="2" charset="-122"/>
              </a:rPr>
              <a:t>底物：含有羧基的化合物</a:t>
            </a:r>
          </a:p>
          <a:p>
            <a:pPr eaLnBrk="1" hangingPunct="1">
              <a:lnSpc>
                <a:spcPct val="130000"/>
              </a:lnSpc>
              <a:defRPr/>
            </a:pPr>
            <a:r>
              <a:rPr lang="zh-CN" altLang="en-US" sz="2800" dirty="0">
                <a:latin typeface="Times New Roman" pitchFamily="18" charset="0"/>
                <a:ea typeface="黑体" pitchFamily="2" charset="-122"/>
              </a:rPr>
              <a:t>催化酶：酰基</a:t>
            </a:r>
            <a:r>
              <a:rPr lang="en-US" altLang="zh-CN" sz="2800" dirty="0" err="1">
                <a:latin typeface="Times New Roman" pitchFamily="18" charset="0"/>
                <a:ea typeface="黑体" pitchFamily="2" charset="-122"/>
              </a:rPr>
              <a:t>CoA</a:t>
            </a:r>
            <a:r>
              <a:rPr lang="zh-CN" altLang="en-US" sz="2800" dirty="0">
                <a:latin typeface="Times New Roman" pitchFamily="18" charset="0"/>
                <a:ea typeface="黑体" pitchFamily="2" charset="-122"/>
              </a:rPr>
              <a:t>连接酶</a:t>
            </a:r>
          </a:p>
          <a:p>
            <a:pPr eaLnBrk="1" hangingPunct="1">
              <a:lnSpc>
                <a:spcPct val="130000"/>
              </a:lnSpc>
              <a:buFont typeface="Wingdings" panose="05000000000000000000" pitchFamily="2" charset="2"/>
              <a:buNone/>
              <a:defRPr/>
            </a:pPr>
            <a:r>
              <a:rPr lang="zh-CN" altLang="en-US" sz="2800" dirty="0">
                <a:effectLst/>
                <a:latin typeface="Times New Roman" pitchFamily="18" charset="0"/>
                <a:ea typeface="黑体" pitchFamily="2" charset="-122"/>
              </a:rPr>
              <a:t>                    酰基</a:t>
            </a:r>
            <a:r>
              <a:rPr lang="en-US" altLang="zh-CN" sz="2800" dirty="0" err="1">
                <a:effectLst/>
                <a:latin typeface="Times New Roman" pitchFamily="18" charset="0"/>
                <a:ea typeface="黑体" pitchFamily="2" charset="-122"/>
              </a:rPr>
              <a:t>CoA</a:t>
            </a:r>
            <a:r>
              <a:rPr lang="en-US" altLang="zh-CN" sz="2800" dirty="0">
                <a:effectLst/>
                <a:latin typeface="Times New Roman" pitchFamily="18" charset="0"/>
                <a:ea typeface="黑体" pitchFamily="2" charset="-122"/>
              </a:rPr>
              <a:t>:</a:t>
            </a:r>
            <a:r>
              <a:rPr lang="zh-CN" altLang="en-US" sz="2800" dirty="0">
                <a:effectLst/>
                <a:latin typeface="Times New Roman" pitchFamily="18" charset="0"/>
                <a:ea typeface="黑体" pitchFamily="2" charset="-122"/>
              </a:rPr>
              <a:t>氨基酸酰基转移酶</a:t>
            </a:r>
          </a:p>
        </p:txBody>
      </p:sp>
      <p:grpSp>
        <p:nvGrpSpPr>
          <p:cNvPr id="2" name="Group 22">
            <a:extLst>
              <a:ext uri="{FF2B5EF4-FFF2-40B4-BE49-F238E27FC236}">
                <a16:creationId xmlns:a16="http://schemas.microsoft.com/office/drawing/2014/main" id="{668DB24A-0BEE-47E3-A815-0309044C39CB}"/>
              </a:ext>
            </a:extLst>
          </p:cNvPr>
          <p:cNvGrpSpPr>
            <a:grpSpLocks/>
          </p:cNvGrpSpPr>
          <p:nvPr/>
        </p:nvGrpSpPr>
        <p:grpSpPr bwMode="auto">
          <a:xfrm>
            <a:off x="250825" y="3213100"/>
            <a:ext cx="8713788" cy="3168650"/>
            <a:chOff x="158" y="2205"/>
            <a:chExt cx="5489" cy="1996"/>
          </a:xfrm>
        </p:grpSpPr>
        <p:sp>
          <p:nvSpPr>
            <p:cNvPr id="65542" name="Rectangle 21">
              <a:extLst>
                <a:ext uri="{FF2B5EF4-FFF2-40B4-BE49-F238E27FC236}">
                  <a16:creationId xmlns:a16="http://schemas.microsoft.com/office/drawing/2014/main" id="{D1A9DB77-D639-4472-B25A-5417A5F5F9AB}"/>
                </a:ext>
              </a:extLst>
            </p:cNvPr>
            <p:cNvSpPr>
              <a:spLocks noChangeArrowheads="1"/>
            </p:cNvSpPr>
            <p:nvPr/>
          </p:nvSpPr>
          <p:spPr bwMode="auto">
            <a:xfrm>
              <a:off x="158" y="2205"/>
              <a:ext cx="5489" cy="1996"/>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pic>
          <p:nvPicPr>
            <p:cNvPr id="65543" name="Picture 19">
              <a:extLst>
                <a:ext uri="{FF2B5EF4-FFF2-40B4-BE49-F238E27FC236}">
                  <a16:creationId xmlns:a16="http://schemas.microsoft.com/office/drawing/2014/main" id="{6B3489E9-AF4F-4A28-B9B9-C3030C7365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 y="2364"/>
              <a:ext cx="4536"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20">
              <a:extLst>
                <a:ext uri="{FF2B5EF4-FFF2-40B4-BE49-F238E27FC236}">
                  <a16:creationId xmlns:a16="http://schemas.microsoft.com/office/drawing/2014/main" id="{A5798D07-BBB0-42CB-A0CC-6D1B0CC91A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 y="3158"/>
              <a:ext cx="5329"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1" name="灯片编号占位符 7">
            <a:extLst>
              <a:ext uri="{FF2B5EF4-FFF2-40B4-BE49-F238E27FC236}">
                <a16:creationId xmlns:a16="http://schemas.microsoft.com/office/drawing/2014/main" id="{102540ED-CE4D-4763-95E8-0A61E651905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C698598-B0AE-4D0F-A5E1-D53CD4A6AF34}" type="slidenum">
              <a:rPr lang="en-US" altLang="zh-CN">
                <a:latin typeface="Arial" panose="020B0604020202020204" pitchFamily="34" charset="0"/>
              </a:rPr>
              <a:pPr eaLnBrk="1" hangingPunct="1"/>
              <a:t>49</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954">
                                            <p:txEl>
                                              <p:pRg st="0" end="0"/>
                                            </p:txEl>
                                          </p:spTgt>
                                        </p:tgtEl>
                                        <p:attrNameLst>
                                          <p:attrName>style.visibility</p:attrName>
                                        </p:attrNameLst>
                                      </p:cBhvr>
                                      <p:to>
                                        <p:strVal val="visible"/>
                                      </p:to>
                                    </p:set>
                                    <p:animEffect transition="in" filter="wipe(up)">
                                      <p:cBhvr>
                                        <p:cTn id="7" dur="500"/>
                                        <p:tgtEl>
                                          <p:spTgt spid="399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954">
                                            <p:txEl>
                                              <p:pRg st="1" end="1"/>
                                            </p:txEl>
                                          </p:spTgt>
                                        </p:tgtEl>
                                        <p:attrNameLst>
                                          <p:attrName>style.visibility</p:attrName>
                                        </p:attrNameLst>
                                      </p:cBhvr>
                                      <p:to>
                                        <p:strVal val="visible"/>
                                      </p:to>
                                    </p:set>
                                    <p:animEffect transition="in" filter="wipe(up)">
                                      <p:cBhvr>
                                        <p:cTn id="12" dur="500"/>
                                        <p:tgtEl>
                                          <p:spTgt spid="39954">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9954">
                                            <p:txEl>
                                              <p:pRg st="2" end="2"/>
                                            </p:txEl>
                                          </p:spTgt>
                                        </p:tgtEl>
                                        <p:attrNameLst>
                                          <p:attrName>style.visibility</p:attrName>
                                        </p:attrNameLst>
                                      </p:cBhvr>
                                      <p:to>
                                        <p:strVal val="visible"/>
                                      </p:to>
                                    </p:set>
                                    <p:animEffect transition="in" filter="wipe(up)">
                                      <p:cBhvr>
                                        <p:cTn id="16" dur="500"/>
                                        <p:tgtEl>
                                          <p:spTgt spid="39954">
                                            <p:txEl>
                                              <p:pRg st="2" end="2"/>
                                            </p:txEl>
                                          </p:spTgt>
                                        </p:tgtEl>
                                      </p:cBhvr>
                                    </p:animEffect>
                                  </p:childTnLst>
                                </p:cTn>
                              </p:par>
                            </p:childTnLst>
                          </p:cTn>
                        </p:par>
                        <p:par>
                          <p:cTn id="17" fill="hold" nodeType="afterGroup">
                            <p:stCondLst>
                              <p:cond delay="1000"/>
                            </p:stCondLst>
                            <p:childTnLst>
                              <p:par>
                                <p:cTn id="18" presetID="1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Bottom)">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D8FE5A9-C351-4E8A-9484-D04EDD2A6D16}"/>
              </a:ext>
            </a:extLst>
          </p:cNvPr>
          <p:cNvSpPr>
            <a:spLocks noGrp="1" noRot="1" noChangeArrowheads="1"/>
          </p:cNvSpPr>
          <p:nvPr>
            <p:ph type="title"/>
          </p:nvPr>
        </p:nvSpPr>
        <p:spPr>
          <a:xfrm>
            <a:off x="457200" y="971550"/>
            <a:ext cx="8229600" cy="512763"/>
          </a:xfrm>
        </p:spPr>
        <p:txBody>
          <a:bodyPr/>
          <a:lstStyle/>
          <a:p>
            <a:pPr eaLnBrk="1" hangingPunct="1"/>
            <a:r>
              <a:rPr lang="zh-CN" altLang="en-US" sz="3600" b="0">
                <a:solidFill>
                  <a:schemeClr val="hlink"/>
                </a:solidFill>
                <a:effectLst/>
                <a:ea typeface="黑体" panose="02010609060101010101" pitchFamily="49" charset="-122"/>
              </a:rPr>
              <a:t>肝细胞的微细结构</a:t>
            </a:r>
          </a:p>
        </p:txBody>
      </p:sp>
      <p:sp>
        <p:nvSpPr>
          <p:cNvPr id="108547" name="Rectangle 3">
            <a:extLst>
              <a:ext uri="{FF2B5EF4-FFF2-40B4-BE49-F238E27FC236}">
                <a16:creationId xmlns:a16="http://schemas.microsoft.com/office/drawing/2014/main" id="{AB556D90-0F2F-44A3-ABED-941B62C8DE88}"/>
              </a:ext>
            </a:extLst>
          </p:cNvPr>
          <p:cNvSpPr>
            <a:spLocks noGrp="1" noChangeArrowheads="1"/>
          </p:cNvSpPr>
          <p:nvPr>
            <p:ph type="body" idx="1"/>
          </p:nvPr>
        </p:nvSpPr>
        <p:spPr>
          <a:xfrm>
            <a:off x="685800" y="1835150"/>
            <a:ext cx="8153400" cy="4114800"/>
          </a:xfrm>
        </p:spPr>
        <p:txBody>
          <a:bodyPr/>
          <a:lstStyle/>
          <a:p>
            <a:pPr eaLnBrk="1" hangingPunct="1">
              <a:lnSpc>
                <a:spcPct val="120000"/>
              </a:lnSpc>
            </a:pPr>
            <a:r>
              <a:rPr lang="zh-CN" altLang="en-US" sz="2800">
                <a:effectLst/>
                <a:latin typeface="Times New Roman" panose="02020603050405020304" pitchFamily="18" charset="0"/>
                <a:ea typeface="黑体" panose="02010609060101010101" pitchFamily="49" charset="-122"/>
              </a:rPr>
              <a:t>线粒体丰富：能量供应充分</a:t>
            </a:r>
          </a:p>
          <a:p>
            <a:pPr eaLnBrk="1" hangingPunct="1">
              <a:lnSpc>
                <a:spcPct val="120000"/>
              </a:lnSpc>
            </a:pPr>
            <a:r>
              <a:rPr lang="zh-CN" altLang="en-US" sz="2800">
                <a:effectLst/>
                <a:latin typeface="Times New Roman" panose="02020603050405020304" pitchFamily="18" charset="0"/>
                <a:ea typeface="黑体" panose="02010609060101010101" pitchFamily="49" charset="-122"/>
              </a:rPr>
              <a:t>核糖体及内质网丰富：有利于蛋白质合成和脂类代谢</a:t>
            </a:r>
          </a:p>
          <a:p>
            <a:pPr eaLnBrk="1" hangingPunct="1">
              <a:lnSpc>
                <a:spcPct val="120000"/>
              </a:lnSpc>
            </a:pPr>
            <a:r>
              <a:rPr lang="zh-CN" altLang="en-US" sz="2800">
                <a:effectLst/>
                <a:latin typeface="Times New Roman" panose="02020603050405020304" pitchFamily="18" charset="0"/>
                <a:ea typeface="黑体" panose="02010609060101010101" pitchFamily="49" charset="-122"/>
              </a:rPr>
              <a:t>微粒体：含有大量与生物转化有关的酶类</a:t>
            </a:r>
          </a:p>
          <a:p>
            <a:pPr eaLnBrk="1" hangingPunct="1">
              <a:lnSpc>
                <a:spcPct val="120000"/>
              </a:lnSpc>
            </a:pPr>
            <a:r>
              <a:rPr lang="zh-CN" altLang="en-US" sz="2800">
                <a:effectLst/>
                <a:latin typeface="Times New Roman" panose="02020603050405020304" pitchFamily="18" charset="0"/>
                <a:ea typeface="黑体" panose="02010609060101010101" pitchFamily="49" charset="-122"/>
              </a:rPr>
              <a:t>高尔基体：物质的转运与分泌</a:t>
            </a:r>
          </a:p>
          <a:p>
            <a:pPr eaLnBrk="1" hangingPunct="1">
              <a:lnSpc>
                <a:spcPct val="120000"/>
              </a:lnSpc>
            </a:pPr>
            <a:r>
              <a:rPr lang="zh-CN" altLang="en-US" sz="2800">
                <a:effectLst/>
                <a:latin typeface="Times New Roman" panose="02020603050405020304" pitchFamily="18" charset="0"/>
                <a:ea typeface="黑体" panose="02010609060101010101" pitchFamily="49" charset="-122"/>
              </a:rPr>
              <a:t>溶酶体：含有大量水解酶</a:t>
            </a:r>
          </a:p>
        </p:txBody>
      </p:sp>
      <p:sp>
        <p:nvSpPr>
          <p:cNvPr id="26628" name="灯片编号占位符 3">
            <a:extLst>
              <a:ext uri="{FF2B5EF4-FFF2-40B4-BE49-F238E27FC236}">
                <a16:creationId xmlns:a16="http://schemas.microsoft.com/office/drawing/2014/main" id="{ACD1EDB6-9774-409A-8716-0F32595895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F24E42E-AB37-43DC-A402-ADF73607B2B4}" type="slidenum">
              <a:rPr lang="en-US" altLang="zh-CN">
                <a:latin typeface="Arial" panose="020B0604020202020204" pitchFamily="34" charset="0"/>
              </a:rPr>
              <a:pPr eaLnBrk="1" hangingPunct="1"/>
              <a:t>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left)">
                                      <p:cBhvr>
                                        <p:cTn id="7" dur="1000"/>
                                        <p:tgtEl>
                                          <p:spTgt spid="108547">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animEffect transition="in" filter="wipe(left)">
                                      <p:cBhvr>
                                        <p:cTn id="11" dur="1000"/>
                                        <p:tgtEl>
                                          <p:spTgt spid="108547">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animEffect transition="in" filter="wipe(left)">
                                      <p:cBhvr>
                                        <p:cTn id="15" dur="1000"/>
                                        <p:tgtEl>
                                          <p:spTgt spid="108547">
                                            <p:txEl>
                                              <p:pRg st="2" end="2"/>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animEffect transition="in" filter="wipe(left)">
                                      <p:cBhvr>
                                        <p:cTn id="19" dur="1000"/>
                                        <p:tgtEl>
                                          <p:spTgt spid="108547">
                                            <p:txEl>
                                              <p:pRg st="3" end="3"/>
                                            </p:txEl>
                                          </p:spTgt>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animEffect transition="in" filter="wipe(left)">
                                      <p:cBhvr>
                                        <p:cTn id="23" dur="10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a:extLst>
              <a:ext uri="{FF2B5EF4-FFF2-40B4-BE49-F238E27FC236}">
                <a16:creationId xmlns:a16="http://schemas.microsoft.com/office/drawing/2014/main" id="{9E98BCAC-AD67-4836-BC68-44FC373C7C76}"/>
              </a:ext>
            </a:extLst>
          </p:cNvPr>
          <p:cNvSpPr txBox="1">
            <a:spLocks noChangeArrowheads="1"/>
          </p:cNvSpPr>
          <p:nvPr/>
        </p:nvSpPr>
        <p:spPr bwMode="auto">
          <a:xfrm>
            <a:off x="539750" y="1125538"/>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buFont typeface="Wingdings" panose="05000000000000000000" pitchFamily="2" charset="2"/>
              <a:buChar char="Ø"/>
            </a:pPr>
            <a:r>
              <a:rPr kumimoji="1" lang="en-US" altLang="zh-CN" sz="3600">
                <a:solidFill>
                  <a:srgbClr val="FFFF00"/>
                </a:solidFill>
                <a:latin typeface="黑体" panose="02010609060101010101" pitchFamily="49" charset="-122"/>
                <a:ea typeface="黑体" panose="02010609060101010101" pitchFamily="49" charset="-122"/>
              </a:rPr>
              <a:t> </a:t>
            </a:r>
            <a:r>
              <a:rPr kumimoji="1" lang="zh-CN" altLang="en-US" sz="3600">
                <a:solidFill>
                  <a:srgbClr val="FFFF00"/>
                </a:solidFill>
                <a:latin typeface="黑体" panose="02010609060101010101" pitchFamily="49" charset="-122"/>
                <a:ea typeface="黑体" panose="02010609060101010101" pitchFamily="49" charset="-122"/>
              </a:rPr>
              <a:t>生物转化反应的特点</a:t>
            </a:r>
          </a:p>
        </p:txBody>
      </p:sp>
      <p:sp>
        <p:nvSpPr>
          <p:cNvPr id="115715" name="Text Box 3">
            <a:extLst>
              <a:ext uri="{FF2B5EF4-FFF2-40B4-BE49-F238E27FC236}">
                <a16:creationId xmlns:a16="http://schemas.microsoft.com/office/drawing/2014/main" id="{322300DC-FCD9-4277-881A-DAA6FA0AC394}"/>
              </a:ext>
            </a:extLst>
          </p:cNvPr>
          <p:cNvSpPr txBox="1">
            <a:spLocks noChangeArrowheads="1"/>
          </p:cNvSpPr>
          <p:nvPr/>
        </p:nvSpPr>
        <p:spPr bwMode="auto">
          <a:xfrm>
            <a:off x="1793875" y="2371725"/>
            <a:ext cx="5729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3600">
                <a:latin typeface="黑体" panose="02010609060101010101" pitchFamily="49" charset="-122"/>
                <a:ea typeface="黑体" panose="02010609060101010101" pitchFamily="49" charset="-122"/>
              </a:rPr>
              <a:t>1</a:t>
            </a:r>
            <a:r>
              <a:rPr kumimoji="1" lang="zh-CN" altLang="en-US" sz="3600">
                <a:latin typeface="黑体" panose="02010609060101010101" pitchFamily="49" charset="-122"/>
                <a:ea typeface="黑体" panose="02010609060101010101" pitchFamily="49" charset="-122"/>
              </a:rPr>
              <a:t>、生物转化反应的连续性</a:t>
            </a:r>
          </a:p>
        </p:txBody>
      </p:sp>
      <p:sp>
        <p:nvSpPr>
          <p:cNvPr id="115716" name="Text Box 4">
            <a:extLst>
              <a:ext uri="{FF2B5EF4-FFF2-40B4-BE49-F238E27FC236}">
                <a16:creationId xmlns:a16="http://schemas.microsoft.com/office/drawing/2014/main" id="{379949B7-018D-4F64-BF32-F6417A3A5192}"/>
              </a:ext>
            </a:extLst>
          </p:cNvPr>
          <p:cNvSpPr txBox="1">
            <a:spLocks noChangeArrowheads="1"/>
          </p:cNvSpPr>
          <p:nvPr/>
        </p:nvSpPr>
        <p:spPr bwMode="auto">
          <a:xfrm>
            <a:off x="1793875" y="3298825"/>
            <a:ext cx="666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3600">
                <a:latin typeface="黑体" panose="02010609060101010101" pitchFamily="49" charset="-122"/>
                <a:ea typeface="黑体" panose="02010609060101010101" pitchFamily="49" charset="-122"/>
              </a:rPr>
              <a:t>2</a:t>
            </a:r>
            <a:r>
              <a:rPr kumimoji="1" lang="zh-CN" altLang="en-US" sz="3600">
                <a:latin typeface="黑体" panose="02010609060101010101" pitchFamily="49" charset="-122"/>
                <a:ea typeface="黑体" panose="02010609060101010101" pitchFamily="49" charset="-122"/>
              </a:rPr>
              <a:t>、生物转化反应类型的多样性</a:t>
            </a:r>
          </a:p>
        </p:txBody>
      </p:sp>
      <p:sp>
        <p:nvSpPr>
          <p:cNvPr id="115717" name="Text Box 5">
            <a:extLst>
              <a:ext uri="{FF2B5EF4-FFF2-40B4-BE49-F238E27FC236}">
                <a16:creationId xmlns:a16="http://schemas.microsoft.com/office/drawing/2014/main" id="{FC1C93C6-447B-4B67-9299-AE17A4D693B6}"/>
              </a:ext>
            </a:extLst>
          </p:cNvPr>
          <p:cNvSpPr txBox="1">
            <a:spLocks noChangeArrowheads="1"/>
          </p:cNvSpPr>
          <p:nvPr/>
        </p:nvSpPr>
        <p:spPr bwMode="auto">
          <a:xfrm>
            <a:off x="1793875" y="4227513"/>
            <a:ext cx="4865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3600">
                <a:latin typeface="黑体" panose="02010609060101010101" pitchFamily="49" charset="-122"/>
                <a:ea typeface="黑体" panose="02010609060101010101" pitchFamily="49" charset="-122"/>
              </a:rPr>
              <a:t>3</a:t>
            </a:r>
            <a:r>
              <a:rPr kumimoji="1" lang="zh-CN" altLang="en-US" sz="3600">
                <a:latin typeface="黑体" panose="02010609060101010101" pitchFamily="49" charset="-122"/>
                <a:ea typeface="黑体" panose="02010609060101010101" pitchFamily="49" charset="-122"/>
              </a:rPr>
              <a:t>、解毒致毒的双重性</a:t>
            </a:r>
          </a:p>
        </p:txBody>
      </p:sp>
      <p:sp>
        <p:nvSpPr>
          <p:cNvPr id="66566" name="灯片编号占位符 5">
            <a:extLst>
              <a:ext uri="{FF2B5EF4-FFF2-40B4-BE49-F238E27FC236}">
                <a16:creationId xmlns:a16="http://schemas.microsoft.com/office/drawing/2014/main" id="{742042B8-40AF-491B-BD31-3D1922B837D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029C193-4E29-46E1-BFBD-B72378429A4C}" type="slidenum">
              <a:rPr lang="en-US" altLang="zh-CN">
                <a:latin typeface="Arial" panose="020B0604020202020204" pitchFamily="34" charset="0"/>
              </a:rPr>
              <a:pPr eaLnBrk="1" hangingPunct="1"/>
              <a:t>50</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fltVal val="0"/>
                                          </p:val>
                                        </p:tav>
                                        <p:tav tm="100000">
                                          <p:val>
                                            <p:strVal val="#ppt_w"/>
                                          </p:val>
                                        </p:tav>
                                      </p:tavLst>
                                    </p:anim>
                                    <p:anim calcmode="lin" valueType="num">
                                      <p:cBhvr>
                                        <p:cTn id="8" dur="500" fill="hold"/>
                                        <p:tgtEl>
                                          <p:spTgt spid="1157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5715"/>
                                        </p:tgtEl>
                                        <p:attrNameLst>
                                          <p:attrName>style.visibility</p:attrName>
                                        </p:attrNameLst>
                                      </p:cBhvr>
                                      <p:to>
                                        <p:strVal val="visible"/>
                                      </p:to>
                                    </p:set>
                                    <p:animEffect transition="in" filter="dissolve">
                                      <p:cBhvr>
                                        <p:cTn id="12" dur="500"/>
                                        <p:tgtEl>
                                          <p:spTgt spid="1157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716"/>
                                        </p:tgtEl>
                                        <p:attrNameLst>
                                          <p:attrName>style.visibility</p:attrName>
                                        </p:attrNameLst>
                                      </p:cBhvr>
                                      <p:to>
                                        <p:strVal val="visible"/>
                                      </p:to>
                                    </p:set>
                                    <p:animEffect transition="in" filter="dissolve">
                                      <p:cBhvr>
                                        <p:cTn id="17" dur="500"/>
                                        <p:tgtEl>
                                          <p:spTgt spid="1157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5717"/>
                                        </p:tgtEl>
                                        <p:attrNameLst>
                                          <p:attrName>style.visibility</p:attrName>
                                        </p:attrNameLst>
                                      </p:cBhvr>
                                      <p:to>
                                        <p:strVal val="visible"/>
                                      </p:to>
                                    </p:set>
                                    <p:animEffect transition="in" filter="dissolve">
                                      <p:cBhvr>
                                        <p:cTn id="22"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autoUpdateAnimBg="0"/>
      <p:bldP spid="115716" grpId="0" autoUpdateAnimBg="0"/>
      <p:bldP spid="11571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2">
            <a:extLst>
              <a:ext uri="{FF2B5EF4-FFF2-40B4-BE49-F238E27FC236}">
                <a16:creationId xmlns:a16="http://schemas.microsoft.com/office/drawing/2014/main" id="{A2A0C340-9906-4FBC-8059-FD709F62571C}"/>
              </a:ext>
            </a:extLst>
          </p:cNvPr>
          <p:cNvSpPr txBox="1">
            <a:spLocks noChangeArrowheads="1"/>
          </p:cNvSpPr>
          <p:nvPr/>
        </p:nvSpPr>
        <p:spPr bwMode="auto">
          <a:xfrm>
            <a:off x="5940425" y="390525"/>
            <a:ext cx="2976563" cy="1077913"/>
          </a:xfrm>
          <a:prstGeom prst="rect">
            <a:avLst/>
          </a:prstGeom>
          <a:noFill/>
          <a:ln w="57150" cmpd="thickThin">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3200">
                <a:latin typeface="Times New Roman" panose="02020603050405020304" pitchFamily="18" charset="0"/>
                <a:ea typeface="黑体" panose="02010609060101010101" pitchFamily="49" charset="-122"/>
              </a:rPr>
              <a:t>多环芳烃的</a:t>
            </a:r>
          </a:p>
          <a:p>
            <a:pPr algn="ctr" eaLnBrk="1" hangingPunct="1"/>
            <a:r>
              <a:rPr kumimoji="1" lang="zh-CN" altLang="en-US" sz="3200">
                <a:latin typeface="Times New Roman" panose="02020603050405020304" pitchFamily="18" charset="0"/>
                <a:ea typeface="黑体" panose="02010609060101010101" pitchFamily="49" charset="-122"/>
              </a:rPr>
              <a:t>生物转化过程</a:t>
            </a:r>
          </a:p>
        </p:txBody>
      </p:sp>
      <p:grpSp>
        <p:nvGrpSpPr>
          <p:cNvPr id="2" name="Group 3">
            <a:extLst>
              <a:ext uri="{FF2B5EF4-FFF2-40B4-BE49-F238E27FC236}">
                <a16:creationId xmlns:a16="http://schemas.microsoft.com/office/drawing/2014/main" id="{1CEBA3AC-F59C-4A32-AEE1-5838334EC738}"/>
              </a:ext>
            </a:extLst>
          </p:cNvPr>
          <p:cNvGrpSpPr>
            <a:grpSpLocks/>
          </p:cNvGrpSpPr>
          <p:nvPr/>
        </p:nvGrpSpPr>
        <p:grpSpPr bwMode="auto">
          <a:xfrm>
            <a:off x="1679575" y="188913"/>
            <a:ext cx="3971925" cy="1670050"/>
            <a:chOff x="975" y="119"/>
            <a:chExt cx="2502" cy="1052"/>
          </a:xfrm>
        </p:grpSpPr>
        <p:graphicFrame>
          <p:nvGraphicFramePr>
            <p:cNvPr id="7174" name="Object 4">
              <a:extLst>
                <a:ext uri="{FF2B5EF4-FFF2-40B4-BE49-F238E27FC236}">
                  <a16:creationId xmlns:a16="http://schemas.microsoft.com/office/drawing/2014/main" id="{82410173-FFD5-4546-8047-56F00AB3AAB0}"/>
                </a:ext>
              </a:extLst>
            </p:cNvPr>
            <p:cNvGraphicFramePr>
              <a:graphicFrameLocks noChangeAspect="1"/>
            </p:cNvGraphicFramePr>
            <p:nvPr/>
          </p:nvGraphicFramePr>
          <p:xfrm>
            <a:off x="1927" y="119"/>
            <a:ext cx="1550" cy="1052"/>
          </p:xfrm>
          <a:graphic>
            <a:graphicData uri="http://schemas.openxmlformats.org/presentationml/2006/ole">
              <mc:AlternateContent xmlns:mc="http://schemas.openxmlformats.org/markup-compatibility/2006">
                <mc:Choice xmlns:v="urn:schemas-microsoft-com:vml" Requires="v">
                  <p:oleObj spid="_x0000_s7261" name="ISIS/Draw Sketch" r:id="rId3" imgW="1897380" imgH="1283970" progId="">
                    <p:embed/>
                  </p:oleObj>
                </mc:Choice>
                <mc:Fallback>
                  <p:oleObj name="ISIS/Draw Sketch" r:id="rId3" imgW="1897380" imgH="1283970"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 y="119"/>
                          <a:ext cx="1550" cy="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 name="Text Box 5">
              <a:extLst>
                <a:ext uri="{FF2B5EF4-FFF2-40B4-BE49-F238E27FC236}">
                  <a16:creationId xmlns:a16="http://schemas.microsoft.com/office/drawing/2014/main" id="{A6C20B90-B493-4A9A-A548-BAF1AAE09245}"/>
                </a:ext>
              </a:extLst>
            </p:cNvPr>
            <p:cNvSpPr txBox="1">
              <a:spLocks noChangeArrowheads="1"/>
            </p:cNvSpPr>
            <p:nvPr/>
          </p:nvSpPr>
          <p:spPr bwMode="auto">
            <a:xfrm>
              <a:off x="975" y="391"/>
              <a:ext cx="10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a:latin typeface="黑体" panose="02010609060101010101" pitchFamily="49" charset="-122"/>
                  <a:ea typeface="黑体" panose="02010609060101010101" pitchFamily="49" charset="-122"/>
                </a:rPr>
                <a:t>多环芳烃</a:t>
              </a:r>
            </a:p>
          </p:txBody>
        </p:sp>
      </p:grpSp>
      <p:grpSp>
        <p:nvGrpSpPr>
          <p:cNvPr id="3" name="Group 6">
            <a:extLst>
              <a:ext uri="{FF2B5EF4-FFF2-40B4-BE49-F238E27FC236}">
                <a16:creationId xmlns:a16="http://schemas.microsoft.com/office/drawing/2014/main" id="{07D5CD1F-77BA-4E60-8819-8C2E20C3A1BF}"/>
              </a:ext>
            </a:extLst>
          </p:cNvPr>
          <p:cNvGrpSpPr>
            <a:grpSpLocks/>
          </p:cNvGrpSpPr>
          <p:nvPr/>
        </p:nvGrpSpPr>
        <p:grpSpPr bwMode="auto">
          <a:xfrm>
            <a:off x="4427538" y="1590675"/>
            <a:ext cx="1773237" cy="855663"/>
            <a:chOff x="2789" y="1002"/>
            <a:chExt cx="1117" cy="539"/>
          </a:xfrm>
        </p:grpSpPr>
        <p:sp>
          <p:nvSpPr>
            <p:cNvPr id="7198" name="Line 7">
              <a:extLst>
                <a:ext uri="{FF2B5EF4-FFF2-40B4-BE49-F238E27FC236}">
                  <a16:creationId xmlns:a16="http://schemas.microsoft.com/office/drawing/2014/main" id="{0BB8E8AE-E887-4806-8421-197CE4A71865}"/>
                </a:ext>
              </a:extLst>
            </p:cNvPr>
            <p:cNvSpPr>
              <a:spLocks noChangeShapeType="1"/>
            </p:cNvSpPr>
            <p:nvPr/>
          </p:nvSpPr>
          <p:spPr bwMode="auto">
            <a:xfrm>
              <a:off x="2789" y="1002"/>
              <a:ext cx="0" cy="539"/>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199" name="Text Box 8">
              <a:extLst>
                <a:ext uri="{FF2B5EF4-FFF2-40B4-BE49-F238E27FC236}">
                  <a16:creationId xmlns:a16="http://schemas.microsoft.com/office/drawing/2014/main" id="{25AD2869-766A-4EA6-8440-E1885237E5B6}"/>
                </a:ext>
              </a:extLst>
            </p:cNvPr>
            <p:cNvSpPr txBox="1">
              <a:spLocks noChangeArrowheads="1"/>
            </p:cNvSpPr>
            <p:nvPr/>
          </p:nvSpPr>
          <p:spPr bwMode="auto">
            <a:xfrm>
              <a:off x="2818" y="1071"/>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400">
                  <a:solidFill>
                    <a:srgbClr val="FFFF00"/>
                  </a:solidFill>
                  <a:latin typeface="黑体" panose="02010609060101010101" pitchFamily="49" charset="-122"/>
                  <a:ea typeface="黑体" panose="02010609060101010101" pitchFamily="49" charset="-122"/>
                </a:rPr>
                <a:t>单加氧酶系</a:t>
              </a:r>
            </a:p>
          </p:txBody>
        </p:sp>
      </p:grpSp>
      <p:grpSp>
        <p:nvGrpSpPr>
          <p:cNvPr id="4" name="Group 9">
            <a:extLst>
              <a:ext uri="{FF2B5EF4-FFF2-40B4-BE49-F238E27FC236}">
                <a16:creationId xmlns:a16="http://schemas.microsoft.com/office/drawing/2014/main" id="{392F8B17-2075-466B-BA62-934A94B57C0D}"/>
              </a:ext>
            </a:extLst>
          </p:cNvPr>
          <p:cNvGrpSpPr>
            <a:grpSpLocks/>
          </p:cNvGrpSpPr>
          <p:nvPr/>
        </p:nvGrpSpPr>
        <p:grpSpPr bwMode="auto">
          <a:xfrm>
            <a:off x="1416050" y="2060575"/>
            <a:ext cx="4235450" cy="1670050"/>
            <a:chOff x="847" y="1298"/>
            <a:chExt cx="2668" cy="1052"/>
          </a:xfrm>
        </p:grpSpPr>
        <p:graphicFrame>
          <p:nvGraphicFramePr>
            <p:cNvPr id="7173" name="Object 10">
              <a:extLst>
                <a:ext uri="{FF2B5EF4-FFF2-40B4-BE49-F238E27FC236}">
                  <a16:creationId xmlns:a16="http://schemas.microsoft.com/office/drawing/2014/main" id="{8F444B03-E291-4388-AE3D-D6DEE303173B}"/>
                </a:ext>
              </a:extLst>
            </p:cNvPr>
            <p:cNvGraphicFramePr>
              <a:graphicFrameLocks noChangeAspect="1"/>
            </p:cNvGraphicFramePr>
            <p:nvPr/>
          </p:nvGraphicFramePr>
          <p:xfrm>
            <a:off x="1965" y="1298"/>
            <a:ext cx="1550" cy="1052"/>
          </p:xfrm>
          <a:graphic>
            <a:graphicData uri="http://schemas.openxmlformats.org/presentationml/2006/ole">
              <mc:AlternateContent xmlns:mc="http://schemas.openxmlformats.org/markup-compatibility/2006">
                <mc:Choice xmlns:v="urn:schemas-microsoft-com:vml" Requires="v">
                  <p:oleObj spid="_x0000_s7262" name="ISIS/Draw Sketch" r:id="rId5" imgW="1897380" imgH="1283970" progId="">
                    <p:embed/>
                  </p:oleObj>
                </mc:Choice>
                <mc:Fallback>
                  <p:oleObj name="ISIS/Draw Sketch" r:id="rId5" imgW="1897380" imgH="1283970" progId="">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 y="1298"/>
                          <a:ext cx="1550" cy="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7" name="Text Box 11">
              <a:extLst>
                <a:ext uri="{FF2B5EF4-FFF2-40B4-BE49-F238E27FC236}">
                  <a16:creationId xmlns:a16="http://schemas.microsoft.com/office/drawing/2014/main" id="{FA75196D-2D0C-4569-B305-7A54026065D5}"/>
                </a:ext>
              </a:extLst>
            </p:cNvPr>
            <p:cNvSpPr txBox="1">
              <a:spLocks noChangeArrowheads="1"/>
            </p:cNvSpPr>
            <p:nvPr/>
          </p:nvSpPr>
          <p:spPr bwMode="auto">
            <a:xfrm>
              <a:off x="847" y="1358"/>
              <a:ext cx="127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lang="zh-CN" altLang="en-US" sz="2800">
                  <a:latin typeface="黑体" panose="02010609060101010101" pitchFamily="49" charset="-122"/>
                  <a:ea typeface="黑体" panose="02010609060101010101" pitchFamily="49" charset="-122"/>
                </a:rPr>
                <a:t>环氧化物（致癌物）</a:t>
              </a:r>
            </a:p>
          </p:txBody>
        </p:sp>
      </p:grpSp>
      <p:grpSp>
        <p:nvGrpSpPr>
          <p:cNvPr id="5" name="Group 12">
            <a:extLst>
              <a:ext uri="{FF2B5EF4-FFF2-40B4-BE49-F238E27FC236}">
                <a16:creationId xmlns:a16="http://schemas.microsoft.com/office/drawing/2014/main" id="{DB25AC20-FCDC-4688-8D70-8A73FEC6DE0D}"/>
              </a:ext>
            </a:extLst>
          </p:cNvPr>
          <p:cNvGrpSpPr>
            <a:grpSpLocks/>
          </p:cNvGrpSpPr>
          <p:nvPr/>
        </p:nvGrpSpPr>
        <p:grpSpPr bwMode="auto">
          <a:xfrm>
            <a:off x="1258888" y="3232150"/>
            <a:ext cx="2305050" cy="936625"/>
            <a:chOff x="793" y="2036"/>
            <a:chExt cx="1452" cy="590"/>
          </a:xfrm>
        </p:grpSpPr>
        <p:sp>
          <p:nvSpPr>
            <p:cNvPr id="7195" name="Line 13">
              <a:extLst>
                <a:ext uri="{FF2B5EF4-FFF2-40B4-BE49-F238E27FC236}">
                  <a16:creationId xmlns:a16="http://schemas.microsoft.com/office/drawing/2014/main" id="{9EB92C6D-7DD8-41CC-8877-09E449D91458}"/>
                </a:ext>
              </a:extLst>
            </p:cNvPr>
            <p:cNvSpPr>
              <a:spLocks noChangeShapeType="1"/>
            </p:cNvSpPr>
            <p:nvPr/>
          </p:nvSpPr>
          <p:spPr bwMode="auto">
            <a:xfrm flipH="1">
              <a:off x="1610" y="2127"/>
              <a:ext cx="635" cy="499"/>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196" name="Text Box 14">
              <a:extLst>
                <a:ext uri="{FF2B5EF4-FFF2-40B4-BE49-F238E27FC236}">
                  <a16:creationId xmlns:a16="http://schemas.microsoft.com/office/drawing/2014/main" id="{768E9798-B62D-4803-813F-1BE07D58F02C}"/>
                </a:ext>
              </a:extLst>
            </p:cNvPr>
            <p:cNvSpPr txBox="1">
              <a:spLocks noChangeArrowheads="1"/>
            </p:cNvSpPr>
            <p:nvPr/>
          </p:nvSpPr>
          <p:spPr bwMode="auto">
            <a:xfrm>
              <a:off x="793" y="2036"/>
              <a:ext cx="108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lnSpc>
                  <a:spcPct val="90000"/>
                </a:lnSpc>
                <a:spcBef>
                  <a:spcPct val="50000"/>
                </a:spcBef>
              </a:pPr>
              <a:r>
                <a:rPr lang="zh-CN" altLang="en-US" sz="2400">
                  <a:solidFill>
                    <a:srgbClr val="FFFF00"/>
                  </a:solidFill>
                  <a:latin typeface="黑体" panose="02010609060101010101" pitchFamily="49" charset="-122"/>
                  <a:ea typeface="黑体" panose="02010609060101010101" pitchFamily="49" charset="-122"/>
                </a:rPr>
                <a:t>非酶促反应分子重排</a:t>
              </a:r>
            </a:p>
          </p:txBody>
        </p:sp>
      </p:grpSp>
      <p:grpSp>
        <p:nvGrpSpPr>
          <p:cNvPr id="6" name="Group 15">
            <a:extLst>
              <a:ext uri="{FF2B5EF4-FFF2-40B4-BE49-F238E27FC236}">
                <a16:creationId xmlns:a16="http://schemas.microsoft.com/office/drawing/2014/main" id="{AF7881C0-3CAC-4F5F-A080-EACFDE1B78AF}"/>
              </a:ext>
            </a:extLst>
          </p:cNvPr>
          <p:cNvGrpSpPr>
            <a:grpSpLocks/>
          </p:cNvGrpSpPr>
          <p:nvPr/>
        </p:nvGrpSpPr>
        <p:grpSpPr bwMode="auto">
          <a:xfrm>
            <a:off x="3098800" y="3448050"/>
            <a:ext cx="2447925" cy="863600"/>
            <a:chOff x="1952" y="2172"/>
            <a:chExt cx="1542" cy="544"/>
          </a:xfrm>
        </p:grpSpPr>
        <p:sp>
          <p:nvSpPr>
            <p:cNvPr id="7193" name="Line 16">
              <a:extLst>
                <a:ext uri="{FF2B5EF4-FFF2-40B4-BE49-F238E27FC236}">
                  <a16:creationId xmlns:a16="http://schemas.microsoft.com/office/drawing/2014/main" id="{9ABFE027-C2BD-414D-9E03-0A0336A4ADF3}"/>
                </a:ext>
              </a:extLst>
            </p:cNvPr>
            <p:cNvSpPr>
              <a:spLocks noChangeShapeType="1"/>
            </p:cNvSpPr>
            <p:nvPr/>
          </p:nvSpPr>
          <p:spPr bwMode="auto">
            <a:xfrm>
              <a:off x="2789" y="2172"/>
              <a:ext cx="0" cy="544"/>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194" name="Text Box 17">
              <a:extLst>
                <a:ext uri="{FF2B5EF4-FFF2-40B4-BE49-F238E27FC236}">
                  <a16:creationId xmlns:a16="http://schemas.microsoft.com/office/drawing/2014/main" id="{4C160503-FF51-4AEB-9271-D0E6B508D687}"/>
                </a:ext>
              </a:extLst>
            </p:cNvPr>
            <p:cNvSpPr txBox="1">
              <a:spLocks noChangeArrowheads="1"/>
            </p:cNvSpPr>
            <p:nvPr/>
          </p:nvSpPr>
          <p:spPr bwMode="auto">
            <a:xfrm>
              <a:off x="1952" y="2279"/>
              <a:ext cx="1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400">
                  <a:solidFill>
                    <a:srgbClr val="FFFF00"/>
                  </a:solidFill>
                  <a:latin typeface="黑体" panose="02010609060101010101" pitchFamily="49" charset="-122"/>
                  <a:ea typeface="黑体" panose="02010609060101010101" pitchFamily="49" charset="-122"/>
                </a:rPr>
                <a:t>环氧化物水解酶</a:t>
              </a:r>
            </a:p>
          </p:txBody>
        </p:sp>
      </p:grpSp>
      <p:grpSp>
        <p:nvGrpSpPr>
          <p:cNvPr id="7" name="Group 18">
            <a:extLst>
              <a:ext uri="{FF2B5EF4-FFF2-40B4-BE49-F238E27FC236}">
                <a16:creationId xmlns:a16="http://schemas.microsoft.com/office/drawing/2014/main" id="{7E57FF87-CE3D-4B76-8A12-A18A41F779E4}"/>
              </a:ext>
            </a:extLst>
          </p:cNvPr>
          <p:cNvGrpSpPr>
            <a:grpSpLocks/>
          </p:cNvGrpSpPr>
          <p:nvPr/>
        </p:nvGrpSpPr>
        <p:grpSpPr bwMode="auto">
          <a:xfrm>
            <a:off x="5580063" y="3087688"/>
            <a:ext cx="2736850" cy="1368425"/>
            <a:chOff x="3515" y="1945"/>
            <a:chExt cx="1724" cy="862"/>
          </a:xfrm>
        </p:grpSpPr>
        <p:sp>
          <p:nvSpPr>
            <p:cNvPr id="7191" name="Line 19">
              <a:extLst>
                <a:ext uri="{FF2B5EF4-FFF2-40B4-BE49-F238E27FC236}">
                  <a16:creationId xmlns:a16="http://schemas.microsoft.com/office/drawing/2014/main" id="{AB4AE92F-84C1-458F-B895-666E17297C7E}"/>
                </a:ext>
              </a:extLst>
            </p:cNvPr>
            <p:cNvSpPr>
              <a:spLocks noChangeShapeType="1"/>
            </p:cNvSpPr>
            <p:nvPr/>
          </p:nvSpPr>
          <p:spPr bwMode="auto">
            <a:xfrm>
              <a:off x="3515" y="2217"/>
              <a:ext cx="862" cy="59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192" name="Text Box 20">
              <a:extLst>
                <a:ext uri="{FF2B5EF4-FFF2-40B4-BE49-F238E27FC236}">
                  <a16:creationId xmlns:a16="http://schemas.microsoft.com/office/drawing/2014/main" id="{740C3140-EF8D-4411-AE75-6901ADFD611B}"/>
                </a:ext>
              </a:extLst>
            </p:cNvPr>
            <p:cNvSpPr txBox="1">
              <a:spLocks noChangeArrowheads="1"/>
            </p:cNvSpPr>
            <p:nvPr/>
          </p:nvSpPr>
          <p:spPr bwMode="auto">
            <a:xfrm>
              <a:off x="3833" y="1945"/>
              <a:ext cx="140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2400">
                  <a:solidFill>
                    <a:srgbClr val="FFFF00"/>
                  </a:solidFill>
                  <a:latin typeface="黑体" panose="02010609060101010101" pitchFamily="49" charset="-122"/>
                  <a:ea typeface="黑体" panose="02010609060101010101" pitchFamily="49" charset="-122"/>
                </a:rPr>
                <a:t>谷胱甘肽</a:t>
              </a:r>
              <a:r>
                <a:rPr kumimoji="1" lang="en-US" altLang="zh-CN" sz="2400">
                  <a:solidFill>
                    <a:srgbClr val="FFFF00"/>
                  </a:solidFill>
                  <a:latin typeface="黑体" panose="02010609060101010101" pitchFamily="49" charset="-122"/>
                  <a:ea typeface="黑体" panose="02010609060101010101" pitchFamily="49" charset="-122"/>
                </a:rPr>
                <a:t>S-</a:t>
              </a:r>
              <a:r>
                <a:rPr kumimoji="1" lang="zh-CN" altLang="en-US" sz="2400">
                  <a:solidFill>
                    <a:srgbClr val="FFFF00"/>
                  </a:solidFill>
                  <a:latin typeface="黑体" panose="02010609060101010101" pitchFamily="49" charset="-122"/>
                  <a:ea typeface="黑体" panose="02010609060101010101" pitchFamily="49" charset="-122"/>
                </a:rPr>
                <a:t>环氧化物转移酶</a:t>
              </a:r>
            </a:p>
          </p:txBody>
        </p:sp>
      </p:grpSp>
      <p:grpSp>
        <p:nvGrpSpPr>
          <p:cNvPr id="8" name="Group 21">
            <a:extLst>
              <a:ext uri="{FF2B5EF4-FFF2-40B4-BE49-F238E27FC236}">
                <a16:creationId xmlns:a16="http://schemas.microsoft.com/office/drawing/2014/main" id="{AA8D3CC8-6DC8-4EF3-8FB7-DE5AB5634DFE}"/>
              </a:ext>
            </a:extLst>
          </p:cNvPr>
          <p:cNvGrpSpPr>
            <a:grpSpLocks/>
          </p:cNvGrpSpPr>
          <p:nvPr/>
        </p:nvGrpSpPr>
        <p:grpSpPr bwMode="auto">
          <a:xfrm>
            <a:off x="6335713" y="3952875"/>
            <a:ext cx="2808287" cy="2212975"/>
            <a:chOff x="3991" y="2490"/>
            <a:chExt cx="1769" cy="1394"/>
          </a:xfrm>
        </p:grpSpPr>
        <p:graphicFrame>
          <p:nvGraphicFramePr>
            <p:cNvPr id="7172" name="Object 22">
              <a:extLst>
                <a:ext uri="{FF2B5EF4-FFF2-40B4-BE49-F238E27FC236}">
                  <a16:creationId xmlns:a16="http://schemas.microsoft.com/office/drawing/2014/main" id="{395C0B8D-31DE-45C5-B503-18D467246C8A}"/>
                </a:ext>
              </a:extLst>
            </p:cNvPr>
            <p:cNvGraphicFramePr>
              <a:graphicFrameLocks noChangeAspect="1"/>
            </p:cNvGraphicFramePr>
            <p:nvPr/>
          </p:nvGraphicFramePr>
          <p:xfrm>
            <a:off x="4009" y="2490"/>
            <a:ext cx="1715" cy="1131"/>
          </p:xfrm>
          <a:graphic>
            <a:graphicData uri="http://schemas.openxmlformats.org/presentationml/2006/ole">
              <mc:AlternateContent xmlns:mc="http://schemas.openxmlformats.org/markup-compatibility/2006">
                <mc:Choice xmlns:v="urn:schemas-microsoft-com:vml" Requires="v">
                  <p:oleObj spid="_x0000_s7263" name="ISIS/Draw Sketch" r:id="rId7" imgW="2098040" imgH="1379220" progId="">
                    <p:embed/>
                  </p:oleObj>
                </mc:Choice>
                <mc:Fallback>
                  <p:oleObj name="ISIS/Draw Sketch" r:id="rId7" imgW="2098040" imgH="1379220" progId="">
                    <p:embed/>
                    <p:pic>
                      <p:nvPicPr>
                        <p:cNvPr id="0"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9" y="2490"/>
                          <a:ext cx="1715"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0" name="Text Box 23">
              <a:extLst>
                <a:ext uri="{FF2B5EF4-FFF2-40B4-BE49-F238E27FC236}">
                  <a16:creationId xmlns:a16="http://schemas.microsoft.com/office/drawing/2014/main" id="{FBEEA339-09A6-490D-AAED-864153858F5A}"/>
                </a:ext>
              </a:extLst>
            </p:cNvPr>
            <p:cNvSpPr txBox="1">
              <a:spLocks noChangeArrowheads="1"/>
            </p:cNvSpPr>
            <p:nvPr/>
          </p:nvSpPr>
          <p:spPr bwMode="auto">
            <a:xfrm>
              <a:off x="3991" y="3557"/>
              <a:ext cx="17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r" eaLnBrk="1" hangingPunct="1">
                <a:spcBef>
                  <a:spcPct val="50000"/>
                </a:spcBef>
              </a:pPr>
              <a:r>
                <a:rPr lang="zh-CN" altLang="en-US" sz="2800">
                  <a:latin typeface="黑体" panose="02010609060101010101" pitchFamily="49" charset="-122"/>
                  <a:ea typeface="黑体" panose="02010609060101010101" pitchFamily="49" charset="-122"/>
                </a:rPr>
                <a:t>谷胱甘肽结合物</a:t>
              </a:r>
            </a:p>
          </p:txBody>
        </p:sp>
      </p:grpSp>
      <p:grpSp>
        <p:nvGrpSpPr>
          <p:cNvPr id="9" name="Group 24">
            <a:extLst>
              <a:ext uri="{FF2B5EF4-FFF2-40B4-BE49-F238E27FC236}">
                <a16:creationId xmlns:a16="http://schemas.microsoft.com/office/drawing/2014/main" id="{C850BA4F-3DC5-463C-87D1-59DE6C354895}"/>
              </a:ext>
            </a:extLst>
          </p:cNvPr>
          <p:cNvGrpSpPr>
            <a:grpSpLocks/>
          </p:cNvGrpSpPr>
          <p:nvPr/>
        </p:nvGrpSpPr>
        <p:grpSpPr bwMode="auto">
          <a:xfrm>
            <a:off x="3136900" y="3933825"/>
            <a:ext cx="2874963" cy="2246313"/>
            <a:chOff x="1976" y="2490"/>
            <a:chExt cx="1811" cy="1415"/>
          </a:xfrm>
        </p:grpSpPr>
        <p:graphicFrame>
          <p:nvGraphicFramePr>
            <p:cNvPr id="7171" name="Object 25">
              <a:extLst>
                <a:ext uri="{FF2B5EF4-FFF2-40B4-BE49-F238E27FC236}">
                  <a16:creationId xmlns:a16="http://schemas.microsoft.com/office/drawing/2014/main" id="{5F128B55-BC1D-4757-AA40-2AB33F912EE9}"/>
                </a:ext>
              </a:extLst>
            </p:cNvPr>
            <p:cNvGraphicFramePr>
              <a:graphicFrameLocks noChangeAspect="1"/>
            </p:cNvGraphicFramePr>
            <p:nvPr/>
          </p:nvGraphicFramePr>
          <p:xfrm>
            <a:off x="1976" y="2490"/>
            <a:ext cx="1801" cy="1131"/>
          </p:xfrm>
          <a:graphic>
            <a:graphicData uri="http://schemas.openxmlformats.org/presentationml/2006/ole">
              <mc:AlternateContent xmlns:mc="http://schemas.openxmlformats.org/markup-compatibility/2006">
                <mc:Choice xmlns:v="urn:schemas-microsoft-com:vml" Requires="v">
                  <p:oleObj spid="_x0000_s7264" name="ISIS/Draw Sketch" r:id="rId9" imgW="2198884" imgH="1381138" progId="">
                    <p:embed/>
                  </p:oleObj>
                </mc:Choice>
                <mc:Fallback>
                  <p:oleObj name="ISIS/Draw Sketch" r:id="rId9" imgW="2198884" imgH="1381138" progId="">
                    <p:embed/>
                    <p:pic>
                      <p:nvPicPr>
                        <p:cNvPr id="0" name="Picture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6" y="2490"/>
                          <a:ext cx="1801" cy="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9" name="Text Box 26">
              <a:extLst>
                <a:ext uri="{FF2B5EF4-FFF2-40B4-BE49-F238E27FC236}">
                  <a16:creationId xmlns:a16="http://schemas.microsoft.com/office/drawing/2014/main" id="{73F01211-658B-469C-81CD-A88908C22786}"/>
                </a:ext>
              </a:extLst>
            </p:cNvPr>
            <p:cNvSpPr txBox="1">
              <a:spLocks noChangeArrowheads="1"/>
            </p:cNvSpPr>
            <p:nvPr/>
          </p:nvSpPr>
          <p:spPr bwMode="auto">
            <a:xfrm>
              <a:off x="2064" y="3578"/>
              <a:ext cx="17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a:latin typeface="黑体" panose="02010609060101010101" pitchFamily="49" charset="-122"/>
                  <a:ea typeface="黑体" panose="02010609060101010101" pitchFamily="49" charset="-122"/>
                </a:rPr>
                <a:t>二氢二醇衍生物</a:t>
              </a:r>
            </a:p>
          </p:txBody>
        </p:sp>
      </p:grpSp>
      <p:grpSp>
        <p:nvGrpSpPr>
          <p:cNvPr id="10" name="Group 27">
            <a:extLst>
              <a:ext uri="{FF2B5EF4-FFF2-40B4-BE49-F238E27FC236}">
                <a16:creationId xmlns:a16="http://schemas.microsoft.com/office/drawing/2014/main" id="{420E6A74-AEC0-4708-9ECC-5FCB1A1091F5}"/>
              </a:ext>
            </a:extLst>
          </p:cNvPr>
          <p:cNvGrpSpPr>
            <a:grpSpLocks/>
          </p:cNvGrpSpPr>
          <p:nvPr/>
        </p:nvGrpSpPr>
        <p:grpSpPr bwMode="auto">
          <a:xfrm>
            <a:off x="107950" y="3952875"/>
            <a:ext cx="2660650" cy="1670050"/>
            <a:chOff x="68" y="2490"/>
            <a:chExt cx="1676" cy="1052"/>
          </a:xfrm>
        </p:grpSpPr>
        <p:graphicFrame>
          <p:nvGraphicFramePr>
            <p:cNvPr id="7170" name="Object 28">
              <a:extLst>
                <a:ext uri="{FF2B5EF4-FFF2-40B4-BE49-F238E27FC236}">
                  <a16:creationId xmlns:a16="http://schemas.microsoft.com/office/drawing/2014/main" id="{7A44A423-BB27-45CB-9892-147DD7D33EB3}"/>
                </a:ext>
              </a:extLst>
            </p:cNvPr>
            <p:cNvGraphicFramePr>
              <a:graphicFrameLocks noChangeAspect="1"/>
            </p:cNvGraphicFramePr>
            <p:nvPr/>
          </p:nvGraphicFramePr>
          <p:xfrm>
            <a:off x="68" y="2490"/>
            <a:ext cx="1676" cy="1052"/>
          </p:xfrm>
          <a:graphic>
            <a:graphicData uri="http://schemas.openxmlformats.org/presentationml/2006/ole">
              <mc:AlternateContent xmlns:mc="http://schemas.openxmlformats.org/markup-compatibility/2006">
                <mc:Choice xmlns:v="urn:schemas-microsoft-com:vml" Requires="v">
                  <p:oleObj spid="_x0000_s7265" name="ISIS/Draw Sketch" r:id="rId11" imgW="2046272" imgH="1285756" progId="">
                    <p:embed/>
                  </p:oleObj>
                </mc:Choice>
                <mc:Fallback>
                  <p:oleObj name="ISIS/Draw Sketch" r:id="rId11" imgW="2046272" imgH="1285756" progId="">
                    <p:embed/>
                    <p:pic>
                      <p:nvPicPr>
                        <p:cNvPr id="0" name="Picture 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 y="2490"/>
                          <a:ext cx="1676" cy="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8" name="Text Box 29">
              <a:extLst>
                <a:ext uri="{FF2B5EF4-FFF2-40B4-BE49-F238E27FC236}">
                  <a16:creationId xmlns:a16="http://schemas.microsoft.com/office/drawing/2014/main" id="{448F9D90-B62C-43DC-93E1-F5F2A87277B7}"/>
                </a:ext>
              </a:extLst>
            </p:cNvPr>
            <p:cNvSpPr txBox="1">
              <a:spLocks noChangeArrowheads="1"/>
            </p:cNvSpPr>
            <p:nvPr/>
          </p:nvSpPr>
          <p:spPr bwMode="auto">
            <a:xfrm>
              <a:off x="113" y="2490"/>
              <a:ext cx="7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a:latin typeface="黑体" panose="02010609060101010101" pitchFamily="49" charset="-122"/>
                  <a:ea typeface="黑体" panose="02010609060101010101" pitchFamily="49" charset="-122"/>
                </a:rPr>
                <a:t>酚类</a:t>
              </a:r>
            </a:p>
          </p:txBody>
        </p:sp>
      </p:grpSp>
      <p:sp>
        <p:nvSpPr>
          <p:cNvPr id="93214" name="Line 30">
            <a:extLst>
              <a:ext uri="{FF2B5EF4-FFF2-40B4-BE49-F238E27FC236}">
                <a16:creationId xmlns:a16="http://schemas.microsoft.com/office/drawing/2014/main" id="{B9EFEA0C-D268-40AC-9E6E-6D119EA6EC2F}"/>
              </a:ext>
            </a:extLst>
          </p:cNvPr>
          <p:cNvSpPr>
            <a:spLocks noChangeShapeType="1"/>
          </p:cNvSpPr>
          <p:nvPr/>
        </p:nvSpPr>
        <p:spPr bwMode="auto">
          <a:xfrm>
            <a:off x="1476375" y="5248275"/>
            <a:ext cx="0" cy="50482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3215" name="Text Box 31">
            <a:extLst>
              <a:ext uri="{FF2B5EF4-FFF2-40B4-BE49-F238E27FC236}">
                <a16:creationId xmlns:a16="http://schemas.microsoft.com/office/drawing/2014/main" id="{B50EDFE8-A540-47A3-8FE1-8DE597C82927}"/>
              </a:ext>
            </a:extLst>
          </p:cNvPr>
          <p:cNvSpPr txBox="1">
            <a:spLocks noChangeArrowheads="1"/>
          </p:cNvSpPr>
          <p:nvPr/>
        </p:nvSpPr>
        <p:spPr bwMode="auto">
          <a:xfrm>
            <a:off x="204788" y="5680075"/>
            <a:ext cx="2520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lang="zh-CN" altLang="en-US" sz="2800">
                <a:latin typeface="黑体" panose="02010609060101010101" pitchFamily="49" charset="-122"/>
                <a:ea typeface="黑体" panose="02010609060101010101" pitchFamily="49" charset="-122"/>
              </a:rPr>
              <a:t>葡萄糖醛酸或硫酸结合物</a:t>
            </a:r>
          </a:p>
        </p:txBody>
      </p:sp>
      <p:sp>
        <p:nvSpPr>
          <p:cNvPr id="7187" name="灯片编号占位符 31">
            <a:extLst>
              <a:ext uri="{FF2B5EF4-FFF2-40B4-BE49-F238E27FC236}">
                <a16:creationId xmlns:a16="http://schemas.microsoft.com/office/drawing/2014/main" id="{F1880087-41FC-492D-AB8E-8E3BD120CF5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83EC8DD-A93B-4CF1-B07B-8074ECD7DD05}" type="slidenum">
              <a:rPr lang="en-US" altLang="zh-CN">
                <a:latin typeface="Arial" panose="020B0604020202020204" pitchFamily="34" charset="0"/>
              </a:rPr>
              <a:pPr eaLnBrk="1" hangingPunct="1"/>
              <a:t>51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nodeType="afterGroup">
                            <p:stCondLst>
                              <p:cond delay="500"/>
                            </p:stCondLst>
                            <p:childTnLst>
                              <p:par>
                                <p:cTn id="32" presetID="3"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par>
                          <p:cTn id="35" fill="hold" nodeType="afterGroup">
                            <p:stCondLst>
                              <p:cond delay="1000"/>
                            </p:stCondLst>
                            <p:childTnLst>
                              <p:par>
                                <p:cTn id="36" presetID="22" presetClass="entr" presetSubtype="1" fill="hold" nodeType="afterEffect">
                                  <p:stCondLst>
                                    <p:cond delay="0"/>
                                  </p:stCondLst>
                                  <p:childTnLst>
                                    <p:set>
                                      <p:cBhvr>
                                        <p:cTn id="37" dur="1" fill="hold">
                                          <p:stCondLst>
                                            <p:cond delay="0"/>
                                          </p:stCondLst>
                                        </p:cTn>
                                        <p:tgtEl>
                                          <p:spTgt spid="93214"/>
                                        </p:tgtEl>
                                        <p:attrNameLst>
                                          <p:attrName>style.visibility</p:attrName>
                                        </p:attrNameLst>
                                      </p:cBhvr>
                                      <p:to>
                                        <p:strVal val="visible"/>
                                      </p:to>
                                    </p:set>
                                    <p:animEffect transition="in" filter="wipe(up)">
                                      <p:cBhvr>
                                        <p:cTn id="38" dur="500"/>
                                        <p:tgtEl>
                                          <p:spTgt spid="93214"/>
                                        </p:tgtEl>
                                      </p:cBhvr>
                                    </p:animEffect>
                                  </p:childTnLst>
                                </p:cTn>
                              </p:par>
                            </p:childTnLst>
                          </p:cTn>
                        </p:par>
                        <p:par>
                          <p:cTn id="39" fill="hold" nodeType="afterGroup">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93215"/>
                                        </p:tgtEl>
                                        <p:attrNameLst>
                                          <p:attrName>style.visibility</p:attrName>
                                        </p:attrNameLst>
                                      </p:cBhvr>
                                      <p:to>
                                        <p:strVal val="visible"/>
                                      </p:to>
                                    </p:set>
                                    <p:animEffect transition="in" filter="dissolve">
                                      <p:cBhvr>
                                        <p:cTn id="42" dur="500"/>
                                        <p:tgtEl>
                                          <p:spTgt spid="932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nodeType="afterGroup">
                            <p:stCondLst>
                              <p:cond delay="500"/>
                            </p:stCondLst>
                            <p:childTnLst>
                              <p:par>
                                <p:cTn id="49" presetID="3" presetClass="entr" presetSubtype="1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BEDB81B2-796E-4193-B3CE-0E2D6A4BAE83}"/>
              </a:ext>
            </a:extLst>
          </p:cNvPr>
          <p:cNvSpPr>
            <a:spLocks noRot="1" noChangeArrowheads="1"/>
          </p:cNvSpPr>
          <p:nvPr/>
        </p:nvSpPr>
        <p:spPr bwMode="auto">
          <a:xfrm>
            <a:off x="457200" y="404813"/>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zh-CN" altLang="en-US" sz="4000">
                <a:solidFill>
                  <a:srgbClr val="FFFF00"/>
                </a:solidFill>
                <a:ea typeface="黑体" panose="02010609060101010101" pitchFamily="49" charset="-122"/>
              </a:rPr>
              <a:t>药物的生物转化</a:t>
            </a:r>
          </a:p>
        </p:txBody>
      </p:sp>
      <p:pic>
        <p:nvPicPr>
          <p:cNvPr id="67587" name="Picture 6" descr="药物的生物转化">
            <a:extLst>
              <a:ext uri="{FF2B5EF4-FFF2-40B4-BE49-F238E27FC236}">
                <a16:creationId xmlns:a16="http://schemas.microsoft.com/office/drawing/2014/main" id="{CBA038A0-CBF8-4377-A1EF-02F65DF2DE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557" r="11198" b="2559"/>
          <a:stretch>
            <a:fillRect/>
          </a:stretch>
        </p:blipFill>
        <p:spPr bwMode="auto">
          <a:xfrm>
            <a:off x="611188" y="1203325"/>
            <a:ext cx="7993062"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灯片编号占位符 3">
            <a:extLst>
              <a:ext uri="{FF2B5EF4-FFF2-40B4-BE49-F238E27FC236}">
                <a16:creationId xmlns:a16="http://schemas.microsoft.com/office/drawing/2014/main" id="{B0AC571F-0C5E-4354-AF40-A2EE0757D6D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2057AE3-0410-4EE7-9C04-D56308687CB3}" type="slidenum">
              <a:rPr lang="en-US" altLang="zh-CN">
                <a:latin typeface="Arial" panose="020B0604020202020204" pitchFamily="34" charset="0"/>
              </a:rPr>
              <a:pPr eaLnBrk="1" hangingPunct="1"/>
              <a:t>52</a:t>
            </a:fld>
            <a:endParaRPr lang="en-US" altLang="zh-CN">
              <a:latin typeface="Arial" panose="020B0604020202020204" pitchFamily="34" charset="0"/>
            </a:endParaRPr>
          </a:p>
        </p:txBody>
      </p:sp>
    </p:spTree>
  </p:cSld>
  <p:clrMapOvr>
    <a:masterClrMapping/>
  </p:clrMapOvr>
  <p:transition spd="med">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毒物的生物转化">
            <a:extLst>
              <a:ext uri="{FF2B5EF4-FFF2-40B4-BE49-F238E27FC236}">
                <a16:creationId xmlns:a16="http://schemas.microsoft.com/office/drawing/2014/main" id="{8B573E92-3A19-4ECF-821A-193AA7C528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408" t="2754" r="14960" b="4459"/>
          <a:stretch>
            <a:fillRect/>
          </a:stretch>
        </p:blipFill>
        <p:spPr bwMode="auto">
          <a:xfrm>
            <a:off x="1547813" y="1063625"/>
            <a:ext cx="6119812"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a:extLst>
              <a:ext uri="{FF2B5EF4-FFF2-40B4-BE49-F238E27FC236}">
                <a16:creationId xmlns:a16="http://schemas.microsoft.com/office/drawing/2014/main" id="{A777A930-7584-4D8E-8659-E2FDC380691B}"/>
              </a:ext>
            </a:extLst>
          </p:cNvPr>
          <p:cNvSpPr>
            <a:spLocks noRot="1" noChangeArrowheads="1"/>
          </p:cNvSpPr>
          <p:nvPr/>
        </p:nvSpPr>
        <p:spPr bwMode="auto">
          <a:xfrm>
            <a:off x="457200" y="404813"/>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zh-CN" altLang="en-US" sz="4000">
                <a:solidFill>
                  <a:srgbClr val="FFFF00"/>
                </a:solidFill>
                <a:ea typeface="黑体" panose="02010609060101010101" pitchFamily="49" charset="-122"/>
              </a:rPr>
              <a:t>毒物的生物转化</a:t>
            </a:r>
          </a:p>
        </p:txBody>
      </p:sp>
      <p:sp>
        <p:nvSpPr>
          <p:cNvPr id="68612" name="灯片编号占位符 3">
            <a:extLst>
              <a:ext uri="{FF2B5EF4-FFF2-40B4-BE49-F238E27FC236}">
                <a16:creationId xmlns:a16="http://schemas.microsoft.com/office/drawing/2014/main" id="{A637582F-00DB-4A22-A795-1D1E9C2B32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4CC8722-9D62-4ED5-9ADF-51AAD8BC66EC}" type="slidenum">
              <a:rPr lang="en-US" altLang="zh-CN">
                <a:latin typeface="Arial" panose="020B0604020202020204" pitchFamily="34" charset="0"/>
              </a:rPr>
              <a:pPr eaLnBrk="1" hangingPunct="1"/>
              <a:t>53</a:t>
            </a:fld>
            <a:endParaRPr lang="en-US" altLang="zh-CN">
              <a:latin typeface="Arial" panose="020B0604020202020204" pitchFamily="34" charset="0"/>
            </a:endParaRPr>
          </a:p>
        </p:txBody>
      </p:sp>
    </p:spTree>
  </p:cSld>
  <p:clrMapOvr>
    <a:masterClrMapping/>
  </p:clrMapOvr>
  <p:transition spd="med">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1F539A9C-53D7-4785-81FD-55DC77D27102}"/>
              </a:ext>
            </a:extLst>
          </p:cNvPr>
          <p:cNvSpPr>
            <a:spLocks noRot="1" noChangeArrowheads="1"/>
          </p:cNvSpPr>
          <p:nvPr/>
        </p:nvSpPr>
        <p:spPr bwMode="auto">
          <a:xfrm>
            <a:off x="457200" y="404813"/>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zh-CN" altLang="en-US" sz="4000">
                <a:solidFill>
                  <a:srgbClr val="FFFF00"/>
                </a:solidFill>
                <a:ea typeface="黑体" panose="02010609060101010101" pitchFamily="49" charset="-122"/>
              </a:rPr>
              <a:t>致癌物的生物转化</a:t>
            </a:r>
          </a:p>
        </p:txBody>
      </p:sp>
      <p:pic>
        <p:nvPicPr>
          <p:cNvPr id="69635" name="Picture 4" descr="致癌物的生物转化">
            <a:extLst>
              <a:ext uri="{FF2B5EF4-FFF2-40B4-BE49-F238E27FC236}">
                <a16:creationId xmlns:a16="http://schemas.microsoft.com/office/drawing/2014/main" id="{CAF9D6BE-EB7E-42AB-9A6B-82ED37D2A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968" t="4549" r="2968" b="2672"/>
          <a:stretch>
            <a:fillRect/>
          </a:stretch>
        </p:blipFill>
        <p:spPr bwMode="auto">
          <a:xfrm>
            <a:off x="1258888" y="1128713"/>
            <a:ext cx="65532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灯片编号占位符 3">
            <a:extLst>
              <a:ext uri="{FF2B5EF4-FFF2-40B4-BE49-F238E27FC236}">
                <a16:creationId xmlns:a16="http://schemas.microsoft.com/office/drawing/2014/main" id="{115E0745-9F11-430A-921E-B326B8DE53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A6B4E7B-B0CB-4D54-B557-55CA7A28F6E8}" type="slidenum">
              <a:rPr lang="en-US" altLang="zh-CN">
                <a:latin typeface="Arial" panose="020B0604020202020204" pitchFamily="34" charset="0"/>
              </a:rPr>
              <a:pPr eaLnBrk="1" hangingPunct="1"/>
              <a:t>54</a:t>
            </a:fld>
            <a:endParaRPr lang="en-US" altLang="zh-CN">
              <a:latin typeface="Arial" panose="020B0604020202020204" pitchFamily="34" charset="0"/>
            </a:endParaRPr>
          </a:p>
        </p:txBody>
      </p:sp>
    </p:spTree>
  </p:cSld>
  <p:clrMapOvr>
    <a:masterClrMapping/>
  </p:clrMapOvr>
  <p:transition spd="med">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64B4A60-8C99-4720-81C2-EE5623E5FFE0}"/>
              </a:ext>
            </a:extLst>
          </p:cNvPr>
          <p:cNvSpPr>
            <a:spLocks noGrp="1" noRot="1" noChangeArrowheads="1"/>
          </p:cNvSpPr>
          <p:nvPr>
            <p:ph type="title"/>
          </p:nvPr>
        </p:nvSpPr>
        <p:spPr>
          <a:xfrm>
            <a:off x="457200" y="757238"/>
            <a:ext cx="8229600" cy="511175"/>
          </a:xfrm>
        </p:spPr>
        <p:txBody>
          <a:bodyPr/>
          <a:lstStyle/>
          <a:p>
            <a:pPr eaLnBrk="1" hangingPunct="1"/>
            <a:r>
              <a:rPr lang="zh-CN" altLang="en-US" sz="3600" b="0">
                <a:solidFill>
                  <a:schemeClr val="hlink"/>
                </a:solidFill>
                <a:effectLst/>
                <a:ea typeface="黑体" panose="02010609060101010101" pitchFamily="49" charset="-122"/>
              </a:rPr>
              <a:t>三、影响生物转化的因素</a:t>
            </a:r>
          </a:p>
        </p:txBody>
      </p:sp>
      <p:sp>
        <p:nvSpPr>
          <p:cNvPr id="41987" name="Rectangle 3">
            <a:extLst>
              <a:ext uri="{FF2B5EF4-FFF2-40B4-BE49-F238E27FC236}">
                <a16:creationId xmlns:a16="http://schemas.microsoft.com/office/drawing/2014/main" id="{C0A434F4-EC02-464F-9B7A-A7991A726C46}"/>
              </a:ext>
            </a:extLst>
          </p:cNvPr>
          <p:cNvSpPr>
            <a:spLocks noGrp="1" noChangeArrowheads="1"/>
          </p:cNvSpPr>
          <p:nvPr>
            <p:ph type="body" idx="1"/>
          </p:nvPr>
        </p:nvSpPr>
        <p:spPr>
          <a:xfrm>
            <a:off x="277813" y="1371600"/>
            <a:ext cx="8470900" cy="1552575"/>
          </a:xfrm>
          <a:noFill/>
          <a:extLst>
            <a:ext uri="{909E8E84-426E-40DD-AFC4-6F175D3DCCD1}">
              <a14:hiddenFill xmlns:a14="http://schemas.microsoft.com/office/drawing/2010/main">
                <a:solidFill>
                  <a:srgbClr val="FFFFFF"/>
                </a:solidFill>
              </a14:hiddenFill>
            </a:ext>
          </a:extLst>
        </p:spPr>
        <p:txBody>
          <a:bodyPr lIns="18000" rIns="18000"/>
          <a:lstStyle/>
          <a:p>
            <a:pPr eaLnBrk="1" hangingPunct="1">
              <a:lnSpc>
                <a:spcPct val="140000"/>
              </a:lnSpc>
            </a:pPr>
            <a:r>
              <a:rPr lang="zh-CN" altLang="en-US" sz="2800">
                <a:effectLst/>
                <a:latin typeface="Symbol" panose="05050102010706020507" pitchFamily="18" charset="2"/>
                <a:ea typeface="黑体" panose="02010609060101010101" pitchFamily="49" charset="-122"/>
              </a:rPr>
              <a:t>年龄、性别、营养、疾病及遗传等因素对生物转化作用的影响</a:t>
            </a:r>
          </a:p>
        </p:txBody>
      </p:sp>
      <p:sp>
        <p:nvSpPr>
          <p:cNvPr id="41988" name="Rectangle 4">
            <a:extLst>
              <a:ext uri="{FF2B5EF4-FFF2-40B4-BE49-F238E27FC236}">
                <a16:creationId xmlns:a16="http://schemas.microsoft.com/office/drawing/2014/main" id="{0DD659BF-6C4A-48F4-8CDE-568D56F4546E}"/>
              </a:ext>
            </a:extLst>
          </p:cNvPr>
          <p:cNvSpPr>
            <a:spLocks noChangeArrowheads="1"/>
          </p:cNvSpPr>
          <p:nvPr/>
        </p:nvSpPr>
        <p:spPr bwMode="auto">
          <a:xfrm>
            <a:off x="684213" y="2638425"/>
            <a:ext cx="813752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buFontTx/>
              <a:buAutoNum type="circleNumDbPlain"/>
            </a:pPr>
            <a:r>
              <a:rPr kumimoji="1" lang="zh-CN" altLang="en-US" sz="2400">
                <a:latin typeface="Symbol" panose="05050102010706020507" pitchFamily="18" charset="2"/>
                <a:ea typeface="黑体" panose="02010609060101010101" pitchFamily="49" charset="-122"/>
              </a:rPr>
              <a:t>年龄：人肝生物转化酶有一个发育的过程 </a:t>
            </a:r>
          </a:p>
          <a:p>
            <a:pPr eaLnBrk="1" hangingPunct="1">
              <a:lnSpc>
                <a:spcPct val="140000"/>
              </a:lnSpc>
              <a:buFontTx/>
              <a:buAutoNum type="circleNumDbPlain"/>
            </a:pPr>
            <a:r>
              <a:rPr kumimoji="1" lang="zh-CN" altLang="en-US" sz="2400">
                <a:latin typeface="Symbol" panose="05050102010706020507" pitchFamily="18" charset="2"/>
                <a:ea typeface="黑体" panose="02010609060101010101" pitchFamily="49" charset="-122"/>
              </a:rPr>
              <a:t>性别：“男女有别” </a:t>
            </a:r>
          </a:p>
          <a:p>
            <a:pPr eaLnBrk="1" hangingPunct="1">
              <a:lnSpc>
                <a:spcPct val="140000"/>
              </a:lnSpc>
              <a:buFontTx/>
              <a:buAutoNum type="circleNumDbPlain"/>
            </a:pPr>
            <a:r>
              <a:rPr kumimoji="1" lang="zh-CN" altLang="en-US" sz="2400">
                <a:latin typeface="Symbol" panose="05050102010706020507" pitchFamily="18" charset="2"/>
                <a:ea typeface="黑体" panose="02010609060101010101" pitchFamily="49" charset="-122"/>
              </a:rPr>
              <a:t>营养状况：蛋白质</a:t>
            </a:r>
          </a:p>
          <a:p>
            <a:pPr eaLnBrk="1" hangingPunct="1">
              <a:lnSpc>
                <a:spcPct val="140000"/>
              </a:lnSpc>
              <a:buFontTx/>
              <a:buAutoNum type="circleNumDbPlain"/>
            </a:pPr>
            <a:r>
              <a:rPr kumimoji="1" lang="zh-CN" altLang="en-US" sz="2400">
                <a:latin typeface="Symbol" panose="05050102010706020507" pitchFamily="18" charset="2"/>
                <a:ea typeface="黑体" panose="02010609060101010101" pitchFamily="49" charset="-122"/>
              </a:rPr>
              <a:t>疾病：肝病 </a:t>
            </a:r>
          </a:p>
          <a:p>
            <a:pPr eaLnBrk="1" hangingPunct="1">
              <a:lnSpc>
                <a:spcPct val="140000"/>
              </a:lnSpc>
              <a:buFontTx/>
              <a:buAutoNum type="circleNumDbPlain"/>
            </a:pPr>
            <a:r>
              <a:rPr kumimoji="1" lang="zh-CN" altLang="en-US" sz="2400">
                <a:latin typeface="Symbol" panose="05050102010706020507" pitchFamily="18" charset="2"/>
                <a:ea typeface="黑体" panose="02010609060101010101" pitchFamily="49" charset="-122"/>
              </a:rPr>
              <a:t>遗传因素：</a:t>
            </a:r>
          </a:p>
          <a:p>
            <a:pPr eaLnBrk="1" hangingPunct="1">
              <a:lnSpc>
                <a:spcPct val="140000"/>
              </a:lnSpc>
            </a:pPr>
            <a:r>
              <a:rPr kumimoji="1" lang="zh-CN" altLang="en-US" sz="2400">
                <a:latin typeface="Symbol" panose="05050102010706020507" pitchFamily="18" charset="2"/>
                <a:ea typeface="黑体" panose="02010609060101010101" pitchFamily="49" charset="-122"/>
              </a:rPr>
              <a:t>               遗传变异可引起个体之间生物转化酶类</a:t>
            </a:r>
            <a:r>
              <a:rPr kumimoji="1" lang="zh-CN" altLang="en-US" sz="2400" u="sng">
                <a:latin typeface="Symbol" panose="05050102010706020507" pitchFamily="18" charset="2"/>
                <a:ea typeface="黑体" panose="02010609060101010101" pitchFamily="49" charset="-122"/>
              </a:rPr>
              <a:t>分子结构的差异或酶合成量的差异</a:t>
            </a:r>
            <a:r>
              <a:rPr kumimoji="1" lang="zh-CN" altLang="en-US" sz="2400">
                <a:latin typeface="Symbol" panose="05050102010706020507" pitchFamily="18" charset="2"/>
                <a:ea typeface="黑体" panose="02010609060101010101" pitchFamily="49" charset="-122"/>
              </a:rPr>
              <a:t>。</a:t>
            </a:r>
          </a:p>
        </p:txBody>
      </p:sp>
      <p:sp>
        <p:nvSpPr>
          <p:cNvPr id="70661" name="灯片编号占位符 4">
            <a:extLst>
              <a:ext uri="{FF2B5EF4-FFF2-40B4-BE49-F238E27FC236}">
                <a16:creationId xmlns:a16="http://schemas.microsoft.com/office/drawing/2014/main" id="{CB56181C-854B-41E8-A434-8D3141CC6DE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53A7C92E-0927-40CC-B11F-18B89597D90C}" type="slidenum">
              <a:rPr lang="en-US" altLang="zh-CN">
                <a:latin typeface="Arial" panose="020B0604020202020204" pitchFamily="34" charset="0"/>
              </a:rPr>
              <a:pPr eaLnBrk="1" hangingPunct="1"/>
              <a:t>55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wipe(up)">
                                      <p:cBhvr>
                                        <p:cTn id="12"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8151B302-A04C-48F1-BBA4-F59EF7128C86}"/>
              </a:ext>
            </a:extLst>
          </p:cNvPr>
          <p:cNvSpPr>
            <a:spLocks noGrp="1" noChangeArrowheads="1"/>
          </p:cNvSpPr>
          <p:nvPr>
            <p:ph type="body" idx="1"/>
          </p:nvPr>
        </p:nvSpPr>
        <p:spPr>
          <a:xfrm>
            <a:off x="331788" y="979488"/>
            <a:ext cx="8561387" cy="936625"/>
          </a:xfrm>
          <a:noFill/>
          <a:extLst>
            <a:ext uri="{909E8E84-426E-40DD-AFC4-6F175D3DCCD1}">
              <a14:hiddenFill xmlns:a14="http://schemas.microsoft.com/office/drawing/2010/main">
                <a:solidFill>
                  <a:srgbClr val="FFFFFF"/>
                </a:solidFill>
              </a14:hiddenFill>
            </a:ext>
          </a:extLst>
        </p:spPr>
        <p:txBody>
          <a:bodyPr lIns="18000" rIns="18000"/>
          <a:lstStyle/>
          <a:p>
            <a:pPr eaLnBrk="1" hangingPunct="1">
              <a:lnSpc>
                <a:spcPct val="140000"/>
              </a:lnSpc>
            </a:pPr>
            <a:r>
              <a:rPr lang="zh-CN" altLang="en-US">
                <a:effectLst/>
                <a:latin typeface="Times New Roman" panose="02020603050405020304" pitchFamily="18" charset="0"/>
                <a:ea typeface="黑体" panose="02010609060101010101" pitchFamily="49" charset="-122"/>
              </a:rPr>
              <a:t>诱导物和抑制物对生物转化作用的影响 </a:t>
            </a:r>
            <a:endParaRPr lang="zh-CN" altLang="en-US" sz="2800">
              <a:effectLst/>
              <a:latin typeface="Times New Roman" panose="02020603050405020304" pitchFamily="18" charset="0"/>
              <a:ea typeface="黑体" panose="02010609060101010101" pitchFamily="49" charset="-122"/>
            </a:endParaRPr>
          </a:p>
        </p:txBody>
      </p:sp>
      <p:sp>
        <p:nvSpPr>
          <p:cNvPr id="121861" name="Rectangle 5">
            <a:extLst>
              <a:ext uri="{FF2B5EF4-FFF2-40B4-BE49-F238E27FC236}">
                <a16:creationId xmlns:a16="http://schemas.microsoft.com/office/drawing/2014/main" id="{F6643210-D86C-4652-98DA-113E48E7D861}"/>
              </a:ext>
            </a:extLst>
          </p:cNvPr>
          <p:cNvSpPr>
            <a:spLocks noChangeArrowheads="1"/>
          </p:cNvSpPr>
          <p:nvPr/>
        </p:nvSpPr>
        <p:spPr bwMode="auto">
          <a:xfrm>
            <a:off x="828675" y="1901825"/>
            <a:ext cx="73437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2706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许多异源物可以诱导一些生物转化酶的生物合成来加速其自身的代谢，或影响其他异源物的生物转化。 </a:t>
            </a:r>
          </a:p>
        </p:txBody>
      </p:sp>
      <p:sp>
        <p:nvSpPr>
          <p:cNvPr id="121862" name="Rectangle 6">
            <a:extLst>
              <a:ext uri="{FF2B5EF4-FFF2-40B4-BE49-F238E27FC236}">
                <a16:creationId xmlns:a16="http://schemas.microsoft.com/office/drawing/2014/main" id="{43489A85-5FEF-4A59-AE01-A78E8A730F98}"/>
              </a:ext>
            </a:extLst>
          </p:cNvPr>
          <p:cNvSpPr>
            <a:spLocks noChangeArrowheads="1"/>
          </p:cNvSpPr>
          <p:nvPr/>
        </p:nvSpPr>
        <p:spPr bwMode="auto">
          <a:xfrm>
            <a:off x="539750" y="3860800"/>
            <a:ext cx="75612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spcBef>
                <a:spcPct val="20000"/>
              </a:spcBef>
              <a:buClr>
                <a:schemeClr val="hlink"/>
              </a:buClr>
              <a:buSzPct val="70000"/>
              <a:buFont typeface="Wingdings" panose="05000000000000000000" pitchFamily="2" charset="2"/>
              <a:buNone/>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同时服用多种药物时，可出现竞争同一酶系而相互抑制其生物转化作用。临床用药时应加以注意。</a:t>
            </a:r>
          </a:p>
        </p:txBody>
      </p:sp>
      <p:sp>
        <p:nvSpPr>
          <p:cNvPr id="71685" name="灯片编号占位符 4">
            <a:extLst>
              <a:ext uri="{FF2B5EF4-FFF2-40B4-BE49-F238E27FC236}">
                <a16:creationId xmlns:a16="http://schemas.microsoft.com/office/drawing/2014/main" id="{0F674DFE-C53D-460A-9AB3-944CE78513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5ACCE30-E305-4AFA-9677-F3125C0427D3}" type="slidenum">
              <a:rPr lang="en-US" altLang="zh-CN">
                <a:latin typeface="Arial" panose="020B0604020202020204" pitchFamily="34" charset="0"/>
              </a:rPr>
              <a:pPr eaLnBrk="1" hangingPunct="1"/>
              <a:t>56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horizontal)">
                                      <p:cBhvr>
                                        <p:cTn id="7" dur="500"/>
                                        <p:tgtEl>
                                          <p:spTgt spid="121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62"/>
                                        </p:tgtEl>
                                        <p:attrNameLst>
                                          <p:attrName>style.visibility</p:attrName>
                                        </p:attrNameLst>
                                      </p:cBhvr>
                                      <p:to>
                                        <p:strVal val="visible"/>
                                      </p:to>
                                    </p:set>
                                    <p:animEffect transition="in" filter="dissolve">
                                      <p:cBhvr>
                                        <p:cTn id="12" dur="500"/>
                                        <p:tgtEl>
                                          <p:spTgt spid="12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P spid="12186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443A229-9AB8-48AB-BF51-CD25E636EC6D}"/>
              </a:ext>
            </a:extLst>
          </p:cNvPr>
          <p:cNvSpPr>
            <a:spLocks noGrp="1" noRot="1" noChangeArrowheads="1"/>
          </p:cNvSpPr>
          <p:nvPr>
            <p:ph type="title"/>
          </p:nvPr>
        </p:nvSpPr>
        <p:spPr>
          <a:xfrm>
            <a:off x="685800" y="903288"/>
            <a:ext cx="7772400" cy="2889250"/>
          </a:xfrm>
        </p:spPr>
        <p:txBody>
          <a:bodyPr/>
          <a:lstStyle/>
          <a:p>
            <a:pPr eaLnBrk="1" hangingPunct="1">
              <a:lnSpc>
                <a:spcPct val="170000"/>
              </a:lnSpc>
            </a:pPr>
            <a:r>
              <a:rPr lang="zh-CN" altLang="en-US" sz="5400" b="0">
                <a:solidFill>
                  <a:schemeClr val="hlink"/>
                </a:solidFill>
                <a:effectLst/>
                <a:ea typeface="黑体" panose="02010609060101010101" pitchFamily="49" charset="-122"/>
              </a:rPr>
              <a:t>第三节</a:t>
            </a:r>
            <a:br>
              <a:rPr lang="zh-CN" altLang="en-US" sz="5400" b="0">
                <a:solidFill>
                  <a:schemeClr val="hlink"/>
                </a:solidFill>
                <a:effectLst/>
                <a:ea typeface="黑体" panose="02010609060101010101" pitchFamily="49" charset="-122"/>
              </a:rPr>
            </a:br>
            <a:r>
              <a:rPr lang="zh-CN" altLang="en-US" sz="5400" b="0">
                <a:solidFill>
                  <a:schemeClr val="hlink"/>
                </a:solidFill>
                <a:effectLst/>
                <a:ea typeface="黑体" panose="02010609060101010101" pitchFamily="49" charset="-122"/>
              </a:rPr>
              <a:t>胆汁酸代谢</a:t>
            </a:r>
          </a:p>
        </p:txBody>
      </p:sp>
      <p:sp>
        <p:nvSpPr>
          <p:cNvPr id="73731" name="Text Box 3">
            <a:extLst>
              <a:ext uri="{FF2B5EF4-FFF2-40B4-BE49-F238E27FC236}">
                <a16:creationId xmlns:a16="http://schemas.microsoft.com/office/drawing/2014/main" id="{88987F0E-F122-4615-A4CB-A082D185755F}"/>
              </a:ext>
            </a:extLst>
          </p:cNvPr>
          <p:cNvSpPr txBox="1">
            <a:spLocks noChangeArrowheads="1"/>
          </p:cNvSpPr>
          <p:nvPr/>
        </p:nvSpPr>
        <p:spPr bwMode="auto">
          <a:xfrm>
            <a:off x="1116013" y="3886200"/>
            <a:ext cx="7127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en-US" altLang="zh-CN" sz="3200" b="1">
                <a:solidFill>
                  <a:schemeClr val="hlink"/>
                </a:solidFill>
                <a:latin typeface="Arial" panose="020B0604020202020204" pitchFamily="34" charset="0"/>
              </a:rPr>
              <a:t>Metabolism of Bile Acids</a:t>
            </a:r>
          </a:p>
        </p:txBody>
      </p:sp>
      <p:sp>
        <p:nvSpPr>
          <p:cNvPr id="73732" name="灯片编号占位符 3">
            <a:extLst>
              <a:ext uri="{FF2B5EF4-FFF2-40B4-BE49-F238E27FC236}">
                <a16:creationId xmlns:a16="http://schemas.microsoft.com/office/drawing/2014/main" id="{6F00D340-3FA1-4D92-96DC-96FEEFA2652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8CBD4A8-352B-4783-9785-E4A18854845E}" type="slidenum">
              <a:rPr lang="en-US" altLang="zh-CN">
                <a:latin typeface="Arial" panose="020B0604020202020204" pitchFamily="34" charset="0"/>
              </a:rPr>
              <a:pPr eaLnBrk="1" hangingPunct="1"/>
              <a:t>57</a:t>
            </a:fld>
            <a:endParaRPr lang="en-US" altLang="zh-CN">
              <a:latin typeface="Arial" panose="020B0604020202020204" pitchFamily="34" charset="0"/>
            </a:endParaRPr>
          </a:p>
        </p:txBody>
      </p:sp>
    </p:spTree>
  </p:cSld>
  <p:clrMapOvr>
    <a:masterClrMapping/>
  </p:clrMapOvr>
  <p:transition spd="med">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6F4E6CB7-6C93-479A-8515-7FE0302960D5}"/>
              </a:ext>
            </a:extLst>
          </p:cNvPr>
          <p:cNvSpPr>
            <a:spLocks noGrp="1" noChangeArrowheads="1"/>
          </p:cNvSpPr>
          <p:nvPr>
            <p:ph type="body" idx="1"/>
          </p:nvPr>
        </p:nvSpPr>
        <p:spPr>
          <a:xfrm>
            <a:off x="838200" y="1638300"/>
            <a:ext cx="4813300" cy="2438400"/>
          </a:xfrm>
        </p:spPr>
        <p:txBody>
          <a:bodyPr/>
          <a:lstStyle/>
          <a:p>
            <a:pPr eaLnBrk="1" hangingPunct="1">
              <a:lnSpc>
                <a:spcPct val="170000"/>
              </a:lnSpc>
            </a:pPr>
            <a:r>
              <a:rPr lang="en-US" altLang="zh-CN" sz="4000">
                <a:effectLst/>
                <a:latin typeface="黑体" panose="02010609060101010101" pitchFamily="49" charset="-122"/>
                <a:ea typeface="黑体" panose="02010609060101010101" pitchFamily="49" charset="-122"/>
              </a:rPr>
              <a:t>  </a:t>
            </a:r>
            <a:r>
              <a:rPr lang="zh-CN" altLang="en-US" sz="4000">
                <a:effectLst/>
                <a:latin typeface="黑体" panose="02010609060101010101" pitchFamily="49" charset="-122"/>
                <a:ea typeface="黑体" panose="02010609060101010101" pitchFamily="49" charset="-122"/>
              </a:rPr>
              <a:t>胆  汁</a:t>
            </a:r>
          </a:p>
          <a:p>
            <a:pPr eaLnBrk="1" hangingPunct="1">
              <a:lnSpc>
                <a:spcPct val="170000"/>
              </a:lnSpc>
            </a:pPr>
            <a:r>
              <a:rPr lang="zh-CN" altLang="en-US" sz="4000">
                <a:effectLst/>
                <a:latin typeface="黑体" panose="02010609060101010101" pitchFamily="49" charset="-122"/>
                <a:ea typeface="黑体" panose="02010609060101010101" pitchFamily="49" charset="-122"/>
              </a:rPr>
              <a:t>  </a:t>
            </a:r>
            <a:r>
              <a:rPr lang="zh-CN" altLang="en-US" sz="4000">
                <a:solidFill>
                  <a:schemeClr val="hlink"/>
                </a:solidFill>
                <a:effectLst/>
                <a:latin typeface="黑体" panose="02010609060101010101" pitchFamily="49" charset="-122"/>
                <a:ea typeface="黑体" panose="02010609060101010101" pitchFamily="49" charset="-122"/>
              </a:rPr>
              <a:t>胆汁酸的代谢</a:t>
            </a:r>
          </a:p>
        </p:txBody>
      </p:sp>
      <p:sp>
        <p:nvSpPr>
          <p:cNvPr id="74755" name="AutoShape 4">
            <a:extLst>
              <a:ext uri="{FF2B5EF4-FFF2-40B4-BE49-F238E27FC236}">
                <a16:creationId xmlns:a16="http://schemas.microsoft.com/office/drawing/2014/main" id="{2A2A3463-D598-4821-B679-6F0E10BEA420}"/>
              </a:ext>
            </a:extLst>
          </p:cNvPr>
          <p:cNvSpPr>
            <a:spLocks/>
          </p:cNvSpPr>
          <p:nvPr/>
        </p:nvSpPr>
        <p:spPr bwMode="auto">
          <a:xfrm>
            <a:off x="5003800" y="2709863"/>
            <a:ext cx="247650" cy="1695450"/>
          </a:xfrm>
          <a:prstGeom prst="leftBrace">
            <a:avLst>
              <a:gd name="adj1" fmla="val 57051"/>
              <a:gd name="adj2" fmla="val 50000"/>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endParaRPr kumimoji="1" lang="zh-CN" altLang="zh-CN" sz="3600" b="1">
              <a:solidFill>
                <a:srgbClr val="FFFF00"/>
              </a:solidFill>
              <a:latin typeface="Times New Roman" panose="02020603050405020304" pitchFamily="18" charset="0"/>
              <a:ea typeface="楷体_GB2312" charset="-122"/>
            </a:endParaRPr>
          </a:p>
        </p:txBody>
      </p:sp>
      <p:sp>
        <p:nvSpPr>
          <p:cNvPr id="74756" name="Text Box 6">
            <a:extLst>
              <a:ext uri="{FF2B5EF4-FFF2-40B4-BE49-F238E27FC236}">
                <a16:creationId xmlns:a16="http://schemas.microsoft.com/office/drawing/2014/main" id="{85DA0322-D227-4F11-AB8F-DFAB2E450DF4}"/>
              </a:ext>
            </a:extLst>
          </p:cNvPr>
          <p:cNvSpPr txBox="1">
            <a:spLocks noChangeArrowheads="1"/>
          </p:cNvSpPr>
          <p:nvPr/>
        </p:nvSpPr>
        <p:spPr bwMode="auto">
          <a:xfrm>
            <a:off x="5308600" y="2363788"/>
            <a:ext cx="3124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600">
                <a:solidFill>
                  <a:schemeClr val="hlink"/>
                </a:solidFill>
                <a:latin typeface="Times New Roman" panose="02020603050405020304" pitchFamily="18" charset="0"/>
                <a:ea typeface="黑体" panose="02010609060101010101" pitchFamily="49" charset="-122"/>
              </a:rPr>
              <a:t>胆汁酸的功能</a:t>
            </a:r>
          </a:p>
          <a:p>
            <a:pPr eaLnBrk="1" hangingPunct="1">
              <a:spcBef>
                <a:spcPct val="50000"/>
              </a:spcBef>
            </a:pPr>
            <a:r>
              <a:rPr kumimoji="1" lang="zh-CN" altLang="en-US" sz="3600">
                <a:solidFill>
                  <a:schemeClr val="hlink"/>
                </a:solidFill>
                <a:latin typeface="Times New Roman" panose="02020603050405020304" pitchFamily="18" charset="0"/>
                <a:ea typeface="黑体" panose="02010609060101010101" pitchFamily="49" charset="-122"/>
              </a:rPr>
              <a:t>胆汁酸的分类</a:t>
            </a:r>
          </a:p>
          <a:p>
            <a:pPr eaLnBrk="1" hangingPunct="1">
              <a:spcBef>
                <a:spcPct val="50000"/>
              </a:spcBef>
            </a:pPr>
            <a:r>
              <a:rPr kumimoji="1" lang="zh-CN" altLang="en-US" sz="3600">
                <a:solidFill>
                  <a:schemeClr val="hlink"/>
                </a:solidFill>
                <a:latin typeface="Times New Roman" panose="02020603050405020304" pitchFamily="18" charset="0"/>
                <a:ea typeface="黑体" panose="02010609060101010101" pitchFamily="49" charset="-122"/>
              </a:rPr>
              <a:t>胆汁酸的代谢</a:t>
            </a:r>
          </a:p>
        </p:txBody>
      </p:sp>
      <p:sp>
        <p:nvSpPr>
          <p:cNvPr id="74757" name="灯片编号占位符 4">
            <a:extLst>
              <a:ext uri="{FF2B5EF4-FFF2-40B4-BE49-F238E27FC236}">
                <a16:creationId xmlns:a16="http://schemas.microsoft.com/office/drawing/2014/main" id="{C4B2B659-0169-4F06-99D5-44BEB9E12A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9831ED1-A1E9-4BEF-91C6-36F96AB843C7}" type="slidenum">
              <a:rPr lang="en-US" altLang="zh-CN">
                <a:latin typeface="Arial" panose="020B0604020202020204" pitchFamily="34" charset="0"/>
              </a:rPr>
              <a:pPr eaLnBrk="1" hangingPunct="1"/>
              <a:t>58</a:t>
            </a:fld>
            <a:endParaRPr lang="en-US" altLang="zh-CN">
              <a:latin typeface="Arial" panose="020B0604020202020204" pitchFamily="34" charset="0"/>
            </a:endParaRPr>
          </a:p>
        </p:txBody>
      </p:sp>
    </p:spTree>
  </p:cSld>
  <p:clrMapOvr>
    <a:masterClrMapping/>
  </p:clrMapOvr>
  <p:transition spd="med">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01E1B9B-E421-4043-861B-336902CA2791}"/>
              </a:ext>
            </a:extLst>
          </p:cNvPr>
          <p:cNvSpPr>
            <a:spLocks noGrp="1" noRot="1" noChangeArrowheads="1"/>
          </p:cNvSpPr>
          <p:nvPr>
            <p:ph type="title"/>
          </p:nvPr>
        </p:nvSpPr>
        <p:spPr>
          <a:xfrm>
            <a:off x="457200" y="620713"/>
            <a:ext cx="8229600" cy="512762"/>
          </a:xfrm>
        </p:spPr>
        <p:txBody>
          <a:bodyPr/>
          <a:lstStyle/>
          <a:p>
            <a:pPr eaLnBrk="1" hangingPunct="1">
              <a:defRPr/>
            </a:pPr>
            <a:r>
              <a:rPr lang="zh-CN" altLang="en-US" sz="3600" b="0">
                <a:solidFill>
                  <a:schemeClr val="hlink"/>
                </a:solidFill>
                <a:latin typeface="黑体" pitchFamily="2" charset="-122"/>
                <a:ea typeface="黑体" pitchFamily="2" charset="-122"/>
              </a:rPr>
              <a:t>一、胆  汁</a:t>
            </a:r>
          </a:p>
        </p:txBody>
      </p:sp>
      <p:sp>
        <p:nvSpPr>
          <p:cNvPr id="45059" name="Rectangle 3">
            <a:extLst>
              <a:ext uri="{FF2B5EF4-FFF2-40B4-BE49-F238E27FC236}">
                <a16:creationId xmlns:a16="http://schemas.microsoft.com/office/drawing/2014/main" id="{F1925C68-01D0-4DD8-B121-8A5AF9FFE139}"/>
              </a:ext>
            </a:extLst>
          </p:cNvPr>
          <p:cNvSpPr>
            <a:spLocks noGrp="1" noChangeArrowheads="1"/>
          </p:cNvSpPr>
          <p:nvPr>
            <p:ph type="body" idx="1"/>
          </p:nvPr>
        </p:nvSpPr>
        <p:spPr>
          <a:xfrm>
            <a:off x="525463" y="1341438"/>
            <a:ext cx="8223250" cy="4648200"/>
          </a:xfrm>
        </p:spPr>
        <p:txBody>
          <a:bodyPr/>
          <a:lstStyle/>
          <a:p>
            <a:pPr marL="609600" indent="-609600" eaLnBrk="1" hangingPunct="1">
              <a:lnSpc>
                <a:spcPct val="120000"/>
              </a:lnSpc>
            </a:pPr>
            <a:r>
              <a:rPr lang="zh-CN" altLang="en-US">
                <a:effectLst/>
                <a:latin typeface="Times New Roman" panose="02020603050405020304" pitchFamily="18" charset="0"/>
                <a:ea typeface="黑体" panose="02010609060101010101" pitchFamily="49" charset="-122"/>
              </a:rPr>
              <a:t>肝胆汁和胆囊胆汁</a:t>
            </a:r>
          </a:p>
          <a:p>
            <a:pPr marL="609600" indent="-609600" eaLnBrk="1" hangingPunct="1">
              <a:lnSpc>
                <a:spcPct val="120000"/>
              </a:lnSpc>
            </a:pPr>
            <a:r>
              <a:rPr lang="zh-CN" altLang="en-US">
                <a:effectLst/>
                <a:latin typeface="Times New Roman" panose="02020603050405020304" pitchFamily="18" charset="0"/>
                <a:ea typeface="黑体" panose="02010609060101010101" pitchFamily="49" charset="-122"/>
              </a:rPr>
              <a:t>胆汁的功能</a:t>
            </a:r>
          </a:p>
          <a:p>
            <a:pPr marL="609600" indent="-609600" eaLnBrk="1" hangingPunct="1">
              <a:lnSpc>
                <a:spcPct val="120000"/>
              </a:lnSpc>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 </a:t>
            </a:r>
            <a:r>
              <a:rPr lang="en-US" altLang="zh-CN">
                <a:effectLst/>
                <a:latin typeface="Times New Roman" panose="02020603050405020304" pitchFamily="18" charset="0"/>
                <a:ea typeface="黑体" panose="02010609060101010101" pitchFamily="49" charset="-122"/>
              </a:rPr>
              <a:t>1. </a:t>
            </a:r>
            <a:r>
              <a:rPr lang="zh-CN" altLang="en-US">
                <a:effectLst/>
                <a:latin typeface="Times New Roman" panose="02020603050405020304" pitchFamily="18" charset="0"/>
                <a:ea typeface="黑体" panose="02010609060101010101" pitchFamily="49" charset="-122"/>
              </a:rPr>
              <a:t>作为消化液，促进脂类的消化和吸收</a:t>
            </a:r>
          </a:p>
          <a:p>
            <a:pPr marL="609600" indent="-609600" eaLnBrk="1" hangingPunct="1">
              <a:lnSpc>
                <a:spcPct val="120000"/>
              </a:lnSpc>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 </a:t>
            </a:r>
            <a:r>
              <a:rPr lang="en-US" altLang="zh-CN">
                <a:effectLst/>
                <a:latin typeface="Times New Roman" panose="02020603050405020304" pitchFamily="18" charset="0"/>
                <a:ea typeface="黑体" panose="02010609060101010101" pitchFamily="49" charset="-122"/>
              </a:rPr>
              <a:t>2. </a:t>
            </a:r>
            <a:r>
              <a:rPr lang="zh-CN" altLang="en-US">
                <a:effectLst/>
                <a:latin typeface="Times New Roman" panose="02020603050405020304" pitchFamily="18" charset="0"/>
                <a:ea typeface="黑体" panose="02010609060101010101" pitchFamily="49" charset="-122"/>
              </a:rPr>
              <a:t>作为排泄液，将体内某些代谢产物</a:t>
            </a:r>
            <a:r>
              <a:rPr lang="en-US" altLang="zh-CN">
                <a:effectLst/>
                <a:latin typeface="Times New Roman" panose="02020603050405020304" pitchFamily="18" charset="0"/>
                <a:ea typeface="黑体" panose="02010609060101010101" pitchFamily="49" charset="-122"/>
              </a:rPr>
              <a:t>(</a:t>
            </a:r>
            <a:r>
              <a:rPr lang="zh-CN" altLang="en-US">
                <a:effectLst/>
                <a:latin typeface="Times New Roman" panose="02020603050405020304" pitchFamily="18" charset="0"/>
                <a:ea typeface="黑体" panose="02010609060101010101" pitchFamily="49" charset="-122"/>
              </a:rPr>
              <a:t>胆红素、胆固醇</a:t>
            </a:r>
            <a:r>
              <a:rPr lang="en-US" altLang="zh-CN">
                <a:effectLst/>
                <a:latin typeface="Times New Roman" panose="02020603050405020304" pitchFamily="18" charset="0"/>
                <a:ea typeface="黑体" panose="02010609060101010101" pitchFamily="49" charset="-122"/>
              </a:rPr>
              <a:t>)</a:t>
            </a:r>
            <a:r>
              <a:rPr lang="zh-CN" altLang="en-US">
                <a:effectLst/>
                <a:latin typeface="Times New Roman" panose="02020603050405020304" pitchFamily="18" charset="0"/>
                <a:ea typeface="黑体" panose="02010609060101010101" pitchFamily="49" charset="-122"/>
              </a:rPr>
              <a:t>及经肝生物转化的非营养物排入肠腔，随粪便排出体外。</a:t>
            </a:r>
          </a:p>
          <a:p>
            <a:pPr marL="609600" indent="-609600" eaLnBrk="1" hangingPunct="1">
              <a:lnSpc>
                <a:spcPct val="120000"/>
              </a:lnSpc>
            </a:pPr>
            <a:r>
              <a:rPr lang="zh-CN" altLang="en-US" u="sng">
                <a:effectLst/>
                <a:latin typeface="Times New Roman" panose="02020603050405020304" pitchFamily="18" charset="0"/>
                <a:ea typeface="黑体" panose="02010609060101010101" pitchFamily="49" charset="-122"/>
              </a:rPr>
              <a:t>胆汁酸盐</a:t>
            </a:r>
            <a:r>
              <a:rPr lang="zh-CN" altLang="en-US">
                <a:effectLst/>
                <a:latin typeface="Times New Roman" panose="02020603050405020304" pitchFamily="18" charset="0"/>
                <a:ea typeface="黑体" panose="02010609060101010101" pitchFamily="49" charset="-122"/>
              </a:rPr>
              <a:t>是胆汁的主要成分</a:t>
            </a:r>
          </a:p>
        </p:txBody>
      </p:sp>
      <p:sp>
        <p:nvSpPr>
          <p:cNvPr id="75780" name="灯片编号占位符 3">
            <a:extLst>
              <a:ext uri="{FF2B5EF4-FFF2-40B4-BE49-F238E27FC236}">
                <a16:creationId xmlns:a16="http://schemas.microsoft.com/office/drawing/2014/main" id="{0A549C46-E1B7-4473-A2A7-2B506510D4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FDA9E7F-663B-45D4-AA8C-ADC9CDFD03AA}" type="slidenum">
              <a:rPr lang="en-US" altLang="zh-CN">
                <a:latin typeface="Arial" panose="020B0604020202020204" pitchFamily="34" charset="0"/>
              </a:rPr>
              <a:pPr eaLnBrk="1" hangingPunct="1"/>
              <a:t>59</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5059">
                                            <p:txEl>
                                              <p:pRg st="2" end="2"/>
                                            </p:txEl>
                                          </p:spTgt>
                                        </p:tgtEl>
                                        <p:attrNameLst>
                                          <p:attrName>style.visibility</p:attrName>
                                        </p:attrNameLst>
                                      </p:cBhvr>
                                      <p:to>
                                        <p:strVal val="visible"/>
                                      </p:to>
                                    </p:set>
                                    <p:animEffect transition="in" filter="dissolve">
                                      <p:cBhvr>
                                        <p:cTn id="16" dur="500"/>
                                        <p:tgtEl>
                                          <p:spTgt spid="450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dissolve">
                                      <p:cBhvr>
                                        <p:cTn id="21" dur="500"/>
                                        <p:tgtEl>
                                          <p:spTgt spid="4505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5059">
                                            <p:txEl>
                                              <p:pRg st="4" end="4"/>
                                            </p:txEl>
                                          </p:spTgt>
                                        </p:tgtEl>
                                        <p:attrNameLst>
                                          <p:attrName>style.visibility</p:attrName>
                                        </p:attrNameLst>
                                      </p:cBhvr>
                                      <p:to>
                                        <p:strVal val="visible"/>
                                      </p:to>
                                    </p:set>
                                    <p:animEffect transition="in" filter="dissolve">
                                      <p:cBhvr>
                                        <p:cTn id="26"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C9B9275-A828-48CA-A837-5FCBBF1E7393}"/>
              </a:ext>
            </a:extLst>
          </p:cNvPr>
          <p:cNvSpPr>
            <a:spLocks noGrp="1" noRot="1" noChangeArrowheads="1"/>
          </p:cNvSpPr>
          <p:nvPr>
            <p:ph type="title"/>
          </p:nvPr>
        </p:nvSpPr>
        <p:spPr>
          <a:xfrm>
            <a:off x="457200" y="1290638"/>
            <a:ext cx="8229600" cy="641350"/>
          </a:xfrm>
        </p:spPr>
        <p:txBody>
          <a:bodyPr/>
          <a:lstStyle/>
          <a:p>
            <a:pPr eaLnBrk="1" hangingPunct="1"/>
            <a:r>
              <a:rPr lang="zh-CN" altLang="en-US" sz="3600" b="0">
                <a:solidFill>
                  <a:schemeClr val="hlink"/>
                </a:solidFill>
                <a:effectLst/>
                <a:ea typeface="黑体" panose="02010609060101010101" pitchFamily="49" charset="-122"/>
              </a:rPr>
              <a:t>肝脏化学组成特点</a:t>
            </a:r>
          </a:p>
        </p:txBody>
      </p:sp>
      <p:sp>
        <p:nvSpPr>
          <p:cNvPr id="109571" name="Rectangle 3">
            <a:extLst>
              <a:ext uri="{FF2B5EF4-FFF2-40B4-BE49-F238E27FC236}">
                <a16:creationId xmlns:a16="http://schemas.microsoft.com/office/drawing/2014/main" id="{981228E4-9450-437D-9F64-68D7EEED9896}"/>
              </a:ext>
            </a:extLst>
          </p:cNvPr>
          <p:cNvSpPr>
            <a:spLocks noGrp="1" noChangeArrowheads="1"/>
          </p:cNvSpPr>
          <p:nvPr>
            <p:ph type="body" idx="1"/>
          </p:nvPr>
        </p:nvSpPr>
        <p:spPr>
          <a:xfrm>
            <a:off x="2413000" y="2216150"/>
            <a:ext cx="5970588" cy="2797175"/>
          </a:xfrm>
        </p:spPr>
        <p:txBody>
          <a:bodyPr/>
          <a:lstStyle/>
          <a:p>
            <a:pPr eaLnBrk="1" hangingPunct="1">
              <a:lnSpc>
                <a:spcPct val="130000"/>
              </a:lnSpc>
            </a:pPr>
            <a:r>
              <a:rPr lang="zh-CN" altLang="en-US" sz="3600">
                <a:effectLst/>
                <a:latin typeface="Times New Roman" panose="02020603050405020304" pitchFamily="18" charset="0"/>
                <a:ea typeface="黑体" panose="02010609060101010101" pitchFamily="49" charset="-122"/>
              </a:rPr>
              <a:t>蛋白质含量高</a:t>
            </a:r>
          </a:p>
          <a:p>
            <a:pPr lvl="1" eaLnBrk="1" hangingPunct="1">
              <a:lnSpc>
                <a:spcPct val="130000"/>
              </a:lnSpc>
              <a:buClr>
                <a:schemeClr val="hlink"/>
              </a:buClr>
              <a:buSzPct val="45000"/>
            </a:pPr>
            <a:r>
              <a:rPr lang="zh-CN" altLang="en-US" sz="3200">
                <a:effectLst/>
                <a:latin typeface="Times New Roman" panose="02020603050405020304" pitchFamily="18" charset="0"/>
                <a:ea typeface="黑体" panose="02010609060101010101" pitchFamily="49" charset="-122"/>
              </a:rPr>
              <a:t>构成肝内各种生物膜</a:t>
            </a:r>
          </a:p>
          <a:p>
            <a:pPr lvl="1" eaLnBrk="1" hangingPunct="1">
              <a:lnSpc>
                <a:spcPct val="130000"/>
              </a:lnSpc>
              <a:buClr>
                <a:schemeClr val="hlink"/>
              </a:buClr>
              <a:buSzPct val="45000"/>
            </a:pPr>
            <a:r>
              <a:rPr lang="zh-CN" altLang="en-US" sz="3200">
                <a:effectLst/>
                <a:latin typeface="Times New Roman" panose="02020603050405020304" pitchFamily="18" charset="0"/>
                <a:ea typeface="黑体" panose="02010609060101010101" pitchFamily="49" charset="-122"/>
              </a:rPr>
              <a:t>丰富的酶类</a:t>
            </a:r>
          </a:p>
        </p:txBody>
      </p:sp>
      <p:sp>
        <p:nvSpPr>
          <p:cNvPr id="27652" name="灯片编号占位符 3">
            <a:extLst>
              <a:ext uri="{FF2B5EF4-FFF2-40B4-BE49-F238E27FC236}">
                <a16:creationId xmlns:a16="http://schemas.microsoft.com/office/drawing/2014/main" id="{26BC68F7-84EA-4914-BAE3-D1DB65BCC5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FB3F211D-AE01-469A-A32E-DC834D5C9720}" type="slidenum">
              <a:rPr lang="en-US" altLang="zh-CN">
                <a:latin typeface="Arial" panose="020B0604020202020204" pitchFamily="34" charset="0"/>
              </a:rPr>
              <a:pPr eaLnBrk="1" hangingPunct="1"/>
              <a:t>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dissolve">
                                      <p:cBhvr>
                                        <p:cTn id="7" dur="1000"/>
                                        <p:tgtEl>
                                          <p:spTgt spid="109571">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animEffect transition="in" filter="dissolve">
                                      <p:cBhvr>
                                        <p:cTn id="11" dur="1000"/>
                                        <p:tgtEl>
                                          <p:spTgt spid="10957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Effect transition="in" filter="dissolve">
                                      <p:cBhvr>
                                        <p:cTn id="15" dur="10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7BAC6AD9-1CDB-4306-BC53-318A9A4B1060}"/>
              </a:ext>
            </a:extLst>
          </p:cNvPr>
          <p:cNvSpPr>
            <a:spLocks noGrp="1" noChangeArrowheads="1"/>
          </p:cNvSpPr>
          <p:nvPr>
            <p:ph type="body" sz="half" idx="1"/>
          </p:nvPr>
        </p:nvSpPr>
        <p:spPr>
          <a:xfrm>
            <a:off x="323850" y="1744663"/>
            <a:ext cx="7354888" cy="676275"/>
          </a:xfrm>
          <a:noFill/>
          <a:extLst>
            <a:ext uri="{909E8E84-426E-40DD-AFC4-6F175D3DCCD1}">
              <a14:hiddenFill xmlns:a14="http://schemas.microsoft.com/office/drawing/2010/main">
                <a:solidFill>
                  <a:srgbClr val="FFFFFF"/>
                </a:solidFill>
              </a14:hiddenFill>
            </a:ext>
          </a:extLst>
        </p:spPr>
        <p:txBody>
          <a:bodyPr/>
          <a:lstStyle/>
          <a:p>
            <a:pPr eaLnBrk="1" hangingPunct="1">
              <a:lnSpc>
                <a:spcPct val="120000"/>
              </a:lnSpc>
              <a:buFont typeface="Wingdings" panose="05000000000000000000" pitchFamily="2" charset="2"/>
              <a:buNone/>
            </a:pPr>
            <a:r>
              <a:rPr lang="zh-CN" altLang="en-US">
                <a:effectLst/>
                <a:latin typeface="Times New Roman" panose="02020603050405020304" pitchFamily="18" charset="0"/>
                <a:ea typeface="黑体" panose="02010609060101010101" pitchFamily="49" charset="-122"/>
              </a:rPr>
              <a:t>（一）促进脂类的消化与吸收</a:t>
            </a:r>
          </a:p>
        </p:txBody>
      </p:sp>
      <p:graphicFrame>
        <p:nvGraphicFramePr>
          <p:cNvPr id="63491" name="Object 4">
            <a:extLst>
              <a:ext uri="{FF2B5EF4-FFF2-40B4-BE49-F238E27FC236}">
                <a16:creationId xmlns:a16="http://schemas.microsoft.com/office/drawing/2014/main" id="{7A86308C-A001-4D05-B7D0-7CA184F4FEEB}"/>
              </a:ext>
            </a:extLst>
          </p:cNvPr>
          <p:cNvGraphicFramePr>
            <a:graphicFrameLocks noGrp="1" noChangeAspect="1"/>
          </p:cNvGraphicFramePr>
          <p:nvPr>
            <p:ph sz="half" idx="2"/>
          </p:nvPr>
        </p:nvGraphicFramePr>
        <p:xfrm>
          <a:off x="4735513" y="2711450"/>
          <a:ext cx="4229100" cy="2662238"/>
        </p:xfrm>
        <a:graphic>
          <a:graphicData uri="http://schemas.openxmlformats.org/presentationml/2006/ole">
            <mc:AlternateContent xmlns:mc="http://schemas.openxmlformats.org/markup-compatibility/2006">
              <mc:Choice xmlns:v="urn:schemas-microsoft-com:vml" Requires="v">
                <p:oleObj spid="_x0000_s8212" name="ChemSketch" r:id="rId3" imgW="3974592" imgH="2502408" progId="">
                  <p:embed/>
                </p:oleObj>
              </mc:Choice>
              <mc:Fallback>
                <p:oleObj name="ChemSketch" r:id="rId3" imgW="3974592" imgH="2502408" progId="">
                  <p:embed/>
                  <p:pic>
                    <p:nvPicPr>
                      <p:cNvPr id="0" name="Picture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513" y="2711450"/>
                        <a:ext cx="4229100" cy="2662238"/>
                      </a:xfrm>
                      <a:prstGeom prst="rect">
                        <a:avLst/>
                      </a:prstGeom>
                      <a:solidFill>
                        <a:schemeClr val="tx1"/>
                      </a:solidFill>
                    </p:spPr>
                  </p:pic>
                </p:oleObj>
              </mc:Fallback>
            </mc:AlternateContent>
          </a:graphicData>
        </a:graphic>
      </p:graphicFrame>
      <p:sp>
        <p:nvSpPr>
          <p:cNvPr id="63492" name="Rectangle 5">
            <a:extLst>
              <a:ext uri="{FF2B5EF4-FFF2-40B4-BE49-F238E27FC236}">
                <a16:creationId xmlns:a16="http://schemas.microsoft.com/office/drawing/2014/main" id="{59D38171-26F9-4857-9736-CCEE05EFA4BA}"/>
              </a:ext>
            </a:extLst>
          </p:cNvPr>
          <p:cNvSpPr>
            <a:spLocks noChangeArrowheads="1"/>
          </p:cNvSpPr>
          <p:nvPr/>
        </p:nvSpPr>
        <p:spPr bwMode="auto">
          <a:xfrm>
            <a:off x="250825" y="2719388"/>
            <a:ext cx="4608513"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chemeClr val="hlink"/>
              </a:buClr>
              <a:buSzPct val="70000"/>
              <a:buFont typeface="Wingdings" panose="05000000000000000000" pitchFamily="2" charset="2"/>
              <a:buNone/>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胆汁酸构型上具有亲水和疏水的两个侧面，使胆汁酸具有较强的界面活性，能够降低油</a:t>
            </a:r>
            <a:r>
              <a:rPr lang="en-US" altLang="zh-CN" sz="2800">
                <a:latin typeface="Times New Roman" panose="02020603050405020304" pitchFamily="18" charset="0"/>
                <a:ea typeface="黑体" panose="02010609060101010101" pitchFamily="49" charset="-122"/>
              </a:rPr>
              <a:t>/</a:t>
            </a:r>
            <a:r>
              <a:rPr lang="zh-CN" altLang="en-US" sz="2800">
                <a:latin typeface="Times New Roman" panose="02020603050405020304" pitchFamily="18" charset="0"/>
                <a:ea typeface="黑体" panose="02010609060101010101" pitchFamily="49" charset="-122"/>
              </a:rPr>
              <a:t>水两相之间的表面张力。 </a:t>
            </a:r>
            <a:endParaRPr lang="en-US" altLang="zh-CN" sz="2800">
              <a:latin typeface="Times New Roman" panose="02020603050405020304" pitchFamily="18" charset="0"/>
              <a:ea typeface="黑体" panose="02010609060101010101" pitchFamily="49" charset="-122"/>
            </a:endParaRPr>
          </a:p>
          <a:p>
            <a:pPr algn="r" eaLnBrk="1" hangingPunct="1">
              <a:lnSpc>
                <a:spcPct val="120000"/>
              </a:lnSpc>
              <a:spcBef>
                <a:spcPct val="20000"/>
              </a:spcBef>
              <a:buClr>
                <a:schemeClr val="hlink"/>
              </a:buClr>
              <a:buSzPct val="70000"/>
              <a:buFont typeface="Wingdings" panose="05000000000000000000" pitchFamily="2" charset="2"/>
              <a:buNone/>
            </a:pP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良好的乳化剂</a:t>
            </a:r>
          </a:p>
        </p:txBody>
      </p:sp>
      <p:sp>
        <p:nvSpPr>
          <p:cNvPr id="63493" name="Text Box 6">
            <a:extLst>
              <a:ext uri="{FF2B5EF4-FFF2-40B4-BE49-F238E27FC236}">
                <a16:creationId xmlns:a16="http://schemas.microsoft.com/office/drawing/2014/main" id="{A88E3A3F-9569-4CDB-8FCD-10371FD84B06}"/>
              </a:ext>
            </a:extLst>
          </p:cNvPr>
          <p:cNvSpPr txBox="1">
            <a:spLocks noChangeArrowheads="1"/>
          </p:cNvSpPr>
          <p:nvPr/>
        </p:nvSpPr>
        <p:spPr bwMode="auto">
          <a:xfrm>
            <a:off x="6084888" y="5535613"/>
            <a:ext cx="20875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zh-CN" altLang="en-US" sz="2800">
                <a:solidFill>
                  <a:srgbClr val="FFFF00"/>
                </a:solidFill>
                <a:latin typeface="Arial" panose="020B0604020202020204" pitchFamily="34" charset="0"/>
                <a:ea typeface="黑体" panose="02010609060101010101" pitchFamily="49" charset="-122"/>
              </a:rPr>
              <a:t>甘氨胆酸的立体构型</a:t>
            </a:r>
          </a:p>
        </p:txBody>
      </p:sp>
      <p:sp>
        <p:nvSpPr>
          <p:cNvPr id="8198" name="Rectangle 8">
            <a:extLst>
              <a:ext uri="{FF2B5EF4-FFF2-40B4-BE49-F238E27FC236}">
                <a16:creationId xmlns:a16="http://schemas.microsoft.com/office/drawing/2014/main" id="{85D2B2FA-F823-471D-8196-8E666FF5B3FA}"/>
              </a:ext>
            </a:extLst>
          </p:cNvPr>
          <p:cNvSpPr>
            <a:spLocks noGrp="1" noRot="1" noChangeArrowheads="1"/>
          </p:cNvSpPr>
          <p:nvPr>
            <p:ph type="title"/>
          </p:nvPr>
        </p:nvSpPr>
        <p:spPr>
          <a:xfrm>
            <a:off x="457200" y="973138"/>
            <a:ext cx="8229600" cy="511175"/>
          </a:xfrm>
          <a:noFill/>
          <a:extLst>
            <a:ext uri="{909E8E84-426E-40DD-AFC4-6F175D3DCCD1}">
              <a14:hiddenFill xmlns:a14="http://schemas.microsoft.com/office/drawing/2010/main">
                <a:solidFill>
                  <a:srgbClr val="FFFFFF"/>
                </a:solidFill>
              </a14:hiddenFill>
            </a:ext>
          </a:extLst>
        </p:spPr>
        <p:txBody>
          <a:bodyPr/>
          <a:lstStyle/>
          <a:p>
            <a:pPr eaLnBrk="1" hangingPunct="1"/>
            <a:r>
              <a:rPr lang="zh-CN" altLang="en-US" sz="3600" b="0">
                <a:solidFill>
                  <a:schemeClr val="hlink"/>
                </a:solidFill>
                <a:effectLst/>
                <a:ea typeface="黑体" panose="02010609060101010101" pitchFamily="49" charset="-122"/>
              </a:rPr>
              <a:t>二、胆汁酸的功能</a:t>
            </a:r>
          </a:p>
        </p:txBody>
      </p:sp>
      <p:sp>
        <p:nvSpPr>
          <p:cNvPr id="8199" name="灯片编号占位符 6">
            <a:extLst>
              <a:ext uri="{FF2B5EF4-FFF2-40B4-BE49-F238E27FC236}">
                <a16:creationId xmlns:a16="http://schemas.microsoft.com/office/drawing/2014/main" id="{0AA1206B-8898-43F9-B19C-0BF55833585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FCB4272-1467-4E3A-B5C4-B8E349CA8D6F}" type="slidenum">
              <a:rPr lang="en-US" altLang="zh-CN">
                <a:latin typeface="Arial" panose="020B0604020202020204" pitchFamily="34" charset="0"/>
              </a:rPr>
              <a:pPr eaLnBrk="1" hangingPunct="1"/>
              <a:t>60</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1000"/>
                                        <p:tgtEl>
                                          <p:spTgt spid="63490">
                                            <p:txEl>
                                              <p:pRg st="0" end="0"/>
                                            </p:txEl>
                                          </p:spTgt>
                                        </p:tgtEl>
                                      </p:cBhvr>
                                    </p:animEffect>
                                    <p:anim calcmode="lin" valueType="num">
                                      <p:cBhvr>
                                        <p:cTn id="8" dur="10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37" fill="hold" nodeType="clickEffect">
                                  <p:stCondLst>
                                    <p:cond delay="0"/>
                                  </p:stCondLst>
                                  <p:childTnLst>
                                    <p:set>
                                      <p:cBhvr>
                                        <p:cTn id="13" dur="1" fill="hold">
                                          <p:stCondLst>
                                            <p:cond delay="0"/>
                                          </p:stCondLst>
                                        </p:cTn>
                                        <p:tgtEl>
                                          <p:spTgt spid="63491"/>
                                        </p:tgtEl>
                                        <p:attrNameLst>
                                          <p:attrName>style.visibility</p:attrName>
                                        </p:attrNameLst>
                                      </p:cBhvr>
                                      <p:to>
                                        <p:strVal val="visible"/>
                                      </p:to>
                                    </p:set>
                                    <p:animEffect transition="in" filter="barn(outVertical)">
                                      <p:cBhvr>
                                        <p:cTn id="14" dur="500"/>
                                        <p:tgtEl>
                                          <p:spTgt spid="63491"/>
                                        </p:tgtEl>
                                      </p:cBhvr>
                                    </p:animEffect>
                                  </p:childTnLst>
                                </p:cTn>
                              </p:par>
                            </p:childTnLst>
                          </p:cTn>
                        </p:par>
                        <p:par>
                          <p:cTn id="15" fill="hold" nodeType="afterGroup">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3493"/>
                                        </p:tgtEl>
                                        <p:attrNameLst>
                                          <p:attrName>style.visibility</p:attrName>
                                        </p:attrNameLst>
                                      </p:cBhvr>
                                      <p:to>
                                        <p:strVal val="visible"/>
                                      </p:to>
                                    </p:set>
                                    <p:animEffect transition="in" filter="fade">
                                      <p:cBhvr>
                                        <p:cTn id="18" dur="1000"/>
                                        <p:tgtEl>
                                          <p:spTgt spid="63493"/>
                                        </p:tgtEl>
                                      </p:cBhvr>
                                    </p:animEffect>
                                    <p:anim calcmode="lin" valueType="num">
                                      <p:cBhvr>
                                        <p:cTn id="19" dur="1000" fill="hold"/>
                                        <p:tgtEl>
                                          <p:spTgt spid="63493"/>
                                        </p:tgtEl>
                                        <p:attrNameLst>
                                          <p:attrName>ppt_x</p:attrName>
                                        </p:attrNameLst>
                                      </p:cBhvr>
                                      <p:tavLst>
                                        <p:tav tm="0">
                                          <p:val>
                                            <p:strVal val="#ppt_x"/>
                                          </p:val>
                                        </p:tav>
                                        <p:tav tm="100000">
                                          <p:val>
                                            <p:strVal val="#ppt_x"/>
                                          </p:val>
                                        </p:tav>
                                      </p:tavLst>
                                    </p:anim>
                                    <p:anim calcmode="lin" valueType="num">
                                      <p:cBhvr>
                                        <p:cTn id="20" dur="1000" fill="hold"/>
                                        <p:tgtEl>
                                          <p:spTgt spid="6349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3492"/>
                                        </p:tgtEl>
                                        <p:attrNameLst>
                                          <p:attrName>style.visibility</p:attrName>
                                        </p:attrNameLst>
                                      </p:cBhvr>
                                      <p:to>
                                        <p:strVal val="visible"/>
                                      </p:to>
                                    </p:set>
                                    <p:animEffect transition="in" filter="fade">
                                      <p:cBhvr>
                                        <p:cTn id="25" dur="1000"/>
                                        <p:tgtEl>
                                          <p:spTgt spid="63492"/>
                                        </p:tgtEl>
                                      </p:cBhvr>
                                    </p:animEffect>
                                    <p:anim calcmode="lin" valueType="num">
                                      <p:cBhvr>
                                        <p:cTn id="26" dur="1000" fill="hold"/>
                                        <p:tgtEl>
                                          <p:spTgt spid="63492"/>
                                        </p:tgtEl>
                                        <p:attrNameLst>
                                          <p:attrName>ppt_x</p:attrName>
                                        </p:attrNameLst>
                                      </p:cBhvr>
                                      <p:tavLst>
                                        <p:tav tm="0">
                                          <p:val>
                                            <p:strVal val="#ppt_x"/>
                                          </p:val>
                                        </p:tav>
                                        <p:tav tm="100000">
                                          <p:val>
                                            <p:strVal val="#ppt_x"/>
                                          </p:val>
                                        </p:tav>
                                      </p:tavLst>
                                    </p:anim>
                                    <p:anim calcmode="lin" valueType="num">
                                      <p:cBhvr>
                                        <p:cTn id="27" dur="1000" fill="hold"/>
                                        <p:tgtEl>
                                          <p:spTgt spid="63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P spid="63492" grpId="0"/>
      <p:bldP spid="6349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6A4B241-F17A-4043-80C1-471430FC82BC}"/>
              </a:ext>
            </a:extLst>
          </p:cNvPr>
          <p:cNvSpPr>
            <a:spLocks noGrp="1" noChangeArrowheads="1"/>
          </p:cNvSpPr>
          <p:nvPr>
            <p:ph type="body" idx="1"/>
          </p:nvPr>
        </p:nvSpPr>
        <p:spPr>
          <a:xfrm>
            <a:off x="381000" y="1036638"/>
            <a:ext cx="8534400" cy="736600"/>
          </a:xfrm>
          <a:noFill/>
          <a:extLst>
            <a:ext uri="{909E8E84-426E-40DD-AFC4-6F175D3DCCD1}">
              <a14:hiddenFill xmlns:a14="http://schemas.microsoft.com/office/drawing/2010/main">
                <a:solidFill>
                  <a:srgbClr val="FFFFFF"/>
                </a:solidFill>
              </a14:hiddenFill>
            </a:ext>
          </a:extLst>
        </p:spPr>
        <p:txBody>
          <a:bodyPr/>
          <a:lstStyle/>
          <a:p>
            <a:pPr algn="ctr" eaLnBrk="1" hangingPunct="1">
              <a:buFont typeface="Wingdings" panose="05000000000000000000" pitchFamily="2" charset="2"/>
              <a:buNone/>
            </a:pPr>
            <a:r>
              <a:rPr lang="zh-CN" altLang="en-US">
                <a:solidFill>
                  <a:srgbClr val="FFFF00"/>
                </a:solidFill>
                <a:effectLst/>
                <a:latin typeface="Times New Roman" panose="02020603050405020304" pitchFamily="18" charset="0"/>
                <a:ea typeface="黑体" panose="02010609060101010101" pitchFamily="49" charset="-122"/>
              </a:rPr>
              <a:t>（二）排泄胆固醇</a:t>
            </a:r>
          </a:p>
        </p:txBody>
      </p:sp>
      <p:sp>
        <p:nvSpPr>
          <p:cNvPr id="128003" name="Rectangle 3">
            <a:extLst>
              <a:ext uri="{FF2B5EF4-FFF2-40B4-BE49-F238E27FC236}">
                <a16:creationId xmlns:a16="http://schemas.microsoft.com/office/drawing/2014/main" id="{2DBB8B71-45FD-4C8F-9DC8-29A6DD18B8A6}"/>
              </a:ext>
            </a:extLst>
          </p:cNvPr>
          <p:cNvSpPr>
            <a:spLocks noChangeArrowheads="1"/>
          </p:cNvSpPr>
          <p:nvPr/>
        </p:nvSpPr>
        <p:spPr bwMode="auto">
          <a:xfrm>
            <a:off x="1042988" y="1930400"/>
            <a:ext cx="482441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ts val="600"/>
              </a:spcBef>
              <a:buClr>
                <a:schemeClr val="hlink"/>
              </a:buClr>
              <a:buSzPct val="75000"/>
              <a:buFont typeface="Wingdings" panose="05000000000000000000" pitchFamily="2" charset="2"/>
              <a:buChar char="Ø"/>
            </a:pPr>
            <a:r>
              <a:rPr lang="en-US" altLang="zh-CN" sz="3200">
                <a:latin typeface="Times New Roman" panose="02020603050405020304" pitchFamily="18" charset="0"/>
                <a:ea typeface="黑体" panose="02010609060101010101" pitchFamily="49" charset="-122"/>
              </a:rPr>
              <a:t> </a:t>
            </a:r>
            <a:r>
              <a:rPr lang="zh-CN" altLang="en-US" sz="3200">
                <a:latin typeface="Times New Roman" panose="02020603050405020304" pitchFamily="18" charset="0"/>
                <a:ea typeface="黑体" panose="02010609060101010101" pitchFamily="49" charset="-122"/>
              </a:rPr>
              <a:t>胆固醇主要随胆汁排泄</a:t>
            </a:r>
          </a:p>
          <a:p>
            <a:pPr lvl="1" eaLnBrk="1" hangingPunct="1">
              <a:lnSpc>
                <a:spcPct val="130000"/>
              </a:lnSpc>
              <a:spcBef>
                <a:spcPts val="600"/>
              </a:spcBef>
              <a:buClr>
                <a:schemeClr val="hlink"/>
              </a:buClr>
              <a:buSzPct val="75000"/>
              <a:buFont typeface="Wingdings" panose="05000000000000000000" pitchFamily="2" charset="2"/>
              <a:buChar char="ü"/>
            </a:pPr>
            <a:r>
              <a:rPr lang="zh-CN" altLang="en-US" sz="2800">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1/3</a:t>
            </a:r>
            <a:r>
              <a:rPr lang="zh-CN" altLang="en-US" sz="2800">
                <a:latin typeface="Times New Roman" panose="02020603050405020304" pitchFamily="18" charset="0"/>
                <a:ea typeface="黑体" panose="02010609060101010101" pitchFamily="49" charset="-122"/>
              </a:rPr>
              <a:t>以胆汁酸形式</a:t>
            </a:r>
          </a:p>
          <a:p>
            <a:pPr lvl="1" eaLnBrk="1" hangingPunct="1">
              <a:lnSpc>
                <a:spcPct val="130000"/>
              </a:lnSpc>
              <a:spcBef>
                <a:spcPts val="600"/>
              </a:spcBef>
              <a:buClr>
                <a:schemeClr val="hlink"/>
              </a:buClr>
              <a:buSzPct val="75000"/>
              <a:buFont typeface="Wingdings" panose="05000000000000000000" pitchFamily="2" charset="2"/>
              <a:buChar char="ü"/>
            </a:pPr>
            <a:r>
              <a:rPr lang="zh-CN" altLang="en-US" sz="2800">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2/3</a:t>
            </a:r>
            <a:r>
              <a:rPr lang="zh-CN" altLang="en-US" sz="2800">
                <a:latin typeface="Times New Roman" panose="02020603050405020304" pitchFamily="18" charset="0"/>
                <a:ea typeface="黑体" panose="02010609060101010101" pitchFamily="49" charset="-122"/>
              </a:rPr>
              <a:t>以直接形式</a:t>
            </a:r>
          </a:p>
        </p:txBody>
      </p:sp>
      <p:sp>
        <p:nvSpPr>
          <p:cNvPr id="128004" name="Rectangle 4">
            <a:extLst>
              <a:ext uri="{FF2B5EF4-FFF2-40B4-BE49-F238E27FC236}">
                <a16:creationId xmlns:a16="http://schemas.microsoft.com/office/drawing/2014/main" id="{8569D802-199D-40AB-A1C0-22BC011765AD}"/>
              </a:ext>
            </a:extLst>
          </p:cNvPr>
          <p:cNvSpPr>
            <a:spLocks noChangeArrowheads="1"/>
          </p:cNvSpPr>
          <p:nvPr/>
        </p:nvSpPr>
        <p:spPr bwMode="auto">
          <a:xfrm>
            <a:off x="1042988" y="3946525"/>
            <a:ext cx="71294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buClr>
                <a:schemeClr val="hlink"/>
              </a:buClr>
              <a:buSzPct val="75000"/>
              <a:buFont typeface="Wingdings" panose="05000000000000000000" pitchFamily="2" charset="2"/>
              <a:buChar char="Ø"/>
            </a:pPr>
            <a:r>
              <a:rPr lang="en-US" altLang="zh-CN" sz="3200">
                <a:latin typeface="Times New Roman" panose="02020603050405020304" pitchFamily="18" charset="0"/>
                <a:ea typeface="黑体" panose="02010609060101010101" pitchFamily="49" charset="-122"/>
              </a:rPr>
              <a:t> </a:t>
            </a:r>
            <a:r>
              <a:rPr lang="zh-CN" altLang="en-US" sz="3200">
                <a:latin typeface="Times New Roman" panose="02020603050405020304" pitchFamily="18" charset="0"/>
                <a:ea typeface="黑体" panose="02010609060101010101" pitchFamily="49" charset="-122"/>
              </a:rPr>
              <a:t>胆汁胆固醇、卵磷脂和胆汁酸盐比例失衡（</a:t>
            </a:r>
            <a:r>
              <a:rPr lang="en-US" altLang="en-US" sz="2400">
                <a:latin typeface="Times New Roman" panose="02020603050405020304" pitchFamily="18" charset="0"/>
                <a:ea typeface="黑体" panose="02010609060101010101" pitchFamily="49" charset="-122"/>
              </a:rPr>
              <a:t>≥</a:t>
            </a:r>
            <a:r>
              <a:rPr lang="en-US" altLang="zh-CN" sz="3200">
                <a:latin typeface="Times New Roman" panose="02020603050405020304" pitchFamily="18" charset="0"/>
                <a:ea typeface="黑体" panose="02010609060101010101" pitchFamily="49" charset="-122"/>
              </a:rPr>
              <a:t>1:10</a:t>
            </a:r>
            <a:r>
              <a:rPr lang="zh-CN" altLang="en-US" sz="3200">
                <a:latin typeface="Times New Roman" panose="02020603050405020304" pitchFamily="18" charset="0"/>
                <a:ea typeface="黑体" panose="02010609060101010101" pitchFamily="49" charset="-122"/>
              </a:rPr>
              <a:t>）导致胆固醇胆石生成</a:t>
            </a:r>
          </a:p>
        </p:txBody>
      </p:sp>
      <p:sp>
        <p:nvSpPr>
          <p:cNvPr id="76805" name="灯片编号占位符 4">
            <a:extLst>
              <a:ext uri="{FF2B5EF4-FFF2-40B4-BE49-F238E27FC236}">
                <a16:creationId xmlns:a16="http://schemas.microsoft.com/office/drawing/2014/main" id="{79B49FCB-6073-4A5F-94B1-92F20A94367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F13AC29-747F-4A86-A5EA-991B30F1F131}" type="slidenum">
              <a:rPr lang="en-US" altLang="zh-CN">
                <a:latin typeface="Arial" panose="020B0604020202020204" pitchFamily="34" charset="0"/>
              </a:rPr>
              <a:pPr eaLnBrk="1" hangingPunct="1"/>
              <a:t>61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slide(fromBottom)">
                                      <p:cBhvr>
                                        <p:cTn id="7" dur="500"/>
                                        <p:tgtEl>
                                          <p:spTgt spid="128003">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animEffect transition="in" filter="slide(fromBottom)">
                                      <p:cBhvr>
                                        <p:cTn id="11" dur="500"/>
                                        <p:tgtEl>
                                          <p:spTgt spid="128003">
                                            <p:txEl>
                                              <p:pRg st="1" end="1"/>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Effect transition="in" filter="slide(fromBottom)">
                                      <p:cBhvr>
                                        <p:cTn id="15" dur="500"/>
                                        <p:tgtEl>
                                          <p:spTgt spid="12800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8004"/>
                                        </p:tgtEl>
                                        <p:attrNameLst>
                                          <p:attrName>style.visibility</p:attrName>
                                        </p:attrNameLst>
                                      </p:cBhvr>
                                      <p:to>
                                        <p:strVal val="visible"/>
                                      </p:to>
                                    </p:set>
                                    <p:animEffect transition="in" filter="slide(fromBottom)">
                                      <p:cBhvr>
                                        <p:cTn id="20"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2"/>
      <p:bldP spid="12800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Dgiju">
            <a:extLst>
              <a:ext uri="{FF2B5EF4-FFF2-40B4-BE49-F238E27FC236}">
                <a16:creationId xmlns:a16="http://schemas.microsoft.com/office/drawing/2014/main" id="{C86B6548-CB20-4BB6-90D7-BC274FE12C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639763"/>
            <a:ext cx="4897438"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6">
            <a:extLst>
              <a:ext uri="{FF2B5EF4-FFF2-40B4-BE49-F238E27FC236}">
                <a16:creationId xmlns:a16="http://schemas.microsoft.com/office/drawing/2014/main" id="{6F2259C2-8F96-4601-BD1D-001425044A50}"/>
              </a:ext>
            </a:extLst>
          </p:cNvPr>
          <p:cNvSpPr txBox="1">
            <a:spLocks noChangeArrowheads="1"/>
          </p:cNvSpPr>
          <p:nvPr/>
        </p:nvSpPr>
        <p:spPr bwMode="auto">
          <a:xfrm>
            <a:off x="1260475" y="5586413"/>
            <a:ext cx="6696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3200">
                <a:latin typeface="Times New Roman" panose="02020603050405020304" pitchFamily="18" charset="0"/>
                <a:ea typeface="黑体" panose="02010609060101010101" pitchFamily="49" charset="-122"/>
              </a:rPr>
              <a:t>胆汁中三种成分相对浓度的三角座标 </a:t>
            </a:r>
          </a:p>
        </p:txBody>
      </p:sp>
      <p:sp>
        <p:nvSpPr>
          <p:cNvPr id="77828" name="灯片编号占位符 3">
            <a:extLst>
              <a:ext uri="{FF2B5EF4-FFF2-40B4-BE49-F238E27FC236}">
                <a16:creationId xmlns:a16="http://schemas.microsoft.com/office/drawing/2014/main" id="{262FE415-B4A3-4581-960F-48482E27FD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0A2D0D4-3324-4F3C-8A86-C2E07A91B93E}" type="slidenum">
              <a:rPr lang="en-US" altLang="zh-CN">
                <a:latin typeface="Arial" panose="020B0604020202020204" pitchFamily="34" charset="0"/>
              </a:rPr>
              <a:pPr eaLnBrk="1" hangingPunct="1"/>
              <a:t>62</a:t>
            </a:fld>
            <a:endParaRPr lang="en-US" altLang="zh-CN">
              <a:latin typeface="Arial" panose="020B0604020202020204" pitchFamily="34" charset="0"/>
            </a:endParaRPr>
          </a:p>
        </p:txBody>
      </p:sp>
    </p:spTree>
  </p:cSld>
  <p:clrMapOvr>
    <a:masterClrMapping/>
  </p:clrMapOvr>
  <p:transition spd="med">
    <p:zoom/>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7B74E26-F37B-4416-BDBC-E7C0972B0CA1}"/>
              </a:ext>
            </a:extLst>
          </p:cNvPr>
          <p:cNvSpPr>
            <a:spLocks noChangeArrowheads="1"/>
          </p:cNvSpPr>
          <p:nvPr/>
        </p:nvSpPr>
        <p:spPr bwMode="auto">
          <a:xfrm>
            <a:off x="1187450" y="1454150"/>
            <a:ext cx="540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3200">
                <a:solidFill>
                  <a:srgbClr val="FFFF00"/>
                </a:solidFill>
                <a:latin typeface="Times New Roman" panose="02020603050405020304" pitchFamily="18" charset="0"/>
                <a:ea typeface="黑体" panose="02010609060101010101" pitchFamily="49" charset="-122"/>
              </a:rPr>
              <a:t>胆结石（</a:t>
            </a:r>
            <a:r>
              <a:rPr kumimoji="1" lang="en-US" altLang="zh-CN" sz="3200">
                <a:solidFill>
                  <a:srgbClr val="FFFF00"/>
                </a:solidFill>
                <a:latin typeface="Times New Roman" panose="02020603050405020304" pitchFamily="18" charset="0"/>
                <a:ea typeface="黑体" panose="02010609060101010101" pitchFamily="49" charset="-122"/>
              </a:rPr>
              <a:t>gallstone</a:t>
            </a:r>
            <a:r>
              <a:rPr kumimoji="1" lang="zh-CN" altLang="en-US" sz="3200">
                <a:solidFill>
                  <a:srgbClr val="FFFF00"/>
                </a:solidFill>
                <a:latin typeface="Times New Roman" panose="02020603050405020304" pitchFamily="18" charset="0"/>
                <a:ea typeface="黑体" panose="02010609060101010101" pitchFamily="49" charset="-122"/>
              </a:rPr>
              <a:t>）</a:t>
            </a:r>
          </a:p>
        </p:txBody>
      </p:sp>
      <p:sp>
        <p:nvSpPr>
          <p:cNvPr id="78851" name="Rectangle 3">
            <a:extLst>
              <a:ext uri="{FF2B5EF4-FFF2-40B4-BE49-F238E27FC236}">
                <a16:creationId xmlns:a16="http://schemas.microsoft.com/office/drawing/2014/main" id="{B319F248-D573-4B3E-B777-AA895D144F36}"/>
              </a:ext>
            </a:extLst>
          </p:cNvPr>
          <p:cNvSpPr>
            <a:spLocks noChangeArrowheads="1"/>
          </p:cNvSpPr>
          <p:nvPr/>
        </p:nvSpPr>
        <p:spPr bwMode="auto">
          <a:xfrm>
            <a:off x="1692275" y="2293938"/>
            <a:ext cx="684053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60000"/>
              </a:lnSpc>
            </a:pPr>
            <a:r>
              <a:rPr kumimoji="1" lang="zh-CN" altLang="en-US" sz="3200">
                <a:latin typeface="Times New Roman" panose="02020603050405020304" pitchFamily="18" charset="0"/>
                <a:ea typeface="黑体" panose="02010609060101010101" pitchFamily="49" charset="-122"/>
              </a:rPr>
              <a:t>胆固醇结石（</a:t>
            </a:r>
            <a:r>
              <a:rPr kumimoji="1" lang="en-US" altLang="zh-CN" sz="3200">
                <a:latin typeface="Times New Roman" panose="02020603050405020304" pitchFamily="18" charset="0"/>
                <a:ea typeface="黑体" panose="02010609060101010101" pitchFamily="49" charset="-122"/>
              </a:rPr>
              <a:t>cholesterol stone</a:t>
            </a:r>
            <a:r>
              <a:rPr kumimoji="1" lang="zh-CN" altLang="en-US" sz="3200">
                <a:latin typeface="Times New Roman" panose="02020603050405020304" pitchFamily="18" charset="0"/>
                <a:ea typeface="黑体" panose="02010609060101010101" pitchFamily="49" charset="-122"/>
              </a:rPr>
              <a:t>）</a:t>
            </a:r>
          </a:p>
          <a:p>
            <a:pPr eaLnBrk="1" hangingPunct="1">
              <a:lnSpc>
                <a:spcPct val="160000"/>
              </a:lnSpc>
            </a:pPr>
            <a:r>
              <a:rPr kumimoji="1" lang="zh-CN" altLang="en-US" sz="3200">
                <a:latin typeface="Times New Roman" panose="02020603050405020304" pitchFamily="18" charset="0"/>
                <a:ea typeface="黑体" panose="02010609060101010101" pitchFamily="49" charset="-122"/>
              </a:rPr>
              <a:t>胆色素结石（</a:t>
            </a:r>
            <a:r>
              <a:rPr kumimoji="1" lang="en-US" altLang="zh-CN" sz="3200">
                <a:latin typeface="Times New Roman" panose="02020603050405020304" pitchFamily="18" charset="0"/>
                <a:ea typeface="黑体" panose="02010609060101010101" pitchFamily="49" charset="-122"/>
              </a:rPr>
              <a:t>bile pigment stone</a:t>
            </a:r>
            <a:r>
              <a:rPr kumimoji="1" lang="zh-CN" altLang="en-US" sz="3200">
                <a:latin typeface="Times New Roman" panose="02020603050405020304" pitchFamily="18" charset="0"/>
                <a:ea typeface="黑体" panose="02010609060101010101" pitchFamily="49" charset="-122"/>
              </a:rPr>
              <a:t>）</a:t>
            </a:r>
          </a:p>
          <a:p>
            <a:pPr eaLnBrk="1" hangingPunct="1">
              <a:lnSpc>
                <a:spcPct val="160000"/>
              </a:lnSpc>
            </a:pPr>
            <a:r>
              <a:rPr kumimoji="1" lang="zh-CN" altLang="en-US" sz="3200">
                <a:latin typeface="Times New Roman" panose="02020603050405020304" pitchFamily="18" charset="0"/>
                <a:ea typeface="黑体" panose="02010609060101010101" pitchFamily="49" charset="-122"/>
              </a:rPr>
              <a:t>混合结石（</a:t>
            </a:r>
            <a:r>
              <a:rPr kumimoji="1" lang="en-US" altLang="zh-CN" sz="3200">
                <a:latin typeface="Times New Roman" panose="02020603050405020304" pitchFamily="18" charset="0"/>
                <a:ea typeface="黑体" panose="02010609060101010101" pitchFamily="49" charset="-122"/>
              </a:rPr>
              <a:t>brown pigment stone</a:t>
            </a:r>
            <a:r>
              <a:rPr kumimoji="1" lang="zh-CN" altLang="en-US" sz="3200">
                <a:latin typeface="Times New Roman" panose="02020603050405020304" pitchFamily="18" charset="0"/>
                <a:ea typeface="黑体" panose="02010609060101010101" pitchFamily="49" charset="-122"/>
              </a:rPr>
              <a:t>） </a:t>
            </a:r>
          </a:p>
        </p:txBody>
      </p:sp>
      <p:sp>
        <p:nvSpPr>
          <p:cNvPr id="78852" name="灯片编号占位符 3">
            <a:extLst>
              <a:ext uri="{FF2B5EF4-FFF2-40B4-BE49-F238E27FC236}">
                <a16:creationId xmlns:a16="http://schemas.microsoft.com/office/drawing/2014/main" id="{A8E51BE3-0803-4C3A-8177-86B21269F6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1D20D215-37E9-4C70-9DD4-EDF31FBEA1A4}" type="slidenum">
              <a:rPr lang="en-US" altLang="zh-CN">
                <a:latin typeface="Arial" panose="020B0604020202020204" pitchFamily="34" charset="0"/>
              </a:rPr>
              <a:pPr eaLnBrk="1" hangingPunct="1"/>
              <a:t>63</a:t>
            </a:fld>
            <a:endParaRPr lang="en-US" altLang="zh-CN">
              <a:latin typeface="Arial" panose="020B0604020202020204" pitchFamily="34" charset="0"/>
            </a:endParaRPr>
          </a:p>
        </p:txBody>
      </p:sp>
    </p:spTree>
  </p:cSld>
  <p:clrMapOvr>
    <a:masterClrMapping/>
  </p:clrMapOvr>
  <p:transition spd="med">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E9C6CE8-47B4-44AC-8B82-4425041F0951}"/>
              </a:ext>
            </a:extLst>
          </p:cNvPr>
          <p:cNvSpPr>
            <a:spLocks noGrp="1" noRot="1" noChangeArrowheads="1"/>
          </p:cNvSpPr>
          <p:nvPr>
            <p:ph type="title"/>
          </p:nvPr>
        </p:nvSpPr>
        <p:spPr>
          <a:xfrm>
            <a:off x="457200" y="1116013"/>
            <a:ext cx="8229600" cy="512762"/>
          </a:xfrm>
        </p:spPr>
        <p:txBody>
          <a:bodyPr/>
          <a:lstStyle/>
          <a:p>
            <a:pPr eaLnBrk="1" hangingPunct="1"/>
            <a:r>
              <a:rPr lang="zh-CN" altLang="en-US" sz="3600" b="0">
                <a:solidFill>
                  <a:schemeClr val="hlink"/>
                </a:solidFill>
                <a:effectLst/>
                <a:ea typeface="黑体" panose="02010609060101010101" pitchFamily="49" charset="-122"/>
              </a:rPr>
              <a:t>三、胆汁酸的分类</a:t>
            </a:r>
          </a:p>
        </p:txBody>
      </p:sp>
      <p:grpSp>
        <p:nvGrpSpPr>
          <p:cNvPr id="2" name="Group 13">
            <a:extLst>
              <a:ext uri="{FF2B5EF4-FFF2-40B4-BE49-F238E27FC236}">
                <a16:creationId xmlns:a16="http://schemas.microsoft.com/office/drawing/2014/main" id="{B18DB080-CB87-4EE1-9C8C-B9F2971FD53E}"/>
              </a:ext>
            </a:extLst>
          </p:cNvPr>
          <p:cNvGrpSpPr>
            <a:grpSpLocks/>
          </p:cNvGrpSpPr>
          <p:nvPr/>
        </p:nvGrpSpPr>
        <p:grpSpPr bwMode="auto">
          <a:xfrm>
            <a:off x="34925" y="3232150"/>
            <a:ext cx="4826000" cy="2068513"/>
            <a:chOff x="384" y="304"/>
            <a:chExt cx="2203" cy="1303"/>
          </a:xfrm>
        </p:grpSpPr>
        <p:sp>
          <p:nvSpPr>
            <p:cNvPr id="26638" name="Text Box 14">
              <a:extLst>
                <a:ext uri="{FF2B5EF4-FFF2-40B4-BE49-F238E27FC236}">
                  <a16:creationId xmlns:a16="http://schemas.microsoft.com/office/drawing/2014/main" id="{7117F8FB-9D2C-43F8-8879-43B4BF952186}"/>
                </a:ext>
              </a:extLst>
            </p:cNvPr>
            <p:cNvSpPr txBox="1">
              <a:spLocks noChangeArrowheads="1"/>
            </p:cNvSpPr>
            <p:nvPr/>
          </p:nvSpPr>
          <p:spPr bwMode="auto">
            <a:xfrm>
              <a:off x="384" y="304"/>
              <a:ext cx="149" cy="365"/>
            </a:xfrm>
            <a:prstGeom prst="rect">
              <a:avLst/>
            </a:prstGeom>
            <a:noFill/>
            <a:ln w="9525">
              <a:noFill/>
              <a:miter lim="800000"/>
              <a:headEnd/>
              <a:tailEnd/>
            </a:ln>
            <a:effectLst/>
          </p:spPr>
          <p:txBody>
            <a:bodyPr wrap="none">
              <a:spAutoFit/>
            </a:bodyPr>
            <a:lstStyle/>
            <a:p>
              <a:pPr>
                <a:spcBef>
                  <a:spcPct val="20000"/>
                </a:spcBef>
                <a:buClr>
                  <a:srgbClr val="FF9900"/>
                </a:buClr>
                <a:buFontTx/>
                <a:buChar char="•"/>
                <a:defRPr/>
              </a:pPr>
              <a:endParaRPr kumimoji="1" lang="zh-CN" altLang="zh-CN" sz="3200">
                <a:effectLst>
                  <a:outerShdw blurRad="38100" dist="38100" dir="2700000" algn="tl">
                    <a:srgbClr val="000000"/>
                  </a:outerShdw>
                </a:effectLst>
                <a:latin typeface="Times New Roman" pitchFamily="18" charset="0"/>
                <a:ea typeface="楷体_GB2312" pitchFamily="49" charset="-122"/>
              </a:endParaRPr>
            </a:p>
          </p:txBody>
        </p:sp>
        <p:sp>
          <p:nvSpPr>
            <p:cNvPr id="79885" name="AutoShape 15">
              <a:extLst>
                <a:ext uri="{FF2B5EF4-FFF2-40B4-BE49-F238E27FC236}">
                  <a16:creationId xmlns:a16="http://schemas.microsoft.com/office/drawing/2014/main" id="{38036C57-6C2A-45DC-81AC-EB1A3B2DD923}"/>
                </a:ext>
              </a:extLst>
            </p:cNvPr>
            <p:cNvSpPr>
              <a:spLocks/>
            </p:cNvSpPr>
            <p:nvPr/>
          </p:nvSpPr>
          <p:spPr bwMode="auto">
            <a:xfrm>
              <a:off x="1345" y="864"/>
              <a:ext cx="95" cy="590"/>
            </a:xfrm>
            <a:prstGeom prst="leftBrace">
              <a:avLst>
                <a:gd name="adj1" fmla="val 51754"/>
                <a:gd name="adj2" fmla="val 50000"/>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zh-CN" sz="2000">
                <a:latin typeface="Times New Roman" panose="02020603050405020304" pitchFamily="18" charset="0"/>
                <a:ea typeface="楷体_GB2312" charset="-122"/>
              </a:endParaRPr>
            </a:p>
          </p:txBody>
        </p:sp>
        <p:sp>
          <p:nvSpPr>
            <p:cNvPr id="79886" name="Text Box 16">
              <a:extLst>
                <a:ext uri="{FF2B5EF4-FFF2-40B4-BE49-F238E27FC236}">
                  <a16:creationId xmlns:a16="http://schemas.microsoft.com/office/drawing/2014/main" id="{46BE04E3-49AE-4371-A4BA-12D26DBC2692}"/>
                </a:ext>
              </a:extLst>
            </p:cNvPr>
            <p:cNvSpPr txBox="1">
              <a:spLocks noChangeArrowheads="1"/>
            </p:cNvSpPr>
            <p:nvPr/>
          </p:nvSpPr>
          <p:spPr bwMode="auto">
            <a:xfrm>
              <a:off x="1441" y="702"/>
              <a:ext cx="10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3200">
                  <a:solidFill>
                    <a:srgbClr val="FFFF00"/>
                  </a:solidFill>
                  <a:latin typeface="Times New Roman" panose="02020603050405020304" pitchFamily="18" charset="0"/>
                  <a:ea typeface="黑体" panose="02010609060101010101" pitchFamily="49" charset="-122"/>
                </a:rPr>
                <a:t>初级胆汁酸</a:t>
              </a:r>
              <a:r>
                <a:rPr kumimoji="1" lang="zh-CN" altLang="en-US" sz="3200">
                  <a:latin typeface="Times New Roman" panose="02020603050405020304" pitchFamily="18" charset="0"/>
                  <a:ea typeface="黑体" panose="02010609060101010101" pitchFamily="49" charset="-122"/>
                </a:rPr>
                <a:t> </a:t>
              </a:r>
            </a:p>
          </p:txBody>
        </p:sp>
        <p:sp>
          <p:nvSpPr>
            <p:cNvPr id="79887" name="Text Box 17">
              <a:extLst>
                <a:ext uri="{FF2B5EF4-FFF2-40B4-BE49-F238E27FC236}">
                  <a16:creationId xmlns:a16="http://schemas.microsoft.com/office/drawing/2014/main" id="{375AC5D3-D284-4DD8-9164-079CB70C8603}"/>
                </a:ext>
              </a:extLst>
            </p:cNvPr>
            <p:cNvSpPr txBox="1">
              <a:spLocks noChangeArrowheads="1"/>
            </p:cNvSpPr>
            <p:nvPr/>
          </p:nvSpPr>
          <p:spPr bwMode="auto">
            <a:xfrm>
              <a:off x="1432" y="1242"/>
              <a:ext cx="11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3200">
                  <a:solidFill>
                    <a:srgbClr val="FFFF00"/>
                  </a:solidFill>
                  <a:latin typeface="Times New Roman" panose="02020603050405020304" pitchFamily="18" charset="0"/>
                  <a:ea typeface="黑体" panose="02010609060101010101" pitchFamily="49" charset="-122"/>
                </a:rPr>
                <a:t>次级胆汁酸</a:t>
              </a:r>
            </a:p>
          </p:txBody>
        </p:sp>
      </p:grpSp>
      <p:sp>
        <p:nvSpPr>
          <p:cNvPr id="26643" name="Rectangle 19">
            <a:extLst>
              <a:ext uri="{FF2B5EF4-FFF2-40B4-BE49-F238E27FC236}">
                <a16:creationId xmlns:a16="http://schemas.microsoft.com/office/drawing/2014/main" id="{B0E8570C-5A10-4B02-B7C8-5E825758EE78}"/>
              </a:ext>
            </a:extLst>
          </p:cNvPr>
          <p:cNvSpPr>
            <a:spLocks noChangeArrowheads="1"/>
          </p:cNvSpPr>
          <p:nvPr/>
        </p:nvSpPr>
        <p:spPr bwMode="auto">
          <a:xfrm>
            <a:off x="628650" y="4311650"/>
            <a:ext cx="158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4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按来源</a:t>
            </a:r>
          </a:p>
        </p:txBody>
      </p:sp>
      <p:sp>
        <p:nvSpPr>
          <p:cNvPr id="26646" name="Rectangle 22">
            <a:extLst>
              <a:ext uri="{FF2B5EF4-FFF2-40B4-BE49-F238E27FC236}">
                <a16:creationId xmlns:a16="http://schemas.microsoft.com/office/drawing/2014/main" id="{D0B6C7F0-814A-4F42-AC72-4842F12080A0}"/>
              </a:ext>
            </a:extLst>
          </p:cNvPr>
          <p:cNvSpPr>
            <a:spLocks noChangeArrowheads="1"/>
          </p:cNvSpPr>
          <p:nvPr/>
        </p:nvSpPr>
        <p:spPr bwMode="auto">
          <a:xfrm>
            <a:off x="4737100" y="3897313"/>
            <a:ext cx="355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u="sng">
                <a:latin typeface="Times New Roman" panose="02020603050405020304" pitchFamily="18" charset="0"/>
                <a:ea typeface="黑体" panose="02010609060101010101" pitchFamily="49" charset="-122"/>
              </a:rPr>
              <a:t>由肝细胞直接合成</a:t>
            </a:r>
          </a:p>
        </p:txBody>
      </p:sp>
      <p:sp>
        <p:nvSpPr>
          <p:cNvPr id="46096" name="Text Box 16">
            <a:extLst>
              <a:ext uri="{FF2B5EF4-FFF2-40B4-BE49-F238E27FC236}">
                <a16:creationId xmlns:a16="http://schemas.microsoft.com/office/drawing/2014/main" id="{94DE6D62-B2D8-4EC5-9EDE-639AA037642C}"/>
              </a:ext>
            </a:extLst>
          </p:cNvPr>
          <p:cNvSpPr txBox="1">
            <a:spLocks noChangeArrowheads="1"/>
          </p:cNvSpPr>
          <p:nvPr/>
        </p:nvSpPr>
        <p:spPr bwMode="auto">
          <a:xfrm>
            <a:off x="4737100" y="4724400"/>
            <a:ext cx="4321175" cy="519113"/>
          </a:xfrm>
          <a:prstGeom prst="rect">
            <a:avLst/>
          </a:prstGeom>
          <a:noFill/>
          <a:ln>
            <a:noFill/>
          </a:ln>
          <a:effectLst>
            <a:prstShdw prst="shdw17" dist="17961" dir="135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u="sng">
                <a:latin typeface="Times New Roman" panose="02020603050405020304" pitchFamily="18" charset="0"/>
                <a:ea typeface="黑体" panose="02010609060101010101" pitchFamily="49" charset="-122"/>
              </a:rPr>
              <a:t>在肠道由初级胆汁酸转变</a:t>
            </a:r>
          </a:p>
        </p:txBody>
      </p:sp>
      <p:sp>
        <p:nvSpPr>
          <p:cNvPr id="46099" name="AutoShape 10">
            <a:extLst>
              <a:ext uri="{FF2B5EF4-FFF2-40B4-BE49-F238E27FC236}">
                <a16:creationId xmlns:a16="http://schemas.microsoft.com/office/drawing/2014/main" id="{47116412-BC00-4BB9-AEF5-DD9DCB4D09A6}"/>
              </a:ext>
            </a:extLst>
          </p:cNvPr>
          <p:cNvSpPr>
            <a:spLocks/>
          </p:cNvSpPr>
          <p:nvPr/>
        </p:nvSpPr>
        <p:spPr bwMode="auto">
          <a:xfrm>
            <a:off x="2120900" y="2319338"/>
            <a:ext cx="206375" cy="914400"/>
          </a:xfrm>
          <a:prstGeom prst="leftBrace">
            <a:avLst>
              <a:gd name="adj1" fmla="val 36923"/>
              <a:gd name="adj2" fmla="val 50000"/>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zh-CN">
              <a:latin typeface="Times New Roman" panose="02020603050405020304" pitchFamily="18" charset="0"/>
              <a:ea typeface="黑体" panose="02010609060101010101" pitchFamily="49" charset="-122"/>
            </a:endParaRPr>
          </a:p>
        </p:txBody>
      </p:sp>
      <p:sp>
        <p:nvSpPr>
          <p:cNvPr id="26635" name="Text Box 11">
            <a:extLst>
              <a:ext uri="{FF2B5EF4-FFF2-40B4-BE49-F238E27FC236}">
                <a16:creationId xmlns:a16="http://schemas.microsoft.com/office/drawing/2014/main" id="{40A6801E-970C-4889-BC5C-948908C927F9}"/>
              </a:ext>
            </a:extLst>
          </p:cNvPr>
          <p:cNvSpPr txBox="1">
            <a:spLocks noChangeArrowheads="1"/>
          </p:cNvSpPr>
          <p:nvPr/>
        </p:nvSpPr>
        <p:spPr bwMode="auto">
          <a:xfrm>
            <a:off x="2327275" y="2138363"/>
            <a:ext cx="2373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3200">
                <a:solidFill>
                  <a:srgbClr val="FFFF00"/>
                </a:solidFill>
                <a:latin typeface="Times New Roman" panose="02020603050405020304" pitchFamily="18" charset="0"/>
                <a:ea typeface="黑体" panose="02010609060101010101" pitchFamily="49" charset="-122"/>
              </a:rPr>
              <a:t> </a:t>
            </a:r>
            <a:r>
              <a:rPr kumimoji="1" lang="zh-CN" altLang="en-US" sz="3200">
                <a:solidFill>
                  <a:srgbClr val="FFFF00"/>
                </a:solidFill>
                <a:latin typeface="Times New Roman" panose="02020603050405020304" pitchFamily="18" charset="0"/>
                <a:ea typeface="黑体" panose="02010609060101010101" pitchFamily="49" charset="-122"/>
              </a:rPr>
              <a:t>游离胆汁酸</a:t>
            </a:r>
          </a:p>
        </p:txBody>
      </p:sp>
      <p:sp>
        <p:nvSpPr>
          <p:cNvPr id="26636" name="Text Box 12">
            <a:extLst>
              <a:ext uri="{FF2B5EF4-FFF2-40B4-BE49-F238E27FC236}">
                <a16:creationId xmlns:a16="http://schemas.microsoft.com/office/drawing/2014/main" id="{5B7B189F-3A82-4836-8C7C-B81F922A5680}"/>
              </a:ext>
            </a:extLst>
          </p:cNvPr>
          <p:cNvSpPr txBox="1">
            <a:spLocks noChangeArrowheads="1"/>
          </p:cNvSpPr>
          <p:nvPr/>
        </p:nvSpPr>
        <p:spPr bwMode="auto">
          <a:xfrm>
            <a:off x="2224088" y="2852738"/>
            <a:ext cx="6905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3200">
                <a:solidFill>
                  <a:srgbClr val="FFFF00"/>
                </a:solidFill>
                <a:latin typeface="Times New Roman" panose="02020603050405020304" pitchFamily="18" charset="0"/>
                <a:ea typeface="黑体" panose="02010609060101010101" pitchFamily="49" charset="-122"/>
              </a:rPr>
              <a:t>  </a:t>
            </a:r>
            <a:r>
              <a:rPr kumimoji="1" lang="zh-CN" altLang="en-US" sz="3200">
                <a:solidFill>
                  <a:srgbClr val="FFFF00"/>
                </a:solidFill>
                <a:latin typeface="Times New Roman" panose="02020603050405020304" pitchFamily="18" charset="0"/>
                <a:ea typeface="黑体" panose="02010609060101010101" pitchFamily="49" charset="-122"/>
              </a:rPr>
              <a:t>结合胆汁酸</a:t>
            </a:r>
            <a:r>
              <a:rPr kumimoji="1" lang="zh-CN" altLang="en-US" sz="3200">
                <a:solidFill>
                  <a:srgbClr val="CC3300"/>
                </a:solidFill>
                <a:latin typeface="Times New Roman" panose="02020603050405020304" pitchFamily="18" charset="0"/>
                <a:ea typeface="黑体" panose="02010609060101010101" pitchFamily="49" charset="-122"/>
              </a:rPr>
              <a:t>   </a:t>
            </a:r>
            <a:r>
              <a:rPr kumimoji="1" lang="zh-CN" altLang="en-US" sz="2800" u="sng">
                <a:latin typeface="Times New Roman" panose="02020603050405020304" pitchFamily="18" charset="0"/>
                <a:ea typeface="黑体" panose="02010609060101010101" pitchFamily="49" charset="-122"/>
              </a:rPr>
              <a:t>与甘氨酸或牛磺酸结合</a:t>
            </a:r>
          </a:p>
        </p:txBody>
      </p:sp>
      <p:sp>
        <p:nvSpPr>
          <p:cNvPr id="26642" name="Rectangle 18">
            <a:extLst>
              <a:ext uri="{FF2B5EF4-FFF2-40B4-BE49-F238E27FC236}">
                <a16:creationId xmlns:a16="http://schemas.microsoft.com/office/drawing/2014/main" id="{97F184E2-676E-4253-8BB4-A2A64FB5D44A}"/>
              </a:ext>
            </a:extLst>
          </p:cNvPr>
          <p:cNvSpPr>
            <a:spLocks noChangeArrowheads="1"/>
          </p:cNvSpPr>
          <p:nvPr/>
        </p:nvSpPr>
        <p:spPr bwMode="auto">
          <a:xfrm>
            <a:off x="628650" y="2478088"/>
            <a:ext cx="1516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按结构</a:t>
            </a:r>
            <a:endParaRPr kumimoji="1" lang="zh-CN" altLang="en-US" sz="2000">
              <a:latin typeface="Times New Roman" panose="02020603050405020304" pitchFamily="18" charset="0"/>
              <a:ea typeface="黑体" panose="02010609060101010101" pitchFamily="49" charset="-122"/>
            </a:endParaRPr>
          </a:p>
        </p:txBody>
      </p:sp>
      <p:sp>
        <p:nvSpPr>
          <p:cNvPr id="79883" name="灯片编号占位符 14">
            <a:extLst>
              <a:ext uri="{FF2B5EF4-FFF2-40B4-BE49-F238E27FC236}">
                <a16:creationId xmlns:a16="http://schemas.microsoft.com/office/drawing/2014/main" id="{0FFA10DF-CC16-47C3-B5C6-E3EA58A77A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1E2E324F-895D-4732-89E1-15D5D54018BC}" type="slidenum">
              <a:rPr lang="en-US" altLang="zh-CN">
                <a:latin typeface="Arial" panose="020B0604020202020204" pitchFamily="34" charset="0"/>
              </a:rPr>
              <a:pPr eaLnBrk="1" hangingPunct="1"/>
              <a:t>64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42"/>
                                        </p:tgtEl>
                                        <p:attrNameLst>
                                          <p:attrName>style.visibility</p:attrName>
                                        </p:attrNameLst>
                                      </p:cBhvr>
                                      <p:to>
                                        <p:strVal val="visible"/>
                                      </p:to>
                                    </p:set>
                                    <p:animEffect transition="in" filter="dissolve">
                                      <p:cBhvr>
                                        <p:cTn id="7" dur="500"/>
                                        <p:tgtEl>
                                          <p:spTgt spid="2664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6099"/>
                                        </p:tgtEl>
                                        <p:attrNameLst>
                                          <p:attrName>style.visibility</p:attrName>
                                        </p:attrNameLst>
                                      </p:cBhvr>
                                      <p:to>
                                        <p:strVal val="visible"/>
                                      </p:to>
                                    </p:set>
                                    <p:animEffect transition="in" filter="wipe(up)">
                                      <p:cBhvr>
                                        <p:cTn id="11" dur="500"/>
                                        <p:tgtEl>
                                          <p:spTgt spid="4609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635"/>
                                        </p:tgtEl>
                                        <p:attrNameLst>
                                          <p:attrName>style.visibility</p:attrName>
                                        </p:attrNameLst>
                                      </p:cBhvr>
                                      <p:to>
                                        <p:strVal val="visible"/>
                                      </p:to>
                                    </p:set>
                                    <p:animEffect transition="in" filter="dissolve">
                                      <p:cBhvr>
                                        <p:cTn id="15" dur="500"/>
                                        <p:tgtEl>
                                          <p:spTgt spid="2663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6636"/>
                                        </p:tgtEl>
                                        <p:attrNameLst>
                                          <p:attrName>style.visibility</p:attrName>
                                        </p:attrNameLst>
                                      </p:cBhvr>
                                      <p:to>
                                        <p:strVal val="visible"/>
                                      </p:to>
                                    </p:set>
                                    <p:animEffect transition="in" filter="dissolve">
                                      <p:cBhvr>
                                        <p:cTn id="19" dur="500"/>
                                        <p:tgtEl>
                                          <p:spTgt spid="266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6643"/>
                                        </p:tgtEl>
                                        <p:attrNameLst>
                                          <p:attrName>style.visibility</p:attrName>
                                        </p:attrNameLst>
                                      </p:cBhvr>
                                      <p:to>
                                        <p:strVal val="visible"/>
                                      </p:to>
                                    </p:set>
                                    <p:animEffect transition="in" filter="dissolve">
                                      <p:cBhvr>
                                        <p:cTn id="24" dur="500"/>
                                        <p:tgtEl>
                                          <p:spTgt spid="26643"/>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646"/>
                                        </p:tgtEl>
                                        <p:attrNameLst>
                                          <p:attrName>style.visibility</p:attrName>
                                        </p:attrNameLst>
                                      </p:cBhvr>
                                      <p:to>
                                        <p:strVal val="visible"/>
                                      </p:to>
                                    </p:set>
                                    <p:animEffect transition="in" filter="dissolve">
                                      <p:cBhvr>
                                        <p:cTn id="33" dur="500"/>
                                        <p:tgtEl>
                                          <p:spTgt spid="26646"/>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46096"/>
                                        </p:tgtEl>
                                        <p:attrNameLst>
                                          <p:attrName>style.visibility</p:attrName>
                                        </p:attrNameLst>
                                      </p:cBhvr>
                                      <p:to>
                                        <p:strVal val="visible"/>
                                      </p:to>
                                    </p:set>
                                    <p:animEffect transition="in" filter="dissolve">
                                      <p:cBhvr>
                                        <p:cTn id="37" dur="500"/>
                                        <p:tgtEl>
                                          <p:spTgt spid="4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p:bldP spid="26646" grpId="0"/>
      <p:bldP spid="46096" grpId="0"/>
      <p:bldP spid="46099" grpId="0" animBg="1"/>
      <p:bldP spid="26635" grpId="0"/>
      <p:bldP spid="26636" grpId="0"/>
      <p:bldP spid="26642"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221" name="Text Box 2">
            <a:extLst>
              <a:ext uri="{FF2B5EF4-FFF2-40B4-BE49-F238E27FC236}">
                <a16:creationId xmlns:a16="http://schemas.microsoft.com/office/drawing/2014/main" id="{0CC14EC4-A81E-4C2F-BD23-D75BD1CF91B5}"/>
              </a:ext>
            </a:extLst>
          </p:cNvPr>
          <p:cNvSpPr txBox="1">
            <a:spLocks noChangeArrowheads="1"/>
          </p:cNvSpPr>
          <p:nvPr/>
        </p:nvSpPr>
        <p:spPr bwMode="auto">
          <a:xfrm>
            <a:off x="1050925" y="1058863"/>
            <a:ext cx="625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endParaRPr kumimoji="1" lang="zh-CN" altLang="zh-CN" sz="3200" b="1">
              <a:solidFill>
                <a:schemeClr val="bg2"/>
              </a:solidFill>
              <a:latin typeface="Times New Roman" panose="02020603050405020304" pitchFamily="18" charset="0"/>
            </a:endParaRPr>
          </a:p>
        </p:txBody>
      </p:sp>
      <p:sp>
        <p:nvSpPr>
          <p:cNvPr id="9222" name="Rectangle 3">
            <a:extLst>
              <a:ext uri="{FF2B5EF4-FFF2-40B4-BE49-F238E27FC236}">
                <a16:creationId xmlns:a16="http://schemas.microsoft.com/office/drawing/2014/main" id="{081753EE-F35B-442E-A5F0-6A4C6F9F9078}"/>
              </a:ext>
            </a:extLst>
          </p:cNvPr>
          <p:cNvSpPr>
            <a:spLocks noChangeArrowheads="1"/>
          </p:cNvSpPr>
          <p:nvPr/>
        </p:nvSpPr>
        <p:spPr bwMode="auto">
          <a:xfrm>
            <a:off x="457200" y="639763"/>
            <a:ext cx="2224088" cy="5794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pPr>
            <a:r>
              <a:rPr kumimoji="1" lang="zh-CN" altLang="en-US" sz="3200">
                <a:solidFill>
                  <a:schemeClr val="bg2"/>
                </a:solidFill>
                <a:latin typeface="Times New Roman" panose="02020603050405020304" pitchFamily="18" charset="0"/>
                <a:ea typeface="黑体" panose="02010609060101010101" pitchFamily="49" charset="-122"/>
              </a:rPr>
              <a:t>游离胆汁酸</a:t>
            </a:r>
          </a:p>
        </p:txBody>
      </p:sp>
      <p:grpSp>
        <p:nvGrpSpPr>
          <p:cNvPr id="2" name="Group 4">
            <a:extLst>
              <a:ext uri="{FF2B5EF4-FFF2-40B4-BE49-F238E27FC236}">
                <a16:creationId xmlns:a16="http://schemas.microsoft.com/office/drawing/2014/main" id="{FF32588F-8BD9-4138-8151-8591395F90AF}"/>
              </a:ext>
            </a:extLst>
          </p:cNvPr>
          <p:cNvGrpSpPr>
            <a:grpSpLocks/>
          </p:cNvGrpSpPr>
          <p:nvPr/>
        </p:nvGrpSpPr>
        <p:grpSpPr bwMode="auto">
          <a:xfrm>
            <a:off x="1366838" y="1066800"/>
            <a:ext cx="6027737" cy="2362200"/>
            <a:chOff x="1392" y="144"/>
            <a:chExt cx="4049" cy="1705"/>
          </a:xfrm>
        </p:grpSpPr>
        <p:graphicFrame>
          <p:nvGraphicFramePr>
            <p:cNvPr id="9219" name="Object 5">
              <a:extLst>
                <a:ext uri="{FF2B5EF4-FFF2-40B4-BE49-F238E27FC236}">
                  <a16:creationId xmlns:a16="http://schemas.microsoft.com/office/drawing/2014/main" id="{D8B68DE4-415D-43C2-8B20-A980D19463F2}"/>
                </a:ext>
              </a:extLst>
            </p:cNvPr>
            <p:cNvGraphicFramePr>
              <a:graphicFrameLocks noChangeAspect="1"/>
            </p:cNvGraphicFramePr>
            <p:nvPr/>
          </p:nvGraphicFramePr>
          <p:xfrm>
            <a:off x="1392" y="144"/>
            <a:ext cx="3696" cy="1705"/>
          </p:xfrm>
          <a:graphic>
            <a:graphicData uri="http://schemas.openxmlformats.org/presentationml/2006/ole">
              <mc:AlternateContent xmlns:mc="http://schemas.openxmlformats.org/markup-compatibility/2006">
                <mc:Choice xmlns:v="urn:schemas-microsoft-com:vml" Requires="v">
                  <p:oleObj spid="_x0000_s9258" name="ACD ChemSketch 2.0" r:id="rId3" imgW="2499360" imgH="1450848" progId="">
                    <p:embed/>
                  </p:oleObj>
                </mc:Choice>
                <mc:Fallback>
                  <p:oleObj name="ACD ChemSketch 2.0" r:id="rId3" imgW="2499360" imgH="1450848"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44"/>
                          <a:ext cx="3696" cy="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3" name="Text Box 6">
              <a:extLst>
                <a:ext uri="{FF2B5EF4-FFF2-40B4-BE49-F238E27FC236}">
                  <a16:creationId xmlns:a16="http://schemas.microsoft.com/office/drawing/2014/main" id="{B44FE90E-92BC-4AFB-8959-A5D8FD90CAA3}"/>
                </a:ext>
              </a:extLst>
            </p:cNvPr>
            <p:cNvSpPr txBox="1">
              <a:spLocks noChangeArrowheads="1"/>
            </p:cNvSpPr>
            <p:nvPr/>
          </p:nvSpPr>
          <p:spPr bwMode="auto">
            <a:xfrm>
              <a:off x="4358" y="1132"/>
              <a:ext cx="108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solidFill>
                    <a:schemeClr val="bg2"/>
                  </a:solidFill>
                  <a:latin typeface="黑体" panose="02010609060101010101" pitchFamily="49" charset="-122"/>
                  <a:ea typeface="黑体" panose="02010609060101010101" pitchFamily="49" charset="-122"/>
                </a:rPr>
                <a:t>例：胆酸</a:t>
              </a:r>
            </a:p>
          </p:txBody>
        </p:sp>
      </p:grpSp>
      <p:sp>
        <p:nvSpPr>
          <p:cNvPr id="9224" name="Text Box 7">
            <a:extLst>
              <a:ext uri="{FF2B5EF4-FFF2-40B4-BE49-F238E27FC236}">
                <a16:creationId xmlns:a16="http://schemas.microsoft.com/office/drawing/2014/main" id="{1ACED661-CA51-42FD-B58B-237CC2766439}"/>
              </a:ext>
            </a:extLst>
          </p:cNvPr>
          <p:cNvSpPr txBox="1">
            <a:spLocks noChangeArrowheads="1"/>
          </p:cNvSpPr>
          <p:nvPr/>
        </p:nvSpPr>
        <p:spPr bwMode="auto">
          <a:xfrm>
            <a:off x="7537450" y="838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endParaRPr kumimoji="1" lang="zh-CN" altLang="zh-CN" sz="2800" b="1">
              <a:solidFill>
                <a:schemeClr val="bg2"/>
              </a:solidFill>
              <a:latin typeface="Times New Roman" panose="02020603050405020304" pitchFamily="18" charset="0"/>
            </a:endParaRPr>
          </a:p>
        </p:txBody>
      </p:sp>
      <p:sp>
        <p:nvSpPr>
          <p:cNvPr id="9225" name="Rectangle 8">
            <a:extLst>
              <a:ext uri="{FF2B5EF4-FFF2-40B4-BE49-F238E27FC236}">
                <a16:creationId xmlns:a16="http://schemas.microsoft.com/office/drawing/2014/main" id="{34248538-8393-4180-8EC3-70875DCED230}"/>
              </a:ext>
            </a:extLst>
          </p:cNvPr>
          <p:cNvSpPr>
            <a:spLocks noChangeArrowheads="1"/>
          </p:cNvSpPr>
          <p:nvPr/>
        </p:nvSpPr>
        <p:spPr bwMode="auto">
          <a:xfrm>
            <a:off x="6470650" y="18288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endParaRPr kumimoji="1" lang="zh-CN" altLang="zh-CN" sz="2800" b="1">
              <a:solidFill>
                <a:schemeClr val="bg2"/>
              </a:solidFill>
              <a:latin typeface="Times New Roman" panose="02020603050405020304" pitchFamily="18" charset="0"/>
            </a:endParaRPr>
          </a:p>
        </p:txBody>
      </p:sp>
      <p:grpSp>
        <p:nvGrpSpPr>
          <p:cNvPr id="3" name="Group 9">
            <a:extLst>
              <a:ext uri="{FF2B5EF4-FFF2-40B4-BE49-F238E27FC236}">
                <a16:creationId xmlns:a16="http://schemas.microsoft.com/office/drawing/2014/main" id="{96E16856-74D6-4B24-971E-805E2955D095}"/>
              </a:ext>
            </a:extLst>
          </p:cNvPr>
          <p:cNvGrpSpPr>
            <a:grpSpLocks/>
          </p:cNvGrpSpPr>
          <p:nvPr/>
        </p:nvGrpSpPr>
        <p:grpSpPr bwMode="auto">
          <a:xfrm>
            <a:off x="1393825" y="3654425"/>
            <a:ext cx="7088188" cy="2438400"/>
            <a:chOff x="1440" y="1296"/>
            <a:chExt cx="5153" cy="1824"/>
          </a:xfrm>
        </p:grpSpPr>
        <p:sp>
          <p:nvSpPr>
            <p:cNvPr id="9228" name="Text Box 10">
              <a:extLst>
                <a:ext uri="{FF2B5EF4-FFF2-40B4-BE49-F238E27FC236}">
                  <a16:creationId xmlns:a16="http://schemas.microsoft.com/office/drawing/2014/main" id="{AEDAB7A2-DF81-4737-9B73-7E32D974AD20}"/>
                </a:ext>
              </a:extLst>
            </p:cNvPr>
            <p:cNvSpPr txBox="1">
              <a:spLocks noChangeArrowheads="1"/>
            </p:cNvSpPr>
            <p:nvPr/>
          </p:nvSpPr>
          <p:spPr bwMode="auto">
            <a:xfrm>
              <a:off x="4560" y="1296"/>
              <a:ext cx="697"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000" b="1">
                  <a:solidFill>
                    <a:schemeClr val="bg2"/>
                  </a:solidFill>
                  <a:latin typeface="Times New Roman" panose="02020603050405020304" pitchFamily="18" charset="0"/>
                </a:rPr>
                <a:t>COOH</a:t>
              </a:r>
            </a:p>
          </p:txBody>
        </p:sp>
        <p:grpSp>
          <p:nvGrpSpPr>
            <p:cNvPr id="9229" name="Group 11">
              <a:extLst>
                <a:ext uri="{FF2B5EF4-FFF2-40B4-BE49-F238E27FC236}">
                  <a16:creationId xmlns:a16="http://schemas.microsoft.com/office/drawing/2014/main" id="{EFAE5C5F-6C51-4C8B-AE93-1AAB5331C09F}"/>
                </a:ext>
              </a:extLst>
            </p:cNvPr>
            <p:cNvGrpSpPr>
              <a:grpSpLocks/>
            </p:cNvGrpSpPr>
            <p:nvPr/>
          </p:nvGrpSpPr>
          <p:grpSpPr bwMode="auto">
            <a:xfrm>
              <a:off x="1440" y="1392"/>
              <a:ext cx="5153" cy="1728"/>
              <a:chOff x="1440" y="1392"/>
              <a:chExt cx="5153" cy="1728"/>
            </a:xfrm>
          </p:grpSpPr>
          <p:grpSp>
            <p:nvGrpSpPr>
              <p:cNvPr id="9230" name="Group 12">
                <a:extLst>
                  <a:ext uri="{FF2B5EF4-FFF2-40B4-BE49-F238E27FC236}">
                    <a16:creationId xmlns:a16="http://schemas.microsoft.com/office/drawing/2014/main" id="{B426208B-A259-451E-95E9-BAAA62E85F10}"/>
                  </a:ext>
                </a:extLst>
              </p:cNvPr>
              <p:cNvGrpSpPr>
                <a:grpSpLocks/>
              </p:cNvGrpSpPr>
              <p:nvPr/>
            </p:nvGrpSpPr>
            <p:grpSpPr bwMode="auto">
              <a:xfrm>
                <a:off x="1440" y="1392"/>
                <a:ext cx="3264" cy="1728"/>
                <a:chOff x="1584" y="288"/>
                <a:chExt cx="2622" cy="1669"/>
              </a:xfrm>
            </p:grpSpPr>
            <p:graphicFrame>
              <p:nvGraphicFramePr>
                <p:cNvPr id="9218" name="Object 13">
                  <a:extLst>
                    <a:ext uri="{FF2B5EF4-FFF2-40B4-BE49-F238E27FC236}">
                      <a16:creationId xmlns:a16="http://schemas.microsoft.com/office/drawing/2014/main" id="{9F051E1C-B43A-4DE3-BD90-52AD7A93D993}"/>
                    </a:ext>
                  </a:extLst>
                </p:cNvPr>
                <p:cNvGraphicFramePr>
                  <a:graphicFrameLocks noChangeAspect="1"/>
                </p:cNvGraphicFramePr>
                <p:nvPr/>
              </p:nvGraphicFramePr>
              <p:xfrm>
                <a:off x="1584" y="288"/>
                <a:ext cx="2622" cy="1669"/>
              </p:xfrm>
              <a:graphic>
                <a:graphicData uri="http://schemas.openxmlformats.org/presentationml/2006/ole">
                  <mc:AlternateContent xmlns:mc="http://schemas.openxmlformats.org/markup-compatibility/2006">
                    <mc:Choice xmlns:v="urn:schemas-microsoft-com:vml" Requires="v">
                      <p:oleObj spid="_x0000_s9259" name="ACD ChemSketch 2.0" r:id="rId5" imgW="2228088" imgH="1417320" progId="">
                        <p:embed/>
                      </p:oleObj>
                    </mc:Choice>
                    <mc:Fallback>
                      <p:oleObj name="ACD ChemSketch 2.0" r:id="rId5" imgW="2228088" imgH="1417320"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 y="288"/>
                              <a:ext cx="2622" cy="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2" name="Rectangle 14">
                  <a:extLst>
                    <a:ext uri="{FF2B5EF4-FFF2-40B4-BE49-F238E27FC236}">
                      <a16:creationId xmlns:a16="http://schemas.microsoft.com/office/drawing/2014/main" id="{12A2810C-133F-4567-99EE-D8E8B7522A0C}"/>
                    </a:ext>
                  </a:extLst>
                </p:cNvPr>
                <p:cNvSpPr>
                  <a:spLocks noChangeArrowheads="1"/>
                </p:cNvSpPr>
                <p:nvPr/>
              </p:nvSpPr>
              <p:spPr bwMode="auto">
                <a:xfrm>
                  <a:off x="3495" y="1345"/>
                  <a:ext cx="107"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endParaRPr kumimoji="1" lang="zh-CN" altLang="zh-CN" sz="2800" b="1">
                    <a:solidFill>
                      <a:schemeClr val="bg2"/>
                    </a:solidFill>
                    <a:latin typeface="Times New Roman" panose="02020603050405020304" pitchFamily="18" charset="0"/>
                  </a:endParaRPr>
                </a:p>
              </p:txBody>
            </p:sp>
          </p:grpSp>
          <p:sp>
            <p:nvSpPr>
              <p:cNvPr id="9231" name="Rectangle 15">
                <a:extLst>
                  <a:ext uri="{FF2B5EF4-FFF2-40B4-BE49-F238E27FC236}">
                    <a16:creationId xmlns:a16="http://schemas.microsoft.com/office/drawing/2014/main" id="{6AC4CEE8-CFA9-4D5A-A55B-D2E452F706A0}"/>
                  </a:ext>
                </a:extLst>
              </p:cNvPr>
              <p:cNvSpPr>
                <a:spLocks noChangeArrowheads="1"/>
              </p:cNvSpPr>
              <p:nvPr/>
            </p:nvSpPr>
            <p:spPr bwMode="auto">
              <a:xfrm>
                <a:off x="4641" y="2496"/>
                <a:ext cx="1952"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solidFill>
                      <a:schemeClr val="bg2"/>
                    </a:solidFill>
                    <a:latin typeface="黑体" panose="02010609060101010101" pitchFamily="49" charset="-122"/>
                    <a:ea typeface="黑体" panose="02010609060101010101" pitchFamily="49" charset="-122"/>
                  </a:rPr>
                  <a:t>例：鹅脱氧胆酸</a:t>
                </a:r>
              </a:p>
            </p:txBody>
          </p:sp>
        </p:grpSp>
      </p:grpSp>
      <p:sp>
        <p:nvSpPr>
          <p:cNvPr id="9227" name="灯片编号占位符 15">
            <a:extLst>
              <a:ext uri="{FF2B5EF4-FFF2-40B4-BE49-F238E27FC236}">
                <a16:creationId xmlns:a16="http://schemas.microsoft.com/office/drawing/2014/main" id="{F008AFBB-BACB-4B05-B05C-076013B82A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04331F5-1F61-4674-BEA1-D590440C551E}" type="slidenum">
              <a:rPr lang="en-US" altLang="zh-CN">
                <a:latin typeface="Arial" panose="020B0604020202020204" pitchFamily="34" charset="0"/>
              </a:rPr>
              <a:pPr eaLnBrk="1" hangingPunct="1"/>
              <a:t>65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FA35217F-283E-4CA7-9461-23C4BE856AB7}"/>
              </a:ext>
            </a:extLst>
          </p:cNvPr>
          <p:cNvSpPr>
            <a:spLocks noChangeArrowheads="1"/>
          </p:cNvSpPr>
          <p:nvPr/>
        </p:nvSpPr>
        <p:spPr bwMode="auto">
          <a:xfrm>
            <a:off x="395288" y="546100"/>
            <a:ext cx="2593975" cy="57943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pPr>
            <a:r>
              <a:rPr kumimoji="1" lang="zh-CN" altLang="en-US" sz="3200">
                <a:solidFill>
                  <a:schemeClr val="bg2"/>
                </a:solidFill>
                <a:latin typeface="Times New Roman" panose="02020603050405020304" pitchFamily="18" charset="0"/>
                <a:ea typeface="黑体" panose="02010609060101010101" pitchFamily="49" charset="-122"/>
              </a:rPr>
              <a:t>结合胆汁酸</a:t>
            </a:r>
          </a:p>
        </p:txBody>
      </p:sp>
      <p:grpSp>
        <p:nvGrpSpPr>
          <p:cNvPr id="2" name="Group 3">
            <a:extLst>
              <a:ext uri="{FF2B5EF4-FFF2-40B4-BE49-F238E27FC236}">
                <a16:creationId xmlns:a16="http://schemas.microsoft.com/office/drawing/2014/main" id="{AECA9D17-8362-4728-A554-5C9B7119A4BB}"/>
              </a:ext>
            </a:extLst>
          </p:cNvPr>
          <p:cNvGrpSpPr>
            <a:grpSpLocks/>
          </p:cNvGrpSpPr>
          <p:nvPr/>
        </p:nvGrpSpPr>
        <p:grpSpPr bwMode="auto">
          <a:xfrm>
            <a:off x="1358900" y="1160463"/>
            <a:ext cx="6813550" cy="2463800"/>
            <a:chOff x="1056" y="2054"/>
            <a:chExt cx="4670" cy="1845"/>
          </a:xfrm>
        </p:grpSpPr>
        <p:grpSp>
          <p:nvGrpSpPr>
            <p:cNvPr id="10252" name="Group 4">
              <a:extLst>
                <a:ext uri="{FF2B5EF4-FFF2-40B4-BE49-F238E27FC236}">
                  <a16:creationId xmlns:a16="http://schemas.microsoft.com/office/drawing/2014/main" id="{BF2B565E-FE54-4D84-83CA-A1EE280DE8F1}"/>
                </a:ext>
              </a:extLst>
            </p:cNvPr>
            <p:cNvGrpSpPr>
              <a:grpSpLocks/>
            </p:cNvGrpSpPr>
            <p:nvPr/>
          </p:nvGrpSpPr>
          <p:grpSpPr bwMode="auto">
            <a:xfrm>
              <a:off x="1056" y="2054"/>
              <a:ext cx="4621" cy="1845"/>
              <a:chOff x="1152" y="1828"/>
              <a:chExt cx="4621" cy="1845"/>
            </a:xfrm>
          </p:grpSpPr>
          <p:sp>
            <p:nvSpPr>
              <p:cNvPr id="10254" name="Text Box 5">
                <a:extLst>
                  <a:ext uri="{FF2B5EF4-FFF2-40B4-BE49-F238E27FC236}">
                    <a16:creationId xmlns:a16="http://schemas.microsoft.com/office/drawing/2014/main" id="{2D5061C8-7483-44A0-903B-7F1AAD3AB8AB}"/>
                  </a:ext>
                </a:extLst>
              </p:cNvPr>
              <p:cNvSpPr txBox="1">
                <a:spLocks noChangeArrowheads="1"/>
              </p:cNvSpPr>
              <p:nvPr/>
            </p:nvSpPr>
            <p:spPr bwMode="auto">
              <a:xfrm>
                <a:off x="3744" y="1828"/>
                <a:ext cx="202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400" b="1">
                    <a:solidFill>
                      <a:srgbClr val="660066"/>
                    </a:solidFill>
                    <a:latin typeface="Times New Roman" panose="02020603050405020304" pitchFamily="18" charset="0"/>
                  </a:rPr>
                  <a:t>CONHCH</a:t>
                </a:r>
                <a:r>
                  <a:rPr kumimoji="1" lang="en-US" altLang="zh-CN" sz="2400" b="1" baseline="-25000">
                    <a:solidFill>
                      <a:srgbClr val="660066"/>
                    </a:solidFill>
                    <a:latin typeface="Times New Roman" panose="02020603050405020304" pitchFamily="18" charset="0"/>
                  </a:rPr>
                  <a:t>2</a:t>
                </a:r>
                <a:r>
                  <a:rPr kumimoji="1" lang="en-US" altLang="zh-CN" sz="2400" b="1">
                    <a:solidFill>
                      <a:srgbClr val="660066"/>
                    </a:solidFill>
                    <a:latin typeface="Times New Roman" panose="02020603050405020304" pitchFamily="18" charset="0"/>
                  </a:rPr>
                  <a:t>CH</a:t>
                </a:r>
                <a:r>
                  <a:rPr kumimoji="1" lang="en-US" altLang="zh-CN" sz="2400" b="1" baseline="-25000">
                    <a:solidFill>
                      <a:srgbClr val="660066"/>
                    </a:solidFill>
                    <a:latin typeface="Times New Roman" panose="02020603050405020304" pitchFamily="18" charset="0"/>
                  </a:rPr>
                  <a:t>2</a:t>
                </a:r>
                <a:r>
                  <a:rPr kumimoji="1" lang="en-US" altLang="zh-CN" sz="2400" b="1">
                    <a:solidFill>
                      <a:srgbClr val="660066"/>
                    </a:solidFill>
                    <a:latin typeface="Times New Roman" panose="02020603050405020304" pitchFamily="18" charset="0"/>
                  </a:rPr>
                  <a:t>SO</a:t>
                </a:r>
                <a:r>
                  <a:rPr kumimoji="1" lang="en-US" altLang="zh-CN" sz="2400" b="1" baseline="-25000">
                    <a:solidFill>
                      <a:srgbClr val="660066"/>
                    </a:solidFill>
                    <a:latin typeface="Times New Roman" panose="02020603050405020304" pitchFamily="18" charset="0"/>
                  </a:rPr>
                  <a:t>3</a:t>
                </a:r>
                <a:r>
                  <a:rPr kumimoji="1" lang="en-US" altLang="zh-CN" sz="2400" b="1">
                    <a:solidFill>
                      <a:srgbClr val="660066"/>
                    </a:solidFill>
                    <a:latin typeface="Times New Roman" panose="02020603050405020304" pitchFamily="18" charset="0"/>
                  </a:rPr>
                  <a:t>H</a:t>
                </a:r>
              </a:p>
            </p:txBody>
          </p:sp>
          <p:graphicFrame>
            <p:nvGraphicFramePr>
              <p:cNvPr id="10243" name="Object 6">
                <a:extLst>
                  <a:ext uri="{FF2B5EF4-FFF2-40B4-BE49-F238E27FC236}">
                    <a16:creationId xmlns:a16="http://schemas.microsoft.com/office/drawing/2014/main" id="{D272CDD0-291A-4D2E-A202-58B5A53BBB04}"/>
                  </a:ext>
                </a:extLst>
              </p:cNvPr>
              <p:cNvGraphicFramePr>
                <a:graphicFrameLocks noChangeAspect="1"/>
              </p:cNvGraphicFramePr>
              <p:nvPr/>
            </p:nvGraphicFramePr>
            <p:xfrm>
              <a:off x="1152" y="1920"/>
              <a:ext cx="2688" cy="1753"/>
            </p:xfrm>
            <a:graphic>
              <a:graphicData uri="http://schemas.openxmlformats.org/presentationml/2006/ole">
                <mc:AlternateContent xmlns:mc="http://schemas.openxmlformats.org/markup-compatibility/2006">
                  <mc:Choice xmlns:v="urn:schemas-microsoft-com:vml" Requires="v">
                    <p:oleObj spid="_x0000_s10279" name="ACD ChemSketch 2.0" r:id="rId3" imgW="2173224" imgH="1417320" progId="">
                      <p:embed/>
                    </p:oleObj>
                  </mc:Choice>
                  <mc:Fallback>
                    <p:oleObj name="ACD ChemSketch 2.0" r:id="rId3" imgW="2173224" imgH="1417320"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1920"/>
                            <a:ext cx="2688" cy="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53" name="Rectangle 7">
              <a:extLst>
                <a:ext uri="{FF2B5EF4-FFF2-40B4-BE49-F238E27FC236}">
                  <a16:creationId xmlns:a16="http://schemas.microsoft.com/office/drawing/2014/main" id="{A1F3BDB5-9B9F-4E7C-B2E0-C84CB85E7BE7}"/>
                </a:ext>
              </a:extLst>
            </p:cNvPr>
            <p:cNvSpPr>
              <a:spLocks noChangeArrowheads="1"/>
            </p:cNvSpPr>
            <p:nvPr/>
          </p:nvSpPr>
          <p:spPr bwMode="auto">
            <a:xfrm>
              <a:off x="4123" y="3415"/>
              <a:ext cx="1603"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solidFill>
                    <a:schemeClr val="bg2"/>
                  </a:solidFill>
                  <a:latin typeface="黑体" panose="02010609060101010101" pitchFamily="49" charset="-122"/>
                  <a:ea typeface="黑体" panose="02010609060101010101" pitchFamily="49" charset="-122"/>
                </a:rPr>
                <a:t>例：牛磺胆酸</a:t>
              </a:r>
            </a:p>
          </p:txBody>
        </p:sp>
      </p:grpSp>
      <p:grpSp>
        <p:nvGrpSpPr>
          <p:cNvPr id="4" name="Group 8">
            <a:extLst>
              <a:ext uri="{FF2B5EF4-FFF2-40B4-BE49-F238E27FC236}">
                <a16:creationId xmlns:a16="http://schemas.microsoft.com/office/drawing/2014/main" id="{E85283B1-48D3-4DE9-B45B-37C99CA2E536}"/>
              </a:ext>
            </a:extLst>
          </p:cNvPr>
          <p:cNvGrpSpPr>
            <a:grpSpLocks/>
          </p:cNvGrpSpPr>
          <p:nvPr/>
        </p:nvGrpSpPr>
        <p:grpSpPr bwMode="auto">
          <a:xfrm>
            <a:off x="1358900" y="3708400"/>
            <a:ext cx="6886575" cy="2528888"/>
            <a:chOff x="1056" y="2054"/>
            <a:chExt cx="4837" cy="1894"/>
          </a:xfrm>
        </p:grpSpPr>
        <p:sp>
          <p:nvSpPr>
            <p:cNvPr id="10249" name="Text Box 9">
              <a:extLst>
                <a:ext uri="{FF2B5EF4-FFF2-40B4-BE49-F238E27FC236}">
                  <a16:creationId xmlns:a16="http://schemas.microsoft.com/office/drawing/2014/main" id="{E0B67637-C811-4CE3-84CD-36427C134FF5}"/>
                </a:ext>
              </a:extLst>
            </p:cNvPr>
            <p:cNvSpPr txBox="1">
              <a:spLocks noChangeArrowheads="1"/>
            </p:cNvSpPr>
            <p:nvPr/>
          </p:nvSpPr>
          <p:spPr bwMode="auto">
            <a:xfrm>
              <a:off x="4258" y="3559"/>
              <a:ext cx="163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solidFill>
                    <a:schemeClr val="bg2"/>
                  </a:solidFill>
                  <a:latin typeface="黑体" panose="02010609060101010101" pitchFamily="49" charset="-122"/>
                  <a:ea typeface="黑体" panose="02010609060101010101" pitchFamily="49" charset="-122"/>
                </a:rPr>
                <a:t>例：甘氨胆酸</a:t>
              </a:r>
            </a:p>
          </p:txBody>
        </p:sp>
        <p:grpSp>
          <p:nvGrpSpPr>
            <p:cNvPr id="10250" name="Group 10">
              <a:extLst>
                <a:ext uri="{FF2B5EF4-FFF2-40B4-BE49-F238E27FC236}">
                  <a16:creationId xmlns:a16="http://schemas.microsoft.com/office/drawing/2014/main" id="{4B8451D8-9860-4E05-966E-B186136CFFDF}"/>
                </a:ext>
              </a:extLst>
            </p:cNvPr>
            <p:cNvGrpSpPr>
              <a:grpSpLocks/>
            </p:cNvGrpSpPr>
            <p:nvPr/>
          </p:nvGrpSpPr>
          <p:grpSpPr bwMode="auto">
            <a:xfrm>
              <a:off x="1056" y="2054"/>
              <a:ext cx="4409" cy="1845"/>
              <a:chOff x="1152" y="1828"/>
              <a:chExt cx="4409" cy="1845"/>
            </a:xfrm>
          </p:grpSpPr>
          <p:sp>
            <p:nvSpPr>
              <p:cNvPr id="10251" name="Text Box 11">
                <a:extLst>
                  <a:ext uri="{FF2B5EF4-FFF2-40B4-BE49-F238E27FC236}">
                    <a16:creationId xmlns:a16="http://schemas.microsoft.com/office/drawing/2014/main" id="{214ED49E-0F6C-45ED-99C5-84D36A7A4078}"/>
                  </a:ext>
                </a:extLst>
              </p:cNvPr>
              <p:cNvSpPr txBox="1">
                <a:spLocks noChangeArrowheads="1"/>
              </p:cNvSpPr>
              <p:nvPr/>
            </p:nvSpPr>
            <p:spPr bwMode="auto">
              <a:xfrm>
                <a:off x="3743" y="1828"/>
                <a:ext cx="181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400" b="1">
                    <a:solidFill>
                      <a:srgbClr val="660066"/>
                    </a:solidFill>
                    <a:latin typeface="Times New Roman" panose="02020603050405020304" pitchFamily="18" charset="0"/>
                  </a:rPr>
                  <a:t>CONHCH</a:t>
                </a:r>
                <a:r>
                  <a:rPr kumimoji="1" lang="en-US" altLang="zh-CN" sz="2400" b="1" baseline="-25000">
                    <a:solidFill>
                      <a:srgbClr val="660066"/>
                    </a:solidFill>
                    <a:latin typeface="Times New Roman" panose="02020603050405020304" pitchFamily="18" charset="0"/>
                  </a:rPr>
                  <a:t>2</a:t>
                </a:r>
                <a:r>
                  <a:rPr kumimoji="1" lang="en-US" altLang="zh-CN" sz="2400" b="1">
                    <a:solidFill>
                      <a:srgbClr val="660066"/>
                    </a:solidFill>
                    <a:latin typeface="Times New Roman" panose="02020603050405020304" pitchFamily="18" charset="0"/>
                  </a:rPr>
                  <a:t>COOH</a:t>
                </a:r>
              </a:p>
            </p:txBody>
          </p:sp>
          <p:graphicFrame>
            <p:nvGraphicFramePr>
              <p:cNvPr id="10242" name="Object 12">
                <a:extLst>
                  <a:ext uri="{FF2B5EF4-FFF2-40B4-BE49-F238E27FC236}">
                    <a16:creationId xmlns:a16="http://schemas.microsoft.com/office/drawing/2014/main" id="{C6A5F1ED-D4FB-4554-9C39-A65E70547ED1}"/>
                  </a:ext>
                </a:extLst>
              </p:cNvPr>
              <p:cNvGraphicFramePr>
                <a:graphicFrameLocks noChangeAspect="1"/>
              </p:cNvGraphicFramePr>
              <p:nvPr/>
            </p:nvGraphicFramePr>
            <p:xfrm>
              <a:off x="1152" y="1920"/>
              <a:ext cx="2688" cy="1753"/>
            </p:xfrm>
            <a:graphic>
              <a:graphicData uri="http://schemas.openxmlformats.org/presentationml/2006/ole">
                <mc:AlternateContent xmlns:mc="http://schemas.openxmlformats.org/markup-compatibility/2006">
                  <mc:Choice xmlns:v="urn:schemas-microsoft-com:vml" Requires="v">
                    <p:oleObj spid="_x0000_s10280" name="ACD ChemSketch 2.0" r:id="rId5" imgW="2173224" imgH="1417320" progId="">
                      <p:embed/>
                    </p:oleObj>
                  </mc:Choice>
                  <mc:Fallback>
                    <p:oleObj name="ACD ChemSketch 2.0" r:id="rId5" imgW="2173224" imgH="1417320"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1920"/>
                            <a:ext cx="2688" cy="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10248" name="灯片编号占位符 12">
            <a:extLst>
              <a:ext uri="{FF2B5EF4-FFF2-40B4-BE49-F238E27FC236}">
                <a16:creationId xmlns:a16="http://schemas.microsoft.com/office/drawing/2014/main" id="{F7E8033E-DE5C-4D87-BABB-40487261CE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2099461-5C54-47AA-ABA1-29E3A3665CB5}" type="slidenum">
              <a:rPr lang="en-US" altLang="zh-CN">
                <a:latin typeface="Arial" panose="020B0604020202020204" pitchFamily="34" charset="0"/>
              </a:rPr>
              <a:pPr eaLnBrk="1" hangingPunct="1"/>
              <a:t>66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A218264-A76D-4FF7-8025-B55D54A67AF9}"/>
              </a:ext>
            </a:extLst>
          </p:cNvPr>
          <p:cNvGrpSpPr>
            <a:grpSpLocks/>
          </p:cNvGrpSpPr>
          <p:nvPr/>
        </p:nvGrpSpPr>
        <p:grpSpPr bwMode="auto">
          <a:xfrm>
            <a:off x="2819400" y="3124200"/>
            <a:ext cx="2265363" cy="1295400"/>
            <a:chOff x="2125" y="1680"/>
            <a:chExt cx="1427" cy="816"/>
          </a:xfrm>
        </p:grpSpPr>
        <p:sp>
          <p:nvSpPr>
            <p:cNvPr id="11277" name="Line 3">
              <a:extLst>
                <a:ext uri="{FF2B5EF4-FFF2-40B4-BE49-F238E27FC236}">
                  <a16:creationId xmlns:a16="http://schemas.microsoft.com/office/drawing/2014/main" id="{85502F56-701D-4B0F-BA13-C6FC0B935B2C}"/>
                </a:ext>
              </a:extLst>
            </p:cNvPr>
            <p:cNvSpPr>
              <a:spLocks noChangeShapeType="1"/>
            </p:cNvSpPr>
            <p:nvPr/>
          </p:nvSpPr>
          <p:spPr bwMode="auto">
            <a:xfrm>
              <a:off x="2448" y="1680"/>
              <a:ext cx="1104" cy="816"/>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8" name="Rectangle 4">
              <a:extLst>
                <a:ext uri="{FF2B5EF4-FFF2-40B4-BE49-F238E27FC236}">
                  <a16:creationId xmlns:a16="http://schemas.microsoft.com/office/drawing/2014/main" id="{ECED631E-1465-41B8-8E1D-ABCCC5C5696E}"/>
                </a:ext>
              </a:extLst>
            </p:cNvPr>
            <p:cNvSpPr>
              <a:spLocks noChangeArrowheads="1"/>
            </p:cNvSpPr>
            <p:nvPr/>
          </p:nvSpPr>
          <p:spPr bwMode="auto">
            <a:xfrm rot="2400000">
              <a:off x="2125" y="2034"/>
              <a:ext cx="12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400" b="1">
                  <a:solidFill>
                    <a:schemeClr val="bg2"/>
                  </a:solidFill>
                  <a:latin typeface="Times New Roman" panose="02020603050405020304" pitchFamily="18" charset="0"/>
                </a:rPr>
                <a:t>7α-</a:t>
              </a:r>
              <a:r>
                <a:rPr kumimoji="1" lang="zh-CN" altLang="en-US" sz="2400" b="1">
                  <a:solidFill>
                    <a:schemeClr val="bg2"/>
                  </a:solidFill>
                  <a:latin typeface="Times New Roman" panose="02020603050405020304" pitchFamily="18" charset="0"/>
                </a:rPr>
                <a:t>羟基脱氧</a:t>
              </a:r>
            </a:p>
          </p:txBody>
        </p:sp>
      </p:grpSp>
      <p:grpSp>
        <p:nvGrpSpPr>
          <p:cNvPr id="3" name="Group 5">
            <a:extLst>
              <a:ext uri="{FF2B5EF4-FFF2-40B4-BE49-F238E27FC236}">
                <a16:creationId xmlns:a16="http://schemas.microsoft.com/office/drawing/2014/main" id="{7D465A8F-ECDB-46EC-BF5F-C9822C54014A}"/>
              </a:ext>
            </a:extLst>
          </p:cNvPr>
          <p:cNvGrpSpPr>
            <a:grpSpLocks/>
          </p:cNvGrpSpPr>
          <p:nvPr/>
        </p:nvGrpSpPr>
        <p:grpSpPr bwMode="auto">
          <a:xfrm>
            <a:off x="914400" y="381000"/>
            <a:ext cx="5165725" cy="2787650"/>
            <a:chOff x="576" y="240"/>
            <a:chExt cx="3254" cy="1756"/>
          </a:xfrm>
        </p:grpSpPr>
        <p:graphicFrame>
          <p:nvGraphicFramePr>
            <p:cNvPr id="11267" name="Object 6">
              <a:extLst>
                <a:ext uri="{FF2B5EF4-FFF2-40B4-BE49-F238E27FC236}">
                  <a16:creationId xmlns:a16="http://schemas.microsoft.com/office/drawing/2014/main" id="{56BE3E22-81EF-43A3-8480-4B7D703321F8}"/>
                </a:ext>
              </a:extLst>
            </p:cNvPr>
            <p:cNvGraphicFramePr>
              <a:graphicFrameLocks noChangeAspect="1"/>
            </p:cNvGraphicFramePr>
            <p:nvPr/>
          </p:nvGraphicFramePr>
          <p:xfrm>
            <a:off x="576" y="240"/>
            <a:ext cx="3120" cy="1756"/>
          </p:xfrm>
          <a:graphic>
            <a:graphicData uri="http://schemas.openxmlformats.org/presentationml/2006/ole">
              <mc:AlternateContent xmlns:mc="http://schemas.openxmlformats.org/markup-compatibility/2006">
                <mc:Choice xmlns:v="urn:schemas-microsoft-com:vml" Requires="v">
                  <p:oleObj spid="_x0000_s11303" name="ACD ChemSketch 2.0" r:id="rId3" imgW="2499360" imgH="1450848" progId="">
                    <p:embed/>
                  </p:oleObj>
                </mc:Choice>
                <mc:Fallback>
                  <p:oleObj name="ACD ChemSketch 2.0" r:id="rId3" imgW="2499360" imgH="1450848"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40"/>
                          <a:ext cx="3120" cy="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Rectangle 7">
              <a:extLst>
                <a:ext uri="{FF2B5EF4-FFF2-40B4-BE49-F238E27FC236}">
                  <a16:creationId xmlns:a16="http://schemas.microsoft.com/office/drawing/2014/main" id="{3B175492-2797-4529-AAF6-CE89CE445877}"/>
                </a:ext>
              </a:extLst>
            </p:cNvPr>
            <p:cNvSpPr>
              <a:spLocks noChangeArrowheads="1"/>
            </p:cNvSpPr>
            <p:nvPr/>
          </p:nvSpPr>
          <p:spPr bwMode="auto">
            <a:xfrm>
              <a:off x="3264" y="768"/>
              <a:ext cx="5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solidFill>
                    <a:schemeClr val="bg2"/>
                  </a:solidFill>
                  <a:latin typeface="黑体" panose="02010609060101010101" pitchFamily="49" charset="-122"/>
                  <a:ea typeface="黑体" panose="02010609060101010101" pitchFamily="49" charset="-122"/>
                </a:rPr>
                <a:t>胆酸</a:t>
              </a:r>
            </a:p>
          </p:txBody>
        </p:sp>
      </p:grpSp>
      <p:grpSp>
        <p:nvGrpSpPr>
          <p:cNvPr id="4" name="Group 8">
            <a:extLst>
              <a:ext uri="{FF2B5EF4-FFF2-40B4-BE49-F238E27FC236}">
                <a16:creationId xmlns:a16="http://schemas.microsoft.com/office/drawing/2014/main" id="{F212C4F7-F3BA-48C5-805D-9772EEFCBB8A}"/>
              </a:ext>
            </a:extLst>
          </p:cNvPr>
          <p:cNvGrpSpPr>
            <a:grpSpLocks/>
          </p:cNvGrpSpPr>
          <p:nvPr/>
        </p:nvGrpSpPr>
        <p:grpSpPr bwMode="auto">
          <a:xfrm>
            <a:off x="4191000" y="3505200"/>
            <a:ext cx="4648200" cy="2876550"/>
            <a:chOff x="2640" y="2208"/>
            <a:chExt cx="2928" cy="1812"/>
          </a:xfrm>
        </p:grpSpPr>
        <p:graphicFrame>
          <p:nvGraphicFramePr>
            <p:cNvPr id="11266" name="Object 9">
              <a:extLst>
                <a:ext uri="{FF2B5EF4-FFF2-40B4-BE49-F238E27FC236}">
                  <a16:creationId xmlns:a16="http://schemas.microsoft.com/office/drawing/2014/main" id="{DBB9A7E5-065F-47DF-9520-A85C424EB1A3}"/>
                </a:ext>
              </a:extLst>
            </p:cNvPr>
            <p:cNvGraphicFramePr>
              <a:graphicFrameLocks noChangeAspect="1"/>
            </p:cNvGraphicFramePr>
            <p:nvPr/>
          </p:nvGraphicFramePr>
          <p:xfrm>
            <a:off x="2640" y="2208"/>
            <a:ext cx="2928" cy="1709"/>
          </p:xfrm>
          <a:graphic>
            <a:graphicData uri="http://schemas.openxmlformats.org/presentationml/2006/ole">
              <mc:AlternateContent xmlns:mc="http://schemas.openxmlformats.org/markup-compatibility/2006">
                <mc:Choice xmlns:v="urn:schemas-microsoft-com:vml" Requires="v">
                  <p:oleObj spid="_x0000_s11304" name="ACD ChemSketch 2.0" r:id="rId5" imgW="2499360" imgH="1450848" progId="">
                    <p:embed/>
                  </p:oleObj>
                </mc:Choice>
                <mc:Fallback>
                  <p:oleObj name="ACD ChemSketch 2.0" r:id="rId5" imgW="2499360" imgH="1450848"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208"/>
                          <a:ext cx="2928" cy="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Rectangle 10">
              <a:extLst>
                <a:ext uri="{FF2B5EF4-FFF2-40B4-BE49-F238E27FC236}">
                  <a16:creationId xmlns:a16="http://schemas.microsoft.com/office/drawing/2014/main" id="{73B7A28A-D0A1-4ADD-B9A6-4CF930C488DC}"/>
                </a:ext>
              </a:extLst>
            </p:cNvPr>
            <p:cNvSpPr>
              <a:spLocks noChangeArrowheads="1"/>
            </p:cNvSpPr>
            <p:nvPr/>
          </p:nvSpPr>
          <p:spPr bwMode="auto">
            <a:xfrm>
              <a:off x="4368" y="3693"/>
              <a:ext cx="1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solidFill>
                    <a:schemeClr val="bg2"/>
                  </a:solidFill>
                  <a:latin typeface="黑体" panose="02010609060101010101" pitchFamily="49" charset="-122"/>
                  <a:ea typeface="黑体" panose="02010609060101010101" pitchFamily="49" charset="-122"/>
                </a:rPr>
                <a:t>脱氧胆酸</a:t>
              </a:r>
            </a:p>
          </p:txBody>
        </p:sp>
      </p:grpSp>
      <p:sp>
        <p:nvSpPr>
          <p:cNvPr id="11272" name="Rectangle 11">
            <a:extLst>
              <a:ext uri="{FF2B5EF4-FFF2-40B4-BE49-F238E27FC236}">
                <a16:creationId xmlns:a16="http://schemas.microsoft.com/office/drawing/2014/main" id="{1F7A6DF9-7252-4A5B-8AD6-D3BEB5B4D0DD}"/>
              </a:ext>
            </a:extLst>
          </p:cNvPr>
          <p:cNvSpPr>
            <a:spLocks noChangeArrowheads="1"/>
          </p:cNvSpPr>
          <p:nvPr/>
        </p:nvSpPr>
        <p:spPr bwMode="auto">
          <a:xfrm>
            <a:off x="381000" y="585788"/>
            <a:ext cx="2535238" cy="5794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3200">
                <a:solidFill>
                  <a:schemeClr val="bg2"/>
                </a:solidFill>
                <a:latin typeface="Times New Roman" panose="02020603050405020304" pitchFamily="18" charset="0"/>
                <a:ea typeface="黑体" panose="02010609060101010101" pitchFamily="49" charset="-122"/>
              </a:rPr>
              <a:t>初级胆汁酸</a:t>
            </a:r>
          </a:p>
        </p:txBody>
      </p:sp>
      <p:sp>
        <p:nvSpPr>
          <p:cNvPr id="125964" name="Rectangle 12">
            <a:extLst>
              <a:ext uri="{FF2B5EF4-FFF2-40B4-BE49-F238E27FC236}">
                <a16:creationId xmlns:a16="http://schemas.microsoft.com/office/drawing/2014/main" id="{0DD8F0F4-A17A-4BDC-8849-F439B1AD0663}"/>
              </a:ext>
            </a:extLst>
          </p:cNvPr>
          <p:cNvSpPr>
            <a:spLocks noChangeArrowheads="1"/>
          </p:cNvSpPr>
          <p:nvPr/>
        </p:nvSpPr>
        <p:spPr bwMode="auto">
          <a:xfrm>
            <a:off x="533400" y="5297488"/>
            <a:ext cx="2382838" cy="5794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3200">
                <a:solidFill>
                  <a:schemeClr val="bg2"/>
                </a:solidFill>
                <a:latin typeface="Times New Roman" panose="02020603050405020304" pitchFamily="18" charset="0"/>
                <a:ea typeface="黑体" panose="02010609060101010101" pitchFamily="49" charset="-122"/>
              </a:rPr>
              <a:t>次级胆汁酸</a:t>
            </a:r>
          </a:p>
        </p:txBody>
      </p:sp>
      <p:sp>
        <p:nvSpPr>
          <p:cNvPr id="11274" name="灯片编号占位符 12">
            <a:extLst>
              <a:ext uri="{FF2B5EF4-FFF2-40B4-BE49-F238E27FC236}">
                <a16:creationId xmlns:a16="http://schemas.microsoft.com/office/drawing/2014/main" id="{D2094746-797B-4E68-8B1C-1C5DE0B5CA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79A21BB0-E470-41EC-936C-1724F2024ADB}" type="slidenum">
              <a:rPr lang="en-US" altLang="zh-CN">
                <a:latin typeface="Arial" panose="020B0604020202020204" pitchFamily="34" charset="0"/>
              </a:rPr>
              <a:pPr eaLnBrk="1" hangingPunct="1"/>
              <a:t>67</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25964"/>
                                        </p:tgtEl>
                                        <p:attrNameLst>
                                          <p:attrName>style.visibility</p:attrName>
                                        </p:attrNameLst>
                                      </p:cBhvr>
                                      <p:to>
                                        <p:strVal val="visible"/>
                                      </p:to>
                                    </p:set>
                                    <p:animEffect transition="in" filter="dissolve">
                                      <p:cBhvr>
                                        <p:cTn id="20" dur="500"/>
                                        <p:tgtEl>
                                          <p:spTgt spid="125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582B396-A94B-4BE2-9504-F88E66DEC4D4}"/>
              </a:ext>
            </a:extLst>
          </p:cNvPr>
          <p:cNvSpPr>
            <a:spLocks noGrp="1" noRot="1" noChangeArrowheads="1"/>
          </p:cNvSpPr>
          <p:nvPr>
            <p:ph type="title"/>
          </p:nvPr>
        </p:nvSpPr>
        <p:spPr>
          <a:xfrm>
            <a:off x="457200" y="908050"/>
            <a:ext cx="8229600" cy="511175"/>
          </a:xfrm>
        </p:spPr>
        <p:txBody>
          <a:bodyPr/>
          <a:lstStyle/>
          <a:p>
            <a:pPr eaLnBrk="1" hangingPunct="1"/>
            <a:r>
              <a:rPr lang="zh-CN" altLang="en-US" sz="3600" b="0">
                <a:solidFill>
                  <a:schemeClr val="hlink"/>
                </a:solidFill>
                <a:effectLst/>
                <a:ea typeface="黑体" panose="02010609060101010101" pitchFamily="49" charset="-122"/>
              </a:rPr>
              <a:t>四、胆汁酸的代谢及胆汁酸肠肝循环</a:t>
            </a:r>
          </a:p>
        </p:txBody>
      </p:sp>
      <p:sp>
        <p:nvSpPr>
          <p:cNvPr id="47107" name="Rectangle 3">
            <a:extLst>
              <a:ext uri="{FF2B5EF4-FFF2-40B4-BE49-F238E27FC236}">
                <a16:creationId xmlns:a16="http://schemas.microsoft.com/office/drawing/2014/main" id="{F5A82DCF-38DA-498F-BAC6-4FC764F28B2C}"/>
              </a:ext>
            </a:extLst>
          </p:cNvPr>
          <p:cNvSpPr>
            <a:spLocks noGrp="1" noChangeArrowheads="1"/>
          </p:cNvSpPr>
          <p:nvPr>
            <p:ph type="body" idx="1"/>
          </p:nvPr>
        </p:nvSpPr>
        <p:spPr>
          <a:xfrm>
            <a:off x="395288" y="1733550"/>
            <a:ext cx="8389937" cy="1047750"/>
          </a:xfrm>
        </p:spPr>
        <p:txBody>
          <a:bodyPr/>
          <a:lstStyle/>
          <a:p>
            <a:pPr eaLnBrk="1" hangingPunct="1">
              <a:lnSpc>
                <a:spcPct val="150000"/>
              </a:lnSpc>
            </a:pPr>
            <a:r>
              <a:rPr lang="zh-CN" altLang="en-US">
                <a:effectLst/>
                <a:latin typeface="Times New Roman" panose="02020603050405020304" pitchFamily="18" charset="0"/>
                <a:ea typeface="黑体" panose="02010609060101010101" pitchFamily="49" charset="-122"/>
              </a:rPr>
              <a:t>初级胆汁酸的生成</a:t>
            </a:r>
          </a:p>
        </p:txBody>
      </p:sp>
      <p:sp>
        <p:nvSpPr>
          <p:cNvPr id="47108" name="Text Box 4">
            <a:extLst>
              <a:ext uri="{FF2B5EF4-FFF2-40B4-BE49-F238E27FC236}">
                <a16:creationId xmlns:a16="http://schemas.microsoft.com/office/drawing/2014/main" id="{75B6D921-28DD-46F9-A2E2-3490AB58E331}"/>
              </a:ext>
            </a:extLst>
          </p:cNvPr>
          <p:cNvSpPr txBox="1">
            <a:spLocks noChangeArrowheads="1"/>
          </p:cNvSpPr>
          <p:nvPr/>
        </p:nvSpPr>
        <p:spPr bwMode="auto">
          <a:xfrm>
            <a:off x="900113" y="2557463"/>
            <a:ext cx="7597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452438" indent="-2730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lvl="1" eaLnBrk="1" hangingPunct="1">
              <a:lnSpc>
                <a:spcPct val="140000"/>
              </a:lnSpc>
              <a:spcBef>
                <a:spcPct val="20000"/>
              </a:spcBef>
              <a:buClr>
                <a:srgbClr val="FFFF00"/>
              </a:buClr>
              <a:buFont typeface="Wingdings" panose="05000000000000000000" pitchFamily="2" charset="2"/>
              <a:buChar char="Ø"/>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部位：肝细胞的胞液和微粒体中</a:t>
            </a:r>
          </a:p>
          <a:p>
            <a:pPr lvl="1" eaLnBrk="1" hangingPunct="1">
              <a:lnSpc>
                <a:spcPct val="140000"/>
              </a:lnSpc>
              <a:spcBef>
                <a:spcPct val="20000"/>
              </a:spcBef>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原料：胆固醇</a:t>
            </a:r>
          </a:p>
          <a:p>
            <a:pPr lvl="1" eaLnBrk="1" hangingPunct="1">
              <a:lnSpc>
                <a:spcPct val="140000"/>
              </a:lnSpc>
              <a:spcBef>
                <a:spcPct val="20000"/>
              </a:spcBef>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限速酶</a:t>
            </a:r>
            <a:r>
              <a:rPr kumimoji="1" lang="zh-CN" altLang="en-US">
                <a:latin typeface="Times New Roman" panose="02020603050405020304" pitchFamily="18" charset="0"/>
                <a:ea typeface="黑体" panose="02010609060101010101" pitchFamily="49" charset="-122"/>
              </a:rPr>
              <a:t>：</a:t>
            </a:r>
            <a:r>
              <a:rPr kumimoji="1" lang="zh-CN" altLang="en-US" sz="2800" u="sng">
                <a:solidFill>
                  <a:srgbClr val="FFFF00"/>
                </a:solidFill>
                <a:latin typeface="Times New Roman" panose="02020603050405020304" pitchFamily="18" charset="0"/>
                <a:ea typeface="黑体" panose="02010609060101010101" pitchFamily="49" charset="-122"/>
              </a:rPr>
              <a:t>胆固醇</a:t>
            </a:r>
            <a:r>
              <a:rPr kumimoji="1" lang="en-US" altLang="zh-CN" sz="2800" u="sng">
                <a:solidFill>
                  <a:srgbClr val="FFFF00"/>
                </a:solidFill>
                <a:latin typeface="Times New Roman" panose="02020603050405020304" pitchFamily="18" charset="0"/>
                <a:ea typeface="黑体" panose="02010609060101010101" pitchFamily="49" charset="-122"/>
              </a:rPr>
              <a:t>7α-</a:t>
            </a:r>
            <a:r>
              <a:rPr kumimoji="1" lang="zh-CN" altLang="en-US" sz="2800" u="sng">
                <a:solidFill>
                  <a:srgbClr val="FFFF00"/>
                </a:solidFill>
                <a:latin typeface="Times New Roman" panose="02020603050405020304" pitchFamily="18" charset="0"/>
                <a:ea typeface="黑体" panose="02010609060101010101" pitchFamily="49" charset="-122"/>
              </a:rPr>
              <a:t>羟化酶</a:t>
            </a:r>
          </a:p>
          <a:p>
            <a:pPr lvl="1" eaLnBrk="1" hangingPunct="1">
              <a:lnSpc>
                <a:spcPct val="140000"/>
              </a:lnSpc>
              <a:spcBef>
                <a:spcPct val="20000"/>
              </a:spcBef>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产量：</a:t>
            </a:r>
            <a:r>
              <a:rPr kumimoji="1" lang="en-US" altLang="zh-CN" sz="2800">
                <a:latin typeface="Times New Roman" panose="02020603050405020304" pitchFamily="18" charset="0"/>
                <a:ea typeface="黑体" panose="02010609060101010101" pitchFamily="49" charset="-122"/>
              </a:rPr>
              <a:t>0.4</a:t>
            </a:r>
            <a:r>
              <a:rPr kumimoji="1" lang="zh-CN" altLang="en-US" sz="2800">
                <a:latin typeface="Times New Roman" panose="02020603050405020304" pitchFamily="18" charset="0"/>
                <a:ea typeface="黑体" panose="02010609060101010101" pitchFamily="49" charset="-122"/>
              </a:rPr>
              <a:t>～</a:t>
            </a:r>
            <a:r>
              <a:rPr kumimoji="1" lang="en-US" altLang="zh-CN" sz="2800">
                <a:latin typeface="Times New Roman" panose="02020603050405020304" pitchFamily="18" charset="0"/>
                <a:ea typeface="黑体" panose="02010609060101010101" pitchFamily="49" charset="-122"/>
              </a:rPr>
              <a:t>0.6 g/d</a:t>
            </a:r>
          </a:p>
        </p:txBody>
      </p:sp>
      <p:sp>
        <p:nvSpPr>
          <p:cNvPr id="80901" name="灯片编号占位符 4">
            <a:extLst>
              <a:ext uri="{FF2B5EF4-FFF2-40B4-BE49-F238E27FC236}">
                <a16:creationId xmlns:a16="http://schemas.microsoft.com/office/drawing/2014/main" id="{405C0A1A-AE48-47C8-A42A-59A54901B9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39A6049-8B4B-466E-AD4F-92C5958536AE}" type="slidenum">
              <a:rPr lang="en-US" altLang="zh-CN">
                <a:latin typeface="Arial" panose="020B0604020202020204" pitchFamily="34" charset="0"/>
              </a:rPr>
              <a:pPr eaLnBrk="1" hangingPunct="1"/>
              <a:t>68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wipe(up)">
                                      <p:cBhvr>
                                        <p:cTn id="12" dur="3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D3B96218-35A7-406B-A549-935BC3E54447}"/>
              </a:ext>
            </a:extLst>
          </p:cNvPr>
          <p:cNvGrpSpPr>
            <a:grpSpLocks/>
          </p:cNvGrpSpPr>
          <p:nvPr/>
        </p:nvGrpSpPr>
        <p:grpSpPr bwMode="auto">
          <a:xfrm>
            <a:off x="3481388" y="4594225"/>
            <a:ext cx="4614862" cy="519113"/>
            <a:chOff x="2193" y="2531"/>
            <a:chExt cx="2907" cy="327"/>
          </a:xfrm>
        </p:grpSpPr>
        <p:grpSp>
          <p:nvGrpSpPr>
            <p:cNvPr id="81934" name="Group 4">
              <a:extLst>
                <a:ext uri="{FF2B5EF4-FFF2-40B4-BE49-F238E27FC236}">
                  <a16:creationId xmlns:a16="http://schemas.microsoft.com/office/drawing/2014/main" id="{BA106369-E781-49FE-9FEF-4DDDD089A2D9}"/>
                </a:ext>
              </a:extLst>
            </p:cNvPr>
            <p:cNvGrpSpPr>
              <a:grpSpLocks/>
            </p:cNvGrpSpPr>
            <p:nvPr/>
          </p:nvGrpSpPr>
          <p:grpSpPr bwMode="auto">
            <a:xfrm>
              <a:off x="2193" y="2704"/>
              <a:ext cx="1008" cy="0"/>
              <a:chOff x="2352" y="3648"/>
              <a:chExt cx="1008" cy="0"/>
            </a:xfrm>
          </p:grpSpPr>
          <p:sp>
            <p:nvSpPr>
              <p:cNvPr id="81936" name="Line 5">
                <a:extLst>
                  <a:ext uri="{FF2B5EF4-FFF2-40B4-BE49-F238E27FC236}">
                    <a16:creationId xmlns:a16="http://schemas.microsoft.com/office/drawing/2014/main" id="{8901B7E4-EBB4-4E85-A772-4653922D62FE}"/>
                  </a:ext>
                </a:extLst>
              </p:cNvPr>
              <p:cNvSpPr>
                <a:spLocks noChangeShapeType="1"/>
              </p:cNvSpPr>
              <p:nvPr/>
            </p:nvSpPr>
            <p:spPr bwMode="auto">
              <a:xfrm flipV="1">
                <a:off x="2352" y="3648"/>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1937" name="Line 6">
                <a:extLst>
                  <a:ext uri="{FF2B5EF4-FFF2-40B4-BE49-F238E27FC236}">
                    <a16:creationId xmlns:a16="http://schemas.microsoft.com/office/drawing/2014/main" id="{B85E43BF-A60B-430C-9B4A-0DC026EE44A5}"/>
                  </a:ext>
                </a:extLst>
              </p:cNvPr>
              <p:cNvSpPr>
                <a:spLocks noChangeShapeType="1"/>
              </p:cNvSpPr>
              <p:nvPr/>
            </p:nvSpPr>
            <p:spPr bwMode="auto">
              <a:xfrm>
                <a:off x="2880" y="3648"/>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1935" name="Rectangle 7">
              <a:extLst>
                <a:ext uri="{FF2B5EF4-FFF2-40B4-BE49-F238E27FC236}">
                  <a16:creationId xmlns:a16="http://schemas.microsoft.com/office/drawing/2014/main" id="{4E81CA9C-C3BF-4235-A907-46D76A1BA2F0}"/>
                </a:ext>
              </a:extLst>
            </p:cNvPr>
            <p:cNvSpPr>
              <a:spLocks noChangeArrowheads="1"/>
            </p:cNvSpPr>
            <p:nvPr/>
          </p:nvSpPr>
          <p:spPr bwMode="auto">
            <a:xfrm>
              <a:off x="3201" y="2531"/>
              <a:ext cx="18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pPr>
              <a:r>
                <a:rPr kumimoji="1" lang="zh-CN" altLang="en-US" sz="2800">
                  <a:latin typeface="Arial" panose="020B0604020202020204" pitchFamily="34" charset="0"/>
                  <a:ea typeface="黑体" panose="02010609060101010101" pitchFamily="49" charset="-122"/>
                  <a:cs typeface="Arial" panose="020B0604020202020204" pitchFamily="34" charset="0"/>
                </a:rPr>
                <a:t>初级胆汁酸</a:t>
              </a:r>
              <a:r>
                <a:rPr kumimoji="1" lang="en-US" altLang="zh-CN" sz="2800">
                  <a:solidFill>
                    <a:srgbClr val="FFFF00"/>
                  </a:solidFill>
                  <a:latin typeface="Arial" panose="020B0604020202020204" pitchFamily="34" charset="0"/>
                  <a:ea typeface="黑体" panose="02010609060101010101" pitchFamily="49" charset="-122"/>
                  <a:cs typeface="Arial" panose="020B0604020202020204" pitchFamily="34" charset="0"/>
                </a:rPr>
                <a:t>(24C)</a:t>
              </a:r>
            </a:p>
          </p:txBody>
        </p:sp>
      </p:grpSp>
      <p:grpSp>
        <p:nvGrpSpPr>
          <p:cNvPr id="4" name="Group 15">
            <a:extLst>
              <a:ext uri="{FF2B5EF4-FFF2-40B4-BE49-F238E27FC236}">
                <a16:creationId xmlns:a16="http://schemas.microsoft.com/office/drawing/2014/main" id="{90AC6340-1C4D-42DB-B0D4-2B04F11DA727}"/>
              </a:ext>
            </a:extLst>
          </p:cNvPr>
          <p:cNvGrpSpPr>
            <a:grpSpLocks/>
          </p:cNvGrpSpPr>
          <p:nvPr/>
        </p:nvGrpSpPr>
        <p:grpSpPr bwMode="auto">
          <a:xfrm>
            <a:off x="4937125" y="3098800"/>
            <a:ext cx="3235325" cy="1438275"/>
            <a:chOff x="3110" y="1589"/>
            <a:chExt cx="2038" cy="906"/>
          </a:xfrm>
        </p:grpSpPr>
        <p:sp>
          <p:nvSpPr>
            <p:cNvPr id="81932" name="Line 8">
              <a:extLst>
                <a:ext uri="{FF2B5EF4-FFF2-40B4-BE49-F238E27FC236}">
                  <a16:creationId xmlns:a16="http://schemas.microsoft.com/office/drawing/2014/main" id="{B0C2D25B-4E90-4960-89B5-6DC7CFCB0C71}"/>
                </a:ext>
              </a:extLst>
            </p:cNvPr>
            <p:cNvSpPr>
              <a:spLocks noChangeShapeType="1"/>
            </p:cNvSpPr>
            <p:nvPr/>
          </p:nvSpPr>
          <p:spPr bwMode="auto">
            <a:xfrm flipH="1" flipV="1">
              <a:off x="4108" y="1978"/>
              <a:ext cx="0" cy="51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1933" name="Rectangle 9">
              <a:extLst>
                <a:ext uri="{FF2B5EF4-FFF2-40B4-BE49-F238E27FC236}">
                  <a16:creationId xmlns:a16="http://schemas.microsoft.com/office/drawing/2014/main" id="{25BE06F5-C33D-4D61-A76F-069F55CC8344}"/>
                </a:ext>
              </a:extLst>
            </p:cNvPr>
            <p:cNvSpPr>
              <a:spLocks noChangeArrowheads="1"/>
            </p:cNvSpPr>
            <p:nvPr/>
          </p:nvSpPr>
          <p:spPr bwMode="auto">
            <a:xfrm>
              <a:off x="3110" y="1589"/>
              <a:ext cx="20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pPr>
              <a:r>
                <a:rPr kumimoji="1" lang="zh-CN" altLang="en-US" sz="2800">
                  <a:latin typeface="Arial" panose="020B0604020202020204" pitchFamily="34" charset="0"/>
                  <a:ea typeface="黑体" panose="02010609060101010101" pitchFamily="49" charset="-122"/>
                  <a:cs typeface="Arial" panose="020B0604020202020204" pitchFamily="34" charset="0"/>
                </a:rPr>
                <a:t>结合型初级胆汁酸</a:t>
              </a:r>
            </a:p>
          </p:txBody>
        </p:sp>
      </p:grpSp>
      <p:grpSp>
        <p:nvGrpSpPr>
          <p:cNvPr id="5" name="Group 13">
            <a:extLst>
              <a:ext uri="{FF2B5EF4-FFF2-40B4-BE49-F238E27FC236}">
                <a16:creationId xmlns:a16="http://schemas.microsoft.com/office/drawing/2014/main" id="{7DD2B9DC-F30F-42B6-9FE5-8B5550F1D7E6}"/>
              </a:ext>
            </a:extLst>
          </p:cNvPr>
          <p:cNvGrpSpPr>
            <a:grpSpLocks/>
          </p:cNvGrpSpPr>
          <p:nvPr/>
        </p:nvGrpSpPr>
        <p:grpSpPr bwMode="auto">
          <a:xfrm>
            <a:off x="831850" y="3068638"/>
            <a:ext cx="3235325" cy="2044700"/>
            <a:chOff x="524" y="1570"/>
            <a:chExt cx="2038" cy="1288"/>
          </a:xfrm>
        </p:grpSpPr>
        <p:sp>
          <p:nvSpPr>
            <p:cNvPr id="81928" name="Text Box 2">
              <a:extLst>
                <a:ext uri="{FF2B5EF4-FFF2-40B4-BE49-F238E27FC236}">
                  <a16:creationId xmlns:a16="http://schemas.microsoft.com/office/drawing/2014/main" id="{B68EC54C-E1C8-4FBC-AEFD-93DC07D05390}"/>
                </a:ext>
              </a:extLst>
            </p:cNvPr>
            <p:cNvSpPr txBox="1">
              <a:spLocks noChangeArrowheads="1"/>
            </p:cNvSpPr>
            <p:nvPr/>
          </p:nvSpPr>
          <p:spPr bwMode="auto">
            <a:xfrm>
              <a:off x="706" y="1570"/>
              <a:ext cx="149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Arial" panose="020B0604020202020204" pitchFamily="34" charset="0"/>
                  <a:ea typeface="黑体" panose="02010609060101010101" pitchFamily="49" charset="-122"/>
                  <a:cs typeface="Arial" panose="020B0604020202020204" pitchFamily="34" charset="0"/>
                </a:rPr>
                <a:t>胆固醇</a:t>
              </a:r>
              <a:r>
                <a:rPr kumimoji="1" lang="en-US" altLang="zh-CN" sz="2800">
                  <a:solidFill>
                    <a:srgbClr val="FFFF00"/>
                  </a:solidFill>
                  <a:latin typeface="Arial" panose="020B0604020202020204" pitchFamily="34" charset="0"/>
                  <a:ea typeface="黑体" panose="02010609060101010101" pitchFamily="49" charset="-122"/>
                  <a:cs typeface="Arial" panose="020B0604020202020204" pitchFamily="34" charset="0"/>
                </a:rPr>
                <a:t>(27C)</a:t>
              </a:r>
            </a:p>
          </p:txBody>
        </p:sp>
        <p:sp>
          <p:nvSpPr>
            <p:cNvPr id="81929" name="Text Box 3">
              <a:extLst>
                <a:ext uri="{FF2B5EF4-FFF2-40B4-BE49-F238E27FC236}">
                  <a16:creationId xmlns:a16="http://schemas.microsoft.com/office/drawing/2014/main" id="{6A6B7E7B-403B-4BC6-B756-56DC7F064970}"/>
                </a:ext>
              </a:extLst>
            </p:cNvPr>
            <p:cNvSpPr txBox="1">
              <a:spLocks noChangeArrowheads="1"/>
            </p:cNvSpPr>
            <p:nvPr/>
          </p:nvSpPr>
          <p:spPr bwMode="auto">
            <a:xfrm>
              <a:off x="524" y="2531"/>
              <a:ext cx="17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pPr>
              <a:r>
                <a:rPr kumimoji="1" lang="en-US" altLang="zh-CN" sz="2800">
                  <a:latin typeface="Arial" panose="020B0604020202020204" pitchFamily="34" charset="0"/>
                  <a:ea typeface="黑体" panose="02010609060101010101" pitchFamily="49" charset="-122"/>
                  <a:cs typeface="Arial" panose="020B0604020202020204" pitchFamily="34" charset="0"/>
                </a:rPr>
                <a:t>7α-</a:t>
              </a:r>
              <a:r>
                <a:rPr kumimoji="1" lang="zh-CN" altLang="en-US" sz="2800">
                  <a:latin typeface="Arial" panose="020B0604020202020204" pitchFamily="34" charset="0"/>
                  <a:ea typeface="黑体" panose="02010609060101010101" pitchFamily="49" charset="-122"/>
                  <a:cs typeface="Arial" panose="020B0604020202020204" pitchFamily="34" charset="0"/>
                </a:rPr>
                <a:t>羟化胆固醇</a:t>
              </a:r>
            </a:p>
          </p:txBody>
        </p:sp>
        <p:sp>
          <p:nvSpPr>
            <p:cNvPr id="81930" name="Line 10">
              <a:extLst>
                <a:ext uri="{FF2B5EF4-FFF2-40B4-BE49-F238E27FC236}">
                  <a16:creationId xmlns:a16="http://schemas.microsoft.com/office/drawing/2014/main" id="{07EBAA65-77BB-49D4-9716-DDEF4E2680C7}"/>
                </a:ext>
              </a:extLst>
            </p:cNvPr>
            <p:cNvSpPr>
              <a:spLocks noChangeShapeType="1"/>
            </p:cNvSpPr>
            <p:nvPr/>
          </p:nvSpPr>
          <p:spPr bwMode="auto">
            <a:xfrm>
              <a:off x="1205" y="1956"/>
              <a:ext cx="0" cy="55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1931" name="Rectangle 11">
              <a:extLst>
                <a:ext uri="{FF2B5EF4-FFF2-40B4-BE49-F238E27FC236}">
                  <a16:creationId xmlns:a16="http://schemas.microsoft.com/office/drawing/2014/main" id="{50C56E5B-BCBF-44E1-9845-D3FAA8B38914}"/>
                </a:ext>
              </a:extLst>
            </p:cNvPr>
            <p:cNvSpPr>
              <a:spLocks noChangeArrowheads="1"/>
            </p:cNvSpPr>
            <p:nvPr/>
          </p:nvSpPr>
          <p:spPr bwMode="auto">
            <a:xfrm>
              <a:off x="1247" y="2069"/>
              <a:ext cx="1315" cy="300"/>
            </a:xfrm>
            <a:prstGeom prst="rect">
              <a:avLst/>
            </a:prstGeom>
            <a:solidFill>
              <a:srgbClr val="FF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lnSpc>
                  <a:spcPct val="90000"/>
                </a:lnSpc>
                <a:spcBef>
                  <a:spcPct val="20000"/>
                </a:spcBef>
                <a:buClr>
                  <a:srgbClr val="FF9900"/>
                </a:buClr>
              </a:pPr>
              <a:r>
                <a:rPr kumimoji="1" lang="en-US" altLang="zh-CN" sz="2800">
                  <a:solidFill>
                    <a:schemeClr val="bg2"/>
                  </a:solidFill>
                  <a:latin typeface="Arial" panose="020B0604020202020204" pitchFamily="34" charset="0"/>
                  <a:ea typeface="黑体" panose="02010609060101010101" pitchFamily="49" charset="-122"/>
                  <a:cs typeface="Arial" panose="020B0604020202020204" pitchFamily="34" charset="0"/>
                </a:rPr>
                <a:t>7α-</a:t>
              </a:r>
              <a:r>
                <a:rPr kumimoji="1" lang="zh-CN" altLang="en-US" sz="2800">
                  <a:solidFill>
                    <a:schemeClr val="bg2"/>
                  </a:solidFill>
                  <a:latin typeface="Arial" panose="020B0604020202020204" pitchFamily="34" charset="0"/>
                  <a:ea typeface="黑体" panose="02010609060101010101" pitchFamily="49" charset="-122"/>
                  <a:cs typeface="Arial" panose="020B0604020202020204" pitchFamily="34" charset="0"/>
                </a:rPr>
                <a:t>羟化酶</a:t>
              </a:r>
            </a:p>
          </p:txBody>
        </p:sp>
      </p:grpSp>
      <p:sp>
        <p:nvSpPr>
          <p:cNvPr id="81925" name="Rectangle 12">
            <a:extLst>
              <a:ext uri="{FF2B5EF4-FFF2-40B4-BE49-F238E27FC236}">
                <a16:creationId xmlns:a16="http://schemas.microsoft.com/office/drawing/2014/main" id="{BB7DD774-8F5F-4ABB-A9C8-E783C027F958}"/>
              </a:ext>
            </a:extLst>
          </p:cNvPr>
          <p:cNvSpPr>
            <a:spLocks noChangeArrowheads="1"/>
          </p:cNvSpPr>
          <p:nvPr/>
        </p:nvSpPr>
        <p:spPr bwMode="auto">
          <a:xfrm>
            <a:off x="900113" y="981075"/>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buClr>
                <a:srgbClr val="FFFF00"/>
              </a:buClr>
              <a:buFont typeface="Wingdings" panose="05000000000000000000" pitchFamily="2" charset="2"/>
              <a:buChar char="Ø"/>
            </a:pPr>
            <a:r>
              <a:rPr kumimoji="1" lang="en-US" altLang="zh-CN" sz="2800">
                <a:latin typeface="Arial" panose="020B0604020202020204" pitchFamily="34" charset="0"/>
                <a:ea typeface="黑体" panose="02010609060101010101" pitchFamily="49" charset="-122"/>
                <a:cs typeface="Arial" panose="020B0604020202020204" pitchFamily="34" charset="0"/>
              </a:rPr>
              <a:t> </a:t>
            </a:r>
            <a:r>
              <a:rPr kumimoji="1" lang="zh-CN" altLang="en-US" sz="3200">
                <a:latin typeface="Arial" panose="020B0604020202020204" pitchFamily="34" charset="0"/>
                <a:ea typeface="黑体" panose="02010609060101010101" pitchFamily="49" charset="-122"/>
                <a:cs typeface="Arial" panose="020B0604020202020204" pitchFamily="34" charset="0"/>
              </a:rPr>
              <a:t>过程：复杂</a:t>
            </a:r>
          </a:p>
        </p:txBody>
      </p:sp>
      <p:sp>
        <p:nvSpPr>
          <p:cNvPr id="150544" name="Rectangle 16">
            <a:extLst>
              <a:ext uri="{FF2B5EF4-FFF2-40B4-BE49-F238E27FC236}">
                <a16:creationId xmlns:a16="http://schemas.microsoft.com/office/drawing/2014/main" id="{476A0505-0869-4494-AA0E-7A00C4B27ED9}"/>
              </a:ext>
            </a:extLst>
          </p:cNvPr>
          <p:cNvSpPr>
            <a:spLocks noChangeArrowheads="1"/>
          </p:cNvSpPr>
          <p:nvPr/>
        </p:nvSpPr>
        <p:spPr bwMode="auto">
          <a:xfrm>
            <a:off x="2555875" y="1557338"/>
            <a:ext cx="53625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pPr>
            <a:r>
              <a:rPr kumimoji="1" lang="zh-CN" altLang="en-US" sz="2800">
                <a:latin typeface="Arial" panose="020B0604020202020204" pitchFamily="34" charset="0"/>
                <a:ea typeface="黑体" panose="02010609060101010101" pitchFamily="49" charset="-122"/>
                <a:cs typeface="Arial" panose="020B0604020202020204" pitchFamily="34" charset="0"/>
              </a:rPr>
              <a:t>包括胆固醇核的羟化、侧链缩短和加辅酶</a:t>
            </a:r>
            <a:r>
              <a:rPr kumimoji="1" lang="en-US" altLang="zh-CN" sz="2800">
                <a:latin typeface="Arial" panose="020B0604020202020204" pitchFamily="34" charset="0"/>
                <a:ea typeface="黑体" panose="02010609060101010101" pitchFamily="49" charset="-122"/>
                <a:cs typeface="Arial" panose="020B0604020202020204" pitchFamily="34" charset="0"/>
              </a:rPr>
              <a:t>A</a:t>
            </a:r>
            <a:r>
              <a:rPr kumimoji="1" lang="zh-CN" altLang="en-US" sz="2800">
                <a:latin typeface="Arial" panose="020B0604020202020204" pitchFamily="34" charset="0"/>
                <a:ea typeface="黑体" panose="02010609060101010101" pitchFamily="49" charset="-122"/>
                <a:cs typeface="Arial" panose="020B0604020202020204" pitchFamily="34" charset="0"/>
              </a:rPr>
              <a:t>等多步反应</a:t>
            </a:r>
          </a:p>
        </p:txBody>
      </p:sp>
      <p:sp>
        <p:nvSpPr>
          <p:cNvPr id="81927" name="灯片编号占位符 16">
            <a:extLst>
              <a:ext uri="{FF2B5EF4-FFF2-40B4-BE49-F238E27FC236}">
                <a16:creationId xmlns:a16="http://schemas.microsoft.com/office/drawing/2014/main" id="{91F6C7A8-1341-49AF-B058-EB2578F06C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B782251-5E4B-435D-91B6-9B8BE7F6D760}" type="slidenum">
              <a:rPr lang="en-US" altLang="zh-CN">
                <a:latin typeface="Arial" panose="020B0604020202020204" pitchFamily="34" charset="0"/>
              </a:rPr>
              <a:pPr eaLnBrk="1" hangingPunct="1"/>
              <a:t>69</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0544"/>
                                        </p:tgtEl>
                                        <p:attrNameLst>
                                          <p:attrName>style.visibility</p:attrName>
                                        </p:attrNameLst>
                                      </p:cBhvr>
                                      <p:to>
                                        <p:strVal val="visible"/>
                                      </p:to>
                                    </p:set>
                                    <p:animEffect transition="in" filter="dissolve">
                                      <p:cBhvr>
                                        <p:cTn id="7" dur="500"/>
                                        <p:tgtEl>
                                          <p:spTgt spid="150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9442DEA-BB35-4F11-A65A-C4E31014FE5A}"/>
              </a:ext>
            </a:extLst>
          </p:cNvPr>
          <p:cNvSpPr>
            <a:spLocks noGrp="1" noRot="1" noChangeArrowheads="1"/>
          </p:cNvSpPr>
          <p:nvPr>
            <p:ph type="title"/>
          </p:nvPr>
        </p:nvSpPr>
        <p:spPr>
          <a:xfrm>
            <a:off x="755650" y="876300"/>
            <a:ext cx="7416800" cy="1358900"/>
          </a:xfrm>
          <a:solidFill>
            <a:srgbClr val="FFFF99"/>
          </a:solidFill>
        </p:spPr>
        <p:txBody>
          <a:bodyPr anchor="t">
            <a:spAutoFit/>
          </a:bodyPr>
          <a:lstStyle/>
          <a:p>
            <a:pPr marL="265113" indent="-265113" algn="l" eaLnBrk="1" hangingPunct="1">
              <a:lnSpc>
                <a:spcPct val="130000"/>
              </a:lnSpc>
              <a:spcBef>
                <a:spcPct val="50000"/>
              </a:spcBef>
              <a:buSzPct val="80000"/>
              <a:buFont typeface="Wingdings" panose="05000000000000000000" pitchFamily="2" charset="2"/>
              <a:buChar char="Ø"/>
            </a:pPr>
            <a:r>
              <a:rPr lang="en-US" altLang="zh-CN" sz="3200" b="0">
                <a:solidFill>
                  <a:schemeClr val="bg2"/>
                </a:solidFill>
                <a:effectLst/>
                <a:latin typeface="黑体" panose="02010609060101010101" pitchFamily="49" charset="-122"/>
                <a:ea typeface="黑体" panose="02010609060101010101" pitchFamily="49" charset="-122"/>
              </a:rPr>
              <a:t> </a:t>
            </a:r>
            <a:r>
              <a:rPr lang="zh-CN" altLang="en-US" sz="3200" b="0">
                <a:solidFill>
                  <a:schemeClr val="bg2"/>
                </a:solidFill>
                <a:effectLst/>
                <a:latin typeface="黑体" panose="02010609060101010101" pitchFamily="49" charset="-122"/>
                <a:ea typeface="黑体" panose="02010609060101010101" pitchFamily="49" charset="-122"/>
              </a:rPr>
              <a:t>独特的组织结构和化学组成特点赋予肝复杂多样的生物化学功能 </a:t>
            </a:r>
          </a:p>
        </p:txBody>
      </p:sp>
      <p:sp>
        <p:nvSpPr>
          <p:cNvPr id="138243" name="Rectangle 3">
            <a:extLst>
              <a:ext uri="{FF2B5EF4-FFF2-40B4-BE49-F238E27FC236}">
                <a16:creationId xmlns:a16="http://schemas.microsoft.com/office/drawing/2014/main" id="{A0FF3BBC-D59D-49E4-B653-2D0F4B063F2A}"/>
              </a:ext>
            </a:extLst>
          </p:cNvPr>
          <p:cNvSpPr>
            <a:spLocks noGrp="1" noChangeArrowheads="1"/>
          </p:cNvSpPr>
          <p:nvPr>
            <p:ph type="body" idx="1"/>
          </p:nvPr>
        </p:nvSpPr>
        <p:spPr>
          <a:xfrm>
            <a:off x="1258888" y="2617788"/>
            <a:ext cx="7489825" cy="3259137"/>
          </a:xfrm>
        </p:spPr>
        <p:txBody>
          <a:bodyPr/>
          <a:lstStyle/>
          <a:p>
            <a:pPr eaLnBrk="1" hangingPunct="1">
              <a:lnSpc>
                <a:spcPct val="130000"/>
              </a:lnSpc>
              <a:buFont typeface="Wingdings" panose="05000000000000000000" pitchFamily="2" charset="2"/>
              <a:buChar char="ü"/>
            </a:pPr>
            <a:r>
              <a:rPr lang="zh-CN" altLang="en-US">
                <a:effectLst/>
                <a:latin typeface="Times New Roman" panose="02020603050405020304" pitchFamily="18" charset="0"/>
                <a:ea typeface="黑体" panose="02010609060101010101" pitchFamily="49" charset="-122"/>
              </a:rPr>
              <a:t>多种营养物质代谢之中枢</a:t>
            </a:r>
          </a:p>
          <a:p>
            <a:pPr eaLnBrk="1" hangingPunct="1">
              <a:lnSpc>
                <a:spcPct val="130000"/>
              </a:lnSpc>
              <a:buFont typeface="Wingdings" panose="05000000000000000000" pitchFamily="2" charset="2"/>
              <a:buChar char="ü"/>
            </a:pPr>
            <a:r>
              <a:rPr lang="zh-CN" altLang="en-US">
                <a:effectLst/>
                <a:latin typeface="Times New Roman" panose="02020603050405020304" pitchFamily="18" charset="0"/>
                <a:ea typeface="黑体" panose="02010609060101010101" pitchFamily="49" charset="-122"/>
              </a:rPr>
              <a:t>生物转化作用</a:t>
            </a:r>
            <a:r>
              <a:rPr lang="en-US" altLang="zh-CN">
                <a:effectLst/>
                <a:latin typeface="Times New Roman" panose="02020603050405020304" pitchFamily="18" charset="0"/>
                <a:ea typeface="黑体" panose="02010609060101010101" pitchFamily="49" charset="-122"/>
              </a:rPr>
              <a:t>——</a:t>
            </a:r>
            <a:r>
              <a:rPr lang="zh-CN" altLang="en-US">
                <a:effectLst/>
                <a:latin typeface="Times New Roman" panose="02020603050405020304" pitchFamily="18" charset="0"/>
                <a:ea typeface="黑体" panose="02010609060101010101" pitchFamily="49" charset="-122"/>
              </a:rPr>
              <a:t>非营养物质代谢</a:t>
            </a:r>
          </a:p>
          <a:p>
            <a:pPr eaLnBrk="1" hangingPunct="1">
              <a:lnSpc>
                <a:spcPct val="130000"/>
              </a:lnSpc>
              <a:buFont typeface="Wingdings" panose="05000000000000000000" pitchFamily="2" charset="2"/>
              <a:buChar char="ü"/>
            </a:pPr>
            <a:r>
              <a:rPr lang="zh-CN" altLang="en-US">
                <a:effectLst/>
                <a:latin typeface="Times New Roman" panose="02020603050405020304" pitchFamily="18" charset="0"/>
                <a:ea typeface="黑体" panose="02010609060101010101" pitchFamily="49" charset="-122"/>
              </a:rPr>
              <a:t>分泌作用（分泌胆汁酸等）</a:t>
            </a:r>
          </a:p>
          <a:p>
            <a:pPr eaLnBrk="1" hangingPunct="1">
              <a:lnSpc>
                <a:spcPct val="130000"/>
              </a:lnSpc>
              <a:buFont typeface="Wingdings" panose="05000000000000000000" pitchFamily="2" charset="2"/>
              <a:buChar char="ü"/>
            </a:pPr>
            <a:r>
              <a:rPr lang="zh-CN" altLang="en-US">
                <a:effectLst/>
                <a:latin typeface="Times New Roman" panose="02020603050405020304" pitchFamily="18" charset="0"/>
                <a:ea typeface="黑体" panose="02010609060101010101" pitchFamily="49" charset="-122"/>
              </a:rPr>
              <a:t>排泄作用（排泄胆红素等）</a:t>
            </a:r>
          </a:p>
        </p:txBody>
      </p:sp>
      <p:sp>
        <p:nvSpPr>
          <p:cNvPr id="28676" name="灯片编号占位符 3">
            <a:extLst>
              <a:ext uri="{FF2B5EF4-FFF2-40B4-BE49-F238E27FC236}">
                <a16:creationId xmlns:a16="http://schemas.microsoft.com/office/drawing/2014/main" id="{FD33E635-3EA8-4E37-8B0D-67B0E68672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61FE0BA-2B5C-40BE-80BA-5205307185BF}" type="slidenum">
              <a:rPr lang="en-US" altLang="zh-CN">
                <a:latin typeface="Arial" panose="020B0604020202020204" pitchFamily="34" charset="0"/>
              </a:rPr>
              <a:pPr eaLnBrk="1" hangingPunct="1"/>
              <a:t>7</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dissolve">
                                      <p:cBhvr>
                                        <p:cTn id="7" dur="5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wipe(up)">
                                      <p:cBhvr>
                                        <p:cTn id="12" dur="500"/>
                                        <p:tgtEl>
                                          <p:spTgt spid="138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wipe(up)">
                                      <p:cBhvr>
                                        <p:cTn id="17" dur="500"/>
                                        <p:tgtEl>
                                          <p:spTgt spid="138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wipe(up)">
                                      <p:cBhvr>
                                        <p:cTn id="22" dur="500"/>
                                        <p:tgtEl>
                                          <p:spTgt spid="138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8243">
                                            <p:txEl>
                                              <p:pRg st="3" end="3"/>
                                            </p:txEl>
                                          </p:spTgt>
                                        </p:tgtEl>
                                        <p:attrNameLst>
                                          <p:attrName>style.visibility</p:attrName>
                                        </p:attrNameLst>
                                      </p:cBhvr>
                                      <p:to>
                                        <p:strVal val="visible"/>
                                      </p:to>
                                    </p:set>
                                    <p:animEffect transition="in" filter="wipe(up)">
                                      <p:cBhvr>
                                        <p:cTn id="27" dur="500"/>
                                        <p:tgtEl>
                                          <p:spTgt spid="138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7DF6550E-D8BD-4F97-BD9E-E985C88532B6}"/>
              </a:ext>
            </a:extLst>
          </p:cNvPr>
          <p:cNvSpPr>
            <a:spLocks noGrp="1" noChangeArrowheads="1"/>
          </p:cNvSpPr>
          <p:nvPr>
            <p:ph type="body" idx="1"/>
          </p:nvPr>
        </p:nvSpPr>
        <p:spPr>
          <a:xfrm>
            <a:off x="1116013" y="1773238"/>
            <a:ext cx="7272337" cy="3935412"/>
          </a:xfrm>
        </p:spPr>
        <p:txBody>
          <a:bodyPr/>
          <a:lstStyle/>
          <a:p>
            <a:pPr marL="176213" indent="-176213" algn="just" eaLnBrk="1" hangingPunct="1">
              <a:lnSpc>
                <a:spcPct val="130000"/>
              </a:lnSpc>
            </a:pPr>
            <a:r>
              <a:rPr lang="en-US" altLang="zh-CN" sz="2800">
                <a:effectLst/>
                <a:latin typeface="Times New Roman" panose="02020603050405020304" pitchFamily="18" charset="0"/>
                <a:ea typeface="黑体" panose="02010609060101010101" pitchFamily="49" charset="-122"/>
              </a:rPr>
              <a:t> </a:t>
            </a:r>
            <a:r>
              <a:rPr lang="zh-CN" altLang="en-US" sz="2800">
                <a:effectLst/>
                <a:latin typeface="Times New Roman" panose="02020603050405020304" pitchFamily="18" charset="0"/>
                <a:ea typeface="黑体" panose="02010609060101010101" pitchFamily="49" charset="-122"/>
              </a:rPr>
              <a:t>胆固醇</a:t>
            </a:r>
            <a:r>
              <a:rPr lang="en-US" altLang="zh-CN" sz="2800" u="sng">
                <a:solidFill>
                  <a:srgbClr val="FFFF00"/>
                </a:solidFill>
                <a:effectLst/>
                <a:latin typeface="Times New Roman" panose="02020603050405020304" pitchFamily="18" charset="0"/>
                <a:ea typeface="黑体" panose="02010609060101010101" pitchFamily="49" charset="-122"/>
              </a:rPr>
              <a:t>7α-</a:t>
            </a:r>
            <a:r>
              <a:rPr lang="zh-CN" altLang="en-US" sz="2800" u="sng">
                <a:solidFill>
                  <a:srgbClr val="FFFF00"/>
                </a:solidFill>
                <a:effectLst/>
                <a:latin typeface="Times New Roman" panose="02020603050405020304" pitchFamily="18" charset="0"/>
                <a:ea typeface="黑体" panose="02010609060101010101" pitchFamily="49" charset="-122"/>
              </a:rPr>
              <a:t>羟化酶</a:t>
            </a:r>
            <a:r>
              <a:rPr lang="zh-CN" altLang="en-US" sz="2800">
                <a:effectLst/>
                <a:latin typeface="Times New Roman" panose="02020603050405020304" pitchFamily="18" charset="0"/>
                <a:ea typeface="黑体" panose="02010609060101010101" pitchFamily="49" charset="-122"/>
              </a:rPr>
              <a:t>是胆汁酸合成的限速酶，而</a:t>
            </a:r>
            <a:r>
              <a:rPr lang="en-US" altLang="zh-CN" sz="2800" u="sng">
                <a:solidFill>
                  <a:srgbClr val="FFFF00"/>
                </a:solidFill>
                <a:effectLst/>
                <a:latin typeface="Times New Roman" panose="02020603050405020304" pitchFamily="18" charset="0"/>
                <a:ea typeface="黑体" panose="02010609060101010101" pitchFamily="49" charset="-122"/>
              </a:rPr>
              <a:t>HMG-CoA</a:t>
            </a:r>
            <a:r>
              <a:rPr lang="zh-CN" altLang="en-US" sz="2800" u="sng">
                <a:solidFill>
                  <a:srgbClr val="FFFF00"/>
                </a:solidFill>
                <a:effectLst/>
                <a:latin typeface="Times New Roman" panose="02020603050405020304" pitchFamily="18" charset="0"/>
                <a:ea typeface="黑体" panose="02010609060101010101" pitchFamily="49" charset="-122"/>
              </a:rPr>
              <a:t>还原酶</a:t>
            </a:r>
            <a:r>
              <a:rPr lang="zh-CN" altLang="en-US" sz="2800">
                <a:effectLst/>
                <a:latin typeface="Times New Roman" panose="02020603050405020304" pitchFamily="18" charset="0"/>
                <a:ea typeface="黑体" panose="02010609060101010101" pitchFamily="49" charset="-122"/>
              </a:rPr>
              <a:t>是胆固醇合成的关键酶，两者均系诱导酶，同时受胆汁酸和胆固醇的调节。</a:t>
            </a:r>
          </a:p>
          <a:p>
            <a:pPr marL="176213" indent="-176213" algn="just" eaLnBrk="1" hangingPunct="1">
              <a:lnSpc>
                <a:spcPct val="130000"/>
              </a:lnSpc>
            </a:pPr>
            <a:r>
              <a:rPr lang="zh-CN" altLang="en-US" sz="2800">
                <a:effectLst/>
                <a:latin typeface="Times New Roman" panose="02020603050405020304" pitchFamily="18" charset="0"/>
                <a:ea typeface="黑体" panose="02010609060101010101" pitchFamily="49" charset="-122"/>
              </a:rPr>
              <a:t> 肝细胞通过这两个酶的协同作用维持肝细胞内胆固醇的水平。 </a:t>
            </a:r>
          </a:p>
        </p:txBody>
      </p:sp>
      <p:sp>
        <p:nvSpPr>
          <p:cNvPr id="82947" name="Rectangle 4">
            <a:extLst>
              <a:ext uri="{FF2B5EF4-FFF2-40B4-BE49-F238E27FC236}">
                <a16:creationId xmlns:a16="http://schemas.microsoft.com/office/drawing/2014/main" id="{0A9F496C-11EE-4B8C-AC6D-1C48DFF06426}"/>
              </a:ext>
            </a:extLst>
          </p:cNvPr>
          <p:cNvSpPr>
            <a:spLocks noChangeArrowheads="1"/>
          </p:cNvSpPr>
          <p:nvPr/>
        </p:nvSpPr>
        <p:spPr bwMode="auto">
          <a:xfrm>
            <a:off x="684213" y="1125538"/>
            <a:ext cx="5329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buClr>
                <a:srgbClr val="FFFF00"/>
              </a:buClr>
              <a:buFont typeface="Wingdings" panose="05000000000000000000" pitchFamily="2" charset="2"/>
              <a:buChar char="Ø"/>
            </a:pPr>
            <a:r>
              <a:rPr kumimoji="1" lang="en-US" altLang="zh-CN" sz="3200">
                <a:solidFill>
                  <a:srgbClr val="CC3300"/>
                </a:solidFill>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胆汁酸代谢的调节</a:t>
            </a:r>
          </a:p>
        </p:txBody>
      </p:sp>
      <p:sp>
        <p:nvSpPr>
          <p:cNvPr id="82948" name="灯片编号占位符 3">
            <a:extLst>
              <a:ext uri="{FF2B5EF4-FFF2-40B4-BE49-F238E27FC236}">
                <a16:creationId xmlns:a16="http://schemas.microsoft.com/office/drawing/2014/main" id="{2334F789-2EB7-4722-97AB-CD96FB45E5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998B2DA-0E0F-431D-9AC8-471D3185CC2D}" type="slidenum">
              <a:rPr lang="en-US" altLang="zh-CN">
                <a:latin typeface="Arial" panose="020B0604020202020204" pitchFamily="34" charset="0"/>
              </a:rPr>
              <a:pPr eaLnBrk="1" hangingPunct="1"/>
              <a:t>70</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up)">
                                      <p:cBhvr>
                                        <p:cTn id="7" dur="2000"/>
                                        <p:tgtEl>
                                          <p:spTgt spid="151555">
                                            <p:txEl>
                                              <p:pRg st="0" end="0"/>
                                            </p:txEl>
                                          </p:spTgt>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animEffect transition="in" filter="wipe(up)">
                                      <p:cBhvr>
                                        <p:cTn id="11" dur="2000"/>
                                        <p:tgtEl>
                                          <p:spTgt spid="151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F4EF2DD1-74F6-4261-9AE1-BDD84617D7F5}"/>
              </a:ext>
            </a:extLst>
          </p:cNvPr>
          <p:cNvSpPr>
            <a:spLocks noGrp="1" noChangeArrowheads="1"/>
          </p:cNvSpPr>
          <p:nvPr>
            <p:ph type="body" idx="1"/>
          </p:nvPr>
        </p:nvSpPr>
        <p:spPr>
          <a:xfrm>
            <a:off x="395288" y="549275"/>
            <a:ext cx="7935912" cy="1008063"/>
          </a:xfrm>
        </p:spPr>
        <p:txBody>
          <a:bodyPr/>
          <a:lstStyle/>
          <a:p>
            <a:pPr eaLnBrk="1" hangingPunct="1">
              <a:lnSpc>
                <a:spcPct val="155000"/>
              </a:lnSpc>
              <a:defRPr/>
            </a:pPr>
            <a:r>
              <a:rPr lang="en-US" altLang="zh-CN">
                <a:latin typeface="Times New Roman" pitchFamily="18" charset="0"/>
                <a:ea typeface="黑体" pitchFamily="2" charset="-122"/>
              </a:rPr>
              <a:t>  </a:t>
            </a:r>
            <a:r>
              <a:rPr lang="zh-CN" altLang="en-US">
                <a:latin typeface="Times New Roman" pitchFamily="18" charset="0"/>
                <a:ea typeface="黑体" pitchFamily="2" charset="-122"/>
              </a:rPr>
              <a:t>次级胆汁酸的生成</a:t>
            </a:r>
            <a:endParaRPr lang="zh-CN" altLang="en-US" sz="2800">
              <a:effectLst/>
              <a:latin typeface="Times New Roman" pitchFamily="18" charset="0"/>
              <a:ea typeface="黑体" pitchFamily="2" charset="-122"/>
            </a:endParaRPr>
          </a:p>
        </p:txBody>
      </p:sp>
      <p:grpSp>
        <p:nvGrpSpPr>
          <p:cNvPr id="2" name="Group 4">
            <a:extLst>
              <a:ext uri="{FF2B5EF4-FFF2-40B4-BE49-F238E27FC236}">
                <a16:creationId xmlns:a16="http://schemas.microsoft.com/office/drawing/2014/main" id="{A19333A1-9E0D-4A61-A177-492E021964DC}"/>
              </a:ext>
            </a:extLst>
          </p:cNvPr>
          <p:cNvGrpSpPr>
            <a:grpSpLocks/>
          </p:cNvGrpSpPr>
          <p:nvPr/>
        </p:nvGrpSpPr>
        <p:grpSpPr bwMode="auto">
          <a:xfrm>
            <a:off x="811213" y="5373688"/>
            <a:ext cx="8224837" cy="731837"/>
            <a:chOff x="465" y="3334"/>
            <a:chExt cx="5181" cy="461"/>
          </a:xfrm>
        </p:grpSpPr>
        <p:sp>
          <p:nvSpPr>
            <p:cNvPr id="83990" name="Rectangle 5">
              <a:extLst>
                <a:ext uri="{FF2B5EF4-FFF2-40B4-BE49-F238E27FC236}">
                  <a16:creationId xmlns:a16="http://schemas.microsoft.com/office/drawing/2014/main" id="{0D5ECC7A-D0D0-45F9-AB5D-92028C518C2B}"/>
                </a:ext>
              </a:extLst>
            </p:cNvPr>
            <p:cNvSpPr>
              <a:spLocks noChangeArrowheads="1"/>
            </p:cNvSpPr>
            <p:nvPr/>
          </p:nvSpPr>
          <p:spPr bwMode="auto">
            <a:xfrm>
              <a:off x="4059" y="3430"/>
              <a:ext cx="15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2800">
                  <a:latin typeface="Times New Roman" panose="02020603050405020304" pitchFamily="18" charset="0"/>
                  <a:ea typeface="黑体" panose="02010609060101010101" pitchFamily="49" charset="-122"/>
                </a:rPr>
                <a:t>熊脱氧胆酸</a:t>
              </a:r>
            </a:p>
          </p:txBody>
        </p:sp>
        <p:sp>
          <p:nvSpPr>
            <p:cNvPr id="83991" name="Rectangle 6">
              <a:extLst>
                <a:ext uri="{FF2B5EF4-FFF2-40B4-BE49-F238E27FC236}">
                  <a16:creationId xmlns:a16="http://schemas.microsoft.com/office/drawing/2014/main" id="{EFB301A3-DCB8-4245-904F-55F8F4D4C076}"/>
                </a:ext>
              </a:extLst>
            </p:cNvPr>
            <p:cNvSpPr>
              <a:spLocks noChangeArrowheads="1"/>
            </p:cNvSpPr>
            <p:nvPr/>
          </p:nvSpPr>
          <p:spPr bwMode="auto">
            <a:xfrm>
              <a:off x="465" y="3430"/>
              <a:ext cx="14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鹅脱氧胆酸</a:t>
              </a:r>
              <a:r>
                <a:rPr kumimoji="1" lang="zh-CN" altLang="en-US" sz="3200">
                  <a:latin typeface="Times New Roman" panose="02020603050405020304" pitchFamily="18" charset="0"/>
                  <a:ea typeface="黑体" panose="02010609060101010101" pitchFamily="49" charset="-122"/>
                </a:rPr>
                <a:t> </a:t>
              </a:r>
            </a:p>
          </p:txBody>
        </p:sp>
        <p:sp>
          <p:nvSpPr>
            <p:cNvPr id="83992" name="Line 7">
              <a:extLst>
                <a:ext uri="{FF2B5EF4-FFF2-40B4-BE49-F238E27FC236}">
                  <a16:creationId xmlns:a16="http://schemas.microsoft.com/office/drawing/2014/main" id="{6D46DA03-17F7-4D60-A1FA-173DB293D459}"/>
                </a:ext>
              </a:extLst>
            </p:cNvPr>
            <p:cNvSpPr>
              <a:spLocks noChangeShapeType="1"/>
            </p:cNvSpPr>
            <p:nvPr/>
          </p:nvSpPr>
          <p:spPr bwMode="auto">
            <a:xfrm>
              <a:off x="1930" y="3641"/>
              <a:ext cx="215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3993" name="Rectangle 8">
              <a:extLst>
                <a:ext uri="{FF2B5EF4-FFF2-40B4-BE49-F238E27FC236}">
                  <a16:creationId xmlns:a16="http://schemas.microsoft.com/office/drawing/2014/main" id="{162B0615-666B-4213-AC04-8FDBF2495A71}"/>
                </a:ext>
              </a:extLst>
            </p:cNvPr>
            <p:cNvSpPr>
              <a:spLocks noChangeArrowheads="1"/>
            </p:cNvSpPr>
            <p:nvPr/>
          </p:nvSpPr>
          <p:spPr bwMode="auto">
            <a:xfrm>
              <a:off x="1906" y="3334"/>
              <a:ext cx="2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400">
                  <a:solidFill>
                    <a:srgbClr val="FFFF00"/>
                  </a:solidFill>
                  <a:latin typeface="Times New Roman" panose="02020603050405020304" pitchFamily="18" charset="0"/>
                  <a:ea typeface="黑体" panose="02010609060101010101" pitchFamily="49" charset="-122"/>
                </a:rPr>
                <a:t>脱</a:t>
              </a:r>
              <a:r>
                <a:rPr kumimoji="1" lang="en-US" altLang="zh-CN" sz="2400">
                  <a:solidFill>
                    <a:srgbClr val="FFFF00"/>
                  </a:solidFill>
                  <a:latin typeface="Times New Roman" panose="02020603050405020304" pitchFamily="18" charset="0"/>
                  <a:ea typeface="黑体" panose="02010609060101010101" pitchFamily="49" charset="-122"/>
                </a:rPr>
                <a:t>7</a:t>
              </a:r>
              <a:r>
                <a:rPr kumimoji="1" lang="en-US" altLang="zh-CN" sz="2400">
                  <a:solidFill>
                    <a:srgbClr val="FFFF00"/>
                  </a:solidFill>
                  <a:latin typeface="Times New Roman" panose="02020603050405020304" pitchFamily="18" charset="0"/>
                  <a:ea typeface="黑体" panose="02010609060101010101" pitchFamily="49" charset="-122"/>
                  <a:sym typeface="Symbol" panose="05050102010706020507" pitchFamily="18" charset="2"/>
                </a:rPr>
                <a:t></a:t>
              </a:r>
              <a:r>
                <a:rPr kumimoji="1" lang="en-US" altLang="zh-CN" sz="2400">
                  <a:solidFill>
                    <a:srgbClr val="FFFF00"/>
                  </a:solidFill>
                  <a:latin typeface="Times New Roman" panose="02020603050405020304" pitchFamily="18" charset="0"/>
                  <a:ea typeface="黑体" panose="02010609060101010101" pitchFamily="49" charset="-122"/>
                </a:rPr>
                <a:t>-</a:t>
              </a:r>
              <a:r>
                <a:rPr kumimoji="1" lang="zh-CN" altLang="en-US" sz="2400">
                  <a:solidFill>
                    <a:srgbClr val="FFFF00"/>
                  </a:solidFill>
                  <a:latin typeface="Times New Roman" panose="02020603050405020304" pitchFamily="18" charset="0"/>
                  <a:ea typeface="黑体" panose="02010609060101010101" pitchFamily="49" charset="-122"/>
                  <a:sym typeface="Symbol" panose="05050102010706020507" pitchFamily="18" charset="2"/>
                </a:rPr>
                <a:t>羟基转变为</a:t>
              </a:r>
              <a:r>
                <a:rPr kumimoji="1" lang="en-US" altLang="zh-CN" sz="2400">
                  <a:solidFill>
                    <a:srgbClr val="FFFF00"/>
                  </a:solidFill>
                  <a:latin typeface="Times New Roman" panose="02020603050405020304" pitchFamily="18" charset="0"/>
                  <a:ea typeface="黑体" panose="02010609060101010101" pitchFamily="49" charset="-122"/>
                </a:rPr>
                <a:t>7</a:t>
              </a:r>
              <a:r>
                <a:rPr kumimoji="1" lang="en-US" altLang="zh-CN" sz="2400">
                  <a:solidFill>
                    <a:srgbClr val="FFFF00"/>
                  </a:solidFill>
                  <a:latin typeface="Times New Roman" panose="02020603050405020304" pitchFamily="18" charset="0"/>
                  <a:ea typeface="黑体" panose="02010609060101010101" pitchFamily="49" charset="-122"/>
                  <a:sym typeface="Symbol" panose="05050102010706020507" pitchFamily="18" charset="2"/>
                </a:rPr>
                <a:t></a:t>
              </a:r>
              <a:r>
                <a:rPr kumimoji="1" lang="en-US" altLang="zh-CN" sz="2400">
                  <a:solidFill>
                    <a:srgbClr val="FFFF00"/>
                  </a:solidFill>
                  <a:latin typeface="Times New Roman" panose="02020603050405020304" pitchFamily="18" charset="0"/>
                  <a:ea typeface="黑体" panose="02010609060101010101" pitchFamily="49" charset="-122"/>
                </a:rPr>
                <a:t>-</a:t>
              </a:r>
              <a:r>
                <a:rPr kumimoji="1" lang="zh-CN" altLang="en-US" sz="2400">
                  <a:solidFill>
                    <a:srgbClr val="FFFF00"/>
                  </a:solidFill>
                  <a:latin typeface="Times New Roman" panose="02020603050405020304" pitchFamily="18" charset="0"/>
                  <a:ea typeface="黑体" panose="02010609060101010101" pitchFamily="49" charset="-122"/>
                  <a:sym typeface="Symbol" panose="05050102010706020507" pitchFamily="18" charset="2"/>
                </a:rPr>
                <a:t>羟基</a:t>
              </a:r>
              <a:r>
                <a:rPr kumimoji="1" lang="zh-CN" altLang="en-US" sz="2400">
                  <a:solidFill>
                    <a:srgbClr val="A50021"/>
                  </a:solidFill>
                  <a:latin typeface="Times New Roman" panose="02020603050405020304" pitchFamily="18" charset="0"/>
                  <a:ea typeface="黑体" panose="02010609060101010101" pitchFamily="49" charset="-122"/>
                  <a:sym typeface="Symbol" panose="05050102010706020507" pitchFamily="18" charset="2"/>
                </a:rPr>
                <a:t> </a:t>
              </a:r>
            </a:p>
          </p:txBody>
        </p:sp>
      </p:grpSp>
      <p:grpSp>
        <p:nvGrpSpPr>
          <p:cNvPr id="3" name="Group 9">
            <a:extLst>
              <a:ext uri="{FF2B5EF4-FFF2-40B4-BE49-F238E27FC236}">
                <a16:creationId xmlns:a16="http://schemas.microsoft.com/office/drawing/2014/main" id="{35892931-3F78-4970-9FEF-CD16B03D8CBF}"/>
              </a:ext>
            </a:extLst>
          </p:cNvPr>
          <p:cNvGrpSpPr>
            <a:grpSpLocks/>
          </p:cNvGrpSpPr>
          <p:nvPr/>
        </p:nvGrpSpPr>
        <p:grpSpPr bwMode="auto">
          <a:xfrm>
            <a:off x="900113" y="4541838"/>
            <a:ext cx="6872287" cy="779462"/>
            <a:chOff x="521" y="2624"/>
            <a:chExt cx="4329" cy="491"/>
          </a:xfrm>
        </p:grpSpPr>
        <p:sp>
          <p:nvSpPr>
            <p:cNvPr id="83986" name="Rectangle 10">
              <a:extLst>
                <a:ext uri="{FF2B5EF4-FFF2-40B4-BE49-F238E27FC236}">
                  <a16:creationId xmlns:a16="http://schemas.microsoft.com/office/drawing/2014/main" id="{DB50702B-6D9B-4C10-A0AD-0F82D807F586}"/>
                </a:ext>
              </a:extLst>
            </p:cNvPr>
            <p:cNvSpPr>
              <a:spLocks noChangeArrowheads="1"/>
            </p:cNvSpPr>
            <p:nvPr/>
          </p:nvSpPr>
          <p:spPr bwMode="auto">
            <a:xfrm>
              <a:off x="4059" y="2772"/>
              <a:ext cx="7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2800">
                  <a:latin typeface="Times New Roman" panose="02020603050405020304" pitchFamily="18" charset="0"/>
                  <a:ea typeface="黑体" panose="02010609060101010101" pitchFamily="49" charset="-122"/>
                </a:rPr>
                <a:t>石胆酸</a:t>
              </a:r>
            </a:p>
          </p:txBody>
        </p:sp>
        <p:sp>
          <p:nvSpPr>
            <p:cNvPr id="83987" name="Rectangle 11">
              <a:extLst>
                <a:ext uri="{FF2B5EF4-FFF2-40B4-BE49-F238E27FC236}">
                  <a16:creationId xmlns:a16="http://schemas.microsoft.com/office/drawing/2014/main" id="{80A0A04A-21D3-4A83-8130-32955141DB9A}"/>
                </a:ext>
              </a:extLst>
            </p:cNvPr>
            <p:cNvSpPr>
              <a:spLocks noChangeArrowheads="1"/>
            </p:cNvSpPr>
            <p:nvPr/>
          </p:nvSpPr>
          <p:spPr bwMode="auto">
            <a:xfrm>
              <a:off x="521" y="2750"/>
              <a:ext cx="14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鹅脱氧胆酸</a:t>
              </a:r>
              <a:r>
                <a:rPr kumimoji="1" lang="zh-CN" altLang="en-US" sz="3200">
                  <a:latin typeface="Times New Roman" panose="02020603050405020304" pitchFamily="18" charset="0"/>
                  <a:ea typeface="黑体" panose="02010609060101010101" pitchFamily="49" charset="-122"/>
                </a:rPr>
                <a:t> </a:t>
              </a:r>
            </a:p>
          </p:txBody>
        </p:sp>
        <p:sp>
          <p:nvSpPr>
            <p:cNvPr id="83988" name="Rectangle 12">
              <a:extLst>
                <a:ext uri="{FF2B5EF4-FFF2-40B4-BE49-F238E27FC236}">
                  <a16:creationId xmlns:a16="http://schemas.microsoft.com/office/drawing/2014/main" id="{AF7F115F-DD62-4B07-B42E-EA466DB68604}"/>
                </a:ext>
              </a:extLst>
            </p:cNvPr>
            <p:cNvSpPr>
              <a:spLocks noChangeArrowheads="1"/>
            </p:cNvSpPr>
            <p:nvPr/>
          </p:nvSpPr>
          <p:spPr bwMode="auto">
            <a:xfrm>
              <a:off x="2398" y="2624"/>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400">
                  <a:solidFill>
                    <a:srgbClr val="FFFF00"/>
                  </a:solidFill>
                  <a:latin typeface="Times New Roman" panose="02020603050405020304" pitchFamily="18" charset="0"/>
                  <a:ea typeface="黑体" panose="02010609060101010101" pitchFamily="49" charset="-122"/>
                </a:rPr>
                <a:t>脱</a:t>
              </a:r>
              <a:r>
                <a:rPr kumimoji="1" lang="en-US" altLang="zh-CN" sz="2400">
                  <a:solidFill>
                    <a:srgbClr val="FFFF00"/>
                  </a:solidFill>
                  <a:latin typeface="Times New Roman" panose="02020603050405020304" pitchFamily="18" charset="0"/>
                  <a:ea typeface="黑体" panose="02010609060101010101" pitchFamily="49" charset="-122"/>
                </a:rPr>
                <a:t>7</a:t>
              </a:r>
              <a:r>
                <a:rPr kumimoji="1" lang="en-US" altLang="zh-CN" sz="2400">
                  <a:solidFill>
                    <a:srgbClr val="FFFF00"/>
                  </a:solidFill>
                  <a:latin typeface="Times New Roman" panose="02020603050405020304" pitchFamily="18" charset="0"/>
                  <a:ea typeface="黑体" panose="02010609060101010101" pitchFamily="49" charset="-122"/>
                  <a:sym typeface="Symbol" panose="05050102010706020507" pitchFamily="18" charset="2"/>
                </a:rPr>
                <a:t></a:t>
              </a:r>
              <a:r>
                <a:rPr kumimoji="1" lang="en-US" altLang="zh-CN" sz="2400">
                  <a:solidFill>
                    <a:srgbClr val="FFFF00"/>
                  </a:solidFill>
                  <a:latin typeface="Times New Roman" panose="02020603050405020304" pitchFamily="18" charset="0"/>
                  <a:ea typeface="黑体" panose="02010609060101010101" pitchFamily="49" charset="-122"/>
                </a:rPr>
                <a:t>-</a:t>
              </a:r>
              <a:r>
                <a:rPr kumimoji="1" lang="zh-CN" altLang="en-US" sz="2400">
                  <a:solidFill>
                    <a:srgbClr val="FFFF00"/>
                  </a:solidFill>
                  <a:latin typeface="Times New Roman" panose="02020603050405020304" pitchFamily="18" charset="0"/>
                  <a:ea typeface="黑体" panose="02010609060101010101" pitchFamily="49" charset="-122"/>
                  <a:sym typeface="Symbol" panose="05050102010706020507" pitchFamily="18" charset="2"/>
                </a:rPr>
                <a:t>羟基</a:t>
              </a:r>
              <a:r>
                <a:rPr kumimoji="1" lang="zh-CN" altLang="en-US" sz="2400">
                  <a:solidFill>
                    <a:srgbClr val="000000"/>
                  </a:solidFill>
                  <a:latin typeface="Times New Roman" panose="02020603050405020304" pitchFamily="18" charset="0"/>
                  <a:ea typeface="黑体" panose="02010609060101010101" pitchFamily="49" charset="-122"/>
                  <a:sym typeface="Symbol" panose="05050102010706020507" pitchFamily="18" charset="2"/>
                </a:rPr>
                <a:t> </a:t>
              </a:r>
            </a:p>
          </p:txBody>
        </p:sp>
        <p:sp>
          <p:nvSpPr>
            <p:cNvPr id="83989" name="Line 13">
              <a:extLst>
                <a:ext uri="{FF2B5EF4-FFF2-40B4-BE49-F238E27FC236}">
                  <a16:creationId xmlns:a16="http://schemas.microsoft.com/office/drawing/2014/main" id="{E546472B-0593-4349-A2AA-5E333F7B813F}"/>
                </a:ext>
              </a:extLst>
            </p:cNvPr>
            <p:cNvSpPr>
              <a:spLocks noChangeShapeType="1"/>
            </p:cNvSpPr>
            <p:nvPr/>
          </p:nvSpPr>
          <p:spPr bwMode="auto">
            <a:xfrm>
              <a:off x="1905" y="2931"/>
              <a:ext cx="215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14">
            <a:extLst>
              <a:ext uri="{FF2B5EF4-FFF2-40B4-BE49-F238E27FC236}">
                <a16:creationId xmlns:a16="http://schemas.microsoft.com/office/drawing/2014/main" id="{4103F38D-5E1C-47EF-AF0A-3AF6411C7709}"/>
              </a:ext>
            </a:extLst>
          </p:cNvPr>
          <p:cNvGrpSpPr>
            <a:grpSpLocks/>
          </p:cNvGrpSpPr>
          <p:nvPr/>
        </p:nvGrpSpPr>
        <p:grpSpPr bwMode="auto">
          <a:xfrm>
            <a:off x="2124075" y="3832225"/>
            <a:ext cx="6005513" cy="741363"/>
            <a:chOff x="1292" y="2150"/>
            <a:chExt cx="3783" cy="467"/>
          </a:xfrm>
        </p:grpSpPr>
        <p:sp>
          <p:nvSpPr>
            <p:cNvPr id="83982" name="Rectangle 15">
              <a:extLst>
                <a:ext uri="{FF2B5EF4-FFF2-40B4-BE49-F238E27FC236}">
                  <a16:creationId xmlns:a16="http://schemas.microsoft.com/office/drawing/2014/main" id="{E686DC78-DABE-4621-8F74-7EFA624780D4}"/>
                </a:ext>
              </a:extLst>
            </p:cNvPr>
            <p:cNvSpPr>
              <a:spLocks noChangeArrowheads="1"/>
            </p:cNvSpPr>
            <p:nvPr/>
          </p:nvSpPr>
          <p:spPr bwMode="auto">
            <a:xfrm>
              <a:off x="4059" y="2290"/>
              <a:ext cx="1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2800">
                  <a:latin typeface="Times New Roman" panose="02020603050405020304" pitchFamily="18" charset="0"/>
                  <a:ea typeface="黑体" panose="02010609060101010101" pitchFamily="49" charset="-122"/>
                </a:rPr>
                <a:t>脱氧胆酸</a:t>
              </a:r>
            </a:p>
          </p:txBody>
        </p:sp>
        <p:sp>
          <p:nvSpPr>
            <p:cNvPr id="83983" name="Rectangle 16">
              <a:extLst>
                <a:ext uri="{FF2B5EF4-FFF2-40B4-BE49-F238E27FC236}">
                  <a16:creationId xmlns:a16="http://schemas.microsoft.com/office/drawing/2014/main" id="{BAD18C92-9C00-4BE8-A874-22ACB7EAFFF3}"/>
                </a:ext>
              </a:extLst>
            </p:cNvPr>
            <p:cNvSpPr>
              <a:spLocks noChangeArrowheads="1"/>
            </p:cNvSpPr>
            <p:nvPr/>
          </p:nvSpPr>
          <p:spPr bwMode="auto">
            <a:xfrm>
              <a:off x="1292" y="2251"/>
              <a:ext cx="6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a:latin typeface="Times New Roman" panose="02020603050405020304" pitchFamily="18" charset="0"/>
                  <a:ea typeface="黑体" panose="02010609060101010101" pitchFamily="49" charset="-122"/>
                </a:rPr>
                <a:t>胆酸</a:t>
              </a:r>
              <a:r>
                <a:rPr kumimoji="1" lang="zh-CN" altLang="en-US" sz="3200">
                  <a:latin typeface="Times New Roman" panose="02020603050405020304" pitchFamily="18" charset="0"/>
                  <a:ea typeface="黑体" panose="02010609060101010101" pitchFamily="49" charset="-122"/>
                </a:rPr>
                <a:t> </a:t>
              </a:r>
            </a:p>
          </p:txBody>
        </p:sp>
        <p:sp>
          <p:nvSpPr>
            <p:cNvPr id="83984" name="Rectangle 17">
              <a:extLst>
                <a:ext uri="{FF2B5EF4-FFF2-40B4-BE49-F238E27FC236}">
                  <a16:creationId xmlns:a16="http://schemas.microsoft.com/office/drawing/2014/main" id="{8BAD1F2D-1729-4C4B-98BD-C50F9B2C56A2}"/>
                </a:ext>
              </a:extLst>
            </p:cNvPr>
            <p:cNvSpPr>
              <a:spLocks noChangeArrowheads="1"/>
            </p:cNvSpPr>
            <p:nvPr/>
          </p:nvSpPr>
          <p:spPr bwMode="auto">
            <a:xfrm>
              <a:off x="2446" y="2150"/>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400">
                  <a:solidFill>
                    <a:srgbClr val="FFFF00"/>
                  </a:solidFill>
                  <a:latin typeface="Times New Roman" panose="02020603050405020304" pitchFamily="18" charset="0"/>
                  <a:ea typeface="黑体" panose="02010609060101010101" pitchFamily="49" charset="-122"/>
                </a:rPr>
                <a:t>脱</a:t>
              </a:r>
              <a:r>
                <a:rPr kumimoji="1" lang="en-US" altLang="zh-CN" sz="2400">
                  <a:solidFill>
                    <a:srgbClr val="FFFF00"/>
                  </a:solidFill>
                  <a:latin typeface="Times New Roman" panose="02020603050405020304" pitchFamily="18" charset="0"/>
                  <a:ea typeface="黑体" panose="02010609060101010101" pitchFamily="49" charset="-122"/>
                </a:rPr>
                <a:t>7</a:t>
              </a:r>
              <a:r>
                <a:rPr kumimoji="1" lang="en-US" altLang="zh-CN" sz="2400">
                  <a:solidFill>
                    <a:srgbClr val="FFFF00"/>
                  </a:solidFill>
                  <a:latin typeface="Times New Roman" panose="02020603050405020304" pitchFamily="18" charset="0"/>
                  <a:ea typeface="黑体" panose="02010609060101010101" pitchFamily="49" charset="-122"/>
                  <a:sym typeface="Symbol" panose="05050102010706020507" pitchFamily="18" charset="2"/>
                </a:rPr>
                <a:t></a:t>
              </a:r>
              <a:r>
                <a:rPr kumimoji="1" lang="en-US" altLang="zh-CN" sz="2400">
                  <a:solidFill>
                    <a:srgbClr val="FFFF00"/>
                  </a:solidFill>
                  <a:latin typeface="Times New Roman" panose="02020603050405020304" pitchFamily="18" charset="0"/>
                  <a:ea typeface="黑体" panose="02010609060101010101" pitchFamily="49" charset="-122"/>
                </a:rPr>
                <a:t>-</a:t>
              </a:r>
              <a:r>
                <a:rPr kumimoji="1" lang="zh-CN" altLang="en-US" sz="2400">
                  <a:solidFill>
                    <a:srgbClr val="FFFF00"/>
                  </a:solidFill>
                  <a:latin typeface="Times New Roman" panose="02020603050405020304" pitchFamily="18" charset="0"/>
                  <a:ea typeface="黑体" panose="02010609060101010101" pitchFamily="49" charset="-122"/>
                  <a:sym typeface="Symbol" panose="05050102010706020507" pitchFamily="18" charset="2"/>
                </a:rPr>
                <a:t>羟基</a:t>
              </a:r>
              <a:r>
                <a:rPr kumimoji="1" lang="zh-CN" altLang="en-US" sz="2400">
                  <a:solidFill>
                    <a:srgbClr val="000000"/>
                  </a:solidFill>
                  <a:latin typeface="Times New Roman" panose="02020603050405020304" pitchFamily="18" charset="0"/>
                  <a:ea typeface="黑体" panose="02010609060101010101" pitchFamily="49" charset="-122"/>
                  <a:sym typeface="Symbol" panose="05050102010706020507" pitchFamily="18" charset="2"/>
                </a:rPr>
                <a:t> </a:t>
              </a:r>
            </a:p>
          </p:txBody>
        </p:sp>
        <p:sp>
          <p:nvSpPr>
            <p:cNvPr id="83985" name="Line 18">
              <a:extLst>
                <a:ext uri="{FF2B5EF4-FFF2-40B4-BE49-F238E27FC236}">
                  <a16:creationId xmlns:a16="http://schemas.microsoft.com/office/drawing/2014/main" id="{4E2EDDD5-AA44-494C-B960-1DE261452233}"/>
                </a:ext>
              </a:extLst>
            </p:cNvPr>
            <p:cNvSpPr>
              <a:spLocks noChangeShapeType="1"/>
            </p:cNvSpPr>
            <p:nvPr/>
          </p:nvSpPr>
          <p:spPr bwMode="auto">
            <a:xfrm>
              <a:off x="1882" y="2448"/>
              <a:ext cx="215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8147" name="Rectangle 19">
            <a:extLst>
              <a:ext uri="{FF2B5EF4-FFF2-40B4-BE49-F238E27FC236}">
                <a16:creationId xmlns:a16="http://schemas.microsoft.com/office/drawing/2014/main" id="{4377609D-3B25-44E8-96FE-27EB93D3ED95}"/>
              </a:ext>
            </a:extLst>
          </p:cNvPr>
          <p:cNvSpPr>
            <a:spLocks noChangeArrowheads="1"/>
          </p:cNvSpPr>
          <p:nvPr/>
        </p:nvSpPr>
        <p:spPr bwMode="auto">
          <a:xfrm>
            <a:off x="900113" y="1406525"/>
            <a:ext cx="632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40000"/>
              </a:lnSpc>
              <a:spcBef>
                <a:spcPct val="20000"/>
              </a:spcBef>
              <a:buClr>
                <a:srgbClr val="FFFF00"/>
              </a:buClr>
              <a:buFont typeface="Wingdings" panose="05000000000000000000" pitchFamily="2" charset="2"/>
              <a:buChar char="Ø"/>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部位：小肠下段和大肠</a:t>
            </a:r>
          </a:p>
          <a:p>
            <a:pPr eaLnBrk="1" hangingPunct="1">
              <a:lnSpc>
                <a:spcPct val="140000"/>
              </a:lnSpc>
              <a:spcBef>
                <a:spcPct val="20000"/>
              </a:spcBef>
              <a:buClr>
                <a:srgbClr val="FFFF00"/>
              </a:buClr>
              <a:buFont typeface="Wingdings" panose="05000000000000000000" pitchFamily="2" charset="2"/>
              <a:buChar char="Ø"/>
            </a:pPr>
            <a:r>
              <a:rPr kumimoji="1" lang="zh-CN" altLang="en-US" sz="2800">
                <a:latin typeface="Times New Roman" panose="02020603050405020304" pitchFamily="18" charset="0"/>
                <a:ea typeface="黑体" panose="02010609060101010101" pitchFamily="49" charset="-122"/>
              </a:rPr>
              <a:t> 过程：</a:t>
            </a:r>
          </a:p>
        </p:txBody>
      </p:sp>
      <p:grpSp>
        <p:nvGrpSpPr>
          <p:cNvPr id="5" name="Group 20">
            <a:extLst>
              <a:ext uri="{FF2B5EF4-FFF2-40B4-BE49-F238E27FC236}">
                <a16:creationId xmlns:a16="http://schemas.microsoft.com/office/drawing/2014/main" id="{57635FE7-F844-4A4C-9C59-964DC8CB6556}"/>
              </a:ext>
            </a:extLst>
          </p:cNvPr>
          <p:cNvGrpSpPr>
            <a:grpSpLocks/>
          </p:cNvGrpSpPr>
          <p:nvPr/>
        </p:nvGrpSpPr>
        <p:grpSpPr bwMode="auto">
          <a:xfrm>
            <a:off x="2116138" y="2493963"/>
            <a:ext cx="6200775" cy="1079500"/>
            <a:chOff x="1066" y="2478"/>
            <a:chExt cx="3906" cy="680"/>
          </a:xfrm>
        </p:grpSpPr>
        <p:sp>
          <p:nvSpPr>
            <p:cNvPr id="83977" name="Rectangle 21">
              <a:extLst>
                <a:ext uri="{FF2B5EF4-FFF2-40B4-BE49-F238E27FC236}">
                  <a16:creationId xmlns:a16="http://schemas.microsoft.com/office/drawing/2014/main" id="{18B4A75A-25C0-488B-87F7-AC04B3893F8A}"/>
                </a:ext>
              </a:extLst>
            </p:cNvPr>
            <p:cNvSpPr>
              <a:spLocks noChangeArrowheads="1"/>
            </p:cNvSpPr>
            <p:nvPr/>
          </p:nvSpPr>
          <p:spPr bwMode="auto">
            <a:xfrm>
              <a:off x="1066" y="2673"/>
              <a:ext cx="129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rgbClr val="FFFF00"/>
                </a:buClr>
                <a:buFont typeface="Wingdings" panose="05000000000000000000" pitchFamily="2" charset="2"/>
                <a:buNone/>
              </a:pPr>
              <a:r>
                <a:rPr kumimoji="1" lang="en-US" altLang="zh-CN" sz="2800">
                  <a:latin typeface="Times New Roman" panose="02020603050405020304" pitchFamily="18" charset="0"/>
                  <a:ea typeface="黑体" panose="02010609060101010101" pitchFamily="49" charset="-122"/>
                </a:rPr>
                <a:t> </a:t>
              </a:r>
              <a:r>
                <a:rPr kumimoji="1" lang="zh-CN" altLang="en-US" sz="2800">
                  <a:latin typeface="Times New Roman" panose="02020603050405020304" pitchFamily="18" charset="0"/>
                  <a:ea typeface="黑体" panose="02010609060101010101" pitchFamily="49" charset="-122"/>
                </a:rPr>
                <a:t>初级胆汁酸</a:t>
              </a:r>
            </a:p>
          </p:txBody>
        </p:sp>
        <p:sp>
          <p:nvSpPr>
            <p:cNvPr id="83978" name="Rectangle 22">
              <a:extLst>
                <a:ext uri="{FF2B5EF4-FFF2-40B4-BE49-F238E27FC236}">
                  <a16:creationId xmlns:a16="http://schemas.microsoft.com/office/drawing/2014/main" id="{AA5F1AB0-9E48-4A71-B2B9-7E41D7E04A73}"/>
                </a:ext>
              </a:extLst>
            </p:cNvPr>
            <p:cNvSpPr>
              <a:spLocks noChangeArrowheads="1"/>
            </p:cNvSpPr>
            <p:nvPr/>
          </p:nvSpPr>
          <p:spPr bwMode="auto">
            <a:xfrm>
              <a:off x="3731" y="2649"/>
              <a:ext cx="1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rgbClr val="FFFF00"/>
                </a:buClr>
                <a:buFont typeface="Wingdings" panose="05000000000000000000" pitchFamily="2" charset="2"/>
                <a:buNone/>
              </a:pPr>
              <a:r>
                <a:rPr kumimoji="1" lang="zh-CN" altLang="en-US" sz="2800">
                  <a:latin typeface="Times New Roman" panose="02020603050405020304" pitchFamily="18" charset="0"/>
                  <a:ea typeface="黑体" panose="02010609060101010101" pitchFamily="49" charset="-122"/>
                </a:rPr>
                <a:t>次级胆汁酸</a:t>
              </a:r>
            </a:p>
          </p:txBody>
        </p:sp>
        <p:sp>
          <p:nvSpPr>
            <p:cNvPr id="83979" name="Line 23">
              <a:extLst>
                <a:ext uri="{FF2B5EF4-FFF2-40B4-BE49-F238E27FC236}">
                  <a16:creationId xmlns:a16="http://schemas.microsoft.com/office/drawing/2014/main" id="{A9AE81E3-26A3-4AFE-9F06-594A7CBF5EF2}"/>
                </a:ext>
              </a:extLst>
            </p:cNvPr>
            <p:cNvSpPr>
              <a:spLocks noChangeShapeType="1"/>
            </p:cNvSpPr>
            <p:nvPr/>
          </p:nvSpPr>
          <p:spPr bwMode="auto">
            <a:xfrm>
              <a:off x="2426" y="2814"/>
              <a:ext cx="12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3980" name="Text Box 24">
              <a:extLst>
                <a:ext uri="{FF2B5EF4-FFF2-40B4-BE49-F238E27FC236}">
                  <a16:creationId xmlns:a16="http://schemas.microsoft.com/office/drawing/2014/main" id="{F1B9230E-C7D4-401A-8830-FEC668BE2715}"/>
                </a:ext>
              </a:extLst>
            </p:cNvPr>
            <p:cNvSpPr txBox="1">
              <a:spLocks noChangeArrowheads="1"/>
            </p:cNvSpPr>
            <p:nvPr/>
          </p:nvSpPr>
          <p:spPr bwMode="auto">
            <a:xfrm>
              <a:off x="2570" y="2478"/>
              <a:ext cx="9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buClr>
                  <a:srgbClr val="FFFF00"/>
                </a:buClr>
                <a:buFont typeface="Wingdings" panose="05000000000000000000" pitchFamily="2" charset="2"/>
                <a:buNone/>
              </a:pPr>
              <a:r>
                <a:rPr kumimoji="1" lang="zh-CN" altLang="en-US" sz="2800">
                  <a:latin typeface="Times New Roman" panose="02020603050405020304" pitchFamily="18" charset="0"/>
                  <a:ea typeface="黑体" panose="02010609060101010101" pitchFamily="49" charset="-122"/>
                </a:rPr>
                <a:t>肠菌</a:t>
              </a:r>
            </a:p>
          </p:txBody>
        </p:sp>
        <p:sp>
          <p:nvSpPr>
            <p:cNvPr id="83981" name="Text Box 25">
              <a:extLst>
                <a:ext uri="{FF2B5EF4-FFF2-40B4-BE49-F238E27FC236}">
                  <a16:creationId xmlns:a16="http://schemas.microsoft.com/office/drawing/2014/main" id="{4F7E4F07-78BF-43B4-A38E-7F613F89EBA4}"/>
                </a:ext>
              </a:extLst>
            </p:cNvPr>
            <p:cNvSpPr txBox="1">
              <a:spLocks noChangeArrowheads="1"/>
            </p:cNvSpPr>
            <p:nvPr/>
          </p:nvSpPr>
          <p:spPr bwMode="auto">
            <a:xfrm>
              <a:off x="2484" y="2870"/>
              <a:ext cx="1081" cy="288"/>
            </a:xfrm>
            <a:prstGeom prst="rect">
              <a:avLst/>
            </a:prstGeom>
            <a:solidFill>
              <a:srgbClr val="FF9B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20000"/>
                </a:spcBef>
                <a:buClr>
                  <a:srgbClr val="FFFF00"/>
                </a:buClr>
                <a:buFont typeface="Wingdings" panose="05000000000000000000" pitchFamily="2" charset="2"/>
                <a:buNone/>
              </a:pPr>
              <a:r>
                <a:rPr kumimoji="1" lang="zh-CN" altLang="en-US" sz="2400">
                  <a:solidFill>
                    <a:schemeClr val="bg2"/>
                  </a:solidFill>
                  <a:latin typeface="Times New Roman" panose="02020603050405020304" pitchFamily="18" charset="0"/>
                  <a:ea typeface="黑体" panose="02010609060101010101" pitchFamily="49" charset="-122"/>
                </a:rPr>
                <a:t>水解、脱羟</a:t>
              </a:r>
            </a:p>
          </p:txBody>
        </p:sp>
      </p:grpSp>
      <p:sp>
        <p:nvSpPr>
          <p:cNvPr id="83976" name="灯片编号占位符 24">
            <a:extLst>
              <a:ext uri="{FF2B5EF4-FFF2-40B4-BE49-F238E27FC236}">
                <a16:creationId xmlns:a16="http://schemas.microsoft.com/office/drawing/2014/main" id="{A8CF7F65-82BC-4ECC-A37F-BF3D879A1B7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33EEBD75-A38B-4FD8-9004-1D503A323B56}" type="slidenum">
              <a:rPr lang="en-US" altLang="zh-CN">
                <a:latin typeface="Arial" panose="020B0604020202020204" pitchFamily="34" charset="0"/>
              </a:rPr>
              <a:pPr eaLnBrk="1" hangingPunct="1"/>
              <a:t>71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147"/>
                                        </p:tgtEl>
                                        <p:attrNameLst>
                                          <p:attrName>style.visibility</p:attrName>
                                        </p:attrNameLst>
                                      </p:cBhvr>
                                      <p:to>
                                        <p:strVal val="visible"/>
                                      </p:to>
                                    </p:set>
                                    <p:animEffect transition="in" filter="wipe(up)">
                                      <p:cBhvr>
                                        <p:cTn id="7" dur="1000"/>
                                        <p:tgtEl>
                                          <p:spTgt spid="48147"/>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668B481-7A5C-428A-A2C1-C37495AF0DE6}"/>
              </a:ext>
            </a:extLst>
          </p:cNvPr>
          <p:cNvSpPr>
            <a:spLocks noGrp="1" noRot="1" noChangeArrowheads="1"/>
          </p:cNvSpPr>
          <p:nvPr>
            <p:ph type="title"/>
          </p:nvPr>
        </p:nvSpPr>
        <p:spPr>
          <a:xfrm>
            <a:off x="476250" y="942975"/>
            <a:ext cx="8229600" cy="1190625"/>
          </a:xfrm>
        </p:spPr>
        <p:txBody>
          <a:bodyPr/>
          <a:lstStyle/>
          <a:p>
            <a:pPr algn="l" eaLnBrk="1" hangingPunct="1">
              <a:buClr>
                <a:schemeClr val="hlink"/>
              </a:buClr>
              <a:buSzPct val="65000"/>
              <a:buFont typeface="Wingdings" panose="05000000000000000000" pitchFamily="2" charset="2"/>
              <a:buChar char="n"/>
            </a:pPr>
            <a:r>
              <a:rPr lang="en-US" altLang="zh-CN" sz="3200" b="0">
                <a:solidFill>
                  <a:srgbClr val="FFFF00"/>
                </a:solidFill>
                <a:effectLst/>
                <a:latin typeface="Times New Roman" panose="02020603050405020304" pitchFamily="18" charset="0"/>
                <a:ea typeface="黑体" panose="02010609060101010101" pitchFamily="49" charset="-122"/>
              </a:rPr>
              <a:t> </a:t>
            </a:r>
            <a:r>
              <a:rPr lang="zh-CN" altLang="en-US" sz="3200" b="0">
                <a:solidFill>
                  <a:srgbClr val="FFFF00"/>
                </a:solidFill>
                <a:effectLst/>
                <a:latin typeface="Times New Roman" panose="02020603050405020304" pitchFamily="18" charset="0"/>
                <a:ea typeface="黑体" panose="02010609060101010101" pitchFamily="49" charset="-122"/>
              </a:rPr>
              <a:t>胆汁酸的肠肝循环</a:t>
            </a:r>
            <a:br>
              <a:rPr lang="zh-CN" altLang="en-US" sz="3200" b="0">
                <a:solidFill>
                  <a:srgbClr val="FFFF00"/>
                </a:solidFill>
                <a:effectLst/>
                <a:latin typeface="Times New Roman" panose="02020603050405020304" pitchFamily="18" charset="0"/>
                <a:ea typeface="黑体" panose="02010609060101010101" pitchFamily="49" charset="-122"/>
              </a:rPr>
            </a:br>
            <a:r>
              <a:rPr lang="zh-CN" altLang="en-US" sz="3200" b="0">
                <a:solidFill>
                  <a:srgbClr val="FFFF00"/>
                </a:solidFill>
                <a:effectLst/>
                <a:latin typeface="Times New Roman" panose="02020603050405020304" pitchFamily="18" charset="0"/>
                <a:ea typeface="黑体" panose="02010609060101010101" pitchFamily="49" charset="-122"/>
              </a:rPr>
              <a:t>    </a:t>
            </a:r>
            <a:r>
              <a:rPr lang="en-US" altLang="zh-CN" sz="3200" b="0">
                <a:solidFill>
                  <a:srgbClr val="FFFF00"/>
                </a:solidFill>
                <a:effectLst/>
                <a:latin typeface="Times New Roman" panose="02020603050405020304" pitchFamily="18" charset="0"/>
                <a:ea typeface="黑体" panose="02010609060101010101" pitchFamily="49" charset="-122"/>
              </a:rPr>
              <a:t>(enterohepatic circulation of bile acid)</a:t>
            </a:r>
          </a:p>
        </p:txBody>
      </p:sp>
      <p:sp>
        <p:nvSpPr>
          <p:cNvPr id="49156" name="Text Box 4">
            <a:extLst>
              <a:ext uri="{FF2B5EF4-FFF2-40B4-BE49-F238E27FC236}">
                <a16:creationId xmlns:a16="http://schemas.microsoft.com/office/drawing/2014/main" id="{E45527A8-C044-4D5C-8668-343B1146154D}"/>
              </a:ext>
            </a:extLst>
          </p:cNvPr>
          <p:cNvSpPr txBox="1">
            <a:spLocks noChangeArrowheads="1"/>
          </p:cNvSpPr>
          <p:nvPr/>
        </p:nvSpPr>
        <p:spPr bwMode="auto">
          <a:xfrm>
            <a:off x="1116013" y="2663825"/>
            <a:ext cx="6985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38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rgbClr val="FF9900"/>
              </a:buClr>
            </a:pPr>
            <a:r>
              <a:rPr kumimoji="1" lang="zh-CN" altLang="en-US" sz="2800">
                <a:latin typeface="Times New Roman" panose="02020603050405020304" pitchFamily="18" charset="0"/>
                <a:ea typeface="黑体" panose="02010609060101010101" pitchFamily="49" charset="-122"/>
              </a:rPr>
              <a:t>胆汁酸随胆汁排入肠腔后，通过重吸收</a:t>
            </a:r>
            <a:r>
              <a:rPr kumimoji="1" lang="en-US" altLang="zh-CN" sz="2800">
                <a:latin typeface="Times New Roman" panose="02020603050405020304" pitchFamily="18" charset="0"/>
                <a:ea typeface="黑体" panose="02010609060101010101" pitchFamily="49" charset="-122"/>
              </a:rPr>
              <a:t>(95%)</a:t>
            </a:r>
            <a:r>
              <a:rPr kumimoji="1" lang="zh-CN" altLang="en-US" sz="2800">
                <a:latin typeface="Times New Roman" panose="02020603050405020304" pitchFamily="18" charset="0"/>
                <a:ea typeface="黑体" panose="02010609060101010101" pitchFamily="49" charset="-122"/>
              </a:rPr>
              <a:t>经门静脉又回到肝，在肝内转变为结合型胆汁酸，经胆道再次排入肠腔的过程。</a:t>
            </a:r>
            <a:r>
              <a:rPr kumimoji="1" lang="zh-CN" altLang="en-US" sz="3200">
                <a:latin typeface="Times New Roman" panose="02020603050405020304" pitchFamily="18" charset="0"/>
                <a:ea typeface="黑体" panose="02010609060101010101" pitchFamily="49" charset="-122"/>
              </a:rPr>
              <a:t> </a:t>
            </a:r>
          </a:p>
        </p:txBody>
      </p:sp>
      <p:sp>
        <p:nvSpPr>
          <p:cNvPr id="49157" name="Text Box 5">
            <a:extLst>
              <a:ext uri="{FF2B5EF4-FFF2-40B4-BE49-F238E27FC236}">
                <a16:creationId xmlns:a16="http://schemas.microsoft.com/office/drawing/2014/main" id="{998BECB1-C25B-49C8-9580-0A9D586C9FDD}"/>
              </a:ext>
            </a:extLst>
          </p:cNvPr>
          <p:cNvSpPr txBox="1">
            <a:spLocks noChangeArrowheads="1"/>
          </p:cNvSpPr>
          <p:nvPr/>
        </p:nvSpPr>
        <p:spPr bwMode="auto">
          <a:xfrm>
            <a:off x="828675" y="2128838"/>
            <a:ext cx="14398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3200">
                <a:latin typeface="Times New Roman" panose="02020603050405020304" pitchFamily="18" charset="0"/>
                <a:ea typeface="黑体" panose="02010609060101010101" pitchFamily="49" charset="-122"/>
              </a:rPr>
              <a:t>定义：</a:t>
            </a:r>
          </a:p>
        </p:txBody>
      </p:sp>
      <p:sp>
        <p:nvSpPr>
          <p:cNvPr id="49158" name="Rectangle 6">
            <a:extLst>
              <a:ext uri="{FF2B5EF4-FFF2-40B4-BE49-F238E27FC236}">
                <a16:creationId xmlns:a16="http://schemas.microsoft.com/office/drawing/2014/main" id="{F09C3790-7D77-4620-865F-E4B855CF1D7D}"/>
              </a:ext>
            </a:extLst>
          </p:cNvPr>
          <p:cNvSpPr>
            <a:spLocks noChangeArrowheads="1"/>
          </p:cNvSpPr>
          <p:nvPr/>
        </p:nvSpPr>
        <p:spPr bwMode="auto">
          <a:xfrm>
            <a:off x="468313" y="4767263"/>
            <a:ext cx="5357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buClr>
                <a:srgbClr val="FFFF00"/>
              </a:buClr>
              <a:buFont typeface="Wingdings" panose="05000000000000000000" pitchFamily="2" charset="2"/>
              <a:buChar char="Ø"/>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胆汁酸池（</a:t>
            </a:r>
            <a:r>
              <a:rPr kumimoji="1" lang="en-US" altLang="zh-CN" sz="3200">
                <a:latin typeface="Times New Roman" panose="02020603050405020304" pitchFamily="18" charset="0"/>
                <a:ea typeface="黑体" panose="02010609060101010101" pitchFamily="49" charset="-122"/>
              </a:rPr>
              <a:t>bile acid pool</a:t>
            </a:r>
            <a:r>
              <a:rPr kumimoji="1" lang="zh-CN" altLang="en-US" sz="3200">
                <a:latin typeface="Times New Roman" panose="02020603050405020304" pitchFamily="18" charset="0"/>
                <a:ea typeface="黑体" panose="02010609060101010101" pitchFamily="49" charset="-122"/>
              </a:rPr>
              <a:t>）</a:t>
            </a:r>
          </a:p>
        </p:txBody>
      </p:sp>
      <p:sp>
        <p:nvSpPr>
          <p:cNvPr id="49159" name="Rectangle 7">
            <a:extLst>
              <a:ext uri="{FF2B5EF4-FFF2-40B4-BE49-F238E27FC236}">
                <a16:creationId xmlns:a16="http://schemas.microsoft.com/office/drawing/2014/main" id="{B5021C72-999A-4CDE-A089-2ED763B41B01}"/>
              </a:ext>
            </a:extLst>
          </p:cNvPr>
          <p:cNvSpPr>
            <a:spLocks noChangeArrowheads="1"/>
          </p:cNvSpPr>
          <p:nvPr/>
        </p:nvSpPr>
        <p:spPr bwMode="auto">
          <a:xfrm>
            <a:off x="215900" y="5502275"/>
            <a:ext cx="8964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723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a:latin typeface="Times New Roman" panose="02020603050405020304" pitchFamily="18" charset="0"/>
                <a:ea typeface="黑体" panose="02010609060101010101" pitchFamily="49" charset="-122"/>
              </a:rPr>
              <a:t>机体内胆汁酸储备的总量，成人胆汁酸池约</a:t>
            </a:r>
            <a:r>
              <a:rPr kumimoji="1" lang="en-US" altLang="zh-CN" sz="2800">
                <a:latin typeface="Times New Roman" panose="02020603050405020304" pitchFamily="18" charset="0"/>
                <a:ea typeface="黑体" panose="02010609060101010101" pitchFamily="49" charset="-122"/>
              </a:rPr>
              <a:t>3</a:t>
            </a:r>
            <a:r>
              <a:rPr kumimoji="1" lang="en-US" altLang="zh-CN" sz="2800">
                <a:latin typeface="Times New Roman" panose="02020603050405020304" pitchFamily="18" charset="0"/>
                <a:ea typeface="黑体" panose="02010609060101010101" pitchFamily="49" charset="-122"/>
                <a:sym typeface="Symbol" panose="05050102010706020507" pitchFamily="18" charset="2"/>
              </a:rPr>
              <a:t></a:t>
            </a:r>
            <a:r>
              <a:rPr kumimoji="1" lang="en-US" altLang="zh-CN" sz="2800">
                <a:latin typeface="Times New Roman" panose="02020603050405020304" pitchFamily="18" charset="0"/>
                <a:ea typeface="黑体" panose="02010609060101010101" pitchFamily="49" charset="-122"/>
              </a:rPr>
              <a:t>5g</a:t>
            </a:r>
            <a:r>
              <a:rPr kumimoji="1" lang="zh-CN" altLang="en-US" sz="2800">
                <a:latin typeface="Times New Roman" panose="02020603050405020304" pitchFamily="18" charset="0"/>
                <a:ea typeface="黑体" panose="02010609060101010101" pitchFamily="49" charset="-122"/>
              </a:rPr>
              <a:t>。  </a:t>
            </a:r>
          </a:p>
        </p:txBody>
      </p:sp>
      <p:sp>
        <p:nvSpPr>
          <p:cNvPr id="84999" name="灯片编号占位符 6">
            <a:extLst>
              <a:ext uri="{FF2B5EF4-FFF2-40B4-BE49-F238E27FC236}">
                <a16:creationId xmlns:a16="http://schemas.microsoft.com/office/drawing/2014/main" id="{1CE83153-4518-492F-9AE1-E24C5859C2F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E0D64E0-A216-4E6A-93CB-7EF69FE6A305}" type="slidenum">
              <a:rPr lang="en-US" altLang="zh-CN">
                <a:latin typeface="Arial" panose="020B0604020202020204" pitchFamily="34" charset="0"/>
              </a:rPr>
              <a:pPr eaLnBrk="1" hangingPunct="1"/>
              <a:t>72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blinds(horizontal)">
                                      <p:cBhvr>
                                        <p:cTn id="7" dur="500"/>
                                        <p:tgtEl>
                                          <p:spTgt spid="4915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blinds(horizontal)">
                                      <p:cBhvr>
                                        <p:cTn id="11" dur="500"/>
                                        <p:tgtEl>
                                          <p:spTgt spid="491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9158"/>
                                        </p:tgtEl>
                                        <p:attrNameLst>
                                          <p:attrName>style.visibility</p:attrName>
                                        </p:attrNameLst>
                                      </p:cBhvr>
                                      <p:to>
                                        <p:strVal val="visible"/>
                                      </p:to>
                                    </p:set>
                                    <p:animEffect transition="in" filter="blinds(horizontal)">
                                      <p:cBhvr>
                                        <p:cTn id="16" dur="500"/>
                                        <p:tgtEl>
                                          <p:spTgt spid="49158"/>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9159"/>
                                        </p:tgtEl>
                                        <p:attrNameLst>
                                          <p:attrName>style.visibility</p:attrName>
                                        </p:attrNameLst>
                                      </p:cBhvr>
                                      <p:to>
                                        <p:strVal val="visible"/>
                                      </p:to>
                                    </p:set>
                                    <p:animEffect transition="in" filter="blinds(horizontal)">
                                      <p:cBhvr>
                                        <p:cTn id="20"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P spid="49158" grpId="0"/>
      <p:bldP spid="4915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gan 复制">
            <a:extLst>
              <a:ext uri="{FF2B5EF4-FFF2-40B4-BE49-F238E27FC236}">
                <a16:creationId xmlns:a16="http://schemas.microsoft.com/office/drawing/2014/main" id="{1D7E8480-A46B-47AA-8437-E031950B79E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8" t="2167" r="3362" b="2832"/>
          <a:stretch>
            <a:fillRect/>
          </a:stretch>
        </p:blipFill>
        <p:spPr bwMode="auto">
          <a:xfrm>
            <a:off x="1042988" y="6350"/>
            <a:ext cx="7343775" cy="6875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019" name="Text Box 4">
            <a:extLst>
              <a:ext uri="{FF2B5EF4-FFF2-40B4-BE49-F238E27FC236}">
                <a16:creationId xmlns:a16="http://schemas.microsoft.com/office/drawing/2014/main" id="{7DEFB5F9-F4A9-4027-B421-877B97FD284C}"/>
              </a:ext>
            </a:extLst>
          </p:cNvPr>
          <p:cNvSpPr txBox="1">
            <a:spLocks noChangeArrowheads="1"/>
          </p:cNvSpPr>
          <p:nvPr/>
        </p:nvSpPr>
        <p:spPr bwMode="auto">
          <a:xfrm>
            <a:off x="2435225" y="260350"/>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000" b="1">
                <a:solidFill>
                  <a:srgbClr val="89FF89"/>
                </a:solidFill>
                <a:latin typeface="黑体" panose="02010609060101010101" pitchFamily="49" charset="-122"/>
                <a:ea typeface="黑体" panose="02010609060101010101" pitchFamily="49" charset="-122"/>
              </a:rPr>
              <a:t>胆固醇</a:t>
            </a:r>
          </a:p>
        </p:txBody>
      </p:sp>
      <p:sp>
        <p:nvSpPr>
          <p:cNvPr id="86020" name="Line 5">
            <a:extLst>
              <a:ext uri="{FF2B5EF4-FFF2-40B4-BE49-F238E27FC236}">
                <a16:creationId xmlns:a16="http://schemas.microsoft.com/office/drawing/2014/main" id="{29BDF426-FEF8-4952-A67F-D3C3FC8F5BDB}"/>
              </a:ext>
            </a:extLst>
          </p:cNvPr>
          <p:cNvSpPr>
            <a:spLocks noChangeShapeType="1"/>
          </p:cNvSpPr>
          <p:nvPr/>
        </p:nvSpPr>
        <p:spPr bwMode="auto">
          <a:xfrm flipH="1">
            <a:off x="2770188" y="642938"/>
            <a:ext cx="146050" cy="369887"/>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6021" name="Text Box 6">
            <a:extLst>
              <a:ext uri="{FF2B5EF4-FFF2-40B4-BE49-F238E27FC236}">
                <a16:creationId xmlns:a16="http://schemas.microsoft.com/office/drawing/2014/main" id="{D9B093D7-3C82-41B2-A6A6-C730049219BC}"/>
              </a:ext>
            </a:extLst>
          </p:cNvPr>
          <p:cNvSpPr txBox="1">
            <a:spLocks noChangeArrowheads="1"/>
          </p:cNvSpPr>
          <p:nvPr/>
        </p:nvSpPr>
        <p:spPr bwMode="auto">
          <a:xfrm>
            <a:off x="1322388" y="982663"/>
            <a:ext cx="2673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zh-CN" altLang="en-US" sz="2000" b="1" dirty="0">
                <a:latin typeface="黑体" panose="02010609060101010101" pitchFamily="49" charset="-122"/>
                <a:ea typeface="黑体" panose="02010609060101010101" pitchFamily="49" charset="-122"/>
              </a:rPr>
              <a:t>结合胆汁酸</a:t>
            </a:r>
          </a:p>
          <a:p>
            <a:pPr algn="ctr" eaLnBrk="1" hangingPunct="1"/>
            <a:r>
              <a:rPr kumimoji="1" lang="zh-CN" altLang="en-US" sz="2000" b="1" dirty="0">
                <a:latin typeface="黑体" panose="02010609060101010101" pitchFamily="49" charset="-122"/>
                <a:ea typeface="黑体" panose="02010609060101010101" pitchFamily="49" charset="-122"/>
              </a:rPr>
              <a:t>（合成</a:t>
            </a:r>
            <a:r>
              <a:rPr kumimoji="1" lang="en-US" altLang="zh-CN" sz="2000" b="1" dirty="0">
                <a:latin typeface="黑体" panose="02010609060101010101" pitchFamily="49" charset="-122"/>
                <a:ea typeface="黑体" panose="02010609060101010101" pitchFamily="49" charset="-122"/>
              </a:rPr>
              <a:t>0.4</a:t>
            </a:r>
            <a:r>
              <a:rPr kumimoji="1" lang="en-US" altLang="zh-CN" sz="2000" b="1" dirty="0">
                <a:latin typeface="Arial" panose="020B0604020202020204" pitchFamily="34" charset="0"/>
                <a:ea typeface="黑体" panose="02010609060101010101" pitchFamily="49" charset="-122"/>
                <a:cs typeface="Arial" panose="020B0604020202020204" pitchFamily="34" charset="0"/>
              </a:rPr>
              <a:t>~</a:t>
            </a:r>
            <a:r>
              <a:rPr kumimoji="1" lang="en-US" altLang="zh-CN" sz="2000" b="1" dirty="0">
                <a:latin typeface="黑体" panose="02010609060101010101" pitchFamily="49" charset="-122"/>
                <a:ea typeface="黑体" panose="02010609060101010101" pitchFamily="49" charset="-122"/>
              </a:rPr>
              <a:t>0.6g/d</a:t>
            </a:r>
          </a:p>
          <a:p>
            <a:pPr algn="ctr" eaLnBrk="1" hangingPunct="1"/>
            <a:r>
              <a:rPr kumimoji="1" lang="zh-CN" altLang="en-US" sz="2000" b="1" dirty="0">
                <a:latin typeface="黑体" panose="02010609060101010101" pitchFamily="49" charset="-122"/>
                <a:ea typeface="黑体" panose="02010609060101010101" pitchFamily="49" charset="-122"/>
              </a:rPr>
              <a:t>代谢池</a:t>
            </a:r>
            <a:r>
              <a:rPr kumimoji="1" lang="en-US" altLang="zh-CN" sz="2000" b="1" dirty="0">
                <a:latin typeface="黑体" panose="02010609060101010101" pitchFamily="49" charset="-122"/>
                <a:ea typeface="黑体" panose="02010609060101010101" pitchFamily="49" charset="-122"/>
              </a:rPr>
              <a:t>3</a:t>
            </a:r>
            <a:r>
              <a:rPr kumimoji="1" lang="en-US" altLang="zh-CN" sz="2000" b="1" dirty="0">
                <a:latin typeface="Arial" panose="020B0604020202020204" pitchFamily="34" charset="0"/>
                <a:ea typeface="黑体" panose="02010609060101010101" pitchFamily="49" charset="-122"/>
                <a:cs typeface="Arial" panose="020B0604020202020204" pitchFamily="34" charset="0"/>
              </a:rPr>
              <a:t>~</a:t>
            </a:r>
            <a:r>
              <a:rPr kumimoji="1" lang="en-US" altLang="zh-CN" sz="2000" b="1" dirty="0">
                <a:latin typeface="黑体" panose="02010609060101010101" pitchFamily="49" charset="-122"/>
                <a:ea typeface="黑体" panose="02010609060101010101" pitchFamily="49" charset="-122"/>
              </a:rPr>
              <a:t>5g/d</a:t>
            </a:r>
            <a:r>
              <a:rPr kumimoji="1" lang="zh-CN" altLang="en-US" sz="2000" b="1" dirty="0">
                <a:latin typeface="黑体" panose="02010609060101010101" pitchFamily="49" charset="-122"/>
                <a:ea typeface="黑体" panose="02010609060101010101" pitchFamily="49" charset="-122"/>
              </a:rPr>
              <a:t>）</a:t>
            </a:r>
          </a:p>
        </p:txBody>
      </p:sp>
      <p:sp>
        <p:nvSpPr>
          <p:cNvPr id="86022" name="Text Box 7">
            <a:extLst>
              <a:ext uri="{FF2B5EF4-FFF2-40B4-BE49-F238E27FC236}">
                <a16:creationId xmlns:a16="http://schemas.microsoft.com/office/drawing/2014/main" id="{3A5106B2-CAF5-40C2-A34A-0883754BF09A}"/>
              </a:ext>
            </a:extLst>
          </p:cNvPr>
          <p:cNvSpPr txBox="1">
            <a:spLocks noChangeArrowheads="1"/>
          </p:cNvSpPr>
          <p:nvPr/>
        </p:nvSpPr>
        <p:spPr bwMode="auto">
          <a:xfrm>
            <a:off x="5435600" y="404813"/>
            <a:ext cx="30241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buFont typeface="Wingdings" panose="05000000000000000000" pitchFamily="2" charset="2"/>
              <a:buNone/>
            </a:pPr>
            <a:r>
              <a:rPr lang="zh-CN" altLang="en-US" sz="2800" b="1">
                <a:solidFill>
                  <a:srgbClr val="FF0000"/>
                </a:solidFill>
                <a:latin typeface="Times New Roman" panose="02020603050405020304" pitchFamily="18" charset="0"/>
                <a:ea typeface="黑体" panose="02010609060101010101" pitchFamily="49" charset="-122"/>
              </a:rPr>
              <a:t>胆汁酸肠肝循环</a:t>
            </a:r>
          </a:p>
          <a:p>
            <a:pPr algn="ctr" eaLnBrk="1" hangingPunct="1">
              <a:buFont typeface="Wingdings" panose="05000000000000000000" pitchFamily="2" charset="2"/>
              <a:buNone/>
            </a:pPr>
            <a:r>
              <a:rPr lang="zh-CN" altLang="en-US" sz="2800" b="1">
                <a:solidFill>
                  <a:srgbClr val="FF0000"/>
                </a:solidFill>
                <a:latin typeface="Times New Roman" panose="02020603050405020304" pitchFamily="18" charset="0"/>
                <a:ea typeface="黑体" panose="02010609060101010101" pitchFamily="49" charset="-122"/>
              </a:rPr>
              <a:t>的过程</a:t>
            </a:r>
          </a:p>
        </p:txBody>
      </p:sp>
      <p:sp>
        <p:nvSpPr>
          <p:cNvPr id="86023" name="灯片编号占位符 6">
            <a:extLst>
              <a:ext uri="{FF2B5EF4-FFF2-40B4-BE49-F238E27FC236}">
                <a16:creationId xmlns:a16="http://schemas.microsoft.com/office/drawing/2014/main" id="{0BF996D2-6E9C-45EA-A1C6-C8BBBDAE7C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2B46BBC-0FE1-4D08-AB6F-9965482A4DDF}" type="slidenum">
              <a:rPr lang="en-US" altLang="zh-CN">
                <a:latin typeface="Arial" panose="020B0604020202020204" pitchFamily="34" charset="0"/>
              </a:rPr>
              <a:pPr eaLnBrk="1" hangingPunct="1"/>
              <a:t>73</a:t>
            </a:fld>
            <a:endParaRPr lang="en-US" altLang="zh-CN">
              <a:latin typeface="Arial" panose="020B0604020202020204" pitchFamily="34" charset="0"/>
            </a:endParaRPr>
          </a:p>
        </p:txBody>
      </p:sp>
    </p:spTree>
  </p:cSld>
  <p:clrMapOvr>
    <a:masterClrMapping/>
  </p:clrMapOvr>
  <p:transition spd="med">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8302BF68-7C27-4A36-9949-049ECE4C10B0}"/>
              </a:ext>
            </a:extLst>
          </p:cNvPr>
          <p:cNvSpPr txBox="1">
            <a:spLocks noChangeArrowheads="1"/>
          </p:cNvSpPr>
          <p:nvPr/>
        </p:nvSpPr>
        <p:spPr bwMode="auto">
          <a:xfrm>
            <a:off x="900113" y="1484313"/>
            <a:ext cx="72009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179388" indent="719138"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SzPct val="70000"/>
              <a:buFont typeface="Wingdings" panose="05000000000000000000" pitchFamily="2" charset="2"/>
              <a:buChar char="n"/>
            </a:pPr>
            <a:r>
              <a:rPr kumimoji="1" lang="en-US" altLang="zh-CN" sz="3200">
                <a:solidFill>
                  <a:schemeClr val="hlink"/>
                </a:solidFill>
                <a:latin typeface="Times New Roman" panose="02020603050405020304" pitchFamily="18" charset="0"/>
                <a:ea typeface="黑体" panose="02010609060101010101" pitchFamily="49" charset="-122"/>
              </a:rPr>
              <a:t> </a:t>
            </a:r>
            <a:r>
              <a:rPr kumimoji="1" lang="zh-CN" altLang="en-US" sz="3200">
                <a:solidFill>
                  <a:schemeClr val="hlink"/>
                </a:solidFill>
                <a:latin typeface="Times New Roman" panose="02020603050405020304" pitchFamily="18" charset="0"/>
                <a:ea typeface="黑体" panose="02010609060101010101" pitchFamily="49" charset="-122"/>
              </a:rPr>
              <a:t>胆汁酸肠肝循环的生理意义</a:t>
            </a:r>
          </a:p>
          <a:p>
            <a:pPr lvl="1" eaLnBrk="1" hangingPunct="1">
              <a:lnSpc>
                <a:spcPct val="160000"/>
              </a:lnSpc>
              <a:spcBef>
                <a:spcPct val="20000"/>
              </a:spcBef>
            </a:pPr>
            <a:r>
              <a:rPr kumimoji="1" lang="zh-CN" altLang="en-US" sz="3200">
                <a:latin typeface="Times New Roman" panose="02020603050405020304" pitchFamily="18" charset="0"/>
                <a:ea typeface="黑体" panose="02010609060101010101" pitchFamily="49" charset="-122"/>
              </a:rPr>
              <a:t>补充肝合成胆汁酸能力的不足，将有限的胆汁酸反复利用以满足人体对胆汁酸的生理需要。</a:t>
            </a:r>
          </a:p>
        </p:txBody>
      </p:sp>
      <p:sp>
        <p:nvSpPr>
          <p:cNvPr id="87043" name="灯片编号占位符 2">
            <a:extLst>
              <a:ext uri="{FF2B5EF4-FFF2-40B4-BE49-F238E27FC236}">
                <a16:creationId xmlns:a16="http://schemas.microsoft.com/office/drawing/2014/main" id="{59BEB531-5AC4-4F58-9760-79376EEAA2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925E580-4CDA-425B-A025-729B70FEAD89}" type="slidenum">
              <a:rPr lang="en-US" altLang="zh-CN">
                <a:latin typeface="Arial" panose="020B0604020202020204" pitchFamily="34" charset="0"/>
              </a:rPr>
              <a:pPr eaLnBrk="1" hangingPunct="1"/>
              <a:t>74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500" fill="hold"/>
                                        <p:tgtEl>
                                          <p:spTgt spid="122882"/>
                                        </p:tgtEl>
                                        <p:attrNameLst>
                                          <p:attrName>ppt_w</p:attrName>
                                        </p:attrNameLst>
                                      </p:cBhvr>
                                      <p:tavLst>
                                        <p:tav tm="0">
                                          <p:val>
                                            <p:strVal val="2/3*#ppt_w"/>
                                          </p:val>
                                        </p:tav>
                                        <p:tav tm="100000">
                                          <p:val>
                                            <p:strVal val="#ppt_w"/>
                                          </p:val>
                                        </p:tav>
                                      </p:tavLst>
                                    </p:anim>
                                    <p:anim calcmode="lin" valueType="num">
                                      <p:cBhvr>
                                        <p:cTn id="8" dur="500" fill="hold"/>
                                        <p:tgtEl>
                                          <p:spTgt spid="12288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B140497-366B-4E06-8501-9597D15DD128}"/>
              </a:ext>
            </a:extLst>
          </p:cNvPr>
          <p:cNvSpPr>
            <a:spLocks noGrp="1" noRot="1" noChangeArrowheads="1"/>
          </p:cNvSpPr>
          <p:nvPr>
            <p:ph type="title"/>
          </p:nvPr>
        </p:nvSpPr>
        <p:spPr>
          <a:xfrm>
            <a:off x="533400" y="736600"/>
            <a:ext cx="8077200" cy="3527425"/>
          </a:xfrm>
        </p:spPr>
        <p:txBody>
          <a:bodyPr/>
          <a:lstStyle/>
          <a:p>
            <a:pPr eaLnBrk="1" hangingPunct="1">
              <a:lnSpc>
                <a:spcPct val="180000"/>
              </a:lnSpc>
            </a:pPr>
            <a:r>
              <a:rPr lang="zh-CN" altLang="en-US" sz="5400" b="0">
                <a:solidFill>
                  <a:schemeClr val="hlink"/>
                </a:solidFill>
                <a:effectLst/>
                <a:ea typeface="黑体" panose="02010609060101010101" pitchFamily="49" charset="-122"/>
              </a:rPr>
              <a:t>第四节</a:t>
            </a:r>
            <a:br>
              <a:rPr lang="zh-CN" altLang="en-US" sz="5400" b="0">
                <a:solidFill>
                  <a:schemeClr val="hlink"/>
                </a:solidFill>
                <a:effectLst/>
                <a:ea typeface="黑体" panose="02010609060101010101" pitchFamily="49" charset="-122"/>
              </a:rPr>
            </a:br>
            <a:r>
              <a:rPr lang="zh-CN" altLang="en-US" sz="5400" b="0">
                <a:solidFill>
                  <a:schemeClr val="hlink"/>
                </a:solidFill>
                <a:effectLst/>
                <a:ea typeface="黑体" panose="02010609060101010101" pitchFamily="49" charset="-122"/>
              </a:rPr>
              <a:t>胆色素的代谢与黄疸</a:t>
            </a:r>
          </a:p>
        </p:txBody>
      </p:sp>
      <p:sp>
        <p:nvSpPr>
          <p:cNvPr id="89091" name="Text Box 3">
            <a:extLst>
              <a:ext uri="{FF2B5EF4-FFF2-40B4-BE49-F238E27FC236}">
                <a16:creationId xmlns:a16="http://schemas.microsoft.com/office/drawing/2014/main" id="{44E4E811-03B2-4B9A-92DF-776EB7EA6A1E}"/>
              </a:ext>
            </a:extLst>
          </p:cNvPr>
          <p:cNvSpPr txBox="1">
            <a:spLocks noChangeArrowheads="1"/>
          </p:cNvSpPr>
          <p:nvPr/>
        </p:nvSpPr>
        <p:spPr bwMode="auto">
          <a:xfrm>
            <a:off x="687388" y="3933825"/>
            <a:ext cx="7700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3200">
                <a:solidFill>
                  <a:schemeClr val="hlink"/>
                </a:solidFill>
                <a:latin typeface="Arial" panose="020B0604020202020204" pitchFamily="34" charset="0"/>
              </a:rPr>
              <a:t>Metabolism of Bile Pigment and Jaundice</a:t>
            </a:r>
          </a:p>
        </p:txBody>
      </p:sp>
      <p:sp>
        <p:nvSpPr>
          <p:cNvPr id="89092" name="灯片编号占位符 3">
            <a:extLst>
              <a:ext uri="{FF2B5EF4-FFF2-40B4-BE49-F238E27FC236}">
                <a16:creationId xmlns:a16="http://schemas.microsoft.com/office/drawing/2014/main" id="{5F67B2FB-4FDB-4954-91A9-2C6BDD30B9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C1F38C3E-D784-4D40-A7D3-FB47F9746E70}" type="slidenum">
              <a:rPr lang="en-US" altLang="zh-CN">
                <a:latin typeface="Arial" panose="020B0604020202020204" pitchFamily="34" charset="0"/>
              </a:rPr>
              <a:pPr eaLnBrk="1" hangingPunct="1"/>
              <a:t>75</a:t>
            </a:fld>
            <a:endParaRPr lang="en-US" altLang="zh-CN">
              <a:latin typeface="Arial" panose="020B0604020202020204" pitchFamily="34" charset="0"/>
            </a:endParaRPr>
          </a:p>
        </p:txBody>
      </p:sp>
    </p:spTree>
  </p:cSld>
  <p:clrMapOvr>
    <a:masterClrMapping/>
  </p:clrMapOvr>
  <p:transition spd="med">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B5D24A5F-D965-4888-A2C5-AB7F9CF7BC1E}"/>
              </a:ext>
            </a:extLst>
          </p:cNvPr>
          <p:cNvSpPr>
            <a:spLocks noGrp="1" noChangeArrowheads="1"/>
          </p:cNvSpPr>
          <p:nvPr>
            <p:ph type="body" idx="1"/>
          </p:nvPr>
        </p:nvSpPr>
        <p:spPr>
          <a:xfrm>
            <a:off x="663575" y="1052513"/>
            <a:ext cx="7796213" cy="5329237"/>
          </a:xfrm>
        </p:spPr>
        <p:txBody>
          <a:bodyPr/>
          <a:lstStyle/>
          <a:p>
            <a:pPr eaLnBrk="1" hangingPunct="1">
              <a:lnSpc>
                <a:spcPct val="145000"/>
              </a:lnSpc>
            </a:pPr>
            <a:r>
              <a:rPr lang="en-US" altLang="zh-CN" sz="2800">
                <a:effectLst/>
                <a:latin typeface="Times New Roman" panose="02020603050405020304" pitchFamily="18" charset="0"/>
                <a:ea typeface="黑体" panose="02010609060101010101" pitchFamily="49" charset="-122"/>
              </a:rPr>
              <a:t>  </a:t>
            </a:r>
            <a:r>
              <a:rPr lang="zh-CN" altLang="en-US" sz="2800">
                <a:effectLst/>
                <a:latin typeface="Times New Roman" panose="02020603050405020304" pitchFamily="18" charset="0"/>
                <a:ea typeface="黑体" panose="02010609060101010101" pitchFamily="49" charset="-122"/>
              </a:rPr>
              <a:t>胆色素</a:t>
            </a:r>
            <a:r>
              <a:rPr lang="en-US" altLang="zh-CN" sz="2800">
                <a:effectLst/>
                <a:latin typeface="Times New Roman" panose="02020603050405020304" pitchFamily="18" charset="0"/>
                <a:ea typeface="黑体" panose="02010609060101010101" pitchFamily="49" charset="-122"/>
              </a:rPr>
              <a:t>(bile pigment)</a:t>
            </a:r>
            <a:r>
              <a:rPr lang="zh-CN" altLang="en-US" sz="2800">
                <a:effectLst/>
                <a:latin typeface="Times New Roman" panose="02020603050405020304" pitchFamily="18" charset="0"/>
                <a:ea typeface="黑体" panose="02010609060101010101" pitchFamily="49" charset="-122"/>
              </a:rPr>
              <a:t>是含铁卟啉化合物在体内分解代谢的产物</a:t>
            </a:r>
          </a:p>
          <a:p>
            <a:pPr eaLnBrk="1" hangingPunct="1">
              <a:lnSpc>
                <a:spcPct val="145000"/>
              </a:lnSpc>
            </a:pPr>
            <a:r>
              <a:rPr lang="zh-CN" altLang="en-US" sz="2800">
                <a:effectLst/>
                <a:latin typeface="Times New Roman" panose="02020603050405020304" pitchFamily="18" charset="0"/>
                <a:ea typeface="黑体" panose="02010609060101010101" pitchFamily="49" charset="-122"/>
              </a:rPr>
              <a:t>  包括：胆红素</a:t>
            </a:r>
            <a:r>
              <a:rPr lang="en-US" altLang="zh-CN" sz="2800">
                <a:effectLst/>
                <a:latin typeface="Times New Roman" panose="02020603050405020304" pitchFamily="18" charset="0"/>
                <a:ea typeface="黑体" panose="02010609060101010101" pitchFamily="49" charset="-122"/>
              </a:rPr>
              <a:t>(bilirubin)</a:t>
            </a:r>
            <a:r>
              <a:rPr lang="zh-CN" altLang="en-US" sz="2800">
                <a:effectLst/>
                <a:latin typeface="Times New Roman" panose="02020603050405020304" pitchFamily="18" charset="0"/>
                <a:ea typeface="黑体" panose="02010609060101010101" pitchFamily="49" charset="-122"/>
              </a:rPr>
              <a:t>、胆绿素</a:t>
            </a:r>
            <a:r>
              <a:rPr lang="en-US" altLang="zh-CN" sz="2800">
                <a:effectLst/>
                <a:latin typeface="Times New Roman" panose="02020603050405020304" pitchFamily="18" charset="0"/>
                <a:ea typeface="黑体" panose="02010609060101010101" pitchFamily="49" charset="-122"/>
              </a:rPr>
              <a:t>(biliverdin)</a:t>
            </a:r>
            <a:r>
              <a:rPr lang="zh-CN" altLang="en-US" sz="2800">
                <a:effectLst/>
                <a:latin typeface="Times New Roman" panose="02020603050405020304" pitchFamily="18" charset="0"/>
                <a:ea typeface="黑体" panose="02010609060101010101" pitchFamily="49" charset="-122"/>
              </a:rPr>
              <a:t>、胆素原</a:t>
            </a:r>
            <a:r>
              <a:rPr lang="en-US" altLang="zh-CN" sz="2800">
                <a:effectLst/>
                <a:latin typeface="Times New Roman" panose="02020603050405020304" pitchFamily="18" charset="0"/>
                <a:ea typeface="黑体" panose="02010609060101010101" pitchFamily="49" charset="-122"/>
              </a:rPr>
              <a:t>(bilinogen)</a:t>
            </a:r>
            <a:r>
              <a:rPr lang="zh-CN" altLang="en-US" sz="2800">
                <a:effectLst/>
                <a:latin typeface="Times New Roman" panose="02020603050405020304" pitchFamily="18" charset="0"/>
                <a:ea typeface="黑体" panose="02010609060101010101" pitchFamily="49" charset="-122"/>
              </a:rPr>
              <a:t>、胆素</a:t>
            </a:r>
            <a:r>
              <a:rPr lang="en-US" altLang="zh-CN" sz="2800">
                <a:effectLst/>
                <a:latin typeface="Times New Roman" panose="02020603050405020304" pitchFamily="18" charset="0"/>
                <a:ea typeface="黑体" panose="02010609060101010101" pitchFamily="49" charset="-122"/>
              </a:rPr>
              <a:t>(bilin)</a:t>
            </a:r>
          </a:p>
          <a:p>
            <a:pPr eaLnBrk="1" hangingPunct="1">
              <a:lnSpc>
                <a:spcPct val="145000"/>
              </a:lnSpc>
            </a:pPr>
            <a:r>
              <a:rPr lang="zh-CN" altLang="en-US" sz="2800">
                <a:effectLst/>
                <a:latin typeface="Times New Roman" panose="02020603050405020304" pitchFamily="18" charset="0"/>
                <a:ea typeface="黑体" panose="02010609060101010101" pitchFamily="49" charset="-122"/>
              </a:rPr>
              <a:t>胆红素是胆汁中的主要色素，胆色素代谢以  </a:t>
            </a:r>
            <a:r>
              <a:rPr lang="zh-CN" altLang="en-US" sz="2800" u="sng">
                <a:effectLst/>
                <a:latin typeface="Times New Roman" panose="02020603050405020304" pitchFamily="18" charset="0"/>
                <a:ea typeface="黑体" panose="02010609060101010101" pitchFamily="49" charset="-122"/>
              </a:rPr>
              <a:t>胆红素代谢</a:t>
            </a:r>
            <a:r>
              <a:rPr lang="zh-CN" altLang="en-US" sz="2800">
                <a:effectLst/>
                <a:latin typeface="Times New Roman" panose="02020603050405020304" pitchFamily="18" charset="0"/>
                <a:ea typeface="黑体" panose="02010609060101010101" pitchFamily="49" charset="-122"/>
              </a:rPr>
              <a:t>为中心。肝脏在胆色素代谢中起着重要作用</a:t>
            </a:r>
            <a:endParaRPr lang="zh-CN" altLang="en-US" sz="2800">
              <a:solidFill>
                <a:schemeClr val="tx2"/>
              </a:solidFill>
              <a:effectLst/>
              <a:latin typeface="Times New Roman" panose="02020603050405020304" pitchFamily="18" charset="0"/>
              <a:ea typeface="黑体" panose="02010609060101010101" pitchFamily="49" charset="-122"/>
            </a:endParaRPr>
          </a:p>
        </p:txBody>
      </p:sp>
      <p:sp>
        <p:nvSpPr>
          <p:cNvPr id="91139" name="灯片编号占位符 2">
            <a:extLst>
              <a:ext uri="{FF2B5EF4-FFF2-40B4-BE49-F238E27FC236}">
                <a16:creationId xmlns:a16="http://schemas.microsoft.com/office/drawing/2014/main" id="{DB5CAB0D-5B21-4848-BB72-E8A2757749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F95D534-0562-42E1-B512-31B7FA97BCB0}" type="slidenum">
              <a:rPr lang="en-US" altLang="zh-CN">
                <a:latin typeface="Arial" panose="020B0604020202020204" pitchFamily="34" charset="0"/>
              </a:rPr>
              <a:pPr eaLnBrk="1" hangingPunct="1"/>
              <a:t>76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randombar(horizontal)">
                                      <p:cBhvr>
                                        <p:cTn id="7" dur="1000"/>
                                        <p:tgtEl>
                                          <p:spTgt spid="55299">
                                            <p:txEl>
                                              <p:pRg st="0" end="0"/>
                                            </p:txEl>
                                          </p:spTgt>
                                        </p:tgtEl>
                                      </p:cBhvr>
                                    </p:animEffect>
                                  </p:childTnLst>
                                </p:cTn>
                              </p:par>
                            </p:childTnLst>
                          </p:cTn>
                        </p:par>
                        <p:par>
                          <p:cTn id="8" fill="hold" nodeType="afterGroup">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Effect transition="in" filter="randombar(horizontal)">
                                      <p:cBhvr>
                                        <p:cTn id="11" dur="1000"/>
                                        <p:tgtEl>
                                          <p:spTgt spid="55299">
                                            <p:txEl>
                                              <p:pRg st="1" end="1"/>
                                            </p:txEl>
                                          </p:spTgt>
                                        </p:tgtEl>
                                      </p:cBhvr>
                                    </p:animEffect>
                                  </p:childTnLst>
                                </p:cTn>
                              </p:par>
                            </p:childTnLst>
                          </p:cTn>
                        </p:par>
                        <p:par>
                          <p:cTn id="12" fill="hold" nodeType="afterGroup">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Effect transition="in" filter="randombar(horizontal)">
                                      <p:cBhvr>
                                        <p:cTn id="15" dur="10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71DF7809-AE2F-4E77-B08F-4EFD477094B5}"/>
              </a:ext>
            </a:extLst>
          </p:cNvPr>
          <p:cNvSpPr>
            <a:spLocks noGrp="1" noChangeArrowheads="1"/>
          </p:cNvSpPr>
          <p:nvPr>
            <p:ph type="body" idx="1"/>
          </p:nvPr>
        </p:nvSpPr>
        <p:spPr>
          <a:xfrm>
            <a:off x="1692275" y="1125538"/>
            <a:ext cx="6840538" cy="5040312"/>
          </a:xfrm>
        </p:spPr>
        <p:txBody>
          <a:bodyPr/>
          <a:lstStyle/>
          <a:p>
            <a:pPr eaLnBrk="1" hangingPunct="1">
              <a:lnSpc>
                <a:spcPct val="135000"/>
              </a:lnSpc>
            </a:pPr>
            <a:r>
              <a:rPr lang="en-US" altLang="zh-CN" sz="3600">
                <a:effectLst/>
                <a:latin typeface="黑体" panose="02010609060101010101" pitchFamily="49" charset="-122"/>
                <a:ea typeface="黑体" panose="02010609060101010101" pitchFamily="49" charset="-122"/>
              </a:rPr>
              <a:t> </a:t>
            </a:r>
            <a:r>
              <a:rPr lang="zh-CN" altLang="en-US" sz="3600">
                <a:effectLst/>
                <a:latin typeface="黑体" panose="02010609060101010101" pitchFamily="49" charset="-122"/>
                <a:ea typeface="黑体" panose="02010609060101010101" pitchFamily="49" charset="-122"/>
              </a:rPr>
              <a:t>胆红素的生成</a:t>
            </a:r>
          </a:p>
          <a:p>
            <a:pPr eaLnBrk="1" hangingPunct="1">
              <a:lnSpc>
                <a:spcPct val="135000"/>
              </a:lnSpc>
            </a:pPr>
            <a:r>
              <a:rPr lang="zh-CN" altLang="en-US" sz="3600">
                <a:effectLst/>
                <a:latin typeface="黑体" panose="02010609060101010101" pitchFamily="49" charset="-122"/>
                <a:ea typeface="黑体" panose="02010609060101010101" pitchFamily="49" charset="-122"/>
              </a:rPr>
              <a:t> 游离胆红素在血液中的运输</a:t>
            </a:r>
          </a:p>
          <a:p>
            <a:pPr eaLnBrk="1" hangingPunct="1">
              <a:lnSpc>
                <a:spcPct val="135000"/>
              </a:lnSpc>
            </a:pPr>
            <a:r>
              <a:rPr lang="zh-CN" altLang="en-US" sz="3600">
                <a:effectLst/>
                <a:latin typeface="黑体" panose="02010609060101010101" pitchFamily="49" charset="-122"/>
                <a:ea typeface="黑体" panose="02010609060101010101" pitchFamily="49" charset="-122"/>
              </a:rPr>
              <a:t> 结合胆红素的生成</a:t>
            </a:r>
          </a:p>
          <a:p>
            <a:pPr eaLnBrk="1" hangingPunct="1">
              <a:lnSpc>
                <a:spcPct val="135000"/>
              </a:lnSpc>
            </a:pPr>
            <a:r>
              <a:rPr lang="zh-CN" altLang="en-US" sz="3600">
                <a:effectLst/>
                <a:latin typeface="黑体" panose="02010609060101010101" pitchFamily="49" charset="-122"/>
                <a:ea typeface="黑体" panose="02010609060101010101" pitchFamily="49" charset="-122"/>
              </a:rPr>
              <a:t> 胆红素在肠道中的变化</a:t>
            </a:r>
          </a:p>
          <a:p>
            <a:pPr eaLnBrk="1" hangingPunct="1">
              <a:lnSpc>
                <a:spcPct val="135000"/>
              </a:lnSpc>
            </a:pPr>
            <a:r>
              <a:rPr lang="zh-CN" altLang="en-US" sz="3600">
                <a:effectLst/>
                <a:latin typeface="黑体" panose="02010609060101010101" pitchFamily="49" charset="-122"/>
                <a:ea typeface="黑体" panose="02010609060101010101" pitchFamily="49" charset="-122"/>
              </a:rPr>
              <a:t> 高胆红素血症与黄疸</a:t>
            </a:r>
          </a:p>
        </p:txBody>
      </p:sp>
      <p:sp>
        <p:nvSpPr>
          <p:cNvPr id="90115" name="灯片编号占位符 2">
            <a:extLst>
              <a:ext uri="{FF2B5EF4-FFF2-40B4-BE49-F238E27FC236}">
                <a16:creationId xmlns:a16="http://schemas.microsoft.com/office/drawing/2014/main" id="{38A2E837-CE1F-4376-8470-8572366016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0C717036-D085-4F32-BA16-EBC8BB68EEB3}" type="slidenum">
              <a:rPr lang="en-US" altLang="zh-CN">
                <a:latin typeface="Arial" panose="020B0604020202020204" pitchFamily="34" charset="0"/>
              </a:rPr>
              <a:pPr eaLnBrk="1" hangingPunct="1"/>
              <a:t>77</a:t>
            </a:fld>
            <a:endParaRPr lang="en-US" altLang="zh-CN">
              <a:latin typeface="Arial" panose="020B0604020202020204" pitchFamily="34" charset="0"/>
            </a:endParaRPr>
          </a:p>
        </p:txBody>
      </p:sp>
    </p:spTree>
  </p:cSld>
  <p:clrMapOvr>
    <a:masterClrMapping/>
  </p:clrMapOvr>
  <p:transition spd="med">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a:extLst>
              <a:ext uri="{FF2B5EF4-FFF2-40B4-BE49-F238E27FC236}">
                <a16:creationId xmlns:a16="http://schemas.microsoft.com/office/drawing/2014/main" id="{D72C6D77-1667-4015-8C29-36446C71847E}"/>
              </a:ext>
            </a:extLst>
          </p:cNvPr>
          <p:cNvSpPr>
            <a:spLocks noGrp="1"/>
          </p:cNvSpPr>
          <p:nvPr>
            <p:ph type="title"/>
          </p:nvPr>
        </p:nvSpPr>
        <p:spPr>
          <a:xfrm>
            <a:off x="457200" y="630238"/>
            <a:ext cx="8229600" cy="1143000"/>
          </a:xfrm>
        </p:spPr>
        <p:txBody>
          <a:bodyPr/>
          <a:lstStyle/>
          <a:p>
            <a:r>
              <a:rPr lang="zh-CN" altLang="en-US" sz="3600" b="0">
                <a:solidFill>
                  <a:schemeClr val="hlink"/>
                </a:solidFill>
                <a:effectLst/>
                <a:ea typeface="黑体" panose="02010609060101010101" pitchFamily="49" charset="-122"/>
              </a:rPr>
              <a:t>一、胆红素的生成</a:t>
            </a:r>
            <a:endParaRPr lang="zh-CN" altLang="en-US" sz="3600" b="0">
              <a:effectLst/>
            </a:endParaRPr>
          </a:p>
        </p:txBody>
      </p:sp>
      <p:sp>
        <p:nvSpPr>
          <p:cNvPr id="4" name="Rectangle 3">
            <a:extLst>
              <a:ext uri="{FF2B5EF4-FFF2-40B4-BE49-F238E27FC236}">
                <a16:creationId xmlns:a16="http://schemas.microsoft.com/office/drawing/2014/main" id="{C9658DCB-F1E1-4BC0-B897-FF552C67A9EB}"/>
              </a:ext>
            </a:extLst>
          </p:cNvPr>
          <p:cNvSpPr txBox="1">
            <a:spLocks noChangeArrowheads="1"/>
          </p:cNvSpPr>
          <p:nvPr/>
        </p:nvSpPr>
        <p:spPr bwMode="auto">
          <a:xfrm>
            <a:off x="395288" y="1831975"/>
            <a:ext cx="7632700" cy="6096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zh-CN" altLang="en-US" sz="3200" kern="0">
                <a:latin typeface="Times New Roman" pitchFamily="18" charset="0"/>
                <a:ea typeface="黑体" pitchFamily="49" charset="-122"/>
              </a:rPr>
              <a:t>（一）胆红素的来源</a:t>
            </a:r>
            <a:r>
              <a:rPr lang="en-US" altLang="zh-CN" sz="3200" kern="0">
                <a:latin typeface="Times New Roman" pitchFamily="18" charset="0"/>
                <a:ea typeface="黑体" pitchFamily="49" charset="-122"/>
              </a:rPr>
              <a:t>(250 ~ 400mg/d)</a:t>
            </a:r>
          </a:p>
        </p:txBody>
      </p:sp>
      <p:sp>
        <p:nvSpPr>
          <p:cNvPr id="5" name="AutoShape 4">
            <a:extLst>
              <a:ext uri="{FF2B5EF4-FFF2-40B4-BE49-F238E27FC236}">
                <a16:creationId xmlns:a16="http://schemas.microsoft.com/office/drawing/2014/main" id="{2772E03D-84F6-408E-886E-30588E2F548E}"/>
              </a:ext>
            </a:extLst>
          </p:cNvPr>
          <p:cNvSpPr>
            <a:spLocks/>
          </p:cNvSpPr>
          <p:nvPr/>
        </p:nvSpPr>
        <p:spPr bwMode="auto">
          <a:xfrm>
            <a:off x="1116013" y="2865438"/>
            <a:ext cx="315912" cy="1171575"/>
          </a:xfrm>
          <a:prstGeom prst="leftBrace">
            <a:avLst>
              <a:gd name="adj1" fmla="val 30905"/>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6" name="AutoShape 5">
            <a:extLst>
              <a:ext uri="{FF2B5EF4-FFF2-40B4-BE49-F238E27FC236}">
                <a16:creationId xmlns:a16="http://schemas.microsoft.com/office/drawing/2014/main" id="{54AAEA7C-4B23-4272-BD17-FDCE527617DA}"/>
              </a:ext>
            </a:extLst>
          </p:cNvPr>
          <p:cNvSpPr>
            <a:spLocks/>
          </p:cNvSpPr>
          <p:nvPr/>
        </p:nvSpPr>
        <p:spPr bwMode="auto">
          <a:xfrm>
            <a:off x="2370138" y="3609975"/>
            <a:ext cx="142875" cy="925513"/>
          </a:xfrm>
          <a:prstGeom prst="leftBrace">
            <a:avLst>
              <a:gd name="adj1" fmla="val 53982"/>
              <a:gd name="adj2" fmla="val 47889"/>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7" name="Rectangle 6">
            <a:extLst>
              <a:ext uri="{FF2B5EF4-FFF2-40B4-BE49-F238E27FC236}">
                <a16:creationId xmlns:a16="http://schemas.microsoft.com/office/drawing/2014/main" id="{0A328B82-9C39-47AB-9427-E56B9EFAF986}"/>
              </a:ext>
            </a:extLst>
          </p:cNvPr>
          <p:cNvSpPr>
            <a:spLocks noChangeArrowheads="1"/>
          </p:cNvSpPr>
          <p:nvPr/>
        </p:nvSpPr>
        <p:spPr bwMode="auto">
          <a:xfrm>
            <a:off x="1425575" y="2624138"/>
            <a:ext cx="5837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80</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衰老红细胞中血红蛋白的分解</a:t>
            </a:r>
          </a:p>
        </p:txBody>
      </p:sp>
      <p:sp>
        <p:nvSpPr>
          <p:cNvPr id="8" name="Rectangle 7">
            <a:extLst>
              <a:ext uri="{FF2B5EF4-FFF2-40B4-BE49-F238E27FC236}">
                <a16:creationId xmlns:a16="http://schemas.microsoft.com/office/drawing/2014/main" id="{D42E79F5-0C07-428E-9505-D2C63B3D26C2}"/>
              </a:ext>
            </a:extLst>
          </p:cNvPr>
          <p:cNvSpPr>
            <a:spLocks noChangeArrowheads="1"/>
          </p:cNvSpPr>
          <p:nvPr/>
        </p:nvSpPr>
        <p:spPr bwMode="auto">
          <a:xfrm>
            <a:off x="1431925" y="3784600"/>
            <a:ext cx="896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chemeClr val="accent2"/>
              </a:buClr>
              <a:buSzPct val="70000"/>
              <a:buFont typeface="Wingdings" panose="05000000000000000000" pitchFamily="2" charset="2"/>
              <a:buNone/>
            </a:pPr>
            <a:r>
              <a:rPr lang="en-US" altLang="zh-CN" sz="2800">
                <a:latin typeface="Times New Roman" panose="02020603050405020304" pitchFamily="18" charset="0"/>
                <a:ea typeface="黑体" panose="02010609060101010101" pitchFamily="49" charset="-122"/>
              </a:rPr>
              <a:t>20</a:t>
            </a:r>
            <a:r>
              <a:rPr lang="zh-CN" altLang="en-US" sz="2800">
                <a:latin typeface="Times New Roman" panose="02020603050405020304" pitchFamily="18" charset="0"/>
                <a:ea typeface="黑体" panose="02010609060101010101" pitchFamily="49" charset="-122"/>
              </a:rPr>
              <a:t>％</a:t>
            </a:r>
          </a:p>
        </p:txBody>
      </p:sp>
      <p:sp>
        <p:nvSpPr>
          <p:cNvPr id="9" name="Rectangle 8">
            <a:extLst>
              <a:ext uri="{FF2B5EF4-FFF2-40B4-BE49-F238E27FC236}">
                <a16:creationId xmlns:a16="http://schemas.microsoft.com/office/drawing/2014/main" id="{9F0F03B9-D1FF-41C7-B751-F3B85E7C7364}"/>
              </a:ext>
            </a:extLst>
          </p:cNvPr>
          <p:cNvSpPr>
            <a:spLocks noChangeArrowheads="1"/>
          </p:cNvSpPr>
          <p:nvPr/>
        </p:nvSpPr>
        <p:spPr bwMode="auto">
          <a:xfrm>
            <a:off x="2482850" y="4146550"/>
            <a:ext cx="3529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chemeClr val="accent2"/>
              </a:buClr>
              <a:buSzPct val="70000"/>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非血红蛋白血红素：</a:t>
            </a:r>
          </a:p>
        </p:txBody>
      </p:sp>
      <p:sp>
        <p:nvSpPr>
          <p:cNvPr id="10" name="Rectangle 9">
            <a:extLst>
              <a:ext uri="{FF2B5EF4-FFF2-40B4-BE49-F238E27FC236}">
                <a16:creationId xmlns:a16="http://schemas.microsoft.com/office/drawing/2014/main" id="{74BEE01D-45E5-418D-A036-F51DDC82B6FA}"/>
              </a:ext>
            </a:extLst>
          </p:cNvPr>
          <p:cNvSpPr>
            <a:spLocks noChangeArrowheads="1"/>
          </p:cNvSpPr>
          <p:nvPr/>
        </p:nvSpPr>
        <p:spPr bwMode="auto">
          <a:xfrm>
            <a:off x="5651500" y="4079875"/>
            <a:ext cx="23050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chemeClr val="accent2"/>
              </a:buClr>
              <a:buSzPct val="70000"/>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如肌红蛋白过氧化物酶</a:t>
            </a:r>
          </a:p>
          <a:p>
            <a:pPr eaLnBrk="1" hangingPunct="1">
              <a:lnSpc>
                <a:spcPct val="120000"/>
              </a:lnSpc>
              <a:spcBef>
                <a:spcPct val="20000"/>
              </a:spcBef>
              <a:buClr>
                <a:schemeClr val="accent2"/>
              </a:buClr>
              <a:buSzPct val="70000"/>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过氧化氢酶细胞色素</a:t>
            </a:r>
          </a:p>
        </p:txBody>
      </p:sp>
      <p:sp>
        <p:nvSpPr>
          <p:cNvPr id="11" name="Rectangle 10">
            <a:extLst>
              <a:ext uri="{FF2B5EF4-FFF2-40B4-BE49-F238E27FC236}">
                <a16:creationId xmlns:a16="http://schemas.microsoft.com/office/drawing/2014/main" id="{736F07E9-BC9B-440C-BC98-70F1D6589238}"/>
              </a:ext>
            </a:extLst>
          </p:cNvPr>
          <p:cNvSpPr>
            <a:spLocks noChangeArrowheads="1"/>
          </p:cNvSpPr>
          <p:nvPr/>
        </p:nvSpPr>
        <p:spPr bwMode="auto">
          <a:xfrm>
            <a:off x="2482850" y="3373438"/>
            <a:ext cx="4827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chemeClr val="accent2"/>
              </a:buClr>
              <a:buSzPct val="70000"/>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造血过程中红细胞的过早破坏</a:t>
            </a:r>
          </a:p>
        </p:txBody>
      </p:sp>
      <p:sp>
        <p:nvSpPr>
          <p:cNvPr id="92171" name="灯片编号占位符 11">
            <a:extLst>
              <a:ext uri="{FF2B5EF4-FFF2-40B4-BE49-F238E27FC236}">
                <a16:creationId xmlns:a16="http://schemas.microsoft.com/office/drawing/2014/main" id="{D110C2C2-2755-41EE-9280-D579F2E156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8A6FF950-906B-41C3-A68E-0AC9B22FA154}" type="slidenum">
              <a:rPr lang="en-US" altLang="zh-CN">
                <a:latin typeface="Arial" panose="020B0604020202020204" pitchFamily="34" charset="0"/>
              </a:rPr>
              <a:pPr eaLnBrk="1" hangingPunct="1"/>
              <a:t>78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C52F8980-3E75-4E9D-A9F2-A48C316311B3}"/>
              </a:ext>
            </a:extLst>
          </p:cNvPr>
          <p:cNvSpPr>
            <a:spLocks noChangeArrowheads="1"/>
          </p:cNvSpPr>
          <p:nvPr/>
        </p:nvSpPr>
        <p:spPr bwMode="auto">
          <a:xfrm>
            <a:off x="468313" y="1016000"/>
            <a:ext cx="813593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chemeClr val="hlink"/>
              </a:buClr>
              <a:buSzPct val="70000"/>
              <a:buFont typeface="Wingdings" panose="05000000000000000000" pitchFamily="2" charset="2"/>
              <a:buChar char="n"/>
            </a:pPr>
            <a:r>
              <a:rPr lang="en-US" altLang="zh-CN" sz="3200">
                <a:latin typeface="Times New Roman" panose="02020603050405020304" pitchFamily="18" charset="0"/>
                <a:ea typeface="黑体" panose="02010609060101010101" pitchFamily="49" charset="-122"/>
              </a:rPr>
              <a:t> </a:t>
            </a:r>
            <a:r>
              <a:rPr lang="zh-CN" altLang="en-US" sz="3200">
                <a:latin typeface="Times New Roman" panose="02020603050405020304" pitchFamily="18" charset="0"/>
                <a:ea typeface="黑体" panose="02010609060101010101" pitchFamily="49" charset="-122"/>
              </a:rPr>
              <a:t>胆红素的生成</a:t>
            </a:r>
          </a:p>
          <a:p>
            <a:pPr lvl="1" eaLnBrk="1" hangingPunct="1">
              <a:lnSpc>
                <a:spcPct val="120000"/>
              </a:lnSpc>
              <a:spcBef>
                <a:spcPct val="20000"/>
              </a:spcBef>
              <a:buClr>
                <a:srgbClr val="FFFF00"/>
              </a:buClr>
              <a:buSzPct val="70000"/>
              <a:buFont typeface="Wingdings" panose="05000000000000000000" pitchFamily="2" charset="2"/>
              <a:buChar char="Ø"/>
            </a:pPr>
            <a:r>
              <a:rPr lang="zh-CN" altLang="en-US" sz="3200">
                <a:latin typeface="Times New Roman" panose="02020603050405020304" pitchFamily="18" charset="0"/>
                <a:ea typeface="黑体" panose="02010609060101010101" pitchFamily="49" charset="-122"/>
              </a:rPr>
              <a:t>部位：肝、脾及骨髓等网状内皮细胞中</a:t>
            </a:r>
          </a:p>
          <a:p>
            <a:pPr lvl="1" eaLnBrk="1" hangingPunct="1">
              <a:lnSpc>
                <a:spcPct val="120000"/>
              </a:lnSpc>
              <a:spcBef>
                <a:spcPct val="20000"/>
              </a:spcBef>
              <a:buClr>
                <a:srgbClr val="FFFF00"/>
              </a:buClr>
              <a:buSzPct val="70000"/>
              <a:buFont typeface="Wingdings" panose="05000000000000000000" pitchFamily="2" charset="2"/>
              <a:buChar char="Ø"/>
            </a:pPr>
            <a:r>
              <a:rPr lang="zh-CN" altLang="en-US" sz="3200">
                <a:latin typeface="Times New Roman" panose="02020603050405020304" pitchFamily="18" charset="0"/>
                <a:ea typeface="黑体" panose="02010609060101010101" pitchFamily="49" charset="-122"/>
              </a:rPr>
              <a:t>限速酶：微粒体血红素加氧酶</a:t>
            </a:r>
          </a:p>
          <a:p>
            <a:pPr lvl="1" eaLnBrk="1" hangingPunct="1">
              <a:lnSpc>
                <a:spcPct val="120000"/>
              </a:lnSpc>
              <a:spcBef>
                <a:spcPct val="20000"/>
              </a:spcBef>
              <a:buClr>
                <a:srgbClr val="FFFF00"/>
              </a:buClr>
              <a:buSzPct val="70000"/>
              <a:buFont typeface="Wingdings" panose="05000000000000000000" pitchFamily="2" charset="2"/>
              <a:buNone/>
            </a:pPr>
            <a:r>
              <a:rPr lang="zh-CN" altLang="en-US" sz="3200">
                <a:latin typeface="Times New Roman" panose="02020603050405020304" pitchFamily="18" charset="0"/>
                <a:ea typeface="黑体" panose="02010609060101010101" pitchFamily="49" charset="-122"/>
              </a:rPr>
              <a:t>                   </a:t>
            </a:r>
            <a:r>
              <a:rPr lang="en-US" altLang="zh-CN" sz="3200">
                <a:latin typeface="Times New Roman" panose="02020603050405020304" pitchFamily="18" charset="0"/>
                <a:ea typeface="黑体" panose="02010609060101010101" pitchFamily="49" charset="-122"/>
              </a:rPr>
              <a:t>(heme oxygenase</a:t>
            </a:r>
            <a:r>
              <a:rPr lang="zh-CN" altLang="en-US" sz="3200">
                <a:latin typeface="Times New Roman" panose="02020603050405020304" pitchFamily="18" charset="0"/>
                <a:ea typeface="黑体" panose="02010609060101010101" pitchFamily="49" charset="-122"/>
              </a:rPr>
              <a:t>，</a:t>
            </a:r>
            <a:r>
              <a:rPr lang="en-US" altLang="zh-CN" sz="3200">
                <a:latin typeface="Times New Roman" panose="02020603050405020304" pitchFamily="18" charset="0"/>
                <a:ea typeface="黑体" panose="02010609060101010101" pitchFamily="49" charset="-122"/>
              </a:rPr>
              <a:t>HO)</a:t>
            </a:r>
          </a:p>
        </p:txBody>
      </p:sp>
      <p:sp>
        <p:nvSpPr>
          <p:cNvPr id="130051" name="Rectangle 3">
            <a:extLst>
              <a:ext uri="{FF2B5EF4-FFF2-40B4-BE49-F238E27FC236}">
                <a16:creationId xmlns:a16="http://schemas.microsoft.com/office/drawing/2014/main" id="{23AF5948-9B21-4A40-9670-4DB260F70BC3}"/>
              </a:ext>
            </a:extLst>
          </p:cNvPr>
          <p:cNvSpPr>
            <a:spLocks noChangeArrowheads="1"/>
          </p:cNvSpPr>
          <p:nvPr/>
        </p:nvSpPr>
        <p:spPr bwMode="auto">
          <a:xfrm>
            <a:off x="539750" y="4040188"/>
            <a:ext cx="74898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179388" indent="719138"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rgbClr val="FFFF00"/>
              </a:buClr>
              <a:buSzPct val="70000"/>
              <a:buFont typeface="Wingdings" panose="05000000000000000000" pitchFamily="2" charset="2"/>
              <a:buChar char="u"/>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胆红素的性质</a:t>
            </a:r>
          </a:p>
          <a:p>
            <a:pPr lvl="1" eaLnBrk="1" hangingPunct="1">
              <a:lnSpc>
                <a:spcPct val="120000"/>
              </a:lnSpc>
              <a:spcBef>
                <a:spcPct val="20000"/>
              </a:spcBef>
              <a:buClr>
                <a:srgbClr val="FF9900"/>
              </a:buClr>
              <a:buFont typeface="Wingdings" panose="05000000000000000000" pitchFamily="2" charset="2"/>
              <a:buNone/>
            </a:pPr>
            <a:r>
              <a:rPr kumimoji="1" lang="zh-CN" altLang="en-US" sz="3200">
                <a:latin typeface="Times New Roman" panose="02020603050405020304" pitchFamily="18" charset="0"/>
                <a:ea typeface="黑体" panose="02010609060101010101" pitchFamily="49" charset="-122"/>
              </a:rPr>
              <a:t>亲脂疏水，对大脑具有毒性作用</a:t>
            </a:r>
          </a:p>
        </p:txBody>
      </p:sp>
      <p:sp>
        <p:nvSpPr>
          <p:cNvPr id="93188" name="灯片编号占位符 3">
            <a:extLst>
              <a:ext uri="{FF2B5EF4-FFF2-40B4-BE49-F238E27FC236}">
                <a16:creationId xmlns:a16="http://schemas.microsoft.com/office/drawing/2014/main" id="{19188A5A-835B-4CE6-93EF-89EAF118F2B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D526CF9-6F2D-43D0-8C2A-1B82184D1315}" type="slidenum">
              <a:rPr lang="en-US" altLang="zh-CN">
                <a:latin typeface="Arial" panose="020B0604020202020204" pitchFamily="34" charset="0"/>
              </a:rPr>
              <a:pPr eaLnBrk="1" hangingPunct="1"/>
              <a:t>79</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Effect transition="in" filter="wipe(up)">
                                      <p:cBhvr>
                                        <p:cTn id="7" dur="500"/>
                                        <p:tgtEl>
                                          <p:spTgt spid="130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0050">
                                            <p:txEl>
                                              <p:pRg st="2" end="2"/>
                                            </p:txEl>
                                          </p:spTgt>
                                        </p:tgtEl>
                                        <p:attrNameLst>
                                          <p:attrName>style.visibility</p:attrName>
                                        </p:attrNameLst>
                                      </p:cBhvr>
                                      <p:to>
                                        <p:strVal val="visible"/>
                                      </p:to>
                                    </p:set>
                                    <p:animEffect transition="in" filter="wipe(up)">
                                      <p:cBhvr>
                                        <p:cTn id="12" dur="500"/>
                                        <p:tgtEl>
                                          <p:spTgt spid="130050">
                                            <p:txEl>
                                              <p:pRg st="2" end="2"/>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0050">
                                            <p:txEl>
                                              <p:pRg st="3" end="3"/>
                                            </p:txEl>
                                          </p:spTgt>
                                        </p:tgtEl>
                                        <p:attrNameLst>
                                          <p:attrName>style.visibility</p:attrName>
                                        </p:attrNameLst>
                                      </p:cBhvr>
                                      <p:to>
                                        <p:strVal val="visible"/>
                                      </p:to>
                                    </p:set>
                                    <p:animEffect transition="in" filter="wipe(up)">
                                      <p:cBhvr>
                                        <p:cTn id="16" dur="500"/>
                                        <p:tgtEl>
                                          <p:spTgt spid="130050">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0051"/>
                                        </p:tgtEl>
                                        <p:attrNameLst>
                                          <p:attrName>style.visibility</p:attrName>
                                        </p:attrNameLst>
                                      </p:cBhvr>
                                      <p:to>
                                        <p:strVal val="visible"/>
                                      </p:to>
                                    </p:set>
                                    <p:animEffect transition="in" filter="randombar(horizontal)">
                                      <p:cBhvr>
                                        <p:cTn id="21"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bldLvl="2"/>
      <p:bldP spid="1300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481B04-A03A-475D-B559-BADF973AA67F}"/>
              </a:ext>
            </a:extLst>
          </p:cNvPr>
          <p:cNvSpPr>
            <a:spLocks noGrp="1" noRot="1" noChangeArrowheads="1"/>
          </p:cNvSpPr>
          <p:nvPr>
            <p:ph type="title"/>
          </p:nvPr>
        </p:nvSpPr>
        <p:spPr>
          <a:xfrm>
            <a:off x="190500" y="1220788"/>
            <a:ext cx="8763000" cy="2724150"/>
          </a:xfrm>
        </p:spPr>
        <p:txBody>
          <a:bodyPr/>
          <a:lstStyle/>
          <a:p>
            <a:pPr eaLnBrk="1" hangingPunct="1">
              <a:lnSpc>
                <a:spcPct val="160000"/>
              </a:lnSpc>
            </a:pPr>
            <a:r>
              <a:rPr lang="zh-CN" altLang="en-US" sz="5400" b="0">
                <a:solidFill>
                  <a:schemeClr val="hlink"/>
                </a:solidFill>
                <a:effectLst/>
                <a:latin typeface="黑体" panose="02010609060101010101" pitchFamily="49" charset="-122"/>
                <a:ea typeface="黑体" panose="02010609060101010101" pitchFamily="49" charset="-122"/>
              </a:rPr>
              <a:t>第一节  </a:t>
            </a:r>
            <a:br>
              <a:rPr lang="zh-CN" altLang="en-US" sz="5400" b="0">
                <a:solidFill>
                  <a:schemeClr val="hlink"/>
                </a:solidFill>
                <a:effectLst/>
                <a:latin typeface="黑体" panose="02010609060101010101" pitchFamily="49" charset="-122"/>
                <a:ea typeface="黑体" panose="02010609060101010101" pitchFamily="49" charset="-122"/>
              </a:rPr>
            </a:br>
            <a:r>
              <a:rPr lang="zh-CN" altLang="en-US" sz="5400" b="0">
                <a:solidFill>
                  <a:schemeClr val="hlink"/>
                </a:solidFill>
                <a:effectLst/>
                <a:latin typeface="黑体" panose="02010609060101010101" pitchFamily="49" charset="-122"/>
                <a:ea typeface="黑体" panose="02010609060101010101" pitchFamily="49" charset="-122"/>
              </a:rPr>
              <a:t>肝脏在物质代谢中的作用</a:t>
            </a:r>
          </a:p>
        </p:txBody>
      </p:sp>
      <p:sp>
        <p:nvSpPr>
          <p:cNvPr id="29699" name="Text Box 3">
            <a:extLst>
              <a:ext uri="{FF2B5EF4-FFF2-40B4-BE49-F238E27FC236}">
                <a16:creationId xmlns:a16="http://schemas.microsoft.com/office/drawing/2014/main" id="{472F68F6-F442-44ED-8E6D-A9D59FF17808}"/>
              </a:ext>
            </a:extLst>
          </p:cNvPr>
          <p:cNvSpPr txBox="1">
            <a:spLocks noChangeArrowheads="1"/>
          </p:cNvSpPr>
          <p:nvPr/>
        </p:nvSpPr>
        <p:spPr bwMode="auto">
          <a:xfrm>
            <a:off x="1220788" y="3933825"/>
            <a:ext cx="6826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lang="en-US" altLang="zh-CN" sz="3600">
                <a:solidFill>
                  <a:schemeClr val="hlink"/>
                </a:solidFill>
                <a:latin typeface="Arial" panose="020B0604020202020204" pitchFamily="34" charset="0"/>
              </a:rPr>
              <a:t>Function of Liver in Metabolism </a:t>
            </a:r>
          </a:p>
        </p:txBody>
      </p:sp>
      <p:sp>
        <p:nvSpPr>
          <p:cNvPr id="29700" name="灯片编号占位符 3">
            <a:extLst>
              <a:ext uri="{FF2B5EF4-FFF2-40B4-BE49-F238E27FC236}">
                <a16:creationId xmlns:a16="http://schemas.microsoft.com/office/drawing/2014/main" id="{80AE8F29-050D-4FCA-8080-0EE8DEAD7A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66FBB9A-5A9F-4B8C-8036-E24BBF97A128}" type="slidenum">
              <a:rPr lang="en-US" altLang="zh-CN">
                <a:latin typeface="Arial" panose="020B0604020202020204" pitchFamily="34" charset="0"/>
              </a:rPr>
              <a:pPr eaLnBrk="1" hangingPunct="1"/>
              <a:t>8</a:t>
            </a:fld>
            <a:endParaRPr lang="en-US" altLang="zh-CN">
              <a:latin typeface="Arial" panose="020B0604020202020204" pitchFamily="34" charset="0"/>
            </a:endParaRPr>
          </a:p>
        </p:txBody>
      </p:sp>
    </p:spTree>
  </p:cSld>
  <p:clrMapOvr>
    <a:masterClrMapping/>
  </p:clrMapOvr>
  <p:transition spd="med">
    <p:zo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标题 1">
            <a:extLst>
              <a:ext uri="{FF2B5EF4-FFF2-40B4-BE49-F238E27FC236}">
                <a16:creationId xmlns:a16="http://schemas.microsoft.com/office/drawing/2014/main" id="{0D0118FC-77C8-47D2-9182-04A7657A268B}"/>
              </a:ext>
            </a:extLst>
          </p:cNvPr>
          <p:cNvSpPr>
            <a:spLocks noGrp="1"/>
          </p:cNvSpPr>
          <p:nvPr>
            <p:ph type="title"/>
          </p:nvPr>
        </p:nvSpPr>
        <p:spPr>
          <a:xfrm>
            <a:off x="457200" y="2646363"/>
            <a:ext cx="874713" cy="1143000"/>
          </a:xfrm>
        </p:spPr>
        <p:txBody>
          <a:bodyPr/>
          <a:lstStyle/>
          <a:p>
            <a:r>
              <a:rPr kumimoji="1" lang="zh-CN" altLang="en-US" sz="3600" b="0">
                <a:solidFill>
                  <a:srgbClr val="FFFF00"/>
                </a:solidFill>
                <a:effectLst/>
                <a:latin typeface="Times New Roman" panose="02020603050405020304" pitchFamily="18" charset="0"/>
                <a:ea typeface="黑体" panose="02010609060101010101" pitchFamily="49" charset="-122"/>
              </a:rPr>
              <a:t>胆红素的生成过程</a:t>
            </a:r>
            <a:endParaRPr lang="zh-CN" altLang="en-US" sz="3600" b="0">
              <a:effectLst/>
            </a:endParaRPr>
          </a:p>
        </p:txBody>
      </p:sp>
      <p:grpSp>
        <p:nvGrpSpPr>
          <p:cNvPr id="2" name="Group 2">
            <a:extLst>
              <a:ext uri="{FF2B5EF4-FFF2-40B4-BE49-F238E27FC236}">
                <a16:creationId xmlns:a16="http://schemas.microsoft.com/office/drawing/2014/main" id="{6D35F080-BFDC-4471-84B4-6EC57B22945E}"/>
              </a:ext>
            </a:extLst>
          </p:cNvPr>
          <p:cNvGrpSpPr>
            <a:grpSpLocks/>
          </p:cNvGrpSpPr>
          <p:nvPr/>
        </p:nvGrpSpPr>
        <p:grpSpPr bwMode="auto">
          <a:xfrm>
            <a:off x="1736725" y="927100"/>
            <a:ext cx="5000625" cy="1417638"/>
            <a:chOff x="1094" y="584"/>
            <a:chExt cx="3150" cy="893"/>
          </a:xfrm>
        </p:grpSpPr>
        <p:sp>
          <p:nvSpPr>
            <p:cNvPr id="12318" name="Text Box 3">
              <a:extLst>
                <a:ext uri="{FF2B5EF4-FFF2-40B4-BE49-F238E27FC236}">
                  <a16:creationId xmlns:a16="http://schemas.microsoft.com/office/drawing/2014/main" id="{FEE7BB42-583C-42EA-B928-6911C7D80E9E}"/>
                </a:ext>
              </a:extLst>
            </p:cNvPr>
            <p:cNvSpPr txBox="1">
              <a:spLocks noChangeArrowheads="1"/>
            </p:cNvSpPr>
            <p:nvPr/>
          </p:nvSpPr>
          <p:spPr bwMode="auto">
            <a:xfrm>
              <a:off x="1094" y="860"/>
              <a:ext cx="12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ea typeface="黑体" panose="02010609060101010101" pitchFamily="49" charset="-122"/>
                </a:rPr>
                <a:t>血红蛋白</a:t>
              </a:r>
            </a:p>
          </p:txBody>
        </p:sp>
        <p:grpSp>
          <p:nvGrpSpPr>
            <p:cNvPr id="12319" name="Group 4">
              <a:extLst>
                <a:ext uri="{FF2B5EF4-FFF2-40B4-BE49-F238E27FC236}">
                  <a16:creationId xmlns:a16="http://schemas.microsoft.com/office/drawing/2014/main" id="{068F45A9-0D34-426F-A7A7-9E9F771C3952}"/>
                </a:ext>
              </a:extLst>
            </p:cNvPr>
            <p:cNvGrpSpPr>
              <a:grpSpLocks/>
            </p:cNvGrpSpPr>
            <p:nvPr/>
          </p:nvGrpSpPr>
          <p:grpSpPr bwMode="auto">
            <a:xfrm>
              <a:off x="2264" y="788"/>
              <a:ext cx="720" cy="528"/>
              <a:chOff x="1824" y="288"/>
              <a:chExt cx="720" cy="528"/>
            </a:xfrm>
          </p:grpSpPr>
          <p:sp>
            <p:nvSpPr>
              <p:cNvPr id="12322" name="Line 5">
                <a:extLst>
                  <a:ext uri="{FF2B5EF4-FFF2-40B4-BE49-F238E27FC236}">
                    <a16:creationId xmlns:a16="http://schemas.microsoft.com/office/drawing/2014/main" id="{586A8AA1-6455-4020-AE43-DF62AE63CA68}"/>
                  </a:ext>
                </a:extLst>
              </p:cNvPr>
              <p:cNvSpPr>
                <a:spLocks noChangeShapeType="1"/>
              </p:cNvSpPr>
              <p:nvPr/>
            </p:nvSpPr>
            <p:spPr bwMode="auto">
              <a:xfrm>
                <a:off x="1824" y="564"/>
                <a:ext cx="288"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2323" name="Line 6">
                <a:extLst>
                  <a:ext uri="{FF2B5EF4-FFF2-40B4-BE49-F238E27FC236}">
                    <a16:creationId xmlns:a16="http://schemas.microsoft.com/office/drawing/2014/main" id="{B25EFE89-E896-4C1D-804F-042015A313E0}"/>
                  </a:ext>
                </a:extLst>
              </p:cNvPr>
              <p:cNvSpPr>
                <a:spLocks noChangeShapeType="1"/>
              </p:cNvSpPr>
              <p:nvPr/>
            </p:nvSpPr>
            <p:spPr bwMode="auto">
              <a:xfrm>
                <a:off x="2112" y="288"/>
                <a:ext cx="0" cy="52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2324" name="Line 7">
                <a:extLst>
                  <a:ext uri="{FF2B5EF4-FFF2-40B4-BE49-F238E27FC236}">
                    <a16:creationId xmlns:a16="http://schemas.microsoft.com/office/drawing/2014/main" id="{D863C640-9E70-4E74-ACBB-3B40B811387D}"/>
                  </a:ext>
                </a:extLst>
              </p:cNvPr>
              <p:cNvSpPr>
                <a:spLocks noChangeShapeType="1"/>
              </p:cNvSpPr>
              <p:nvPr/>
            </p:nvSpPr>
            <p:spPr bwMode="auto">
              <a:xfrm>
                <a:off x="2112" y="288"/>
                <a:ext cx="432"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325" name="Line 8">
                <a:extLst>
                  <a:ext uri="{FF2B5EF4-FFF2-40B4-BE49-F238E27FC236}">
                    <a16:creationId xmlns:a16="http://schemas.microsoft.com/office/drawing/2014/main" id="{0C76B02E-64A4-462E-9700-C682AC0F1E2C}"/>
                  </a:ext>
                </a:extLst>
              </p:cNvPr>
              <p:cNvSpPr>
                <a:spLocks noChangeShapeType="1"/>
              </p:cNvSpPr>
              <p:nvPr/>
            </p:nvSpPr>
            <p:spPr bwMode="auto">
              <a:xfrm>
                <a:off x="2112" y="816"/>
                <a:ext cx="432"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12320" name="Text Box 9">
              <a:extLst>
                <a:ext uri="{FF2B5EF4-FFF2-40B4-BE49-F238E27FC236}">
                  <a16:creationId xmlns:a16="http://schemas.microsoft.com/office/drawing/2014/main" id="{EB602973-30B5-4A38-BF5F-E49784795B75}"/>
                </a:ext>
              </a:extLst>
            </p:cNvPr>
            <p:cNvSpPr txBox="1">
              <a:spLocks noChangeArrowheads="1"/>
            </p:cNvSpPr>
            <p:nvPr/>
          </p:nvSpPr>
          <p:spPr bwMode="auto">
            <a:xfrm>
              <a:off x="2984" y="584"/>
              <a:ext cx="12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ea typeface="黑体" panose="02010609060101010101" pitchFamily="49" charset="-122"/>
                </a:rPr>
                <a:t>珠蛋白</a:t>
              </a:r>
            </a:p>
          </p:txBody>
        </p:sp>
        <p:sp>
          <p:nvSpPr>
            <p:cNvPr id="12321" name="Text Box 10">
              <a:extLst>
                <a:ext uri="{FF2B5EF4-FFF2-40B4-BE49-F238E27FC236}">
                  <a16:creationId xmlns:a16="http://schemas.microsoft.com/office/drawing/2014/main" id="{3CB8EFA3-8AAB-47AF-934A-E6AAC6206A62}"/>
                </a:ext>
              </a:extLst>
            </p:cNvPr>
            <p:cNvSpPr txBox="1">
              <a:spLocks noChangeArrowheads="1"/>
            </p:cNvSpPr>
            <p:nvPr/>
          </p:nvSpPr>
          <p:spPr bwMode="auto">
            <a:xfrm>
              <a:off x="2996" y="1112"/>
              <a:ext cx="12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ea typeface="黑体" panose="02010609060101010101" pitchFamily="49" charset="-122"/>
                </a:rPr>
                <a:t>血红素</a:t>
              </a:r>
            </a:p>
          </p:txBody>
        </p:sp>
      </p:grpSp>
      <p:grpSp>
        <p:nvGrpSpPr>
          <p:cNvPr id="4" name="Group 11">
            <a:extLst>
              <a:ext uri="{FF2B5EF4-FFF2-40B4-BE49-F238E27FC236}">
                <a16:creationId xmlns:a16="http://schemas.microsoft.com/office/drawing/2014/main" id="{A5E2045E-CDE5-43CE-88B8-19E7849DBE66}"/>
              </a:ext>
            </a:extLst>
          </p:cNvPr>
          <p:cNvGrpSpPr>
            <a:grpSpLocks/>
          </p:cNvGrpSpPr>
          <p:nvPr/>
        </p:nvGrpSpPr>
        <p:grpSpPr bwMode="auto">
          <a:xfrm>
            <a:off x="2470150" y="2146300"/>
            <a:ext cx="6565900" cy="2179638"/>
            <a:chOff x="1738" y="1352"/>
            <a:chExt cx="3670" cy="1373"/>
          </a:xfrm>
        </p:grpSpPr>
        <p:sp>
          <p:nvSpPr>
            <p:cNvPr id="12307" name="Line 12">
              <a:extLst>
                <a:ext uri="{FF2B5EF4-FFF2-40B4-BE49-F238E27FC236}">
                  <a16:creationId xmlns:a16="http://schemas.microsoft.com/office/drawing/2014/main" id="{D2B9BDE4-C77E-4609-83AE-0EB8F0BCA056}"/>
                </a:ext>
              </a:extLst>
            </p:cNvPr>
            <p:cNvSpPr>
              <a:spLocks noChangeShapeType="1"/>
            </p:cNvSpPr>
            <p:nvPr/>
          </p:nvSpPr>
          <p:spPr bwMode="auto">
            <a:xfrm>
              <a:off x="3452" y="1448"/>
              <a:ext cx="0" cy="96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308" name="Text Box 13">
              <a:extLst>
                <a:ext uri="{FF2B5EF4-FFF2-40B4-BE49-F238E27FC236}">
                  <a16:creationId xmlns:a16="http://schemas.microsoft.com/office/drawing/2014/main" id="{FCA576CD-0D08-4BB5-A602-4F4FEEFDE085}"/>
                </a:ext>
              </a:extLst>
            </p:cNvPr>
            <p:cNvSpPr txBox="1">
              <a:spLocks noChangeArrowheads="1"/>
            </p:cNvSpPr>
            <p:nvPr/>
          </p:nvSpPr>
          <p:spPr bwMode="auto">
            <a:xfrm>
              <a:off x="1738" y="1757"/>
              <a:ext cx="1505" cy="327"/>
            </a:xfrm>
            <a:prstGeom prst="rect">
              <a:avLst/>
            </a:prstGeom>
            <a:solidFill>
              <a:srgbClr val="FF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kumimoji="1" lang="zh-CN" altLang="en-US" sz="2800">
                  <a:solidFill>
                    <a:schemeClr val="bg2"/>
                  </a:solidFill>
                  <a:latin typeface="Times New Roman" panose="02020603050405020304" pitchFamily="18" charset="0"/>
                  <a:ea typeface="黑体" panose="02010609060101010101" pitchFamily="49" charset="-122"/>
                </a:rPr>
                <a:t>血红素加氧酶</a:t>
              </a:r>
            </a:p>
          </p:txBody>
        </p:sp>
        <p:sp>
          <p:nvSpPr>
            <p:cNvPr id="12309" name="Line 14">
              <a:extLst>
                <a:ext uri="{FF2B5EF4-FFF2-40B4-BE49-F238E27FC236}">
                  <a16:creationId xmlns:a16="http://schemas.microsoft.com/office/drawing/2014/main" id="{C7EF36FD-1A9D-48C0-9523-24187BB5B18A}"/>
                </a:ext>
              </a:extLst>
            </p:cNvPr>
            <p:cNvSpPr>
              <a:spLocks noChangeShapeType="1"/>
            </p:cNvSpPr>
            <p:nvPr/>
          </p:nvSpPr>
          <p:spPr bwMode="auto">
            <a:xfrm flipV="1">
              <a:off x="3452" y="1544"/>
              <a:ext cx="576" cy="144"/>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2310" name="Line 15">
              <a:extLst>
                <a:ext uri="{FF2B5EF4-FFF2-40B4-BE49-F238E27FC236}">
                  <a16:creationId xmlns:a16="http://schemas.microsoft.com/office/drawing/2014/main" id="{3619DC91-D127-45DC-AD7D-33C6B2D85920}"/>
                </a:ext>
              </a:extLst>
            </p:cNvPr>
            <p:cNvSpPr>
              <a:spLocks noChangeShapeType="1"/>
            </p:cNvSpPr>
            <p:nvPr/>
          </p:nvSpPr>
          <p:spPr bwMode="auto">
            <a:xfrm>
              <a:off x="3452" y="1880"/>
              <a:ext cx="576" cy="144"/>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311" name="Line 16">
              <a:extLst>
                <a:ext uri="{FF2B5EF4-FFF2-40B4-BE49-F238E27FC236}">
                  <a16:creationId xmlns:a16="http://schemas.microsoft.com/office/drawing/2014/main" id="{527EC192-0C3E-4713-8A05-02318ED7D32B}"/>
                </a:ext>
              </a:extLst>
            </p:cNvPr>
            <p:cNvSpPr>
              <a:spLocks noChangeShapeType="1"/>
            </p:cNvSpPr>
            <p:nvPr/>
          </p:nvSpPr>
          <p:spPr bwMode="auto">
            <a:xfrm>
              <a:off x="3452" y="2072"/>
              <a:ext cx="528" cy="192"/>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312" name="Line 17">
              <a:extLst>
                <a:ext uri="{FF2B5EF4-FFF2-40B4-BE49-F238E27FC236}">
                  <a16:creationId xmlns:a16="http://schemas.microsoft.com/office/drawing/2014/main" id="{067E5088-697A-47FC-A876-6C09C2DE24EF}"/>
                </a:ext>
              </a:extLst>
            </p:cNvPr>
            <p:cNvSpPr>
              <a:spLocks noChangeShapeType="1"/>
            </p:cNvSpPr>
            <p:nvPr/>
          </p:nvSpPr>
          <p:spPr bwMode="auto">
            <a:xfrm flipV="1">
              <a:off x="3452" y="1784"/>
              <a:ext cx="528" cy="96"/>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2313" name="Text Box 18">
              <a:extLst>
                <a:ext uri="{FF2B5EF4-FFF2-40B4-BE49-F238E27FC236}">
                  <a16:creationId xmlns:a16="http://schemas.microsoft.com/office/drawing/2014/main" id="{F103288C-18AB-48DC-806E-E6BC7BB6437D}"/>
                </a:ext>
              </a:extLst>
            </p:cNvPr>
            <p:cNvSpPr txBox="1">
              <a:spLocks noChangeArrowheads="1"/>
            </p:cNvSpPr>
            <p:nvPr/>
          </p:nvSpPr>
          <p:spPr bwMode="auto">
            <a:xfrm>
              <a:off x="4028" y="1352"/>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dirty="0">
                  <a:latin typeface="Times New Roman" panose="02020603050405020304" pitchFamily="18" charset="0"/>
                  <a:ea typeface="楷体_GB2312" charset="-122"/>
                </a:rPr>
                <a:t>3O</a:t>
              </a:r>
              <a:r>
                <a:rPr kumimoji="1" lang="en-US" altLang="zh-CN" sz="2800" baseline="-25000" dirty="0">
                  <a:latin typeface="Times New Roman" panose="02020603050405020304" pitchFamily="18" charset="0"/>
                  <a:ea typeface="楷体_GB2312" charset="-122"/>
                </a:rPr>
                <a:t>2</a:t>
              </a:r>
            </a:p>
          </p:txBody>
        </p:sp>
        <p:sp>
          <p:nvSpPr>
            <p:cNvPr id="12314" name="Text Box 19">
              <a:extLst>
                <a:ext uri="{FF2B5EF4-FFF2-40B4-BE49-F238E27FC236}">
                  <a16:creationId xmlns:a16="http://schemas.microsoft.com/office/drawing/2014/main" id="{E2DDEAFC-5B6D-44EB-AF6F-4547F65653F7}"/>
                </a:ext>
              </a:extLst>
            </p:cNvPr>
            <p:cNvSpPr txBox="1">
              <a:spLocks noChangeArrowheads="1"/>
            </p:cNvSpPr>
            <p:nvPr/>
          </p:nvSpPr>
          <p:spPr bwMode="auto">
            <a:xfrm>
              <a:off x="4016" y="1616"/>
              <a:ext cx="13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dirty="0">
                  <a:latin typeface="Times New Roman" panose="02020603050405020304" pitchFamily="18" charset="0"/>
                  <a:ea typeface="楷体_GB2312" charset="-122"/>
                </a:rPr>
                <a:t>3NADPH+H</a:t>
              </a:r>
              <a:r>
                <a:rPr kumimoji="1" lang="en-US" altLang="zh-CN" sz="2800" baseline="30000" dirty="0">
                  <a:latin typeface="Times New Roman" panose="02020603050405020304" pitchFamily="18" charset="0"/>
                  <a:ea typeface="楷体_GB2312" charset="-122"/>
                </a:rPr>
                <a:t>+</a:t>
              </a:r>
            </a:p>
          </p:txBody>
        </p:sp>
        <p:sp>
          <p:nvSpPr>
            <p:cNvPr id="12315" name="Text Box 20">
              <a:extLst>
                <a:ext uri="{FF2B5EF4-FFF2-40B4-BE49-F238E27FC236}">
                  <a16:creationId xmlns:a16="http://schemas.microsoft.com/office/drawing/2014/main" id="{8A645460-4453-4A02-A623-907678728E55}"/>
                </a:ext>
              </a:extLst>
            </p:cNvPr>
            <p:cNvSpPr txBox="1">
              <a:spLocks noChangeArrowheads="1"/>
            </p:cNvSpPr>
            <p:nvPr/>
          </p:nvSpPr>
          <p:spPr bwMode="auto">
            <a:xfrm>
              <a:off x="4016" y="1856"/>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dirty="0">
                  <a:latin typeface="Times New Roman" panose="02020603050405020304" pitchFamily="18" charset="0"/>
                  <a:ea typeface="楷体_GB2312" charset="-122"/>
                </a:rPr>
                <a:t>3NADP</a:t>
              </a:r>
              <a:r>
                <a:rPr kumimoji="1" lang="en-US" altLang="zh-CN" sz="2800" baseline="30000" dirty="0">
                  <a:latin typeface="Times New Roman" panose="02020603050405020304" pitchFamily="18" charset="0"/>
                  <a:ea typeface="楷体_GB2312" charset="-122"/>
                </a:rPr>
                <a:t>+</a:t>
              </a:r>
            </a:p>
          </p:txBody>
        </p:sp>
        <p:sp>
          <p:nvSpPr>
            <p:cNvPr id="12316" name="Text Box 21">
              <a:extLst>
                <a:ext uri="{FF2B5EF4-FFF2-40B4-BE49-F238E27FC236}">
                  <a16:creationId xmlns:a16="http://schemas.microsoft.com/office/drawing/2014/main" id="{E22D5894-8195-45B6-B443-C8E73505C7B9}"/>
                </a:ext>
              </a:extLst>
            </p:cNvPr>
            <p:cNvSpPr txBox="1">
              <a:spLocks noChangeArrowheads="1"/>
            </p:cNvSpPr>
            <p:nvPr/>
          </p:nvSpPr>
          <p:spPr bwMode="auto">
            <a:xfrm>
              <a:off x="4028" y="2108"/>
              <a:ext cx="9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a:latin typeface="Times New Roman" panose="02020603050405020304" pitchFamily="18" charset="0"/>
                  <a:ea typeface="楷体_GB2312" charset="-122"/>
                </a:rPr>
                <a:t>CO,Fe</a:t>
              </a:r>
              <a:r>
                <a:rPr kumimoji="1" lang="en-US" altLang="zh-CN" sz="2800" baseline="30000">
                  <a:latin typeface="Times New Roman" panose="02020603050405020304" pitchFamily="18" charset="0"/>
                  <a:ea typeface="楷体_GB2312" charset="-122"/>
                </a:rPr>
                <a:t>2+</a:t>
              </a:r>
            </a:p>
          </p:txBody>
        </p:sp>
        <p:sp>
          <p:nvSpPr>
            <p:cNvPr id="12317" name="Text Box 22">
              <a:extLst>
                <a:ext uri="{FF2B5EF4-FFF2-40B4-BE49-F238E27FC236}">
                  <a16:creationId xmlns:a16="http://schemas.microsoft.com/office/drawing/2014/main" id="{AD3DD403-A60F-447B-9DF4-20D99FDA4451}"/>
                </a:ext>
              </a:extLst>
            </p:cNvPr>
            <p:cNvSpPr txBox="1">
              <a:spLocks noChangeArrowheads="1"/>
            </p:cNvSpPr>
            <p:nvPr/>
          </p:nvSpPr>
          <p:spPr bwMode="auto">
            <a:xfrm>
              <a:off x="2990" y="2360"/>
              <a:ext cx="100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ea typeface="黑体" panose="02010609060101010101" pitchFamily="49" charset="-122"/>
                </a:rPr>
                <a:t>胆绿素</a:t>
              </a:r>
            </a:p>
          </p:txBody>
        </p:sp>
      </p:grpSp>
      <p:grpSp>
        <p:nvGrpSpPr>
          <p:cNvPr id="5" name="Group 23">
            <a:extLst>
              <a:ext uri="{FF2B5EF4-FFF2-40B4-BE49-F238E27FC236}">
                <a16:creationId xmlns:a16="http://schemas.microsoft.com/office/drawing/2014/main" id="{472F48AF-4BE1-408E-B9B0-76897C20BB3A}"/>
              </a:ext>
            </a:extLst>
          </p:cNvPr>
          <p:cNvGrpSpPr>
            <a:grpSpLocks/>
          </p:cNvGrpSpPr>
          <p:nvPr/>
        </p:nvGrpSpPr>
        <p:grpSpPr bwMode="auto">
          <a:xfrm>
            <a:off x="3136900" y="4318000"/>
            <a:ext cx="5467350" cy="1570038"/>
            <a:chOff x="1976" y="2720"/>
            <a:chExt cx="3444" cy="989"/>
          </a:xfrm>
        </p:grpSpPr>
        <p:sp>
          <p:nvSpPr>
            <p:cNvPr id="12300" name="Line 24">
              <a:extLst>
                <a:ext uri="{FF2B5EF4-FFF2-40B4-BE49-F238E27FC236}">
                  <a16:creationId xmlns:a16="http://schemas.microsoft.com/office/drawing/2014/main" id="{3574B46E-B45D-40FA-9688-C6E77127A669}"/>
                </a:ext>
              </a:extLst>
            </p:cNvPr>
            <p:cNvSpPr>
              <a:spLocks noChangeShapeType="1"/>
            </p:cNvSpPr>
            <p:nvPr/>
          </p:nvSpPr>
          <p:spPr bwMode="auto">
            <a:xfrm>
              <a:off x="3452" y="2744"/>
              <a:ext cx="0" cy="624"/>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301" name="Line 25">
              <a:extLst>
                <a:ext uri="{FF2B5EF4-FFF2-40B4-BE49-F238E27FC236}">
                  <a16:creationId xmlns:a16="http://schemas.microsoft.com/office/drawing/2014/main" id="{8D277BD8-4507-40DF-8F80-190C31852495}"/>
                </a:ext>
              </a:extLst>
            </p:cNvPr>
            <p:cNvSpPr>
              <a:spLocks noChangeShapeType="1"/>
            </p:cNvSpPr>
            <p:nvPr/>
          </p:nvSpPr>
          <p:spPr bwMode="auto">
            <a:xfrm flipV="1">
              <a:off x="3452" y="2900"/>
              <a:ext cx="528" cy="96"/>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2302" name="Line 26">
              <a:extLst>
                <a:ext uri="{FF2B5EF4-FFF2-40B4-BE49-F238E27FC236}">
                  <a16:creationId xmlns:a16="http://schemas.microsoft.com/office/drawing/2014/main" id="{D4E3A76A-83CD-4B0B-B6DD-147297E08553}"/>
                </a:ext>
              </a:extLst>
            </p:cNvPr>
            <p:cNvSpPr>
              <a:spLocks noChangeShapeType="1"/>
            </p:cNvSpPr>
            <p:nvPr/>
          </p:nvSpPr>
          <p:spPr bwMode="auto">
            <a:xfrm>
              <a:off x="3452" y="3008"/>
              <a:ext cx="576" cy="144"/>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303" name="Text Box 27">
              <a:extLst>
                <a:ext uri="{FF2B5EF4-FFF2-40B4-BE49-F238E27FC236}">
                  <a16:creationId xmlns:a16="http://schemas.microsoft.com/office/drawing/2014/main" id="{4533D5DD-7F10-4EC2-BA49-AB69EC7ABB47}"/>
                </a:ext>
              </a:extLst>
            </p:cNvPr>
            <p:cNvSpPr txBox="1">
              <a:spLocks noChangeArrowheads="1"/>
            </p:cNvSpPr>
            <p:nvPr/>
          </p:nvSpPr>
          <p:spPr bwMode="auto">
            <a:xfrm>
              <a:off x="4028" y="2720"/>
              <a:ext cx="13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a:latin typeface="Times New Roman" panose="02020603050405020304" pitchFamily="18" charset="0"/>
                  <a:ea typeface="楷体_GB2312" charset="-122"/>
                </a:rPr>
                <a:t>NADPH+H</a:t>
              </a:r>
              <a:r>
                <a:rPr kumimoji="1" lang="en-US" altLang="zh-CN" sz="2800" baseline="30000">
                  <a:latin typeface="Times New Roman" panose="02020603050405020304" pitchFamily="18" charset="0"/>
                  <a:ea typeface="楷体_GB2312" charset="-122"/>
                </a:rPr>
                <a:t>+</a:t>
              </a:r>
            </a:p>
          </p:txBody>
        </p:sp>
        <p:sp>
          <p:nvSpPr>
            <p:cNvPr id="12304" name="Text Box 28">
              <a:extLst>
                <a:ext uri="{FF2B5EF4-FFF2-40B4-BE49-F238E27FC236}">
                  <a16:creationId xmlns:a16="http://schemas.microsoft.com/office/drawing/2014/main" id="{1F43D662-09FF-470F-8818-978DC7A589C0}"/>
                </a:ext>
              </a:extLst>
            </p:cNvPr>
            <p:cNvSpPr txBox="1">
              <a:spLocks noChangeArrowheads="1"/>
            </p:cNvSpPr>
            <p:nvPr/>
          </p:nvSpPr>
          <p:spPr bwMode="auto">
            <a:xfrm>
              <a:off x="4028" y="2984"/>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en-US" altLang="zh-CN" sz="2800">
                  <a:latin typeface="Times New Roman" panose="02020603050405020304" pitchFamily="18" charset="0"/>
                  <a:ea typeface="楷体_GB2312" charset="-122"/>
                </a:rPr>
                <a:t>NADP</a:t>
              </a:r>
              <a:r>
                <a:rPr kumimoji="1" lang="en-US" altLang="zh-CN" sz="2800" baseline="30000">
                  <a:latin typeface="Times New Roman" panose="02020603050405020304" pitchFamily="18" charset="0"/>
                  <a:ea typeface="楷体_GB2312" charset="-122"/>
                </a:rPr>
                <a:t>+</a:t>
              </a:r>
            </a:p>
          </p:txBody>
        </p:sp>
        <p:sp>
          <p:nvSpPr>
            <p:cNvPr id="12305" name="Text Box 29">
              <a:extLst>
                <a:ext uri="{FF2B5EF4-FFF2-40B4-BE49-F238E27FC236}">
                  <a16:creationId xmlns:a16="http://schemas.microsoft.com/office/drawing/2014/main" id="{4BA11591-74F3-491F-ABA0-CCF27C733896}"/>
                </a:ext>
              </a:extLst>
            </p:cNvPr>
            <p:cNvSpPr txBox="1">
              <a:spLocks noChangeArrowheads="1"/>
            </p:cNvSpPr>
            <p:nvPr/>
          </p:nvSpPr>
          <p:spPr bwMode="auto">
            <a:xfrm>
              <a:off x="1976" y="2828"/>
              <a:ext cx="15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2800">
                  <a:solidFill>
                    <a:srgbClr val="FFFF00"/>
                  </a:solidFill>
                  <a:latin typeface="Times New Roman" panose="02020603050405020304" pitchFamily="18" charset="0"/>
                  <a:ea typeface="黑体" panose="02010609060101010101" pitchFamily="49" charset="-122"/>
                </a:rPr>
                <a:t>胆绿素还原酶</a:t>
              </a:r>
            </a:p>
          </p:txBody>
        </p:sp>
        <p:sp>
          <p:nvSpPr>
            <p:cNvPr id="12306" name="Text Box 30">
              <a:extLst>
                <a:ext uri="{FF2B5EF4-FFF2-40B4-BE49-F238E27FC236}">
                  <a16:creationId xmlns:a16="http://schemas.microsoft.com/office/drawing/2014/main" id="{9744229D-E8E8-4F69-A38A-B2AC737B0D5A}"/>
                </a:ext>
              </a:extLst>
            </p:cNvPr>
            <p:cNvSpPr txBox="1">
              <a:spLocks noChangeArrowheads="1"/>
            </p:cNvSpPr>
            <p:nvPr/>
          </p:nvSpPr>
          <p:spPr bwMode="auto">
            <a:xfrm>
              <a:off x="2990" y="3344"/>
              <a:ext cx="11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kumimoji="1" lang="zh-CN" altLang="en-US" sz="3200">
                  <a:latin typeface="Times New Roman" panose="02020603050405020304" pitchFamily="18" charset="0"/>
                  <a:ea typeface="黑体" panose="02010609060101010101" pitchFamily="49" charset="-122"/>
                </a:rPr>
                <a:t>胆红素</a:t>
              </a:r>
            </a:p>
          </p:txBody>
        </p:sp>
      </p:grpSp>
      <p:grpSp>
        <p:nvGrpSpPr>
          <p:cNvPr id="6" name="Group 34">
            <a:extLst>
              <a:ext uri="{FF2B5EF4-FFF2-40B4-BE49-F238E27FC236}">
                <a16:creationId xmlns:a16="http://schemas.microsoft.com/office/drawing/2014/main" id="{19B5721A-03BB-4560-BB7D-ED458709361C}"/>
              </a:ext>
            </a:extLst>
          </p:cNvPr>
          <p:cNvGrpSpPr>
            <a:grpSpLocks/>
          </p:cNvGrpSpPr>
          <p:nvPr/>
        </p:nvGrpSpPr>
        <p:grpSpPr bwMode="auto">
          <a:xfrm>
            <a:off x="6084888" y="977900"/>
            <a:ext cx="2159000" cy="579438"/>
            <a:chOff x="3833" y="616"/>
            <a:chExt cx="1360" cy="365"/>
          </a:xfrm>
        </p:grpSpPr>
        <p:sp>
          <p:nvSpPr>
            <p:cNvPr id="12298" name="Line 32">
              <a:extLst>
                <a:ext uri="{FF2B5EF4-FFF2-40B4-BE49-F238E27FC236}">
                  <a16:creationId xmlns:a16="http://schemas.microsoft.com/office/drawing/2014/main" id="{F8280DA0-8AC4-4041-9115-CCB8E7F6F977}"/>
                </a:ext>
              </a:extLst>
            </p:cNvPr>
            <p:cNvSpPr>
              <a:spLocks noChangeShapeType="1"/>
            </p:cNvSpPr>
            <p:nvPr/>
          </p:nvSpPr>
          <p:spPr bwMode="auto">
            <a:xfrm>
              <a:off x="3833" y="799"/>
              <a:ext cx="453"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2299" name="Text Box 33">
              <a:extLst>
                <a:ext uri="{FF2B5EF4-FFF2-40B4-BE49-F238E27FC236}">
                  <a16:creationId xmlns:a16="http://schemas.microsoft.com/office/drawing/2014/main" id="{50300E2A-2811-49A4-B07A-7BF80020B674}"/>
                </a:ext>
              </a:extLst>
            </p:cNvPr>
            <p:cNvSpPr txBox="1">
              <a:spLocks noChangeArrowheads="1"/>
            </p:cNvSpPr>
            <p:nvPr/>
          </p:nvSpPr>
          <p:spPr bwMode="auto">
            <a:xfrm>
              <a:off x="4286" y="616"/>
              <a:ext cx="90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3200">
                  <a:ea typeface="黑体" panose="02010609060101010101" pitchFamily="49" charset="-122"/>
                </a:rPr>
                <a:t>氨基酸</a:t>
              </a:r>
            </a:p>
          </p:txBody>
        </p:sp>
      </p:grpSp>
      <p:sp>
        <p:nvSpPr>
          <p:cNvPr id="12296" name="灯片编号占位符 35">
            <a:extLst>
              <a:ext uri="{FF2B5EF4-FFF2-40B4-BE49-F238E27FC236}">
                <a16:creationId xmlns:a16="http://schemas.microsoft.com/office/drawing/2014/main" id="{FA63BEE8-EB3B-4E27-B284-973299B182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D0739F92-FF67-407F-AAB0-1F031E273416}" type="slidenum">
              <a:rPr lang="en-US" altLang="zh-CN">
                <a:latin typeface="Arial" panose="020B0604020202020204" pitchFamily="34" charset="0"/>
              </a:rPr>
              <a:pPr eaLnBrk="1" hangingPunct="1"/>
              <a:t>80</a:t>
            </a:fld>
            <a:endParaRPr lang="en-US" altLang="zh-CN">
              <a:latin typeface="Arial" panose="020B0604020202020204" pitchFamily="34" charset="0"/>
            </a:endParaRPr>
          </a:p>
        </p:txBody>
      </p:sp>
      <p:grpSp>
        <p:nvGrpSpPr>
          <p:cNvPr id="7" name="组合 6">
            <a:extLst>
              <a:ext uri="{FF2B5EF4-FFF2-40B4-BE49-F238E27FC236}">
                <a16:creationId xmlns:a16="http://schemas.microsoft.com/office/drawing/2014/main" id="{448F078B-E92D-4DA5-A1E1-271513067D7B}"/>
              </a:ext>
            </a:extLst>
          </p:cNvPr>
          <p:cNvGrpSpPr/>
          <p:nvPr/>
        </p:nvGrpSpPr>
        <p:grpSpPr>
          <a:xfrm>
            <a:off x="2124075" y="-26988"/>
            <a:ext cx="5111750" cy="6858001"/>
            <a:chOff x="2124075" y="-26988"/>
            <a:chExt cx="5111750" cy="6858001"/>
          </a:xfrm>
        </p:grpSpPr>
        <p:graphicFrame>
          <p:nvGraphicFramePr>
            <p:cNvPr id="36" name="Object 35">
              <a:extLst>
                <a:ext uri="{FF2B5EF4-FFF2-40B4-BE49-F238E27FC236}">
                  <a16:creationId xmlns:a16="http://schemas.microsoft.com/office/drawing/2014/main" id="{BD4E7BED-F29E-4331-B7E7-457D4AF5E0B4}"/>
                </a:ext>
              </a:extLst>
            </p:cNvPr>
            <p:cNvGraphicFramePr>
              <a:graphicFrameLocks noChangeAspect="1"/>
            </p:cNvGraphicFramePr>
            <p:nvPr>
              <p:extLst>
                <p:ext uri="{D42A27DB-BD31-4B8C-83A1-F6EECF244321}">
                  <p14:modId xmlns:p14="http://schemas.microsoft.com/office/powerpoint/2010/main" val="1978000351"/>
                </p:ext>
              </p:extLst>
            </p:nvPr>
          </p:nvGraphicFramePr>
          <p:xfrm>
            <a:off x="2124075" y="-26988"/>
            <a:ext cx="5111750" cy="6858001"/>
          </p:xfrm>
          <a:graphic>
            <a:graphicData uri="http://schemas.openxmlformats.org/presentationml/2006/ole">
              <mc:AlternateContent xmlns:mc="http://schemas.openxmlformats.org/markup-compatibility/2006">
                <mc:Choice xmlns:v="urn:schemas-microsoft-com:vml" Requires="v">
                  <p:oleObj spid="_x0000_s146443" name="CS ChemDraw Drawing" r:id="rId3" imgW="4607560" imgH="6471920" progId="">
                    <p:embed/>
                  </p:oleObj>
                </mc:Choice>
                <mc:Fallback>
                  <p:oleObj name="CS ChemDraw Drawing" r:id="rId3" imgW="4607560" imgH="64719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6988"/>
                          <a:ext cx="5111750" cy="6858001"/>
                        </a:xfrm>
                        <a:prstGeom prst="rect">
                          <a:avLst/>
                        </a:prstGeom>
                        <a:solidFill>
                          <a:schemeClr val="tx1"/>
                        </a:solidFill>
                        <a:ln>
                          <a:noFill/>
                        </a:ln>
                        <a:effectLst/>
                      </p:spPr>
                    </p:pic>
                  </p:oleObj>
                </mc:Fallback>
              </mc:AlternateContent>
            </a:graphicData>
          </a:graphic>
        </p:graphicFrame>
        <p:sp>
          <p:nvSpPr>
            <p:cNvPr id="3" name="矩形 2">
              <a:extLst>
                <a:ext uri="{FF2B5EF4-FFF2-40B4-BE49-F238E27FC236}">
                  <a16:creationId xmlns:a16="http://schemas.microsoft.com/office/drawing/2014/main" id="{CBB35F20-9A3D-4B11-82DE-63E04F76B7ED}"/>
                </a:ext>
              </a:extLst>
            </p:cNvPr>
            <p:cNvSpPr/>
            <p:nvPr/>
          </p:nvSpPr>
          <p:spPr bwMode="auto">
            <a:xfrm>
              <a:off x="3693046" y="2889250"/>
              <a:ext cx="144000" cy="216000"/>
            </a:xfrm>
            <a:prstGeom prst="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Garamond" pitchFamily="18" charset="0"/>
                <a:ea typeface="宋体" pitchFamily="2" charset="-122"/>
              </a:endParaRPr>
            </a:p>
          </p:txBody>
        </p:sp>
      </p:grpSp>
      <p:sp>
        <p:nvSpPr>
          <p:cNvPr id="37" name="下箭头 36">
            <a:extLst>
              <a:ext uri="{FF2B5EF4-FFF2-40B4-BE49-F238E27FC236}">
                <a16:creationId xmlns:a16="http://schemas.microsoft.com/office/drawing/2014/main" id="{D3294780-3257-40AC-AC61-C442F32B2307}"/>
              </a:ext>
            </a:extLst>
          </p:cNvPr>
          <p:cNvSpPr>
            <a:spLocks noChangeArrowheads="1"/>
          </p:cNvSpPr>
          <p:nvPr/>
        </p:nvSpPr>
        <p:spPr bwMode="auto">
          <a:xfrm rot="2811844">
            <a:off x="5074444" y="250032"/>
            <a:ext cx="200025" cy="528637"/>
          </a:xfrm>
          <a:prstGeom prst="downArrow">
            <a:avLst>
              <a:gd name="adj1" fmla="val 50000"/>
              <a:gd name="adj2" fmla="val 50018"/>
            </a:avLst>
          </a:prstGeom>
          <a:solidFill>
            <a:srgbClr val="FF3399"/>
          </a:solidFill>
          <a:ln w="9525" algn="ctr">
            <a:solidFill>
              <a:schemeClr val="tx1"/>
            </a:solidFill>
            <a:miter lim="800000"/>
            <a:headEnd/>
            <a:tailEnd/>
          </a:ln>
        </p:spPr>
        <p:txBody>
          <a:bodyPr wrap="none"/>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52C1389-19E1-4B22-9B0B-C0F9EF20C6D7}"/>
              </a:ext>
            </a:extLst>
          </p:cNvPr>
          <p:cNvSpPr>
            <a:spLocks noGrp="1" noRot="1" noChangeArrowheads="1"/>
          </p:cNvSpPr>
          <p:nvPr>
            <p:ph type="title"/>
          </p:nvPr>
        </p:nvSpPr>
        <p:spPr>
          <a:xfrm>
            <a:off x="611188" y="630238"/>
            <a:ext cx="7942262" cy="1143000"/>
          </a:xfrm>
        </p:spPr>
        <p:txBody>
          <a:bodyPr/>
          <a:lstStyle/>
          <a:p>
            <a:pPr marL="900113" indent="-900113" eaLnBrk="1" hangingPunct="1"/>
            <a:r>
              <a:rPr lang="zh-CN" altLang="en-US" sz="3200" b="0">
                <a:solidFill>
                  <a:srgbClr val="FFFF00"/>
                </a:solidFill>
                <a:effectLst/>
                <a:ea typeface="黑体" panose="02010609060101010101" pitchFamily="49" charset="-122"/>
              </a:rPr>
              <a:t>（二）血红素加氧酶和胆绿素还原酶</a:t>
            </a:r>
          </a:p>
        </p:txBody>
      </p:sp>
      <p:sp>
        <p:nvSpPr>
          <p:cNvPr id="94211" name="Rectangle 3">
            <a:extLst>
              <a:ext uri="{FF2B5EF4-FFF2-40B4-BE49-F238E27FC236}">
                <a16:creationId xmlns:a16="http://schemas.microsoft.com/office/drawing/2014/main" id="{0C0D848F-815A-4642-AF3D-6CECA73AC192}"/>
              </a:ext>
            </a:extLst>
          </p:cNvPr>
          <p:cNvSpPr>
            <a:spLocks noChangeArrowheads="1"/>
          </p:cNvSpPr>
          <p:nvPr/>
        </p:nvSpPr>
        <p:spPr bwMode="auto">
          <a:xfrm>
            <a:off x="684213" y="1770063"/>
            <a:ext cx="741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1. </a:t>
            </a:r>
            <a:r>
              <a:rPr lang="zh-CN" altLang="en-US" sz="2800">
                <a:latin typeface="Times New Roman" panose="02020603050405020304" pitchFamily="18" charset="0"/>
                <a:ea typeface="黑体" panose="02010609060101010101" pitchFamily="49" charset="-122"/>
              </a:rPr>
              <a:t>人体内存在</a:t>
            </a:r>
            <a:r>
              <a:rPr lang="en-US" altLang="zh-CN" sz="2800">
                <a:latin typeface="Times New Roman" panose="02020603050405020304" pitchFamily="18" charset="0"/>
                <a:ea typeface="黑体" panose="02010609060101010101" pitchFamily="49" charset="-122"/>
              </a:rPr>
              <a:t>3</a:t>
            </a:r>
            <a:r>
              <a:rPr lang="zh-CN" altLang="en-US" sz="2800">
                <a:latin typeface="Times New Roman" panose="02020603050405020304" pitchFamily="18" charset="0"/>
                <a:ea typeface="黑体" panose="02010609060101010101" pitchFamily="49" charset="-122"/>
              </a:rPr>
              <a:t>种血红素加氧酶同工酶</a:t>
            </a:r>
          </a:p>
        </p:txBody>
      </p:sp>
      <p:sp>
        <p:nvSpPr>
          <p:cNvPr id="94212" name="Rectangle 4">
            <a:extLst>
              <a:ext uri="{FF2B5EF4-FFF2-40B4-BE49-F238E27FC236}">
                <a16:creationId xmlns:a16="http://schemas.microsoft.com/office/drawing/2014/main" id="{03F0B332-683A-4A29-80A7-CC2CF01EF7ED}"/>
              </a:ext>
            </a:extLst>
          </p:cNvPr>
          <p:cNvSpPr>
            <a:spLocks noChangeArrowheads="1"/>
          </p:cNvSpPr>
          <p:nvPr/>
        </p:nvSpPr>
        <p:spPr bwMode="auto">
          <a:xfrm>
            <a:off x="2468563" y="2420938"/>
            <a:ext cx="59769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chemeClr val="hlink"/>
              </a:buClr>
              <a:buSzPct val="70000"/>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诱导酶，主要存在于脾、肝和骨髓等降解衰老红细胞的器官</a:t>
            </a:r>
          </a:p>
        </p:txBody>
      </p:sp>
      <p:sp>
        <p:nvSpPr>
          <p:cNvPr id="94213" name="Rectangle 5">
            <a:extLst>
              <a:ext uri="{FF2B5EF4-FFF2-40B4-BE49-F238E27FC236}">
                <a16:creationId xmlns:a16="http://schemas.microsoft.com/office/drawing/2014/main" id="{0470724D-E1AE-4AB3-86A5-19B9E50ECAC6}"/>
              </a:ext>
            </a:extLst>
          </p:cNvPr>
          <p:cNvSpPr>
            <a:spLocks noChangeArrowheads="1"/>
          </p:cNvSpPr>
          <p:nvPr/>
        </p:nvSpPr>
        <p:spPr bwMode="auto">
          <a:xfrm>
            <a:off x="1403350" y="2501900"/>
            <a:ext cx="1390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HO-1</a:t>
            </a:r>
            <a:r>
              <a:rPr lang="zh-CN" altLang="en-US" sz="2800">
                <a:latin typeface="Times New Roman" panose="02020603050405020304" pitchFamily="18" charset="0"/>
                <a:ea typeface="黑体" panose="02010609060101010101" pitchFamily="49" charset="-122"/>
              </a:rPr>
              <a:t>：</a:t>
            </a:r>
          </a:p>
        </p:txBody>
      </p:sp>
      <p:sp>
        <p:nvSpPr>
          <p:cNvPr id="94214" name="Rectangle 6">
            <a:extLst>
              <a:ext uri="{FF2B5EF4-FFF2-40B4-BE49-F238E27FC236}">
                <a16:creationId xmlns:a16="http://schemas.microsoft.com/office/drawing/2014/main" id="{79457432-0AB1-4743-A7AE-635A72D342E8}"/>
              </a:ext>
            </a:extLst>
          </p:cNvPr>
          <p:cNvSpPr>
            <a:spLocks noChangeArrowheads="1"/>
          </p:cNvSpPr>
          <p:nvPr/>
        </p:nvSpPr>
        <p:spPr bwMode="auto">
          <a:xfrm>
            <a:off x="1403350" y="3652838"/>
            <a:ext cx="1390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HO-2</a:t>
            </a:r>
            <a:r>
              <a:rPr lang="zh-CN" altLang="en-US" sz="2800">
                <a:latin typeface="Times New Roman" panose="02020603050405020304" pitchFamily="18" charset="0"/>
                <a:ea typeface="黑体" panose="02010609060101010101" pitchFamily="49" charset="-122"/>
              </a:rPr>
              <a:t>：</a:t>
            </a:r>
          </a:p>
        </p:txBody>
      </p:sp>
      <p:sp>
        <p:nvSpPr>
          <p:cNvPr id="94215" name="Rectangle 7">
            <a:extLst>
              <a:ext uri="{FF2B5EF4-FFF2-40B4-BE49-F238E27FC236}">
                <a16:creationId xmlns:a16="http://schemas.microsoft.com/office/drawing/2014/main" id="{2B1AD506-06F1-4B6B-8BE2-5B19A45FB35C}"/>
              </a:ext>
            </a:extLst>
          </p:cNvPr>
          <p:cNvSpPr>
            <a:spLocks noChangeArrowheads="1"/>
          </p:cNvSpPr>
          <p:nvPr/>
        </p:nvSpPr>
        <p:spPr bwMode="auto">
          <a:xfrm>
            <a:off x="1403350" y="4275138"/>
            <a:ext cx="281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HO-3</a:t>
            </a:r>
            <a:r>
              <a:rPr lang="zh-CN" altLang="en-US" sz="2800">
                <a:latin typeface="Times New Roman" panose="02020603050405020304" pitchFamily="18" charset="0"/>
                <a:ea typeface="黑体" panose="02010609060101010101" pitchFamily="49" charset="-122"/>
              </a:rPr>
              <a:t>：功能不清</a:t>
            </a:r>
          </a:p>
        </p:txBody>
      </p:sp>
      <p:sp>
        <p:nvSpPr>
          <p:cNvPr id="94216" name="Rectangle 8">
            <a:extLst>
              <a:ext uri="{FF2B5EF4-FFF2-40B4-BE49-F238E27FC236}">
                <a16:creationId xmlns:a16="http://schemas.microsoft.com/office/drawing/2014/main" id="{152F3490-3E30-443B-A4DC-DCFF42A3DDAD}"/>
              </a:ext>
            </a:extLst>
          </p:cNvPr>
          <p:cNvSpPr>
            <a:spLocks noChangeArrowheads="1"/>
          </p:cNvSpPr>
          <p:nvPr/>
        </p:nvSpPr>
        <p:spPr bwMode="auto">
          <a:xfrm>
            <a:off x="2468563" y="3570288"/>
            <a:ext cx="597693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chemeClr val="hlink"/>
              </a:buClr>
              <a:buSzPct val="70000"/>
              <a:buFont typeface="Wingdings" panose="05000000000000000000" pitchFamily="2" charset="2"/>
              <a:buNone/>
            </a:pPr>
            <a:r>
              <a:rPr lang="zh-CN" altLang="en-US" sz="2800">
                <a:latin typeface="Times New Roman" panose="02020603050405020304" pitchFamily="18" charset="0"/>
                <a:ea typeface="黑体" panose="02010609060101010101" pitchFamily="49" charset="-122"/>
              </a:rPr>
              <a:t>组成性酶，主要存在于大脑和睾丸</a:t>
            </a:r>
          </a:p>
        </p:txBody>
      </p:sp>
      <p:sp>
        <p:nvSpPr>
          <p:cNvPr id="132105" name="Text Box 9">
            <a:extLst>
              <a:ext uri="{FF2B5EF4-FFF2-40B4-BE49-F238E27FC236}">
                <a16:creationId xmlns:a16="http://schemas.microsoft.com/office/drawing/2014/main" id="{8AB0DA69-A427-4F37-8031-D0DD498FFA08}"/>
              </a:ext>
            </a:extLst>
          </p:cNvPr>
          <p:cNvSpPr txBox="1">
            <a:spLocks noChangeArrowheads="1"/>
          </p:cNvSpPr>
          <p:nvPr/>
        </p:nvSpPr>
        <p:spPr bwMode="auto">
          <a:xfrm>
            <a:off x="1331913" y="4941888"/>
            <a:ext cx="69119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50000"/>
              </a:spcBef>
            </a:pPr>
            <a:r>
              <a:rPr lang="en-US" altLang="zh-CN" sz="2800">
                <a:latin typeface="Times New Roman" panose="02020603050405020304" pitchFamily="18" charset="0"/>
                <a:ea typeface="黑体" panose="02010609060101010101" pitchFamily="49" charset="-122"/>
              </a:rPr>
              <a:t>        </a:t>
            </a:r>
            <a:r>
              <a:rPr lang="en-US" altLang="zh-CN" sz="2800">
                <a:solidFill>
                  <a:srgbClr val="FFFF00"/>
                </a:solidFill>
                <a:latin typeface="Times New Roman" panose="02020603050405020304" pitchFamily="18" charset="0"/>
                <a:ea typeface="黑体" panose="02010609060101010101" pitchFamily="49" charset="-122"/>
              </a:rPr>
              <a:t>HO</a:t>
            </a:r>
            <a:r>
              <a:rPr lang="zh-CN" altLang="en-US" sz="2800">
                <a:solidFill>
                  <a:srgbClr val="FFFF00"/>
                </a:solidFill>
                <a:latin typeface="Times New Roman" panose="02020603050405020304" pitchFamily="18" charset="0"/>
                <a:ea typeface="黑体" panose="02010609060101010101" pitchFamily="49" charset="-122"/>
              </a:rPr>
              <a:t>通过它催化生成的产物对机体具有保护作用，这些产物主要是</a:t>
            </a:r>
            <a:r>
              <a:rPr lang="en-US" altLang="zh-CN" sz="2800">
                <a:solidFill>
                  <a:srgbClr val="FFFF00"/>
                </a:solidFill>
                <a:latin typeface="Times New Roman" panose="02020603050405020304" pitchFamily="18" charset="0"/>
                <a:ea typeface="黑体" panose="02010609060101010101" pitchFamily="49" charset="-122"/>
              </a:rPr>
              <a:t>CO</a:t>
            </a:r>
            <a:r>
              <a:rPr lang="zh-CN" altLang="en-US" sz="2800">
                <a:solidFill>
                  <a:srgbClr val="FFFF00"/>
                </a:solidFill>
                <a:latin typeface="Times New Roman" panose="02020603050405020304" pitchFamily="18" charset="0"/>
                <a:ea typeface="黑体" panose="02010609060101010101" pitchFamily="49" charset="-122"/>
              </a:rPr>
              <a:t>和胆红素。</a:t>
            </a:r>
          </a:p>
        </p:txBody>
      </p:sp>
      <p:sp>
        <p:nvSpPr>
          <p:cNvPr id="94218" name="灯片编号占位符 9">
            <a:extLst>
              <a:ext uri="{FF2B5EF4-FFF2-40B4-BE49-F238E27FC236}">
                <a16:creationId xmlns:a16="http://schemas.microsoft.com/office/drawing/2014/main" id="{160C3A1E-F49D-4974-8BA8-4DCE1B774F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6C68DAA-6641-4A90-A2CD-BB691C3EE00E}" type="slidenum">
              <a:rPr lang="en-US" altLang="zh-CN">
                <a:latin typeface="Arial" panose="020B0604020202020204" pitchFamily="34" charset="0"/>
              </a:rPr>
              <a:pPr eaLnBrk="1" hangingPunct="1"/>
              <a:t>81</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05"/>
                                        </p:tgtEl>
                                        <p:attrNameLst>
                                          <p:attrName>style.visibility</p:attrName>
                                        </p:attrNameLst>
                                      </p:cBhvr>
                                      <p:to>
                                        <p:strVal val="visible"/>
                                      </p:to>
                                    </p:set>
                                    <p:animEffect transition="in" filter="dissolve">
                                      <p:cBhvr>
                                        <p:cTn id="7" dur="500"/>
                                        <p:tgtEl>
                                          <p:spTgt spid="132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3CC83C4A-2893-4246-A37D-E1F6A48DCE3D}"/>
              </a:ext>
            </a:extLst>
          </p:cNvPr>
          <p:cNvSpPr>
            <a:spLocks noChangeArrowheads="1"/>
          </p:cNvSpPr>
          <p:nvPr/>
        </p:nvSpPr>
        <p:spPr bwMode="auto">
          <a:xfrm>
            <a:off x="611188" y="119380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8400" indent="-11684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3200">
                <a:latin typeface="Times New Roman" panose="02020603050405020304" pitchFamily="18" charset="0"/>
                <a:ea typeface="黑体" panose="02010609060101010101" pitchFamily="49" charset="-122"/>
              </a:rPr>
              <a:t>2. CO</a:t>
            </a:r>
            <a:r>
              <a:rPr lang="zh-CN" altLang="en-US" sz="3200">
                <a:latin typeface="Times New Roman" panose="02020603050405020304" pitchFamily="18" charset="0"/>
                <a:ea typeface="黑体" panose="02010609060101010101" pitchFamily="49" charset="-122"/>
              </a:rPr>
              <a:t>通过激活鸟苷酸环化酶而发挥作用</a:t>
            </a:r>
          </a:p>
        </p:txBody>
      </p:sp>
      <p:sp>
        <p:nvSpPr>
          <p:cNvPr id="133123" name="Rectangle 3">
            <a:extLst>
              <a:ext uri="{FF2B5EF4-FFF2-40B4-BE49-F238E27FC236}">
                <a16:creationId xmlns:a16="http://schemas.microsoft.com/office/drawing/2014/main" id="{6A7DFF9E-6DCD-486A-B371-F385237FCE96}"/>
              </a:ext>
            </a:extLst>
          </p:cNvPr>
          <p:cNvSpPr>
            <a:spLocks noChangeArrowheads="1"/>
          </p:cNvSpPr>
          <p:nvPr/>
        </p:nvSpPr>
        <p:spPr bwMode="auto">
          <a:xfrm>
            <a:off x="1187450" y="4141788"/>
            <a:ext cx="72723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3900"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5000"/>
              </a:lnSpc>
            </a:pPr>
            <a:r>
              <a:rPr lang="zh-CN" altLang="en-US" sz="2800">
                <a:latin typeface="Times New Roman" panose="02020603050405020304" pitchFamily="18" charset="0"/>
                <a:ea typeface="黑体" panose="02010609060101010101" pitchFamily="49" charset="-122"/>
              </a:rPr>
              <a:t>胆红素是人体含量最丰富的内源性抗氧化剂，是血清中抗氧化活性的主要成分。</a:t>
            </a:r>
          </a:p>
        </p:txBody>
      </p:sp>
      <p:sp>
        <p:nvSpPr>
          <p:cNvPr id="133124" name="Rectangle 4">
            <a:extLst>
              <a:ext uri="{FF2B5EF4-FFF2-40B4-BE49-F238E27FC236}">
                <a16:creationId xmlns:a16="http://schemas.microsoft.com/office/drawing/2014/main" id="{07D9B74A-7721-4683-A233-9ECD075B9853}"/>
              </a:ext>
            </a:extLst>
          </p:cNvPr>
          <p:cNvSpPr>
            <a:spLocks noChangeArrowheads="1"/>
          </p:cNvSpPr>
          <p:nvPr/>
        </p:nvSpPr>
        <p:spPr bwMode="auto">
          <a:xfrm>
            <a:off x="1116013" y="1916113"/>
            <a:ext cx="69135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0486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5000"/>
              </a:lnSpc>
            </a:pPr>
            <a:r>
              <a:rPr lang="en-US" altLang="zh-CN" sz="2800">
                <a:latin typeface="Times New Roman" panose="02020603050405020304" pitchFamily="18" charset="0"/>
                <a:ea typeface="黑体" panose="02010609060101010101" pitchFamily="49" charset="-122"/>
              </a:rPr>
              <a:t>CO</a:t>
            </a:r>
            <a:r>
              <a:rPr lang="zh-CN" altLang="en-US" sz="2800">
                <a:latin typeface="Times New Roman" panose="02020603050405020304" pitchFamily="18" charset="0"/>
                <a:ea typeface="黑体" panose="02010609060101010101" pitchFamily="49" charset="-122"/>
              </a:rPr>
              <a:t>可与细胞内鸟苷酸环化酶分子中的血红素结合，激活</a:t>
            </a:r>
            <a:r>
              <a:rPr lang="en-US" altLang="zh-CN" sz="2800">
                <a:latin typeface="Times New Roman" panose="02020603050405020304" pitchFamily="18" charset="0"/>
                <a:ea typeface="黑体" panose="02010609060101010101" pitchFamily="49" charset="-122"/>
              </a:rPr>
              <a:t>cGMP</a:t>
            </a:r>
            <a:r>
              <a:rPr lang="zh-CN" altLang="en-US" sz="2800">
                <a:latin typeface="Times New Roman" panose="02020603050405020304" pitchFamily="18" charset="0"/>
                <a:ea typeface="黑体" panose="02010609060101010101" pitchFamily="49" charset="-122"/>
              </a:rPr>
              <a:t>的生成。</a:t>
            </a:r>
          </a:p>
        </p:txBody>
      </p:sp>
      <p:sp>
        <p:nvSpPr>
          <p:cNvPr id="133125" name="Rectangle 5">
            <a:extLst>
              <a:ext uri="{FF2B5EF4-FFF2-40B4-BE49-F238E27FC236}">
                <a16:creationId xmlns:a16="http://schemas.microsoft.com/office/drawing/2014/main" id="{27A25834-64B9-4AC8-944A-A3C5F3DA87A8}"/>
              </a:ext>
            </a:extLst>
          </p:cNvPr>
          <p:cNvSpPr>
            <a:spLocks noChangeArrowheads="1"/>
          </p:cNvSpPr>
          <p:nvPr/>
        </p:nvSpPr>
        <p:spPr bwMode="auto">
          <a:xfrm>
            <a:off x="612775" y="3497263"/>
            <a:ext cx="748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en-US" altLang="zh-CN" sz="3200">
                <a:latin typeface="Times New Roman" panose="02020603050405020304" pitchFamily="18" charset="0"/>
                <a:ea typeface="黑体" panose="02010609060101010101" pitchFamily="49" charset="-122"/>
              </a:rPr>
              <a:t>3. </a:t>
            </a:r>
            <a:r>
              <a:rPr lang="zh-CN" altLang="en-US" sz="3200">
                <a:latin typeface="Times New Roman" panose="02020603050405020304" pitchFamily="18" charset="0"/>
                <a:ea typeface="黑体" panose="02010609060101010101" pitchFamily="49" charset="-122"/>
              </a:rPr>
              <a:t>胆红素具有抗氧化作用</a:t>
            </a:r>
          </a:p>
        </p:txBody>
      </p:sp>
      <p:sp>
        <p:nvSpPr>
          <p:cNvPr id="95238" name="灯片编号占位符 5">
            <a:extLst>
              <a:ext uri="{FF2B5EF4-FFF2-40B4-BE49-F238E27FC236}">
                <a16:creationId xmlns:a16="http://schemas.microsoft.com/office/drawing/2014/main" id="{10CA3D95-7ECA-4B6E-A47A-279041FD89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273F785-2755-49EC-827A-EDBB7CDCEA89}" type="slidenum">
              <a:rPr lang="en-US" altLang="zh-CN">
                <a:latin typeface="Arial" panose="020B0604020202020204" pitchFamily="34" charset="0"/>
              </a:rPr>
              <a:pPr eaLnBrk="1" hangingPunct="1"/>
              <a:t>82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randombar(horizontal)">
                                      <p:cBhvr>
                                        <p:cTn id="7" dur="500"/>
                                        <p:tgtEl>
                                          <p:spTgt spid="13312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3124"/>
                                        </p:tgtEl>
                                        <p:attrNameLst>
                                          <p:attrName>style.visibility</p:attrName>
                                        </p:attrNameLst>
                                      </p:cBhvr>
                                      <p:to>
                                        <p:strVal val="visible"/>
                                      </p:to>
                                    </p:set>
                                    <p:animEffect transition="in" filter="randombar(horizontal)">
                                      <p:cBhvr>
                                        <p:cTn id="11" dur="500"/>
                                        <p:tgtEl>
                                          <p:spTgt spid="1331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33125"/>
                                        </p:tgtEl>
                                        <p:attrNameLst>
                                          <p:attrName>style.visibility</p:attrName>
                                        </p:attrNameLst>
                                      </p:cBhvr>
                                      <p:to>
                                        <p:strVal val="visible"/>
                                      </p:to>
                                    </p:set>
                                    <p:animEffect transition="in" filter="randombar(horizontal)">
                                      <p:cBhvr>
                                        <p:cTn id="16" dur="500"/>
                                        <p:tgtEl>
                                          <p:spTgt spid="133125"/>
                                        </p:tgtEl>
                                      </p:cBhvr>
                                    </p:animEffect>
                                  </p:childTnLst>
                                </p:cTn>
                              </p:par>
                            </p:childTnLst>
                          </p:cTn>
                        </p:par>
                        <p:par>
                          <p:cTn id="17" fill="hold" nodeType="afterGroup">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33123"/>
                                        </p:tgtEl>
                                        <p:attrNameLst>
                                          <p:attrName>style.visibility</p:attrName>
                                        </p:attrNameLst>
                                      </p:cBhvr>
                                      <p:to>
                                        <p:strVal val="visible"/>
                                      </p:to>
                                    </p:set>
                                    <p:animEffect transition="in" filter="randombar(horizontal)">
                                      <p:cBhvr>
                                        <p:cTn id="20" dur="5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p:bldP spid="133124" grpId="0"/>
      <p:bldP spid="13312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A3C1E0EE-D321-41E6-A126-CF827E212A1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graphicFrame>
        <p:nvGraphicFramePr>
          <p:cNvPr id="13314" name="Object 3">
            <a:extLst>
              <a:ext uri="{FF2B5EF4-FFF2-40B4-BE49-F238E27FC236}">
                <a16:creationId xmlns:a16="http://schemas.microsoft.com/office/drawing/2014/main" id="{568E1824-6FF0-4651-A3A2-E59052D4EB84}"/>
              </a:ext>
            </a:extLst>
          </p:cNvPr>
          <p:cNvGraphicFramePr>
            <a:graphicFrameLocks noChangeAspect="1"/>
          </p:cNvGraphicFramePr>
          <p:nvPr/>
        </p:nvGraphicFramePr>
        <p:xfrm>
          <a:off x="1087438" y="188913"/>
          <a:ext cx="7085012" cy="5335587"/>
        </p:xfrm>
        <a:graphic>
          <a:graphicData uri="http://schemas.openxmlformats.org/presentationml/2006/ole">
            <mc:AlternateContent xmlns:mc="http://schemas.openxmlformats.org/markup-compatibility/2006">
              <mc:Choice xmlns:v="urn:schemas-microsoft-com:vml" Requires="v">
                <p:oleObj spid="_x0000_s13330" name="位图图像" r:id="rId3" imgW="10860016" imgH="7780952" progId="PBrush">
                  <p:embed/>
                </p:oleObj>
              </mc:Choice>
              <mc:Fallback>
                <p:oleObj name="位图图像" r:id="rId3" imgW="10860016" imgH="7780952" progId="PBrush">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88913"/>
                        <a:ext cx="7085012" cy="533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 Box 4">
            <a:extLst>
              <a:ext uri="{FF2B5EF4-FFF2-40B4-BE49-F238E27FC236}">
                <a16:creationId xmlns:a16="http://schemas.microsoft.com/office/drawing/2014/main" id="{EC61D39E-97E5-43CC-B292-5BB77934B231}"/>
              </a:ext>
            </a:extLst>
          </p:cNvPr>
          <p:cNvSpPr txBox="1">
            <a:spLocks noChangeArrowheads="1"/>
          </p:cNvSpPr>
          <p:nvPr/>
        </p:nvSpPr>
        <p:spPr bwMode="auto">
          <a:xfrm>
            <a:off x="2122488" y="5765800"/>
            <a:ext cx="48974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lnSpc>
                <a:spcPct val="70000"/>
              </a:lnSpc>
              <a:spcBef>
                <a:spcPct val="50000"/>
              </a:spcBef>
            </a:pPr>
            <a:r>
              <a:rPr lang="zh-CN" altLang="en-US" sz="2800">
                <a:solidFill>
                  <a:srgbClr val="FFFF00"/>
                </a:solidFill>
                <a:latin typeface="Times New Roman" panose="02020603050405020304" pitchFamily="18" charset="0"/>
                <a:ea typeface="黑体" panose="02010609060101010101" pitchFamily="49" charset="-122"/>
              </a:rPr>
              <a:t>胆绿素还原酶循环</a:t>
            </a:r>
          </a:p>
          <a:p>
            <a:pPr algn="ctr" eaLnBrk="1" hangingPunct="1">
              <a:lnSpc>
                <a:spcPct val="70000"/>
              </a:lnSpc>
              <a:spcBef>
                <a:spcPct val="50000"/>
              </a:spcBef>
            </a:pPr>
            <a:r>
              <a:rPr lang="zh-CN" altLang="en-US" sz="2800">
                <a:solidFill>
                  <a:srgbClr val="FFFF00"/>
                </a:solidFill>
                <a:latin typeface="Times New Roman" panose="02020603050405020304" pitchFamily="18" charset="0"/>
                <a:ea typeface="黑体" panose="02010609060101010101" pitchFamily="49" charset="-122"/>
              </a:rPr>
              <a:t>（</a:t>
            </a:r>
            <a:r>
              <a:rPr lang="en-US" altLang="zh-CN" sz="2800">
                <a:solidFill>
                  <a:srgbClr val="FFFF00"/>
                </a:solidFill>
                <a:latin typeface="Times New Roman" panose="02020603050405020304" pitchFamily="18" charset="0"/>
                <a:ea typeface="黑体" panose="02010609060101010101" pitchFamily="49" charset="-122"/>
              </a:rPr>
              <a:t>biliverdin reductase cycle</a:t>
            </a:r>
            <a:r>
              <a:rPr lang="zh-CN" altLang="en-US" sz="2800">
                <a:solidFill>
                  <a:srgbClr val="FFFF00"/>
                </a:solidFill>
                <a:latin typeface="Times New Roman" panose="02020603050405020304" pitchFamily="18" charset="0"/>
                <a:ea typeface="黑体" panose="02010609060101010101" pitchFamily="49" charset="-122"/>
              </a:rPr>
              <a:t>）</a:t>
            </a:r>
          </a:p>
        </p:txBody>
      </p:sp>
      <p:sp>
        <p:nvSpPr>
          <p:cNvPr id="13317" name="灯片编号占位符 4">
            <a:extLst>
              <a:ext uri="{FF2B5EF4-FFF2-40B4-BE49-F238E27FC236}">
                <a16:creationId xmlns:a16="http://schemas.microsoft.com/office/drawing/2014/main" id="{CA9E97DF-033F-42F7-B263-A8B54B2566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A9A02DD-C1F5-4868-A855-19741DBC50D6}" type="slidenum">
              <a:rPr lang="en-US" altLang="zh-CN">
                <a:latin typeface="Arial" panose="020B0604020202020204" pitchFamily="34" charset="0"/>
              </a:rPr>
              <a:pPr eaLnBrk="1" hangingPunct="1"/>
              <a:t>83</a:t>
            </a:fld>
            <a:endParaRPr lang="en-US" altLang="zh-CN">
              <a:latin typeface="Arial" panose="020B0604020202020204" pitchFamily="34" charset="0"/>
            </a:endParaRPr>
          </a:p>
        </p:txBody>
      </p:sp>
    </p:spTree>
  </p:cSld>
  <p:clrMapOvr>
    <a:masterClrMapping/>
  </p:clrMapOvr>
  <p:transition spd="med">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6B9BE5A-CD4E-45CA-BADC-EFBFC9354B70}"/>
              </a:ext>
            </a:extLst>
          </p:cNvPr>
          <p:cNvSpPr>
            <a:spLocks noGrp="1" noRot="1" noChangeArrowheads="1"/>
          </p:cNvSpPr>
          <p:nvPr>
            <p:ph type="title"/>
          </p:nvPr>
        </p:nvSpPr>
        <p:spPr>
          <a:xfrm>
            <a:off x="457200" y="1185863"/>
            <a:ext cx="8229600" cy="514350"/>
          </a:xfrm>
        </p:spPr>
        <p:txBody>
          <a:bodyPr/>
          <a:lstStyle/>
          <a:p>
            <a:pPr eaLnBrk="1" hangingPunct="1"/>
            <a:r>
              <a:rPr lang="zh-CN" altLang="en-US" sz="3600" b="0">
                <a:solidFill>
                  <a:schemeClr val="hlink"/>
                </a:solidFill>
                <a:effectLst/>
                <a:ea typeface="黑体" panose="02010609060101010101" pitchFamily="49" charset="-122"/>
              </a:rPr>
              <a:t>二、游离胆红素在血液中的运输</a:t>
            </a:r>
          </a:p>
        </p:txBody>
      </p:sp>
      <p:sp>
        <p:nvSpPr>
          <p:cNvPr id="135171" name="Text Box 3">
            <a:extLst>
              <a:ext uri="{FF2B5EF4-FFF2-40B4-BE49-F238E27FC236}">
                <a16:creationId xmlns:a16="http://schemas.microsoft.com/office/drawing/2014/main" id="{681EC712-DD5B-4F44-97BD-14F99FC1C357}"/>
              </a:ext>
            </a:extLst>
          </p:cNvPr>
          <p:cNvSpPr txBox="1">
            <a:spLocks noChangeArrowheads="1"/>
          </p:cNvSpPr>
          <p:nvPr/>
        </p:nvSpPr>
        <p:spPr bwMode="auto">
          <a:xfrm>
            <a:off x="838200" y="3527425"/>
            <a:ext cx="76215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179388" indent="719138"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rgbClr val="FF9900"/>
              </a:buClr>
              <a:buFontTx/>
              <a:buChar char="•"/>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意义</a:t>
            </a:r>
          </a:p>
          <a:p>
            <a:pPr lvl="1" eaLnBrk="1" hangingPunct="1">
              <a:lnSpc>
                <a:spcPct val="120000"/>
              </a:lnSpc>
              <a:spcBef>
                <a:spcPct val="20000"/>
              </a:spcBef>
              <a:buClr>
                <a:srgbClr val="FF9900"/>
              </a:buClr>
            </a:pPr>
            <a:r>
              <a:rPr kumimoji="1" lang="zh-CN" altLang="en-US" sz="3200">
                <a:latin typeface="Times New Roman" panose="02020603050405020304" pitchFamily="18" charset="0"/>
                <a:ea typeface="黑体" panose="02010609060101010101" pitchFamily="49" charset="-122"/>
              </a:rPr>
              <a:t>增加胆红素在血浆中的溶解度，限制胆红素自由通过生物膜产生毒性作用。</a:t>
            </a:r>
          </a:p>
        </p:txBody>
      </p:sp>
      <p:sp>
        <p:nvSpPr>
          <p:cNvPr id="135172" name="Rectangle 4">
            <a:extLst>
              <a:ext uri="{FF2B5EF4-FFF2-40B4-BE49-F238E27FC236}">
                <a16:creationId xmlns:a16="http://schemas.microsoft.com/office/drawing/2014/main" id="{DBD38E97-244C-4B56-963F-229ECE926F07}"/>
              </a:ext>
            </a:extLst>
          </p:cNvPr>
          <p:cNvSpPr>
            <a:spLocks noChangeArrowheads="1"/>
          </p:cNvSpPr>
          <p:nvPr/>
        </p:nvSpPr>
        <p:spPr bwMode="auto">
          <a:xfrm>
            <a:off x="838200" y="2057400"/>
            <a:ext cx="67818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indent="441325"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Clr>
                <a:srgbClr val="FF9900"/>
              </a:buClr>
              <a:buFontTx/>
              <a:buChar char="•"/>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运输形式</a:t>
            </a:r>
          </a:p>
          <a:p>
            <a:pPr lvl="1" eaLnBrk="1" hangingPunct="1">
              <a:spcBef>
                <a:spcPct val="20000"/>
              </a:spcBef>
              <a:buClr>
                <a:srgbClr val="FF9900"/>
              </a:buClr>
            </a:pPr>
            <a:r>
              <a:rPr kumimoji="1" lang="zh-CN" altLang="en-US" sz="3200">
                <a:latin typeface="Times New Roman" panose="02020603050405020304" pitchFamily="18" charset="0"/>
                <a:ea typeface="黑体" panose="02010609060101010101" pitchFamily="49" charset="-122"/>
              </a:rPr>
              <a:t>胆红素</a:t>
            </a:r>
            <a:r>
              <a:rPr kumimoji="1" lang="en-US" altLang="zh-CN" sz="3200">
                <a:latin typeface="Times New Roman" panose="02020603050405020304" pitchFamily="18" charset="0"/>
                <a:ea typeface="黑体" panose="02010609060101010101" pitchFamily="49" charset="-122"/>
              </a:rPr>
              <a:t>-</a:t>
            </a:r>
            <a:r>
              <a:rPr kumimoji="1" lang="zh-CN" altLang="en-US" sz="3200">
                <a:latin typeface="Times New Roman" panose="02020603050405020304" pitchFamily="18" charset="0"/>
                <a:ea typeface="黑体" panose="02010609060101010101" pitchFamily="49" charset="-122"/>
              </a:rPr>
              <a:t>清蛋白复合体</a:t>
            </a:r>
          </a:p>
        </p:txBody>
      </p:sp>
      <p:sp>
        <p:nvSpPr>
          <p:cNvPr id="96261" name="灯片编号占位符 4">
            <a:extLst>
              <a:ext uri="{FF2B5EF4-FFF2-40B4-BE49-F238E27FC236}">
                <a16:creationId xmlns:a16="http://schemas.microsoft.com/office/drawing/2014/main" id="{B346F120-98E3-4ED1-B37E-77A17C3110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1246DD8-ABD0-43BE-AE3F-7276C0FB84B9}" type="slidenum">
              <a:rPr lang="en-US" altLang="zh-CN">
                <a:latin typeface="Arial" panose="020B0604020202020204" pitchFamily="34" charset="0"/>
              </a:rPr>
              <a:pPr eaLnBrk="1" hangingPunct="1"/>
              <a:t>84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ipe(left)">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 calcmode="lin" valueType="num">
                                      <p:cBhvr>
                                        <p:cTn id="12" dur="500" fill="hold"/>
                                        <p:tgtEl>
                                          <p:spTgt spid="135171"/>
                                        </p:tgtEl>
                                        <p:attrNameLst>
                                          <p:attrName>ppt_x</p:attrName>
                                        </p:attrNameLst>
                                      </p:cBhvr>
                                      <p:tavLst>
                                        <p:tav tm="0">
                                          <p:val>
                                            <p:strVal val="#ppt_x"/>
                                          </p:val>
                                        </p:tav>
                                        <p:tav tm="100000">
                                          <p:val>
                                            <p:strVal val="#ppt_x"/>
                                          </p:val>
                                        </p:tav>
                                      </p:tavLst>
                                    </p:anim>
                                    <p:anim calcmode="lin" valueType="num">
                                      <p:cBhvr>
                                        <p:cTn id="13" dur="500" fill="hold"/>
                                        <p:tgtEl>
                                          <p:spTgt spid="135171"/>
                                        </p:tgtEl>
                                        <p:attrNameLst>
                                          <p:attrName>ppt_y</p:attrName>
                                        </p:attrNameLst>
                                      </p:cBhvr>
                                      <p:tavLst>
                                        <p:tav tm="0">
                                          <p:val>
                                            <p:strVal val="#ppt_y-#ppt_h/2"/>
                                          </p:val>
                                        </p:tav>
                                        <p:tav tm="100000">
                                          <p:val>
                                            <p:strVal val="#ppt_y"/>
                                          </p:val>
                                        </p:tav>
                                      </p:tavLst>
                                    </p:anim>
                                    <p:anim calcmode="lin" valueType="num">
                                      <p:cBhvr>
                                        <p:cTn id="14" dur="500" fill="hold"/>
                                        <p:tgtEl>
                                          <p:spTgt spid="135171"/>
                                        </p:tgtEl>
                                        <p:attrNameLst>
                                          <p:attrName>ppt_w</p:attrName>
                                        </p:attrNameLst>
                                      </p:cBhvr>
                                      <p:tavLst>
                                        <p:tav tm="0">
                                          <p:val>
                                            <p:strVal val="#ppt_w"/>
                                          </p:val>
                                        </p:tav>
                                        <p:tav tm="100000">
                                          <p:val>
                                            <p:strVal val="#ppt_w"/>
                                          </p:val>
                                        </p:tav>
                                      </p:tavLst>
                                    </p:anim>
                                    <p:anim calcmode="lin" valueType="num">
                                      <p:cBhvr>
                                        <p:cTn id="15" dur="500" fill="hold"/>
                                        <p:tgtEl>
                                          <p:spTgt spid="135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utoUpdateAnimBg="0"/>
      <p:bldP spid="135172"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标题 1">
            <a:extLst>
              <a:ext uri="{FF2B5EF4-FFF2-40B4-BE49-F238E27FC236}">
                <a16:creationId xmlns:a16="http://schemas.microsoft.com/office/drawing/2014/main" id="{DC045CB4-FA06-4309-A82F-ADADD55E3E64}"/>
              </a:ext>
            </a:extLst>
          </p:cNvPr>
          <p:cNvSpPr>
            <a:spLocks noGrp="1"/>
          </p:cNvSpPr>
          <p:nvPr>
            <p:ph type="title"/>
          </p:nvPr>
        </p:nvSpPr>
        <p:spPr>
          <a:xfrm>
            <a:off x="457200" y="2790825"/>
            <a:ext cx="946150" cy="1143000"/>
          </a:xfrm>
        </p:spPr>
        <p:txBody>
          <a:bodyPr/>
          <a:lstStyle/>
          <a:p>
            <a:r>
              <a:rPr kumimoji="1" lang="zh-CN" altLang="en-US" sz="3200" b="0">
                <a:solidFill>
                  <a:srgbClr val="FFFF00"/>
                </a:solidFill>
                <a:effectLst/>
                <a:latin typeface="Times New Roman" panose="02020603050405020304" pitchFamily="18" charset="0"/>
                <a:ea typeface="黑体" panose="02010609060101010101" pitchFamily="49" charset="-122"/>
              </a:rPr>
              <a:t>胆红素空间结构示意图</a:t>
            </a:r>
            <a:endParaRPr lang="zh-CN" altLang="en-US" sz="3200" b="0">
              <a:effectLst/>
            </a:endParaRPr>
          </a:p>
        </p:txBody>
      </p:sp>
      <p:grpSp>
        <p:nvGrpSpPr>
          <p:cNvPr id="14340" name="Group 2">
            <a:extLst>
              <a:ext uri="{FF2B5EF4-FFF2-40B4-BE49-F238E27FC236}">
                <a16:creationId xmlns:a16="http://schemas.microsoft.com/office/drawing/2014/main" id="{B2C00E46-A560-4133-8619-0BCA137AF11C}"/>
              </a:ext>
            </a:extLst>
          </p:cNvPr>
          <p:cNvGrpSpPr>
            <a:grpSpLocks/>
          </p:cNvGrpSpPr>
          <p:nvPr/>
        </p:nvGrpSpPr>
        <p:grpSpPr bwMode="auto">
          <a:xfrm>
            <a:off x="1981200" y="404813"/>
            <a:ext cx="5329238" cy="5832475"/>
            <a:chOff x="1488" y="432"/>
            <a:chExt cx="3012" cy="3229"/>
          </a:xfrm>
        </p:grpSpPr>
        <p:graphicFrame>
          <p:nvGraphicFramePr>
            <p:cNvPr id="14338" name="Object 3">
              <a:extLst>
                <a:ext uri="{FF2B5EF4-FFF2-40B4-BE49-F238E27FC236}">
                  <a16:creationId xmlns:a16="http://schemas.microsoft.com/office/drawing/2014/main" id="{DD0DAF57-5700-4493-83E5-65BFA488FD39}"/>
                </a:ext>
              </a:extLst>
            </p:cNvPr>
            <p:cNvGraphicFramePr>
              <a:graphicFrameLocks noChangeAspect="1"/>
            </p:cNvGraphicFramePr>
            <p:nvPr/>
          </p:nvGraphicFramePr>
          <p:xfrm>
            <a:off x="1488" y="432"/>
            <a:ext cx="3012" cy="3229"/>
          </p:xfrm>
          <a:graphic>
            <a:graphicData uri="http://schemas.openxmlformats.org/presentationml/2006/ole">
              <mc:AlternateContent xmlns:mc="http://schemas.openxmlformats.org/markup-compatibility/2006">
                <mc:Choice xmlns:v="urn:schemas-microsoft-com:vml" Requires="v">
                  <p:oleObj spid="_x0000_s14397" name="CS ChemDraw Drawing" r:id="rId3" imgW="4780280" imgH="5125720" progId="">
                    <p:embed/>
                  </p:oleObj>
                </mc:Choice>
                <mc:Fallback>
                  <p:oleObj name="CS ChemDraw Drawing" r:id="rId3" imgW="4780280" imgH="5125720" progId="">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432"/>
                          <a:ext cx="3012" cy="3229"/>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5" name="AutoShape 4">
              <a:extLst>
                <a:ext uri="{FF2B5EF4-FFF2-40B4-BE49-F238E27FC236}">
                  <a16:creationId xmlns:a16="http://schemas.microsoft.com/office/drawing/2014/main" id="{7FC1B40D-74DA-4EC1-9045-AD81504AF06B}"/>
                </a:ext>
              </a:extLst>
            </p:cNvPr>
            <p:cNvSpPr>
              <a:spLocks noChangeArrowheads="1"/>
            </p:cNvSpPr>
            <p:nvPr/>
          </p:nvSpPr>
          <p:spPr bwMode="auto">
            <a:xfrm flipH="1">
              <a:off x="3776" y="2376"/>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56" name="AutoShape 5">
              <a:extLst>
                <a:ext uri="{FF2B5EF4-FFF2-40B4-BE49-F238E27FC236}">
                  <a16:creationId xmlns:a16="http://schemas.microsoft.com/office/drawing/2014/main" id="{EDF7AE7A-8870-4371-8B52-EDB33D1814D7}"/>
                </a:ext>
              </a:extLst>
            </p:cNvPr>
            <p:cNvSpPr>
              <a:spLocks noChangeArrowheads="1"/>
            </p:cNvSpPr>
            <p:nvPr/>
          </p:nvSpPr>
          <p:spPr bwMode="auto">
            <a:xfrm flipH="1">
              <a:off x="4280" y="2376"/>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57" name="AutoShape 6">
              <a:extLst>
                <a:ext uri="{FF2B5EF4-FFF2-40B4-BE49-F238E27FC236}">
                  <a16:creationId xmlns:a16="http://schemas.microsoft.com/office/drawing/2014/main" id="{5D76B364-19B5-41EC-83C7-008C54A15034}"/>
                </a:ext>
              </a:extLst>
            </p:cNvPr>
            <p:cNvSpPr>
              <a:spLocks noChangeArrowheads="1"/>
            </p:cNvSpPr>
            <p:nvPr/>
          </p:nvSpPr>
          <p:spPr bwMode="auto">
            <a:xfrm flipH="1">
              <a:off x="4048" y="2272"/>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58" name="AutoShape 7">
              <a:extLst>
                <a:ext uri="{FF2B5EF4-FFF2-40B4-BE49-F238E27FC236}">
                  <a16:creationId xmlns:a16="http://schemas.microsoft.com/office/drawing/2014/main" id="{39F9C5E1-2A25-4B79-946D-146A060A8369}"/>
                </a:ext>
              </a:extLst>
            </p:cNvPr>
            <p:cNvSpPr>
              <a:spLocks noChangeArrowheads="1"/>
            </p:cNvSpPr>
            <p:nvPr/>
          </p:nvSpPr>
          <p:spPr bwMode="auto">
            <a:xfrm flipH="1">
              <a:off x="3936" y="2032"/>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59" name="AutoShape 8">
              <a:extLst>
                <a:ext uri="{FF2B5EF4-FFF2-40B4-BE49-F238E27FC236}">
                  <a16:creationId xmlns:a16="http://schemas.microsoft.com/office/drawing/2014/main" id="{C3DC3E2B-0A42-419E-A620-37AA34CE39C2}"/>
                </a:ext>
              </a:extLst>
            </p:cNvPr>
            <p:cNvSpPr>
              <a:spLocks noChangeArrowheads="1"/>
            </p:cNvSpPr>
            <p:nvPr/>
          </p:nvSpPr>
          <p:spPr bwMode="auto">
            <a:xfrm flipH="1">
              <a:off x="4032" y="1768"/>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0" name="AutoShape 9">
              <a:extLst>
                <a:ext uri="{FF2B5EF4-FFF2-40B4-BE49-F238E27FC236}">
                  <a16:creationId xmlns:a16="http://schemas.microsoft.com/office/drawing/2014/main" id="{35163CA6-92A2-4EA4-95D5-22CD47622455}"/>
                </a:ext>
              </a:extLst>
            </p:cNvPr>
            <p:cNvSpPr>
              <a:spLocks noChangeArrowheads="1"/>
            </p:cNvSpPr>
            <p:nvPr/>
          </p:nvSpPr>
          <p:spPr bwMode="auto">
            <a:xfrm flipH="1">
              <a:off x="3928" y="1536"/>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1" name="AutoShape 10">
              <a:extLst>
                <a:ext uri="{FF2B5EF4-FFF2-40B4-BE49-F238E27FC236}">
                  <a16:creationId xmlns:a16="http://schemas.microsoft.com/office/drawing/2014/main" id="{CB0ABD49-392D-42EB-8679-C8179E6912F6}"/>
                </a:ext>
              </a:extLst>
            </p:cNvPr>
            <p:cNvSpPr>
              <a:spLocks noChangeArrowheads="1"/>
            </p:cNvSpPr>
            <p:nvPr/>
          </p:nvSpPr>
          <p:spPr bwMode="auto">
            <a:xfrm flipH="1">
              <a:off x="3592" y="1312"/>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2" name="AutoShape 11">
              <a:extLst>
                <a:ext uri="{FF2B5EF4-FFF2-40B4-BE49-F238E27FC236}">
                  <a16:creationId xmlns:a16="http://schemas.microsoft.com/office/drawing/2014/main" id="{260F43D9-5439-4ED8-B846-C24C47F8A9FA}"/>
                </a:ext>
              </a:extLst>
            </p:cNvPr>
            <p:cNvSpPr>
              <a:spLocks noChangeArrowheads="1"/>
            </p:cNvSpPr>
            <p:nvPr/>
          </p:nvSpPr>
          <p:spPr bwMode="auto">
            <a:xfrm flipH="1">
              <a:off x="3928" y="1280"/>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3" name="AutoShape 12">
              <a:extLst>
                <a:ext uri="{FF2B5EF4-FFF2-40B4-BE49-F238E27FC236}">
                  <a16:creationId xmlns:a16="http://schemas.microsoft.com/office/drawing/2014/main" id="{C815270F-18A1-4AF5-A1C1-B999A4F4281E}"/>
                </a:ext>
              </a:extLst>
            </p:cNvPr>
            <p:cNvSpPr>
              <a:spLocks noChangeArrowheads="1"/>
            </p:cNvSpPr>
            <p:nvPr/>
          </p:nvSpPr>
          <p:spPr bwMode="auto">
            <a:xfrm flipH="1">
              <a:off x="4160" y="1168"/>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4" name="AutoShape 13">
              <a:extLst>
                <a:ext uri="{FF2B5EF4-FFF2-40B4-BE49-F238E27FC236}">
                  <a16:creationId xmlns:a16="http://schemas.microsoft.com/office/drawing/2014/main" id="{CEA0B55E-9DDD-4B1D-B870-0353745B1578}"/>
                </a:ext>
              </a:extLst>
            </p:cNvPr>
            <p:cNvSpPr>
              <a:spLocks noChangeArrowheads="1"/>
            </p:cNvSpPr>
            <p:nvPr/>
          </p:nvSpPr>
          <p:spPr bwMode="auto">
            <a:xfrm flipH="1">
              <a:off x="3712" y="1152"/>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5" name="AutoShape 14">
              <a:extLst>
                <a:ext uri="{FF2B5EF4-FFF2-40B4-BE49-F238E27FC236}">
                  <a16:creationId xmlns:a16="http://schemas.microsoft.com/office/drawing/2014/main" id="{29F326CD-D40A-422A-B17B-2A94D3912377}"/>
                </a:ext>
              </a:extLst>
            </p:cNvPr>
            <p:cNvSpPr>
              <a:spLocks noChangeArrowheads="1"/>
            </p:cNvSpPr>
            <p:nvPr/>
          </p:nvSpPr>
          <p:spPr bwMode="auto">
            <a:xfrm flipH="1">
              <a:off x="3704" y="936"/>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6" name="AutoShape 15">
              <a:extLst>
                <a:ext uri="{FF2B5EF4-FFF2-40B4-BE49-F238E27FC236}">
                  <a16:creationId xmlns:a16="http://schemas.microsoft.com/office/drawing/2014/main" id="{99FABABD-1787-4FC7-8948-82B90809142C}"/>
                </a:ext>
              </a:extLst>
            </p:cNvPr>
            <p:cNvSpPr>
              <a:spLocks noChangeArrowheads="1"/>
            </p:cNvSpPr>
            <p:nvPr/>
          </p:nvSpPr>
          <p:spPr bwMode="auto">
            <a:xfrm flipH="1">
              <a:off x="3560" y="808"/>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7" name="AutoShape 16">
              <a:extLst>
                <a:ext uri="{FF2B5EF4-FFF2-40B4-BE49-F238E27FC236}">
                  <a16:creationId xmlns:a16="http://schemas.microsoft.com/office/drawing/2014/main" id="{48528B9B-B265-40D3-9475-6546086BEF8A}"/>
                </a:ext>
              </a:extLst>
            </p:cNvPr>
            <p:cNvSpPr>
              <a:spLocks noChangeArrowheads="1"/>
            </p:cNvSpPr>
            <p:nvPr/>
          </p:nvSpPr>
          <p:spPr bwMode="auto">
            <a:xfrm flipH="1">
              <a:off x="2960" y="2648"/>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8" name="AutoShape 17">
              <a:extLst>
                <a:ext uri="{FF2B5EF4-FFF2-40B4-BE49-F238E27FC236}">
                  <a16:creationId xmlns:a16="http://schemas.microsoft.com/office/drawing/2014/main" id="{34945353-F409-4536-80DB-9ACAAA0F9481}"/>
                </a:ext>
              </a:extLst>
            </p:cNvPr>
            <p:cNvSpPr>
              <a:spLocks noChangeArrowheads="1"/>
            </p:cNvSpPr>
            <p:nvPr/>
          </p:nvSpPr>
          <p:spPr bwMode="auto">
            <a:xfrm flipH="1">
              <a:off x="2776" y="2776"/>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69" name="AutoShape 18">
              <a:extLst>
                <a:ext uri="{FF2B5EF4-FFF2-40B4-BE49-F238E27FC236}">
                  <a16:creationId xmlns:a16="http://schemas.microsoft.com/office/drawing/2014/main" id="{03B8858F-1C0F-409B-BCA1-56BABF3872EB}"/>
                </a:ext>
              </a:extLst>
            </p:cNvPr>
            <p:cNvSpPr>
              <a:spLocks noChangeArrowheads="1"/>
            </p:cNvSpPr>
            <p:nvPr/>
          </p:nvSpPr>
          <p:spPr bwMode="auto">
            <a:xfrm flipH="1">
              <a:off x="2288" y="2632"/>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0" name="AutoShape 19">
              <a:extLst>
                <a:ext uri="{FF2B5EF4-FFF2-40B4-BE49-F238E27FC236}">
                  <a16:creationId xmlns:a16="http://schemas.microsoft.com/office/drawing/2014/main" id="{2C82959B-A957-4BCB-8736-FB91DA95CD8E}"/>
                </a:ext>
              </a:extLst>
            </p:cNvPr>
            <p:cNvSpPr>
              <a:spLocks noChangeArrowheads="1"/>
            </p:cNvSpPr>
            <p:nvPr/>
          </p:nvSpPr>
          <p:spPr bwMode="auto">
            <a:xfrm flipH="1">
              <a:off x="2360" y="2920"/>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1" name="AutoShape 20">
              <a:extLst>
                <a:ext uri="{FF2B5EF4-FFF2-40B4-BE49-F238E27FC236}">
                  <a16:creationId xmlns:a16="http://schemas.microsoft.com/office/drawing/2014/main" id="{C28886A5-135F-436C-BDC8-49B01C9CF096}"/>
                </a:ext>
              </a:extLst>
            </p:cNvPr>
            <p:cNvSpPr>
              <a:spLocks noChangeArrowheads="1"/>
            </p:cNvSpPr>
            <p:nvPr/>
          </p:nvSpPr>
          <p:spPr bwMode="auto">
            <a:xfrm flipH="1">
              <a:off x="2848" y="298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2" name="AutoShape 21">
              <a:extLst>
                <a:ext uri="{FF2B5EF4-FFF2-40B4-BE49-F238E27FC236}">
                  <a16:creationId xmlns:a16="http://schemas.microsoft.com/office/drawing/2014/main" id="{124ACF6B-374C-4B10-B649-37B0BDE1AD05}"/>
                </a:ext>
              </a:extLst>
            </p:cNvPr>
            <p:cNvSpPr>
              <a:spLocks noChangeArrowheads="1"/>
            </p:cNvSpPr>
            <p:nvPr/>
          </p:nvSpPr>
          <p:spPr bwMode="auto">
            <a:xfrm flipH="1">
              <a:off x="2648" y="310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3" name="AutoShape 22">
              <a:extLst>
                <a:ext uri="{FF2B5EF4-FFF2-40B4-BE49-F238E27FC236}">
                  <a16:creationId xmlns:a16="http://schemas.microsoft.com/office/drawing/2014/main" id="{8532C43E-586A-49C1-8E51-28C2BECAB92B}"/>
                </a:ext>
              </a:extLst>
            </p:cNvPr>
            <p:cNvSpPr>
              <a:spLocks noChangeArrowheads="1"/>
            </p:cNvSpPr>
            <p:nvPr/>
          </p:nvSpPr>
          <p:spPr bwMode="auto">
            <a:xfrm flipH="1">
              <a:off x="2792" y="330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4" name="AutoShape 23">
              <a:extLst>
                <a:ext uri="{FF2B5EF4-FFF2-40B4-BE49-F238E27FC236}">
                  <a16:creationId xmlns:a16="http://schemas.microsoft.com/office/drawing/2014/main" id="{D7DF45CB-6924-4AA7-88C9-09AC3A4BBA4C}"/>
                </a:ext>
              </a:extLst>
            </p:cNvPr>
            <p:cNvSpPr>
              <a:spLocks noChangeArrowheads="1"/>
            </p:cNvSpPr>
            <p:nvPr/>
          </p:nvSpPr>
          <p:spPr bwMode="auto">
            <a:xfrm flipH="1">
              <a:off x="3016" y="3240"/>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5" name="AutoShape 24">
              <a:extLst>
                <a:ext uri="{FF2B5EF4-FFF2-40B4-BE49-F238E27FC236}">
                  <a16:creationId xmlns:a16="http://schemas.microsoft.com/office/drawing/2014/main" id="{5BB13292-326A-44EA-8E6E-1E4E5E47808F}"/>
                </a:ext>
              </a:extLst>
            </p:cNvPr>
            <p:cNvSpPr>
              <a:spLocks noChangeArrowheads="1"/>
            </p:cNvSpPr>
            <p:nvPr/>
          </p:nvSpPr>
          <p:spPr bwMode="auto">
            <a:xfrm flipH="1">
              <a:off x="4048" y="2968"/>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6" name="AutoShape 25">
              <a:extLst>
                <a:ext uri="{FF2B5EF4-FFF2-40B4-BE49-F238E27FC236}">
                  <a16:creationId xmlns:a16="http://schemas.microsoft.com/office/drawing/2014/main" id="{05BA77B5-3413-4AA3-8D6D-23F2EFA5BE78}"/>
                </a:ext>
              </a:extLst>
            </p:cNvPr>
            <p:cNvSpPr>
              <a:spLocks noChangeArrowheads="1"/>
            </p:cNvSpPr>
            <p:nvPr/>
          </p:nvSpPr>
          <p:spPr bwMode="auto">
            <a:xfrm flipH="1">
              <a:off x="4112" y="2800"/>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7" name="AutoShape 26">
              <a:extLst>
                <a:ext uri="{FF2B5EF4-FFF2-40B4-BE49-F238E27FC236}">
                  <a16:creationId xmlns:a16="http://schemas.microsoft.com/office/drawing/2014/main" id="{1C51DA45-2688-451F-96CC-8717748CB7C9}"/>
                </a:ext>
              </a:extLst>
            </p:cNvPr>
            <p:cNvSpPr>
              <a:spLocks noChangeArrowheads="1"/>
            </p:cNvSpPr>
            <p:nvPr/>
          </p:nvSpPr>
          <p:spPr bwMode="auto">
            <a:xfrm flipH="1">
              <a:off x="3688" y="2488"/>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8" name="AutoShape 27">
              <a:extLst>
                <a:ext uri="{FF2B5EF4-FFF2-40B4-BE49-F238E27FC236}">
                  <a16:creationId xmlns:a16="http://schemas.microsoft.com/office/drawing/2014/main" id="{CCC8A875-387C-48A5-8EAC-486CC99C3BBA}"/>
                </a:ext>
              </a:extLst>
            </p:cNvPr>
            <p:cNvSpPr>
              <a:spLocks noChangeArrowheads="1"/>
            </p:cNvSpPr>
            <p:nvPr/>
          </p:nvSpPr>
          <p:spPr bwMode="auto">
            <a:xfrm flipH="1">
              <a:off x="4000" y="2560"/>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79" name="AutoShape 28">
              <a:extLst>
                <a:ext uri="{FF2B5EF4-FFF2-40B4-BE49-F238E27FC236}">
                  <a16:creationId xmlns:a16="http://schemas.microsoft.com/office/drawing/2014/main" id="{909B5795-FC3B-4AB3-BF99-60C3CE2CF92F}"/>
                </a:ext>
              </a:extLst>
            </p:cNvPr>
            <p:cNvSpPr>
              <a:spLocks noChangeArrowheads="1"/>
            </p:cNvSpPr>
            <p:nvPr/>
          </p:nvSpPr>
          <p:spPr bwMode="auto">
            <a:xfrm flipH="1">
              <a:off x="3080" y="1840"/>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80" name="AutoShape 29">
              <a:extLst>
                <a:ext uri="{FF2B5EF4-FFF2-40B4-BE49-F238E27FC236}">
                  <a16:creationId xmlns:a16="http://schemas.microsoft.com/office/drawing/2014/main" id="{44956C9C-038E-4B44-80A2-7F536A13C930}"/>
                </a:ext>
              </a:extLst>
            </p:cNvPr>
            <p:cNvSpPr>
              <a:spLocks noChangeArrowheads="1"/>
            </p:cNvSpPr>
            <p:nvPr/>
          </p:nvSpPr>
          <p:spPr bwMode="auto">
            <a:xfrm flipH="1">
              <a:off x="3248" y="214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81" name="AutoShape 30">
              <a:extLst>
                <a:ext uri="{FF2B5EF4-FFF2-40B4-BE49-F238E27FC236}">
                  <a16:creationId xmlns:a16="http://schemas.microsoft.com/office/drawing/2014/main" id="{5093C516-26DE-4DEE-9F2D-165CFA5D76F1}"/>
                </a:ext>
              </a:extLst>
            </p:cNvPr>
            <p:cNvSpPr>
              <a:spLocks noChangeArrowheads="1"/>
            </p:cNvSpPr>
            <p:nvPr/>
          </p:nvSpPr>
          <p:spPr bwMode="auto">
            <a:xfrm flipH="1">
              <a:off x="3104" y="234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82" name="AutoShape 31">
              <a:extLst>
                <a:ext uri="{FF2B5EF4-FFF2-40B4-BE49-F238E27FC236}">
                  <a16:creationId xmlns:a16="http://schemas.microsoft.com/office/drawing/2014/main" id="{3A89FED7-6823-4914-899E-DD5AE93E6967}"/>
                </a:ext>
              </a:extLst>
            </p:cNvPr>
            <p:cNvSpPr>
              <a:spLocks noChangeArrowheads="1"/>
            </p:cNvSpPr>
            <p:nvPr/>
          </p:nvSpPr>
          <p:spPr bwMode="auto">
            <a:xfrm flipH="1">
              <a:off x="2712" y="2272"/>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83" name="AutoShape 32">
              <a:extLst>
                <a:ext uri="{FF2B5EF4-FFF2-40B4-BE49-F238E27FC236}">
                  <a16:creationId xmlns:a16="http://schemas.microsoft.com/office/drawing/2014/main" id="{034C7D06-885D-4BF5-8362-DD8F9C0E6992}"/>
                </a:ext>
              </a:extLst>
            </p:cNvPr>
            <p:cNvSpPr>
              <a:spLocks noChangeArrowheads="1"/>
            </p:cNvSpPr>
            <p:nvPr/>
          </p:nvSpPr>
          <p:spPr bwMode="auto">
            <a:xfrm flipH="1">
              <a:off x="2896" y="242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4384" name="AutoShape 33">
              <a:extLst>
                <a:ext uri="{FF2B5EF4-FFF2-40B4-BE49-F238E27FC236}">
                  <a16:creationId xmlns:a16="http://schemas.microsoft.com/office/drawing/2014/main" id="{4FE2AA31-4D4E-4E2D-B507-B28B48DC3423}"/>
                </a:ext>
              </a:extLst>
            </p:cNvPr>
            <p:cNvSpPr>
              <a:spLocks noChangeArrowheads="1"/>
            </p:cNvSpPr>
            <p:nvPr/>
          </p:nvSpPr>
          <p:spPr bwMode="auto">
            <a:xfrm flipH="1">
              <a:off x="3240" y="2504"/>
              <a:ext cx="48" cy="48"/>
            </a:xfrm>
            <a:prstGeom prst="flowChartConnector">
              <a:avLst/>
            </a:prstGeom>
            <a:solidFill>
              <a:srgbClr val="008000"/>
            </a:solidFill>
            <a:ln w="9525">
              <a:solidFill>
                <a:schemeClr val="tx1"/>
              </a:solidFill>
              <a:round/>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grpSp>
      <p:grpSp>
        <p:nvGrpSpPr>
          <p:cNvPr id="3" name="Group 35">
            <a:extLst>
              <a:ext uri="{FF2B5EF4-FFF2-40B4-BE49-F238E27FC236}">
                <a16:creationId xmlns:a16="http://schemas.microsoft.com/office/drawing/2014/main" id="{9C3B55C7-5431-4473-900F-251A2E410B57}"/>
              </a:ext>
            </a:extLst>
          </p:cNvPr>
          <p:cNvGrpSpPr>
            <a:grpSpLocks/>
          </p:cNvGrpSpPr>
          <p:nvPr/>
        </p:nvGrpSpPr>
        <p:grpSpPr bwMode="auto">
          <a:xfrm>
            <a:off x="5726113" y="2781300"/>
            <a:ext cx="3094037" cy="719138"/>
            <a:chOff x="3607" y="1752"/>
            <a:chExt cx="1949" cy="453"/>
          </a:xfrm>
        </p:grpSpPr>
        <p:sp>
          <p:nvSpPr>
            <p:cNvPr id="14352" name="Line 36">
              <a:extLst>
                <a:ext uri="{FF2B5EF4-FFF2-40B4-BE49-F238E27FC236}">
                  <a16:creationId xmlns:a16="http://schemas.microsoft.com/office/drawing/2014/main" id="{BBC2AA4C-498B-4510-9FDB-E8DC32C62872}"/>
                </a:ext>
              </a:extLst>
            </p:cNvPr>
            <p:cNvSpPr>
              <a:spLocks noChangeShapeType="1"/>
            </p:cNvSpPr>
            <p:nvPr/>
          </p:nvSpPr>
          <p:spPr bwMode="auto">
            <a:xfrm flipH="1" flipV="1">
              <a:off x="3652" y="1752"/>
              <a:ext cx="1315" cy="227"/>
            </a:xfrm>
            <a:prstGeom prst="line">
              <a:avLst/>
            </a:prstGeom>
            <a:noFill/>
            <a:ln w="28575">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53" name="Line 37">
              <a:extLst>
                <a:ext uri="{FF2B5EF4-FFF2-40B4-BE49-F238E27FC236}">
                  <a16:creationId xmlns:a16="http://schemas.microsoft.com/office/drawing/2014/main" id="{E966F4A9-036D-4303-9008-86E729773DB9}"/>
                </a:ext>
              </a:extLst>
            </p:cNvPr>
            <p:cNvSpPr>
              <a:spLocks noChangeShapeType="1"/>
            </p:cNvSpPr>
            <p:nvPr/>
          </p:nvSpPr>
          <p:spPr bwMode="auto">
            <a:xfrm flipH="1" flipV="1">
              <a:off x="3607" y="2024"/>
              <a:ext cx="1360" cy="91"/>
            </a:xfrm>
            <a:prstGeom prst="line">
              <a:avLst/>
            </a:prstGeom>
            <a:noFill/>
            <a:ln w="28575">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54" name="Text Box 38">
              <a:extLst>
                <a:ext uri="{FF2B5EF4-FFF2-40B4-BE49-F238E27FC236}">
                  <a16:creationId xmlns:a16="http://schemas.microsoft.com/office/drawing/2014/main" id="{3A85DF1D-CBA8-4F16-899D-176502BB40EC}"/>
                </a:ext>
              </a:extLst>
            </p:cNvPr>
            <p:cNvSpPr txBox="1">
              <a:spLocks noChangeArrowheads="1"/>
            </p:cNvSpPr>
            <p:nvPr/>
          </p:nvSpPr>
          <p:spPr bwMode="auto">
            <a:xfrm>
              <a:off x="4967" y="1878"/>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dash"/>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a:latin typeface="黑体" panose="02010609060101010101" pitchFamily="49" charset="-122"/>
                  <a:ea typeface="黑体" panose="02010609060101010101" pitchFamily="49" charset="-122"/>
                </a:rPr>
                <a:t>氢键</a:t>
              </a:r>
            </a:p>
          </p:txBody>
        </p:sp>
      </p:grpSp>
      <p:sp>
        <p:nvSpPr>
          <p:cNvPr id="14342" name="Text Box 39">
            <a:extLst>
              <a:ext uri="{FF2B5EF4-FFF2-40B4-BE49-F238E27FC236}">
                <a16:creationId xmlns:a16="http://schemas.microsoft.com/office/drawing/2014/main" id="{309BEAF5-0429-4A57-92F9-100360D7397E}"/>
              </a:ext>
            </a:extLst>
          </p:cNvPr>
          <p:cNvSpPr txBox="1">
            <a:spLocks noChangeArrowheads="1"/>
          </p:cNvSpPr>
          <p:nvPr/>
        </p:nvSpPr>
        <p:spPr bwMode="auto">
          <a:xfrm>
            <a:off x="4238625" y="5084763"/>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solidFill>
                  <a:srgbClr val="FFFF00"/>
                </a:solidFill>
                <a:latin typeface="Times New Roman" panose="02020603050405020304" pitchFamily="18" charset="0"/>
                <a:ea typeface="楷体_GB2312" charset="-122"/>
              </a:rPr>
              <a:t>A</a:t>
            </a:r>
          </a:p>
        </p:txBody>
      </p:sp>
      <p:sp>
        <p:nvSpPr>
          <p:cNvPr id="14343" name="Text Box 40">
            <a:extLst>
              <a:ext uri="{FF2B5EF4-FFF2-40B4-BE49-F238E27FC236}">
                <a16:creationId xmlns:a16="http://schemas.microsoft.com/office/drawing/2014/main" id="{ACA569A1-39D6-4306-8D94-362C1FEACAB5}"/>
              </a:ext>
            </a:extLst>
          </p:cNvPr>
          <p:cNvSpPr txBox="1">
            <a:spLocks noChangeArrowheads="1"/>
          </p:cNvSpPr>
          <p:nvPr/>
        </p:nvSpPr>
        <p:spPr bwMode="auto">
          <a:xfrm>
            <a:off x="4611688" y="3967163"/>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solidFill>
                  <a:srgbClr val="FFFF00"/>
                </a:solidFill>
                <a:latin typeface="Times New Roman" panose="02020603050405020304" pitchFamily="18" charset="0"/>
                <a:ea typeface="楷体_GB2312" charset="-122"/>
              </a:rPr>
              <a:t>B</a:t>
            </a:r>
          </a:p>
        </p:txBody>
      </p:sp>
      <p:sp>
        <p:nvSpPr>
          <p:cNvPr id="14344" name="Text Box 41">
            <a:extLst>
              <a:ext uri="{FF2B5EF4-FFF2-40B4-BE49-F238E27FC236}">
                <a16:creationId xmlns:a16="http://schemas.microsoft.com/office/drawing/2014/main" id="{5394DE48-907F-41F4-B18E-41FF1D1E4DE9}"/>
              </a:ext>
            </a:extLst>
          </p:cNvPr>
          <p:cNvSpPr txBox="1">
            <a:spLocks noChangeArrowheads="1"/>
          </p:cNvSpPr>
          <p:nvPr/>
        </p:nvSpPr>
        <p:spPr bwMode="auto">
          <a:xfrm>
            <a:off x="6064250" y="3513138"/>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solidFill>
                  <a:srgbClr val="FFFF00"/>
                </a:solidFill>
                <a:latin typeface="Times New Roman" panose="02020603050405020304" pitchFamily="18" charset="0"/>
                <a:ea typeface="楷体_GB2312" charset="-122"/>
              </a:rPr>
              <a:t>C</a:t>
            </a:r>
          </a:p>
        </p:txBody>
      </p:sp>
      <p:sp>
        <p:nvSpPr>
          <p:cNvPr id="14345" name="Text Box 42">
            <a:extLst>
              <a:ext uri="{FF2B5EF4-FFF2-40B4-BE49-F238E27FC236}">
                <a16:creationId xmlns:a16="http://schemas.microsoft.com/office/drawing/2014/main" id="{31917A9A-A1B5-4D53-A631-89D27C3B29BE}"/>
              </a:ext>
            </a:extLst>
          </p:cNvPr>
          <p:cNvSpPr txBox="1">
            <a:spLocks noChangeArrowheads="1"/>
          </p:cNvSpPr>
          <p:nvPr/>
        </p:nvSpPr>
        <p:spPr bwMode="auto">
          <a:xfrm>
            <a:off x="5861050" y="1857375"/>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solidFill>
                  <a:srgbClr val="FFFF00"/>
                </a:solidFill>
                <a:latin typeface="Times New Roman" panose="02020603050405020304" pitchFamily="18" charset="0"/>
                <a:ea typeface="楷体_GB2312" charset="-122"/>
              </a:rPr>
              <a:t>D</a:t>
            </a:r>
          </a:p>
        </p:txBody>
      </p:sp>
      <p:grpSp>
        <p:nvGrpSpPr>
          <p:cNvPr id="4" name="Group 43">
            <a:extLst>
              <a:ext uri="{FF2B5EF4-FFF2-40B4-BE49-F238E27FC236}">
                <a16:creationId xmlns:a16="http://schemas.microsoft.com/office/drawing/2014/main" id="{C4CFB1C2-6ACA-4A74-991C-F190CEBE4E1D}"/>
              </a:ext>
            </a:extLst>
          </p:cNvPr>
          <p:cNvGrpSpPr>
            <a:grpSpLocks/>
          </p:cNvGrpSpPr>
          <p:nvPr/>
        </p:nvGrpSpPr>
        <p:grpSpPr bwMode="auto">
          <a:xfrm>
            <a:off x="5292725" y="4797425"/>
            <a:ext cx="3452813" cy="1079500"/>
            <a:chOff x="3334" y="3022"/>
            <a:chExt cx="2175" cy="680"/>
          </a:xfrm>
        </p:grpSpPr>
        <p:sp>
          <p:nvSpPr>
            <p:cNvPr id="14348" name="Line 44">
              <a:extLst>
                <a:ext uri="{FF2B5EF4-FFF2-40B4-BE49-F238E27FC236}">
                  <a16:creationId xmlns:a16="http://schemas.microsoft.com/office/drawing/2014/main" id="{007FE7FF-61BF-4942-BCFA-E95D6876ADFD}"/>
                </a:ext>
              </a:extLst>
            </p:cNvPr>
            <p:cNvSpPr>
              <a:spLocks noChangeShapeType="1"/>
            </p:cNvSpPr>
            <p:nvPr/>
          </p:nvSpPr>
          <p:spPr bwMode="auto">
            <a:xfrm flipH="1" flipV="1">
              <a:off x="3424" y="3022"/>
              <a:ext cx="1543" cy="408"/>
            </a:xfrm>
            <a:prstGeom prst="line">
              <a:avLst/>
            </a:prstGeom>
            <a:noFill/>
            <a:ln w="28575">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49" name="Line 45">
              <a:extLst>
                <a:ext uri="{FF2B5EF4-FFF2-40B4-BE49-F238E27FC236}">
                  <a16:creationId xmlns:a16="http://schemas.microsoft.com/office/drawing/2014/main" id="{5AE1492F-B0B9-45F5-ADE8-FD71028FA6A8}"/>
                </a:ext>
              </a:extLst>
            </p:cNvPr>
            <p:cNvSpPr>
              <a:spLocks noChangeShapeType="1"/>
            </p:cNvSpPr>
            <p:nvPr/>
          </p:nvSpPr>
          <p:spPr bwMode="auto">
            <a:xfrm flipH="1" flipV="1">
              <a:off x="3334" y="3249"/>
              <a:ext cx="1587" cy="272"/>
            </a:xfrm>
            <a:prstGeom prst="line">
              <a:avLst/>
            </a:prstGeom>
            <a:noFill/>
            <a:ln w="28575">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50" name="Text Box 46">
              <a:extLst>
                <a:ext uri="{FF2B5EF4-FFF2-40B4-BE49-F238E27FC236}">
                  <a16:creationId xmlns:a16="http://schemas.microsoft.com/office/drawing/2014/main" id="{26B74E31-7F00-4846-99D1-8383E00F3886}"/>
                </a:ext>
              </a:extLst>
            </p:cNvPr>
            <p:cNvSpPr txBox="1">
              <a:spLocks noChangeArrowheads="1"/>
            </p:cNvSpPr>
            <p:nvPr/>
          </p:nvSpPr>
          <p:spPr bwMode="auto">
            <a:xfrm>
              <a:off x="4920" y="3375"/>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2800">
                  <a:latin typeface="黑体" panose="02010609060101010101" pitchFamily="49" charset="-122"/>
                  <a:ea typeface="黑体" panose="02010609060101010101" pitchFamily="49" charset="-122"/>
                </a:rPr>
                <a:t>氢键</a:t>
              </a:r>
            </a:p>
          </p:txBody>
        </p:sp>
        <p:sp>
          <p:nvSpPr>
            <p:cNvPr id="14351" name="Line 47">
              <a:extLst>
                <a:ext uri="{FF2B5EF4-FFF2-40B4-BE49-F238E27FC236}">
                  <a16:creationId xmlns:a16="http://schemas.microsoft.com/office/drawing/2014/main" id="{76064C13-6219-493C-AD68-46CB35AFBB1D}"/>
                </a:ext>
              </a:extLst>
            </p:cNvPr>
            <p:cNvSpPr>
              <a:spLocks noChangeShapeType="1"/>
            </p:cNvSpPr>
            <p:nvPr/>
          </p:nvSpPr>
          <p:spPr bwMode="auto">
            <a:xfrm>
              <a:off x="3424" y="3612"/>
              <a:ext cx="1497" cy="0"/>
            </a:xfrm>
            <a:prstGeom prst="line">
              <a:avLst/>
            </a:prstGeom>
            <a:noFill/>
            <a:ln w="28575">
              <a:solidFill>
                <a:srgbClr val="FF0000"/>
              </a:solidFill>
              <a:prstDash val="dash"/>
              <a:miter lim="800000"/>
              <a:headEnd type="triangle" w="med" len="med"/>
              <a:tailEnd/>
            </a:ln>
            <a:extLst>
              <a:ext uri="{909E8E84-426E-40DD-AFC4-6F175D3DCCD1}">
                <a14:hiddenFill xmlns:a14="http://schemas.microsoft.com/office/drawing/2010/main">
                  <a:noFill/>
                </a14:hiddenFill>
              </a:ext>
            </a:extLst>
          </p:spPr>
          <p:txBody>
            <a:bodyPr wrap="none"/>
            <a:lstStyle/>
            <a:p>
              <a:endParaRPr lang="zh-CN" altLang="en-US"/>
            </a:p>
          </p:txBody>
        </p:sp>
      </p:grpSp>
      <p:sp>
        <p:nvSpPr>
          <p:cNvPr id="14347" name="灯片编号占位符 47">
            <a:extLst>
              <a:ext uri="{FF2B5EF4-FFF2-40B4-BE49-F238E27FC236}">
                <a16:creationId xmlns:a16="http://schemas.microsoft.com/office/drawing/2014/main" id="{DC4AF099-C8AB-47C5-A133-BCE8DFB088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590DA9A0-EC7A-41B7-B44B-63BADB50B231}" type="slidenum">
              <a:rPr lang="en-US" altLang="zh-CN">
                <a:latin typeface="Arial" panose="020B0604020202020204" pitchFamily="34" charset="0"/>
              </a:rPr>
              <a:pPr eaLnBrk="1" hangingPunct="1"/>
              <a:t>85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AAFF3A8C-416E-4A39-A4F1-D4CA8E7E1C1A}"/>
              </a:ext>
            </a:extLst>
          </p:cNvPr>
          <p:cNvSpPr>
            <a:spLocks noGrp="1" noChangeArrowheads="1"/>
          </p:cNvSpPr>
          <p:nvPr>
            <p:ph type="body" idx="1"/>
          </p:nvPr>
        </p:nvSpPr>
        <p:spPr>
          <a:xfrm>
            <a:off x="668338" y="981075"/>
            <a:ext cx="8151812" cy="4895850"/>
          </a:xfrm>
        </p:spPr>
        <p:txBody>
          <a:bodyPr/>
          <a:lstStyle/>
          <a:p>
            <a:pPr eaLnBrk="1" hangingPunct="1">
              <a:lnSpc>
                <a:spcPct val="145000"/>
              </a:lnSpc>
            </a:pPr>
            <a:r>
              <a:rPr lang="zh-CN" altLang="en-US" sz="2800">
                <a:effectLst/>
                <a:latin typeface="Times New Roman" panose="02020603050405020304" pitchFamily="18" charset="0"/>
                <a:ea typeface="黑体" panose="02010609060101010101" pitchFamily="49" charset="-122"/>
              </a:rPr>
              <a:t>某些有机阴离子如磺胺类、脂肪酸、胆汁酸、  水杨酸等可与胆红素竞争与清蛋白结合，从而使胆红素游离出来，增加其透入细胞的可能性</a:t>
            </a:r>
          </a:p>
          <a:p>
            <a:pPr eaLnBrk="1" hangingPunct="1">
              <a:lnSpc>
                <a:spcPct val="145000"/>
              </a:lnSpc>
            </a:pPr>
            <a:r>
              <a:rPr lang="zh-CN" altLang="en-US" sz="2800">
                <a:effectLst/>
                <a:latin typeface="Times New Roman" panose="02020603050405020304" pitchFamily="18" charset="0"/>
                <a:ea typeface="黑体" panose="02010609060101010101" pitchFamily="49" charset="-122"/>
              </a:rPr>
              <a:t>过多的游离胆红素可与脑部基底核的脂类结合，并干扰脑的正常功能，称</a:t>
            </a:r>
            <a:r>
              <a:rPr lang="zh-CN" altLang="en-US" sz="2800">
                <a:solidFill>
                  <a:srgbClr val="FFFF00"/>
                </a:solidFill>
                <a:effectLst/>
                <a:latin typeface="Times New Roman" panose="02020603050405020304" pitchFamily="18" charset="0"/>
                <a:ea typeface="黑体" panose="02010609060101010101" pitchFamily="49" charset="-122"/>
              </a:rPr>
              <a:t>胆红素脑病或核黄疸。</a:t>
            </a:r>
          </a:p>
          <a:p>
            <a:pPr eaLnBrk="1" hangingPunct="1">
              <a:lnSpc>
                <a:spcPct val="145000"/>
              </a:lnSpc>
            </a:pPr>
            <a:r>
              <a:rPr lang="zh-CN" altLang="en-US" sz="2800">
                <a:effectLst/>
                <a:latin typeface="Times New Roman" panose="02020603050405020304" pitchFamily="18" charset="0"/>
                <a:ea typeface="黑体" panose="02010609060101010101" pitchFamily="49" charset="-122"/>
              </a:rPr>
              <a:t>新生儿高胆红素血症及黄疸倾向的病人，对多种有机阴离子药物必需慎用。</a:t>
            </a:r>
          </a:p>
        </p:txBody>
      </p:sp>
      <p:sp>
        <p:nvSpPr>
          <p:cNvPr id="97283" name="灯片编号占位符 2">
            <a:extLst>
              <a:ext uri="{FF2B5EF4-FFF2-40B4-BE49-F238E27FC236}">
                <a16:creationId xmlns:a16="http://schemas.microsoft.com/office/drawing/2014/main" id="{F128405D-C5AE-4C56-B1D6-598B3ECC83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5C4FE05-F311-49FE-990B-86CFD7603F4B}" type="slidenum">
              <a:rPr lang="en-US" altLang="zh-CN">
                <a:latin typeface="Arial" panose="020B0604020202020204" pitchFamily="34" charset="0"/>
              </a:rPr>
              <a:pPr eaLnBrk="1" hangingPunct="1"/>
              <a:t>86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randombar(horizontal)">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randombar(horizontal)">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randombar(horizontal)">
                                      <p:cBhvr>
                                        <p:cTn id="17"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9BC2C9C-1BA1-478B-8391-889F7A54CD41}"/>
              </a:ext>
            </a:extLst>
          </p:cNvPr>
          <p:cNvSpPr>
            <a:spLocks noGrp="1" noRot="1" noChangeArrowheads="1"/>
          </p:cNvSpPr>
          <p:nvPr>
            <p:ph type="title"/>
          </p:nvPr>
        </p:nvSpPr>
        <p:spPr>
          <a:xfrm>
            <a:off x="457200" y="908050"/>
            <a:ext cx="8229600" cy="558800"/>
          </a:xfrm>
        </p:spPr>
        <p:txBody>
          <a:bodyPr/>
          <a:lstStyle/>
          <a:p>
            <a:pPr eaLnBrk="1" hangingPunct="1"/>
            <a:r>
              <a:rPr lang="zh-CN" altLang="en-US" sz="3600" b="0">
                <a:solidFill>
                  <a:schemeClr val="hlink"/>
                </a:solidFill>
                <a:effectLst/>
                <a:ea typeface="黑体" panose="02010609060101010101" pitchFamily="49" charset="-122"/>
              </a:rPr>
              <a:t>三、结合胆红素的生成</a:t>
            </a:r>
          </a:p>
        </p:txBody>
      </p:sp>
      <p:sp>
        <p:nvSpPr>
          <p:cNvPr id="59396" name="Rectangle 4">
            <a:extLst>
              <a:ext uri="{FF2B5EF4-FFF2-40B4-BE49-F238E27FC236}">
                <a16:creationId xmlns:a16="http://schemas.microsoft.com/office/drawing/2014/main" id="{C19EA6B0-10F9-4BAE-BED0-C33E4526925A}"/>
              </a:ext>
            </a:extLst>
          </p:cNvPr>
          <p:cNvSpPr>
            <a:spLocks noRot="1" noChangeArrowheads="1"/>
          </p:cNvSpPr>
          <p:nvPr/>
        </p:nvSpPr>
        <p:spPr bwMode="auto">
          <a:xfrm>
            <a:off x="34925" y="1773238"/>
            <a:ext cx="86407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60463" indent="-116046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90000"/>
              </a:lnSpc>
              <a:spcBef>
                <a:spcPct val="20000"/>
              </a:spcBef>
              <a:buClr>
                <a:schemeClr val="hlink"/>
              </a:buClr>
              <a:buSzPct val="70000"/>
              <a:buFont typeface="Wingdings" panose="05000000000000000000" pitchFamily="2" charset="2"/>
              <a:buNone/>
            </a:pPr>
            <a:r>
              <a:rPr lang="zh-CN" altLang="en-US" sz="3200">
                <a:latin typeface="Times New Roman" panose="02020603050405020304" pitchFamily="18" charset="0"/>
                <a:ea typeface="黑体" panose="02010609060101010101" pitchFamily="49" charset="-122"/>
              </a:rPr>
              <a:t>（一）游离胆红素进入肝细胞</a:t>
            </a:r>
          </a:p>
        </p:txBody>
      </p:sp>
      <p:sp>
        <p:nvSpPr>
          <p:cNvPr id="59397" name="Rectangle 5">
            <a:extLst>
              <a:ext uri="{FF2B5EF4-FFF2-40B4-BE49-F238E27FC236}">
                <a16:creationId xmlns:a16="http://schemas.microsoft.com/office/drawing/2014/main" id="{35BA7E1C-7FFB-4727-8FB4-B6D5B28EBBE8}"/>
              </a:ext>
            </a:extLst>
          </p:cNvPr>
          <p:cNvSpPr>
            <a:spLocks noChangeArrowheads="1"/>
          </p:cNvSpPr>
          <p:nvPr/>
        </p:nvSpPr>
        <p:spPr bwMode="auto">
          <a:xfrm>
            <a:off x="827088" y="2420938"/>
            <a:ext cx="777716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0725"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5000"/>
              </a:lnSpc>
              <a:buClr>
                <a:srgbClr val="FFFF00"/>
              </a:buClr>
              <a:buSzPct val="75000"/>
              <a:buFont typeface="Wingdings" panose="05000000000000000000" pitchFamily="2" charset="2"/>
              <a:buChar char="u"/>
            </a:pPr>
            <a:r>
              <a:rPr lang="zh-CN" altLang="en-US" sz="2800">
                <a:latin typeface="Times New Roman" panose="02020603050405020304" pitchFamily="18" charset="0"/>
                <a:ea typeface="黑体" panose="02010609060101010101" pitchFamily="49" charset="-122"/>
              </a:rPr>
              <a:t>胆红素可自由双向通透肝细胞膜血窦域而 进入肝细胞</a:t>
            </a:r>
          </a:p>
          <a:p>
            <a:pPr eaLnBrk="1" hangingPunct="1">
              <a:lnSpc>
                <a:spcPct val="95000"/>
              </a:lnSpc>
              <a:buClr>
                <a:srgbClr val="FFFF00"/>
              </a:buClr>
              <a:buSzPct val="75000"/>
              <a:buFont typeface="Wingdings" panose="05000000000000000000" pitchFamily="2" charset="2"/>
              <a:buNone/>
            </a:pPr>
            <a:endParaRPr lang="zh-CN" altLang="en-US" sz="2800">
              <a:latin typeface="Times New Roman" panose="02020603050405020304" pitchFamily="18" charset="0"/>
              <a:ea typeface="黑体" panose="02010609060101010101" pitchFamily="49" charset="-122"/>
            </a:endParaRPr>
          </a:p>
          <a:p>
            <a:pPr eaLnBrk="1" hangingPunct="1">
              <a:lnSpc>
                <a:spcPct val="135000"/>
              </a:lnSpc>
              <a:buClr>
                <a:srgbClr val="FFFF00"/>
              </a:buClr>
              <a:buSzPct val="75000"/>
              <a:buFont typeface="Wingdings" panose="05000000000000000000" pitchFamily="2" charset="2"/>
              <a:buChar char="u"/>
            </a:pPr>
            <a:r>
              <a:rPr lang="zh-CN" altLang="en-US" sz="2800">
                <a:latin typeface="Times New Roman" panose="02020603050405020304" pitchFamily="18" charset="0"/>
                <a:ea typeface="黑体" panose="02010609060101010101" pitchFamily="49" charset="-122"/>
              </a:rPr>
              <a:t>胆红素在胞浆与配体蛋白</a:t>
            </a:r>
            <a:r>
              <a:rPr lang="en-US" altLang="zh-CN" sz="2800">
                <a:latin typeface="Times New Roman" panose="02020603050405020304" pitchFamily="18" charset="0"/>
                <a:ea typeface="黑体" panose="02010609060101010101" pitchFamily="49" charset="-122"/>
              </a:rPr>
              <a:t>(</a:t>
            </a:r>
            <a:r>
              <a:rPr lang="zh-CN" altLang="en-US" sz="2800">
                <a:latin typeface="Times New Roman" panose="02020603050405020304" pitchFamily="18" charset="0"/>
                <a:ea typeface="黑体" panose="02010609060101010101" pitchFamily="49" charset="-122"/>
              </a:rPr>
              <a:t>Ｙ蛋白或Ｚ蛋白</a:t>
            </a:r>
            <a:r>
              <a:rPr lang="en-US" altLang="zh-CN" sz="2800">
                <a:latin typeface="Times New Roman" panose="02020603050405020304" pitchFamily="18" charset="0"/>
                <a:ea typeface="黑体" panose="02010609060101010101" pitchFamily="49" charset="-122"/>
              </a:rPr>
              <a:t>)</a:t>
            </a:r>
            <a:r>
              <a:rPr lang="zh-CN" altLang="en-US" sz="2800">
                <a:latin typeface="Times New Roman" panose="02020603050405020304" pitchFamily="18" charset="0"/>
                <a:ea typeface="黑体" panose="02010609060101010101" pitchFamily="49" charset="-122"/>
              </a:rPr>
              <a:t>结合，以胆红素</a:t>
            </a:r>
            <a:r>
              <a:rPr lang="en-US" altLang="zh-CN" sz="2800">
                <a:latin typeface="Times New Roman" panose="02020603050405020304" pitchFamily="18" charset="0"/>
                <a:ea typeface="黑体" panose="02010609060101010101" pitchFamily="49" charset="-122"/>
              </a:rPr>
              <a:t>-Y</a:t>
            </a:r>
            <a:r>
              <a:rPr lang="zh-CN" altLang="en-US" sz="2800">
                <a:latin typeface="Times New Roman" panose="02020603050405020304" pitchFamily="18" charset="0"/>
                <a:ea typeface="黑体" panose="02010609060101010101" pitchFamily="49" charset="-122"/>
              </a:rPr>
              <a:t>蛋白或胆红素</a:t>
            </a:r>
            <a:r>
              <a:rPr lang="en-US" altLang="zh-CN" sz="2800">
                <a:latin typeface="Times New Roman" panose="02020603050405020304" pitchFamily="18" charset="0"/>
                <a:ea typeface="黑体" panose="02010609060101010101" pitchFamily="49" charset="-122"/>
              </a:rPr>
              <a:t>-Z</a:t>
            </a:r>
            <a:r>
              <a:rPr lang="zh-CN" altLang="en-US" sz="2800">
                <a:latin typeface="Times New Roman" panose="02020603050405020304" pitchFamily="18" charset="0"/>
                <a:ea typeface="黑体" panose="02010609060101010101" pitchFamily="49" charset="-122"/>
              </a:rPr>
              <a:t>蛋白的形式被携带至肝细胞滑面内质网</a:t>
            </a:r>
          </a:p>
        </p:txBody>
      </p:sp>
      <p:sp>
        <p:nvSpPr>
          <p:cNvPr id="98309" name="灯片编号占位符 4">
            <a:extLst>
              <a:ext uri="{FF2B5EF4-FFF2-40B4-BE49-F238E27FC236}">
                <a16:creationId xmlns:a16="http://schemas.microsoft.com/office/drawing/2014/main" id="{1E649E4D-A0BD-4A54-97C4-232D7A2324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5C38A0D-C784-4049-B46A-ABDCB4C02713}" type="slidenum">
              <a:rPr lang="en-US" altLang="zh-CN">
                <a:latin typeface="Arial" panose="020B0604020202020204" pitchFamily="34" charset="0"/>
              </a:rPr>
              <a:pPr eaLnBrk="1" hangingPunct="1"/>
              <a:t>87</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Effect transition="in" filter="wipe(left)">
                                      <p:cBhvr>
                                        <p:cTn id="7" dur="500"/>
                                        <p:tgtEl>
                                          <p:spTgt spid="593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wipe(up)">
                                      <p:cBhvr>
                                        <p:cTn id="1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P spid="5939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6DEBC7-CEC9-4BAD-ADEA-FCB664F17D41}"/>
              </a:ext>
            </a:extLst>
          </p:cNvPr>
          <p:cNvSpPr>
            <a:spLocks noGrp="1"/>
          </p:cNvSpPr>
          <p:nvPr>
            <p:ph type="title"/>
          </p:nvPr>
        </p:nvSpPr>
        <p:spPr>
          <a:xfrm>
            <a:off x="457200" y="414338"/>
            <a:ext cx="8229600" cy="1143000"/>
          </a:xfrm>
        </p:spPr>
        <p:txBody>
          <a:bodyPr/>
          <a:lstStyle/>
          <a:p>
            <a:pPr>
              <a:defRPr/>
            </a:pPr>
            <a:r>
              <a:rPr kumimoji="1" lang="zh-CN" altLang="en-US" sz="3200" b="0" dirty="0">
                <a:solidFill>
                  <a:srgbClr val="FFFF00"/>
                </a:solidFill>
                <a:latin typeface="Times New Roman" pitchFamily="18" charset="0"/>
                <a:ea typeface="黑体" pitchFamily="49" charset="-122"/>
              </a:rPr>
              <a:t>（二）结合胆红素的生成</a:t>
            </a:r>
            <a:endParaRPr lang="zh-CN" altLang="en-US" sz="3200" b="0" dirty="0"/>
          </a:p>
        </p:txBody>
      </p:sp>
      <p:sp>
        <p:nvSpPr>
          <p:cNvPr id="3" name="Rectangle 2">
            <a:extLst>
              <a:ext uri="{FF2B5EF4-FFF2-40B4-BE49-F238E27FC236}">
                <a16:creationId xmlns:a16="http://schemas.microsoft.com/office/drawing/2014/main" id="{FAFBF735-D96E-4092-812B-96B7E5B9476D}"/>
              </a:ext>
            </a:extLst>
          </p:cNvPr>
          <p:cNvSpPr>
            <a:spLocks noRot="1" noChangeArrowheads="1"/>
          </p:cNvSpPr>
          <p:nvPr/>
        </p:nvSpPr>
        <p:spPr bwMode="auto">
          <a:xfrm>
            <a:off x="893763" y="1557338"/>
            <a:ext cx="74945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20000"/>
              </a:lnSpc>
              <a:spcBef>
                <a:spcPct val="20000"/>
              </a:spcBef>
              <a:buClr>
                <a:srgbClr val="FFFF00"/>
              </a:buClr>
              <a:buSzPct val="60000"/>
              <a:buFont typeface="Wingdings" panose="05000000000000000000" pitchFamily="2" charset="2"/>
              <a:buChar char="u"/>
            </a:pPr>
            <a:r>
              <a:rPr kumimoji="1" lang="en-US" altLang="zh-CN" sz="2800">
                <a:solidFill>
                  <a:schemeClr val="tx2"/>
                </a:solidFill>
                <a:latin typeface="Times New Roman" panose="02020603050405020304" pitchFamily="18" charset="0"/>
                <a:ea typeface="黑体" panose="02010609060101010101" pitchFamily="49" charset="-122"/>
              </a:rPr>
              <a:t> </a:t>
            </a:r>
            <a:r>
              <a:rPr kumimoji="1" lang="zh-CN" altLang="en-US" sz="2800">
                <a:solidFill>
                  <a:schemeClr val="tx2"/>
                </a:solidFill>
                <a:latin typeface="Times New Roman" panose="02020603050405020304" pitchFamily="18" charset="0"/>
                <a:ea typeface="黑体" panose="02010609060101010101" pitchFamily="49" charset="-122"/>
              </a:rPr>
              <a:t>部位：</a:t>
            </a:r>
            <a:r>
              <a:rPr kumimoji="1" lang="zh-CN" altLang="en-US" sz="2800">
                <a:latin typeface="Times New Roman" panose="02020603050405020304" pitchFamily="18" charset="0"/>
                <a:ea typeface="黑体" panose="02010609060101010101" pitchFamily="49" charset="-122"/>
              </a:rPr>
              <a:t>滑面内网质</a:t>
            </a:r>
          </a:p>
          <a:p>
            <a:pPr eaLnBrk="1" hangingPunct="1">
              <a:lnSpc>
                <a:spcPct val="120000"/>
              </a:lnSpc>
              <a:spcBef>
                <a:spcPct val="20000"/>
              </a:spcBef>
              <a:buClr>
                <a:srgbClr val="FFFF00"/>
              </a:buClr>
              <a:buSzPct val="60000"/>
              <a:buFont typeface="Wingdings" panose="05000000000000000000" pitchFamily="2" charset="2"/>
              <a:buChar char="u"/>
            </a:pPr>
            <a:r>
              <a:rPr kumimoji="1" lang="zh-CN" altLang="en-US" sz="2800">
                <a:solidFill>
                  <a:schemeClr val="tx2"/>
                </a:solidFill>
                <a:latin typeface="Times New Roman" panose="02020603050405020304" pitchFamily="18" charset="0"/>
                <a:ea typeface="黑体" panose="02010609060101010101" pitchFamily="49" charset="-122"/>
              </a:rPr>
              <a:t> 反应：</a:t>
            </a:r>
            <a:r>
              <a:rPr kumimoji="1" lang="zh-CN" altLang="en-US" sz="2800">
                <a:latin typeface="Times New Roman" panose="02020603050405020304" pitchFamily="18" charset="0"/>
                <a:ea typeface="黑体" panose="02010609060101010101" pitchFamily="49" charset="-122"/>
              </a:rPr>
              <a:t>结合反应（主要结合物为葡糖醛酸）</a:t>
            </a:r>
          </a:p>
          <a:p>
            <a:pPr eaLnBrk="1" hangingPunct="1">
              <a:lnSpc>
                <a:spcPct val="120000"/>
              </a:lnSpc>
              <a:spcBef>
                <a:spcPct val="20000"/>
              </a:spcBef>
              <a:buClr>
                <a:srgbClr val="FFFF00"/>
              </a:buClr>
              <a:buSzPct val="60000"/>
              <a:buFont typeface="Wingdings" panose="05000000000000000000" pitchFamily="2" charset="2"/>
              <a:buChar char="u"/>
            </a:pPr>
            <a:r>
              <a:rPr kumimoji="1" lang="zh-CN" altLang="en-US" sz="2800">
                <a:solidFill>
                  <a:schemeClr val="tx2"/>
                </a:solidFill>
                <a:latin typeface="Times New Roman" panose="02020603050405020304" pitchFamily="18" charset="0"/>
                <a:ea typeface="黑体" panose="02010609060101010101" pitchFamily="49" charset="-122"/>
              </a:rPr>
              <a:t> 酶：</a:t>
            </a:r>
            <a:r>
              <a:rPr kumimoji="1" lang="en-US" altLang="zh-CN" sz="2800">
                <a:latin typeface="Times New Roman" panose="02020603050405020304" pitchFamily="18" charset="0"/>
                <a:ea typeface="黑体" panose="02010609060101010101" pitchFamily="49" charset="-122"/>
              </a:rPr>
              <a:t>UDP-</a:t>
            </a:r>
            <a:r>
              <a:rPr kumimoji="1" lang="zh-CN" altLang="en-US" sz="2800">
                <a:latin typeface="Times New Roman" panose="02020603050405020304" pitchFamily="18" charset="0"/>
                <a:ea typeface="黑体" panose="02010609060101010101" pitchFamily="49" charset="-122"/>
              </a:rPr>
              <a:t>葡糖醛酸基转移酶</a:t>
            </a:r>
          </a:p>
          <a:p>
            <a:pPr eaLnBrk="1" hangingPunct="1">
              <a:lnSpc>
                <a:spcPct val="120000"/>
              </a:lnSpc>
              <a:spcBef>
                <a:spcPct val="20000"/>
              </a:spcBef>
              <a:buClr>
                <a:srgbClr val="FFFF00"/>
              </a:buClr>
              <a:buSzPct val="60000"/>
              <a:buFont typeface="Wingdings" panose="05000000000000000000" pitchFamily="2" charset="2"/>
              <a:buChar char="u"/>
            </a:pPr>
            <a:r>
              <a:rPr kumimoji="1" lang="zh-CN" altLang="en-US" sz="2800">
                <a:solidFill>
                  <a:schemeClr val="tx2"/>
                </a:solidFill>
                <a:latin typeface="Times New Roman" panose="02020603050405020304" pitchFamily="18" charset="0"/>
                <a:ea typeface="黑体" panose="02010609060101010101" pitchFamily="49" charset="-122"/>
              </a:rPr>
              <a:t> 产物：</a:t>
            </a:r>
          </a:p>
          <a:p>
            <a:pPr eaLnBrk="1" hangingPunct="1">
              <a:lnSpc>
                <a:spcPct val="120000"/>
              </a:lnSpc>
              <a:spcBef>
                <a:spcPct val="20000"/>
              </a:spcBef>
              <a:buClr>
                <a:srgbClr val="FFFF00"/>
              </a:buClr>
              <a:buSzPct val="60000"/>
              <a:buFont typeface="Wingdings" panose="05000000000000000000" pitchFamily="2" charset="2"/>
              <a:buNone/>
            </a:pPr>
            <a:r>
              <a:rPr kumimoji="1" lang="zh-CN" altLang="en-US" sz="2800">
                <a:latin typeface="Times New Roman" panose="02020603050405020304" pitchFamily="18" charset="0"/>
                <a:ea typeface="黑体" panose="02010609060101010101" pitchFamily="49" charset="-122"/>
              </a:rPr>
              <a:t>           主要为双葡萄糖醛酸胆红素，另有少量单葡萄糖醛酸胆红素、硫酸胆红素，统称为</a:t>
            </a:r>
            <a:r>
              <a:rPr kumimoji="1" lang="zh-CN" altLang="en-US" sz="2800" u="sng">
                <a:solidFill>
                  <a:schemeClr val="tx2"/>
                </a:solidFill>
                <a:latin typeface="Times New Roman" panose="02020603050405020304" pitchFamily="18" charset="0"/>
                <a:ea typeface="黑体" panose="02010609060101010101" pitchFamily="49" charset="-122"/>
              </a:rPr>
              <a:t>结合胆红素</a:t>
            </a:r>
            <a:endParaRPr kumimoji="1" lang="zh-CN" altLang="en-US" sz="2800">
              <a:solidFill>
                <a:schemeClr val="tx2"/>
              </a:solidFill>
              <a:latin typeface="Times New Roman" panose="02020603050405020304" pitchFamily="18" charset="0"/>
              <a:ea typeface="黑体" panose="02010609060101010101" pitchFamily="49" charset="-122"/>
            </a:endParaRPr>
          </a:p>
          <a:p>
            <a:pPr eaLnBrk="1" hangingPunct="1">
              <a:lnSpc>
                <a:spcPct val="120000"/>
              </a:lnSpc>
              <a:spcBef>
                <a:spcPct val="20000"/>
              </a:spcBef>
              <a:buClr>
                <a:srgbClr val="FFFF00"/>
              </a:buClr>
              <a:buSzPct val="60000"/>
              <a:buFont typeface="Wingdings" panose="05000000000000000000" pitchFamily="2" charset="2"/>
              <a:buChar char="u"/>
            </a:pPr>
            <a:r>
              <a:rPr kumimoji="1" lang="zh-CN" altLang="en-US" sz="2800">
                <a:solidFill>
                  <a:schemeClr val="tx2"/>
                </a:solidFill>
                <a:latin typeface="Times New Roman" panose="02020603050405020304" pitchFamily="18" charset="0"/>
                <a:ea typeface="黑体" panose="02010609060101010101" pitchFamily="49" charset="-122"/>
              </a:rPr>
              <a:t> 意义：</a:t>
            </a:r>
            <a:r>
              <a:rPr lang="zh-CN" altLang="en-US" sz="2800">
                <a:latin typeface="Times New Roman" panose="02020603050405020304" pitchFamily="18" charset="0"/>
                <a:ea typeface="黑体" panose="02010609060101010101" pitchFamily="49" charset="-122"/>
              </a:rPr>
              <a:t>生物转化解毒</a:t>
            </a:r>
            <a:endParaRPr kumimoji="1" lang="zh-CN" altLang="en-US" sz="2800" u="sng">
              <a:solidFill>
                <a:schemeClr val="tx2"/>
              </a:solidFill>
              <a:latin typeface="Times New Roman" panose="02020603050405020304" pitchFamily="18" charset="0"/>
              <a:ea typeface="黑体" panose="02010609060101010101" pitchFamily="49" charset="-122"/>
            </a:endParaRPr>
          </a:p>
        </p:txBody>
      </p:sp>
      <p:sp>
        <p:nvSpPr>
          <p:cNvPr id="99332" name="灯片编号占位符 3">
            <a:extLst>
              <a:ext uri="{FF2B5EF4-FFF2-40B4-BE49-F238E27FC236}">
                <a16:creationId xmlns:a16="http://schemas.microsoft.com/office/drawing/2014/main" id="{E0F15ED4-F206-4701-866B-01D56892DD4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3291DF7C-0D7B-449A-9FE9-A5F85C974066}" type="slidenum">
              <a:rPr lang="en-US" altLang="zh-CN">
                <a:latin typeface="Arial" panose="020B0604020202020204" pitchFamily="34" charset="0"/>
              </a:rPr>
              <a:pPr eaLnBrk="1" hangingPunct="1"/>
              <a:t>88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a:extLst>
              <a:ext uri="{FF2B5EF4-FFF2-40B4-BE49-F238E27FC236}">
                <a16:creationId xmlns:a16="http://schemas.microsoft.com/office/drawing/2014/main" id="{665C2C09-EC0D-4361-A1E6-11DAA5AB420C}"/>
              </a:ext>
            </a:extLst>
          </p:cNvPr>
          <p:cNvSpPr txBox="1">
            <a:spLocks noChangeArrowheads="1"/>
          </p:cNvSpPr>
          <p:nvPr/>
        </p:nvSpPr>
        <p:spPr bwMode="auto">
          <a:xfrm>
            <a:off x="4211638" y="1447800"/>
            <a:ext cx="3595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a:latin typeface="Arial" panose="020B0604020202020204" pitchFamily="34" charset="0"/>
                <a:ea typeface="黑体" panose="02010609060101010101" pitchFamily="49" charset="-122"/>
                <a:cs typeface="Arial" panose="020B0604020202020204" pitchFamily="34" charset="0"/>
              </a:rPr>
              <a:t>胆红素葡糖醛酸一酯 </a:t>
            </a:r>
          </a:p>
          <a:p>
            <a:pPr eaLnBrk="1" hangingPunct="1"/>
            <a:r>
              <a:rPr kumimoji="1" lang="zh-CN" altLang="en-US" sz="2800">
                <a:latin typeface="Arial" panose="020B0604020202020204" pitchFamily="34" charset="0"/>
                <a:ea typeface="黑体" panose="02010609060101010101" pitchFamily="49" charset="-122"/>
                <a:cs typeface="Arial" panose="020B0604020202020204" pitchFamily="34" charset="0"/>
              </a:rPr>
              <a:t>               </a:t>
            </a:r>
            <a:r>
              <a:rPr kumimoji="1" lang="en-US" altLang="zh-CN" sz="2800">
                <a:latin typeface="Arial" panose="020B0604020202020204" pitchFamily="34" charset="0"/>
                <a:ea typeface="黑体" panose="02010609060101010101" pitchFamily="49" charset="-122"/>
                <a:cs typeface="Arial" panose="020B0604020202020204" pitchFamily="34" charset="0"/>
              </a:rPr>
              <a:t>+</a:t>
            </a:r>
          </a:p>
          <a:p>
            <a:pPr eaLnBrk="1" hangingPunct="1"/>
            <a:r>
              <a:rPr kumimoji="1" lang="en-US" altLang="zh-CN" sz="2800">
                <a:latin typeface="Arial" panose="020B0604020202020204" pitchFamily="34" charset="0"/>
                <a:ea typeface="黑体" panose="02010609060101010101" pitchFamily="49" charset="-122"/>
                <a:cs typeface="Arial" panose="020B0604020202020204" pitchFamily="34" charset="0"/>
              </a:rPr>
              <a:t>     UDP -</a:t>
            </a:r>
            <a:r>
              <a:rPr kumimoji="1" lang="zh-CN" altLang="en-US" sz="2800">
                <a:latin typeface="Arial" panose="020B0604020202020204" pitchFamily="34" charset="0"/>
                <a:ea typeface="黑体" panose="02010609060101010101" pitchFamily="49" charset="-122"/>
                <a:cs typeface="Arial" panose="020B0604020202020204" pitchFamily="34" charset="0"/>
              </a:rPr>
              <a:t>葡糖醛酸</a:t>
            </a:r>
          </a:p>
        </p:txBody>
      </p:sp>
      <p:sp>
        <p:nvSpPr>
          <p:cNvPr id="100355" name="Line 4">
            <a:extLst>
              <a:ext uri="{FF2B5EF4-FFF2-40B4-BE49-F238E27FC236}">
                <a16:creationId xmlns:a16="http://schemas.microsoft.com/office/drawing/2014/main" id="{85974DD4-2A6B-4E5F-9F76-7FCD64626A7A}"/>
              </a:ext>
            </a:extLst>
          </p:cNvPr>
          <p:cNvSpPr>
            <a:spLocks noChangeShapeType="1"/>
          </p:cNvSpPr>
          <p:nvPr/>
        </p:nvSpPr>
        <p:spPr bwMode="auto">
          <a:xfrm rot="5400000">
            <a:off x="5003007" y="3826669"/>
            <a:ext cx="187325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0356" name="Text Box 5">
            <a:extLst>
              <a:ext uri="{FF2B5EF4-FFF2-40B4-BE49-F238E27FC236}">
                <a16:creationId xmlns:a16="http://schemas.microsoft.com/office/drawing/2014/main" id="{E81BAF5B-5B99-49E5-82FD-2B960922D5F2}"/>
              </a:ext>
            </a:extLst>
          </p:cNvPr>
          <p:cNvSpPr txBox="1">
            <a:spLocks noChangeArrowheads="1"/>
          </p:cNvSpPr>
          <p:nvPr/>
        </p:nvSpPr>
        <p:spPr bwMode="auto">
          <a:xfrm>
            <a:off x="5938838" y="3322638"/>
            <a:ext cx="2232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a:solidFill>
                  <a:schemeClr val="hlink"/>
                </a:solidFill>
                <a:latin typeface="Arial" panose="020B0604020202020204" pitchFamily="34" charset="0"/>
                <a:ea typeface="黑体" panose="02010609060101010101" pitchFamily="49" charset="-122"/>
                <a:cs typeface="Arial" panose="020B0604020202020204" pitchFamily="34" charset="0"/>
              </a:rPr>
              <a:t>UDP-</a:t>
            </a:r>
            <a:r>
              <a:rPr kumimoji="1" lang="zh-CN" altLang="en-US" sz="2800">
                <a:solidFill>
                  <a:schemeClr val="hlink"/>
                </a:solidFill>
                <a:latin typeface="Arial" panose="020B0604020202020204" pitchFamily="34" charset="0"/>
                <a:ea typeface="黑体" panose="02010609060101010101" pitchFamily="49" charset="-122"/>
                <a:cs typeface="Arial" panose="020B0604020202020204" pitchFamily="34" charset="0"/>
              </a:rPr>
              <a:t>葡糖醛酸基转移酶</a:t>
            </a:r>
          </a:p>
        </p:txBody>
      </p:sp>
      <p:sp>
        <p:nvSpPr>
          <p:cNvPr id="100357" name="Text Box 6">
            <a:extLst>
              <a:ext uri="{FF2B5EF4-FFF2-40B4-BE49-F238E27FC236}">
                <a16:creationId xmlns:a16="http://schemas.microsoft.com/office/drawing/2014/main" id="{B9954F49-23FC-4AB8-98FD-8DAC3B794ADD}"/>
              </a:ext>
            </a:extLst>
          </p:cNvPr>
          <p:cNvSpPr txBox="1">
            <a:spLocks noChangeArrowheads="1"/>
          </p:cNvSpPr>
          <p:nvPr/>
        </p:nvSpPr>
        <p:spPr bwMode="auto">
          <a:xfrm>
            <a:off x="4643438" y="4868863"/>
            <a:ext cx="34305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zh-CN" altLang="en-US" sz="2800">
                <a:latin typeface="Arial" panose="020B0604020202020204" pitchFamily="34" charset="0"/>
                <a:ea typeface="黑体" panose="02010609060101010101" pitchFamily="49" charset="-122"/>
                <a:cs typeface="Arial" panose="020B0604020202020204" pitchFamily="34" charset="0"/>
              </a:rPr>
              <a:t>胆红素葡糖醛酸二酯</a:t>
            </a:r>
          </a:p>
          <a:p>
            <a:pPr eaLnBrk="1" hangingPunct="1"/>
            <a:r>
              <a:rPr kumimoji="1" lang="zh-CN" altLang="en-US" sz="2800">
                <a:latin typeface="Arial" panose="020B0604020202020204" pitchFamily="34" charset="0"/>
                <a:ea typeface="黑体" panose="02010609060101010101" pitchFamily="49" charset="-122"/>
                <a:cs typeface="Arial" panose="020B0604020202020204" pitchFamily="34" charset="0"/>
              </a:rPr>
              <a:t>            </a:t>
            </a:r>
            <a:r>
              <a:rPr kumimoji="1" lang="en-US" altLang="zh-CN" sz="2800">
                <a:latin typeface="Arial" panose="020B0604020202020204" pitchFamily="34" charset="0"/>
                <a:ea typeface="黑体" panose="02010609060101010101" pitchFamily="49" charset="-122"/>
                <a:cs typeface="Arial" panose="020B0604020202020204" pitchFamily="34" charset="0"/>
              </a:rPr>
              <a:t>+ </a:t>
            </a:r>
          </a:p>
          <a:p>
            <a:pPr eaLnBrk="1" hangingPunct="1"/>
            <a:r>
              <a:rPr kumimoji="1" lang="en-US" altLang="zh-CN" sz="2800">
                <a:latin typeface="Arial" panose="020B0604020202020204" pitchFamily="34" charset="0"/>
                <a:ea typeface="黑体" panose="02010609060101010101" pitchFamily="49" charset="-122"/>
                <a:cs typeface="Arial" panose="020B0604020202020204" pitchFamily="34" charset="0"/>
              </a:rPr>
              <a:t>          UDP</a:t>
            </a:r>
          </a:p>
        </p:txBody>
      </p:sp>
      <p:sp>
        <p:nvSpPr>
          <p:cNvPr id="100358" name="Text Box 8">
            <a:extLst>
              <a:ext uri="{FF2B5EF4-FFF2-40B4-BE49-F238E27FC236}">
                <a16:creationId xmlns:a16="http://schemas.microsoft.com/office/drawing/2014/main" id="{A73F5DB0-64E8-4F24-89E6-DF7DCBC82DB5}"/>
              </a:ext>
            </a:extLst>
          </p:cNvPr>
          <p:cNvSpPr txBox="1">
            <a:spLocks noChangeArrowheads="1"/>
          </p:cNvSpPr>
          <p:nvPr/>
        </p:nvSpPr>
        <p:spPr bwMode="auto">
          <a:xfrm>
            <a:off x="1116013" y="1417638"/>
            <a:ext cx="259238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a:latin typeface="Arial" panose="020B0604020202020204" pitchFamily="34" charset="0"/>
                <a:ea typeface="黑体" panose="02010609060101010101" pitchFamily="49" charset="-122"/>
                <a:cs typeface="Arial" panose="020B0604020202020204" pitchFamily="34" charset="0"/>
              </a:rPr>
              <a:t>       </a:t>
            </a:r>
            <a:r>
              <a:rPr kumimoji="1" lang="zh-CN" altLang="en-US" sz="2800">
                <a:latin typeface="Arial" panose="020B0604020202020204" pitchFamily="34" charset="0"/>
                <a:ea typeface="黑体" panose="02010609060101010101" pitchFamily="49" charset="-122"/>
                <a:cs typeface="Arial" panose="020B0604020202020204" pitchFamily="34" charset="0"/>
              </a:rPr>
              <a:t>胆红素 </a:t>
            </a:r>
          </a:p>
          <a:p>
            <a:pPr eaLnBrk="1" hangingPunct="1"/>
            <a:r>
              <a:rPr kumimoji="1" lang="zh-CN" altLang="en-US" sz="2800">
                <a:latin typeface="Arial" panose="020B0604020202020204" pitchFamily="34" charset="0"/>
                <a:ea typeface="黑体" panose="02010609060101010101" pitchFamily="49" charset="-122"/>
                <a:cs typeface="Arial" panose="020B0604020202020204" pitchFamily="34" charset="0"/>
              </a:rPr>
              <a:t>          </a:t>
            </a:r>
            <a:r>
              <a:rPr kumimoji="1" lang="en-US" altLang="zh-CN" sz="2800">
                <a:latin typeface="Arial" panose="020B0604020202020204" pitchFamily="34" charset="0"/>
                <a:ea typeface="黑体" panose="02010609060101010101" pitchFamily="49" charset="-122"/>
                <a:cs typeface="Arial" panose="020B0604020202020204" pitchFamily="34" charset="0"/>
              </a:rPr>
              <a:t>+ </a:t>
            </a:r>
          </a:p>
          <a:p>
            <a:pPr eaLnBrk="1" hangingPunct="1"/>
            <a:r>
              <a:rPr kumimoji="1" lang="en-US" altLang="zh-CN" sz="2800">
                <a:latin typeface="Arial" panose="020B0604020202020204" pitchFamily="34" charset="0"/>
                <a:ea typeface="黑体" panose="02010609060101010101" pitchFamily="49" charset="-122"/>
                <a:cs typeface="Arial" panose="020B0604020202020204" pitchFamily="34" charset="0"/>
              </a:rPr>
              <a:t>UDP -</a:t>
            </a:r>
            <a:r>
              <a:rPr kumimoji="1" lang="zh-CN" altLang="en-US" sz="2800">
                <a:latin typeface="Arial" panose="020B0604020202020204" pitchFamily="34" charset="0"/>
                <a:ea typeface="黑体" panose="02010609060101010101" pitchFamily="49" charset="-122"/>
                <a:cs typeface="Arial" panose="020B0604020202020204" pitchFamily="34" charset="0"/>
              </a:rPr>
              <a:t>葡糖醛酸</a:t>
            </a:r>
          </a:p>
        </p:txBody>
      </p:sp>
      <p:sp>
        <p:nvSpPr>
          <p:cNvPr id="100359" name="Line 9">
            <a:extLst>
              <a:ext uri="{FF2B5EF4-FFF2-40B4-BE49-F238E27FC236}">
                <a16:creationId xmlns:a16="http://schemas.microsoft.com/office/drawing/2014/main" id="{4B340BE0-D3C1-4C9A-991B-0AA33B40695D}"/>
              </a:ext>
            </a:extLst>
          </p:cNvPr>
          <p:cNvSpPr>
            <a:spLocks noChangeShapeType="1"/>
          </p:cNvSpPr>
          <p:nvPr/>
        </p:nvSpPr>
        <p:spPr bwMode="auto">
          <a:xfrm rot="5400000">
            <a:off x="1187450" y="3722688"/>
            <a:ext cx="18732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0360" name="Text Box 10">
            <a:extLst>
              <a:ext uri="{FF2B5EF4-FFF2-40B4-BE49-F238E27FC236}">
                <a16:creationId xmlns:a16="http://schemas.microsoft.com/office/drawing/2014/main" id="{F5B11E94-83C3-40FE-8319-D1351F90282A}"/>
              </a:ext>
            </a:extLst>
          </p:cNvPr>
          <p:cNvSpPr txBox="1">
            <a:spLocks noChangeArrowheads="1"/>
          </p:cNvSpPr>
          <p:nvPr/>
        </p:nvSpPr>
        <p:spPr bwMode="auto">
          <a:xfrm>
            <a:off x="971550" y="4875213"/>
            <a:ext cx="34305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fontAlgn="ctr" hangingPunct="1"/>
            <a:r>
              <a:rPr kumimoji="1" lang="zh-CN" altLang="en-US" sz="2800">
                <a:latin typeface="Arial" panose="020B0604020202020204" pitchFamily="34" charset="0"/>
                <a:ea typeface="黑体" panose="02010609060101010101" pitchFamily="49" charset="-122"/>
                <a:cs typeface="Arial" panose="020B0604020202020204" pitchFamily="34" charset="0"/>
              </a:rPr>
              <a:t>胆红素葡糖醛酸一酯</a:t>
            </a:r>
          </a:p>
          <a:p>
            <a:pPr eaLnBrk="1" fontAlgn="ctr" hangingPunct="1"/>
            <a:r>
              <a:rPr kumimoji="1" lang="zh-CN" altLang="en-US" sz="2800">
                <a:latin typeface="Arial" panose="020B0604020202020204" pitchFamily="34" charset="0"/>
                <a:ea typeface="黑体" panose="02010609060101010101" pitchFamily="49" charset="-122"/>
                <a:cs typeface="Arial" panose="020B0604020202020204" pitchFamily="34" charset="0"/>
              </a:rPr>
              <a:t>             </a:t>
            </a:r>
            <a:r>
              <a:rPr kumimoji="1" lang="en-US" altLang="zh-CN" sz="2800">
                <a:latin typeface="Arial" panose="020B0604020202020204" pitchFamily="34" charset="0"/>
                <a:ea typeface="黑体" panose="02010609060101010101" pitchFamily="49" charset="-122"/>
                <a:cs typeface="Arial" panose="020B0604020202020204" pitchFamily="34" charset="0"/>
              </a:rPr>
              <a:t>+</a:t>
            </a:r>
          </a:p>
          <a:p>
            <a:pPr eaLnBrk="1" fontAlgn="ctr" hangingPunct="1"/>
            <a:r>
              <a:rPr kumimoji="1" lang="en-US" altLang="zh-CN" sz="2800">
                <a:latin typeface="Arial" panose="020B0604020202020204" pitchFamily="34" charset="0"/>
                <a:ea typeface="黑体" panose="02010609060101010101" pitchFamily="49" charset="-122"/>
                <a:cs typeface="Arial" panose="020B0604020202020204" pitchFamily="34" charset="0"/>
              </a:rPr>
              <a:t>          UDP</a:t>
            </a:r>
          </a:p>
        </p:txBody>
      </p:sp>
      <p:sp>
        <p:nvSpPr>
          <p:cNvPr id="100361" name="Text Box 11">
            <a:extLst>
              <a:ext uri="{FF2B5EF4-FFF2-40B4-BE49-F238E27FC236}">
                <a16:creationId xmlns:a16="http://schemas.microsoft.com/office/drawing/2014/main" id="{D6A50FC1-DE5F-4E3C-8EE9-5A67547A25E0}"/>
              </a:ext>
            </a:extLst>
          </p:cNvPr>
          <p:cNvSpPr txBox="1">
            <a:spLocks noChangeArrowheads="1"/>
          </p:cNvSpPr>
          <p:nvPr/>
        </p:nvSpPr>
        <p:spPr bwMode="auto">
          <a:xfrm>
            <a:off x="2195513" y="3290888"/>
            <a:ext cx="2232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kumimoji="1" lang="en-US" altLang="zh-CN" sz="2800">
                <a:solidFill>
                  <a:schemeClr val="hlink"/>
                </a:solidFill>
                <a:latin typeface="Arial" panose="020B0604020202020204" pitchFamily="34" charset="0"/>
                <a:ea typeface="黑体" panose="02010609060101010101" pitchFamily="49" charset="-122"/>
                <a:cs typeface="Arial" panose="020B0604020202020204" pitchFamily="34" charset="0"/>
              </a:rPr>
              <a:t>UDP-</a:t>
            </a:r>
            <a:r>
              <a:rPr kumimoji="1" lang="zh-CN" altLang="en-US" sz="2800">
                <a:solidFill>
                  <a:schemeClr val="hlink"/>
                </a:solidFill>
                <a:latin typeface="Arial" panose="020B0604020202020204" pitchFamily="34" charset="0"/>
                <a:ea typeface="黑体" panose="02010609060101010101" pitchFamily="49" charset="-122"/>
                <a:cs typeface="Arial" panose="020B0604020202020204" pitchFamily="34" charset="0"/>
              </a:rPr>
              <a:t>葡糖醛酸基转移酶</a:t>
            </a:r>
          </a:p>
        </p:txBody>
      </p:sp>
      <p:sp>
        <p:nvSpPr>
          <p:cNvPr id="100362" name="Rectangle 12">
            <a:extLst>
              <a:ext uri="{FF2B5EF4-FFF2-40B4-BE49-F238E27FC236}">
                <a16:creationId xmlns:a16="http://schemas.microsoft.com/office/drawing/2014/main" id="{9CC79EE7-60C4-447E-A03C-F7CC57B11624}"/>
              </a:ext>
            </a:extLst>
          </p:cNvPr>
          <p:cNvSpPr>
            <a:spLocks noChangeArrowheads="1"/>
          </p:cNvSpPr>
          <p:nvPr/>
        </p:nvSpPr>
        <p:spPr bwMode="auto">
          <a:xfrm>
            <a:off x="1954213" y="620713"/>
            <a:ext cx="5281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r>
              <a:rPr kumimoji="1" lang="en-US" altLang="zh-CN" sz="3200">
                <a:solidFill>
                  <a:srgbClr val="FFFF00"/>
                </a:solidFill>
                <a:latin typeface="Arial" panose="020B0604020202020204" pitchFamily="34" charset="0"/>
                <a:ea typeface="黑体" panose="02010609060101010101" pitchFamily="49" charset="-122"/>
                <a:cs typeface="Arial" panose="020B0604020202020204" pitchFamily="34" charset="0"/>
              </a:rPr>
              <a:t> </a:t>
            </a:r>
            <a:r>
              <a:rPr kumimoji="1" lang="zh-CN" altLang="en-US" sz="3200">
                <a:solidFill>
                  <a:srgbClr val="FFFF00"/>
                </a:solidFill>
                <a:latin typeface="Arial" panose="020B0604020202020204" pitchFamily="34" charset="0"/>
                <a:ea typeface="黑体" panose="02010609060101010101" pitchFamily="49" charset="-122"/>
                <a:cs typeface="Arial" panose="020B0604020202020204" pitchFamily="34" charset="0"/>
              </a:rPr>
              <a:t>葡糖醛酸胆红素的生成</a:t>
            </a:r>
          </a:p>
        </p:txBody>
      </p:sp>
      <p:sp>
        <p:nvSpPr>
          <p:cNvPr id="100363" name="灯片编号占位符 10">
            <a:extLst>
              <a:ext uri="{FF2B5EF4-FFF2-40B4-BE49-F238E27FC236}">
                <a16:creationId xmlns:a16="http://schemas.microsoft.com/office/drawing/2014/main" id="{86E471C9-C353-43C4-B8B8-312BA46CC9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6DA96ABE-BA47-4C97-A032-8D86CEF7821E}" type="slidenum">
              <a:rPr lang="en-US" altLang="zh-CN">
                <a:latin typeface="Arial" panose="020B0604020202020204" pitchFamily="34" charset="0"/>
              </a:rPr>
              <a:pPr eaLnBrk="1" hangingPunct="1"/>
              <a:t>89</a:t>
            </a:fld>
            <a:endParaRPr lang="en-US" altLang="zh-CN">
              <a:latin typeface="Arial" panose="020B0604020202020204" pitchFamily="34" charset="0"/>
            </a:endParaRPr>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E92B941-F90A-4CEC-B260-185D40CE02F1}"/>
              </a:ext>
            </a:extLst>
          </p:cNvPr>
          <p:cNvSpPr>
            <a:spLocks noGrp="1" noChangeArrowheads="1"/>
          </p:cNvSpPr>
          <p:nvPr>
            <p:ph type="body" idx="1"/>
          </p:nvPr>
        </p:nvSpPr>
        <p:spPr>
          <a:xfrm>
            <a:off x="1657350" y="981075"/>
            <a:ext cx="7162800" cy="5257800"/>
          </a:xfrm>
        </p:spPr>
        <p:txBody>
          <a:bodyPr/>
          <a:lstStyle/>
          <a:p>
            <a:pPr eaLnBrk="1" hangingPunct="1">
              <a:lnSpc>
                <a:spcPct val="150000"/>
              </a:lnSpc>
            </a:pPr>
            <a:r>
              <a:rPr lang="zh-CN" altLang="en-US" sz="3600">
                <a:effectLst/>
                <a:ea typeface="黑体" panose="02010609060101010101" pitchFamily="49" charset="-122"/>
              </a:rPr>
              <a:t>肝脏在糖代谢中的作用</a:t>
            </a:r>
          </a:p>
          <a:p>
            <a:pPr eaLnBrk="1" hangingPunct="1">
              <a:lnSpc>
                <a:spcPct val="150000"/>
              </a:lnSpc>
            </a:pPr>
            <a:r>
              <a:rPr lang="zh-CN" altLang="en-US" sz="3600">
                <a:effectLst/>
                <a:ea typeface="黑体" panose="02010609060101010101" pitchFamily="49" charset="-122"/>
              </a:rPr>
              <a:t>肝脏在脂类代谢中的作用</a:t>
            </a:r>
          </a:p>
          <a:p>
            <a:pPr eaLnBrk="1" hangingPunct="1">
              <a:lnSpc>
                <a:spcPct val="150000"/>
              </a:lnSpc>
            </a:pPr>
            <a:r>
              <a:rPr lang="zh-CN" altLang="en-US" sz="3600">
                <a:effectLst/>
                <a:ea typeface="黑体" panose="02010609060101010101" pitchFamily="49" charset="-122"/>
              </a:rPr>
              <a:t>肝脏在蛋白质代谢中的作用</a:t>
            </a:r>
          </a:p>
          <a:p>
            <a:pPr eaLnBrk="1" hangingPunct="1">
              <a:lnSpc>
                <a:spcPct val="150000"/>
              </a:lnSpc>
            </a:pPr>
            <a:r>
              <a:rPr lang="zh-CN" altLang="en-US" sz="3600">
                <a:effectLst/>
                <a:ea typeface="黑体" panose="02010609060101010101" pitchFamily="49" charset="-122"/>
              </a:rPr>
              <a:t>肝脏在维生素代谢中的作用</a:t>
            </a:r>
          </a:p>
          <a:p>
            <a:pPr eaLnBrk="1" hangingPunct="1">
              <a:lnSpc>
                <a:spcPct val="150000"/>
              </a:lnSpc>
            </a:pPr>
            <a:r>
              <a:rPr lang="zh-CN" altLang="en-US" sz="3600">
                <a:effectLst/>
                <a:ea typeface="黑体" panose="02010609060101010101" pitchFamily="49" charset="-122"/>
              </a:rPr>
              <a:t>肝脏在激素灭活中的作用</a:t>
            </a:r>
          </a:p>
        </p:txBody>
      </p:sp>
      <p:sp>
        <p:nvSpPr>
          <p:cNvPr id="30723" name="灯片编号占位符 2">
            <a:extLst>
              <a:ext uri="{FF2B5EF4-FFF2-40B4-BE49-F238E27FC236}">
                <a16:creationId xmlns:a16="http://schemas.microsoft.com/office/drawing/2014/main" id="{2631C6ED-676A-4183-B459-3B9CD27B07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3BE5C73F-E994-486C-BEBC-BA4846086F73}" type="slidenum">
              <a:rPr lang="en-US" altLang="zh-CN">
                <a:latin typeface="Arial" panose="020B0604020202020204" pitchFamily="34" charset="0"/>
              </a:rPr>
              <a:pPr eaLnBrk="1" hangingPunct="1"/>
              <a:t>9</a:t>
            </a:fld>
            <a:endParaRPr lang="en-US" altLang="zh-CN">
              <a:latin typeface="Arial" panose="020B0604020202020204" pitchFamily="34" charset="0"/>
            </a:endParaRPr>
          </a:p>
        </p:txBody>
      </p:sp>
    </p:spTree>
  </p:cSld>
  <p:clrMapOvr>
    <a:masterClrMapping/>
  </p:clrMapOvr>
  <p:transition spd="med">
    <p:zoom/>
  </p:transition>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15362" name="Object 2">
            <a:extLst>
              <a:ext uri="{FF2B5EF4-FFF2-40B4-BE49-F238E27FC236}">
                <a16:creationId xmlns:a16="http://schemas.microsoft.com/office/drawing/2014/main" id="{1013FD1B-ED6A-48E7-9595-1D95FB56984D}"/>
              </a:ext>
            </a:extLst>
          </p:cNvPr>
          <p:cNvGraphicFramePr>
            <a:graphicFrameLocks noChangeAspect="1"/>
          </p:cNvGraphicFramePr>
          <p:nvPr/>
        </p:nvGraphicFramePr>
        <p:xfrm>
          <a:off x="971550" y="1484313"/>
          <a:ext cx="7010400" cy="4789487"/>
        </p:xfrm>
        <a:graphic>
          <a:graphicData uri="http://schemas.openxmlformats.org/presentationml/2006/ole">
            <mc:AlternateContent xmlns:mc="http://schemas.openxmlformats.org/markup-compatibility/2006">
              <mc:Choice xmlns:v="urn:schemas-microsoft-com:vml" Requires="v">
                <p:oleObj spid="_x0000_s15379" name="CS ChemDraw Drawing" r:id="rId3" imgW="3967480" imgH="2710180" progId="">
                  <p:embed/>
                </p:oleObj>
              </mc:Choice>
              <mc:Fallback>
                <p:oleObj name="CS ChemDraw Drawing" r:id="rId3" imgW="3967480" imgH="2710180"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484313"/>
                        <a:ext cx="70104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Rectangle 3">
            <a:extLst>
              <a:ext uri="{FF2B5EF4-FFF2-40B4-BE49-F238E27FC236}">
                <a16:creationId xmlns:a16="http://schemas.microsoft.com/office/drawing/2014/main" id="{2870F62F-E902-4F0D-A0D1-81FDE5DD5CBF}"/>
              </a:ext>
            </a:extLst>
          </p:cNvPr>
          <p:cNvSpPr>
            <a:spLocks noChangeArrowheads="1"/>
          </p:cNvSpPr>
          <p:nvPr/>
        </p:nvSpPr>
        <p:spPr bwMode="auto">
          <a:xfrm>
            <a:off x="755650" y="549275"/>
            <a:ext cx="52562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68288" indent="-2682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10000"/>
              </a:lnSpc>
              <a:spcBef>
                <a:spcPct val="20000"/>
              </a:spcBef>
              <a:buClr>
                <a:srgbClr val="660066"/>
              </a:buClr>
              <a:buSzPct val="80000"/>
              <a:buFont typeface="Wingdings" panose="05000000000000000000" pitchFamily="2" charset="2"/>
              <a:buNone/>
            </a:pPr>
            <a:endParaRPr lang="zh-CN" altLang="en-US" sz="3200" b="1">
              <a:solidFill>
                <a:srgbClr val="660066"/>
              </a:solidFill>
              <a:latin typeface="Times New Roman" panose="02020603050405020304" pitchFamily="18" charset="0"/>
              <a:ea typeface="黑体" panose="02010609060101010101" pitchFamily="49" charset="-122"/>
            </a:endParaRPr>
          </a:p>
        </p:txBody>
      </p:sp>
      <p:sp>
        <p:nvSpPr>
          <p:cNvPr id="15365" name="标题 1">
            <a:extLst>
              <a:ext uri="{FF2B5EF4-FFF2-40B4-BE49-F238E27FC236}">
                <a16:creationId xmlns:a16="http://schemas.microsoft.com/office/drawing/2014/main" id="{43F69F0C-DF28-4943-9062-3A38D647C0BC}"/>
              </a:ext>
            </a:extLst>
          </p:cNvPr>
          <p:cNvSpPr>
            <a:spLocks noGrp="1"/>
          </p:cNvSpPr>
          <p:nvPr>
            <p:ph type="title"/>
          </p:nvPr>
        </p:nvSpPr>
        <p:spPr>
          <a:xfrm>
            <a:off x="457200" y="260350"/>
            <a:ext cx="8229600" cy="1143000"/>
          </a:xfrm>
        </p:spPr>
        <p:txBody>
          <a:bodyPr/>
          <a:lstStyle/>
          <a:p>
            <a:r>
              <a:rPr lang="zh-CN" altLang="en-US" sz="3200" b="0">
                <a:solidFill>
                  <a:srgbClr val="660066"/>
                </a:solidFill>
                <a:effectLst/>
                <a:latin typeface="Times New Roman" panose="02020603050405020304" pitchFamily="18" charset="0"/>
                <a:ea typeface="黑体" panose="02010609060101010101" pitchFamily="49" charset="-122"/>
              </a:rPr>
              <a:t>胆红素葡糖醛酸二酯的结构</a:t>
            </a:r>
            <a:endParaRPr lang="zh-CN" altLang="en-US" sz="3200" b="0">
              <a:effectLst/>
            </a:endParaRPr>
          </a:p>
        </p:txBody>
      </p:sp>
      <p:sp>
        <p:nvSpPr>
          <p:cNvPr id="15366" name="灯片编号占位符 4">
            <a:extLst>
              <a:ext uri="{FF2B5EF4-FFF2-40B4-BE49-F238E27FC236}">
                <a16:creationId xmlns:a16="http://schemas.microsoft.com/office/drawing/2014/main" id="{F52D8127-5734-4686-AD22-6E098F5875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4187F08E-A4CB-4A00-A98F-DA1FAA3B331E}" type="slidenum">
              <a:rPr lang="en-US" altLang="zh-CN">
                <a:latin typeface="Arial" panose="020B0604020202020204" pitchFamily="34" charset="0"/>
              </a:rPr>
              <a:pPr eaLnBrk="1" hangingPunct="1"/>
              <a:t>90</a:t>
            </a:fld>
            <a:endParaRPr lang="en-US" altLang="zh-CN">
              <a:latin typeface="Arial" panose="020B0604020202020204" pitchFamily="34" charset="0"/>
            </a:endParaRPr>
          </a:p>
        </p:txBody>
      </p:sp>
    </p:spTree>
  </p:cSld>
  <p:clrMapOvr>
    <a:masterClrMapping/>
  </p:clrMapOvr>
  <p:transition spd="med">
    <p:zoom/>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849FF4E-2003-48CB-B68E-71454DF694C6}"/>
              </a:ext>
            </a:extLst>
          </p:cNvPr>
          <p:cNvSpPr>
            <a:spLocks noChangeArrowheads="1"/>
          </p:cNvSpPr>
          <p:nvPr/>
        </p:nvSpPr>
        <p:spPr bwMode="auto">
          <a:xfrm>
            <a:off x="900113" y="825500"/>
            <a:ext cx="73437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27063"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25000"/>
              </a:lnSpc>
            </a:pPr>
            <a:r>
              <a:rPr kumimoji="1" lang="zh-CN" altLang="en-US" sz="2800">
                <a:latin typeface="Arial" panose="020B0604020202020204" pitchFamily="34" charset="0"/>
                <a:ea typeface="黑体" panose="02010609060101010101" pitchFamily="49" charset="-122"/>
                <a:cs typeface="Arial" panose="020B0604020202020204" pitchFamily="34" charset="0"/>
              </a:rPr>
              <a:t>肝细胞</a:t>
            </a:r>
            <a:r>
              <a:rPr kumimoji="1" lang="en-US" altLang="zh-CN" sz="2800">
                <a:latin typeface="Arial" panose="020B0604020202020204" pitchFamily="34" charset="0"/>
                <a:ea typeface="黑体" panose="02010609060101010101" pitchFamily="49" charset="-122"/>
                <a:cs typeface="Arial" panose="020B0604020202020204" pitchFamily="34" charset="0"/>
              </a:rPr>
              <a:t>UGT</a:t>
            </a:r>
            <a:r>
              <a:rPr kumimoji="1" lang="zh-CN" altLang="en-US" sz="2800">
                <a:latin typeface="Arial" panose="020B0604020202020204" pitchFamily="34" charset="0"/>
                <a:ea typeface="黑体" panose="02010609060101010101" pitchFamily="49" charset="-122"/>
                <a:cs typeface="Arial" panose="020B0604020202020204" pitchFamily="34" charset="0"/>
              </a:rPr>
              <a:t>缺乏可造成血中未结合胆红素升高，导致</a:t>
            </a:r>
            <a:r>
              <a:rPr kumimoji="1" lang="zh-CN" altLang="en-US" sz="2800">
                <a:solidFill>
                  <a:srgbClr val="FFFF00"/>
                </a:solidFill>
                <a:latin typeface="Arial" panose="020B0604020202020204" pitchFamily="34" charset="0"/>
                <a:ea typeface="黑体" panose="02010609060101010101" pitchFamily="49" charset="-122"/>
                <a:cs typeface="Arial" panose="020B0604020202020204" pitchFamily="34" charset="0"/>
              </a:rPr>
              <a:t>黄疸（</a:t>
            </a:r>
            <a:r>
              <a:rPr kumimoji="1" lang="en-US" altLang="zh-CN" sz="2800">
                <a:solidFill>
                  <a:srgbClr val="FFFF00"/>
                </a:solidFill>
                <a:latin typeface="Arial" panose="020B0604020202020204" pitchFamily="34" charset="0"/>
                <a:ea typeface="黑体" panose="02010609060101010101" pitchFamily="49" charset="-122"/>
                <a:cs typeface="Arial" panose="020B0604020202020204" pitchFamily="34" charset="0"/>
              </a:rPr>
              <a:t>jaundice</a:t>
            </a:r>
            <a:r>
              <a:rPr kumimoji="1" lang="zh-CN" altLang="en-US" sz="2800">
                <a:solidFill>
                  <a:srgbClr val="FFFF00"/>
                </a:solidFill>
                <a:latin typeface="Arial" panose="020B0604020202020204" pitchFamily="34" charset="0"/>
                <a:ea typeface="黑体" panose="02010609060101010101" pitchFamily="49" charset="-122"/>
                <a:cs typeface="Arial" panose="020B0604020202020204" pitchFamily="34" charset="0"/>
              </a:rPr>
              <a:t>）</a:t>
            </a:r>
            <a:r>
              <a:rPr kumimoji="1" lang="zh-CN" altLang="en-US" sz="2800">
                <a:latin typeface="Arial" panose="020B0604020202020204" pitchFamily="34" charset="0"/>
                <a:ea typeface="黑体" panose="02010609060101010101" pitchFamily="49" charset="-122"/>
                <a:cs typeface="Arial" panose="020B0604020202020204" pitchFamily="34" charset="0"/>
              </a:rPr>
              <a:t>。 </a:t>
            </a:r>
          </a:p>
        </p:txBody>
      </p:sp>
      <p:sp>
        <p:nvSpPr>
          <p:cNvPr id="101379" name="Rectangle 3">
            <a:extLst>
              <a:ext uri="{FF2B5EF4-FFF2-40B4-BE49-F238E27FC236}">
                <a16:creationId xmlns:a16="http://schemas.microsoft.com/office/drawing/2014/main" id="{DE6F9021-3150-41EA-98CF-B2B212FE808B}"/>
              </a:ext>
            </a:extLst>
          </p:cNvPr>
          <p:cNvSpPr>
            <a:spLocks noChangeArrowheads="1"/>
          </p:cNvSpPr>
          <p:nvPr/>
        </p:nvSpPr>
        <p:spPr bwMode="auto">
          <a:xfrm>
            <a:off x="900113" y="2105025"/>
            <a:ext cx="7416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indent="-1793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25000"/>
              </a:lnSpc>
              <a:buFontTx/>
              <a:buChar char="•"/>
            </a:pPr>
            <a:r>
              <a:rPr kumimoji="1" lang="zh-CN" altLang="en-US" sz="2400" u="sng">
                <a:solidFill>
                  <a:srgbClr val="FFFF00"/>
                </a:solidFill>
                <a:latin typeface="Arial" panose="020B0604020202020204" pitchFamily="34" charset="0"/>
                <a:ea typeface="黑体" panose="02010609060101010101" pitchFamily="49" charset="-122"/>
                <a:cs typeface="Arial" panose="020B0604020202020204" pitchFamily="34" charset="0"/>
              </a:rPr>
              <a:t>克</a:t>
            </a:r>
            <a:r>
              <a:rPr kumimoji="1" lang="en-US" altLang="zh-CN" sz="2400" u="sng">
                <a:solidFill>
                  <a:srgbClr val="FFFF00"/>
                </a:solidFill>
                <a:latin typeface="Arial" panose="020B0604020202020204" pitchFamily="34" charset="0"/>
                <a:ea typeface="黑体" panose="02010609060101010101" pitchFamily="49" charset="-122"/>
                <a:cs typeface="Arial" panose="020B0604020202020204" pitchFamily="34" charset="0"/>
              </a:rPr>
              <a:t>-</a:t>
            </a:r>
            <a:r>
              <a:rPr kumimoji="1" lang="zh-CN" altLang="en-US" sz="2400" u="sng">
                <a:solidFill>
                  <a:srgbClr val="FFFF00"/>
                </a:solidFill>
                <a:latin typeface="Arial" panose="020B0604020202020204" pitchFamily="34" charset="0"/>
                <a:ea typeface="黑体" panose="02010609060101010101" pitchFamily="49" charset="-122"/>
                <a:cs typeface="Arial" panose="020B0604020202020204" pitchFamily="34" charset="0"/>
              </a:rPr>
              <a:t>奈</a:t>
            </a:r>
            <a:r>
              <a:rPr kumimoji="1" lang="en-US" altLang="zh-CN" sz="2400" u="sng">
                <a:solidFill>
                  <a:srgbClr val="FFFF00"/>
                </a:solidFill>
                <a:latin typeface="Arial" panose="020B0604020202020204" pitchFamily="34" charset="0"/>
                <a:ea typeface="黑体" panose="02010609060101010101" pitchFamily="49" charset="-122"/>
                <a:cs typeface="Arial" panose="020B0604020202020204" pitchFamily="34" charset="0"/>
              </a:rPr>
              <a:t>(Crigler-Najjar)</a:t>
            </a:r>
            <a:r>
              <a:rPr kumimoji="1" lang="zh-CN" altLang="en-US" sz="2400" u="sng">
                <a:solidFill>
                  <a:srgbClr val="FFFF00"/>
                </a:solidFill>
                <a:latin typeface="Arial" panose="020B0604020202020204" pitchFamily="34" charset="0"/>
                <a:ea typeface="黑体" panose="02010609060101010101" pitchFamily="49" charset="-122"/>
                <a:cs typeface="Arial" panose="020B0604020202020204" pitchFamily="34" charset="0"/>
              </a:rPr>
              <a:t>综合征</a:t>
            </a:r>
            <a:r>
              <a:rPr kumimoji="1" lang="zh-CN" altLang="en-US" sz="2400">
                <a:latin typeface="Arial" panose="020B0604020202020204" pitchFamily="34" charset="0"/>
                <a:ea typeface="黑体" panose="02010609060101010101" pitchFamily="49" charset="-122"/>
                <a:cs typeface="Arial" panose="020B0604020202020204" pitchFamily="34" charset="0"/>
              </a:rPr>
              <a:t>（又称先天性高胆红素血症）病人可因肝细胞</a:t>
            </a:r>
            <a:r>
              <a:rPr kumimoji="1" lang="en-US" altLang="zh-CN" sz="2400">
                <a:latin typeface="Arial" panose="020B0604020202020204" pitchFamily="34" charset="0"/>
                <a:ea typeface="黑体" panose="02010609060101010101" pitchFamily="49" charset="-122"/>
                <a:cs typeface="Arial" panose="020B0604020202020204" pitchFamily="34" charset="0"/>
              </a:rPr>
              <a:t>UGT</a:t>
            </a:r>
            <a:r>
              <a:rPr kumimoji="1" lang="zh-CN" altLang="en-US" sz="2400">
                <a:latin typeface="Arial" panose="020B0604020202020204" pitchFamily="34" charset="0"/>
                <a:ea typeface="黑体" panose="02010609060101010101" pitchFamily="49" charset="-122"/>
                <a:cs typeface="Arial" panose="020B0604020202020204" pitchFamily="34" charset="0"/>
              </a:rPr>
              <a:t>活性的严重缺失，出现严重的高未结合胆红素血症，血清未结合胆红素含量可高达</a:t>
            </a:r>
            <a:r>
              <a:rPr kumimoji="1" lang="en-US" altLang="zh-CN" sz="2400">
                <a:latin typeface="Arial" panose="020B0604020202020204" pitchFamily="34" charset="0"/>
                <a:ea typeface="黑体" panose="02010609060101010101" pitchFamily="49" charset="-122"/>
                <a:cs typeface="Arial" panose="020B0604020202020204" pitchFamily="34" charset="0"/>
              </a:rPr>
              <a:t>340</a:t>
            </a:r>
            <a:r>
              <a:rPr kumimoji="1" lang="en-US" altLang="zh-CN" sz="2400">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kumimoji="1" lang="en-US" altLang="zh-CN" sz="2400">
                <a:latin typeface="Arial" panose="020B0604020202020204" pitchFamily="34" charset="0"/>
                <a:ea typeface="黑体" panose="02010609060101010101" pitchFamily="49" charset="-122"/>
                <a:cs typeface="Arial" panose="020B0604020202020204" pitchFamily="34" charset="0"/>
              </a:rPr>
              <a:t>mol/L</a:t>
            </a:r>
            <a:r>
              <a:rPr kumimoji="1" lang="zh-CN" altLang="en-US" sz="2400">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 </a:t>
            </a:r>
          </a:p>
        </p:txBody>
      </p:sp>
      <p:sp>
        <p:nvSpPr>
          <p:cNvPr id="101380" name="Rectangle 4">
            <a:extLst>
              <a:ext uri="{FF2B5EF4-FFF2-40B4-BE49-F238E27FC236}">
                <a16:creationId xmlns:a16="http://schemas.microsoft.com/office/drawing/2014/main" id="{6470ABC4-1285-4F4F-A74D-835514365F40}"/>
              </a:ext>
            </a:extLst>
          </p:cNvPr>
          <p:cNvSpPr>
            <a:spLocks noChangeArrowheads="1"/>
          </p:cNvSpPr>
          <p:nvPr/>
        </p:nvSpPr>
        <p:spPr bwMode="auto">
          <a:xfrm>
            <a:off x="900113" y="4371975"/>
            <a:ext cx="7416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9388" indent="-179388"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just" eaLnBrk="1" hangingPunct="1">
              <a:lnSpc>
                <a:spcPct val="125000"/>
              </a:lnSpc>
              <a:buFontTx/>
              <a:buChar char="•"/>
            </a:pPr>
            <a:r>
              <a:rPr kumimoji="1" lang="zh-CN" altLang="en-US" sz="2400" u="sng">
                <a:solidFill>
                  <a:srgbClr val="FFFF00"/>
                </a:solidFill>
                <a:latin typeface="Arial" panose="020B0604020202020204" pitchFamily="34" charset="0"/>
                <a:ea typeface="黑体" panose="02010609060101010101" pitchFamily="49" charset="-122"/>
                <a:cs typeface="Arial" panose="020B0604020202020204" pitchFamily="34" charset="0"/>
              </a:rPr>
              <a:t>吉尔伯（</a:t>
            </a:r>
            <a:r>
              <a:rPr kumimoji="1" lang="en-US" altLang="zh-CN" sz="2400" u="sng">
                <a:solidFill>
                  <a:srgbClr val="FFFF00"/>
                </a:solidFill>
                <a:latin typeface="Arial" panose="020B0604020202020204" pitchFamily="34" charset="0"/>
                <a:ea typeface="黑体" panose="02010609060101010101" pitchFamily="49" charset="-122"/>
                <a:cs typeface="Arial" panose="020B0604020202020204" pitchFamily="34" charset="0"/>
              </a:rPr>
              <a:t>Gilbert</a:t>
            </a:r>
            <a:r>
              <a:rPr kumimoji="1" lang="zh-CN" altLang="en-US" sz="2400" u="sng">
                <a:solidFill>
                  <a:srgbClr val="FFFF00"/>
                </a:solidFill>
                <a:latin typeface="Arial" panose="020B0604020202020204" pitchFamily="34" charset="0"/>
                <a:ea typeface="黑体" panose="02010609060101010101" pitchFamily="49" charset="-122"/>
                <a:cs typeface="Arial" panose="020B0604020202020204" pitchFamily="34" charset="0"/>
              </a:rPr>
              <a:t>）综合征</a:t>
            </a:r>
            <a:r>
              <a:rPr kumimoji="1" lang="zh-CN" altLang="en-US" sz="2400">
                <a:latin typeface="Arial" panose="020B0604020202020204" pitchFamily="34" charset="0"/>
                <a:ea typeface="黑体" panose="02010609060101010101" pitchFamily="49" charset="-122"/>
                <a:cs typeface="Arial" panose="020B0604020202020204" pitchFamily="34" charset="0"/>
              </a:rPr>
              <a:t>（又称家族性非溶血性黄疸）病人</a:t>
            </a:r>
            <a:r>
              <a:rPr kumimoji="1" lang="en-US" altLang="zh-CN" sz="2400">
                <a:latin typeface="Arial" panose="020B0604020202020204" pitchFamily="34" charset="0"/>
                <a:ea typeface="黑体" panose="02010609060101010101" pitchFamily="49" charset="-122"/>
                <a:cs typeface="Arial" panose="020B0604020202020204" pitchFamily="34" charset="0"/>
              </a:rPr>
              <a:t>UGT</a:t>
            </a:r>
            <a:r>
              <a:rPr kumimoji="1" lang="zh-CN" altLang="en-US" sz="2400">
                <a:latin typeface="Arial" panose="020B0604020202020204" pitchFamily="34" charset="0"/>
                <a:ea typeface="黑体" panose="02010609060101010101" pitchFamily="49" charset="-122"/>
                <a:cs typeface="Arial" panose="020B0604020202020204" pitchFamily="34" charset="0"/>
              </a:rPr>
              <a:t>活性是正常人的</a:t>
            </a:r>
            <a:r>
              <a:rPr kumimoji="1" lang="en-US" altLang="zh-CN" sz="2400">
                <a:latin typeface="Arial" panose="020B0604020202020204" pitchFamily="34" charset="0"/>
                <a:ea typeface="黑体" panose="02010609060101010101" pitchFamily="49" charset="-122"/>
                <a:cs typeface="Arial" panose="020B0604020202020204" pitchFamily="34" charset="0"/>
              </a:rPr>
              <a:t>30%</a:t>
            </a:r>
            <a:r>
              <a:rPr kumimoji="1" lang="zh-CN" altLang="en-US" sz="2400">
                <a:latin typeface="Arial" panose="020B0604020202020204" pitchFamily="34" charset="0"/>
                <a:ea typeface="黑体" panose="02010609060101010101" pitchFamily="49" charset="-122"/>
                <a:cs typeface="Arial" panose="020B0604020202020204" pitchFamily="34" charset="0"/>
              </a:rPr>
              <a:t>，其血清未结合胆红素浓度约为</a:t>
            </a:r>
            <a:r>
              <a:rPr kumimoji="1" lang="en-US" altLang="zh-CN" sz="2400">
                <a:latin typeface="Arial" panose="020B0604020202020204" pitchFamily="34" charset="0"/>
                <a:ea typeface="黑体" panose="02010609060101010101" pitchFamily="49" charset="-122"/>
                <a:cs typeface="Arial" panose="020B0604020202020204" pitchFamily="34" charset="0"/>
              </a:rPr>
              <a:t>84</a:t>
            </a:r>
            <a:r>
              <a:rPr kumimoji="1" lang="en-US" altLang="zh-CN" sz="2400">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a:t>
            </a:r>
            <a:r>
              <a:rPr kumimoji="1" lang="en-US" altLang="zh-CN" sz="2400">
                <a:latin typeface="Arial" panose="020B0604020202020204" pitchFamily="34" charset="0"/>
                <a:ea typeface="黑体" panose="02010609060101010101" pitchFamily="49" charset="-122"/>
                <a:cs typeface="Arial" panose="020B0604020202020204" pitchFamily="34" charset="0"/>
              </a:rPr>
              <a:t>mol/L</a:t>
            </a:r>
            <a:r>
              <a:rPr kumimoji="1" lang="zh-CN" altLang="en-US" sz="2400">
                <a:latin typeface="Arial" panose="020B0604020202020204" pitchFamily="34" charset="0"/>
                <a:ea typeface="黑体" panose="02010609060101010101" pitchFamily="49" charset="-122"/>
                <a:cs typeface="Arial" panose="020B0604020202020204" pitchFamily="34" charset="0"/>
              </a:rPr>
              <a:t>。  </a:t>
            </a:r>
          </a:p>
        </p:txBody>
      </p:sp>
      <p:sp>
        <p:nvSpPr>
          <p:cNvPr id="101381" name="灯片编号占位符 4">
            <a:extLst>
              <a:ext uri="{FF2B5EF4-FFF2-40B4-BE49-F238E27FC236}">
                <a16:creationId xmlns:a16="http://schemas.microsoft.com/office/drawing/2014/main" id="{C8906FBE-8831-4764-87DB-410B821A0A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A26A88A5-98E0-40D4-A0D6-A62EC1BB4936}" type="slidenum">
              <a:rPr lang="en-US" altLang="zh-CN">
                <a:latin typeface="Arial" panose="020B0604020202020204" pitchFamily="34" charset="0"/>
              </a:rPr>
              <a:pPr eaLnBrk="1" hangingPunct="1"/>
              <a:t>91</a:t>
            </a:fld>
            <a:endParaRPr lang="en-US" altLang="zh-CN">
              <a:latin typeface="Arial" panose="020B0604020202020204" pitchFamily="34" charset="0"/>
            </a:endParaRPr>
          </a:p>
        </p:txBody>
      </p:sp>
    </p:spTree>
  </p:cSld>
  <p:clrMapOvr>
    <a:masterClrMapping/>
  </p:clrMapOvr>
  <p:transition spd="med">
    <p:zo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8D2C5F7-14BA-48B8-912E-1AF4CA7D7915}"/>
              </a:ext>
            </a:extLst>
          </p:cNvPr>
          <p:cNvSpPr>
            <a:spLocks noGrp="1" noRot="1" noChangeArrowheads="1"/>
          </p:cNvSpPr>
          <p:nvPr>
            <p:ph type="title"/>
          </p:nvPr>
        </p:nvSpPr>
        <p:spPr>
          <a:xfrm>
            <a:off x="457200" y="549275"/>
            <a:ext cx="8229600" cy="463550"/>
          </a:xfrm>
        </p:spPr>
        <p:txBody>
          <a:bodyPr/>
          <a:lstStyle/>
          <a:p>
            <a:pPr eaLnBrk="1" hangingPunct="1"/>
            <a:r>
              <a:rPr lang="zh-CN" altLang="en-US" sz="3200" b="0">
                <a:solidFill>
                  <a:srgbClr val="FFFF00"/>
                </a:solidFill>
                <a:effectLst/>
                <a:ea typeface="黑体" panose="02010609060101010101" pitchFamily="49" charset="-122"/>
              </a:rPr>
              <a:t>两种胆红素的比较</a:t>
            </a:r>
          </a:p>
        </p:txBody>
      </p:sp>
      <p:graphicFrame>
        <p:nvGraphicFramePr>
          <p:cNvPr id="154681" name="Group 57">
            <a:extLst>
              <a:ext uri="{FF2B5EF4-FFF2-40B4-BE49-F238E27FC236}">
                <a16:creationId xmlns:a16="http://schemas.microsoft.com/office/drawing/2014/main" id="{0D4A936A-2194-4337-A0D3-C4AB9FAE2474}"/>
              </a:ext>
            </a:extLst>
          </p:cNvPr>
          <p:cNvGraphicFramePr>
            <a:graphicFrameLocks noGrp="1"/>
          </p:cNvGraphicFramePr>
          <p:nvPr/>
        </p:nvGraphicFramePr>
        <p:xfrm>
          <a:off x="684213" y="1176338"/>
          <a:ext cx="7848600" cy="5570541"/>
        </p:xfrm>
        <a:graphic>
          <a:graphicData uri="http://schemas.openxmlformats.org/drawingml/2006/table">
            <a:tbl>
              <a:tblPr/>
              <a:tblGrid>
                <a:gridCol w="26638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tblGrid>
              <a:tr h="5333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zh-CN" altLang="zh-CN" sz="2400" b="0" i="0" u="none" strike="noStrike" cap="none" normalizeH="0" baseline="0" dirty="0">
                        <a:ln>
                          <a:noFill/>
                        </a:ln>
                        <a:solidFill>
                          <a:schemeClr val="bg2"/>
                        </a:solidFill>
                        <a:effectLst/>
                        <a:latin typeface="黑体" pitchFamily="49" charset="-122"/>
                        <a:ea typeface="黑体" pitchFamily="49" charset="-122"/>
                      </a:endParaRPr>
                    </a:p>
                  </a:txBody>
                  <a:tcPr marT="45716" marB="45716" horzOverflow="overflow">
                    <a:lnL cap="flat">
                      <a:noFill/>
                    </a:lnL>
                    <a:lnR w="12700" cap="flat" cmpd="sng" algn="ctr">
                      <a:solidFill>
                        <a:schemeClr val="bg2"/>
                      </a:solidFill>
                      <a:prstDash val="solid"/>
                      <a:miter lim="800000"/>
                      <a:headEnd type="none" w="med" len="med"/>
                      <a:tailEnd type="none" w="med" len="med"/>
                    </a:lnR>
                    <a:lnT w="28575"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未结合胆红素</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28575"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结合胆红素</a:t>
                      </a:r>
                    </a:p>
                  </a:txBody>
                  <a:tcPr marT="45716" marB="45716" horzOverflow="overflow">
                    <a:lnL w="12700" cap="flat" cmpd="sng" algn="ctr">
                      <a:solidFill>
                        <a:schemeClr val="bg2"/>
                      </a:solidFill>
                      <a:prstDash val="solid"/>
                      <a:miter lim="800000"/>
                      <a:headEnd type="none" w="med" len="med"/>
                      <a:tailEnd type="none" w="med" len="med"/>
                    </a:lnL>
                    <a:lnR cap="flat">
                      <a:noFill/>
                    </a:lnR>
                    <a:lnT w="28575"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1887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别      名</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间接胆红素、游离胆红素、血胆红素肝前胆红素</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直接胆红素</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肝胆红素</a:t>
                      </a:r>
                    </a:p>
                  </a:txBody>
                  <a:tcPr marT="45716" marB="45716"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6047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与葡糖醛酸结合</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未结合</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结合</a:t>
                      </a:r>
                    </a:p>
                  </a:txBody>
                  <a:tcPr marT="45716" marB="45716"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6063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与重氮试剂反应</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间接反应</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直接反应</a:t>
                      </a:r>
                    </a:p>
                  </a:txBody>
                  <a:tcPr marT="45716" marB="45716"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6047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水中溶解度</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小</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大</a:t>
                      </a:r>
                    </a:p>
                  </a:txBody>
                  <a:tcPr marT="45716" marB="45716"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6047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经肾随尿排出</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不能</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能</a:t>
                      </a:r>
                    </a:p>
                  </a:txBody>
                  <a:tcPr marT="45716" marB="45716"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8229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通透细胞膜的能力及毒性</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大</a:t>
                      </a:r>
                    </a:p>
                  </a:txBody>
                  <a:tcPr marL="90000" marR="90000" marT="46796" marB="46796" anchor="ctr"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小</a:t>
                      </a:r>
                    </a:p>
                  </a:txBody>
                  <a:tcPr marL="90000" marR="90000" marT="46796" marB="46796" anchor="ctr"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12700"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6047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对脑的毒性作用</a:t>
                      </a:r>
                    </a:p>
                  </a:txBody>
                  <a:tcPr marT="45716" marB="45716" horzOverflow="overflow">
                    <a:lnL cap="flat">
                      <a:noFill/>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28575" cap="flat" cmpd="sng" algn="ctr">
                      <a:solidFill>
                        <a:schemeClr val="bg2"/>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黑体" pitchFamily="49" charset="-122"/>
                          <a:ea typeface="黑体" pitchFamily="49" charset="-122"/>
                        </a:rPr>
                        <a:t>大</a:t>
                      </a:r>
                    </a:p>
                  </a:txBody>
                  <a:tcPr marT="45716" marB="45716" horzOverflow="overflow">
                    <a:lnL w="12700" cap="flat" cmpd="sng" algn="ctr">
                      <a:solidFill>
                        <a:schemeClr val="bg2"/>
                      </a:solidFill>
                      <a:prstDash val="solid"/>
                      <a:miter lim="800000"/>
                      <a:headEnd type="none" w="med" len="med"/>
                      <a:tailEnd type="none" w="med" len="med"/>
                    </a:lnL>
                    <a:lnR w="12700" cap="flat" cmpd="sng" algn="ctr">
                      <a:solidFill>
                        <a:schemeClr val="bg2"/>
                      </a:solidFill>
                      <a:prstDash val="solid"/>
                      <a:miter lim="800000"/>
                      <a:headEnd type="none" w="med" len="med"/>
                      <a:tailEnd type="none" w="med" len="med"/>
                    </a:lnR>
                    <a:lnT w="12700" cap="flat" cmpd="sng" algn="ctr">
                      <a:solidFill>
                        <a:schemeClr val="bg2"/>
                      </a:solidFill>
                      <a:prstDash val="solid"/>
                      <a:miter lim="800000"/>
                      <a:headEnd type="none" w="med" len="med"/>
                      <a:tailEnd type="none" w="med" len="med"/>
                    </a:lnT>
                    <a:lnB w="28575" cap="flat" cmpd="sng" algn="ctr">
                      <a:solidFill>
                        <a:schemeClr val="bg2"/>
                      </a:solidFill>
                      <a:prstDash val="solid"/>
                      <a:miter lim="800000"/>
                      <a:headEnd type="none" w="med" len="med"/>
                      <a:tailEnd type="none" w="med" len="med"/>
                    </a:lnB>
                    <a:lnTlToBr>
                      <a:noFill/>
                    </a:lnTlToBr>
                    <a:lnBlToTr>
                      <a:noFill/>
                    </a:lnBlToTr>
                    <a:solidFill>
                      <a:srgbClr val="89FF8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黑体" pitchFamily="49" charset="-122"/>
                          <a:ea typeface="黑体" pitchFamily="49" charset="-122"/>
                        </a:rPr>
                        <a:t>无</a:t>
                      </a:r>
                    </a:p>
                  </a:txBody>
                  <a:tcPr marT="45716" marB="45716" horzOverflow="overflow">
                    <a:lnL w="12700" cap="flat" cmpd="sng" algn="ctr">
                      <a:solidFill>
                        <a:schemeClr val="bg2"/>
                      </a:solidFill>
                      <a:prstDash val="solid"/>
                      <a:miter lim="800000"/>
                      <a:headEnd type="none" w="med" len="med"/>
                      <a:tailEnd type="none" w="med" len="med"/>
                    </a:lnL>
                    <a:lnR cap="flat">
                      <a:noFill/>
                    </a:lnR>
                    <a:lnT w="12700" cap="flat" cmpd="sng" algn="ctr">
                      <a:solidFill>
                        <a:schemeClr val="bg2"/>
                      </a:solidFill>
                      <a:prstDash val="solid"/>
                      <a:miter lim="800000"/>
                      <a:headEnd type="none" w="med" len="med"/>
                      <a:tailEnd type="none" w="med" len="med"/>
                    </a:lnT>
                    <a:lnB w="28575" cap="flat" cmpd="sng" algn="ctr">
                      <a:solidFill>
                        <a:schemeClr val="bg2"/>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bl>
          </a:graphicData>
        </a:graphic>
      </p:graphicFrame>
      <p:sp>
        <p:nvSpPr>
          <p:cNvPr id="102439" name="灯片编号占位符 3">
            <a:extLst>
              <a:ext uri="{FF2B5EF4-FFF2-40B4-BE49-F238E27FC236}">
                <a16:creationId xmlns:a16="http://schemas.microsoft.com/office/drawing/2014/main" id="{348D0557-4154-4E2B-A020-738B49ED30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234DD7C7-3FB1-40F8-A7DC-C03DB255C5CB}" type="slidenum">
              <a:rPr lang="en-US" altLang="zh-CN">
                <a:latin typeface="Arial" panose="020B0604020202020204" pitchFamily="34" charset="0"/>
              </a:rPr>
              <a:pPr eaLnBrk="1" hangingPunct="1"/>
              <a:t>92</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54681"/>
                                        </p:tgtEl>
                                        <p:attrNameLst>
                                          <p:attrName>style.visibility</p:attrName>
                                        </p:attrNameLst>
                                      </p:cBhvr>
                                      <p:to>
                                        <p:strVal val="visible"/>
                                      </p:to>
                                    </p:set>
                                    <p:animEffect transition="in" filter="wipe(up)">
                                      <p:cBhvr>
                                        <p:cTn id="7" dur="500"/>
                                        <p:tgtEl>
                                          <p:spTgt spid="154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show="0">
  <p:cSld>
    <p:bg bwMode="auto">
      <p:bgPr>
        <a:solidFill>
          <a:schemeClr val="tx1"/>
        </a:solidFill>
        <a:effectLst/>
      </p:bgPr>
    </p:bg>
    <p:spTree>
      <p:nvGrpSpPr>
        <p:cNvPr id="1" name=""/>
        <p:cNvGrpSpPr/>
        <p:nvPr/>
      </p:nvGrpSpPr>
      <p:grpSpPr>
        <a:xfrm>
          <a:off x="0" y="0"/>
          <a:ext cx="0" cy="0"/>
          <a:chOff x="0" y="0"/>
          <a:chExt cx="0" cy="0"/>
        </a:xfrm>
      </p:grpSpPr>
      <p:sp>
        <p:nvSpPr>
          <p:cNvPr id="16388" name="灯片编号占位符 3">
            <a:extLst>
              <a:ext uri="{FF2B5EF4-FFF2-40B4-BE49-F238E27FC236}">
                <a16:creationId xmlns:a16="http://schemas.microsoft.com/office/drawing/2014/main" id="{8F4BBF6E-A37C-4625-9112-4C7F010E8632}"/>
              </a:ext>
            </a:extLst>
          </p:cNvPr>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fld id="{8F53EEF6-53E5-455F-940D-88F7A3F28C46}" type="slidenum">
              <a:rPr lang="en-US" altLang="zh-CN">
                <a:latin typeface="Arial" panose="020B0604020202020204" pitchFamily="34" charset="0"/>
              </a:rPr>
              <a:pPr algn="ctr" eaLnBrk="1" hangingPunct="1"/>
              <a:t>93</a:t>
            </a:fld>
            <a:endParaRPr lang="en-US" altLang="zh-CN">
              <a:latin typeface="Arial" panose="020B0604020202020204" pitchFamily="34" charset="0"/>
            </a:endParaRPr>
          </a:p>
        </p:txBody>
      </p:sp>
      <p:sp>
        <p:nvSpPr>
          <p:cNvPr id="16389" name="Rectangle 2">
            <a:extLst>
              <a:ext uri="{FF2B5EF4-FFF2-40B4-BE49-F238E27FC236}">
                <a16:creationId xmlns:a16="http://schemas.microsoft.com/office/drawing/2014/main" id="{47BBA6B5-0F8B-4C69-B3E0-B84990869088}"/>
              </a:ext>
            </a:extLst>
          </p:cNvPr>
          <p:cNvSpPr>
            <a:spLocks noChangeArrowheads="1"/>
          </p:cNvSpPr>
          <p:nvPr/>
        </p:nvSpPr>
        <p:spPr bwMode="auto">
          <a:xfrm>
            <a:off x="2627313" y="765175"/>
            <a:ext cx="4289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en-US" sz="3200">
                <a:solidFill>
                  <a:schemeClr val="bg2"/>
                </a:solidFill>
                <a:latin typeface="黑体" panose="02010609060101010101" pitchFamily="49" charset="-122"/>
                <a:ea typeface="黑体" panose="02010609060101010101" pitchFamily="49" charset="-122"/>
              </a:rPr>
              <a:t>胆红素与重氮试剂反应</a:t>
            </a:r>
            <a:endParaRPr lang="zh-CN" altLang="zh-CN" sz="3200">
              <a:solidFill>
                <a:schemeClr val="bg2"/>
              </a:solidFill>
              <a:latin typeface="黑体" panose="02010609060101010101" pitchFamily="49" charset="-122"/>
              <a:ea typeface="黑体" panose="02010609060101010101" pitchFamily="49" charset="-122"/>
            </a:endParaRPr>
          </a:p>
        </p:txBody>
      </p:sp>
      <p:sp>
        <p:nvSpPr>
          <p:cNvPr id="16390" name="Rectangle 5">
            <a:extLst>
              <a:ext uri="{FF2B5EF4-FFF2-40B4-BE49-F238E27FC236}">
                <a16:creationId xmlns:a16="http://schemas.microsoft.com/office/drawing/2014/main" id="{01812426-F5B4-4D4C-9AD2-FC87EFE0618F}"/>
              </a:ext>
            </a:extLst>
          </p:cNvPr>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graphicFrame>
        <p:nvGraphicFramePr>
          <p:cNvPr id="16386" name="Object 2">
            <a:extLst>
              <a:ext uri="{FF2B5EF4-FFF2-40B4-BE49-F238E27FC236}">
                <a16:creationId xmlns:a16="http://schemas.microsoft.com/office/drawing/2014/main" id="{42993EEF-BBFD-43BC-9D91-5EF52CAC0A8E}"/>
              </a:ext>
            </a:extLst>
          </p:cNvPr>
          <p:cNvGraphicFramePr>
            <a:graphicFrameLocks noChangeAspect="1"/>
          </p:cNvGraphicFramePr>
          <p:nvPr/>
        </p:nvGraphicFramePr>
        <p:xfrm>
          <a:off x="576263" y="2060575"/>
          <a:ext cx="7848600" cy="1068388"/>
        </p:xfrm>
        <a:graphic>
          <a:graphicData uri="http://schemas.openxmlformats.org/presentationml/2006/ole">
            <mc:AlternateContent xmlns:mc="http://schemas.openxmlformats.org/markup-compatibility/2006">
              <mc:Choice xmlns:v="urn:schemas-microsoft-com:vml" Requires="v">
                <p:oleObj spid="_x0000_s16409" r:id="rId4" imgW="4829556" imgH="661416" progId="">
                  <p:embed/>
                </p:oleObj>
              </mc:Choice>
              <mc:Fallback>
                <p:oleObj r:id="rId4" imgW="4829556" imgH="661416"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2060575"/>
                        <a:ext cx="7848600" cy="1068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1" name="Picture 7">
            <a:extLst>
              <a:ext uri="{FF2B5EF4-FFF2-40B4-BE49-F238E27FC236}">
                <a16:creationId xmlns:a16="http://schemas.microsoft.com/office/drawing/2014/main" id="{BA4111BC-9341-4649-9C89-F0FC25F103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3789363"/>
            <a:ext cx="20161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8">
            <a:extLst>
              <a:ext uri="{FF2B5EF4-FFF2-40B4-BE49-F238E27FC236}">
                <a16:creationId xmlns:a16="http://schemas.microsoft.com/office/drawing/2014/main" id="{B3C8D48F-FB5D-4187-9C6B-6704C6D5A689}"/>
              </a:ext>
            </a:extLst>
          </p:cNvPr>
          <p:cNvSpPr>
            <a:spLocks noChangeArrowheads="1"/>
          </p:cNvSpPr>
          <p:nvPr/>
        </p:nvSpPr>
        <p:spPr bwMode="auto">
          <a:xfrm>
            <a:off x="2770188" y="4005263"/>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r>
              <a:rPr lang="zh-CN" altLang="zh-CN" sz="2400">
                <a:solidFill>
                  <a:schemeClr val="bg2"/>
                </a:solidFill>
                <a:latin typeface="黑体" panose="02010609060101010101" pitchFamily="49" charset="-122"/>
                <a:ea typeface="黑体" panose="02010609060101010101" pitchFamily="49" charset="-122"/>
              </a:rPr>
              <a:t>胆红素</a:t>
            </a:r>
          </a:p>
        </p:txBody>
      </p:sp>
      <p:sp>
        <p:nvSpPr>
          <p:cNvPr id="16393" name="Line 9">
            <a:extLst>
              <a:ext uri="{FF2B5EF4-FFF2-40B4-BE49-F238E27FC236}">
                <a16:creationId xmlns:a16="http://schemas.microsoft.com/office/drawing/2014/main" id="{B2DB9488-97A8-4A90-B72E-16A8636E2BC4}"/>
              </a:ext>
            </a:extLst>
          </p:cNvPr>
          <p:cNvSpPr>
            <a:spLocks noChangeShapeType="1"/>
          </p:cNvSpPr>
          <p:nvPr/>
        </p:nvSpPr>
        <p:spPr bwMode="auto">
          <a:xfrm>
            <a:off x="3959225" y="4270375"/>
            <a:ext cx="1150938"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16394" name="Picture 10">
            <a:extLst>
              <a:ext uri="{FF2B5EF4-FFF2-40B4-BE49-F238E27FC236}">
                <a16:creationId xmlns:a16="http://schemas.microsoft.com/office/drawing/2014/main" id="{BE6AE791-68FB-43E7-864C-9BCEE8A81B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263" y="3970338"/>
            <a:ext cx="32416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1">
            <a:extLst>
              <a:ext uri="{FF2B5EF4-FFF2-40B4-BE49-F238E27FC236}">
                <a16:creationId xmlns:a16="http://schemas.microsoft.com/office/drawing/2014/main" id="{C2732065-EAAA-4FEF-9F30-086798058738}"/>
              </a:ext>
            </a:extLst>
          </p:cNvPr>
          <p:cNvSpPr txBox="1">
            <a:spLocks noChangeArrowheads="1"/>
          </p:cNvSpPr>
          <p:nvPr/>
        </p:nvSpPr>
        <p:spPr bwMode="auto">
          <a:xfrm>
            <a:off x="2338388" y="4005263"/>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en-US" altLang="zh-CN" sz="2400" b="1">
                <a:solidFill>
                  <a:schemeClr val="bg2"/>
                </a:solidFill>
                <a:latin typeface="Times New Roman" panose="02020603050405020304" pitchFamily="18" charset="0"/>
              </a:rPr>
              <a:t>+</a:t>
            </a:r>
          </a:p>
        </p:txBody>
      </p:sp>
    </p:spTree>
  </p:cSld>
  <p:clrMapOvr>
    <a:masterClrMapping/>
  </p:clrMapOvr>
  <p:transition spd="med">
    <p:zo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416422E-8C9C-4379-9408-F57BCB37CDD4}"/>
              </a:ext>
            </a:extLst>
          </p:cNvPr>
          <p:cNvSpPr>
            <a:spLocks noGrp="1" noRot="1" noChangeArrowheads="1"/>
          </p:cNvSpPr>
          <p:nvPr>
            <p:ph type="title"/>
          </p:nvPr>
        </p:nvSpPr>
        <p:spPr>
          <a:xfrm>
            <a:off x="457200" y="1125538"/>
            <a:ext cx="8229600" cy="512762"/>
          </a:xfrm>
        </p:spPr>
        <p:txBody>
          <a:bodyPr/>
          <a:lstStyle/>
          <a:p>
            <a:pPr eaLnBrk="1" hangingPunct="1"/>
            <a:r>
              <a:rPr lang="en-US" altLang="zh-CN" sz="3200" b="0">
                <a:solidFill>
                  <a:srgbClr val="FFFF00"/>
                </a:solidFill>
                <a:effectLst/>
                <a:latin typeface="黑体" panose="02010609060101010101" pitchFamily="49" charset="-122"/>
                <a:ea typeface="黑体" panose="02010609060101010101" pitchFamily="49" charset="-122"/>
              </a:rPr>
              <a:t> </a:t>
            </a:r>
            <a:r>
              <a:rPr lang="zh-CN" altLang="en-US" sz="3200" b="0">
                <a:solidFill>
                  <a:srgbClr val="FFFF00"/>
                </a:solidFill>
                <a:effectLst/>
                <a:latin typeface="黑体" panose="02010609060101010101" pitchFamily="49" charset="-122"/>
                <a:ea typeface="黑体" panose="02010609060101010101" pitchFamily="49" charset="-122"/>
              </a:rPr>
              <a:t>（三）肝脏对胆红素的排泄作用</a:t>
            </a:r>
          </a:p>
        </p:txBody>
      </p:sp>
      <p:sp>
        <p:nvSpPr>
          <p:cNvPr id="86021" name="Rectangle 5">
            <a:extLst>
              <a:ext uri="{FF2B5EF4-FFF2-40B4-BE49-F238E27FC236}">
                <a16:creationId xmlns:a16="http://schemas.microsoft.com/office/drawing/2014/main" id="{FC5115D9-5CAF-45FA-BB4F-549A9132DAFF}"/>
              </a:ext>
            </a:extLst>
          </p:cNvPr>
          <p:cNvSpPr>
            <a:spLocks noGrp="1" noChangeArrowheads="1"/>
          </p:cNvSpPr>
          <p:nvPr>
            <p:ph type="body" idx="1"/>
          </p:nvPr>
        </p:nvSpPr>
        <p:spPr>
          <a:xfrm>
            <a:off x="1244600" y="1927225"/>
            <a:ext cx="6927850" cy="3671888"/>
          </a:xfrm>
          <a:noFill/>
          <a:extLst>
            <a:ext uri="{909E8E84-426E-40DD-AFC4-6F175D3DCCD1}">
              <a14:hiddenFill xmlns:a14="http://schemas.microsoft.com/office/drawing/2010/main">
                <a:solidFill>
                  <a:srgbClr val="FFFFFF"/>
                </a:solidFill>
              </a14:hiddenFill>
            </a:ext>
          </a:extLst>
        </p:spPr>
        <p:txBody>
          <a:bodyPr/>
          <a:lstStyle/>
          <a:p>
            <a:pPr eaLnBrk="1" hangingPunct="1">
              <a:lnSpc>
                <a:spcPct val="130000"/>
              </a:lnSpc>
            </a:pPr>
            <a:r>
              <a:rPr lang="zh-CN" altLang="en-US" sz="2800">
                <a:effectLst/>
                <a:latin typeface="Times New Roman" panose="02020603050405020304" pitchFamily="18" charset="0"/>
                <a:ea typeface="黑体" panose="02010609060101010101" pitchFamily="49" charset="-122"/>
              </a:rPr>
              <a:t>肝分泌胆红素入胆小管是肝代谢胆红素的</a:t>
            </a:r>
            <a:r>
              <a:rPr lang="zh-CN" altLang="en-US" sz="2800" u="sng">
                <a:solidFill>
                  <a:srgbClr val="FFFF00"/>
                </a:solidFill>
                <a:effectLst/>
                <a:latin typeface="Times New Roman" panose="02020603050405020304" pitchFamily="18" charset="0"/>
                <a:ea typeface="黑体" panose="02010609060101010101" pitchFamily="49" charset="-122"/>
              </a:rPr>
              <a:t>限速步骤</a:t>
            </a:r>
          </a:p>
          <a:p>
            <a:pPr eaLnBrk="1" hangingPunct="1">
              <a:lnSpc>
                <a:spcPct val="130000"/>
              </a:lnSpc>
            </a:pPr>
            <a:r>
              <a:rPr lang="zh-CN" altLang="en-US" sz="2800">
                <a:effectLst/>
                <a:latin typeface="Times New Roman" panose="02020603050405020304" pitchFamily="18" charset="0"/>
                <a:ea typeface="黑体" panose="02010609060101010101" pitchFamily="49" charset="-122"/>
              </a:rPr>
              <a:t>结合胆红素排入毛细胆管是一个逆浓度梯度的耗能过程</a:t>
            </a:r>
          </a:p>
          <a:p>
            <a:pPr eaLnBrk="1" hangingPunct="1">
              <a:lnSpc>
                <a:spcPct val="130000"/>
              </a:lnSpc>
            </a:pPr>
            <a:r>
              <a:rPr kumimoji="1" lang="zh-CN" altLang="en-US" sz="2800">
                <a:effectLst/>
                <a:latin typeface="Times New Roman" panose="02020603050405020304" pitchFamily="18" charset="0"/>
                <a:ea typeface="黑体" panose="02010609060101010101" pitchFamily="49" charset="-122"/>
              </a:rPr>
              <a:t>多耐药相关蛋白</a:t>
            </a:r>
            <a:r>
              <a:rPr kumimoji="1" lang="en-US" altLang="zh-CN" sz="2800">
                <a:effectLst/>
                <a:latin typeface="Times New Roman" panose="02020603050405020304" pitchFamily="18" charset="0"/>
                <a:ea typeface="黑体" panose="02010609060101010101" pitchFamily="49" charset="-122"/>
              </a:rPr>
              <a:t>2</a:t>
            </a:r>
            <a:r>
              <a:rPr kumimoji="1" lang="zh-CN" altLang="en-US" sz="2800">
                <a:effectLst/>
                <a:latin typeface="Times New Roman" panose="02020603050405020304" pitchFamily="18" charset="0"/>
                <a:ea typeface="黑体" panose="02010609060101010101" pitchFamily="49" charset="-122"/>
              </a:rPr>
              <a:t>（</a:t>
            </a:r>
            <a:r>
              <a:rPr kumimoji="1" lang="en-US" altLang="zh-CN" sz="2800">
                <a:effectLst/>
                <a:latin typeface="Times New Roman" panose="02020603050405020304" pitchFamily="18" charset="0"/>
                <a:ea typeface="黑体" panose="02010609060101010101" pitchFamily="49" charset="-122"/>
              </a:rPr>
              <a:t>MRP2</a:t>
            </a:r>
            <a:r>
              <a:rPr kumimoji="1" lang="zh-CN" altLang="en-US" sz="2800">
                <a:effectLst/>
                <a:latin typeface="Times New Roman" panose="02020603050405020304" pitchFamily="18" charset="0"/>
                <a:ea typeface="黑体" panose="02010609060101010101" pitchFamily="49" charset="-122"/>
              </a:rPr>
              <a:t>）是肝细胞向胆小管分泌结合胆红素的转运蛋白</a:t>
            </a:r>
            <a:endParaRPr lang="zh-CN" altLang="en-US" sz="2800">
              <a:effectLst/>
              <a:latin typeface="Times New Roman" panose="02020603050405020304" pitchFamily="18" charset="0"/>
              <a:ea typeface="黑体" panose="02010609060101010101" pitchFamily="49" charset="-122"/>
            </a:endParaRPr>
          </a:p>
        </p:txBody>
      </p:sp>
      <p:sp>
        <p:nvSpPr>
          <p:cNvPr id="103428" name="灯片编号占位符 3">
            <a:extLst>
              <a:ext uri="{FF2B5EF4-FFF2-40B4-BE49-F238E27FC236}">
                <a16:creationId xmlns:a16="http://schemas.microsoft.com/office/drawing/2014/main" id="{CB458F2A-B304-458D-B803-FA3BD04442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1CCE2BC4-7F0B-4291-A45B-B0137C2F5690}" type="slidenum">
              <a:rPr lang="en-US" altLang="zh-CN">
                <a:latin typeface="Arial" panose="020B0604020202020204" pitchFamily="34" charset="0"/>
              </a:rPr>
              <a:pPr eaLnBrk="1" hangingPunct="1"/>
              <a:t>94</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6021">
                                            <p:txEl>
                                              <p:pRg st="0" end="0"/>
                                            </p:txEl>
                                          </p:spTgt>
                                        </p:tgtEl>
                                        <p:attrNameLst>
                                          <p:attrName>style.visibility</p:attrName>
                                        </p:attrNameLst>
                                      </p:cBhvr>
                                      <p:to>
                                        <p:strVal val="visible"/>
                                      </p:to>
                                    </p:set>
                                    <p:animEffect transition="in" filter="randombar(horizontal)">
                                      <p:cBhvr>
                                        <p:cTn id="7" dur="500"/>
                                        <p:tgtEl>
                                          <p:spTgt spid="86021">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6021">
                                            <p:txEl>
                                              <p:pRg st="1" end="1"/>
                                            </p:txEl>
                                          </p:spTgt>
                                        </p:tgtEl>
                                        <p:attrNameLst>
                                          <p:attrName>style.visibility</p:attrName>
                                        </p:attrNameLst>
                                      </p:cBhvr>
                                      <p:to>
                                        <p:strVal val="visible"/>
                                      </p:to>
                                    </p:set>
                                    <p:animEffect transition="in" filter="randombar(horizontal)">
                                      <p:cBhvr>
                                        <p:cTn id="11" dur="500"/>
                                        <p:tgtEl>
                                          <p:spTgt spid="86021">
                                            <p:txEl>
                                              <p:pRg st="1" end="1"/>
                                            </p:txEl>
                                          </p:spTgt>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6021">
                                            <p:txEl>
                                              <p:pRg st="2" end="2"/>
                                            </p:txEl>
                                          </p:spTgt>
                                        </p:tgtEl>
                                        <p:attrNameLst>
                                          <p:attrName>style.visibility</p:attrName>
                                        </p:attrNameLst>
                                      </p:cBhvr>
                                      <p:to>
                                        <p:strVal val="visible"/>
                                      </p:to>
                                    </p:set>
                                    <p:animEffect transition="in" filter="randombar(horizontal)">
                                      <p:cBhvr>
                                        <p:cTn id="15" dur="500"/>
                                        <p:tgtEl>
                                          <p:spTgt spid="860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F6E7927-984F-4A6F-89FB-55ADCB662638}"/>
              </a:ext>
            </a:extLst>
          </p:cNvPr>
          <p:cNvSpPr>
            <a:spLocks noGrp="1" noRot="1" noChangeArrowheads="1"/>
          </p:cNvSpPr>
          <p:nvPr>
            <p:ph type="title"/>
          </p:nvPr>
        </p:nvSpPr>
        <p:spPr>
          <a:xfrm>
            <a:off x="1979613" y="1068388"/>
            <a:ext cx="5400675" cy="560387"/>
          </a:xfrm>
          <a:solidFill>
            <a:srgbClr val="FF9BFF"/>
          </a:solidFill>
        </p:spPr>
        <p:txBody>
          <a:bodyPr/>
          <a:lstStyle/>
          <a:p>
            <a:pPr eaLnBrk="1" hangingPunct="1"/>
            <a:r>
              <a:rPr lang="zh-CN" altLang="en-US" sz="3600" b="0">
                <a:solidFill>
                  <a:schemeClr val="bg2"/>
                </a:solidFill>
                <a:effectLst/>
                <a:ea typeface="黑体" panose="02010609060101010101" pitchFamily="49" charset="-122"/>
              </a:rPr>
              <a:t>肝在胆红素代谢中的作用</a:t>
            </a:r>
          </a:p>
        </p:txBody>
      </p:sp>
      <p:sp>
        <p:nvSpPr>
          <p:cNvPr id="64515" name="Text Box 3">
            <a:extLst>
              <a:ext uri="{FF2B5EF4-FFF2-40B4-BE49-F238E27FC236}">
                <a16:creationId xmlns:a16="http://schemas.microsoft.com/office/drawing/2014/main" id="{E35A70FA-3BB0-4555-B848-28289C64064D}"/>
              </a:ext>
            </a:extLst>
          </p:cNvPr>
          <p:cNvSpPr txBox="1">
            <a:spLocks noChangeArrowheads="1"/>
          </p:cNvSpPr>
          <p:nvPr/>
        </p:nvSpPr>
        <p:spPr bwMode="auto">
          <a:xfrm>
            <a:off x="533400" y="1844675"/>
            <a:ext cx="82296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50000"/>
              </a:lnSpc>
              <a:spcBef>
                <a:spcPct val="50000"/>
              </a:spcBef>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血浆中的胆红素通过</a:t>
            </a:r>
            <a:r>
              <a:rPr kumimoji="1" lang="zh-CN" altLang="en-US" sz="3200" u="sng">
                <a:solidFill>
                  <a:srgbClr val="FFFF00"/>
                </a:solidFill>
                <a:latin typeface="Times New Roman" panose="02020603050405020304" pitchFamily="18" charset="0"/>
                <a:ea typeface="黑体" panose="02010609060101010101" pitchFamily="49" charset="-122"/>
              </a:rPr>
              <a:t>肝细胞膜的自由扩散</a:t>
            </a:r>
            <a:r>
              <a:rPr kumimoji="1" lang="zh-CN" altLang="en-US" sz="3200">
                <a:latin typeface="Times New Roman" panose="02020603050405020304" pitchFamily="18" charset="0"/>
                <a:ea typeface="黑体" panose="02010609060101010101" pitchFamily="49" charset="-122"/>
              </a:rPr>
              <a:t>、</a:t>
            </a:r>
            <a:r>
              <a:rPr kumimoji="1" lang="zh-CN" altLang="en-US" sz="3200" u="sng">
                <a:solidFill>
                  <a:srgbClr val="FFFF00"/>
                </a:solidFill>
                <a:latin typeface="Times New Roman" panose="02020603050405020304" pitchFamily="18" charset="0"/>
                <a:ea typeface="黑体" panose="02010609060101010101" pitchFamily="49" charset="-122"/>
              </a:rPr>
              <a:t>肝细胞浆内载体蛋白的转运</a:t>
            </a:r>
            <a:r>
              <a:rPr kumimoji="1" lang="zh-CN" altLang="en-US" sz="3200">
                <a:solidFill>
                  <a:srgbClr val="FFFF00"/>
                </a:solidFill>
                <a:latin typeface="Times New Roman" panose="02020603050405020304" pitchFamily="18" charset="0"/>
                <a:ea typeface="黑体" panose="02010609060101010101" pitchFamily="49" charset="-122"/>
              </a:rPr>
              <a:t>、</a:t>
            </a:r>
            <a:r>
              <a:rPr kumimoji="1" lang="zh-CN" altLang="en-US" sz="3200" u="sng">
                <a:solidFill>
                  <a:srgbClr val="FFFF00"/>
                </a:solidFill>
                <a:latin typeface="Times New Roman" panose="02020603050405020304" pitchFamily="18" charset="0"/>
                <a:ea typeface="黑体" panose="02010609060101010101" pitchFamily="49" charset="-122"/>
              </a:rPr>
              <a:t>内质网的葡萄糖醛酸基转移酶的催化</a:t>
            </a:r>
            <a:r>
              <a:rPr kumimoji="1" lang="zh-CN" altLang="en-US" sz="3200">
                <a:solidFill>
                  <a:srgbClr val="FFFF00"/>
                </a:solidFill>
                <a:latin typeface="Times New Roman" panose="02020603050405020304" pitchFamily="18" charset="0"/>
                <a:ea typeface="黑体" panose="02010609060101010101" pitchFamily="49" charset="-122"/>
              </a:rPr>
              <a:t>和</a:t>
            </a:r>
            <a:r>
              <a:rPr kumimoji="1" lang="zh-CN" altLang="en-US" sz="3200" u="sng">
                <a:solidFill>
                  <a:srgbClr val="FFFF00"/>
                </a:solidFill>
                <a:latin typeface="Times New Roman" panose="02020603050405020304" pitchFamily="18" charset="0"/>
                <a:ea typeface="黑体" panose="02010609060101010101" pitchFamily="49" charset="-122"/>
              </a:rPr>
              <a:t>肝细胞膜的主动分泌</a:t>
            </a:r>
            <a:r>
              <a:rPr kumimoji="1" lang="zh-CN" altLang="en-US" sz="3200">
                <a:solidFill>
                  <a:srgbClr val="FFFF00"/>
                </a:solidFill>
                <a:latin typeface="Times New Roman" panose="02020603050405020304" pitchFamily="18" charset="0"/>
                <a:ea typeface="黑体" panose="02010609060101010101" pitchFamily="49" charset="-122"/>
              </a:rPr>
              <a:t>等</a:t>
            </a:r>
            <a:r>
              <a:rPr kumimoji="1" lang="zh-CN" altLang="en-US" sz="3200">
                <a:latin typeface="Times New Roman" panose="02020603050405020304" pitchFamily="18" charset="0"/>
                <a:ea typeface="黑体" panose="02010609060101010101" pitchFamily="49" charset="-122"/>
              </a:rPr>
              <a:t>联合作用，不断被肝细胞摄取、结合、转化与排泄，从而不断地得以清除。 </a:t>
            </a:r>
          </a:p>
        </p:txBody>
      </p:sp>
      <p:sp>
        <p:nvSpPr>
          <p:cNvPr id="104452" name="灯片编号占位符 3">
            <a:extLst>
              <a:ext uri="{FF2B5EF4-FFF2-40B4-BE49-F238E27FC236}">
                <a16:creationId xmlns:a16="http://schemas.microsoft.com/office/drawing/2014/main" id="{A41B1A76-48D9-4806-80D2-F4117DC3ABC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E9635BD-3A87-4C67-B4C4-C7D6F33F65A4}" type="slidenum">
              <a:rPr lang="en-US" altLang="zh-CN">
                <a:latin typeface="Arial" panose="020B0604020202020204" pitchFamily="34" charset="0"/>
              </a:rPr>
              <a:pPr eaLnBrk="1" hangingPunct="1"/>
              <a:t>95</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15"/>
                                        </p:tgtEl>
                                        <p:attrNameLst>
                                          <p:attrName>style.visibility</p:attrName>
                                        </p:attrNameLst>
                                      </p:cBhvr>
                                      <p:to>
                                        <p:strVal val="visible"/>
                                      </p:to>
                                    </p:set>
                                    <p:anim calcmode="discrete" valueType="clr">
                                      <p:cBhvr override="childStyle">
                                        <p:cTn id="7" dur="500"/>
                                        <p:tgtEl>
                                          <p:spTgt spid="6451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15"/>
                                        </p:tgtEl>
                                        <p:attrNameLst>
                                          <p:attrName>fillcolor</p:attrName>
                                        </p:attrNameLst>
                                      </p:cBhvr>
                                      <p:tavLst>
                                        <p:tav tm="0">
                                          <p:val>
                                            <p:clrVal>
                                              <a:schemeClr val="accent2"/>
                                            </p:clrVal>
                                          </p:val>
                                        </p:tav>
                                        <p:tav tm="50000">
                                          <p:val>
                                            <p:clrVal>
                                              <a:schemeClr val="hlink"/>
                                            </p:clrVal>
                                          </p:val>
                                        </p:tav>
                                      </p:tavLst>
                                    </p:anim>
                                    <p:set>
                                      <p:cBhvr>
                                        <p:cTn id="9" dur="500"/>
                                        <p:tgtEl>
                                          <p:spTgt spid="64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2F38C295-CD57-4B87-8D25-776976E1343F}"/>
              </a:ext>
            </a:extLst>
          </p:cNvPr>
          <p:cNvSpPr>
            <a:spLocks noGrp="1" noChangeArrowheads="1"/>
          </p:cNvSpPr>
          <p:nvPr>
            <p:ph type="title"/>
          </p:nvPr>
        </p:nvSpPr>
        <p:spPr>
          <a:xfrm>
            <a:off x="457200" y="842963"/>
            <a:ext cx="8229600" cy="641350"/>
          </a:xfrm>
          <a:noFill/>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3600" b="0">
                <a:solidFill>
                  <a:schemeClr val="hlink"/>
                </a:solidFill>
                <a:effectLst/>
                <a:ea typeface="黑体" panose="02010609060101010101" pitchFamily="49" charset="-122"/>
              </a:rPr>
              <a:t>四、胆红素在肠道中的变化</a:t>
            </a:r>
          </a:p>
        </p:txBody>
      </p:sp>
      <p:sp>
        <p:nvSpPr>
          <p:cNvPr id="67591" name="Rectangle 7">
            <a:extLst>
              <a:ext uri="{FF2B5EF4-FFF2-40B4-BE49-F238E27FC236}">
                <a16:creationId xmlns:a16="http://schemas.microsoft.com/office/drawing/2014/main" id="{D27F9838-FCFB-40EE-9CBE-B2A0BD1DABBB}"/>
              </a:ext>
            </a:extLst>
          </p:cNvPr>
          <p:cNvSpPr>
            <a:spLocks noGrp="1" noRot="1" noChangeArrowheads="1"/>
          </p:cNvSpPr>
          <p:nvPr>
            <p:ph type="body" idx="1"/>
          </p:nvPr>
        </p:nvSpPr>
        <p:spPr>
          <a:xfrm>
            <a:off x="1039813" y="2109788"/>
            <a:ext cx="2668587" cy="671512"/>
          </a:xfrm>
        </p:spPr>
        <p:txBody>
          <a:bodyPr anchor="ctr"/>
          <a:lstStyle/>
          <a:p>
            <a:pPr eaLnBrk="1" hangingPunct="1">
              <a:buFont typeface="Wingdings" panose="05000000000000000000" pitchFamily="2" charset="2"/>
              <a:buNone/>
              <a:defRPr/>
            </a:pPr>
            <a:r>
              <a:rPr lang="en-US" altLang="zh-CN" sz="2800">
                <a:latin typeface="Times New Roman" pitchFamily="18" charset="0"/>
                <a:ea typeface="黑体" pitchFamily="2" charset="-122"/>
              </a:rPr>
              <a:t>    </a:t>
            </a:r>
            <a:r>
              <a:rPr lang="zh-CN" altLang="en-US" sz="2800">
                <a:latin typeface="Times New Roman" pitchFamily="18" charset="0"/>
                <a:ea typeface="黑体" pitchFamily="2" charset="-122"/>
              </a:rPr>
              <a:t>结合胆红素</a:t>
            </a:r>
          </a:p>
        </p:txBody>
      </p:sp>
      <p:sp>
        <p:nvSpPr>
          <p:cNvPr id="67592" name="Text Box 8">
            <a:extLst>
              <a:ext uri="{FF2B5EF4-FFF2-40B4-BE49-F238E27FC236}">
                <a16:creationId xmlns:a16="http://schemas.microsoft.com/office/drawing/2014/main" id="{D5A04395-512C-45BD-B6B2-21695FBA37AC}"/>
              </a:ext>
            </a:extLst>
          </p:cNvPr>
          <p:cNvSpPr txBox="1">
            <a:spLocks noChangeArrowheads="1"/>
          </p:cNvSpPr>
          <p:nvPr/>
        </p:nvSpPr>
        <p:spPr bwMode="auto">
          <a:xfrm>
            <a:off x="6262688" y="4008438"/>
            <a:ext cx="1255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Times New Roman" panose="02020603050405020304" pitchFamily="18" charset="0"/>
                <a:ea typeface="黑体" panose="02010609060101010101" pitchFamily="49" charset="-122"/>
              </a:rPr>
              <a:t>胆素原</a:t>
            </a:r>
          </a:p>
        </p:txBody>
      </p:sp>
      <p:grpSp>
        <p:nvGrpSpPr>
          <p:cNvPr id="2" name="Group 9">
            <a:extLst>
              <a:ext uri="{FF2B5EF4-FFF2-40B4-BE49-F238E27FC236}">
                <a16:creationId xmlns:a16="http://schemas.microsoft.com/office/drawing/2014/main" id="{E62EB26B-9B3C-4E9C-BDF5-A84025C788FE}"/>
              </a:ext>
            </a:extLst>
          </p:cNvPr>
          <p:cNvGrpSpPr>
            <a:grpSpLocks/>
          </p:cNvGrpSpPr>
          <p:nvPr/>
        </p:nvGrpSpPr>
        <p:grpSpPr bwMode="auto">
          <a:xfrm>
            <a:off x="3563938" y="1752600"/>
            <a:ext cx="3113087" cy="1474788"/>
            <a:chOff x="2256" y="1010"/>
            <a:chExt cx="1961" cy="1017"/>
          </a:xfrm>
        </p:grpSpPr>
        <p:sp>
          <p:nvSpPr>
            <p:cNvPr id="105489" name="AutoShape 10">
              <a:extLst>
                <a:ext uri="{FF2B5EF4-FFF2-40B4-BE49-F238E27FC236}">
                  <a16:creationId xmlns:a16="http://schemas.microsoft.com/office/drawing/2014/main" id="{138246FC-E91C-4D31-8261-6C38634F517A}"/>
                </a:ext>
              </a:extLst>
            </p:cNvPr>
            <p:cNvSpPr>
              <a:spLocks noChangeArrowheads="1"/>
            </p:cNvSpPr>
            <p:nvPr/>
          </p:nvSpPr>
          <p:spPr bwMode="auto">
            <a:xfrm>
              <a:off x="2256" y="1417"/>
              <a:ext cx="1392" cy="118"/>
            </a:xfrm>
            <a:prstGeom prst="rightArrow">
              <a:avLst>
                <a:gd name="adj1" fmla="val 50000"/>
                <a:gd name="adj2" fmla="val 294915"/>
              </a:avLst>
            </a:prstGeom>
            <a:solidFill>
              <a:srgbClr val="FF00FF"/>
            </a:solidFill>
            <a:ln w="9525">
              <a:no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05490" name="Text Box 11">
              <a:extLst>
                <a:ext uri="{FF2B5EF4-FFF2-40B4-BE49-F238E27FC236}">
                  <a16:creationId xmlns:a16="http://schemas.microsoft.com/office/drawing/2014/main" id="{EF60D61D-92FE-4338-8AA3-CB66AFAD8394}"/>
                </a:ext>
              </a:extLst>
            </p:cNvPr>
            <p:cNvSpPr txBox="1">
              <a:spLocks noChangeArrowheads="1"/>
            </p:cNvSpPr>
            <p:nvPr/>
          </p:nvSpPr>
          <p:spPr bwMode="auto">
            <a:xfrm>
              <a:off x="2544" y="1010"/>
              <a:ext cx="620" cy="3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Times New Roman" panose="02020603050405020304" pitchFamily="18" charset="0"/>
                  <a:ea typeface="黑体" panose="02010609060101010101" pitchFamily="49" charset="-122"/>
                </a:rPr>
                <a:t>肠菌</a:t>
              </a:r>
            </a:p>
          </p:txBody>
        </p:sp>
        <p:sp>
          <p:nvSpPr>
            <p:cNvPr id="105491" name="Line 12">
              <a:extLst>
                <a:ext uri="{FF2B5EF4-FFF2-40B4-BE49-F238E27FC236}">
                  <a16:creationId xmlns:a16="http://schemas.microsoft.com/office/drawing/2014/main" id="{276BEBD5-CB8F-4E08-A6F0-27B7A427966A}"/>
                </a:ext>
              </a:extLst>
            </p:cNvPr>
            <p:cNvSpPr>
              <a:spLocks noChangeShapeType="1"/>
            </p:cNvSpPr>
            <p:nvPr/>
          </p:nvSpPr>
          <p:spPr bwMode="auto">
            <a:xfrm>
              <a:off x="2544" y="1476"/>
              <a:ext cx="528" cy="296"/>
            </a:xfrm>
            <a:prstGeom prst="line">
              <a:avLst/>
            </a:prstGeom>
            <a:noFill/>
            <a:ln w="57150">
              <a:noFill/>
              <a:round/>
              <a:headEn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105492" name="Text Box 13">
              <a:extLst>
                <a:ext uri="{FF2B5EF4-FFF2-40B4-BE49-F238E27FC236}">
                  <a16:creationId xmlns:a16="http://schemas.microsoft.com/office/drawing/2014/main" id="{FE8EA25F-C199-4768-A959-4E50F4586A47}"/>
                </a:ext>
              </a:extLst>
            </p:cNvPr>
            <p:cNvSpPr txBox="1">
              <a:spLocks noChangeArrowheads="1"/>
            </p:cNvSpPr>
            <p:nvPr/>
          </p:nvSpPr>
          <p:spPr bwMode="auto">
            <a:xfrm>
              <a:off x="2976" y="1669"/>
              <a:ext cx="1241" cy="3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Times New Roman" panose="02020603050405020304" pitchFamily="18" charset="0"/>
                  <a:ea typeface="黑体" panose="02010609060101010101" pitchFamily="49" charset="-122"/>
                </a:rPr>
                <a:t>葡萄糖醛酸</a:t>
              </a:r>
            </a:p>
          </p:txBody>
        </p:sp>
      </p:grpSp>
      <p:grpSp>
        <p:nvGrpSpPr>
          <p:cNvPr id="3" name="Group 14">
            <a:extLst>
              <a:ext uri="{FF2B5EF4-FFF2-40B4-BE49-F238E27FC236}">
                <a16:creationId xmlns:a16="http://schemas.microsoft.com/office/drawing/2014/main" id="{DDFD2850-C286-4FB2-8E85-25CDF2A4AB57}"/>
              </a:ext>
            </a:extLst>
          </p:cNvPr>
          <p:cNvGrpSpPr>
            <a:grpSpLocks/>
          </p:cNvGrpSpPr>
          <p:nvPr/>
        </p:nvGrpSpPr>
        <p:grpSpPr bwMode="auto">
          <a:xfrm>
            <a:off x="6804025" y="2760663"/>
            <a:ext cx="763588" cy="1393825"/>
            <a:chOff x="4224" y="1392"/>
            <a:chExt cx="481" cy="884"/>
          </a:xfrm>
        </p:grpSpPr>
        <p:sp>
          <p:nvSpPr>
            <p:cNvPr id="105487" name="AutoShape 15">
              <a:extLst>
                <a:ext uri="{FF2B5EF4-FFF2-40B4-BE49-F238E27FC236}">
                  <a16:creationId xmlns:a16="http://schemas.microsoft.com/office/drawing/2014/main" id="{18BF5261-306E-4ACC-B960-92B38ED36060}"/>
                </a:ext>
              </a:extLst>
            </p:cNvPr>
            <p:cNvSpPr>
              <a:spLocks noChangeArrowheads="1"/>
            </p:cNvSpPr>
            <p:nvPr/>
          </p:nvSpPr>
          <p:spPr bwMode="auto">
            <a:xfrm>
              <a:off x="4224" y="1392"/>
              <a:ext cx="96" cy="816"/>
            </a:xfrm>
            <a:prstGeom prst="downArrow">
              <a:avLst>
                <a:gd name="adj1" fmla="val 50000"/>
                <a:gd name="adj2" fmla="val 212500"/>
              </a:avLst>
            </a:prstGeom>
            <a:solidFill>
              <a:srgbClr val="FF00FF"/>
            </a:solidFill>
            <a:ln w="9525">
              <a:no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05488" name="Text Box 16">
              <a:extLst>
                <a:ext uri="{FF2B5EF4-FFF2-40B4-BE49-F238E27FC236}">
                  <a16:creationId xmlns:a16="http://schemas.microsoft.com/office/drawing/2014/main" id="{8B4225C2-0818-42FF-AF5C-E43BCEF4C8D2}"/>
                </a:ext>
              </a:extLst>
            </p:cNvPr>
            <p:cNvSpPr txBox="1">
              <a:spLocks noChangeArrowheads="1"/>
            </p:cNvSpPr>
            <p:nvPr/>
          </p:nvSpPr>
          <p:spPr bwMode="auto">
            <a:xfrm>
              <a:off x="4317" y="1536"/>
              <a:ext cx="388" cy="7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Times New Roman" panose="02020603050405020304" pitchFamily="18" charset="0"/>
                  <a:ea typeface="黑体" panose="02010609060101010101" pitchFamily="49" charset="-122"/>
                </a:rPr>
                <a:t>还原</a:t>
              </a:r>
            </a:p>
          </p:txBody>
        </p:sp>
      </p:grpSp>
      <p:sp>
        <p:nvSpPr>
          <p:cNvPr id="67601" name="Text Box 17">
            <a:extLst>
              <a:ext uri="{FF2B5EF4-FFF2-40B4-BE49-F238E27FC236}">
                <a16:creationId xmlns:a16="http://schemas.microsoft.com/office/drawing/2014/main" id="{FFAF22CB-7A11-4F86-96B5-5CAED5D4338B}"/>
              </a:ext>
            </a:extLst>
          </p:cNvPr>
          <p:cNvSpPr txBox="1">
            <a:spLocks noChangeArrowheads="1"/>
          </p:cNvSpPr>
          <p:nvPr/>
        </p:nvSpPr>
        <p:spPr bwMode="auto">
          <a:xfrm>
            <a:off x="3760788" y="4084638"/>
            <a:ext cx="898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Times New Roman" panose="02020603050405020304" pitchFamily="18" charset="0"/>
                <a:ea typeface="黑体" panose="02010609060101010101" pitchFamily="49" charset="-122"/>
              </a:rPr>
              <a:t>胆素</a:t>
            </a:r>
          </a:p>
        </p:txBody>
      </p:sp>
      <p:grpSp>
        <p:nvGrpSpPr>
          <p:cNvPr id="4" name="Group 18">
            <a:extLst>
              <a:ext uri="{FF2B5EF4-FFF2-40B4-BE49-F238E27FC236}">
                <a16:creationId xmlns:a16="http://schemas.microsoft.com/office/drawing/2014/main" id="{C8D61FFE-50C4-44B3-AA90-6259E558BC2C}"/>
              </a:ext>
            </a:extLst>
          </p:cNvPr>
          <p:cNvGrpSpPr>
            <a:grpSpLocks/>
          </p:cNvGrpSpPr>
          <p:nvPr/>
        </p:nvGrpSpPr>
        <p:grpSpPr bwMode="auto">
          <a:xfrm>
            <a:off x="4891088" y="3727450"/>
            <a:ext cx="1220787" cy="755650"/>
            <a:chOff x="2928" y="2020"/>
            <a:chExt cx="912" cy="476"/>
          </a:xfrm>
        </p:grpSpPr>
        <p:sp>
          <p:nvSpPr>
            <p:cNvPr id="105485" name="AutoShape 19">
              <a:extLst>
                <a:ext uri="{FF2B5EF4-FFF2-40B4-BE49-F238E27FC236}">
                  <a16:creationId xmlns:a16="http://schemas.microsoft.com/office/drawing/2014/main" id="{69C3EF8E-F5CB-4CF1-9D45-52BA8E908C38}"/>
                </a:ext>
              </a:extLst>
            </p:cNvPr>
            <p:cNvSpPr>
              <a:spLocks noChangeArrowheads="1"/>
            </p:cNvSpPr>
            <p:nvPr/>
          </p:nvSpPr>
          <p:spPr bwMode="auto">
            <a:xfrm>
              <a:off x="2928" y="2400"/>
              <a:ext cx="912" cy="96"/>
            </a:xfrm>
            <a:prstGeom prst="leftArrow">
              <a:avLst>
                <a:gd name="adj1" fmla="val 50000"/>
                <a:gd name="adj2" fmla="val 237500"/>
              </a:avLst>
            </a:prstGeom>
            <a:solidFill>
              <a:srgbClr val="FF00FF"/>
            </a:solidFill>
            <a:ln w="9525">
              <a:no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05486" name="Text Box 20">
              <a:extLst>
                <a:ext uri="{FF2B5EF4-FFF2-40B4-BE49-F238E27FC236}">
                  <a16:creationId xmlns:a16="http://schemas.microsoft.com/office/drawing/2014/main" id="{805E21E7-FCBB-4126-8D6D-700973C24ACC}"/>
                </a:ext>
              </a:extLst>
            </p:cNvPr>
            <p:cNvSpPr txBox="1">
              <a:spLocks noChangeArrowheads="1"/>
            </p:cNvSpPr>
            <p:nvPr/>
          </p:nvSpPr>
          <p:spPr bwMode="auto">
            <a:xfrm>
              <a:off x="3109" y="2020"/>
              <a:ext cx="672" cy="3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zh-CN" altLang="en-US" sz="2800">
                  <a:latin typeface="Times New Roman" panose="02020603050405020304" pitchFamily="18" charset="0"/>
                  <a:ea typeface="黑体" panose="02010609060101010101" pitchFamily="49" charset="-122"/>
                </a:rPr>
                <a:t>氧化</a:t>
              </a:r>
            </a:p>
          </p:txBody>
        </p:sp>
      </p:grpSp>
      <p:sp>
        <p:nvSpPr>
          <p:cNvPr id="67605" name="Rectangle 21">
            <a:extLst>
              <a:ext uri="{FF2B5EF4-FFF2-40B4-BE49-F238E27FC236}">
                <a16:creationId xmlns:a16="http://schemas.microsoft.com/office/drawing/2014/main" id="{2EBB1A47-52B1-4A62-8BC4-CBFFF68817D2}"/>
              </a:ext>
            </a:extLst>
          </p:cNvPr>
          <p:cNvSpPr>
            <a:spLocks noChangeArrowheads="1"/>
          </p:cNvSpPr>
          <p:nvPr/>
        </p:nvSpPr>
        <p:spPr bwMode="auto">
          <a:xfrm>
            <a:off x="600075" y="4803775"/>
            <a:ext cx="7377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a:latin typeface="Times New Roman" panose="02020603050405020304" pitchFamily="18" charset="0"/>
                <a:ea typeface="黑体" panose="02010609060101010101" pitchFamily="49" charset="-122"/>
              </a:rPr>
              <a:t>﹡</a:t>
            </a:r>
            <a:r>
              <a:rPr kumimoji="1" lang="zh-CN" altLang="en-US" sz="2800">
                <a:latin typeface="Times New Roman" panose="02020603050405020304" pitchFamily="18" charset="0"/>
                <a:ea typeface="黑体" panose="02010609060101010101" pitchFamily="49" charset="-122"/>
              </a:rPr>
              <a:t>胆素原：中胆素原，粪胆素原，</a:t>
            </a:r>
            <a:r>
              <a:rPr kumimoji="1" lang="en-US" altLang="zh-CN" sz="2800">
                <a:latin typeface="Times New Roman" panose="02020603050405020304" pitchFamily="18" charset="0"/>
                <a:ea typeface="黑体" panose="02010609060101010101" pitchFamily="49" charset="-122"/>
              </a:rPr>
              <a:t>d -</a:t>
            </a:r>
            <a:r>
              <a:rPr kumimoji="1" lang="zh-CN" altLang="en-US" sz="2800">
                <a:latin typeface="Times New Roman" panose="02020603050405020304" pitchFamily="18" charset="0"/>
                <a:ea typeface="黑体" panose="02010609060101010101" pitchFamily="49" charset="-122"/>
              </a:rPr>
              <a:t>尿胆素原</a:t>
            </a:r>
          </a:p>
        </p:txBody>
      </p:sp>
      <p:sp>
        <p:nvSpPr>
          <p:cNvPr id="67606" name="Rectangle 22">
            <a:extLst>
              <a:ext uri="{FF2B5EF4-FFF2-40B4-BE49-F238E27FC236}">
                <a16:creationId xmlns:a16="http://schemas.microsoft.com/office/drawing/2014/main" id="{9ED4D946-7AF1-4312-B80D-CB7DCA3725B1}"/>
              </a:ext>
            </a:extLst>
          </p:cNvPr>
          <p:cNvSpPr>
            <a:spLocks noChangeArrowheads="1"/>
          </p:cNvSpPr>
          <p:nvPr/>
        </p:nvSpPr>
        <p:spPr bwMode="auto">
          <a:xfrm>
            <a:off x="611188" y="5554663"/>
            <a:ext cx="6699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pPr>
            <a:r>
              <a:rPr kumimoji="1" lang="en-US" altLang="zh-CN" sz="2800">
                <a:latin typeface="Times New Roman" panose="02020603050405020304" pitchFamily="18" charset="0"/>
                <a:ea typeface="黑体" panose="02010609060101010101" pitchFamily="49" charset="-122"/>
              </a:rPr>
              <a:t>﹡</a:t>
            </a:r>
            <a:r>
              <a:rPr kumimoji="1" lang="zh-CN" altLang="en-US" sz="2800">
                <a:latin typeface="Times New Roman" panose="02020603050405020304" pitchFamily="18" charset="0"/>
                <a:ea typeface="黑体" panose="02010609060101010101" pitchFamily="49" charset="-122"/>
              </a:rPr>
              <a:t>胆    素：</a:t>
            </a:r>
            <a:r>
              <a:rPr kumimoji="1" lang="en-US" altLang="zh-CN" sz="2800">
                <a:latin typeface="Times New Roman" panose="02020603050405020304" pitchFamily="18" charset="0"/>
                <a:ea typeface="黑体" panose="02010609060101010101" pitchFamily="49" charset="-122"/>
              </a:rPr>
              <a:t>i -</a:t>
            </a:r>
            <a:r>
              <a:rPr kumimoji="1" lang="zh-CN" altLang="en-US" sz="2800">
                <a:latin typeface="Times New Roman" panose="02020603050405020304" pitchFamily="18" charset="0"/>
                <a:ea typeface="黑体" panose="02010609060101010101" pitchFamily="49" charset="-122"/>
              </a:rPr>
              <a:t>尿胆素，粪胆素， </a:t>
            </a:r>
            <a:r>
              <a:rPr kumimoji="1" lang="en-US" altLang="zh-CN" sz="2800">
                <a:latin typeface="Times New Roman" panose="02020603050405020304" pitchFamily="18" charset="0"/>
                <a:ea typeface="黑体" panose="02010609060101010101" pitchFamily="49" charset="-122"/>
              </a:rPr>
              <a:t>d -</a:t>
            </a:r>
            <a:r>
              <a:rPr kumimoji="1" lang="zh-CN" altLang="en-US" sz="2800">
                <a:latin typeface="Times New Roman" panose="02020603050405020304" pitchFamily="18" charset="0"/>
                <a:ea typeface="黑体" panose="02010609060101010101" pitchFamily="49" charset="-122"/>
              </a:rPr>
              <a:t>尿胆素</a:t>
            </a:r>
          </a:p>
        </p:txBody>
      </p:sp>
      <p:sp>
        <p:nvSpPr>
          <p:cNvPr id="67607" name="Rectangle 23">
            <a:extLst>
              <a:ext uri="{FF2B5EF4-FFF2-40B4-BE49-F238E27FC236}">
                <a16:creationId xmlns:a16="http://schemas.microsoft.com/office/drawing/2014/main" id="{73B1EEC3-1D4C-44A8-9C28-1E9D3158E4CC}"/>
              </a:ext>
            </a:extLst>
          </p:cNvPr>
          <p:cNvSpPr>
            <a:spLocks noChangeArrowheads="1"/>
          </p:cNvSpPr>
          <p:nvPr/>
        </p:nvSpPr>
        <p:spPr bwMode="auto">
          <a:xfrm>
            <a:off x="5940425" y="2147888"/>
            <a:ext cx="1970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20000"/>
              </a:spcBef>
              <a:buSzPct val="90000"/>
            </a:pPr>
            <a:r>
              <a:rPr kumimoji="1" lang="zh-CN" altLang="en-US" sz="2800">
                <a:latin typeface="Times New Roman" panose="02020603050405020304" pitchFamily="18" charset="0"/>
                <a:ea typeface="黑体" panose="02010609060101010101" pitchFamily="49" charset="-122"/>
              </a:rPr>
              <a:t>游离胆红素</a:t>
            </a:r>
          </a:p>
        </p:txBody>
      </p:sp>
      <p:sp>
        <p:nvSpPr>
          <p:cNvPr id="105484" name="灯片编号占位符 19">
            <a:extLst>
              <a:ext uri="{FF2B5EF4-FFF2-40B4-BE49-F238E27FC236}">
                <a16:creationId xmlns:a16="http://schemas.microsoft.com/office/drawing/2014/main" id="{8E45092A-EC45-4097-B482-748F11E121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EF9EAB03-7747-43F5-9B68-742BC91F84C9}" type="slidenum">
              <a:rPr lang="en-US" altLang="zh-CN">
                <a:latin typeface="Arial" panose="020B0604020202020204" pitchFamily="34" charset="0"/>
              </a:rPr>
              <a:pPr eaLnBrk="1" hangingPunct="1"/>
              <a:t>96</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591">
                                            <p:txEl>
                                              <p:pRg st="0" end="0"/>
                                            </p:txEl>
                                          </p:spTgt>
                                        </p:tgtEl>
                                        <p:attrNameLst>
                                          <p:attrName>style.visibility</p:attrName>
                                        </p:attrNameLst>
                                      </p:cBhvr>
                                      <p:to>
                                        <p:strVal val="visible"/>
                                      </p:to>
                                    </p:set>
                                    <p:animEffect transition="in" filter="dissolve">
                                      <p:cBhvr>
                                        <p:cTn id="7" dur="500"/>
                                        <p:tgtEl>
                                          <p:spTgt spid="67591">
                                            <p:txEl>
                                              <p:pRg st="0" end="0"/>
                                            </p:txEl>
                                          </p:spTgt>
                                        </p:tgtEl>
                                      </p:cBhvr>
                                    </p:animEffect>
                                  </p:childTnLst>
                                </p:cTn>
                              </p:par>
                            </p:childTnLst>
                          </p:cTn>
                        </p:par>
                        <p:par>
                          <p:cTn id="8" fill="hold" nodeType="afterGroup">
                            <p:stCondLst>
                              <p:cond delay="500"/>
                            </p:stCondLst>
                            <p:childTnLst>
                              <p:par>
                                <p:cTn id="9" presetID="17"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ppt_w/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7607"/>
                                        </p:tgtEl>
                                        <p:attrNameLst>
                                          <p:attrName>style.visibility</p:attrName>
                                        </p:attrNameLst>
                                      </p:cBhvr>
                                      <p:to>
                                        <p:strVal val="visible"/>
                                      </p:to>
                                    </p:set>
                                    <p:animEffect transition="in" filter="dissolve">
                                      <p:cBhvr>
                                        <p:cTn id="18" dur="500"/>
                                        <p:tgtEl>
                                          <p:spTgt spid="676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ppt_h/2"/>
                                          </p:val>
                                        </p:tav>
                                        <p:tav tm="100000">
                                          <p:val>
                                            <p:strVal val="#ppt_y"/>
                                          </p:val>
                                        </p:tav>
                                      </p:tavLst>
                                    </p:anim>
                                    <p:anim calcmode="lin" valueType="num">
                                      <p:cBhvr>
                                        <p:cTn id="25" dur="500" fill="hold"/>
                                        <p:tgtEl>
                                          <p:spTgt spid="3"/>
                                        </p:tgtEl>
                                        <p:attrNameLst>
                                          <p:attrName>ppt_w</p:attrName>
                                        </p:attrNameLst>
                                      </p:cBhvr>
                                      <p:tavLst>
                                        <p:tav tm="0">
                                          <p:val>
                                            <p:strVal val="#ppt_w"/>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7592"/>
                                        </p:tgtEl>
                                        <p:attrNameLst>
                                          <p:attrName>style.visibility</p:attrName>
                                        </p:attrNameLst>
                                      </p:cBhvr>
                                      <p:to>
                                        <p:strVal val="visible"/>
                                      </p:to>
                                    </p:set>
                                    <p:animEffect transition="in" filter="dissolve">
                                      <p:cBhvr>
                                        <p:cTn id="30" dur="500"/>
                                        <p:tgtEl>
                                          <p:spTgt spid="67592"/>
                                        </p:tgtEl>
                                      </p:cBhvr>
                                    </p:animEffect>
                                  </p:childTnLst>
                                </p:cTn>
                              </p:par>
                            </p:childTnLst>
                          </p:cTn>
                        </p:par>
                        <p:par>
                          <p:cTn id="31" fill="hold" nodeType="afterGroup">
                            <p:stCondLst>
                              <p:cond delay="1000"/>
                            </p:stCondLst>
                            <p:childTnLst>
                              <p:par>
                                <p:cTn id="32" presetID="14" presetClass="entr" presetSubtype="10" fill="hold" grpId="0" nodeType="afterEffect">
                                  <p:stCondLst>
                                    <p:cond delay="0"/>
                                  </p:stCondLst>
                                  <p:childTnLst>
                                    <p:set>
                                      <p:cBhvr>
                                        <p:cTn id="33" dur="1" fill="hold">
                                          <p:stCondLst>
                                            <p:cond delay="0"/>
                                          </p:stCondLst>
                                        </p:cTn>
                                        <p:tgtEl>
                                          <p:spTgt spid="67605"/>
                                        </p:tgtEl>
                                        <p:attrNameLst>
                                          <p:attrName>style.visibility</p:attrName>
                                        </p:attrNameLst>
                                      </p:cBhvr>
                                      <p:to>
                                        <p:strVal val="visible"/>
                                      </p:to>
                                    </p:set>
                                    <p:animEffect transition="in" filter="randombar(horizontal)">
                                      <p:cBhvr>
                                        <p:cTn id="34" dur="500"/>
                                        <p:tgtEl>
                                          <p:spTgt spid="676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2"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0">
                                          <p:val>
                                            <p:strVal val="#ppt_x+#ppt_w/2"/>
                                          </p:val>
                                        </p:tav>
                                        <p:tav tm="100000">
                                          <p:val>
                                            <p:strVal val="#ppt_x"/>
                                          </p:val>
                                        </p:tav>
                                      </p:tavLst>
                                    </p:anim>
                                    <p:anim calcmode="lin" valueType="num">
                                      <p:cBhvr>
                                        <p:cTn id="40" dur="500" fill="hold"/>
                                        <p:tgtEl>
                                          <p:spTgt spid="4"/>
                                        </p:tgtEl>
                                        <p:attrNameLst>
                                          <p:attrName>ppt_y</p:attrName>
                                        </p:attrNameLst>
                                      </p:cBhvr>
                                      <p:tavLst>
                                        <p:tav tm="0">
                                          <p:val>
                                            <p:strVal val="#ppt_y"/>
                                          </p:val>
                                        </p:tav>
                                        <p:tav tm="100000">
                                          <p:val>
                                            <p:strVal val="#ppt_y"/>
                                          </p:val>
                                        </p:tav>
                                      </p:tavLst>
                                    </p:anim>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67601"/>
                                        </p:tgtEl>
                                        <p:attrNameLst>
                                          <p:attrName>style.visibility</p:attrName>
                                        </p:attrNameLst>
                                      </p:cBhvr>
                                      <p:to>
                                        <p:strVal val="visible"/>
                                      </p:to>
                                    </p:set>
                                    <p:animEffect transition="in" filter="dissolve">
                                      <p:cBhvr>
                                        <p:cTn id="46" dur="500"/>
                                        <p:tgtEl>
                                          <p:spTgt spid="67601"/>
                                        </p:tgtEl>
                                      </p:cBhvr>
                                    </p:animEffect>
                                  </p:childTnLst>
                                </p:cTn>
                              </p:par>
                            </p:childTnLst>
                          </p:cTn>
                        </p:par>
                        <p:par>
                          <p:cTn id="47" fill="hold" nodeType="afterGroup">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67606"/>
                                        </p:tgtEl>
                                        <p:attrNameLst>
                                          <p:attrName>style.visibility</p:attrName>
                                        </p:attrNameLst>
                                      </p:cBhvr>
                                      <p:to>
                                        <p:strVal val="visible"/>
                                      </p:to>
                                    </p:set>
                                    <p:animEffect transition="in" filter="randombar(horizontal)">
                                      <p:cBhvr>
                                        <p:cTn id="50" dur="500"/>
                                        <p:tgtEl>
                                          <p:spTgt spid="67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build="p" autoUpdateAnimBg="0" advAuto="0"/>
      <p:bldP spid="67592" grpId="0" autoUpdateAnimBg="0"/>
      <p:bldP spid="67601" grpId="0" autoUpdateAnimBg="0"/>
      <p:bldP spid="67605" grpId="0" autoUpdateAnimBg="0"/>
      <p:bldP spid="67606" grpId="0" autoUpdateAnimBg="0"/>
      <p:bldP spid="67607"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198F5B9-4E8D-44D8-B89B-5BB2B275C671}"/>
              </a:ext>
            </a:extLst>
          </p:cNvPr>
          <p:cNvSpPr>
            <a:spLocks noGrp="1" noRot="1" noChangeArrowheads="1"/>
          </p:cNvSpPr>
          <p:nvPr>
            <p:ph type="title"/>
          </p:nvPr>
        </p:nvSpPr>
        <p:spPr>
          <a:xfrm>
            <a:off x="457200" y="1268413"/>
            <a:ext cx="8229600" cy="558800"/>
          </a:xfrm>
        </p:spPr>
        <p:txBody>
          <a:bodyPr/>
          <a:lstStyle/>
          <a:p>
            <a:pPr eaLnBrk="1" hangingPunct="1"/>
            <a:r>
              <a:rPr lang="zh-CN" altLang="en-US" sz="3600" b="0">
                <a:solidFill>
                  <a:srgbClr val="FFFF00"/>
                </a:solidFill>
                <a:effectLst/>
                <a:ea typeface="黑体" panose="02010609060101010101" pitchFamily="49" charset="-122"/>
              </a:rPr>
              <a:t>胆素原的肠肝循环</a:t>
            </a:r>
          </a:p>
        </p:txBody>
      </p:sp>
      <p:sp>
        <p:nvSpPr>
          <p:cNvPr id="106499" name="Text Box 3">
            <a:extLst>
              <a:ext uri="{FF2B5EF4-FFF2-40B4-BE49-F238E27FC236}">
                <a16:creationId xmlns:a16="http://schemas.microsoft.com/office/drawing/2014/main" id="{C152BAF1-529A-4445-BC11-C104C7444944}"/>
              </a:ext>
            </a:extLst>
          </p:cNvPr>
          <p:cNvSpPr txBox="1">
            <a:spLocks noChangeArrowheads="1"/>
          </p:cNvSpPr>
          <p:nvPr/>
        </p:nvSpPr>
        <p:spPr bwMode="auto">
          <a:xfrm>
            <a:off x="1042988" y="2114550"/>
            <a:ext cx="7138987"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lnSpc>
                <a:spcPct val="130000"/>
              </a:lnSpc>
              <a:spcBef>
                <a:spcPct val="50000"/>
              </a:spcBef>
            </a:pPr>
            <a:r>
              <a:rPr kumimoji="1" lang="en-US" altLang="zh-CN" sz="3200">
                <a:latin typeface="Times New Roman" panose="02020603050405020304" pitchFamily="18" charset="0"/>
                <a:ea typeface="黑体" panose="02010609060101010101" pitchFamily="49" charset="-122"/>
              </a:rPr>
              <a:t>         </a:t>
            </a:r>
            <a:r>
              <a:rPr kumimoji="1" lang="zh-CN" altLang="en-US" sz="3200">
                <a:latin typeface="Times New Roman" panose="02020603050405020304" pitchFamily="18" charset="0"/>
                <a:ea typeface="黑体" panose="02010609060101010101" pitchFamily="49" charset="-122"/>
              </a:rPr>
              <a:t>肠道中约</a:t>
            </a:r>
            <a:r>
              <a:rPr kumimoji="1" lang="en-US" altLang="zh-CN" sz="3200">
                <a:latin typeface="Times New Roman" panose="02020603050405020304" pitchFamily="18" charset="0"/>
                <a:ea typeface="黑体" panose="02010609060101010101" pitchFamily="49" charset="-122"/>
              </a:rPr>
              <a:t>10%~20%</a:t>
            </a:r>
            <a:r>
              <a:rPr kumimoji="1" lang="zh-CN" altLang="en-US" sz="3200">
                <a:latin typeface="Times New Roman" panose="02020603050405020304" pitchFamily="18" charset="0"/>
                <a:ea typeface="黑体" panose="02010609060101010101" pitchFamily="49" charset="-122"/>
              </a:rPr>
              <a:t>的胆素原可被肠粘膜细胞重吸收，经门静脉入肝。其中大部分再随胆汁排入肠腔，形成胆素原的肠肝循环</a:t>
            </a:r>
            <a:r>
              <a:rPr kumimoji="1" lang="zh-CN" altLang="en-US" sz="2800">
                <a:latin typeface="Times New Roman" panose="02020603050405020304" pitchFamily="18" charset="0"/>
                <a:ea typeface="黑体" panose="02010609060101010101" pitchFamily="49" charset="-122"/>
              </a:rPr>
              <a:t>（</a:t>
            </a:r>
            <a:r>
              <a:rPr kumimoji="1" lang="en-US" altLang="zh-CN" sz="2800">
                <a:latin typeface="Times New Roman" panose="02020603050405020304" pitchFamily="18" charset="0"/>
                <a:ea typeface="黑体" panose="02010609060101010101" pitchFamily="49" charset="-122"/>
              </a:rPr>
              <a:t>bilinogen enterohepatic circulation</a:t>
            </a:r>
            <a:r>
              <a:rPr kumimoji="1" lang="zh-CN" altLang="en-US" sz="2800">
                <a:latin typeface="Times New Roman" panose="02020603050405020304" pitchFamily="18" charset="0"/>
                <a:ea typeface="黑体" panose="02010609060101010101" pitchFamily="49" charset="-122"/>
              </a:rPr>
              <a:t>）</a:t>
            </a:r>
            <a:r>
              <a:rPr kumimoji="1" lang="zh-CN" altLang="en-US" sz="3200">
                <a:latin typeface="Times New Roman" panose="02020603050405020304" pitchFamily="18" charset="0"/>
                <a:ea typeface="黑体" panose="02010609060101010101" pitchFamily="49" charset="-122"/>
              </a:rPr>
              <a:t>。 </a:t>
            </a:r>
          </a:p>
        </p:txBody>
      </p:sp>
      <p:sp>
        <p:nvSpPr>
          <p:cNvPr id="106500" name="灯片编号占位符 3">
            <a:extLst>
              <a:ext uri="{FF2B5EF4-FFF2-40B4-BE49-F238E27FC236}">
                <a16:creationId xmlns:a16="http://schemas.microsoft.com/office/drawing/2014/main" id="{02246B0E-8949-4D4E-A275-0159AD23F4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FCD47CD-217D-4557-A624-65ADF000D713}" type="slidenum">
              <a:rPr lang="en-US" altLang="zh-CN">
                <a:latin typeface="Arial" panose="020B0604020202020204" pitchFamily="34" charset="0"/>
              </a:rPr>
              <a:pPr eaLnBrk="1" hangingPunct="1"/>
              <a:t>97</a:t>
            </a:fld>
            <a:endParaRPr lang="en-US" altLang="zh-CN">
              <a:latin typeface="Arial" panose="020B0604020202020204" pitchFamily="34" charset="0"/>
            </a:endParaRPr>
          </a:p>
        </p:txBody>
      </p:sp>
    </p:spTree>
  </p:cSld>
  <p:clrMapOvr>
    <a:masterClrMapping/>
  </p:clrMapOvr>
  <p:transition spd="med">
    <p:zo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76A339CD-A65F-4A01-8940-0E947BA0A593}"/>
              </a:ext>
            </a:extLst>
          </p:cNvPr>
          <p:cNvSpPr>
            <a:spLocks noGrp="1" noChangeArrowheads="1"/>
          </p:cNvSpPr>
          <p:nvPr>
            <p:ph type="body" idx="1"/>
          </p:nvPr>
        </p:nvSpPr>
        <p:spPr>
          <a:xfrm>
            <a:off x="596900" y="1066800"/>
            <a:ext cx="8151813" cy="4572000"/>
          </a:xfrm>
        </p:spPr>
        <p:txBody>
          <a:bodyPr/>
          <a:lstStyle/>
          <a:p>
            <a:pPr eaLnBrk="1" hangingPunct="1">
              <a:lnSpc>
                <a:spcPct val="155000"/>
              </a:lnSpc>
            </a:pPr>
            <a:r>
              <a:rPr lang="zh-CN" altLang="en-US" sz="2800">
                <a:effectLst/>
                <a:latin typeface="Times New Roman" panose="02020603050405020304" pitchFamily="18" charset="0"/>
                <a:ea typeface="黑体" panose="02010609060101010101" pitchFamily="49" charset="-122"/>
              </a:rPr>
              <a:t>少量</a:t>
            </a:r>
            <a:r>
              <a:rPr lang="en-US" altLang="zh-CN" sz="2800">
                <a:effectLst/>
                <a:latin typeface="Times New Roman" panose="02020603050405020304" pitchFamily="18" charset="0"/>
                <a:ea typeface="黑体" panose="02010609060101010101" pitchFamily="49" charset="-122"/>
              </a:rPr>
              <a:t>(10%)</a:t>
            </a:r>
            <a:r>
              <a:rPr lang="zh-CN" altLang="en-US" sz="2800">
                <a:effectLst/>
                <a:latin typeface="Times New Roman" panose="02020603050405020304" pitchFamily="18" charset="0"/>
                <a:ea typeface="黑体" panose="02010609060101010101" pitchFamily="49" charset="-122"/>
              </a:rPr>
              <a:t>重吸收的胆素原进入体循环，可通过肾小球滤出，由尿排出，即为尿胆素原。</a:t>
            </a:r>
          </a:p>
          <a:p>
            <a:pPr eaLnBrk="1" hangingPunct="1">
              <a:lnSpc>
                <a:spcPct val="155000"/>
              </a:lnSpc>
            </a:pPr>
            <a:r>
              <a:rPr lang="zh-CN" altLang="en-US" sz="2800">
                <a:effectLst/>
                <a:latin typeface="Times New Roman" panose="02020603050405020304" pitchFamily="18" charset="0"/>
                <a:ea typeface="黑体" panose="02010609060101010101" pitchFamily="49" charset="-122"/>
              </a:rPr>
              <a:t>正常成人每天从尿排出的尿胆素原约</a:t>
            </a:r>
            <a:r>
              <a:rPr lang="en-US" altLang="zh-CN" sz="2800">
                <a:effectLst/>
                <a:latin typeface="Times New Roman" panose="02020603050405020304" pitchFamily="18" charset="0"/>
                <a:ea typeface="黑体" panose="02010609060101010101" pitchFamily="49" charset="-122"/>
              </a:rPr>
              <a:t>0.5-4.0mg</a:t>
            </a:r>
          </a:p>
          <a:p>
            <a:pPr eaLnBrk="1" hangingPunct="1">
              <a:lnSpc>
                <a:spcPct val="155000"/>
              </a:lnSpc>
            </a:pPr>
            <a:r>
              <a:rPr lang="zh-CN" altLang="en-US" sz="2800">
                <a:effectLst/>
                <a:latin typeface="Times New Roman" panose="02020603050405020304" pitchFamily="18" charset="0"/>
                <a:ea typeface="黑体" panose="02010609060101010101" pitchFamily="49" charset="-122"/>
              </a:rPr>
              <a:t>尿胆素原在空气中被氧化成尿胆素，是尿液中的主要色素，</a:t>
            </a:r>
            <a:r>
              <a:rPr lang="zh-CN" altLang="en-US" sz="2800">
                <a:solidFill>
                  <a:srgbClr val="FFFF00"/>
                </a:solidFill>
                <a:effectLst/>
                <a:latin typeface="Times New Roman" panose="02020603050405020304" pitchFamily="18" charset="0"/>
                <a:ea typeface="黑体" panose="02010609060101010101" pitchFamily="49" charset="-122"/>
              </a:rPr>
              <a:t>尿胆素原、尿胆素及尿胆红素</a:t>
            </a:r>
            <a:r>
              <a:rPr lang="zh-CN" altLang="en-US" sz="2800">
                <a:effectLst/>
                <a:latin typeface="Times New Roman" panose="02020603050405020304" pitchFamily="18" charset="0"/>
                <a:ea typeface="黑体" panose="02010609060101010101" pitchFamily="49" charset="-122"/>
              </a:rPr>
              <a:t>临床上称为</a:t>
            </a:r>
            <a:r>
              <a:rPr lang="zh-CN" altLang="en-US" sz="2800">
                <a:solidFill>
                  <a:srgbClr val="FFFF00"/>
                </a:solidFill>
                <a:effectLst/>
                <a:latin typeface="Times New Roman" panose="02020603050405020304" pitchFamily="18" charset="0"/>
                <a:ea typeface="黑体" panose="02010609060101010101" pitchFamily="49" charset="-122"/>
              </a:rPr>
              <a:t>尿三胆。</a:t>
            </a:r>
          </a:p>
        </p:txBody>
      </p:sp>
      <p:sp>
        <p:nvSpPr>
          <p:cNvPr id="107523" name="灯片编号占位符 2">
            <a:extLst>
              <a:ext uri="{FF2B5EF4-FFF2-40B4-BE49-F238E27FC236}">
                <a16:creationId xmlns:a16="http://schemas.microsoft.com/office/drawing/2014/main" id="{37D47E09-47A3-422F-8081-0FACCDF9DB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B7432079-6F61-40E8-BBCD-B95D89583F6E}" type="slidenum">
              <a:rPr lang="en-US" altLang="zh-CN">
                <a:latin typeface="Arial" panose="020B0604020202020204" pitchFamily="34" charset="0"/>
              </a:rPr>
              <a:pPr eaLnBrk="1" hangingPunct="1"/>
              <a:t>98</a:t>
            </a:fld>
            <a:endParaRPr lang="en-US" altLang="zh-CN">
              <a:latin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randombar(horizontal)">
                                      <p:cBhvr>
                                        <p:cTn id="7" dur="500"/>
                                        <p:tgtEl>
                                          <p:spTgt spid="69635">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11" dur="500"/>
                                        <p:tgtEl>
                                          <p:spTgt spid="69635">
                                            <p:txEl>
                                              <p:pRg st="1" end="1"/>
                                            </p:txEl>
                                          </p:spTgt>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randombar(horizontal)">
                                      <p:cBhvr>
                                        <p:cTn id="15"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17412" name="Group 13">
            <a:extLst>
              <a:ext uri="{FF2B5EF4-FFF2-40B4-BE49-F238E27FC236}">
                <a16:creationId xmlns:a16="http://schemas.microsoft.com/office/drawing/2014/main" id="{D77479AE-BEE1-4772-AD6B-89E5795AD76F}"/>
              </a:ext>
            </a:extLst>
          </p:cNvPr>
          <p:cNvGrpSpPr>
            <a:grpSpLocks/>
          </p:cNvGrpSpPr>
          <p:nvPr/>
        </p:nvGrpSpPr>
        <p:grpSpPr bwMode="auto">
          <a:xfrm>
            <a:off x="1199257" y="5274"/>
            <a:ext cx="7189167" cy="6840487"/>
            <a:chOff x="975" y="119"/>
            <a:chExt cx="4211" cy="4116"/>
          </a:xfrm>
        </p:grpSpPr>
        <p:graphicFrame>
          <p:nvGraphicFramePr>
            <p:cNvPr id="17410" name="Object 2">
              <a:extLst>
                <a:ext uri="{FF2B5EF4-FFF2-40B4-BE49-F238E27FC236}">
                  <a16:creationId xmlns:a16="http://schemas.microsoft.com/office/drawing/2014/main" id="{2242CF8F-C3E1-485D-99C8-08CA81571295}"/>
                </a:ext>
              </a:extLst>
            </p:cNvPr>
            <p:cNvGraphicFramePr>
              <a:graphicFrameLocks noChangeAspect="1"/>
            </p:cNvGraphicFramePr>
            <p:nvPr/>
          </p:nvGraphicFramePr>
          <p:xfrm>
            <a:off x="975" y="119"/>
            <a:ext cx="4211" cy="4116"/>
          </p:xfrm>
          <a:graphic>
            <a:graphicData uri="http://schemas.openxmlformats.org/presentationml/2006/ole">
              <mc:AlternateContent xmlns:mc="http://schemas.openxmlformats.org/markup-compatibility/2006">
                <mc:Choice xmlns:v="urn:schemas-microsoft-com:vml" Requires="v">
                  <p:oleObj spid="_x0000_s147458" name="CS ChemDraw Drawing" r:id="rId3" imgW="5963920" imgH="5829300" progId="">
                    <p:embed/>
                  </p:oleObj>
                </mc:Choice>
                <mc:Fallback>
                  <p:oleObj name="CS ChemDraw Drawing" r:id="rId3" imgW="5963920" imgH="5829300" progId="">
                    <p:embed/>
                    <p:pic>
                      <p:nvPicPr>
                        <p:cNvPr id="17410" name="Object 2">
                          <a:extLst>
                            <a:ext uri="{FF2B5EF4-FFF2-40B4-BE49-F238E27FC236}">
                              <a16:creationId xmlns:a16="http://schemas.microsoft.com/office/drawing/2014/main" id="{2242CF8F-C3E1-485D-99C8-08CA81571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19"/>
                          <a:ext cx="4211" cy="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Oval 9">
              <a:extLst>
                <a:ext uri="{FF2B5EF4-FFF2-40B4-BE49-F238E27FC236}">
                  <a16:creationId xmlns:a16="http://schemas.microsoft.com/office/drawing/2014/main" id="{69320F2B-E988-4A0E-B9F8-40CCFA889F23}"/>
                </a:ext>
              </a:extLst>
            </p:cNvPr>
            <p:cNvSpPr>
              <a:spLocks noChangeArrowheads="1"/>
            </p:cNvSpPr>
            <p:nvPr/>
          </p:nvSpPr>
          <p:spPr bwMode="auto">
            <a:xfrm>
              <a:off x="4089" y="2314"/>
              <a:ext cx="272" cy="136"/>
            </a:xfrm>
            <a:prstGeom prst="ellipse">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endParaRPr lang="zh-CN" altLang="en-US"/>
            </a:p>
          </p:txBody>
        </p:sp>
        <p:sp>
          <p:nvSpPr>
            <p:cNvPr id="17416" name="Text Box 10">
              <a:extLst>
                <a:ext uri="{FF2B5EF4-FFF2-40B4-BE49-F238E27FC236}">
                  <a16:creationId xmlns:a16="http://schemas.microsoft.com/office/drawing/2014/main" id="{52B98F4C-A6D0-4956-81B4-F4F1C5AAA8F8}"/>
                </a:ext>
              </a:extLst>
            </p:cNvPr>
            <p:cNvSpPr txBox="1">
              <a:spLocks noChangeArrowheads="1"/>
            </p:cNvSpPr>
            <p:nvPr/>
          </p:nvSpPr>
          <p:spPr bwMode="auto">
            <a:xfrm>
              <a:off x="4253" y="2474"/>
              <a:ext cx="7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algn="ctr" eaLnBrk="1" hangingPunct="1">
                <a:spcBef>
                  <a:spcPct val="50000"/>
                </a:spcBef>
              </a:pPr>
              <a:r>
                <a:rPr lang="zh-CN" altLang="en-US" sz="1200" b="1" dirty="0">
                  <a:solidFill>
                    <a:schemeClr val="accent1"/>
                  </a:solidFill>
                  <a:latin typeface="黑体" panose="02010609060101010101" pitchFamily="49" charset="-122"/>
                  <a:ea typeface="黑体" panose="02010609060101010101" pitchFamily="49" charset="-122"/>
                </a:rPr>
                <a:t>转运蛋白（</a:t>
              </a:r>
              <a:r>
                <a:rPr lang="en-US" altLang="zh-CN" sz="1200" b="1" dirty="0">
                  <a:solidFill>
                    <a:schemeClr val="accent1"/>
                  </a:solidFill>
                  <a:latin typeface="黑体" panose="02010609060101010101" pitchFamily="49" charset="-122"/>
                  <a:ea typeface="黑体" panose="02010609060101010101" pitchFamily="49" charset="-122"/>
                </a:rPr>
                <a:t>MRP2</a:t>
              </a:r>
              <a:r>
                <a:rPr lang="zh-CN" altLang="en-US" sz="1200" b="1" dirty="0">
                  <a:solidFill>
                    <a:schemeClr val="accent1"/>
                  </a:solidFill>
                  <a:latin typeface="黑体" panose="02010609060101010101" pitchFamily="49" charset="-122"/>
                  <a:ea typeface="黑体" panose="02010609060101010101" pitchFamily="49" charset="-122"/>
                </a:rPr>
                <a:t>）</a:t>
              </a:r>
            </a:p>
          </p:txBody>
        </p:sp>
        <p:sp>
          <p:nvSpPr>
            <p:cNvPr id="17417" name="Text Box 11">
              <a:extLst>
                <a:ext uri="{FF2B5EF4-FFF2-40B4-BE49-F238E27FC236}">
                  <a16:creationId xmlns:a16="http://schemas.microsoft.com/office/drawing/2014/main" id="{48BCA903-2683-4D1D-9635-B35565DD46D2}"/>
                </a:ext>
              </a:extLst>
            </p:cNvPr>
            <p:cNvSpPr txBox="1">
              <a:spLocks noChangeArrowheads="1"/>
            </p:cNvSpPr>
            <p:nvPr/>
          </p:nvSpPr>
          <p:spPr bwMode="auto">
            <a:xfrm>
              <a:off x="4253" y="2719"/>
              <a:ext cx="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spcBef>
                  <a:spcPct val="50000"/>
                </a:spcBef>
              </a:pPr>
              <a:r>
                <a:rPr lang="zh-CN" altLang="en-US" sz="1400" dirty="0">
                  <a:solidFill>
                    <a:schemeClr val="bg2"/>
                  </a:solidFill>
                </a:rPr>
                <a:t>胆管</a:t>
              </a:r>
            </a:p>
          </p:txBody>
        </p:sp>
      </p:grpSp>
      <p:sp>
        <p:nvSpPr>
          <p:cNvPr id="17413" name="标题 1">
            <a:extLst>
              <a:ext uri="{FF2B5EF4-FFF2-40B4-BE49-F238E27FC236}">
                <a16:creationId xmlns:a16="http://schemas.microsoft.com/office/drawing/2014/main" id="{6E7C50FE-D633-47BF-B9F2-F42D01510D68}"/>
              </a:ext>
            </a:extLst>
          </p:cNvPr>
          <p:cNvSpPr>
            <a:spLocks noGrp="1"/>
          </p:cNvSpPr>
          <p:nvPr>
            <p:ph type="title"/>
          </p:nvPr>
        </p:nvSpPr>
        <p:spPr>
          <a:xfrm>
            <a:off x="395536" y="2790825"/>
            <a:ext cx="730250" cy="1143000"/>
          </a:xfrm>
        </p:spPr>
        <p:txBody>
          <a:bodyPr/>
          <a:lstStyle/>
          <a:p>
            <a:r>
              <a:rPr lang="zh-CN" altLang="en-US" sz="2800" b="0" dirty="0">
                <a:solidFill>
                  <a:schemeClr val="bg1"/>
                </a:solidFill>
                <a:effectLst/>
                <a:latin typeface="华文楷体" panose="02010600040101010101" pitchFamily="2" charset="-122"/>
                <a:ea typeface="黑体" panose="02010609060101010101" pitchFamily="49" charset="-122"/>
              </a:rPr>
              <a:t>胆红素的形成和胆素原的肠肝循环</a:t>
            </a:r>
            <a:endParaRPr lang="zh-CN" altLang="en-US" sz="2800" b="0" dirty="0">
              <a:effectLst/>
            </a:endParaRPr>
          </a:p>
        </p:txBody>
      </p:sp>
      <p:sp>
        <p:nvSpPr>
          <p:cNvPr id="17414" name="灯片编号占位符 7">
            <a:extLst>
              <a:ext uri="{FF2B5EF4-FFF2-40B4-BE49-F238E27FC236}">
                <a16:creationId xmlns:a16="http://schemas.microsoft.com/office/drawing/2014/main" id="{E2435285-9DC6-46BA-935E-17102AE273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ea typeface="宋体" panose="02010600030101010101" pitchFamily="2" charset="-122"/>
              </a:defRPr>
            </a:lvl1pPr>
            <a:lvl2pPr marL="742950" indent="-285750" eaLnBrk="0" hangingPunct="0">
              <a:defRPr>
                <a:solidFill>
                  <a:schemeClr val="tx1"/>
                </a:solidFill>
                <a:latin typeface="Garamond" panose="02020404030301010803" pitchFamily="18" charset="0"/>
                <a:ea typeface="宋体" panose="02010600030101010101" pitchFamily="2" charset="-122"/>
              </a:defRPr>
            </a:lvl2pPr>
            <a:lvl3pPr marL="1143000" indent="-228600" eaLnBrk="0" hangingPunct="0">
              <a:defRPr>
                <a:solidFill>
                  <a:schemeClr val="tx1"/>
                </a:solidFill>
                <a:latin typeface="Garamond" panose="02020404030301010803" pitchFamily="18" charset="0"/>
                <a:ea typeface="宋体" panose="02010600030101010101" pitchFamily="2" charset="-122"/>
              </a:defRPr>
            </a:lvl3pPr>
            <a:lvl4pPr marL="1600200" indent="-228600" eaLnBrk="0" hangingPunct="0">
              <a:defRPr>
                <a:solidFill>
                  <a:schemeClr val="tx1"/>
                </a:solidFill>
                <a:latin typeface="Garamond" panose="02020404030301010803" pitchFamily="18" charset="0"/>
                <a:ea typeface="宋体" panose="02010600030101010101" pitchFamily="2" charset="-122"/>
              </a:defRPr>
            </a:lvl4pPr>
            <a:lvl5pPr marL="2057400" indent="-228600" eaLnBrk="0" hangingPunct="0">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宋体" panose="02010600030101010101" pitchFamily="2" charset="-122"/>
              </a:defRPr>
            </a:lvl9pPr>
          </a:lstStyle>
          <a:p>
            <a:pPr eaLnBrk="1" hangingPunct="1"/>
            <a:fld id="{760E2473-ECAC-4E8C-9FBA-51CD5EFCCCD7}" type="slidenum">
              <a:rPr lang="en-US" altLang="zh-CN">
                <a:latin typeface="Arial" panose="020B0604020202020204" pitchFamily="34" charset="0"/>
              </a:rPr>
              <a:pPr eaLnBrk="1" hangingPunct="1"/>
              <a:t>99</a:t>
            </a:fld>
            <a:endParaRPr lang="en-US" altLang="zh-CN">
              <a:latin typeface="Arial" panose="020B0604020202020204" pitchFamily="34" charset="0"/>
            </a:endParaRPr>
          </a:p>
        </p:txBody>
      </p:sp>
      <p:sp>
        <p:nvSpPr>
          <p:cNvPr id="2" name="文本框 1">
            <a:extLst>
              <a:ext uri="{FF2B5EF4-FFF2-40B4-BE49-F238E27FC236}">
                <a16:creationId xmlns:a16="http://schemas.microsoft.com/office/drawing/2014/main" id="{4A688F05-902A-45D8-B1DD-52AA8D4EFC0B}"/>
              </a:ext>
            </a:extLst>
          </p:cNvPr>
          <p:cNvSpPr txBox="1"/>
          <p:nvPr/>
        </p:nvSpPr>
        <p:spPr>
          <a:xfrm>
            <a:off x="2915816" y="-45682"/>
            <a:ext cx="864096"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生成</a:t>
            </a:r>
          </a:p>
        </p:txBody>
      </p:sp>
      <p:sp>
        <p:nvSpPr>
          <p:cNvPr id="10" name="文本框 9">
            <a:extLst>
              <a:ext uri="{FF2B5EF4-FFF2-40B4-BE49-F238E27FC236}">
                <a16:creationId xmlns:a16="http://schemas.microsoft.com/office/drawing/2014/main" id="{CB4A79C3-BEDC-40CA-99E4-19A7CA0352C9}"/>
              </a:ext>
            </a:extLst>
          </p:cNvPr>
          <p:cNvSpPr txBox="1"/>
          <p:nvPr/>
        </p:nvSpPr>
        <p:spPr>
          <a:xfrm>
            <a:off x="4479167" y="-45682"/>
            <a:ext cx="864096"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运输</a:t>
            </a:r>
          </a:p>
        </p:txBody>
      </p:sp>
      <p:sp>
        <p:nvSpPr>
          <p:cNvPr id="11" name="文本框 10">
            <a:extLst>
              <a:ext uri="{FF2B5EF4-FFF2-40B4-BE49-F238E27FC236}">
                <a16:creationId xmlns:a16="http://schemas.microsoft.com/office/drawing/2014/main" id="{C5252A96-04E7-42AA-A9D4-8F59961FDCD7}"/>
              </a:ext>
            </a:extLst>
          </p:cNvPr>
          <p:cNvSpPr txBox="1"/>
          <p:nvPr/>
        </p:nvSpPr>
        <p:spPr>
          <a:xfrm>
            <a:off x="6988201" y="-45682"/>
            <a:ext cx="1316278" cy="400110"/>
          </a:xfrm>
          <a:prstGeom prst="rect">
            <a:avLst/>
          </a:prstGeom>
          <a:noFill/>
        </p:spPr>
        <p:txBody>
          <a:bodyPr wrap="square" rtlCol="0">
            <a:spAutoFit/>
          </a:bodyPr>
          <a:lstStyle/>
          <a:p>
            <a:r>
              <a:rPr lang="zh-CN" altLang="en-US" sz="2000" dirty="0">
                <a:solidFill>
                  <a:srgbClr val="FF0000"/>
                </a:solidFill>
                <a:latin typeface="黑体" panose="02010609060101010101" pitchFamily="49" charset="-122"/>
                <a:ea typeface="黑体" panose="02010609060101010101" pitchFamily="49" charset="-122"/>
              </a:rPr>
              <a:t>生物转化</a:t>
            </a:r>
          </a:p>
        </p:txBody>
      </p:sp>
      <p:sp>
        <p:nvSpPr>
          <p:cNvPr id="12" name="文本框 11">
            <a:extLst>
              <a:ext uri="{FF2B5EF4-FFF2-40B4-BE49-F238E27FC236}">
                <a16:creationId xmlns:a16="http://schemas.microsoft.com/office/drawing/2014/main" id="{E92B1D67-64CE-4133-8E74-139F042F5E8D}"/>
              </a:ext>
            </a:extLst>
          </p:cNvPr>
          <p:cNvSpPr txBox="1"/>
          <p:nvPr/>
        </p:nvSpPr>
        <p:spPr>
          <a:xfrm>
            <a:off x="8460432" y="4667652"/>
            <a:ext cx="472033" cy="1569660"/>
          </a:xfrm>
          <a:prstGeom prst="rect">
            <a:avLst/>
          </a:prstGeom>
          <a:noFill/>
        </p:spPr>
        <p:txBody>
          <a:bodyPr wrap="square" rtlCol="0">
            <a:spAutoFit/>
          </a:bodyPr>
          <a:lstStyle/>
          <a:p>
            <a:endParaRPr lang="en-US" altLang="zh-CN" sz="2400" dirty="0">
              <a:solidFill>
                <a:srgbClr val="FF0000"/>
              </a:solidFill>
              <a:latin typeface="黑体" panose="02010609060101010101" pitchFamily="49" charset="-122"/>
              <a:ea typeface="黑体" panose="02010609060101010101" pitchFamily="49" charset="-122"/>
            </a:endParaRPr>
          </a:p>
          <a:p>
            <a:r>
              <a:rPr lang="zh-CN" altLang="en-US" sz="2400" dirty="0">
                <a:solidFill>
                  <a:srgbClr val="FF0000"/>
                </a:solidFill>
                <a:latin typeface="黑体" panose="02010609060101010101" pitchFamily="49" charset="-122"/>
                <a:ea typeface="黑体" panose="02010609060101010101" pitchFamily="49" charset="-122"/>
              </a:rPr>
              <a:t>排</a:t>
            </a:r>
            <a:endParaRPr lang="en-US" altLang="zh-CN" sz="2400" dirty="0">
              <a:solidFill>
                <a:srgbClr val="FF0000"/>
              </a:solidFill>
              <a:latin typeface="黑体" panose="02010609060101010101" pitchFamily="49" charset="-122"/>
              <a:ea typeface="黑体" panose="02010609060101010101" pitchFamily="49" charset="-122"/>
            </a:endParaRPr>
          </a:p>
          <a:p>
            <a:endParaRPr lang="en-US" altLang="zh-CN" sz="2400" dirty="0">
              <a:solidFill>
                <a:srgbClr val="FF0000"/>
              </a:solidFill>
              <a:latin typeface="黑体" panose="02010609060101010101" pitchFamily="49" charset="-122"/>
              <a:ea typeface="黑体" panose="02010609060101010101" pitchFamily="49" charset="-122"/>
            </a:endParaRPr>
          </a:p>
          <a:p>
            <a:r>
              <a:rPr lang="zh-CN" altLang="en-US" sz="2400" dirty="0">
                <a:solidFill>
                  <a:srgbClr val="FF0000"/>
                </a:solidFill>
                <a:latin typeface="黑体" panose="02010609060101010101" pitchFamily="49" charset="-122"/>
                <a:ea typeface="黑体" panose="02010609060101010101" pitchFamily="49" charset="-122"/>
              </a:rPr>
              <a:t>泄</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21600000">
                                      <p:cBhvr>
                                        <p:cTn id="30"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1" grpId="1"/>
      <p:bldP spid="12"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宋体"/>
        <a:cs typeface=""/>
      </a:majorFont>
      <a:minorFont>
        <a:latin typeface="Garamond"/>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Garamond"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Garamond" pitchFamily="18" charset="0"/>
            <a:ea typeface="宋体" pitchFamily="2" charset="-12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4168</TotalTime>
  <Words>6272</Words>
  <Application>Microsoft Office PowerPoint</Application>
  <PresentationFormat>全屏显示(4:3)</PresentationFormat>
  <Paragraphs>784</Paragraphs>
  <Slides>108</Slides>
  <Notes>9</Notes>
  <HiddenSlides>5</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5</vt:i4>
      </vt:variant>
      <vt:variant>
        <vt:lpstr>幻灯片标题</vt:lpstr>
      </vt:variant>
      <vt:variant>
        <vt:i4>108</vt:i4>
      </vt:variant>
    </vt:vector>
  </HeadingPairs>
  <TitlesOfParts>
    <vt:vector size="126" baseType="lpstr">
      <vt:lpstr>仿宋</vt:lpstr>
      <vt:lpstr>黑体</vt:lpstr>
      <vt:lpstr>华文楷体</vt:lpstr>
      <vt:lpstr>楷体_GB2312</vt:lpstr>
      <vt:lpstr>Arial</vt:lpstr>
      <vt:lpstr>Cambria Math</vt:lpstr>
      <vt:lpstr>Constantia</vt:lpstr>
      <vt:lpstr>Garamond</vt:lpstr>
      <vt:lpstr>Symbol</vt:lpstr>
      <vt:lpstr>Tahoma</vt:lpstr>
      <vt:lpstr>Times New Roman</vt:lpstr>
      <vt:lpstr>Wingdings</vt:lpstr>
      <vt:lpstr>Stream</vt:lpstr>
      <vt:lpstr>ISIS/Draw Sketch</vt:lpstr>
      <vt:lpstr>ACD ChemSketch 2.0</vt:lpstr>
      <vt:lpstr>ChemSketch</vt:lpstr>
      <vt:lpstr>CS ChemDraw Drawing</vt:lpstr>
      <vt:lpstr>位图图像</vt:lpstr>
      <vt:lpstr>肝的生物化学</vt:lpstr>
      <vt:lpstr>PowerPoint 演示文稿</vt:lpstr>
      <vt:lpstr>肝脏的结构特点</vt:lpstr>
      <vt:lpstr>肝脏的结构特点</vt:lpstr>
      <vt:lpstr>肝细胞的微细结构</vt:lpstr>
      <vt:lpstr>肝脏化学组成特点</vt:lpstr>
      <vt:lpstr> 独特的组织结构和化学组成特点赋予肝复杂多样的生物化学功能 </vt:lpstr>
      <vt:lpstr>第一节   肝脏在物质代谢中的作用</vt:lpstr>
      <vt:lpstr>PowerPoint 演示文稿</vt:lpstr>
      <vt:lpstr>一、肝脏在糖代谢中的作用</vt:lpstr>
      <vt:lpstr>二、肝脏在脂类代谢中的作用</vt:lpstr>
      <vt:lpstr>PowerPoint 演示文稿</vt:lpstr>
      <vt:lpstr>PowerPoint 演示文稿</vt:lpstr>
      <vt:lpstr>三、肝脏在蛋白质代谢中作用</vt:lpstr>
      <vt:lpstr>四、肝脏在维生素代谢中的作用</vt:lpstr>
      <vt:lpstr>PowerPoint 演示文稿</vt:lpstr>
      <vt:lpstr>五、肝脏在激素灭活中的作用</vt:lpstr>
      <vt:lpstr>PowerPoint 演示文稿</vt:lpstr>
      <vt:lpstr>第二节 肝的生物转化作用</vt:lpstr>
      <vt:lpstr>PowerPoint 演示文稿</vt:lpstr>
      <vt:lpstr>什么是生物转化？</vt:lpstr>
      <vt:lpstr>生物转化的生理意义</vt:lpstr>
      <vt:lpstr>二、生物转化反应的主要类型</vt:lpstr>
      <vt:lpstr>参与肝生物转化的酶类</vt:lpstr>
      <vt:lpstr>（一）氧化反应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ADH与MEOS之间的比较</vt:lpstr>
      <vt:lpstr>（二）还原反应</vt:lpstr>
      <vt:lpstr>PowerPoint 演示文稿</vt:lpstr>
      <vt:lpstr>（三）水解反应</vt:lpstr>
      <vt:lpstr>（四）结合反应</vt:lpstr>
      <vt:lpstr>1.葡萄糖醛酸结合反应</vt:lpstr>
      <vt:lpstr>PowerPoint 演示文稿</vt:lpstr>
      <vt:lpstr>PowerPoint 演示文稿</vt:lpstr>
      <vt:lpstr>PowerPoint 演示文稿</vt:lpstr>
      <vt:lpstr>2. 硫酸结合反应</vt:lpstr>
      <vt:lpstr>3. 乙酰基化反应</vt:lpstr>
      <vt:lpstr>PowerPoint 演示文稿</vt:lpstr>
      <vt:lpstr>5. 甲基化反应</vt:lpstr>
      <vt:lpstr>6. 甘氨酸结合反应</vt:lpstr>
      <vt:lpstr>PowerPoint 演示文稿</vt:lpstr>
      <vt:lpstr>PowerPoint 演示文稿</vt:lpstr>
      <vt:lpstr>PowerPoint 演示文稿</vt:lpstr>
      <vt:lpstr>PowerPoint 演示文稿</vt:lpstr>
      <vt:lpstr>PowerPoint 演示文稿</vt:lpstr>
      <vt:lpstr>三、影响生物转化的因素</vt:lpstr>
      <vt:lpstr>PowerPoint 演示文稿</vt:lpstr>
      <vt:lpstr>第三节 胆汁酸代谢</vt:lpstr>
      <vt:lpstr>PowerPoint 演示文稿</vt:lpstr>
      <vt:lpstr>一、胆  汁</vt:lpstr>
      <vt:lpstr>二、胆汁酸的功能</vt:lpstr>
      <vt:lpstr>PowerPoint 演示文稿</vt:lpstr>
      <vt:lpstr>PowerPoint 演示文稿</vt:lpstr>
      <vt:lpstr>PowerPoint 演示文稿</vt:lpstr>
      <vt:lpstr>三、胆汁酸的分类</vt:lpstr>
      <vt:lpstr>PowerPoint 演示文稿</vt:lpstr>
      <vt:lpstr>PowerPoint 演示文稿</vt:lpstr>
      <vt:lpstr>PowerPoint 演示文稿</vt:lpstr>
      <vt:lpstr>四、胆汁酸的代谢及胆汁酸肠肝循环</vt:lpstr>
      <vt:lpstr>PowerPoint 演示文稿</vt:lpstr>
      <vt:lpstr>PowerPoint 演示文稿</vt:lpstr>
      <vt:lpstr>PowerPoint 演示文稿</vt:lpstr>
      <vt:lpstr> 胆汁酸的肠肝循环     (enterohepatic circulation of bile acid)</vt:lpstr>
      <vt:lpstr>PowerPoint 演示文稿</vt:lpstr>
      <vt:lpstr>PowerPoint 演示文稿</vt:lpstr>
      <vt:lpstr>第四节 胆色素的代谢与黄疸</vt:lpstr>
      <vt:lpstr>PowerPoint 演示文稿</vt:lpstr>
      <vt:lpstr>PowerPoint 演示文稿</vt:lpstr>
      <vt:lpstr>一、胆红素的生成</vt:lpstr>
      <vt:lpstr>PowerPoint 演示文稿</vt:lpstr>
      <vt:lpstr>胆红素的生成过程</vt:lpstr>
      <vt:lpstr>（二）血红素加氧酶和胆绿素还原酶</vt:lpstr>
      <vt:lpstr>PowerPoint 演示文稿</vt:lpstr>
      <vt:lpstr>PowerPoint 演示文稿</vt:lpstr>
      <vt:lpstr>二、游离胆红素在血液中的运输</vt:lpstr>
      <vt:lpstr>胆红素空间结构示意图</vt:lpstr>
      <vt:lpstr>PowerPoint 演示文稿</vt:lpstr>
      <vt:lpstr>三、结合胆红素的生成</vt:lpstr>
      <vt:lpstr>（二）结合胆红素的生成</vt:lpstr>
      <vt:lpstr>PowerPoint 演示文稿</vt:lpstr>
      <vt:lpstr>胆红素葡糖醛酸二酯的结构</vt:lpstr>
      <vt:lpstr>PowerPoint 演示文稿</vt:lpstr>
      <vt:lpstr>两种胆红素的比较</vt:lpstr>
      <vt:lpstr>PowerPoint 演示文稿</vt:lpstr>
      <vt:lpstr> （三）肝脏对胆红素的排泄作用</vt:lpstr>
      <vt:lpstr>肝在胆红素代谢中的作用</vt:lpstr>
      <vt:lpstr>四、胆红素在肠道中的变化</vt:lpstr>
      <vt:lpstr>胆素原的肠肝循环</vt:lpstr>
      <vt:lpstr>PowerPoint 演示文稿</vt:lpstr>
      <vt:lpstr>胆红素的形成和胆素原的肠肝循环</vt:lpstr>
      <vt:lpstr>五、高胆红素血症与黄疸</vt:lpstr>
      <vt:lpstr>（二）黄  疸</vt:lpstr>
      <vt:lpstr>PowerPoint 演示文稿</vt:lpstr>
      <vt:lpstr>1．溶血性黄疸(hemolytic jaundice)</vt:lpstr>
      <vt:lpstr>2．肝细胞性黄疸(hepatocellular jaundice) </vt:lpstr>
      <vt:lpstr>3．阻塞性黄疸 (obstructive jaundice)</vt:lpstr>
      <vt:lpstr>★ 新生儿黄疸——高未结合型胆红素血症</vt:lpstr>
      <vt:lpstr>PowerPoint 演示文稿</vt:lpstr>
      <vt:lpstr>PowerPoint 演示文稿</vt:lpstr>
    </vt:vector>
  </TitlesOfParts>
  <Company>Imb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肝的生物化学</dc:title>
  <dc:creator>gzorient</dc:creator>
  <cp:lastModifiedBy>ZHU LINA</cp:lastModifiedBy>
  <cp:revision>141</cp:revision>
  <dcterms:created xsi:type="dcterms:W3CDTF">2000-11-11T14:15:02Z</dcterms:created>
  <dcterms:modified xsi:type="dcterms:W3CDTF">2021-11-07T08:35:44Z</dcterms:modified>
</cp:coreProperties>
</file>