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12"/>
  </p:notesMasterIdLst>
  <p:sldIdLst>
    <p:sldId id="256" r:id="rId2"/>
    <p:sldId id="257" r:id="rId3"/>
    <p:sldId id="258" r:id="rId4"/>
    <p:sldId id="350" r:id="rId5"/>
    <p:sldId id="259" r:id="rId6"/>
    <p:sldId id="260" r:id="rId7"/>
    <p:sldId id="381" r:id="rId8"/>
    <p:sldId id="386" r:id="rId9"/>
    <p:sldId id="262" r:id="rId10"/>
    <p:sldId id="403" r:id="rId11"/>
    <p:sldId id="404" r:id="rId12"/>
    <p:sldId id="383" r:id="rId13"/>
    <p:sldId id="405" r:id="rId14"/>
    <p:sldId id="264" r:id="rId15"/>
    <p:sldId id="265" r:id="rId16"/>
    <p:sldId id="384" r:id="rId17"/>
    <p:sldId id="267" r:id="rId18"/>
    <p:sldId id="387" r:id="rId19"/>
    <p:sldId id="388" r:id="rId20"/>
    <p:sldId id="268" r:id="rId21"/>
    <p:sldId id="348" r:id="rId22"/>
    <p:sldId id="269" r:id="rId23"/>
    <p:sldId id="358" r:id="rId24"/>
    <p:sldId id="337" r:id="rId25"/>
    <p:sldId id="272" r:id="rId26"/>
    <p:sldId id="273" r:id="rId27"/>
    <p:sldId id="389" r:id="rId28"/>
    <p:sldId id="274" r:id="rId29"/>
    <p:sldId id="275" r:id="rId30"/>
    <p:sldId id="390" r:id="rId31"/>
    <p:sldId id="276" r:id="rId32"/>
    <p:sldId id="277" r:id="rId33"/>
    <p:sldId id="391" r:id="rId34"/>
    <p:sldId id="278" r:id="rId35"/>
    <p:sldId id="392" r:id="rId36"/>
    <p:sldId id="349"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400" r:id="rId54"/>
    <p:sldId id="393" r:id="rId55"/>
    <p:sldId id="304" r:id="rId56"/>
    <p:sldId id="305" r:id="rId57"/>
    <p:sldId id="306" r:id="rId58"/>
    <p:sldId id="307" r:id="rId59"/>
    <p:sldId id="308" r:id="rId60"/>
    <p:sldId id="333" r:id="rId61"/>
    <p:sldId id="334" r:id="rId62"/>
    <p:sldId id="309" r:id="rId63"/>
    <p:sldId id="310" r:id="rId64"/>
    <p:sldId id="401" r:id="rId65"/>
    <p:sldId id="311" r:id="rId66"/>
    <p:sldId id="312" r:id="rId67"/>
    <p:sldId id="396" r:id="rId68"/>
    <p:sldId id="397" r:id="rId69"/>
    <p:sldId id="398" r:id="rId70"/>
    <p:sldId id="399" r:id="rId71"/>
    <p:sldId id="313" r:id="rId72"/>
    <p:sldId id="351" r:id="rId73"/>
    <p:sldId id="314" r:id="rId74"/>
    <p:sldId id="315" r:id="rId75"/>
    <p:sldId id="316" r:id="rId76"/>
    <p:sldId id="317" r:id="rId77"/>
    <p:sldId id="318" r:id="rId78"/>
    <p:sldId id="319" r:id="rId79"/>
    <p:sldId id="320" r:id="rId80"/>
    <p:sldId id="356" r:id="rId81"/>
    <p:sldId id="372" r:id="rId82"/>
    <p:sldId id="360" r:id="rId83"/>
    <p:sldId id="368" r:id="rId84"/>
    <p:sldId id="367" r:id="rId85"/>
    <p:sldId id="329" r:id="rId86"/>
    <p:sldId id="330" r:id="rId87"/>
    <p:sldId id="331" r:id="rId88"/>
    <p:sldId id="369" r:id="rId89"/>
    <p:sldId id="322" r:id="rId90"/>
    <p:sldId id="346" r:id="rId91"/>
    <p:sldId id="364" r:id="rId92"/>
    <p:sldId id="365" r:id="rId93"/>
    <p:sldId id="366" r:id="rId94"/>
    <p:sldId id="402" r:id="rId95"/>
    <p:sldId id="338" r:id="rId96"/>
    <p:sldId id="339" r:id="rId97"/>
    <p:sldId id="341" r:id="rId98"/>
    <p:sldId id="370" r:id="rId99"/>
    <p:sldId id="342" r:id="rId100"/>
    <p:sldId id="362" r:id="rId101"/>
    <p:sldId id="280" r:id="rId102"/>
    <p:sldId id="261" r:id="rId103"/>
    <p:sldId id="374" r:id="rId104"/>
    <p:sldId id="283" r:id="rId105"/>
    <p:sldId id="282" r:id="rId106"/>
    <p:sldId id="284" r:id="rId107"/>
    <p:sldId id="286" r:id="rId108"/>
    <p:sldId id="287" r:id="rId109"/>
    <p:sldId id="328" r:id="rId110"/>
    <p:sldId id="357" r:id="rId111"/>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Garamond" pitchFamily="18" charset="0"/>
        <a:ea typeface="宋体" pitchFamily="2" charset="-122"/>
        <a:cs typeface="+mn-cs"/>
      </a:defRPr>
    </a:lvl1pPr>
    <a:lvl2pPr marL="457200" algn="ctr" rtl="0" fontAlgn="base">
      <a:spcBef>
        <a:spcPct val="0"/>
      </a:spcBef>
      <a:spcAft>
        <a:spcPct val="0"/>
      </a:spcAft>
      <a:defRPr kern="1200">
        <a:solidFill>
          <a:schemeClr val="tx1"/>
        </a:solidFill>
        <a:latin typeface="Garamond" pitchFamily="18" charset="0"/>
        <a:ea typeface="宋体" pitchFamily="2" charset="-122"/>
        <a:cs typeface="+mn-cs"/>
      </a:defRPr>
    </a:lvl2pPr>
    <a:lvl3pPr marL="914400" algn="ctr" rtl="0" fontAlgn="base">
      <a:spcBef>
        <a:spcPct val="0"/>
      </a:spcBef>
      <a:spcAft>
        <a:spcPct val="0"/>
      </a:spcAft>
      <a:defRPr kern="1200">
        <a:solidFill>
          <a:schemeClr val="tx1"/>
        </a:solidFill>
        <a:latin typeface="Garamond" pitchFamily="18" charset="0"/>
        <a:ea typeface="宋体" pitchFamily="2" charset="-122"/>
        <a:cs typeface="+mn-cs"/>
      </a:defRPr>
    </a:lvl3pPr>
    <a:lvl4pPr marL="1371600" algn="ctr" rtl="0" fontAlgn="base">
      <a:spcBef>
        <a:spcPct val="0"/>
      </a:spcBef>
      <a:spcAft>
        <a:spcPct val="0"/>
      </a:spcAft>
      <a:defRPr kern="1200">
        <a:solidFill>
          <a:schemeClr val="tx1"/>
        </a:solidFill>
        <a:latin typeface="Garamond" pitchFamily="18" charset="0"/>
        <a:ea typeface="宋体" pitchFamily="2" charset="-122"/>
        <a:cs typeface="+mn-cs"/>
      </a:defRPr>
    </a:lvl4pPr>
    <a:lvl5pPr marL="1828800" algn="ctr" rtl="0" fontAlgn="base">
      <a:spcBef>
        <a:spcPct val="0"/>
      </a:spcBef>
      <a:spcAft>
        <a:spcPct val="0"/>
      </a:spcAft>
      <a:defRPr kern="1200">
        <a:solidFill>
          <a:schemeClr val="tx1"/>
        </a:solidFill>
        <a:latin typeface="Garamond" pitchFamily="18" charset="0"/>
        <a:ea typeface="宋体" pitchFamily="2" charset="-122"/>
        <a:cs typeface="+mn-cs"/>
      </a:defRPr>
    </a:lvl5pPr>
    <a:lvl6pPr marL="2286000" algn="l" defTabSz="914400" rtl="0" eaLnBrk="1" latinLnBrk="0" hangingPunct="1">
      <a:defRPr kern="1200">
        <a:solidFill>
          <a:schemeClr val="tx1"/>
        </a:solidFill>
        <a:latin typeface="Garamond" pitchFamily="18" charset="0"/>
        <a:ea typeface="宋体" pitchFamily="2" charset="-122"/>
        <a:cs typeface="+mn-cs"/>
      </a:defRPr>
    </a:lvl6pPr>
    <a:lvl7pPr marL="2743200" algn="l" defTabSz="914400" rtl="0" eaLnBrk="1" latinLnBrk="0" hangingPunct="1">
      <a:defRPr kern="1200">
        <a:solidFill>
          <a:schemeClr val="tx1"/>
        </a:solidFill>
        <a:latin typeface="Garamond" pitchFamily="18" charset="0"/>
        <a:ea typeface="宋体" pitchFamily="2" charset="-122"/>
        <a:cs typeface="+mn-cs"/>
      </a:defRPr>
    </a:lvl7pPr>
    <a:lvl8pPr marL="3200400" algn="l" defTabSz="914400" rtl="0" eaLnBrk="1" latinLnBrk="0" hangingPunct="1">
      <a:defRPr kern="1200">
        <a:solidFill>
          <a:schemeClr val="tx1"/>
        </a:solidFill>
        <a:latin typeface="Garamond" pitchFamily="18" charset="0"/>
        <a:ea typeface="宋体" pitchFamily="2" charset="-122"/>
        <a:cs typeface="+mn-cs"/>
      </a:defRPr>
    </a:lvl8pPr>
    <a:lvl9pPr marL="3657600" algn="l" defTabSz="914400" rtl="0" eaLnBrk="1" latinLnBrk="0" hangingPunct="1">
      <a:defRPr kern="1200">
        <a:solidFill>
          <a:schemeClr val="tx1"/>
        </a:solidFill>
        <a:latin typeface="Garamond"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FFFF00"/>
    <a:srgbClr val="FF66FF"/>
    <a:srgbClr val="FFC5FF"/>
    <a:srgbClr val="FF33CC"/>
    <a:srgbClr val="FF9FE6"/>
    <a:srgbClr val="66FF33"/>
    <a:srgbClr val="66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5" autoAdjust="0"/>
    <p:restoredTop sz="94660"/>
  </p:normalViewPr>
  <p:slideViewPr>
    <p:cSldViewPr>
      <p:cViewPr varScale="1">
        <p:scale>
          <a:sx n="63" d="100"/>
          <a:sy n="63" d="100"/>
        </p:scale>
        <p:origin x="140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1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ltLang="zh-CN"/>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CA673D8-4972-4C3D-BC3C-8AD4EFB79A77}" type="slidenum">
              <a:rPr lang="en-US" altLang="zh-CN"/>
              <a:pPr>
                <a:defRPr/>
              </a:pPr>
              <a:t>‹#›</a:t>
            </a:fld>
            <a:endParaRPr lang="en-US" altLang="zh-CN"/>
          </a:p>
        </p:txBody>
      </p:sp>
    </p:spTree>
    <p:extLst>
      <p:ext uri="{BB962C8B-B14F-4D97-AF65-F5344CB8AC3E}">
        <p14:creationId xmlns:p14="http://schemas.microsoft.com/office/powerpoint/2010/main" val="283800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Arial" charset="0"/>
                <a:ea typeface="宋体" pitchFamily="2" charset="-122"/>
                <a:cs typeface="+mn-cs"/>
              </a:rPr>
              <a:t>刘思职</a:t>
            </a:r>
            <a:r>
              <a:rPr lang="en-US" altLang="zh-CN" sz="1200" b="0" i="0" kern="1200" dirty="0">
                <a:solidFill>
                  <a:schemeClr val="tx1"/>
                </a:solidFill>
                <a:effectLst/>
                <a:latin typeface="Arial" charset="0"/>
                <a:ea typeface="宋体" pitchFamily="2" charset="-122"/>
                <a:cs typeface="+mn-cs"/>
              </a:rPr>
              <a:t>(1904.3.15-1983.8.18)</a:t>
            </a:r>
            <a:r>
              <a:rPr lang="zh-CN" altLang="en-US" sz="1200" b="0" i="0" kern="1200" dirty="0">
                <a:solidFill>
                  <a:schemeClr val="tx1"/>
                </a:solidFill>
                <a:effectLst/>
                <a:latin typeface="Arial" charset="0"/>
                <a:ea typeface="宋体" pitchFamily="2" charset="-122"/>
                <a:cs typeface="+mn-cs"/>
              </a:rPr>
              <a:t>，出生于福建莆田仙游。生物化学家、免疫化学家，免疫化学的创始人之一。</a:t>
            </a:r>
            <a:endParaRPr lang="en-US" altLang="zh-CN" sz="1200" b="0" i="0" kern="1200" dirty="0">
              <a:solidFill>
                <a:schemeClr val="tx1"/>
              </a:solidFill>
              <a:effectLst/>
              <a:latin typeface="Arial" charset="0"/>
              <a:ea typeface="宋体" pitchFamily="2" charset="-122"/>
              <a:cs typeface="+mn-cs"/>
            </a:endParaRPr>
          </a:p>
          <a:p>
            <a:r>
              <a:rPr lang="en-US" altLang="zh-CN" sz="1200" b="0" i="0" kern="1200" dirty="0">
                <a:solidFill>
                  <a:schemeClr val="tx1"/>
                </a:solidFill>
                <a:effectLst/>
                <a:latin typeface="Arial" charset="0"/>
                <a:ea typeface="宋体" pitchFamily="2" charset="-122"/>
                <a:cs typeface="+mn-cs"/>
              </a:rPr>
              <a:t>1954</a:t>
            </a:r>
            <a:r>
              <a:rPr lang="zh-CN" altLang="en-US" sz="1200" b="0" i="0" kern="1200" dirty="0">
                <a:solidFill>
                  <a:schemeClr val="tx1"/>
                </a:solidFill>
                <a:effectLst/>
                <a:latin typeface="Arial" charset="0"/>
                <a:ea typeface="宋体" pitchFamily="2" charset="-122"/>
                <a:cs typeface="+mn-cs"/>
              </a:rPr>
              <a:t>年主编的</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生物化学大纲</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是我国第一部自编的中文生物化学教科书。</a:t>
            </a:r>
            <a:endParaRPr lang="zh-CN" altLang="en-US" dirty="0"/>
          </a:p>
        </p:txBody>
      </p:sp>
      <p:sp>
        <p:nvSpPr>
          <p:cNvPr id="4" name="灯片编号占位符 3"/>
          <p:cNvSpPr>
            <a:spLocks noGrp="1"/>
          </p:cNvSpPr>
          <p:nvPr>
            <p:ph type="sldNum" sz="quarter" idx="5"/>
          </p:nvPr>
        </p:nvSpPr>
        <p:spPr/>
        <p:txBody>
          <a:bodyPr/>
          <a:lstStyle/>
          <a:p>
            <a:pPr>
              <a:defRPr/>
            </a:pPr>
            <a:fld id="{6CA673D8-4972-4C3D-BC3C-8AD4EFB79A77}" type="slidenum">
              <a:rPr lang="en-US" altLang="zh-CN" smtClean="0"/>
              <a:pPr>
                <a:defRPr/>
              </a:pPr>
              <a:t>13</a:t>
            </a:fld>
            <a:endParaRPr lang="en-US" altLang="zh-CN"/>
          </a:p>
        </p:txBody>
      </p:sp>
    </p:spTree>
    <p:extLst>
      <p:ext uri="{BB962C8B-B14F-4D97-AF65-F5344CB8AC3E}">
        <p14:creationId xmlns:p14="http://schemas.microsoft.com/office/powerpoint/2010/main" val="22692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2DFA4F23-6855-4F58-9B68-A38BFAACE5D1}" type="slidenum">
              <a:rPr lang="en-US" altLang="zh-CN" smtClean="0"/>
              <a:pPr/>
              <a:t>54</a:t>
            </a:fld>
            <a:endParaRPr lang="en-US" altLang="zh-CN"/>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pPr>
              <a:lnSpc>
                <a:spcPct val="90000"/>
              </a:lnSpc>
            </a:pPr>
            <a:r>
              <a:rPr lang="zh-CN" altLang="en-US"/>
              <a:t>受酶催化的底物常常可以诱导该酶的合成，此现象在生物界普遍存在。</a:t>
            </a:r>
          </a:p>
          <a:p>
            <a:pPr>
              <a:lnSpc>
                <a:spcPct val="90000"/>
              </a:lnSpc>
            </a:pPr>
            <a:r>
              <a:rPr lang="zh-CN" altLang="en-US"/>
              <a:t>高等动物体内，因有激素的调节作用，底物诱导作用不如微生物体内重要，但是</a:t>
            </a:r>
            <a:r>
              <a:rPr lang="en-US" altLang="zh-CN"/>
              <a:t>,</a:t>
            </a:r>
            <a:r>
              <a:rPr lang="zh-CN" altLang="en-US"/>
              <a:t>某些代谢途径中的关键酶也受底物的诱导调节。</a:t>
            </a:r>
          </a:p>
          <a:p>
            <a:pPr>
              <a:lnSpc>
                <a:spcPct val="90000"/>
              </a:lnSpc>
            </a:pPr>
            <a:r>
              <a:rPr lang="zh-CN" altLang="en-US"/>
              <a:t>例如，若鼠的饲料中酪蛋白含量从</a:t>
            </a:r>
            <a:r>
              <a:rPr lang="en-US" altLang="zh-CN"/>
              <a:t>8%</a:t>
            </a:r>
            <a:r>
              <a:rPr lang="zh-CN" altLang="en-US"/>
              <a:t>增至</a:t>
            </a:r>
            <a:r>
              <a:rPr lang="en-US" altLang="zh-CN"/>
              <a:t>70%</a:t>
            </a:r>
            <a:r>
              <a:rPr lang="zh-CN" altLang="en-US"/>
              <a:t>，则鼠肝中的精氨酸酶的活性可增加</a:t>
            </a:r>
            <a:r>
              <a:rPr lang="en-US" altLang="zh-CN"/>
              <a:t>20</a:t>
            </a:r>
            <a:r>
              <a:rPr lang="zh-CN" altLang="en-US"/>
              <a:t>倍。在食物消化吸收后，血中多种氨基酸的浓度增加，氨基酸浓度的增加又可以诱导氨基酸分解酶体系中的关键酶，如苏氨酸脱水酶和酪氨酸转氨酶等酶的合成。这种诱导作用对于维持体内游离氨基酸浓度的相对恒定有一定的生理意义。</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zh-CN" sz="900" dirty="0"/>
              <a:t>HMG </a:t>
            </a:r>
            <a:r>
              <a:rPr lang="en-US" altLang="zh-CN" sz="900" dirty="0" err="1"/>
              <a:t>CoA</a:t>
            </a:r>
            <a:r>
              <a:rPr lang="zh-CN" altLang="en-US" sz="900" dirty="0"/>
              <a:t>还原酶是胆固醇生物合成的关键酶，它的合成受胆固醇的反馈阻遏。</a:t>
            </a:r>
          </a:p>
          <a:p>
            <a:r>
              <a:rPr lang="zh-CN" altLang="en-US" b="1" dirty="0"/>
              <a:t>但这种反馈阻遏只在肝脏和骨髓中发生，肠粘膜中胆固醇的合成似乎不受这种反馈调节的影响。因此摄食大量胆固醇，浆胆固醇仍有升高的危险。</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zh-CN" altLang="en-US" sz="900"/>
              <a:t>很多药物和毒物可促进肝细胞微粒体中单加氧酶或其他一些药物代谢酶的诱导合成，从而促进药物本身或其他药物的代谢失活，这对防止药物或毒物的中毒和累积有着重要的意义。其作用的本质，也属于底物对酶合成的诱导作用。另一方面</a:t>
            </a:r>
            <a:r>
              <a:rPr lang="en-US" altLang="zh-CN" sz="900"/>
              <a:t>,</a:t>
            </a:r>
            <a:r>
              <a:rPr lang="zh-CN" altLang="en-US" sz="900"/>
              <a:t>它也会因此而导致出现耐药现象。如，</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饥饿素即生长激素释放肽</a:t>
            </a:r>
          </a:p>
        </p:txBody>
      </p:sp>
      <p:sp>
        <p:nvSpPr>
          <p:cNvPr id="4" name="灯片编号占位符 3"/>
          <p:cNvSpPr>
            <a:spLocks noGrp="1"/>
          </p:cNvSpPr>
          <p:nvPr>
            <p:ph type="sldNum" sz="quarter" idx="10"/>
          </p:nvPr>
        </p:nvSpPr>
        <p:spPr/>
        <p:txBody>
          <a:bodyPr/>
          <a:lstStyle/>
          <a:p>
            <a:pPr>
              <a:defRPr/>
            </a:pPr>
            <a:fld id="{6CA673D8-4972-4C3D-BC3C-8AD4EFB79A77}" type="slidenum">
              <a:rPr lang="en-US" altLang="zh-CN" smtClean="0"/>
              <a:pPr>
                <a:defRPr/>
              </a:pPr>
              <a:t>97</a:t>
            </a:fld>
            <a:endParaRPr lang="en-US" altLang="zh-CN"/>
          </a:p>
        </p:txBody>
      </p:sp>
    </p:spTree>
    <p:extLst>
      <p:ext uri="{BB962C8B-B14F-4D97-AF65-F5344CB8AC3E}">
        <p14:creationId xmlns:p14="http://schemas.microsoft.com/office/powerpoint/2010/main" val="161690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脂连蛋白</a:t>
            </a:r>
            <a:r>
              <a:rPr lang="zh-CN" altLang="en-US" sz="1200" b="0" i="0" kern="1200" dirty="0">
                <a:solidFill>
                  <a:schemeClr val="tx1"/>
                </a:solidFill>
                <a:effectLst/>
                <a:latin typeface="Arial" charset="0"/>
                <a:ea typeface="宋体" pitchFamily="2" charset="-122"/>
                <a:cs typeface="+mn-cs"/>
              </a:rPr>
              <a:t>作为一种胰岛素超敏化激素</a:t>
            </a:r>
            <a:r>
              <a:rPr lang="en-US" altLang="zh-CN" sz="1200" b="0" i="0" kern="1200" dirty="0">
                <a:solidFill>
                  <a:schemeClr val="tx1"/>
                </a:solidFill>
                <a:effectLst/>
                <a:latin typeface="Arial" charset="0"/>
                <a:ea typeface="宋体" pitchFamily="2" charset="-122"/>
                <a:cs typeface="+mn-cs"/>
              </a:rPr>
              <a:t>(An Insulin–sensitizing Hormone),</a:t>
            </a:r>
            <a:r>
              <a:rPr lang="zh-CN" altLang="en-US" sz="1200" b="0" i="0" kern="1200" dirty="0">
                <a:solidFill>
                  <a:schemeClr val="tx1"/>
                </a:solidFill>
                <a:effectLst/>
                <a:latin typeface="Arial" charset="0"/>
                <a:ea typeface="宋体" pitchFamily="2" charset="-122"/>
                <a:cs typeface="+mn-cs"/>
              </a:rPr>
              <a:t>可以促进骨骼肌细胞的脂肪酸氧化和糖吸收</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明显加强胰岛素的糖原合成作用</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抑制肝脏的脂肪酸合成及糖异生</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是机体的脂质代谢和血糖稳态的调控网络中的重要调节因子</a:t>
            </a:r>
            <a:r>
              <a:rPr lang="en-US" altLang="zh-CN" sz="1200" b="0" i="0" kern="1200" dirty="0">
                <a:solidFill>
                  <a:schemeClr val="tx1"/>
                </a:solidFill>
                <a:effectLst/>
                <a:latin typeface="Arial" charset="0"/>
                <a:ea typeface="宋体" pitchFamily="2" charset="-122"/>
                <a:cs typeface="+mn-cs"/>
              </a:rPr>
              <a:t>.</a:t>
            </a:r>
          </a:p>
          <a:p>
            <a:r>
              <a:rPr lang="zh-CN" altLang="en-US" sz="1200" b="0" i="0" kern="1200" dirty="0">
                <a:solidFill>
                  <a:schemeClr val="tx1"/>
                </a:solidFill>
                <a:effectLst/>
                <a:latin typeface="Arial" charset="0"/>
                <a:ea typeface="宋体" pitchFamily="2" charset="-122"/>
                <a:cs typeface="+mn-cs"/>
              </a:rPr>
              <a:t>肥胖和</a:t>
            </a:r>
            <a:r>
              <a:rPr lang="en-US" altLang="zh-CN" sz="1200" b="0" i="0" kern="1200" dirty="0">
                <a:solidFill>
                  <a:schemeClr val="tx1"/>
                </a:solidFill>
                <a:effectLst/>
                <a:latin typeface="Arial" charset="0"/>
                <a:ea typeface="宋体" pitchFamily="2" charset="-122"/>
                <a:cs typeface="+mn-cs"/>
              </a:rPr>
              <a:t>2</a:t>
            </a:r>
            <a:r>
              <a:rPr lang="zh-CN" altLang="en-US" sz="1200" b="0" i="0" kern="1200" dirty="0">
                <a:solidFill>
                  <a:schemeClr val="tx1"/>
                </a:solidFill>
                <a:effectLst/>
                <a:latin typeface="Arial" charset="0"/>
                <a:ea typeface="宋体" pitchFamily="2" charset="-122"/>
                <a:cs typeface="+mn-cs"/>
              </a:rPr>
              <a:t>型糖尿病在不同种族人群中与低血浆脂联素浓度相关</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表明低脂联素血症较之肥胖症和葡萄糖耐受与胰岛素抵抗和高胰岛素血症的关系更为密切。</a:t>
            </a:r>
            <a:r>
              <a:rPr lang="en-US" altLang="zh-CN" sz="1200" b="0" i="0" kern="1200" dirty="0">
                <a:solidFill>
                  <a:schemeClr val="tx1"/>
                </a:solidFill>
                <a:effectLst/>
                <a:latin typeface="Arial" charset="0"/>
                <a:ea typeface="宋体" pitchFamily="2" charset="-122"/>
                <a:cs typeface="+mn-cs"/>
              </a:rPr>
              <a:t> </a:t>
            </a:r>
            <a:endParaRPr lang="zh-CN" altLang="en-US" dirty="0"/>
          </a:p>
        </p:txBody>
      </p:sp>
      <p:sp>
        <p:nvSpPr>
          <p:cNvPr id="4" name="灯片编号占位符 3"/>
          <p:cNvSpPr>
            <a:spLocks noGrp="1"/>
          </p:cNvSpPr>
          <p:nvPr>
            <p:ph type="sldNum" sz="quarter" idx="10"/>
          </p:nvPr>
        </p:nvSpPr>
        <p:spPr/>
        <p:txBody>
          <a:bodyPr/>
          <a:lstStyle/>
          <a:p>
            <a:pPr>
              <a:defRPr/>
            </a:pPr>
            <a:fld id="{6CA673D8-4972-4C3D-BC3C-8AD4EFB79A77}" type="slidenum">
              <a:rPr lang="en-US" altLang="zh-CN" smtClean="0"/>
              <a:pPr>
                <a:defRPr/>
              </a:pPr>
              <a:t>98</a:t>
            </a:fld>
            <a:endParaRPr lang="en-US" altLang="zh-CN"/>
          </a:p>
        </p:txBody>
      </p:sp>
    </p:spTree>
    <p:extLst>
      <p:ext uri="{BB962C8B-B14F-4D97-AF65-F5344CB8AC3E}">
        <p14:creationId xmlns:p14="http://schemas.microsoft.com/office/powerpoint/2010/main" val="314203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B0A1A-F2C0-494D-AD4B-C7D0FB7025F8}" type="slidenum">
              <a:rPr lang="en-US" altLang="zh-CN"/>
              <a:pPr/>
              <a:t>103</a:t>
            </a:fld>
            <a:endParaRPr lang="en-US" altLang="zh-CN"/>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zh-CN" altLang="en-US" dirty="0"/>
              <a:t>糖在肝脏内的生理功能主要是保证肝细胞内核酸和蛋白质代谢，促进肝细胞的再生及肝功能的恢复。</a:t>
            </a:r>
            <a:r>
              <a:rPr lang="en-US" altLang="zh-CN" dirty="0"/>
              <a:t>(1)</a:t>
            </a:r>
            <a:r>
              <a:rPr lang="zh-CN" altLang="en-US" dirty="0"/>
              <a:t>通过磷酸戊糖循环生成磷酸戊糖，用于</a:t>
            </a:r>
            <a:r>
              <a:rPr lang="en-US" altLang="zh-CN" dirty="0"/>
              <a:t>RNA</a:t>
            </a:r>
            <a:r>
              <a:rPr lang="zh-CN" altLang="en-US" dirty="0"/>
              <a:t>的合成；</a:t>
            </a:r>
            <a:r>
              <a:rPr lang="en-US" altLang="zh-CN" dirty="0"/>
              <a:t>(2)</a:t>
            </a:r>
            <a:r>
              <a:rPr lang="zh-CN" altLang="en-US" dirty="0"/>
              <a:t>加强糖原生成作用，从而减弱糖异生作用，避免氨基酸的过多消耗，保证有足够的氨基酸用于合成蛋白质或其它含氮生理活性物质。 </a:t>
            </a:r>
            <a:br>
              <a:rPr lang="zh-CN" altLang="en-US" dirty="0"/>
            </a:br>
            <a:br>
              <a:rPr lang="zh-CN" altLang="en-US" dirty="0"/>
            </a:br>
            <a:r>
              <a:rPr lang="zh-CN" altLang="en-US" dirty="0"/>
              <a:t>　　肝细胞中葡萄糖经磷酸戊糖通路，还为脂肪酸及胆固醇合成提供所必需的</a:t>
            </a:r>
            <a:r>
              <a:rPr lang="en-US" altLang="zh-CN" dirty="0"/>
              <a:t>NADPH</a:t>
            </a:r>
            <a:r>
              <a:rPr lang="zh-CN" altLang="en-US" dirty="0"/>
              <a:t>。通过糖醛酸代谢生成</a:t>
            </a:r>
            <a:r>
              <a:rPr lang="en-US" altLang="zh-CN" dirty="0"/>
              <a:t>UDP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大脑与血液之间可进行氨基酸交换，脑中游离氨基酸主要是</a:t>
            </a:r>
            <a:r>
              <a:rPr lang="en-US" altLang="zh-CN" dirty="0"/>
              <a:t>Asp</a:t>
            </a:r>
            <a:r>
              <a:rPr lang="zh-CN" altLang="en-US" dirty="0"/>
              <a:t>，</a:t>
            </a:r>
            <a:r>
              <a:rPr lang="en-US" altLang="zh-CN" dirty="0" err="1"/>
              <a:t>Glu</a:t>
            </a:r>
            <a:r>
              <a:rPr lang="zh-CN" altLang="en-US" dirty="0"/>
              <a:t>，</a:t>
            </a:r>
            <a:r>
              <a:rPr lang="en-US" altLang="zh-CN" dirty="0" err="1"/>
              <a:t>Gln</a:t>
            </a:r>
            <a:r>
              <a:rPr lang="zh-CN" altLang="en-US" dirty="0"/>
              <a:t>，</a:t>
            </a:r>
            <a:r>
              <a:rPr lang="en-US" altLang="zh-CN" dirty="0"/>
              <a:t>GABA</a:t>
            </a:r>
            <a:r>
              <a:rPr lang="zh-CN" altLang="en-US" dirty="0"/>
              <a:t>，</a:t>
            </a:r>
            <a:r>
              <a:rPr lang="en-US" altLang="zh-CN" dirty="0"/>
              <a:t>NAA</a:t>
            </a:r>
            <a:r>
              <a:rPr lang="zh-CN" altLang="en-US" dirty="0"/>
              <a:t>（</a:t>
            </a:r>
            <a:r>
              <a:rPr lang="en-US" altLang="zh-CN" dirty="0"/>
              <a:t>N-</a:t>
            </a:r>
            <a:r>
              <a:rPr lang="zh-CN" altLang="en-US" dirty="0"/>
              <a:t>乙酰天冬氨酸），以谷氨酸含量最多</a:t>
            </a:r>
            <a:endParaRPr lang="en-US" altLang="zh-CN" dirty="0"/>
          </a:p>
          <a:p>
            <a:r>
              <a:rPr lang="en-US" altLang="zh-CN" sz="1200" b="0" i="0" kern="1200" dirty="0">
                <a:solidFill>
                  <a:schemeClr val="tx1"/>
                </a:solidFill>
                <a:effectLst/>
                <a:latin typeface="Arial" charset="0"/>
                <a:ea typeface="宋体" pitchFamily="2" charset="-122"/>
                <a:cs typeface="+mn-cs"/>
              </a:rPr>
              <a:t>N -</a:t>
            </a:r>
            <a:r>
              <a:rPr lang="zh-CN" altLang="en-US" sz="1200" b="0" i="0" kern="1200" dirty="0">
                <a:solidFill>
                  <a:schemeClr val="tx1"/>
                </a:solidFill>
                <a:effectLst/>
                <a:latin typeface="Arial" charset="0"/>
                <a:ea typeface="宋体" pitchFamily="2" charset="-122"/>
                <a:cs typeface="+mn-cs"/>
              </a:rPr>
              <a:t>乙酰天门冬氨酸</a:t>
            </a:r>
            <a:r>
              <a:rPr lang="en-US" altLang="zh-CN" sz="1200" b="0" i="0" kern="1200" dirty="0">
                <a:solidFill>
                  <a:schemeClr val="tx1"/>
                </a:solidFill>
                <a:effectLst/>
                <a:latin typeface="Arial" charset="0"/>
                <a:ea typeface="宋体" pitchFamily="2" charset="-122"/>
                <a:cs typeface="+mn-cs"/>
              </a:rPr>
              <a:t>(N -</a:t>
            </a:r>
            <a:r>
              <a:rPr lang="en-US" altLang="zh-CN" sz="1200" b="0" i="0" kern="1200" dirty="0" err="1">
                <a:solidFill>
                  <a:schemeClr val="tx1"/>
                </a:solidFill>
                <a:effectLst/>
                <a:latin typeface="Arial" charset="0"/>
                <a:ea typeface="宋体" pitchFamily="2" charset="-122"/>
                <a:cs typeface="+mn-cs"/>
              </a:rPr>
              <a:t>acetylaspartate</a:t>
            </a:r>
            <a:r>
              <a:rPr lang="en-US" altLang="zh-CN" sz="1200" b="0" i="0" kern="1200" dirty="0">
                <a:solidFill>
                  <a:schemeClr val="tx1"/>
                </a:solidFill>
                <a:effectLst/>
                <a:latin typeface="Arial" charset="0"/>
                <a:ea typeface="宋体" pitchFamily="2" charset="-122"/>
                <a:cs typeface="+mn-cs"/>
              </a:rPr>
              <a:t>, NAA)</a:t>
            </a:r>
            <a:r>
              <a:rPr lang="zh-CN" altLang="en-US" sz="1200" b="0" i="0" kern="1200" dirty="0">
                <a:solidFill>
                  <a:schemeClr val="tx1"/>
                </a:solidFill>
                <a:effectLst/>
                <a:latin typeface="Arial" charset="0"/>
                <a:ea typeface="宋体" pitchFamily="2" charset="-122"/>
                <a:cs typeface="+mn-cs"/>
              </a:rPr>
              <a:t>是神经元损伤严重程度的一项生化指标。卒中后缺血脑组织</a:t>
            </a:r>
            <a:r>
              <a:rPr lang="en-US" altLang="zh-CN" sz="1200" b="0" i="0" kern="1200" dirty="0">
                <a:solidFill>
                  <a:schemeClr val="tx1"/>
                </a:solidFill>
                <a:effectLst/>
                <a:latin typeface="Arial" charset="0"/>
                <a:ea typeface="宋体" pitchFamily="2" charset="-122"/>
                <a:cs typeface="+mn-cs"/>
              </a:rPr>
              <a:t>NAA</a:t>
            </a:r>
            <a:r>
              <a:rPr lang="zh-CN" altLang="en-US" sz="1200" b="0" i="0" kern="1200" dirty="0">
                <a:solidFill>
                  <a:schemeClr val="tx1"/>
                </a:solidFill>
                <a:effectLst/>
                <a:latin typeface="Arial" charset="0"/>
                <a:ea typeface="宋体" pitchFamily="2" charset="-122"/>
                <a:cs typeface="+mn-cs"/>
              </a:rPr>
              <a:t>下降表明神经元代谢紊乱。现已证实</a:t>
            </a:r>
            <a:r>
              <a:rPr lang="en-US" altLang="zh-CN" sz="1200" b="0" i="0" kern="1200" dirty="0">
                <a:solidFill>
                  <a:schemeClr val="tx1"/>
                </a:solidFill>
                <a:effectLst/>
                <a:latin typeface="Arial" charset="0"/>
                <a:ea typeface="宋体" pitchFamily="2" charset="-122"/>
                <a:cs typeface="+mn-cs"/>
              </a:rPr>
              <a:t>,NAA</a:t>
            </a:r>
            <a:r>
              <a:rPr lang="zh-CN" altLang="en-US" sz="1200" b="0" i="0" kern="1200" dirty="0">
                <a:solidFill>
                  <a:schemeClr val="tx1"/>
                </a:solidFill>
                <a:effectLst/>
                <a:latin typeface="Arial" charset="0"/>
                <a:ea typeface="宋体" pitchFamily="2" charset="-122"/>
                <a:cs typeface="+mn-cs"/>
              </a:rPr>
              <a:t>和乳酸对卒中后缺血半暗带的判定</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对急性卒中的治疗和预后的判断均有重要意义。功能磁共振</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尤其是磁共振波谱分析 </a:t>
            </a:r>
            <a:r>
              <a:rPr lang="en-US" altLang="zh-CN" sz="1200" b="0" i="0" kern="1200" dirty="0">
                <a:solidFill>
                  <a:schemeClr val="tx1"/>
                </a:solidFill>
                <a:effectLst/>
                <a:latin typeface="Arial" charset="0"/>
                <a:ea typeface="宋体" pitchFamily="2" charset="-122"/>
                <a:cs typeface="+mn-cs"/>
              </a:rPr>
              <a:t>(</a:t>
            </a:r>
            <a:r>
              <a:rPr lang="en-US" altLang="zh-CN" sz="1200" b="0" i="0" kern="1200" dirty="0" err="1">
                <a:solidFill>
                  <a:schemeClr val="tx1"/>
                </a:solidFill>
                <a:effectLst/>
                <a:latin typeface="Arial" charset="0"/>
                <a:ea typeface="宋体" pitchFamily="2" charset="-122"/>
                <a:cs typeface="+mn-cs"/>
              </a:rPr>
              <a:t>magneticresonancespectroscopy</a:t>
            </a:r>
            <a:r>
              <a:rPr lang="en-US" altLang="zh-CN" sz="1200" b="0" i="0" kern="1200" dirty="0">
                <a:solidFill>
                  <a:schemeClr val="tx1"/>
                </a:solidFill>
                <a:effectLst/>
                <a:latin typeface="Arial" charset="0"/>
                <a:ea typeface="宋体" pitchFamily="2" charset="-122"/>
                <a:cs typeface="+mn-cs"/>
              </a:rPr>
              <a:t>, MRS)</a:t>
            </a:r>
            <a:r>
              <a:rPr lang="zh-CN" altLang="en-US" sz="1200" b="0" i="0" kern="1200" dirty="0">
                <a:solidFill>
                  <a:schemeClr val="tx1"/>
                </a:solidFill>
                <a:effectLst/>
                <a:latin typeface="Arial" charset="0"/>
                <a:ea typeface="宋体" pitchFamily="2" charset="-122"/>
                <a:cs typeface="+mn-cs"/>
              </a:rPr>
              <a:t>技术</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可无创性提供脑组织的代谢变化。检测</a:t>
            </a:r>
            <a:r>
              <a:rPr lang="en-US" altLang="zh-CN" sz="1200" b="0" i="0" kern="1200" dirty="0">
                <a:solidFill>
                  <a:schemeClr val="tx1"/>
                </a:solidFill>
                <a:effectLst/>
                <a:latin typeface="Arial" charset="0"/>
                <a:ea typeface="宋体" pitchFamily="2" charset="-122"/>
                <a:cs typeface="+mn-cs"/>
              </a:rPr>
              <a:t>N </a:t>
            </a:r>
            <a:r>
              <a:rPr lang="zh-CN" altLang="en-US" sz="1200" b="0" i="0" kern="1200" dirty="0">
                <a:solidFill>
                  <a:schemeClr val="tx1"/>
                </a:solidFill>
                <a:effectLst/>
                <a:latin typeface="Arial" charset="0"/>
                <a:ea typeface="宋体" pitchFamily="2" charset="-122"/>
                <a:cs typeface="+mn-cs"/>
              </a:rPr>
              <a:t>乙酰天门冬氨酸 </a:t>
            </a:r>
            <a:r>
              <a:rPr lang="en-US" altLang="zh-CN" sz="1200" b="0" i="0" kern="1200" dirty="0">
                <a:solidFill>
                  <a:schemeClr val="tx1"/>
                </a:solidFill>
                <a:effectLst/>
                <a:latin typeface="Arial" charset="0"/>
                <a:ea typeface="宋体" pitchFamily="2" charset="-122"/>
                <a:cs typeface="+mn-cs"/>
              </a:rPr>
              <a:t>(N ace </a:t>
            </a:r>
            <a:r>
              <a:rPr lang="en-US" altLang="zh-CN" sz="1200" b="0" i="0" kern="1200" dirty="0" err="1">
                <a:solidFill>
                  <a:schemeClr val="tx1"/>
                </a:solidFill>
                <a:effectLst/>
                <a:latin typeface="Arial" charset="0"/>
                <a:ea typeface="宋体" pitchFamily="2" charset="-122"/>
                <a:cs typeface="+mn-cs"/>
              </a:rPr>
              <a:t>tylaspartate</a:t>
            </a:r>
            <a:r>
              <a:rPr lang="en-US" altLang="zh-CN" sz="1200" b="0" i="0" kern="1200" dirty="0">
                <a:solidFill>
                  <a:schemeClr val="tx1"/>
                </a:solidFill>
                <a:effectLst/>
                <a:latin typeface="Arial" charset="0"/>
                <a:ea typeface="宋体" pitchFamily="2" charset="-122"/>
                <a:cs typeface="+mn-cs"/>
              </a:rPr>
              <a:t>, NAA)</a:t>
            </a:r>
            <a:r>
              <a:rPr lang="zh-CN" altLang="en-US" sz="1200" b="0" i="0" kern="1200" dirty="0">
                <a:solidFill>
                  <a:schemeClr val="tx1"/>
                </a:solidFill>
                <a:effectLst/>
                <a:latin typeface="Arial" charset="0"/>
                <a:ea typeface="宋体" pitchFamily="2" charset="-122"/>
                <a:cs typeface="+mn-cs"/>
              </a:rPr>
              <a:t>能进一步了解卒中后的病理生理学改变。</a:t>
            </a:r>
            <a:endParaRPr lang="zh-CN" altLang="en-US" dirty="0"/>
          </a:p>
        </p:txBody>
      </p:sp>
      <p:sp>
        <p:nvSpPr>
          <p:cNvPr id="4" name="灯片编号占位符 3"/>
          <p:cNvSpPr>
            <a:spLocks noGrp="1"/>
          </p:cNvSpPr>
          <p:nvPr>
            <p:ph type="sldNum" sz="quarter" idx="10"/>
          </p:nvPr>
        </p:nvSpPr>
        <p:spPr/>
        <p:txBody>
          <a:bodyPr/>
          <a:lstStyle/>
          <a:p>
            <a:pPr>
              <a:defRPr/>
            </a:pPr>
            <a:fld id="{6CA673D8-4972-4C3D-BC3C-8AD4EFB79A77}" type="slidenum">
              <a:rPr lang="en-US" altLang="zh-CN" smtClean="0"/>
              <a:pPr>
                <a:defRPr/>
              </a:pPr>
              <a:t>104</a:t>
            </a:fld>
            <a:endParaRPr lang="en-US" altLang="zh-CN"/>
          </a:p>
        </p:txBody>
      </p:sp>
    </p:spTree>
    <p:extLst>
      <p:ext uri="{BB962C8B-B14F-4D97-AF65-F5344CB8AC3E}">
        <p14:creationId xmlns:p14="http://schemas.microsoft.com/office/powerpoint/2010/main" val="392062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zh-CN" alt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zh-CN" alt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zh-CN" alt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zh-CN" alt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zh-CN" alt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CN" alt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zh-CN" altLang="en-US"/>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r>
              <a:rPr lang="zh-CN" altLang="en-US"/>
              <a:t>单击此处编辑母版标题样式</a:t>
            </a:r>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zh-CN"/>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zh-CN"/>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6E42E67-C485-4DFC-A001-9FE2F4F891B1}" type="slidenum">
              <a:rPr lang="en-US" altLang="zh-CN"/>
              <a:pPr>
                <a:defRPr/>
              </a:pPr>
              <a:t>‹#›</a:t>
            </a:fld>
            <a:endParaRPr lang="en-US" altLang="zh-CN"/>
          </a:p>
        </p:txBody>
      </p:sp>
    </p:spTree>
    <p:extLst>
      <p:ext uri="{BB962C8B-B14F-4D97-AF65-F5344CB8AC3E}">
        <p14:creationId xmlns:p14="http://schemas.microsoft.com/office/powerpoint/2010/main" val="1469083599"/>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ADD3BF22-0EDA-4E75-8F6F-56972EA412B5}" type="slidenum">
              <a:rPr lang="en-US" altLang="zh-CN"/>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595090215"/>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0DFEB621-8450-4391-A37B-25151B2D6D59}" type="slidenum">
              <a:rPr lang="en-US" altLang="zh-CN"/>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84137711"/>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AED666E1-4F86-4851-88A0-C4E430C0E99F}" type="slidenum">
              <a:rPr lang="en-US" altLang="zh-CN"/>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538038488"/>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C9E08735-C8C9-4AA1-9F90-B53AB7B4B5D8}" type="slidenum">
              <a:rPr lang="en-US" altLang="zh-CN"/>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362407497"/>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B2518226-176E-4BF4-9999-3480CE14BB5A}" type="slidenum">
              <a:rPr lang="en-US" altLang="zh-CN"/>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3566376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DFBAA66E-33B8-43B9-B144-9FB5872313F1}" type="slidenum">
              <a:rPr lang="en-US" altLang="zh-CN"/>
              <a:pPr>
                <a:defRPr/>
              </a:pPr>
              <a:t>‹#›</a:t>
            </a:fld>
            <a:endParaRPr lang="en-US" altLang="zh-CN"/>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93534276"/>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8A788FC3-C867-4E64-8185-B433F84E62A6}" type="slidenum">
              <a:rPr lang="en-US" altLang="zh-CN"/>
              <a:pPr>
                <a:defRPr/>
              </a:pPr>
              <a:t>‹#›</a:t>
            </a:fld>
            <a:endParaRPr lang="en-US" altLang="zh-CN"/>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8686007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pPr>
              <a:defRPr/>
            </a:pPr>
            <a:fld id="{04856F91-D4A2-4AAE-B544-9583D6113FAC}" type="slidenum">
              <a:rPr lang="en-US" altLang="zh-CN"/>
              <a:pPr>
                <a:defRPr/>
              </a:pPr>
              <a:t>‹#›</a:t>
            </a:fld>
            <a:endParaRPr lang="en-US" altLang="zh-CN"/>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836353529"/>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pPr>
              <a:defRPr/>
            </a:pPr>
            <a:fld id="{7D90E316-58D3-4896-89CC-36797C80DBF5}" type="slidenum">
              <a:rPr lang="en-US" altLang="zh-CN"/>
              <a:pPr>
                <a:defRPr/>
              </a:pPr>
              <a:t>‹#›</a:t>
            </a:fld>
            <a:endParaRPr lang="en-US" altLang="zh-CN"/>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568804919"/>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DCBACE26-8CAF-479D-B29A-4F90D234686F}" type="slidenum">
              <a:rPr lang="en-US" altLang="zh-CN"/>
              <a:pPr>
                <a:defRPr/>
              </a:pPr>
              <a:t>‹#›</a:t>
            </a:fld>
            <a:endParaRPr lang="en-US" altLang="zh-CN"/>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049592713"/>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748A89B6-5F9A-4B4C-8371-AE4D4FB30CEF}" type="slidenum">
              <a:rPr lang="en-US" altLang="zh-CN"/>
              <a:pPr>
                <a:defRPr/>
              </a:pPr>
              <a:t>‹#›</a:t>
            </a:fld>
            <a:endParaRPr lang="en-US" altLang="zh-CN"/>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5087"/>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10243" name="Rectangle 3"/>
          <p:cNvSpPr>
            <a:spLocks noGrp="1" noChangeArrowheads="1"/>
          </p:cNvSpPr>
          <p:nvPr>
            <p:ph type="sldNum" sz="quarter" idx="4"/>
          </p:nvPr>
        </p:nvSpPr>
        <p:spPr bwMode="auto">
          <a:xfrm>
            <a:off x="8234064" y="6337126"/>
            <a:ext cx="87444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atin typeface="Arial" charset="0"/>
              </a:defRPr>
            </a:lvl1pPr>
          </a:lstStyle>
          <a:p>
            <a:pPr>
              <a:defRPr/>
            </a:pPr>
            <a:fld id="{E644B6BA-420D-4FEA-9777-2FECB8458432}" type="slidenum">
              <a:rPr lang="en-US" altLang="zh-CN" smtClean="0"/>
              <a:pPr>
                <a:defRPr/>
              </a:pPr>
              <a:t>‹#›</a:t>
            </a:fld>
            <a:endParaRPr lang="en-US" altLang="zh-CN"/>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02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zh-CN" altLang="en-US"/>
              </a:p>
            </p:txBody>
          </p:sp>
          <p:sp>
            <p:nvSpPr>
              <p:cNvPr id="102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zh-CN" altLang="en-US"/>
              </a:p>
            </p:txBody>
          </p:sp>
          <p:sp>
            <p:nvSpPr>
              <p:cNvPr id="102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zh-CN" altLang="en-US"/>
              </a:p>
            </p:txBody>
          </p:sp>
          <p:sp>
            <p:nvSpPr>
              <p:cNvPr id="102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zh-CN" altLang="en-US"/>
              </a:p>
            </p:txBody>
          </p:sp>
          <p:sp>
            <p:nvSpPr>
              <p:cNvPr id="102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zh-CN" altLang="en-US"/>
              </a:p>
            </p:txBody>
          </p:sp>
        </p:grpSp>
        <p:sp>
          <p:nvSpPr>
            <p:cNvPr id="102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CN" altLang="en-US"/>
            </a:p>
          </p:txBody>
        </p:sp>
        <p:sp>
          <p:nvSpPr>
            <p:cNvPr id="102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zh-CN" altLang="en-US"/>
            </a:p>
          </p:txBody>
        </p:sp>
      </p:grpSp>
      <p:sp>
        <p:nvSpPr>
          <p:cNvPr id="1025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5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1025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dk2" tx1="lt1" bg2="dk1"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med">
    <p:zoom/>
  </p:transition>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zlnzln126@126.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539750" y="2132856"/>
            <a:ext cx="80645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160000"/>
              </a:lnSpc>
            </a:pPr>
            <a:r>
              <a:rPr kumimoji="1" lang="zh-CN" altLang="en-US" sz="4800" dirty="0">
                <a:solidFill>
                  <a:srgbClr val="FFFF00"/>
                </a:solidFill>
                <a:latin typeface="黑体" pitchFamily="2" charset="-122"/>
                <a:ea typeface="黑体" pitchFamily="2" charset="-122"/>
              </a:rPr>
              <a:t>代谢的整合与调节</a:t>
            </a:r>
            <a:endParaRPr kumimoji="1" lang="zh-CN" altLang="en-US" dirty="0">
              <a:latin typeface="黑体" pitchFamily="2" charset="-122"/>
              <a:ea typeface="黑体" pitchFamily="2" charset="-122"/>
            </a:endParaRPr>
          </a:p>
        </p:txBody>
      </p:sp>
      <p:sp>
        <p:nvSpPr>
          <p:cNvPr id="3075" name="Rectangle 5"/>
          <p:cNvSpPr>
            <a:spLocks noChangeArrowheads="1"/>
          </p:cNvSpPr>
          <p:nvPr/>
        </p:nvSpPr>
        <p:spPr bwMode="auto">
          <a:xfrm>
            <a:off x="684213" y="3140968"/>
            <a:ext cx="7704137"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CN" sz="3600" dirty="0">
                <a:solidFill>
                  <a:srgbClr val="FFFF00"/>
                </a:solidFill>
                <a:latin typeface="Arial" charset="0"/>
              </a:rPr>
              <a:t>Integration and Regulation of Metabolism</a:t>
            </a:r>
          </a:p>
        </p:txBody>
      </p:sp>
      <p:pic>
        <p:nvPicPr>
          <p:cNvPr id="3076" name="Picture 7" descr="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5888"/>
            <a:ext cx="7016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南方医科大学（红色立体）"/>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60350"/>
            <a:ext cx="3527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
          <p:cNvSpPr txBox="1">
            <a:spLocks noChangeArrowheads="1"/>
          </p:cNvSpPr>
          <p:nvPr/>
        </p:nvSpPr>
        <p:spPr bwMode="auto">
          <a:xfrm>
            <a:off x="4067944" y="5283200"/>
            <a:ext cx="4896544"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marL="342900" indent="-34290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marL="0" indent="0" algn="dist" eaLnBrk="1" hangingPunct="1">
              <a:spcBef>
                <a:spcPts val="2400"/>
              </a:spcBef>
            </a:pPr>
            <a:r>
              <a:rPr lang="zh-CN" altLang="en-US" sz="2800" dirty="0">
                <a:solidFill>
                  <a:schemeClr val="tx2"/>
                </a:solidFill>
                <a:latin typeface="方正姚体" pitchFamily="2" charset="-122"/>
                <a:ea typeface="方正姚体" pitchFamily="2" charset="-122"/>
              </a:rPr>
              <a:t>朱利娜  </a:t>
            </a:r>
            <a:r>
              <a:rPr lang="en-US" altLang="zh-CN" sz="2800" dirty="0">
                <a:solidFill>
                  <a:schemeClr val="tx2"/>
                </a:solidFill>
                <a:latin typeface="方正姚体" pitchFamily="2" charset="-122"/>
                <a:ea typeface="方正姚体" pitchFamily="2" charset="-122"/>
                <a:hlinkClick r:id="rId4"/>
              </a:rPr>
              <a:t>zlnzln126@126.com</a:t>
            </a:r>
            <a:r>
              <a:rPr lang="en-US" altLang="zh-CN" sz="2800" dirty="0">
                <a:solidFill>
                  <a:schemeClr val="tx2"/>
                </a:solidFill>
                <a:latin typeface="方正姚体" pitchFamily="2" charset="-122"/>
                <a:ea typeface="方正姚体" pitchFamily="2" charset="-122"/>
              </a:rPr>
              <a:t>     </a:t>
            </a:r>
            <a:r>
              <a:rPr lang="zh-CN" altLang="en-US" sz="2800" dirty="0">
                <a:solidFill>
                  <a:schemeClr val="tx2"/>
                </a:solidFill>
                <a:latin typeface="方正姚体" pitchFamily="2" charset="-122"/>
                <a:ea typeface="方正姚体" pitchFamily="2" charset="-122"/>
              </a:rPr>
              <a:t>生物化学与分子生物学教研室南方医科大学基础医学院</a:t>
            </a:r>
          </a:p>
        </p:txBody>
      </p:sp>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3124200" y="3000513"/>
            <a:ext cx="2362200" cy="1981200"/>
          </a:xfrm>
          <a:prstGeom prst="can">
            <a:avLst>
              <a:gd name="adj" fmla="val 25000"/>
            </a:avLst>
          </a:prstGeom>
          <a:solidFill>
            <a:schemeClr val="bg1">
              <a:lumMod val="75000"/>
            </a:schemeClr>
          </a:solidFill>
          <a:ln w="19050">
            <a:noFill/>
            <a:round/>
            <a:headEnd/>
            <a:tailEnd/>
          </a:ln>
          <a:effectLst>
            <a:reflection blurRad="6350" stA="52000" endA="300" endPos="35000" dir="5400000" sy="-100000" algn="bl" rotWithShape="0"/>
          </a:effectLst>
        </p:spPr>
        <p:txBody>
          <a:bodyPr wrap="none" anchor="ctr"/>
          <a:lstStyle/>
          <a:p>
            <a:pPr>
              <a:defRPr/>
            </a:pPr>
            <a:endParaRPr lang="zh-CN" altLang="en-US">
              <a:ea typeface="宋体" pitchFamily="2" charset="-122"/>
            </a:endParaRPr>
          </a:p>
        </p:txBody>
      </p:sp>
      <p:sp>
        <p:nvSpPr>
          <p:cNvPr id="3" name="Oval 5"/>
          <p:cNvSpPr>
            <a:spLocks noChangeArrowheads="1"/>
          </p:cNvSpPr>
          <p:nvPr/>
        </p:nvSpPr>
        <p:spPr bwMode="auto">
          <a:xfrm>
            <a:off x="3124200" y="3000513"/>
            <a:ext cx="2362200" cy="533400"/>
          </a:xfrm>
          <a:prstGeom prst="ellipse">
            <a:avLst/>
          </a:prstGeom>
          <a:ln w="19050">
            <a:solidFill>
              <a:schemeClr val="bg1">
                <a:lumMod val="65000"/>
              </a:schemeClr>
            </a:solidFill>
            <a:round/>
            <a:headEnd/>
            <a:tailEnd/>
          </a:ln>
        </p:spPr>
        <p:style>
          <a:lnRef idx="0">
            <a:scrgbClr r="0" g="0" b="0"/>
          </a:lnRef>
          <a:fillRef idx="1003">
            <a:schemeClr val="lt1"/>
          </a:fillRef>
          <a:effectRef idx="0">
            <a:scrgbClr r="0" g="0" b="0"/>
          </a:effectRef>
          <a:fontRef idx="major"/>
        </p:style>
        <p:txBody>
          <a:bodyPr wrap="none" anchor="ctr"/>
          <a:lstStyle/>
          <a:p>
            <a:pPr>
              <a:defRPr/>
            </a:pPr>
            <a:endParaRPr lang="zh-CN" altLang="en-US"/>
          </a:p>
        </p:txBody>
      </p:sp>
      <p:sp>
        <p:nvSpPr>
          <p:cNvPr id="4" name="AutoShape 6"/>
          <p:cNvSpPr>
            <a:spLocks noChangeArrowheads="1"/>
          </p:cNvSpPr>
          <p:nvPr/>
        </p:nvSpPr>
        <p:spPr bwMode="auto">
          <a:xfrm>
            <a:off x="3138494" y="3646622"/>
            <a:ext cx="2362200" cy="1371600"/>
          </a:xfrm>
          <a:prstGeom prst="can">
            <a:avLst>
              <a:gd name="adj" fmla="val 38542"/>
            </a:avLst>
          </a:prstGeom>
          <a:solidFill>
            <a:srgbClr val="FFFF00"/>
          </a:solidFill>
          <a:ln w="38100">
            <a:noFill/>
            <a:round/>
            <a:headEnd/>
            <a:tailEnd/>
          </a:ln>
        </p:spPr>
        <p:txBody>
          <a:bodyPr wrap="none" anchor="ctr">
            <a:scene3d>
              <a:camera prst="orthographicFront"/>
              <a:lightRig rig="soft" dir="t">
                <a:rot lat="0" lon="0" rev="10800000"/>
              </a:lightRig>
            </a:scene3d>
            <a:sp3d>
              <a:bevelT w="27940" h="12700"/>
              <a:contourClr>
                <a:srgbClr val="DDDDDD"/>
              </a:contourClr>
            </a:sp3d>
          </a:bodyPr>
          <a:lstStyle/>
          <a:p>
            <a:pPr algn="ctr">
              <a:defRPr/>
            </a:pPr>
            <a:r>
              <a:rPr lang="zh-CN" altLang="en-US" sz="3200" dirty="0">
                <a:solidFill>
                  <a:schemeClr val="bg2"/>
                </a:solidFill>
                <a:latin typeface="黑体" pitchFamily="49" charset="-122"/>
                <a:ea typeface="黑体" pitchFamily="49" charset="-122"/>
              </a:rPr>
              <a:t>乙酰</a:t>
            </a:r>
            <a:r>
              <a:rPr lang="en-US" altLang="zh-CN" sz="3200" dirty="0">
                <a:solidFill>
                  <a:schemeClr val="bg2"/>
                </a:solidFill>
                <a:latin typeface="黑体" pitchFamily="49" charset="-122"/>
                <a:ea typeface="黑体" pitchFamily="49" charset="-122"/>
              </a:rPr>
              <a:t>CoA</a:t>
            </a:r>
            <a:endParaRPr lang="en-US" altLang="zh-CN" sz="3200" b="1" spc="150" dirty="0">
              <a:ln w="11430"/>
              <a:solidFill>
                <a:schemeClr val="bg2"/>
              </a:solidFill>
              <a:effectLst>
                <a:outerShdw blurRad="25400" algn="tl" rotWithShape="0">
                  <a:srgbClr val="000000">
                    <a:alpha val="43000"/>
                  </a:srgbClr>
                </a:outerShdw>
              </a:effectLst>
              <a:latin typeface="黑体" pitchFamily="49" charset="-122"/>
              <a:ea typeface="黑体" pitchFamily="49" charset="-122"/>
            </a:endParaRPr>
          </a:p>
        </p:txBody>
      </p:sp>
      <p:sp>
        <p:nvSpPr>
          <p:cNvPr id="7" name="Freeform 15"/>
          <p:cNvSpPr>
            <a:spLocks/>
          </p:cNvSpPr>
          <p:nvPr/>
        </p:nvSpPr>
        <p:spPr bwMode="auto">
          <a:xfrm>
            <a:off x="6172200" y="2843332"/>
            <a:ext cx="1371600" cy="1600200"/>
          </a:xfrm>
          <a:custGeom>
            <a:avLst/>
            <a:gdLst>
              <a:gd name="T0" fmla="*/ 2147483647 w 672"/>
              <a:gd name="T1" fmla="*/ 0 h 1008"/>
              <a:gd name="T2" fmla="*/ 0 w 672"/>
              <a:gd name="T3" fmla="*/ 0 h 1008"/>
              <a:gd name="T4" fmla="*/ 0 w 672"/>
              <a:gd name="T5" fmla="*/ 2147483647 h 1008"/>
              <a:gd name="T6" fmla="*/ 2147483647 w 672"/>
              <a:gd name="T7" fmla="*/ 2147483647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24" y="0"/>
                </a:moveTo>
                <a:lnTo>
                  <a:pt x="0" y="0"/>
                </a:lnTo>
                <a:lnTo>
                  <a:pt x="0" y="1008"/>
                </a:lnTo>
                <a:lnTo>
                  <a:pt x="672" y="1008"/>
                </a:lnTo>
              </a:path>
            </a:pathLst>
          </a:custGeom>
          <a:noFill/>
          <a:ln w="28575">
            <a:solidFill>
              <a:schemeClr val="tx1"/>
            </a:solidFill>
            <a:round/>
            <a:headEnd type="stealth" w="lg" len="lg"/>
            <a:tailEnd type="stealth" w="lg" len="lg"/>
          </a:ln>
        </p:spPr>
        <p:txBody>
          <a:bodyPr/>
          <a:lstStyle/>
          <a:p>
            <a:endParaRPr lang="zh-CN" altLang="en-US"/>
          </a:p>
        </p:txBody>
      </p:sp>
      <p:sp>
        <p:nvSpPr>
          <p:cNvPr id="8" name="Freeform 16"/>
          <p:cNvSpPr>
            <a:spLocks/>
          </p:cNvSpPr>
          <p:nvPr/>
        </p:nvSpPr>
        <p:spPr bwMode="auto">
          <a:xfrm>
            <a:off x="6172200" y="3605332"/>
            <a:ext cx="1447800" cy="1676400"/>
          </a:xfrm>
          <a:custGeom>
            <a:avLst/>
            <a:gdLst>
              <a:gd name="T0" fmla="*/ 2147483647 w 672"/>
              <a:gd name="T1" fmla="*/ 0 h 1008"/>
              <a:gd name="T2" fmla="*/ 0 w 672"/>
              <a:gd name="T3" fmla="*/ 0 h 1008"/>
              <a:gd name="T4" fmla="*/ 0 w 672"/>
              <a:gd name="T5" fmla="*/ 2147483647 h 1008"/>
              <a:gd name="T6" fmla="*/ 2147483647 w 672"/>
              <a:gd name="T7" fmla="*/ 2147483647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24" y="0"/>
                </a:moveTo>
                <a:lnTo>
                  <a:pt x="0" y="0"/>
                </a:lnTo>
                <a:lnTo>
                  <a:pt x="0" y="1008"/>
                </a:lnTo>
                <a:lnTo>
                  <a:pt x="672" y="1008"/>
                </a:lnTo>
              </a:path>
            </a:pathLst>
          </a:custGeom>
          <a:noFill/>
          <a:ln w="28575">
            <a:solidFill>
              <a:schemeClr val="tx1"/>
            </a:solidFill>
            <a:round/>
            <a:headEnd type="stealth" w="lg" len="lg"/>
            <a:tailEnd type="stealth" w="lg" len="lg"/>
          </a:ln>
        </p:spPr>
        <p:txBody>
          <a:bodyPr/>
          <a:lstStyle/>
          <a:p>
            <a:endParaRPr lang="zh-CN" altLang="en-US"/>
          </a:p>
        </p:txBody>
      </p:sp>
      <p:sp>
        <p:nvSpPr>
          <p:cNvPr id="9" name="Line 17"/>
          <p:cNvSpPr>
            <a:spLocks noChangeShapeType="1"/>
          </p:cNvSpPr>
          <p:nvPr/>
        </p:nvSpPr>
        <p:spPr bwMode="auto">
          <a:xfrm>
            <a:off x="5486400" y="4062532"/>
            <a:ext cx="685800" cy="0"/>
          </a:xfrm>
          <a:prstGeom prst="line">
            <a:avLst/>
          </a:prstGeom>
          <a:noFill/>
          <a:ln w="28575">
            <a:solidFill>
              <a:schemeClr val="tx1"/>
            </a:solidFill>
            <a:round/>
            <a:headEnd/>
            <a:tailEnd/>
          </a:ln>
        </p:spPr>
        <p:txBody>
          <a:bodyPr/>
          <a:lstStyle/>
          <a:p>
            <a:endParaRPr lang="zh-CN" altLang="en-US"/>
          </a:p>
        </p:txBody>
      </p:sp>
      <p:sp>
        <p:nvSpPr>
          <p:cNvPr id="16" name="Text Box 70"/>
          <p:cNvSpPr txBox="1">
            <a:spLocks noChangeArrowheads="1"/>
          </p:cNvSpPr>
          <p:nvPr/>
        </p:nvSpPr>
        <p:spPr bwMode="auto">
          <a:xfrm>
            <a:off x="7437806" y="3341496"/>
            <a:ext cx="1628972" cy="523220"/>
          </a:xfrm>
          <a:prstGeom prst="rect">
            <a:avLst/>
          </a:prstGeom>
          <a:noFill/>
          <a:ln w="9525">
            <a:noFill/>
            <a:miter lim="800000"/>
            <a:headEnd/>
            <a:tailEnd/>
          </a:ln>
        </p:spPr>
        <p:txBody>
          <a:bodyPr wrap="none">
            <a:spAutoFit/>
          </a:bodyPr>
          <a:lstStyle>
            <a:defPPr>
              <a:defRPr lang="zh-CN"/>
            </a:defPPr>
            <a:lvl1pPr>
              <a:defRPr sz="2000" b="1">
                <a:solidFill>
                  <a:srgbClr val="C00000"/>
                </a:solidFill>
                <a:latin typeface="Arial" charset="0"/>
              </a:defRPr>
            </a:lvl1pPr>
          </a:lstStyle>
          <a:p>
            <a:r>
              <a:rPr lang="zh-CN" altLang="en-US" sz="2800" b="0" dirty="0">
                <a:solidFill>
                  <a:schemeClr val="tx1"/>
                </a:solidFill>
                <a:latin typeface="黑体" pitchFamily="49" charset="-122"/>
                <a:ea typeface="黑体" pitchFamily="49" charset="-122"/>
              </a:rPr>
              <a:t>脂肪酸</a:t>
            </a:r>
            <a:r>
              <a:rPr lang="en-US" altLang="zh-CN" sz="2800" b="0" dirty="0">
                <a:solidFill>
                  <a:schemeClr val="tx1"/>
                </a:solidFill>
                <a:latin typeface="黑体" pitchFamily="49" charset="-122"/>
                <a:ea typeface="黑体" pitchFamily="49" charset="-122"/>
              </a:rPr>
              <a:t>  </a:t>
            </a:r>
          </a:p>
        </p:txBody>
      </p:sp>
      <p:sp>
        <p:nvSpPr>
          <p:cNvPr id="17" name="Text Box 71"/>
          <p:cNvSpPr txBox="1">
            <a:spLocks noChangeArrowheads="1"/>
          </p:cNvSpPr>
          <p:nvPr/>
        </p:nvSpPr>
        <p:spPr bwMode="auto">
          <a:xfrm>
            <a:off x="7480786" y="4164358"/>
            <a:ext cx="1628972" cy="523220"/>
          </a:xfrm>
          <a:prstGeom prst="rect">
            <a:avLst/>
          </a:prstGeom>
          <a:noFill/>
          <a:ln w="9525">
            <a:noFill/>
            <a:miter lim="800000"/>
            <a:headEnd/>
            <a:tailEnd/>
          </a:ln>
        </p:spPr>
        <p:txBody>
          <a:bodyPr wrap="none">
            <a:spAutoFit/>
          </a:bodyPr>
          <a:lstStyle>
            <a:defPPr>
              <a:defRPr lang="zh-CN"/>
            </a:defPPr>
            <a:lvl1pPr>
              <a:defRPr sz="2800" b="1">
                <a:solidFill>
                  <a:srgbClr val="C00000"/>
                </a:solidFill>
                <a:latin typeface="黑体" pitchFamily="49" charset="-122"/>
                <a:ea typeface="黑体" pitchFamily="49" charset="-122"/>
              </a:defRPr>
            </a:lvl1pPr>
          </a:lstStyle>
          <a:p>
            <a:r>
              <a:rPr lang="zh-CN" altLang="en-US" b="0" dirty="0">
                <a:solidFill>
                  <a:schemeClr val="tx1"/>
                </a:solidFill>
              </a:rPr>
              <a:t>胆固醇</a:t>
            </a:r>
            <a:r>
              <a:rPr lang="en-US" altLang="zh-CN" b="0" dirty="0">
                <a:solidFill>
                  <a:schemeClr val="tx1"/>
                </a:solidFill>
              </a:rPr>
              <a:t>  </a:t>
            </a:r>
          </a:p>
        </p:txBody>
      </p:sp>
      <p:sp>
        <p:nvSpPr>
          <p:cNvPr id="18" name="Text Box 72"/>
          <p:cNvSpPr txBox="1">
            <a:spLocks noChangeArrowheads="1"/>
          </p:cNvSpPr>
          <p:nvPr/>
        </p:nvSpPr>
        <p:spPr bwMode="auto">
          <a:xfrm>
            <a:off x="7567308" y="4977385"/>
            <a:ext cx="1087157" cy="523220"/>
          </a:xfrm>
          <a:prstGeom prst="rect">
            <a:avLst/>
          </a:prstGeom>
          <a:noFill/>
          <a:ln w="9525">
            <a:noFill/>
            <a:miter lim="800000"/>
            <a:headEnd/>
            <a:tailEnd/>
          </a:ln>
        </p:spPr>
        <p:txBody>
          <a:bodyPr wrap="none">
            <a:spAutoFit/>
          </a:bodyPr>
          <a:lstStyle>
            <a:defPPr>
              <a:defRPr lang="zh-CN"/>
            </a:defPPr>
            <a:lvl1pPr>
              <a:defRPr sz="2800" b="1">
                <a:solidFill>
                  <a:srgbClr val="C00000"/>
                </a:solidFill>
                <a:latin typeface="黑体" pitchFamily="49" charset="-122"/>
                <a:ea typeface="黑体" pitchFamily="49" charset="-122"/>
              </a:defRPr>
            </a:lvl1pPr>
          </a:lstStyle>
          <a:p>
            <a:r>
              <a:rPr lang="zh-CN" altLang="en-US" b="0" dirty="0">
                <a:solidFill>
                  <a:schemeClr val="tx1"/>
                </a:solidFill>
              </a:rPr>
              <a:t>酮体</a:t>
            </a:r>
            <a:r>
              <a:rPr lang="en-US" altLang="zh-CN" b="0" dirty="0">
                <a:solidFill>
                  <a:schemeClr val="tx1"/>
                </a:solidFill>
              </a:rPr>
              <a:t> </a:t>
            </a:r>
          </a:p>
        </p:txBody>
      </p:sp>
      <p:sp>
        <p:nvSpPr>
          <p:cNvPr id="19" name="Rectangle 74"/>
          <p:cNvSpPr>
            <a:spLocks noChangeArrowheads="1"/>
          </p:cNvSpPr>
          <p:nvPr/>
        </p:nvSpPr>
        <p:spPr bwMode="auto">
          <a:xfrm>
            <a:off x="7404100" y="2607702"/>
            <a:ext cx="1685077" cy="461665"/>
          </a:xfrm>
          <a:prstGeom prst="rect">
            <a:avLst/>
          </a:prstGeom>
          <a:noFill/>
          <a:ln w="9525">
            <a:noFill/>
            <a:miter lim="800000"/>
            <a:headEnd/>
            <a:tailEnd/>
          </a:ln>
        </p:spPr>
        <p:txBody>
          <a:bodyPr wrap="none">
            <a:spAutoFit/>
          </a:bodyPr>
          <a:lstStyle/>
          <a:p>
            <a:r>
              <a:rPr lang="en-US" altLang="zh-CN" sz="2400" dirty="0">
                <a:latin typeface="Arial" charset="0"/>
              </a:rPr>
              <a:t>CO</a:t>
            </a:r>
            <a:r>
              <a:rPr lang="en-US" altLang="zh-CN" sz="2400" baseline="-25000" dirty="0">
                <a:latin typeface="Arial" charset="0"/>
              </a:rPr>
              <a:t>2</a:t>
            </a:r>
            <a:r>
              <a:rPr lang="en-US" altLang="zh-CN" sz="2400" dirty="0">
                <a:latin typeface="Arial" charset="0"/>
              </a:rPr>
              <a:t>+H</a:t>
            </a:r>
            <a:r>
              <a:rPr lang="en-US" altLang="zh-CN" sz="2400" baseline="-25000" dirty="0">
                <a:latin typeface="Arial" charset="0"/>
              </a:rPr>
              <a:t>2</a:t>
            </a:r>
            <a:r>
              <a:rPr lang="en-US" altLang="zh-CN" sz="2400" dirty="0">
                <a:latin typeface="Arial" charset="0"/>
              </a:rPr>
              <a:t>O  </a:t>
            </a:r>
            <a:endParaRPr lang="zh-CN" altLang="en-US" sz="2400" dirty="0">
              <a:latin typeface="Arial" charset="0"/>
            </a:endParaRPr>
          </a:p>
        </p:txBody>
      </p:sp>
      <p:sp>
        <p:nvSpPr>
          <p:cNvPr id="20" name="Text Box 76"/>
          <p:cNvSpPr txBox="1">
            <a:spLocks noChangeArrowheads="1"/>
          </p:cNvSpPr>
          <p:nvPr/>
        </p:nvSpPr>
        <p:spPr bwMode="auto">
          <a:xfrm>
            <a:off x="6300192" y="2404261"/>
            <a:ext cx="958917" cy="400110"/>
          </a:xfrm>
          <a:prstGeom prst="rect">
            <a:avLst/>
          </a:prstGeom>
          <a:noFill/>
          <a:ln w="9525">
            <a:noFill/>
            <a:miter lim="800000"/>
            <a:headEnd/>
            <a:tailEnd/>
          </a:ln>
        </p:spPr>
        <p:txBody>
          <a:bodyPr wrap="square">
            <a:spAutoFit/>
          </a:bodyPr>
          <a:lstStyle>
            <a:defPPr>
              <a:defRPr lang="zh-CN"/>
            </a:defPPr>
            <a:lvl1pPr algn="ctr">
              <a:defRPr sz="2000" b="1">
                <a:solidFill>
                  <a:srgbClr val="C00000"/>
                </a:solidFill>
                <a:latin typeface="黑体" pitchFamily="49" charset="-122"/>
                <a:ea typeface="黑体" pitchFamily="49" charset="-122"/>
              </a:defRPr>
            </a:lvl1pPr>
          </a:lstStyle>
          <a:p>
            <a:r>
              <a:rPr lang="zh-CN" altLang="en-US" dirty="0">
                <a:solidFill>
                  <a:srgbClr val="FFFF00"/>
                </a:solidFill>
              </a:rPr>
              <a:t>永远　</a:t>
            </a:r>
          </a:p>
        </p:txBody>
      </p:sp>
      <p:grpSp>
        <p:nvGrpSpPr>
          <p:cNvPr id="33" name="组合 32"/>
          <p:cNvGrpSpPr/>
          <p:nvPr/>
        </p:nvGrpSpPr>
        <p:grpSpPr>
          <a:xfrm>
            <a:off x="211324" y="2493065"/>
            <a:ext cx="2847789" cy="2899484"/>
            <a:chOff x="211324" y="2133025"/>
            <a:chExt cx="2847789" cy="2899484"/>
          </a:xfrm>
        </p:grpSpPr>
        <p:grpSp>
          <p:nvGrpSpPr>
            <p:cNvPr id="32" name="组合 31"/>
            <p:cNvGrpSpPr/>
            <p:nvPr/>
          </p:nvGrpSpPr>
          <p:grpSpPr>
            <a:xfrm>
              <a:off x="211324" y="2261516"/>
              <a:ext cx="2847789" cy="2770993"/>
              <a:chOff x="211324" y="2261516"/>
              <a:chExt cx="2847789" cy="2770993"/>
            </a:xfrm>
          </p:grpSpPr>
          <p:sp>
            <p:nvSpPr>
              <p:cNvPr id="5" name="Line 9"/>
              <p:cNvSpPr>
                <a:spLocks noChangeShapeType="1"/>
              </p:cNvSpPr>
              <p:nvPr/>
            </p:nvSpPr>
            <p:spPr bwMode="auto">
              <a:xfrm>
                <a:off x="1535113" y="3726304"/>
                <a:ext cx="1524000" cy="0"/>
              </a:xfrm>
              <a:prstGeom prst="line">
                <a:avLst/>
              </a:prstGeom>
              <a:noFill/>
              <a:ln w="28575">
                <a:solidFill>
                  <a:schemeClr val="tx1"/>
                </a:solidFill>
                <a:round/>
                <a:headEnd/>
                <a:tailEnd type="stealth" w="lg" len="lg"/>
              </a:ln>
            </p:spPr>
            <p:txBody>
              <a:bodyPr/>
              <a:lstStyle/>
              <a:p>
                <a:endParaRPr lang="zh-CN" altLang="en-US"/>
              </a:p>
            </p:txBody>
          </p:sp>
          <p:sp>
            <p:nvSpPr>
              <p:cNvPr id="6" name="Freeform 10"/>
              <p:cNvSpPr>
                <a:spLocks/>
              </p:cNvSpPr>
              <p:nvPr/>
            </p:nvSpPr>
            <p:spPr bwMode="auto">
              <a:xfrm>
                <a:off x="1458913" y="2564904"/>
                <a:ext cx="1143000" cy="2209800"/>
              </a:xfrm>
              <a:custGeom>
                <a:avLst/>
                <a:gdLst>
                  <a:gd name="T0" fmla="*/ 2147483647 w 720"/>
                  <a:gd name="T1" fmla="*/ 2147483647 h 1392"/>
                  <a:gd name="T2" fmla="*/ 2147483647 w 720"/>
                  <a:gd name="T3" fmla="*/ 2147483647 h 1392"/>
                  <a:gd name="T4" fmla="*/ 2147483647 w 720"/>
                  <a:gd name="T5" fmla="*/ 0 h 1392"/>
                  <a:gd name="T6" fmla="*/ 0 w 720"/>
                  <a:gd name="T7" fmla="*/ 0 h 1392"/>
                  <a:gd name="T8" fmla="*/ 0 60000 65536"/>
                  <a:gd name="T9" fmla="*/ 0 60000 65536"/>
                  <a:gd name="T10" fmla="*/ 0 60000 65536"/>
                  <a:gd name="T11" fmla="*/ 0 60000 65536"/>
                  <a:gd name="T12" fmla="*/ 0 w 720"/>
                  <a:gd name="T13" fmla="*/ 0 h 1392"/>
                  <a:gd name="T14" fmla="*/ 720 w 720"/>
                  <a:gd name="T15" fmla="*/ 1392 h 1392"/>
                </a:gdLst>
                <a:ahLst/>
                <a:cxnLst>
                  <a:cxn ang="T8">
                    <a:pos x="T0" y="T1"/>
                  </a:cxn>
                  <a:cxn ang="T9">
                    <a:pos x="T2" y="T3"/>
                  </a:cxn>
                  <a:cxn ang="T10">
                    <a:pos x="T4" y="T5"/>
                  </a:cxn>
                  <a:cxn ang="T11">
                    <a:pos x="T6" y="T7"/>
                  </a:cxn>
                </a:cxnLst>
                <a:rect l="T12" t="T13" r="T14" b="T15"/>
                <a:pathLst>
                  <a:path w="720" h="1392">
                    <a:moveTo>
                      <a:pt x="96" y="1392"/>
                    </a:moveTo>
                    <a:lnTo>
                      <a:pt x="720" y="1392"/>
                    </a:lnTo>
                    <a:lnTo>
                      <a:pt x="720" y="0"/>
                    </a:lnTo>
                    <a:lnTo>
                      <a:pt x="0" y="0"/>
                    </a:lnTo>
                  </a:path>
                </a:pathLst>
              </a:custGeom>
              <a:noFill/>
              <a:ln w="28575">
                <a:solidFill>
                  <a:schemeClr val="tx1"/>
                </a:solidFill>
                <a:round/>
                <a:headEnd/>
                <a:tailEnd/>
              </a:ln>
            </p:spPr>
            <p:txBody>
              <a:bodyPr/>
              <a:lstStyle/>
              <a:p>
                <a:endParaRPr lang="zh-CN" altLang="en-US"/>
              </a:p>
            </p:txBody>
          </p:sp>
          <p:sp>
            <p:nvSpPr>
              <p:cNvPr id="10" name="Rectangle 61"/>
              <p:cNvSpPr>
                <a:spLocks noChangeArrowheads="1"/>
              </p:cNvSpPr>
              <p:nvPr/>
            </p:nvSpPr>
            <p:spPr bwMode="auto">
              <a:xfrm>
                <a:off x="395536" y="4509289"/>
                <a:ext cx="1512888" cy="5232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800" dirty="0">
                    <a:latin typeface="Arial" charset="0"/>
                    <a:ea typeface="黑体" pitchFamily="2" charset="-122"/>
                  </a:rPr>
                  <a:t>蛋白质　　　</a:t>
                </a:r>
              </a:p>
            </p:txBody>
          </p:sp>
          <p:sp>
            <p:nvSpPr>
              <p:cNvPr id="11" name="Rectangle 63"/>
              <p:cNvSpPr>
                <a:spLocks noChangeArrowheads="1"/>
              </p:cNvSpPr>
              <p:nvPr/>
            </p:nvSpPr>
            <p:spPr bwMode="auto">
              <a:xfrm>
                <a:off x="684213" y="3472323"/>
                <a:ext cx="1295400" cy="5232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800" dirty="0">
                    <a:latin typeface="Arial" charset="0"/>
                    <a:ea typeface="黑体" pitchFamily="2" charset="-122"/>
                  </a:rPr>
                  <a:t>脂肪　</a:t>
                </a:r>
              </a:p>
            </p:txBody>
          </p:sp>
          <p:sp>
            <p:nvSpPr>
              <p:cNvPr id="12" name="Rectangle 64"/>
              <p:cNvSpPr>
                <a:spLocks noChangeArrowheads="1"/>
              </p:cNvSpPr>
              <p:nvPr/>
            </p:nvSpPr>
            <p:spPr bwMode="auto">
              <a:xfrm>
                <a:off x="211324" y="2261516"/>
                <a:ext cx="2186484" cy="52322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800" dirty="0">
                    <a:latin typeface="Arial" charset="0"/>
                    <a:ea typeface="黑体" pitchFamily="2" charset="-122"/>
                  </a:rPr>
                  <a:t>葡萄糖 　</a:t>
                </a:r>
              </a:p>
            </p:txBody>
          </p:sp>
        </p:grpSp>
        <p:sp>
          <p:nvSpPr>
            <p:cNvPr id="13" name="Text Box 66"/>
            <p:cNvSpPr txBox="1">
              <a:spLocks noChangeArrowheads="1"/>
            </p:cNvSpPr>
            <p:nvPr/>
          </p:nvSpPr>
          <p:spPr bwMode="auto">
            <a:xfrm>
              <a:off x="1524000" y="2133025"/>
              <a:ext cx="1077913" cy="400110"/>
            </a:xfrm>
            <a:prstGeom prst="rect">
              <a:avLst/>
            </a:prstGeom>
            <a:noFill/>
            <a:ln w="9525">
              <a:noFill/>
              <a:miter lim="800000"/>
              <a:headEnd/>
              <a:tailEnd/>
            </a:ln>
          </p:spPr>
          <p:txBody>
            <a:bodyPr wrap="square">
              <a:spAutoFit/>
            </a:bodyPr>
            <a:lstStyle/>
            <a:p>
              <a:pPr algn="ctr"/>
              <a:r>
                <a:rPr lang="zh-CN" altLang="en-US" sz="2000" dirty="0">
                  <a:solidFill>
                    <a:srgbClr val="FFFF00"/>
                  </a:solidFill>
                  <a:latin typeface="黑体" pitchFamily="49" charset="-122"/>
                  <a:ea typeface="黑体" pitchFamily="49" charset="-122"/>
                </a:rPr>
                <a:t>丙酮酸  　</a:t>
              </a:r>
            </a:p>
          </p:txBody>
        </p:sp>
        <p:sp>
          <p:nvSpPr>
            <p:cNvPr id="21" name="Text Box 66"/>
            <p:cNvSpPr txBox="1">
              <a:spLocks noChangeArrowheads="1"/>
            </p:cNvSpPr>
            <p:nvPr/>
          </p:nvSpPr>
          <p:spPr bwMode="auto">
            <a:xfrm>
              <a:off x="1520843" y="4350759"/>
              <a:ext cx="1077913" cy="400110"/>
            </a:xfrm>
            <a:prstGeom prst="rect">
              <a:avLst/>
            </a:prstGeom>
            <a:noFill/>
            <a:ln w="9525">
              <a:noFill/>
              <a:miter lim="800000"/>
              <a:headEnd/>
              <a:tailEnd/>
            </a:ln>
          </p:spPr>
          <p:txBody>
            <a:bodyPr wrap="square">
              <a:spAutoFit/>
            </a:bodyPr>
            <a:lstStyle/>
            <a:p>
              <a:pPr algn="ctr"/>
              <a:r>
                <a:rPr lang="zh-CN" altLang="en-US" sz="2000" dirty="0">
                  <a:solidFill>
                    <a:srgbClr val="FFFF00"/>
                  </a:solidFill>
                  <a:latin typeface="黑体" pitchFamily="49" charset="-122"/>
                  <a:ea typeface="黑体" pitchFamily="49" charset="-122"/>
                </a:rPr>
                <a:t>丙酮酸  　</a:t>
              </a:r>
            </a:p>
          </p:txBody>
        </p:sp>
        <p:sp>
          <p:nvSpPr>
            <p:cNvPr id="22" name="Text Box 66"/>
            <p:cNvSpPr txBox="1">
              <a:spLocks noChangeArrowheads="1"/>
            </p:cNvSpPr>
            <p:nvPr/>
          </p:nvSpPr>
          <p:spPr bwMode="auto">
            <a:xfrm>
              <a:off x="1547664" y="3011073"/>
              <a:ext cx="1077913" cy="707886"/>
            </a:xfrm>
            <a:prstGeom prst="rect">
              <a:avLst/>
            </a:prstGeom>
            <a:noFill/>
            <a:ln w="9525">
              <a:noFill/>
              <a:miter lim="800000"/>
              <a:headEnd/>
              <a:tailEnd/>
            </a:ln>
          </p:spPr>
          <p:txBody>
            <a:bodyPr wrap="square">
              <a:spAutoFit/>
            </a:bodyPr>
            <a:lstStyle/>
            <a:p>
              <a:pPr algn="ctr"/>
              <a:r>
                <a:rPr lang="zh-CN" altLang="en-US" sz="2000" dirty="0">
                  <a:solidFill>
                    <a:srgbClr val="FFFF00"/>
                  </a:solidFill>
                  <a:latin typeface="黑体" pitchFamily="49" charset="-122"/>
                  <a:ea typeface="黑体" pitchFamily="49" charset="-122"/>
                </a:rPr>
                <a:t>脂肪酸</a:t>
              </a:r>
              <a:endParaRPr lang="en-US" altLang="zh-CN" sz="2000" dirty="0">
                <a:solidFill>
                  <a:srgbClr val="FFFF00"/>
                </a:solidFill>
                <a:latin typeface="黑体" pitchFamily="49" charset="-122"/>
                <a:ea typeface="黑体" pitchFamily="49" charset="-122"/>
              </a:endParaRPr>
            </a:p>
            <a:p>
              <a:pPr algn="ctr"/>
              <a:r>
                <a:rPr lang="zh-CN" altLang="en-US" sz="2000" dirty="0">
                  <a:solidFill>
                    <a:srgbClr val="FFFF00"/>
                  </a:solidFill>
                  <a:latin typeface="黑体" pitchFamily="49" charset="-122"/>
                  <a:ea typeface="黑体" pitchFamily="49" charset="-122"/>
                </a:rPr>
                <a:t>酮体  　</a:t>
              </a:r>
            </a:p>
          </p:txBody>
        </p:sp>
      </p:grpSp>
      <p:sp>
        <p:nvSpPr>
          <p:cNvPr id="23" name="Text Box 76"/>
          <p:cNvSpPr txBox="1">
            <a:spLocks noChangeArrowheads="1"/>
          </p:cNvSpPr>
          <p:nvPr/>
        </p:nvSpPr>
        <p:spPr bwMode="auto">
          <a:xfrm>
            <a:off x="6277379" y="3172513"/>
            <a:ext cx="958917" cy="400110"/>
          </a:xfrm>
          <a:prstGeom prst="rect">
            <a:avLst/>
          </a:prstGeom>
          <a:noFill/>
          <a:ln w="9525">
            <a:noFill/>
            <a:miter lim="800000"/>
            <a:headEnd/>
            <a:tailEnd/>
          </a:ln>
        </p:spPr>
        <p:txBody>
          <a:bodyPr wrap="square">
            <a:spAutoFit/>
          </a:bodyPr>
          <a:lstStyle>
            <a:defPPr>
              <a:defRPr lang="zh-CN"/>
            </a:defPPr>
            <a:lvl1pPr algn="ctr">
              <a:defRPr sz="2000" b="1">
                <a:solidFill>
                  <a:srgbClr val="C00000"/>
                </a:solidFill>
                <a:latin typeface="黑体" pitchFamily="49" charset="-122"/>
                <a:ea typeface="黑体" pitchFamily="49" charset="-122"/>
              </a:defRPr>
            </a:lvl1pPr>
          </a:lstStyle>
          <a:p>
            <a:r>
              <a:rPr lang="zh-CN" altLang="en-US" dirty="0">
                <a:solidFill>
                  <a:srgbClr val="FFFF00"/>
                </a:solidFill>
              </a:rPr>
              <a:t>饱食　</a:t>
            </a:r>
          </a:p>
        </p:txBody>
      </p:sp>
      <p:sp>
        <p:nvSpPr>
          <p:cNvPr id="24" name="Text Box 76"/>
          <p:cNvSpPr txBox="1">
            <a:spLocks noChangeArrowheads="1"/>
          </p:cNvSpPr>
          <p:nvPr/>
        </p:nvSpPr>
        <p:spPr bwMode="auto">
          <a:xfrm>
            <a:off x="6300192" y="3993629"/>
            <a:ext cx="958917" cy="400110"/>
          </a:xfrm>
          <a:prstGeom prst="rect">
            <a:avLst/>
          </a:prstGeom>
          <a:noFill/>
          <a:ln w="9525">
            <a:noFill/>
            <a:miter lim="800000"/>
            <a:headEnd/>
            <a:tailEnd/>
          </a:ln>
        </p:spPr>
        <p:txBody>
          <a:bodyPr wrap="square">
            <a:spAutoFit/>
          </a:bodyPr>
          <a:lstStyle>
            <a:defPPr>
              <a:defRPr lang="zh-CN"/>
            </a:defPPr>
            <a:lvl1pPr algn="ctr">
              <a:defRPr sz="2000" b="1">
                <a:solidFill>
                  <a:srgbClr val="C00000"/>
                </a:solidFill>
                <a:latin typeface="黑体" pitchFamily="49" charset="-122"/>
                <a:ea typeface="黑体" pitchFamily="49" charset="-122"/>
              </a:defRPr>
            </a:lvl1pPr>
          </a:lstStyle>
          <a:p>
            <a:r>
              <a:rPr lang="zh-CN" altLang="en-US" dirty="0">
                <a:solidFill>
                  <a:srgbClr val="FFFF00"/>
                </a:solidFill>
              </a:rPr>
              <a:t>饱食　</a:t>
            </a:r>
          </a:p>
        </p:txBody>
      </p:sp>
      <p:sp>
        <p:nvSpPr>
          <p:cNvPr id="25" name="Text Box 76"/>
          <p:cNvSpPr txBox="1">
            <a:spLocks noChangeArrowheads="1"/>
          </p:cNvSpPr>
          <p:nvPr/>
        </p:nvSpPr>
        <p:spPr bwMode="auto">
          <a:xfrm>
            <a:off x="6300192" y="4872239"/>
            <a:ext cx="958917" cy="400110"/>
          </a:xfrm>
          <a:prstGeom prst="rect">
            <a:avLst/>
          </a:prstGeom>
          <a:noFill/>
          <a:ln w="9525">
            <a:noFill/>
            <a:miter lim="800000"/>
            <a:headEnd/>
            <a:tailEnd/>
          </a:ln>
        </p:spPr>
        <p:txBody>
          <a:bodyPr wrap="square">
            <a:spAutoFit/>
          </a:bodyPr>
          <a:lstStyle>
            <a:defPPr>
              <a:defRPr lang="zh-CN"/>
            </a:defPPr>
            <a:lvl1pPr algn="ctr">
              <a:defRPr sz="2000" b="1">
                <a:solidFill>
                  <a:srgbClr val="C00000"/>
                </a:solidFill>
                <a:latin typeface="黑体" pitchFamily="49" charset="-122"/>
                <a:ea typeface="黑体" pitchFamily="49" charset="-122"/>
              </a:defRPr>
            </a:lvl1pPr>
          </a:lstStyle>
          <a:p>
            <a:r>
              <a:rPr lang="zh-CN" altLang="en-US" dirty="0">
                <a:solidFill>
                  <a:srgbClr val="FFFF00"/>
                </a:solidFill>
              </a:rPr>
              <a:t>饥饿　</a:t>
            </a:r>
          </a:p>
        </p:txBody>
      </p:sp>
      <p:sp>
        <p:nvSpPr>
          <p:cNvPr id="26" name="Rectangle 45"/>
          <p:cNvSpPr>
            <a:spLocks noChangeArrowheads="1"/>
          </p:cNvSpPr>
          <p:nvPr/>
        </p:nvSpPr>
        <p:spPr bwMode="auto">
          <a:xfrm>
            <a:off x="1453274" y="2853105"/>
            <a:ext cx="1150938" cy="144463"/>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27" name="Rectangle 51"/>
          <p:cNvSpPr>
            <a:spLocks noChangeArrowheads="1"/>
          </p:cNvSpPr>
          <p:nvPr/>
        </p:nvSpPr>
        <p:spPr bwMode="auto">
          <a:xfrm>
            <a:off x="6193322" y="3529643"/>
            <a:ext cx="1293812" cy="142875"/>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28" name="Rectangle 52"/>
          <p:cNvSpPr>
            <a:spLocks noChangeArrowheads="1"/>
          </p:cNvSpPr>
          <p:nvPr/>
        </p:nvSpPr>
        <p:spPr bwMode="auto">
          <a:xfrm>
            <a:off x="6193322" y="4351288"/>
            <a:ext cx="1293812" cy="142875"/>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pic>
        <p:nvPicPr>
          <p:cNvPr id="1026" name="Picture 2" descr="E:\教学 教材 管理\教研室的教学管理\教学会议\201607合肥教学会\图片素材\对号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1681" y="5527204"/>
            <a:ext cx="512178" cy="56609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9"/>
          <p:cNvSpPr txBox="1">
            <a:spLocks noChangeArrowheads="1"/>
          </p:cNvSpPr>
          <p:nvPr/>
        </p:nvSpPr>
        <p:spPr bwMode="auto">
          <a:xfrm>
            <a:off x="1259633" y="1198493"/>
            <a:ext cx="6552728" cy="646331"/>
          </a:xfrm>
          <a:prstGeom prst="rect">
            <a:avLst/>
          </a:prstGeom>
          <a:noFill/>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Lst>
        </p:spPr>
        <p:txBody>
          <a:bodyPr wrap="square" lIns="91440" tIns="45720" rIns="91440" bIns="45720">
            <a:spAutoFit/>
            <a:scene3d>
              <a:camera prst="orthographicFront"/>
              <a:lightRig rig="soft" dir="tl">
                <a:rot lat="0" lon="0" rev="0"/>
              </a:lightRig>
            </a:scene3d>
            <a:sp3d contourW="12700" prstMaterial="matte">
              <a:bevelT w="25400" h="55880" prst="artDeco"/>
              <a:contourClr>
                <a:srgbClr val="FFFF00"/>
              </a:contourClr>
            </a:sp3d>
          </a:bodyPr>
          <a:lstStyle>
            <a:defPPr>
              <a:defRPr lang="zh-CN"/>
            </a:defPPr>
            <a:lvl1pPr algn="ctr">
              <a:defRPr sz="2800" b="1" cap="none" spc="-100">
                <a:ln w="11430"/>
                <a:solidFill>
                  <a:srgbClr val="002060"/>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z="3600" b="0" spc="100" dirty="0">
                <a:solidFill>
                  <a:srgbClr val="FFFF00"/>
                </a:solidFill>
                <a:effectLst/>
                <a:latin typeface="Arial" panose="020B0604020202020204" pitchFamily="34" charset="0"/>
                <a:ea typeface="黑体" panose="02010609060101010101" pitchFamily="49" charset="-122"/>
                <a:cs typeface="Arial" panose="020B0604020202020204" pitchFamily="34" charset="0"/>
              </a:rPr>
              <a:t>乙酰</a:t>
            </a:r>
            <a:r>
              <a:rPr lang="en-US" altLang="zh-CN" sz="3600" b="0" spc="100" dirty="0">
                <a:solidFill>
                  <a:srgbClr val="FFFF00"/>
                </a:solidFill>
                <a:effectLst/>
                <a:latin typeface="Arial" panose="020B0604020202020204" pitchFamily="34" charset="0"/>
                <a:ea typeface="黑体" panose="02010609060101010101" pitchFamily="49" charset="-122"/>
                <a:cs typeface="Arial" panose="020B0604020202020204" pitchFamily="34" charset="0"/>
              </a:rPr>
              <a:t>CoA</a:t>
            </a:r>
            <a:r>
              <a:rPr lang="zh-CN" altLang="en-US" sz="3600" b="0" spc="100" dirty="0">
                <a:solidFill>
                  <a:srgbClr val="FFFF00"/>
                </a:solidFill>
                <a:effectLst/>
                <a:latin typeface="Arial" panose="020B0604020202020204" pitchFamily="34" charset="0"/>
                <a:ea typeface="黑体" panose="02010609060101010101" pitchFamily="49" charset="-122"/>
                <a:cs typeface="Arial" panose="020B0604020202020204" pitchFamily="34" charset="0"/>
              </a:rPr>
              <a:t>代谢池的来源与去路         </a:t>
            </a:r>
          </a:p>
        </p:txBody>
      </p:sp>
      <p:sp>
        <p:nvSpPr>
          <p:cNvPr id="31" name="Rectangle 51"/>
          <p:cNvSpPr>
            <a:spLocks noChangeArrowheads="1"/>
          </p:cNvSpPr>
          <p:nvPr/>
        </p:nvSpPr>
        <p:spPr bwMode="auto">
          <a:xfrm>
            <a:off x="6170128" y="2764301"/>
            <a:ext cx="1293812" cy="142875"/>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Tree>
    <p:extLst>
      <p:ext uri="{BB962C8B-B14F-4D97-AF65-F5344CB8AC3E}">
        <p14:creationId xmlns:p14="http://schemas.microsoft.com/office/powerpoint/2010/main" val="199107818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00"/>
                            </p:stCondLst>
                            <p:childTnLst>
                              <p:par>
                                <p:cTn id="66" presetID="10" presetClass="entr" presetSubtype="0" fill="hold" nodeType="afterEffect">
                                  <p:stCondLst>
                                    <p:cond delay="1000"/>
                                  </p:stCondLst>
                                  <p:childTnLst>
                                    <p:set>
                                      <p:cBhvr>
                                        <p:cTn id="67" dur="1" fill="hold">
                                          <p:stCondLst>
                                            <p:cond delay="0"/>
                                          </p:stCondLst>
                                        </p:cTn>
                                        <p:tgtEl>
                                          <p:spTgt spid="1026"/>
                                        </p:tgtEl>
                                        <p:attrNameLst>
                                          <p:attrName>style.visibility</p:attrName>
                                        </p:attrNameLst>
                                      </p:cBhvr>
                                      <p:to>
                                        <p:strVal val="visible"/>
                                      </p:to>
                                    </p:set>
                                    <p:animEffect transition="in" filter="fade">
                                      <p:cBhvr>
                                        <p:cTn id="6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7" grpId="0"/>
      <p:bldP spid="18" grpId="0"/>
      <p:bldP spid="19" grpId="0"/>
      <p:bldP spid="20" grpId="0"/>
      <p:bldP spid="23" grpId="0"/>
      <p:bldP spid="24" grpId="0"/>
      <p:bldP spid="25" grpId="0"/>
      <p:bldP spid="26" grpId="0" animBg="1"/>
      <p:bldP spid="27" grpId="0" animBg="1"/>
      <p:bldP spid="28" grpId="0" animBg="1"/>
      <p:bldP spid="3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755650" y="2051397"/>
            <a:ext cx="7704782" cy="404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1755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25000"/>
              </a:lnSpc>
              <a:spcBef>
                <a:spcPts val="600"/>
              </a:spcBef>
            </a:pPr>
            <a:endParaRPr lang="en-US" altLang="zh-CN" sz="2800" dirty="0">
              <a:latin typeface="Times New Roman" pitchFamily="18" charset="0"/>
              <a:ea typeface="黑体" pitchFamily="2" charset="-122"/>
            </a:endParaRPr>
          </a:p>
          <a:p>
            <a:pPr algn="l" eaLnBrk="1" hangingPunct="1">
              <a:lnSpc>
                <a:spcPct val="125000"/>
              </a:lnSpc>
              <a:spcBef>
                <a:spcPts val="600"/>
              </a:spcBef>
            </a:pPr>
            <a:r>
              <a:rPr lang="zh-CN" altLang="en-US" sz="2800" dirty="0">
                <a:latin typeface="Times New Roman" pitchFamily="18" charset="0"/>
                <a:ea typeface="黑体" pitchFamily="2" charset="-122"/>
              </a:rPr>
              <a:t>以肥胖、高血压、胰岛素耐受及血脂异常等为主要临床表现的症候群 。</a:t>
            </a:r>
          </a:p>
          <a:p>
            <a:pPr algn="l" eaLnBrk="1" hangingPunct="1">
              <a:lnSpc>
                <a:spcPct val="125000"/>
              </a:lnSpc>
              <a:spcBef>
                <a:spcPts val="600"/>
              </a:spcBef>
            </a:pPr>
            <a:r>
              <a:rPr lang="zh-CN" altLang="en-US" sz="2800" dirty="0">
                <a:latin typeface="Times New Roman" pitchFamily="18" charset="0"/>
                <a:ea typeface="黑体" pitchFamily="2" charset="-122"/>
              </a:rPr>
              <a:t>表现为引发心脑血管病、</a:t>
            </a:r>
            <a:r>
              <a:rPr lang="en-US" altLang="zh-CN" sz="2800" dirty="0">
                <a:latin typeface="Times New Roman" pitchFamily="18" charset="0"/>
                <a:ea typeface="黑体" pitchFamily="2" charset="-122"/>
              </a:rPr>
              <a:t>2</a:t>
            </a:r>
            <a:r>
              <a:rPr lang="zh-CN" altLang="en-US" sz="2800" dirty="0">
                <a:latin typeface="Times New Roman" pitchFamily="18" charset="0"/>
                <a:ea typeface="黑体" pitchFamily="2" charset="-122"/>
              </a:rPr>
              <a:t>型糖尿病的多种代谢危险因素在同一个体内集结的状态。而超重和肥胖在</a:t>
            </a:r>
            <a:r>
              <a:rPr lang="en-US" altLang="zh-CN" sz="2800" dirty="0">
                <a:latin typeface="Times New Roman" pitchFamily="18" charset="0"/>
                <a:ea typeface="黑体" pitchFamily="2" charset="-122"/>
              </a:rPr>
              <a:t>MS</a:t>
            </a:r>
            <a:r>
              <a:rPr lang="zh-CN" altLang="en-US" sz="2800" dirty="0">
                <a:latin typeface="Times New Roman" pitchFamily="18" charset="0"/>
                <a:ea typeface="黑体" pitchFamily="2" charset="-122"/>
              </a:rPr>
              <a:t>发生、发展中起着决定性的作用。</a:t>
            </a:r>
          </a:p>
          <a:p>
            <a:pPr algn="l" eaLnBrk="1" hangingPunct="1">
              <a:lnSpc>
                <a:spcPct val="125000"/>
              </a:lnSpc>
              <a:spcBef>
                <a:spcPts val="600"/>
              </a:spcBef>
            </a:pPr>
            <a:r>
              <a:rPr lang="zh-CN" altLang="en-US" sz="2800" dirty="0">
                <a:latin typeface="Times New Roman" pitchFamily="18" charset="0"/>
                <a:ea typeface="黑体" pitchFamily="2" charset="-122"/>
              </a:rPr>
              <a:t> </a:t>
            </a:r>
          </a:p>
        </p:txBody>
      </p:sp>
      <p:sp>
        <p:nvSpPr>
          <p:cNvPr id="90115" name="Rectangle 4"/>
          <p:cNvSpPr>
            <a:spLocks noChangeArrowheads="1"/>
          </p:cNvSpPr>
          <p:nvPr/>
        </p:nvSpPr>
        <p:spPr bwMode="auto">
          <a:xfrm>
            <a:off x="755650" y="1962497"/>
            <a:ext cx="6535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zh-CN" altLang="en-US" sz="2800" u="sng">
                <a:solidFill>
                  <a:srgbClr val="FFFF00"/>
                </a:solidFill>
                <a:latin typeface="Times New Roman" pitchFamily="18" charset="0"/>
                <a:ea typeface="黑体" pitchFamily="2" charset="-122"/>
              </a:rPr>
              <a:t>代谢综合征</a:t>
            </a:r>
            <a:r>
              <a:rPr lang="en-US" altLang="zh-CN" sz="2800" u="sng">
                <a:solidFill>
                  <a:srgbClr val="FFFF00"/>
                </a:solidFill>
                <a:latin typeface="Times New Roman" pitchFamily="18" charset="0"/>
                <a:ea typeface="黑体" pitchFamily="2" charset="-122"/>
              </a:rPr>
              <a:t>(Metabolic Syndrome, MS)</a:t>
            </a:r>
            <a:r>
              <a:rPr lang="en-US" altLang="zh-CN" sz="2800">
                <a:latin typeface="Times New Roman" pitchFamily="18" charset="0"/>
                <a:ea typeface="黑体" pitchFamily="2" charset="-122"/>
              </a:rPr>
              <a:t> </a:t>
            </a:r>
            <a:r>
              <a:rPr lang="zh-CN" altLang="en-US" sz="2800">
                <a:latin typeface="Times New Roman" pitchFamily="18" charset="0"/>
                <a:ea typeface="黑体" pitchFamily="2" charset="-122"/>
              </a:rPr>
              <a:t>：</a:t>
            </a:r>
          </a:p>
        </p:txBody>
      </p:sp>
      <p:sp>
        <p:nvSpPr>
          <p:cNvPr id="90116" name="Rectangle 5"/>
          <p:cNvSpPr>
            <a:spLocks noChangeArrowheads="1"/>
          </p:cNvSpPr>
          <p:nvPr/>
        </p:nvSpPr>
        <p:spPr bwMode="auto">
          <a:xfrm>
            <a:off x="611188" y="1027459"/>
            <a:ext cx="7993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2438" indent="-452438"/>
            <a:r>
              <a:rPr lang="en-US" altLang="zh-CN" sz="3200">
                <a:solidFill>
                  <a:srgbClr val="FFFF00"/>
                </a:solidFill>
                <a:latin typeface="Times New Roman" pitchFamily="18" charset="0"/>
                <a:ea typeface="黑体" pitchFamily="2" charset="-122"/>
              </a:rPr>
              <a:t>3</a:t>
            </a:r>
            <a:r>
              <a:rPr lang="zh-CN" altLang="en-US" sz="3200">
                <a:solidFill>
                  <a:srgbClr val="FFFF00"/>
                </a:solidFill>
                <a:latin typeface="Times New Roman" pitchFamily="18" charset="0"/>
                <a:ea typeface="黑体" pitchFamily="2" charset="-122"/>
              </a:rPr>
              <a:t>．肥胖对健康的危害</a:t>
            </a: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100</a:t>
            </a:fld>
            <a:endParaRPr lang="en-US" altLang="zh-CN"/>
          </a:p>
        </p:txBody>
      </p:sp>
    </p:spTree>
  </p:cSld>
  <p:clrMapOvr>
    <a:masterClrMapping/>
  </p:clrMapOvr>
  <p:transition spd="med">
    <p:zo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467544" y="3009146"/>
            <a:ext cx="8353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4000" dirty="0">
                <a:solidFill>
                  <a:srgbClr val="FFFF00"/>
                </a:solidFill>
                <a:latin typeface="隶书" pitchFamily="49" charset="-122"/>
                <a:ea typeface="黑体" pitchFamily="2" charset="-122"/>
              </a:rPr>
              <a:t>体内重要组织和器官的代谢特点</a:t>
            </a:r>
            <a:endParaRPr kumimoji="1" lang="zh-CN" altLang="en-US" dirty="0">
              <a:latin typeface="Tahoma" pitchFamily="34" charset="0"/>
              <a:ea typeface="黑体" pitchFamily="2" charset="-122"/>
            </a:endParaRPr>
          </a:p>
        </p:txBody>
      </p:sp>
      <p:sp>
        <p:nvSpPr>
          <p:cNvPr id="30723" name="Text Box 5"/>
          <p:cNvSpPr txBox="1">
            <a:spLocks noChangeArrowheads="1"/>
          </p:cNvSpPr>
          <p:nvPr/>
        </p:nvSpPr>
        <p:spPr bwMode="auto">
          <a:xfrm>
            <a:off x="467544" y="3716338"/>
            <a:ext cx="820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en-US" altLang="zh-CN" sz="3200" dirty="0">
                <a:solidFill>
                  <a:srgbClr val="FFFF00"/>
                </a:solidFill>
                <a:latin typeface="Arial" charset="0"/>
              </a:rPr>
              <a:t>Metabolic  Characteristics of Important Tissues &amp; Organs </a:t>
            </a:r>
          </a:p>
        </p:txBody>
      </p:sp>
      <p:sp>
        <p:nvSpPr>
          <p:cNvPr id="30724" name="Rectangle 6"/>
          <p:cNvSpPr>
            <a:spLocks noChangeArrowheads="1"/>
          </p:cNvSpPr>
          <p:nvPr/>
        </p:nvSpPr>
        <p:spPr bwMode="auto">
          <a:xfrm>
            <a:off x="2699792" y="1484784"/>
            <a:ext cx="3600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p>
            <a:r>
              <a:rPr kumimoji="1" lang="zh-CN" altLang="en-US" sz="4800" dirty="0">
                <a:solidFill>
                  <a:srgbClr val="FFFF00"/>
                </a:solidFill>
                <a:latin typeface="隶书" pitchFamily="49" charset="-122"/>
                <a:ea typeface="黑体" pitchFamily="2" charset="-122"/>
              </a:rPr>
              <a:t>第 三 节</a:t>
            </a: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101</a:t>
            </a:fld>
            <a:endParaRPr lang="en-US" altLang="zh-CN"/>
          </a:p>
        </p:txBody>
      </p:sp>
    </p:spTree>
  </p:cSld>
  <p:clrMapOvr>
    <a:masterClrMapping/>
  </p:clrMapOvr>
  <p:transition spd="med">
    <p:zo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68313" y="981075"/>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dirty="0">
                <a:solidFill>
                  <a:srgbClr val="FFFF66"/>
                </a:solidFill>
                <a:latin typeface="楷体_GB2312" pitchFamily="49" charset="-122"/>
                <a:ea typeface="黑体" pitchFamily="2" charset="-122"/>
              </a:rPr>
              <a:t>各组织、器官代谢各具特色</a:t>
            </a:r>
            <a:endParaRPr kumimoji="1" lang="zh-CN" altLang="en-US" sz="2400" dirty="0">
              <a:latin typeface="Tahoma" pitchFamily="34" charset="0"/>
              <a:ea typeface="黑体" pitchFamily="2" charset="-122"/>
            </a:endParaRPr>
          </a:p>
        </p:txBody>
      </p:sp>
      <p:sp>
        <p:nvSpPr>
          <p:cNvPr id="17415" name="Rectangle 7"/>
          <p:cNvSpPr>
            <a:spLocks noChangeArrowheads="1"/>
          </p:cNvSpPr>
          <p:nvPr/>
        </p:nvSpPr>
        <p:spPr bwMode="auto">
          <a:xfrm>
            <a:off x="228600" y="3068588"/>
            <a:ext cx="24717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latin typeface="黑体" pitchFamily="49" charset="-122"/>
                <a:ea typeface="黑体" pitchFamily="49" charset="-122"/>
              </a:rPr>
              <a:t>不同的</a:t>
            </a:r>
          </a:p>
          <a:p>
            <a:r>
              <a:rPr kumimoji="1" lang="zh-CN" altLang="en-US" sz="3200" dirty="0">
                <a:latin typeface="黑体" pitchFamily="49" charset="-122"/>
                <a:ea typeface="黑体" pitchFamily="49" charset="-122"/>
              </a:rPr>
              <a:t>组织、器官</a:t>
            </a:r>
            <a:endParaRPr kumimoji="1" lang="zh-CN" altLang="en-US" sz="2400" dirty="0">
              <a:latin typeface="黑体" pitchFamily="49" charset="-122"/>
              <a:ea typeface="黑体" pitchFamily="49" charset="-122"/>
            </a:endParaRPr>
          </a:p>
        </p:txBody>
      </p:sp>
      <p:grpSp>
        <p:nvGrpSpPr>
          <p:cNvPr id="2" name="Group 12"/>
          <p:cNvGrpSpPr>
            <a:grpSpLocks/>
          </p:cNvGrpSpPr>
          <p:nvPr/>
        </p:nvGrpSpPr>
        <p:grpSpPr bwMode="auto">
          <a:xfrm>
            <a:off x="2628900" y="2492896"/>
            <a:ext cx="3106738" cy="839788"/>
            <a:chOff x="1656" y="1752"/>
            <a:chExt cx="1957" cy="529"/>
          </a:xfrm>
        </p:grpSpPr>
        <p:sp>
          <p:nvSpPr>
            <p:cNvPr id="9227" name="Rectangle 5"/>
            <p:cNvSpPr>
              <a:spLocks noChangeArrowheads="1"/>
            </p:cNvSpPr>
            <p:nvPr/>
          </p:nvSpPr>
          <p:spPr bwMode="auto">
            <a:xfrm>
              <a:off x="2200" y="1752"/>
              <a:ext cx="141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latin typeface="黑体" pitchFamily="49" charset="-122"/>
                  <a:ea typeface="黑体" pitchFamily="49" charset="-122"/>
                </a:rPr>
                <a:t>结构不同</a:t>
              </a:r>
              <a:endParaRPr kumimoji="1" lang="zh-CN" altLang="en-US" sz="2400">
                <a:latin typeface="黑体" pitchFamily="49" charset="-122"/>
                <a:ea typeface="黑体" pitchFamily="49" charset="-122"/>
              </a:endParaRPr>
            </a:p>
          </p:txBody>
        </p:sp>
        <p:sp>
          <p:nvSpPr>
            <p:cNvPr id="9228" name="Line 8"/>
            <p:cNvSpPr>
              <a:spLocks noChangeShapeType="1"/>
            </p:cNvSpPr>
            <p:nvPr/>
          </p:nvSpPr>
          <p:spPr bwMode="auto">
            <a:xfrm flipV="1">
              <a:off x="1656" y="1933"/>
              <a:ext cx="491" cy="348"/>
            </a:xfrm>
            <a:prstGeom prst="line">
              <a:avLst/>
            </a:prstGeom>
            <a:noFill/>
            <a:ln w="38100" cap="sq">
              <a:solidFill>
                <a:srgbClr val="FFFFCC"/>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grpSp>
      <p:grpSp>
        <p:nvGrpSpPr>
          <p:cNvPr id="3" name="Group 13"/>
          <p:cNvGrpSpPr>
            <a:grpSpLocks/>
          </p:cNvGrpSpPr>
          <p:nvPr/>
        </p:nvGrpSpPr>
        <p:grpSpPr bwMode="auto">
          <a:xfrm>
            <a:off x="2628900" y="3932759"/>
            <a:ext cx="3036888" cy="1066800"/>
            <a:chOff x="1656" y="2659"/>
            <a:chExt cx="1913" cy="672"/>
          </a:xfrm>
        </p:grpSpPr>
        <p:sp>
          <p:nvSpPr>
            <p:cNvPr id="9225" name="Rectangle 6"/>
            <p:cNvSpPr>
              <a:spLocks noChangeArrowheads="1"/>
            </p:cNvSpPr>
            <p:nvPr/>
          </p:nvSpPr>
          <p:spPr bwMode="auto">
            <a:xfrm>
              <a:off x="1973" y="2659"/>
              <a:ext cx="159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kumimoji="1" lang="zh-CN" altLang="en-US" sz="3200" u="sng" dirty="0">
                  <a:solidFill>
                    <a:srgbClr val="FFFF00"/>
                  </a:solidFill>
                  <a:latin typeface="黑体" pitchFamily="49" charset="-122"/>
                  <a:ea typeface="黑体" pitchFamily="49" charset="-122"/>
                </a:rPr>
                <a:t>酶系的种类含量不同</a:t>
              </a:r>
              <a:endParaRPr kumimoji="1" lang="zh-CN" altLang="en-US" sz="2400" u="sng" dirty="0">
                <a:solidFill>
                  <a:srgbClr val="FFFF00"/>
                </a:solidFill>
                <a:latin typeface="黑体" pitchFamily="49" charset="-122"/>
                <a:ea typeface="黑体" pitchFamily="49" charset="-122"/>
              </a:endParaRPr>
            </a:p>
          </p:txBody>
        </p:sp>
        <p:sp>
          <p:nvSpPr>
            <p:cNvPr id="9226" name="Line 9"/>
            <p:cNvSpPr>
              <a:spLocks noChangeShapeType="1"/>
            </p:cNvSpPr>
            <p:nvPr/>
          </p:nvSpPr>
          <p:spPr bwMode="auto">
            <a:xfrm>
              <a:off x="1656" y="2659"/>
              <a:ext cx="408" cy="260"/>
            </a:xfrm>
            <a:prstGeom prst="line">
              <a:avLst/>
            </a:prstGeom>
            <a:noFill/>
            <a:ln w="38100" cap="sq">
              <a:solidFill>
                <a:srgbClr val="FFFFCC"/>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grpSp>
      <p:grpSp>
        <p:nvGrpSpPr>
          <p:cNvPr id="4" name="Group 14"/>
          <p:cNvGrpSpPr>
            <a:grpSpLocks/>
          </p:cNvGrpSpPr>
          <p:nvPr/>
        </p:nvGrpSpPr>
        <p:grpSpPr bwMode="auto">
          <a:xfrm>
            <a:off x="5381625" y="3068588"/>
            <a:ext cx="3455988" cy="1066800"/>
            <a:chOff x="3390" y="2173"/>
            <a:chExt cx="2177" cy="672"/>
          </a:xfrm>
        </p:grpSpPr>
        <p:sp>
          <p:nvSpPr>
            <p:cNvPr id="9223" name="Line 10"/>
            <p:cNvSpPr>
              <a:spLocks noChangeShapeType="1"/>
            </p:cNvSpPr>
            <p:nvPr/>
          </p:nvSpPr>
          <p:spPr bwMode="auto">
            <a:xfrm>
              <a:off x="3390" y="2523"/>
              <a:ext cx="488" cy="0"/>
            </a:xfrm>
            <a:prstGeom prst="line">
              <a:avLst/>
            </a:prstGeom>
            <a:noFill/>
            <a:ln w="57150" cap="sq">
              <a:solidFill>
                <a:srgbClr val="FFFFCC"/>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sp>
          <p:nvSpPr>
            <p:cNvPr id="9224" name="Rectangle 11"/>
            <p:cNvSpPr>
              <a:spLocks noChangeArrowheads="1"/>
            </p:cNvSpPr>
            <p:nvPr/>
          </p:nvSpPr>
          <p:spPr bwMode="auto">
            <a:xfrm>
              <a:off x="3821" y="2173"/>
              <a:ext cx="174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a:latin typeface="黑体" pitchFamily="49" charset="-122"/>
                  <a:ea typeface="黑体" pitchFamily="49" charset="-122"/>
                </a:rPr>
                <a:t>代谢途径不同</a:t>
              </a:r>
            </a:p>
            <a:p>
              <a:r>
                <a:rPr kumimoji="1" lang="zh-CN" altLang="en-US" sz="3200">
                  <a:latin typeface="黑体" pitchFamily="49" charset="-122"/>
                  <a:ea typeface="黑体" pitchFamily="49" charset="-122"/>
                </a:rPr>
                <a:t>功能各异</a:t>
              </a:r>
              <a:endParaRPr kumimoji="1" lang="zh-CN" altLang="en-US" sz="2400">
                <a:latin typeface="黑体" pitchFamily="49" charset="-122"/>
                <a:ea typeface="黑体" pitchFamily="49" charset="-122"/>
              </a:endParaRPr>
            </a:p>
          </p:txBody>
        </p:sp>
      </p:grpSp>
      <p:sp>
        <p:nvSpPr>
          <p:cNvPr id="13" name="灯片编号占位符 12"/>
          <p:cNvSpPr>
            <a:spLocks noGrp="1"/>
          </p:cNvSpPr>
          <p:nvPr>
            <p:ph type="sldNum" sz="quarter" idx="11"/>
          </p:nvPr>
        </p:nvSpPr>
        <p:spPr/>
        <p:txBody>
          <a:bodyPr/>
          <a:lstStyle/>
          <a:p>
            <a:pPr>
              <a:defRPr/>
            </a:pPr>
            <a:fld id="{7D90E316-58D3-4896-89CC-36797C80DBF5}" type="slidenum">
              <a:rPr lang="en-US" altLang="zh-CN" smtClean="0"/>
              <a:pPr>
                <a:defRPr/>
              </a:pPr>
              <a:t>102</a:t>
            </a:fld>
            <a:endParaRPr lang="en-US" altLang="zh-CN"/>
          </a:p>
        </p:txBody>
      </p:sp>
    </p:spTree>
    <p:extLst>
      <p:ext uri="{BB962C8B-B14F-4D97-AF65-F5344CB8AC3E}">
        <p14:creationId xmlns:p14="http://schemas.microsoft.com/office/powerpoint/2010/main" val="205237392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304800" y="1798638"/>
            <a:ext cx="6248400" cy="1630362"/>
          </a:xfrm>
          <a:prstGeom prst="rect">
            <a:avLst/>
          </a:prstGeom>
          <a:noFill/>
          <a:ln w="12700" cap="sq">
            <a:noFill/>
            <a:miter lim="800000"/>
            <a:headEnd type="none" w="sm" len="sm"/>
            <a:tailEnd type="none" w="sm" len="sm"/>
          </a:ln>
          <a:effectLst/>
        </p:spPr>
        <p:txBody>
          <a:bodyPr>
            <a:spAutoFit/>
          </a:bodyPr>
          <a:lstStyle/>
          <a:p>
            <a:pPr algn="l">
              <a:lnSpc>
                <a:spcPct val="120000"/>
              </a:lnSpc>
              <a:buClr>
                <a:schemeClr val="tx2"/>
              </a:buClr>
              <a:buSzPts val="2800"/>
              <a:buFont typeface="华文楷体" pitchFamily="2" charset="-122"/>
              <a:buChar char="•"/>
            </a:pPr>
            <a:r>
              <a:rPr kumimoji="1" lang="zh-CN" altLang="en-US" sz="2800" dirty="0">
                <a:latin typeface="黑体" pitchFamily="49" charset="-122"/>
                <a:ea typeface="黑体" pitchFamily="49" charset="-122"/>
              </a:rPr>
              <a:t> 机体物质代谢的中枢；</a:t>
            </a:r>
          </a:p>
          <a:p>
            <a:pPr algn="l">
              <a:lnSpc>
                <a:spcPct val="120000"/>
              </a:lnSpc>
              <a:buClr>
                <a:schemeClr val="tx2"/>
              </a:buClr>
              <a:buSzPts val="2800"/>
              <a:buFont typeface="华文楷体" pitchFamily="2" charset="-122"/>
              <a:buChar char="•"/>
            </a:pPr>
            <a:r>
              <a:rPr kumimoji="1" lang="zh-CN" altLang="en-US" sz="2800" dirty="0">
                <a:latin typeface="黑体" pitchFamily="49" charset="-122"/>
                <a:ea typeface="黑体" pitchFamily="49" charset="-122"/>
              </a:rPr>
              <a:t> 在糖、脂质、蛋白质、维生素及激素代谢中均具有独特而重要的作用。</a:t>
            </a:r>
            <a:endParaRPr kumimoji="1" lang="zh-CN" altLang="en-US" sz="2400" dirty="0">
              <a:latin typeface="黑体" pitchFamily="49" charset="-122"/>
              <a:ea typeface="黑体" pitchFamily="49" charset="-122"/>
            </a:endParaRPr>
          </a:p>
        </p:txBody>
      </p:sp>
      <p:sp>
        <p:nvSpPr>
          <p:cNvPr id="37893" name="Rectangle 5"/>
          <p:cNvSpPr>
            <a:spLocks noChangeArrowheads="1"/>
          </p:cNvSpPr>
          <p:nvPr/>
        </p:nvSpPr>
        <p:spPr bwMode="auto">
          <a:xfrm>
            <a:off x="1403649" y="836613"/>
            <a:ext cx="3096343" cy="646331"/>
          </a:xfrm>
          <a:prstGeom prst="rect">
            <a:avLst/>
          </a:prstGeom>
          <a:noFill/>
          <a:ln w="9525">
            <a:noFill/>
            <a:miter lim="800000"/>
            <a:headEnd type="none" w="sm" len="sm"/>
            <a:tailEnd type="none" w="sm" len="sm"/>
          </a:ln>
          <a:effectLst/>
        </p:spPr>
        <p:txBody>
          <a:bodyPr wrap="square">
            <a:spAutoFit/>
          </a:bodyPr>
          <a:lstStyle/>
          <a:p>
            <a:r>
              <a:rPr kumimoji="1" lang="zh-CN" altLang="en-US" sz="3600" dirty="0">
                <a:solidFill>
                  <a:srgbClr val="FFFF66"/>
                </a:solidFill>
                <a:ea typeface="黑体" pitchFamily="2" charset="-122"/>
              </a:rPr>
              <a:t>一、肝脏</a:t>
            </a:r>
            <a:endParaRPr kumimoji="1" lang="zh-CN" altLang="en-US" sz="2400" dirty="0">
              <a:latin typeface="Tahoma" pitchFamily="34" charset="0"/>
              <a:ea typeface="黑体" pitchFamily="2" charset="-122"/>
            </a:endParaRPr>
          </a:p>
        </p:txBody>
      </p:sp>
      <p:sp>
        <p:nvSpPr>
          <p:cNvPr id="37895" name="Text Box 7"/>
          <p:cNvSpPr txBox="1">
            <a:spLocks noChangeArrowheads="1"/>
          </p:cNvSpPr>
          <p:nvPr/>
        </p:nvSpPr>
        <p:spPr bwMode="auto">
          <a:xfrm>
            <a:off x="2197100" y="4030663"/>
            <a:ext cx="6192838" cy="1758950"/>
          </a:xfrm>
          <a:prstGeom prst="rect">
            <a:avLst/>
          </a:prstGeom>
          <a:noFill/>
          <a:ln w="12700" cap="sq">
            <a:noFill/>
            <a:miter lim="800000"/>
            <a:headEnd type="none" w="sm" len="sm"/>
            <a:tailEnd type="none" w="sm" len="sm"/>
          </a:ln>
          <a:effectLst/>
        </p:spPr>
        <p:txBody>
          <a:bodyPr>
            <a:spAutoFit/>
          </a:bodyPr>
          <a:lstStyle/>
          <a:p>
            <a:pPr algn="l">
              <a:lnSpc>
                <a:spcPct val="130000"/>
              </a:lnSpc>
              <a:buClr>
                <a:schemeClr val="tx1"/>
              </a:buClr>
              <a:buSzPts val="2800"/>
              <a:buFont typeface="华文楷体" pitchFamily="2" charset="-122"/>
              <a:buChar char="•"/>
            </a:pPr>
            <a:r>
              <a:rPr kumimoji="1" lang="zh-CN" altLang="en-US" sz="2800" dirty="0">
                <a:latin typeface="黑体" pitchFamily="49" charset="-122"/>
                <a:ea typeface="黑体" pitchFamily="49" charset="-122"/>
              </a:rPr>
              <a:t> 合成、储存糖原</a:t>
            </a:r>
          </a:p>
          <a:p>
            <a:pPr algn="l">
              <a:lnSpc>
                <a:spcPct val="130000"/>
              </a:lnSpc>
              <a:buClr>
                <a:schemeClr val="tx1"/>
              </a:buClr>
              <a:buSzPts val="2800"/>
              <a:buFont typeface="华文楷体" pitchFamily="2" charset="-122"/>
              <a:buChar char="•"/>
            </a:pPr>
            <a:r>
              <a:rPr kumimoji="1" lang="zh-CN" altLang="en-US" sz="2800" dirty="0">
                <a:latin typeface="黑体" pitchFamily="49" charset="-122"/>
                <a:ea typeface="黑体" pitchFamily="49" charset="-122"/>
              </a:rPr>
              <a:t> 分解糖原生成葡萄糖，释放入血</a:t>
            </a:r>
          </a:p>
          <a:p>
            <a:pPr algn="l">
              <a:lnSpc>
                <a:spcPct val="130000"/>
              </a:lnSpc>
              <a:buClr>
                <a:schemeClr val="tx1"/>
              </a:buClr>
              <a:buSzPts val="2800"/>
              <a:buFont typeface="华文楷体" pitchFamily="2" charset="-122"/>
              <a:buChar char="•"/>
            </a:pPr>
            <a:r>
              <a:rPr kumimoji="1" lang="zh-CN" altLang="en-US" sz="2800" dirty="0">
                <a:latin typeface="黑体" pitchFamily="49" charset="-122"/>
                <a:ea typeface="黑体" pitchFamily="49" charset="-122"/>
              </a:rPr>
              <a:t> 糖异生的主要器官</a:t>
            </a:r>
            <a:endParaRPr kumimoji="1" lang="zh-CN" altLang="en-US" sz="2400" dirty="0">
              <a:latin typeface="黑体" pitchFamily="49" charset="-122"/>
              <a:ea typeface="黑体" pitchFamily="49" charset="-122"/>
            </a:endParaRPr>
          </a:p>
        </p:txBody>
      </p:sp>
      <p:sp>
        <p:nvSpPr>
          <p:cNvPr id="37896" name="Rectangle 8"/>
          <p:cNvSpPr>
            <a:spLocks noChangeArrowheads="1"/>
          </p:cNvSpPr>
          <p:nvPr/>
        </p:nvSpPr>
        <p:spPr bwMode="auto">
          <a:xfrm>
            <a:off x="1835696" y="3505200"/>
            <a:ext cx="4103688" cy="584775"/>
          </a:xfrm>
          <a:prstGeom prst="rect">
            <a:avLst/>
          </a:prstGeom>
          <a:noFill/>
          <a:ln w="9525">
            <a:noFill/>
            <a:miter lim="800000"/>
            <a:headEnd type="none" w="sm" len="sm"/>
            <a:tailEnd type="none" w="sm" len="sm"/>
          </a:ln>
          <a:effectLst/>
        </p:spPr>
        <p:txBody>
          <a:bodyPr>
            <a:spAutoFit/>
          </a:bodyPr>
          <a:lstStyle/>
          <a:p>
            <a:r>
              <a:rPr kumimoji="1" lang="zh-CN" altLang="en-US" sz="3200" dirty="0">
                <a:solidFill>
                  <a:srgbClr val="FFFF00"/>
                </a:solidFill>
                <a:latin typeface="黑体" pitchFamily="49" charset="-122"/>
                <a:ea typeface="黑体" pitchFamily="49" charset="-122"/>
              </a:rPr>
              <a:t>肝在糖代谢中的作用</a:t>
            </a:r>
            <a:endParaRPr kumimoji="1" lang="zh-CN" altLang="en-US" sz="2800" dirty="0">
              <a:latin typeface="黑体" pitchFamily="49" charset="-122"/>
              <a:ea typeface="黑体" pitchFamily="49" charset="-122"/>
            </a:endParaRPr>
          </a:p>
        </p:txBody>
      </p:sp>
      <p:sp>
        <p:nvSpPr>
          <p:cNvPr id="37897" name="Rectangle 9"/>
          <p:cNvSpPr>
            <a:spLocks noChangeArrowheads="1"/>
          </p:cNvSpPr>
          <p:nvPr/>
        </p:nvSpPr>
        <p:spPr bwMode="auto">
          <a:xfrm>
            <a:off x="900113" y="3505200"/>
            <a:ext cx="1150937" cy="584775"/>
          </a:xfrm>
          <a:prstGeom prst="rect">
            <a:avLst/>
          </a:prstGeom>
          <a:noFill/>
          <a:ln w="9525">
            <a:noFill/>
            <a:miter lim="800000"/>
            <a:headEnd type="none" w="sm" len="sm"/>
            <a:tailEnd type="none" w="sm" len="sm"/>
          </a:ln>
          <a:effectLst/>
        </p:spPr>
        <p:txBody>
          <a:bodyPr>
            <a:spAutoFit/>
          </a:bodyPr>
          <a:lstStyle/>
          <a:p>
            <a:r>
              <a:rPr kumimoji="1" lang="zh-CN" altLang="en-US" sz="3200" dirty="0">
                <a:ea typeface="黑体" pitchFamily="2" charset="-122"/>
              </a:rPr>
              <a:t>如：</a:t>
            </a:r>
            <a:endParaRPr kumimoji="1" lang="zh-CN" altLang="en-US" sz="2000" dirty="0">
              <a:latin typeface="Tahoma" pitchFamily="34" charset="0"/>
              <a:ea typeface="黑体" pitchFamily="2" charset="-122"/>
            </a:endParaRPr>
          </a:p>
        </p:txBody>
      </p:sp>
      <p:sp>
        <p:nvSpPr>
          <p:cNvPr id="37898" name="Rectangle 10"/>
          <p:cNvSpPr>
            <a:spLocks noChangeArrowheads="1"/>
          </p:cNvSpPr>
          <p:nvPr/>
        </p:nvSpPr>
        <p:spPr bwMode="auto">
          <a:xfrm>
            <a:off x="2843336" y="6006232"/>
            <a:ext cx="6049144" cy="519112"/>
          </a:xfrm>
          <a:prstGeom prst="rect">
            <a:avLst/>
          </a:prstGeom>
          <a:noFill/>
          <a:ln w="9525">
            <a:noFill/>
            <a:miter lim="800000"/>
            <a:headEnd type="none" w="sm" len="sm"/>
            <a:tailEnd type="none" w="sm" len="sm"/>
          </a:ln>
          <a:effectLst/>
        </p:spPr>
        <p:txBody>
          <a:bodyPr wrap="square">
            <a:spAutoFit/>
          </a:bodyPr>
          <a:lstStyle/>
          <a:p>
            <a:pPr algn="l"/>
            <a:r>
              <a:rPr kumimoji="1" lang="en-US" altLang="zh-CN" sz="2800" dirty="0">
                <a:solidFill>
                  <a:srgbClr val="FFFF00"/>
                </a:solidFill>
                <a:latin typeface="黑体" pitchFamily="49" charset="-122"/>
                <a:ea typeface="黑体" pitchFamily="49" charset="-122"/>
              </a:rPr>
              <a:t>——</a:t>
            </a:r>
            <a:r>
              <a:rPr kumimoji="1" lang="zh-CN" altLang="en-US" sz="2800" dirty="0">
                <a:solidFill>
                  <a:srgbClr val="FFFF00"/>
                </a:solidFill>
                <a:latin typeface="黑体" pitchFamily="49" charset="-122"/>
                <a:ea typeface="黑体" pitchFamily="49" charset="-122"/>
              </a:rPr>
              <a:t>肝是维持血糖稳定的重要器官</a:t>
            </a:r>
            <a:endParaRPr kumimoji="1" lang="zh-CN" altLang="en-US" sz="2400" dirty="0">
              <a:latin typeface="黑体" pitchFamily="49" charset="-122"/>
              <a:ea typeface="黑体" pitchFamily="49" charset="-122"/>
            </a:endParaRPr>
          </a:p>
        </p:txBody>
      </p:sp>
      <p:pic>
        <p:nvPicPr>
          <p:cNvPr id="37899" name="Picture 11"/>
          <p:cNvPicPr>
            <a:picLocks noChangeAspect="1" noChangeArrowheads="1"/>
          </p:cNvPicPr>
          <p:nvPr/>
        </p:nvPicPr>
        <p:blipFill>
          <a:blip r:embed="rId3" cstate="print"/>
          <a:srcRect l="13580" t="7104" r="4938" b="9579"/>
          <a:stretch>
            <a:fillRect/>
          </a:stretch>
        </p:blipFill>
        <p:spPr bwMode="auto">
          <a:xfrm>
            <a:off x="6096000" y="0"/>
            <a:ext cx="2971800" cy="2432050"/>
          </a:xfrm>
          <a:prstGeom prst="rect">
            <a:avLst/>
          </a:prstGeom>
          <a:noFill/>
          <a:ln w="9525">
            <a:noFill/>
            <a:miter lim="800000"/>
            <a:headEnd/>
            <a:tailEnd/>
          </a:ln>
          <a:effectLst/>
        </p:spPr>
      </p:pic>
      <p:sp>
        <p:nvSpPr>
          <p:cNvPr id="9" name="灯片编号占位符 8"/>
          <p:cNvSpPr>
            <a:spLocks noGrp="1"/>
          </p:cNvSpPr>
          <p:nvPr>
            <p:ph type="sldNum" sz="quarter" idx="11"/>
          </p:nvPr>
        </p:nvSpPr>
        <p:spPr/>
        <p:txBody>
          <a:bodyPr/>
          <a:lstStyle/>
          <a:p>
            <a:pPr>
              <a:defRPr/>
            </a:pPr>
            <a:fld id="{7D90E316-58D3-4896-89CC-36797C80DBF5}" type="slidenum">
              <a:rPr lang="en-US" altLang="zh-CN" smtClean="0"/>
              <a:pPr>
                <a:defRPr/>
              </a:pPr>
              <a:t>103</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randombar(horizontal)">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randombar(horizontal)">
                                      <p:cBhvr>
                                        <p:cTn id="12" dur="500"/>
                                        <p:tgtEl>
                                          <p:spTgt spid="3789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896"/>
                                        </p:tgtEl>
                                        <p:attrNameLst>
                                          <p:attrName>style.visibility</p:attrName>
                                        </p:attrNameLst>
                                      </p:cBhvr>
                                      <p:to>
                                        <p:strVal val="visible"/>
                                      </p:to>
                                    </p:set>
                                    <p:animEffect transition="in" filter="randombar(horizontal)">
                                      <p:cBhvr>
                                        <p:cTn id="15" dur="500"/>
                                        <p:tgtEl>
                                          <p:spTgt spid="3789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7895">
                                            <p:txEl>
                                              <p:pRg st="0" end="0"/>
                                            </p:txEl>
                                          </p:spTgt>
                                        </p:tgtEl>
                                        <p:attrNameLst>
                                          <p:attrName>style.visibility</p:attrName>
                                        </p:attrNameLst>
                                      </p:cBhvr>
                                      <p:to>
                                        <p:strVal val="visible"/>
                                      </p:to>
                                    </p:set>
                                    <p:animEffect transition="in" filter="randombar(horizontal)">
                                      <p:cBhvr>
                                        <p:cTn id="20" dur="500"/>
                                        <p:tgtEl>
                                          <p:spTgt spid="37895">
                                            <p:txEl>
                                              <p:pRg st="0" end="0"/>
                                            </p:txEl>
                                          </p:spTgt>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37895">
                                            <p:txEl>
                                              <p:pRg st="1" end="1"/>
                                            </p:txEl>
                                          </p:spTgt>
                                        </p:tgtEl>
                                        <p:attrNameLst>
                                          <p:attrName>style.visibility</p:attrName>
                                        </p:attrNameLst>
                                      </p:cBhvr>
                                      <p:to>
                                        <p:strVal val="visible"/>
                                      </p:to>
                                    </p:set>
                                    <p:animEffect transition="in" filter="randombar(horizontal)">
                                      <p:cBhvr>
                                        <p:cTn id="24" dur="500"/>
                                        <p:tgtEl>
                                          <p:spTgt spid="37895">
                                            <p:txEl>
                                              <p:pRg st="1" end="1"/>
                                            </p:txEl>
                                          </p:spTgt>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7895">
                                            <p:txEl>
                                              <p:pRg st="2" end="2"/>
                                            </p:txEl>
                                          </p:spTgt>
                                        </p:tgtEl>
                                        <p:attrNameLst>
                                          <p:attrName>style.visibility</p:attrName>
                                        </p:attrNameLst>
                                      </p:cBhvr>
                                      <p:to>
                                        <p:strVal val="visible"/>
                                      </p:to>
                                    </p:set>
                                    <p:animEffect transition="in" filter="randombar(horizontal)">
                                      <p:cBhvr>
                                        <p:cTn id="28" dur="500"/>
                                        <p:tgtEl>
                                          <p:spTgt spid="37895">
                                            <p:txEl>
                                              <p:pRg st="2" end="2"/>
                                            </p:txEl>
                                          </p:spTgt>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dissolve">
                                      <p:cBhvr>
                                        <p:cTn id="32"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5" grpId="0" build="p"/>
      <p:bldP spid="37896" grpId="0"/>
      <p:bldP spid="37897" grpId="0"/>
      <p:bldP spid="3789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323403" y="3703672"/>
            <a:ext cx="87130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lgn="l">
              <a:lnSpc>
                <a:spcPct val="150000"/>
              </a:lnSpc>
              <a:buClr>
                <a:srgbClr val="FFFF00"/>
              </a:buClr>
              <a:buSzPts val="3200"/>
              <a:buFont typeface="Wingdings" pitchFamily="2" charset="2"/>
              <a:buChar char="Ø"/>
            </a:pPr>
            <a:r>
              <a:rPr kumimoji="1" lang="zh-CN" altLang="en-US" sz="2800" dirty="0">
                <a:latin typeface="Arial" pitchFamily="34" charset="0"/>
                <a:ea typeface="黑体" pitchFamily="49" charset="-122"/>
                <a:cs typeface="Arial" pitchFamily="34" charset="0"/>
              </a:rPr>
              <a:t> 耗能大，耗氧多；</a:t>
            </a:r>
          </a:p>
          <a:p>
            <a:pPr marL="457200" indent="-457200" algn="l">
              <a:lnSpc>
                <a:spcPct val="150000"/>
              </a:lnSpc>
              <a:buClr>
                <a:srgbClr val="FFFF00"/>
              </a:buClr>
              <a:buSzPts val="3200"/>
              <a:buFont typeface="Wingdings" pitchFamily="2" charset="2"/>
              <a:buChar char="Ø"/>
            </a:pPr>
            <a:r>
              <a:rPr kumimoji="1" lang="zh-CN" altLang="en-US" sz="2800" dirty="0">
                <a:latin typeface="Arial" pitchFamily="34" charset="0"/>
                <a:ea typeface="黑体" pitchFamily="49" charset="-122"/>
                <a:cs typeface="Arial" pitchFamily="34" charset="0"/>
              </a:rPr>
              <a:t> 葡萄糖为主要能源；</a:t>
            </a:r>
          </a:p>
          <a:p>
            <a:pPr marL="457200" indent="-457200" algn="l">
              <a:lnSpc>
                <a:spcPct val="150000"/>
              </a:lnSpc>
              <a:buClr>
                <a:srgbClr val="FFFF00"/>
              </a:buClr>
              <a:buSzPts val="3200"/>
              <a:buFont typeface="Wingdings" pitchFamily="2" charset="2"/>
              <a:buChar char="Ø"/>
            </a:pPr>
            <a:r>
              <a:rPr kumimoji="1" lang="zh-CN" altLang="en-US" sz="2800" dirty="0">
                <a:latin typeface="Arial" pitchFamily="34" charset="0"/>
                <a:ea typeface="黑体" pitchFamily="49" charset="-122"/>
                <a:cs typeface="Arial" pitchFamily="34" charset="0"/>
              </a:rPr>
              <a:t> 不能利用脂肪酸，葡萄糖供应不足时，利用酮体</a:t>
            </a:r>
            <a:endParaRPr kumimoji="1" lang="en-US" altLang="zh-CN" sz="2800" dirty="0">
              <a:latin typeface="Arial" pitchFamily="34" charset="0"/>
              <a:ea typeface="黑体" pitchFamily="49" charset="-122"/>
              <a:cs typeface="Arial" pitchFamily="34" charset="0"/>
            </a:endParaRPr>
          </a:p>
          <a:p>
            <a:pPr marL="457200" indent="-457200" algn="l">
              <a:lnSpc>
                <a:spcPct val="150000"/>
              </a:lnSpc>
              <a:buClr>
                <a:srgbClr val="FFFF00"/>
              </a:buClr>
              <a:buSzPts val="3200"/>
              <a:buFont typeface="Wingdings" pitchFamily="2" charset="2"/>
              <a:buChar char="Ø"/>
            </a:pPr>
            <a:r>
              <a:rPr kumimoji="1" lang="en-US" altLang="zh-CN" sz="2800" dirty="0">
                <a:latin typeface="Arial" pitchFamily="34" charset="0"/>
                <a:ea typeface="黑体" pitchFamily="49" charset="-122"/>
                <a:cs typeface="Arial" pitchFamily="34" charset="0"/>
              </a:rPr>
              <a:t> </a:t>
            </a:r>
            <a:r>
              <a:rPr kumimoji="1" lang="zh-CN" altLang="en-US" sz="2800" dirty="0">
                <a:latin typeface="Arial" pitchFamily="34" charset="0"/>
                <a:ea typeface="黑体" pitchFamily="49" charset="-122"/>
                <a:cs typeface="Arial" pitchFamily="34" charset="0"/>
              </a:rPr>
              <a:t>特有的游离氨基酸含量谱</a:t>
            </a:r>
            <a:r>
              <a:rPr kumimoji="1" lang="en-US" altLang="zh-CN" sz="2800" dirty="0">
                <a:latin typeface="Arial" pitchFamily="34" charset="0"/>
                <a:ea typeface="黑体" pitchFamily="49" charset="-122"/>
                <a:cs typeface="Arial" pitchFamily="34" charset="0"/>
              </a:rPr>
              <a:t>——</a:t>
            </a:r>
            <a:r>
              <a:rPr kumimoji="1" lang="en-US" altLang="zh-CN" sz="2800" dirty="0" err="1">
                <a:latin typeface="Arial" pitchFamily="34" charset="0"/>
                <a:ea typeface="黑体" pitchFamily="49" charset="-122"/>
                <a:cs typeface="Arial" pitchFamily="34" charset="0"/>
              </a:rPr>
              <a:t>Glu</a:t>
            </a:r>
            <a:r>
              <a:rPr kumimoji="1" lang="zh-CN" altLang="en-US" sz="2800" dirty="0">
                <a:latin typeface="Arial" pitchFamily="34" charset="0"/>
                <a:ea typeface="黑体" pitchFamily="49" charset="-122"/>
                <a:cs typeface="Arial" pitchFamily="34" charset="0"/>
              </a:rPr>
              <a:t>含量最多</a:t>
            </a:r>
            <a:endParaRPr kumimoji="1" lang="zh-CN" altLang="en-US" sz="2000" dirty="0">
              <a:latin typeface="Arial" pitchFamily="34" charset="0"/>
              <a:ea typeface="黑体" pitchFamily="49" charset="-122"/>
              <a:cs typeface="Arial" pitchFamily="34" charset="0"/>
            </a:endParaRPr>
          </a:p>
        </p:txBody>
      </p:sp>
      <p:sp>
        <p:nvSpPr>
          <p:cNvPr id="35843" name="Text Box 6" descr="软木塞"/>
          <p:cNvSpPr txBox="1">
            <a:spLocks noChangeArrowheads="1"/>
          </p:cNvSpPr>
          <p:nvPr/>
        </p:nvSpPr>
        <p:spPr bwMode="auto">
          <a:xfrm>
            <a:off x="899592" y="1525588"/>
            <a:ext cx="26642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600" dirty="0">
                <a:solidFill>
                  <a:srgbClr val="FFFF66"/>
                </a:solidFill>
                <a:latin typeface="Times New Roman" pitchFamily="18" charset="0"/>
                <a:ea typeface="黑体" pitchFamily="2" charset="-122"/>
              </a:rPr>
              <a:t>二、大脑</a:t>
            </a:r>
            <a:endParaRPr kumimoji="1" lang="zh-CN" altLang="en-US" sz="2400" dirty="0">
              <a:latin typeface="Tahoma" pitchFamily="34" charset="0"/>
              <a:ea typeface="黑体" pitchFamily="2" charset="-122"/>
            </a:endParaRPr>
          </a:p>
        </p:txBody>
      </p:sp>
      <p:pic>
        <p:nvPicPr>
          <p:cNvPr id="35844" name="Picture 7" descr="大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06450"/>
            <a:ext cx="46482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104</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up)">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wipe(up)">
                                      <p:cBhvr>
                                        <p:cTn id="12" dur="500"/>
                                        <p:tgtEl>
                                          <p:spTgt spid="399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wipe(up)">
                                      <p:cBhvr>
                                        <p:cTn id="17" dur="500"/>
                                        <p:tgtEl>
                                          <p:spTgt spid="399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wipe(up)">
                                      <p:cBhvr>
                                        <p:cTn id="22" dur="500"/>
                                        <p:tgtEl>
                                          <p:spTgt spid="39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59286" y="847823"/>
            <a:ext cx="2333625" cy="3676648"/>
            <a:chOff x="1108" y="625"/>
            <a:chExt cx="1470" cy="2316"/>
          </a:xfrm>
        </p:grpSpPr>
        <p:sp>
          <p:nvSpPr>
            <p:cNvPr id="34822" name="Rectangle 5"/>
            <p:cNvSpPr>
              <a:spLocks noChangeArrowheads="1"/>
            </p:cNvSpPr>
            <p:nvPr/>
          </p:nvSpPr>
          <p:spPr bwMode="auto">
            <a:xfrm>
              <a:off x="1303" y="1208"/>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酮体</a:t>
              </a:r>
              <a:endParaRPr kumimoji="1" lang="zh-CN" altLang="en-US" sz="2400" dirty="0">
                <a:latin typeface="Arial" pitchFamily="34" charset="0"/>
                <a:ea typeface="黑体" pitchFamily="49" charset="-122"/>
                <a:cs typeface="Arial" pitchFamily="34" charset="0"/>
              </a:endParaRPr>
            </a:p>
          </p:txBody>
        </p:sp>
        <p:sp>
          <p:nvSpPr>
            <p:cNvPr id="34823" name="Line 6"/>
            <p:cNvSpPr>
              <a:spLocks noChangeShapeType="1"/>
            </p:cNvSpPr>
            <p:nvPr/>
          </p:nvSpPr>
          <p:spPr bwMode="auto">
            <a:xfrm>
              <a:off x="2242" y="820"/>
              <a:ext cx="336" cy="144"/>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34824" name="Rectangle 7"/>
            <p:cNvSpPr>
              <a:spLocks noChangeArrowheads="1"/>
            </p:cNvSpPr>
            <p:nvPr/>
          </p:nvSpPr>
          <p:spPr bwMode="auto">
            <a:xfrm>
              <a:off x="1335" y="1920"/>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乳酸</a:t>
              </a:r>
              <a:endParaRPr kumimoji="1" lang="zh-CN" altLang="en-US" sz="2400" dirty="0">
                <a:latin typeface="Arial" pitchFamily="34" charset="0"/>
                <a:ea typeface="黑体" pitchFamily="49" charset="-122"/>
                <a:cs typeface="Arial" pitchFamily="34" charset="0"/>
              </a:endParaRPr>
            </a:p>
          </p:txBody>
        </p:sp>
        <p:sp>
          <p:nvSpPr>
            <p:cNvPr id="34825" name="Line 8"/>
            <p:cNvSpPr>
              <a:spLocks noChangeShapeType="1"/>
            </p:cNvSpPr>
            <p:nvPr/>
          </p:nvSpPr>
          <p:spPr bwMode="auto">
            <a:xfrm>
              <a:off x="1920" y="1392"/>
              <a:ext cx="33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34826" name="Rectangle 9"/>
            <p:cNvSpPr>
              <a:spLocks noChangeArrowheads="1"/>
            </p:cNvSpPr>
            <p:nvPr/>
          </p:nvSpPr>
          <p:spPr bwMode="auto">
            <a:xfrm>
              <a:off x="1108" y="625"/>
              <a:ext cx="11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en-US" altLang="zh-CN" sz="2800" dirty="0">
                  <a:latin typeface="Arial" pitchFamily="34" charset="0"/>
                  <a:ea typeface="黑体" pitchFamily="49" charset="-122"/>
                  <a:cs typeface="Arial" pitchFamily="34" charset="0"/>
                </a:rPr>
                <a:t> </a:t>
              </a:r>
              <a:r>
                <a:rPr kumimoji="1" lang="zh-CN" altLang="en-US" sz="2800" dirty="0">
                  <a:latin typeface="Arial" pitchFamily="34" charset="0"/>
                  <a:ea typeface="黑体" pitchFamily="49" charset="-122"/>
                  <a:cs typeface="Arial" pitchFamily="34" charset="0"/>
                </a:rPr>
                <a:t>游离脂酸</a:t>
              </a:r>
              <a:endParaRPr kumimoji="1" lang="zh-CN" altLang="en-US" sz="2400" dirty="0">
                <a:latin typeface="Arial" pitchFamily="34" charset="0"/>
                <a:ea typeface="黑体" pitchFamily="49" charset="-122"/>
                <a:cs typeface="Arial" pitchFamily="34" charset="0"/>
              </a:endParaRPr>
            </a:p>
          </p:txBody>
        </p:sp>
        <p:sp>
          <p:nvSpPr>
            <p:cNvPr id="34827" name="Line 10"/>
            <p:cNvSpPr>
              <a:spLocks noChangeShapeType="1"/>
            </p:cNvSpPr>
            <p:nvPr/>
          </p:nvSpPr>
          <p:spPr bwMode="auto">
            <a:xfrm>
              <a:off x="2064" y="2112"/>
              <a:ext cx="33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34828" name="Rectangle 11"/>
            <p:cNvSpPr>
              <a:spLocks noChangeArrowheads="1"/>
            </p:cNvSpPr>
            <p:nvPr/>
          </p:nvSpPr>
          <p:spPr bwMode="auto">
            <a:xfrm>
              <a:off x="1244" y="2614"/>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葡萄糖</a:t>
              </a:r>
              <a:endParaRPr kumimoji="1" lang="zh-CN" altLang="en-US" sz="2400" dirty="0">
                <a:latin typeface="Arial" pitchFamily="34" charset="0"/>
                <a:ea typeface="黑体" pitchFamily="49" charset="-122"/>
                <a:cs typeface="Arial" pitchFamily="34" charset="0"/>
              </a:endParaRPr>
            </a:p>
          </p:txBody>
        </p:sp>
        <p:sp>
          <p:nvSpPr>
            <p:cNvPr id="34829" name="Line 12"/>
            <p:cNvSpPr>
              <a:spLocks noChangeShapeType="1"/>
            </p:cNvSpPr>
            <p:nvPr/>
          </p:nvSpPr>
          <p:spPr bwMode="auto">
            <a:xfrm flipV="1">
              <a:off x="2152" y="2784"/>
              <a:ext cx="33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38925" name="Rectangle 13"/>
          <p:cNvSpPr>
            <a:spLocks noChangeArrowheads="1"/>
          </p:cNvSpPr>
          <p:nvPr/>
        </p:nvSpPr>
        <p:spPr bwMode="auto">
          <a:xfrm>
            <a:off x="684213" y="4725144"/>
            <a:ext cx="820826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lnSpc>
                <a:spcPct val="140000"/>
              </a:lnSpc>
              <a:buClr>
                <a:srgbClr val="FFFF00"/>
              </a:buClr>
              <a:buSzPts val="2900"/>
              <a:buFont typeface="Wingdings" pitchFamily="2" charset="2"/>
              <a:buChar char="Ø"/>
            </a:pPr>
            <a:r>
              <a:rPr kumimoji="1" lang="en-US" altLang="zh-CN" sz="2800" dirty="0">
                <a:latin typeface="Arial" pitchFamily="34" charset="0"/>
                <a:ea typeface="黑体" pitchFamily="49" charset="-122"/>
                <a:cs typeface="Arial" pitchFamily="34" charset="0"/>
              </a:rPr>
              <a:t> </a:t>
            </a:r>
            <a:r>
              <a:rPr kumimoji="1" lang="zh-CN" altLang="en-US" sz="2800" dirty="0">
                <a:latin typeface="Arial" pitchFamily="34" charset="0"/>
                <a:ea typeface="黑体" pitchFamily="49" charset="-122"/>
                <a:cs typeface="Arial" pitchFamily="34" charset="0"/>
              </a:rPr>
              <a:t>以有氧氧化供能为主；</a:t>
            </a:r>
          </a:p>
          <a:p>
            <a:pPr algn="l">
              <a:lnSpc>
                <a:spcPct val="130000"/>
              </a:lnSpc>
              <a:buClr>
                <a:srgbClr val="FFFF00"/>
              </a:buClr>
              <a:buSzPts val="2900"/>
              <a:buFont typeface="Wingdings" pitchFamily="2" charset="2"/>
              <a:buChar char="Ø"/>
            </a:pPr>
            <a:r>
              <a:rPr kumimoji="1" lang="zh-CN" altLang="en-US" sz="2800" dirty="0">
                <a:latin typeface="Arial" pitchFamily="34" charset="0"/>
                <a:ea typeface="黑体" pitchFamily="49" charset="-122"/>
                <a:cs typeface="Arial" pitchFamily="34" charset="0"/>
              </a:rPr>
              <a:t> 优先以脂肪酸为燃料产生</a:t>
            </a:r>
            <a:r>
              <a:rPr kumimoji="1" lang="en-US" altLang="zh-CN" sz="2800" dirty="0">
                <a:latin typeface="Arial" pitchFamily="34" charset="0"/>
                <a:ea typeface="黑体" pitchFamily="49" charset="-122"/>
                <a:cs typeface="Arial" pitchFamily="34" charset="0"/>
              </a:rPr>
              <a:t>ATP</a:t>
            </a:r>
            <a:r>
              <a:rPr kumimoji="1" lang="zh-CN" altLang="en-US" sz="2800" dirty="0">
                <a:latin typeface="Arial" pitchFamily="34" charset="0"/>
                <a:ea typeface="黑体" pitchFamily="49" charset="-122"/>
                <a:cs typeface="Arial" pitchFamily="34" charset="0"/>
              </a:rPr>
              <a:t>，能量依次以消耗脂肪酸、酮体、乳酸、葡萄糖等能源物质提供</a:t>
            </a:r>
          </a:p>
        </p:txBody>
      </p:sp>
      <p:sp>
        <p:nvSpPr>
          <p:cNvPr id="34820" name="Rectangle 14"/>
          <p:cNvSpPr>
            <a:spLocks noChangeArrowheads="1"/>
          </p:cNvSpPr>
          <p:nvPr/>
        </p:nvSpPr>
        <p:spPr bwMode="auto">
          <a:xfrm>
            <a:off x="539552" y="910461"/>
            <a:ext cx="2303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algn="l"/>
            <a:r>
              <a:rPr kumimoji="1" lang="zh-CN" altLang="en-US" sz="3600" dirty="0">
                <a:solidFill>
                  <a:srgbClr val="FFFF66"/>
                </a:solidFill>
                <a:ea typeface="黑体" pitchFamily="2" charset="-122"/>
              </a:rPr>
              <a:t>三、心脏</a:t>
            </a:r>
            <a:endParaRPr kumimoji="1" lang="zh-CN" altLang="en-US" sz="2400" dirty="0">
              <a:latin typeface="Tahoma" pitchFamily="34" charset="0"/>
              <a:ea typeface="黑体" pitchFamily="2" charset="-122"/>
            </a:endParaRPr>
          </a:p>
        </p:txBody>
      </p:sp>
      <p:pic>
        <p:nvPicPr>
          <p:cNvPr id="34821" name="Picture 15" descr="心脏"/>
          <p:cNvPicPr>
            <a:picLocks noChangeAspect="1" noChangeArrowheads="1"/>
          </p:cNvPicPr>
          <p:nvPr/>
        </p:nvPicPr>
        <p:blipFill>
          <a:blip r:embed="rId2" cstate="print">
            <a:extLst>
              <a:ext uri="{28A0092B-C50C-407E-A947-70E740481C1C}">
                <a14:useLocalDpi xmlns:a14="http://schemas.microsoft.com/office/drawing/2010/main" val="0"/>
              </a:ext>
            </a:extLst>
          </a:blip>
          <a:srcRect l="32156"/>
          <a:stretch>
            <a:fillRect/>
          </a:stretch>
        </p:blipFill>
        <p:spPr bwMode="auto">
          <a:xfrm>
            <a:off x="5557018" y="620688"/>
            <a:ext cx="31194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灯片编号占位符 13"/>
          <p:cNvSpPr>
            <a:spLocks noGrp="1"/>
          </p:cNvSpPr>
          <p:nvPr>
            <p:ph type="sldNum" sz="quarter" idx="11"/>
          </p:nvPr>
        </p:nvSpPr>
        <p:spPr/>
        <p:txBody>
          <a:bodyPr/>
          <a:lstStyle/>
          <a:p>
            <a:pPr>
              <a:defRPr/>
            </a:pPr>
            <a:fld id="{7D90E316-58D3-4896-89CC-36797C80DBF5}" type="slidenum">
              <a:rPr lang="en-US" altLang="zh-CN" smtClean="0"/>
              <a:pPr>
                <a:defRPr/>
              </a:pPr>
              <a:t>105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25">
                                            <p:txEl>
                                              <p:pRg st="0" end="0"/>
                                            </p:txEl>
                                          </p:spTgt>
                                        </p:tgtEl>
                                        <p:attrNameLst>
                                          <p:attrName>style.visibility</p:attrName>
                                        </p:attrNameLst>
                                      </p:cBhvr>
                                      <p:to>
                                        <p:strVal val="visible"/>
                                      </p:to>
                                    </p:set>
                                    <p:animEffect transition="in" filter="dissolve">
                                      <p:cBhvr>
                                        <p:cTn id="12" dur="500"/>
                                        <p:tgtEl>
                                          <p:spTgt spid="389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25">
                                            <p:txEl>
                                              <p:pRg st="1" end="1"/>
                                            </p:txEl>
                                          </p:spTgt>
                                        </p:tgtEl>
                                        <p:attrNameLst>
                                          <p:attrName>style.visibility</p:attrName>
                                        </p:attrNameLst>
                                      </p:cBhvr>
                                      <p:to>
                                        <p:strVal val="visible"/>
                                      </p:to>
                                    </p:set>
                                    <p:animEffect transition="in" filter="dissolve">
                                      <p:cBhvr>
                                        <p:cTn id="17" dur="500"/>
                                        <p:tgtEl>
                                          <p:spTgt spid="389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684683" y="1772816"/>
            <a:ext cx="6263581" cy="40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lgn="l">
              <a:lnSpc>
                <a:spcPct val="130000"/>
              </a:lnSpc>
              <a:buClr>
                <a:srgbClr val="FFFF00"/>
              </a:buClr>
              <a:buSzPts val="3200"/>
              <a:buFont typeface="Wingdings" pitchFamily="2" charset="2"/>
              <a:buChar char="Ø"/>
            </a:pPr>
            <a:r>
              <a:rPr kumimoji="1" lang="zh-CN" altLang="en-US" sz="2800" dirty="0">
                <a:latin typeface="Arial" pitchFamily="34" charset="0"/>
                <a:ea typeface="黑体" pitchFamily="49" charset="-122"/>
                <a:cs typeface="Arial" pitchFamily="34" charset="0"/>
              </a:rPr>
              <a:t> 合成、储存糖原；</a:t>
            </a:r>
          </a:p>
          <a:p>
            <a:pPr marL="457200" indent="-457200" algn="l">
              <a:lnSpc>
                <a:spcPct val="130000"/>
              </a:lnSpc>
              <a:buClr>
                <a:srgbClr val="FFFF00"/>
              </a:buClr>
              <a:buSzPts val="3200"/>
              <a:buFont typeface="Wingdings" pitchFamily="2" charset="2"/>
              <a:buChar char="Ø"/>
            </a:pPr>
            <a:r>
              <a:rPr kumimoji="1" lang="zh-CN" altLang="en-US" sz="2800" dirty="0">
                <a:latin typeface="Arial" pitchFamily="34" charset="0"/>
                <a:ea typeface="黑体" pitchFamily="49" charset="-122"/>
                <a:cs typeface="Arial" pitchFamily="34" charset="0"/>
              </a:rPr>
              <a:t>通常以氧化肌糖原、脂肪酸为主要供能方式； 剧烈运动时，以糖无氧氧化为主；</a:t>
            </a:r>
          </a:p>
          <a:p>
            <a:pPr marL="457200" indent="-457200" algn="l">
              <a:lnSpc>
                <a:spcPct val="130000"/>
              </a:lnSpc>
              <a:buClr>
                <a:srgbClr val="FFFF00"/>
              </a:buClr>
              <a:buSzPts val="3200"/>
              <a:buFont typeface="Wingdings" pitchFamily="2" charset="2"/>
              <a:buChar char="Ø"/>
            </a:pPr>
            <a:r>
              <a:rPr kumimoji="1" lang="zh-CN" altLang="en-US" sz="2800" dirty="0">
                <a:latin typeface="Arial" pitchFamily="34" charset="0"/>
                <a:ea typeface="黑体" pitchFamily="49" charset="-122"/>
                <a:cs typeface="Arial" pitchFamily="34" charset="0"/>
              </a:rPr>
              <a:t> 不同骨骼肌产能方式不同</a:t>
            </a:r>
            <a:endParaRPr kumimoji="1" lang="en-US" altLang="zh-CN" sz="2800" dirty="0">
              <a:latin typeface="Arial" pitchFamily="34" charset="0"/>
              <a:ea typeface="黑体" pitchFamily="49" charset="-122"/>
              <a:cs typeface="Arial" pitchFamily="34" charset="0"/>
            </a:endParaRPr>
          </a:p>
          <a:p>
            <a:pPr marL="914400" lvl="1" indent="-457200" algn="l">
              <a:lnSpc>
                <a:spcPct val="130000"/>
              </a:lnSpc>
              <a:buClr>
                <a:srgbClr val="FFFF00"/>
              </a:buClr>
              <a:buSzPts val="3200"/>
              <a:buFont typeface="Arial" pitchFamily="34" charset="0"/>
              <a:buChar char="•"/>
            </a:pPr>
            <a:r>
              <a:rPr kumimoji="1" lang="zh-CN" altLang="en-US" sz="2800" dirty="0">
                <a:latin typeface="Arial" pitchFamily="34" charset="0"/>
                <a:ea typeface="黑体" pitchFamily="49" charset="-122"/>
                <a:cs typeface="Arial" pitchFamily="34" charset="0"/>
              </a:rPr>
              <a:t>红肌耗能多，以有氧氧化供能</a:t>
            </a:r>
            <a:endParaRPr kumimoji="1" lang="en-US" altLang="zh-CN" sz="2800" dirty="0">
              <a:latin typeface="Arial" pitchFamily="34" charset="0"/>
              <a:ea typeface="黑体" pitchFamily="49" charset="-122"/>
              <a:cs typeface="Arial" pitchFamily="34" charset="0"/>
            </a:endParaRPr>
          </a:p>
          <a:p>
            <a:pPr marL="914400" lvl="1" indent="-457200" algn="l">
              <a:lnSpc>
                <a:spcPct val="130000"/>
              </a:lnSpc>
              <a:buClr>
                <a:srgbClr val="FFFF00"/>
              </a:buClr>
              <a:buSzPts val="3200"/>
              <a:buFont typeface="Arial" pitchFamily="34" charset="0"/>
              <a:buChar char="•"/>
            </a:pPr>
            <a:r>
              <a:rPr kumimoji="1" lang="zh-CN" altLang="en-US" sz="2800" dirty="0">
                <a:latin typeface="Arial" pitchFamily="34" charset="0"/>
                <a:ea typeface="黑体" pitchFamily="49" charset="-122"/>
                <a:cs typeface="Arial" pitchFamily="34" charset="0"/>
              </a:rPr>
              <a:t>白肌耗能少，以糖无氧氧化供能</a:t>
            </a:r>
            <a:endParaRPr kumimoji="1" lang="en-US" altLang="zh-CN" sz="2800" dirty="0">
              <a:latin typeface="Arial" pitchFamily="34" charset="0"/>
              <a:ea typeface="黑体" pitchFamily="49" charset="-122"/>
              <a:cs typeface="Arial" pitchFamily="34" charset="0"/>
            </a:endParaRPr>
          </a:p>
        </p:txBody>
      </p:sp>
      <p:sp>
        <p:nvSpPr>
          <p:cNvPr id="33795" name="Text Box 5" descr="软木塞"/>
          <p:cNvSpPr txBox="1">
            <a:spLocks noChangeArrowheads="1"/>
          </p:cNvSpPr>
          <p:nvPr/>
        </p:nvSpPr>
        <p:spPr bwMode="auto">
          <a:xfrm>
            <a:off x="3275682" y="764704"/>
            <a:ext cx="3024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600" dirty="0">
                <a:solidFill>
                  <a:srgbClr val="FFFF00"/>
                </a:solidFill>
                <a:latin typeface="黑体" pitchFamily="2" charset="-122"/>
                <a:ea typeface="黑体" pitchFamily="2" charset="-122"/>
              </a:rPr>
              <a:t>四、骨骼肌</a:t>
            </a:r>
            <a:endParaRPr kumimoji="1" lang="zh-CN" altLang="en-US" sz="2400" dirty="0">
              <a:latin typeface="黑体" pitchFamily="2" charset="-122"/>
              <a:ea typeface="黑体" pitchFamily="2" charset="-122"/>
            </a:endParaRP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106</a:t>
            </a:fld>
            <a:endParaRPr lang="en-US" altLang="zh-CN"/>
          </a:p>
        </p:txBody>
      </p:sp>
      <p:pic>
        <p:nvPicPr>
          <p:cNvPr id="6" name="Picture 15" descr="肌肉－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431" y="548680"/>
            <a:ext cx="2187279" cy="309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wipe(up)">
                                      <p:cBhvr>
                                        <p:cTn id="7" dur="1000"/>
                                        <p:tgtEl>
                                          <p:spTgt spid="409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wipe(up)">
                                      <p:cBhvr>
                                        <p:cTn id="12" dur="1000"/>
                                        <p:tgtEl>
                                          <p:spTgt spid="409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wipe(up)">
                                      <p:cBhvr>
                                        <p:cTn id="17" dur="1000"/>
                                        <p:tgtEl>
                                          <p:spTgt spid="40964">
                                            <p:txEl>
                                              <p:pRg st="2" end="2"/>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0964">
                                            <p:txEl>
                                              <p:pRg st="3" end="3"/>
                                            </p:txEl>
                                          </p:spTgt>
                                        </p:tgtEl>
                                        <p:attrNameLst>
                                          <p:attrName>style.visibility</p:attrName>
                                        </p:attrNameLst>
                                      </p:cBhvr>
                                      <p:to>
                                        <p:strVal val="visible"/>
                                      </p:to>
                                    </p:set>
                                    <p:animEffect transition="in" filter="wipe(up)">
                                      <p:cBhvr>
                                        <p:cTn id="21" dur="1000"/>
                                        <p:tgtEl>
                                          <p:spTgt spid="40964">
                                            <p:txEl>
                                              <p:pRg st="3" end="3"/>
                                            </p:txEl>
                                          </p:spTgt>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0964">
                                            <p:txEl>
                                              <p:pRg st="4" end="4"/>
                                            </p:txEl>
                                          </p:spTgt>
                                        </p:tgtEl>
                                        <p:attrNameLst>
                                          <p:attrName>style.visibility</p:attrName>
                                        </p:attrNameLst>
                                      </p:cBhvr>
                                      <p:to>
                                        <p:strVal val="visible"/>
                                      </p:to>
                                    </p:set>
                                    <p:animEffect transition="in" filter="wipe(up)">
                                      <p:cBhvr>
                                        <p:cTn id="25" dur="1000"/>
                                        <p:tgtEl>
                                          <p:spTgt spid="40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4"/>
          <p:cNvSpPr>
            <a:spLocks noChangeArrowheads="1"/>
          </p:cNvSpPr>
          <p:nvPr/>
        </p:nvSpPr>
        <p:spPr bwMode="auto">
          <a:xfrm>
            <a:off x="4706938" y="692150"/>
            <a:ext cx="3825875" cy="2663825"/>
          </a:xfrm>
          <a:prstGeom prst="cloudCallout">
            <a:avLst>
              <a:gd name="adj1" fmla="val -21412"/>
              <a:gd name="adj2" fmla="val 26282"/>
            </a:avLst>
          </a:prstGeom>
          <a:solidFill>
            <a:srgbClr val="FFFF99"/>
          </a:solidFill>
          <a:ln w="12700" cap="sq">
            <a:solidFill>
              <a:schemeClr val="tx1"/>
            </a:solidFill>
            <a:round/>
            <a:headEnd type="none" w="sm" len="sm"/>
            <a:tailEnd type="none" w="sm" len="sm"/>
          </a:ln>
        </p:spPr>
        <p:txBody>
          <a:bodyPr/>
          <a:lstStyle/>
          <a:p>
            <a:pPr algn="l"/>
            <a:endParaRPr kumimoji="1" lang="zh-CN" altLang="zh-CN" sz="2400">
              <a:latin typeface="Tahoma" pitchFamily="34" charset="0"/>
            </a:endParaRPr>
          </a:p>
        </p:txBody>
      </p:sp>
      <p:sp>
        <p:nvSpPr>
          <p:cNvPr id="43013" name="Rectangle 5"/>
          <p:cNvSpPr>
            <a:spLocks noChangeArrowheads="1"/>
          </p:cNvSpPr>
          <p:nvPr/>
        </p:nvSpPr>
        <p:spPr bwMode="auto">
          <a:xfrm>
            <a:off x="611187" y="3248993"/>
            <a:ext cx="82092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lgn="l">
              <a:lnSpc>
                <a:spcPct val="120000"/>
              </a:lnSpc>
              <a:buClr>
                <a:srgbClr val="FFFF00"/>
              </a:buClr>
              <a:buSzPts val="3200"/>
              <a:buFont typeface="Wingdings" pitchFamily="2" charset="2"/>
              <a:buChar char="Ø"/>
            </a:pPr>
            <a:r>
              <a:rPr kumimoji="1" lang="zh-CN" altLang="en-US" sz="3200" dirty="0">
                <a:latin typeface="Arial" pitchFamily="34" charset="0"/>
                <a:ea typeface="黑体" pitchFamily="49" charset="-122"/>
                <a:cs typeface="Arial" pitchFamily="34" charset="0"/>
              </a:rPr>
              <a:t>能量储存库</a:t>
            </a:r>
            <a:endParaRPr kumimoji="1" lang="en-US" altLang="zh-CN" sz="3200" dirty="0">
              <a:latin typeface="Arial" pitchFamily="34" charset="0"/>
              <a:ea typeface="黑体" pitchFamily="49" charset="-122"/>
              <a:cs typeface="Arial" pitchFamily="34" charset="0"/>
            </a:endParaRPr>
          </a:p>
          <a:p>
            <a:pPr lvl="2" indent="-288000" algn="l">
              <a:lnSpc>
                <a:spcPct val="120000"/>
              </a:lnSpc>
              <a:buClr>
                <a:schemeClr val="tx2"/>
              </a:buClr>
              <a:buSzPts val="3200"/>
              <a:buFont typeface="华文楷体" pitchFamily="2" charset="-122"/>
              <a:buChar char="•"/>
            </a:pPr>
            <a:r>
              <a:rPr kumimoji="1" lang="en-US" altLang="zh-CN" sz="3200" dirty="0">
                <a:latin typeface="Arial" pitchFamily="34" charset="0"/>
                <a:ea typeface="黑体" pitchFamily="49" charset="-122"/>
                <a:cs typeface="Arial" pitchFamily="34" charset="0"/>
              </a:rPr>
              <a:t> </a:t>
            </a:r>
            <a:r>
              <a:rPr kumimoji="1" lang="zh-CN" altLang="en-US" sz="3200" dirty="0">
                <a:latin typeface="Arial" pitchFamily="34" charset="0"/>
                <a:ea typeface="黑体" pitchFamily="49" charset="-122"/>
                <a:cs typeface="Arial" pitchFamily="34" charset="0"/>
              </a:rPr>
              <a:t>餐后多余的营养物质以脂肪的形式储存于脂肪组织；</a:t>
            </a:r>
          </a:p>
          <a:p>
            <a:pPr lvl="2" indent="-288000" algn="l">
              <a:lnSpc>
                <a:spcPct val="120000"/>
              </a:lnSpc>
              <a:buClr>
                <a:schemeClr val="tx2"/>
              </a:buClr>
              <a:buSzPts val="3200"/>
              <a:buFont typeface="华文楷体" pitchFamily="2" charset="-122"/>
              <a:buChar char="•"/>
            </a:pPr>
            <a:r>
              <a:rPr kumimoji="1" lang="zh-CN" altLang="en-US" sz="3200" dirty="0">
                <a:latin typeface="Arial" pitchFamily="34" charset="0"/>
                <a:ea typeface="黑体" pitchFamily="49" charset="-122"/>
                <a:cs typeface="Arial" pitchFamily="34" charset="0"/>
              </a:rPr>
              <a:t> 饥饿时将脂肪分解成脂肪酸和甘油入血，供机体其他组织利用。</a:t>
            </a:r>
            <a:endParaRPr kumimoji="1" lang="zh-CN" altLang="en-US" sz="2400" dirty="0">
              <a:latin typeface="Arial" pitchFamily="34" charset="0"/>
              <a:ea typeface="黑体" pitchFamily="49" charset="-122"/>
              <a:cs typeface="Arial" pitchFamily="34" charset="0"/>
            </a:endParaRPr>
          </a:p>
        </p:txBody>
      </p:sp>
      <p:sp>
        <p:nvSpPr>
          <p:cNvPr id="32772" name="Rectangle 7"/>
          <p:cNvSpPr>
            <a:spLocks noChangeArrowheads="1"/>
          </p:cNvSpPr>
          <p:nvPr/>
        </p:nvSpPr>
        <p:spPr bwMode="auto">
          <a:xfrm>
            <a:off x="827088" y="1700808"/>
            <a:ext cx="3024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l"/>
            <a:r>
              <a:rPr kumimoji="1" lang="zh-CN" altLang="en-US" sz="3600" dirty="0">
                <a:solidFill>
                  <a:srgbClr val="FFFF00"/>
                </a:solidFill>
                <a:latin typeface="Times New Roman" pitchFamily="18" charset="0"/>
                <a:ea typeface="黑体" pitchFamily="2" charset="-122"/>
              </a:rPr>
              <a:t>五、脂肪组织</a:t>
            </a:r>
            <a:endParaRPr kumimoji="1" lang="zh-CN" altLang="en-US" sz="2400" dirty="0">
              <a:solidFill>
                <a:srgbClr val="FFFF00"/>
              </a:solidFill>
              <a:latin typeface="Tahoma" pitchFamily="34" charset="0"/>
              <a:ea typeface="黑体" pitchFamily="2" charset="-122"/>
            </a:endParaRP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107</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up)">
                                      <p:cBhvr>
                                        <p:cTn id="7" dur="10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up)">
                                      <p:cBhvr>
                                        <p:cTn id="12" dur="1000"/>
                                        <p:tgtEl>
                                          <p:spTgt spid="43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up)">
                                      <p:cBhvr>
                                        <p:cTn id="17" dur="1000"/>
                                        <p:tgtEl>
                                          <p:spTgt spid="430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755650" y="3809330"/>
            <a:ext cx="784879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lgn="l">
              <a:lnSpc>
                <a:spcPct val="140000"/>
              </a:lnSpc>
              <a:buClr>
                <a:srgbClr val="FFFF00"/>
              </a:buClr>
              <a:buSzPts val="3200"/>
              <a:buFont typeface="Wingdings" pitchFamily="2" charset="2"/>
              <a:buChar char="Ø"/>
            </a:pPr>
            <a:r>
              <a:rPr kumimoji="1" lang="zh-CN" altLang="en-US" sz="3200" dirty="0">
                <a:latin typeface="Arial" pitchFamily="34" charset="0"/>
                <a:ea typeface="黑体" pitchFamily="49" charset="-122"/>
                <a:cs typeface="Arial" pitchFamily="34" charset="0"/>
              </a:rPr>
              <a:t> 也可进行糖异生和生成酮体；</a:t>
            </a:r>
          </a:p>
          <a:p>
            <a:pPr marL="457200" indent="-457200" algn="l">
              <a:lnSpc>
                <a:spcPct val="140000"/>
              </a:lnSpc>
              <a:buClr>
                <a:srgbClr val="FFFF00"/>
              </a:buClr>
              <a:buSzPts val="3200"/>
              <a:buFont typeface="Wingdings" pitchFamily="2" charset="2"/>
              <a:buChar char="Ø"/>
            </a:pPr>
            <a:r>
              <a:rPr kumimoji="1" lang="zh-CN" altLang="en-US" sz="3200" dirty="0">
                <a:latin typeface="Arial" pitchFamily="34" charset="0"/>
                <a:ea typeface="黑体" pitchFamily="49" charset="-122"/>
                <a:cs typeface="Arial" pitchFamily="34" charset="0"/>
              </a:rPr>
              <a:t> 肾髓质主要由糖无氧氧化供能；肾皮质主要由脂肪酸、酮体有氧氧化供能。</a:t>
            </a:r>
            <a:endParaRPr kumimoji="1" lang="zh-CN" altLang="en-US" sz="2400" dirty="0">
              <a:latin typeface="Arial" pitchFamily="34" charset="0"/>
              <a:ea typeface="黑体" pitchFamily="49" charset="-122"/>
              <a:cs typeface="Arial" pitchFamily="34" charset="0"/>
            </a:endParaRPr>
          </a:p>
        </p:txBody>
      </p:sp>
      <p:pic>
        <p:nvPicPr>
          <p:cNvPr id="36867" name="Picture 5" descr="sh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9450" y="333375"/>
            <a:ext cx="29892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6" descr="软木塞"/>
          <p:cNvSpPr txBox="1">
            <a:spLocks noChangeArrowheads="1"/>
          </p:cNvSpPr>
          <p:nvPr/>
        </p:nvSpPr>
        <p:spPr bwMode="auto">
          <a:xfrm>
            <a:off x="1547813" y="1851546"/>
            <a:ext cx="2319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600" dirty="0">
                <a:solidFill>
                  <a:srgbClr val="FFFF00"/>
                </a:solidFill>
                <a:latin typeface="Times New Roman" pitchFamily="18" charset="0"/>
                <a:ea typeface="黑体" pitchFamily="2" charset="-122"/>
              </a:rPr>
              <a:t>六、肾  脏</a:t>
            </a:r>
            <a:endParaRPr kumimoji="1" lang="zh-CN" altLang="en-US" sz="2400" dirty="0">
              <a:latin typeface="Tahoma" pitchFamily="34" charset="0"/>
              <a:ea typeface="黑体" pitchFamily="2" charset="-122"/>
            </a:endParaRP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108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wipe(up)">
                                      <p:cBhvr>
                                        <p:cTn id="7" dur="10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wipe(up)">
                                      <p:cBhvr>
                                        <p:cTn id="12" dur="1000"/>
                                        <p:tgtEl>
                                          <p:spTgt spid="44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4" descr="表15-1"/>
          <p:cNvPicPr>
            <a:picLocks noChangeAspect="1" noChangeArrowheads="1"/>
          </p:cNvPicPr>
          <p:nvPr/>
        </p:nvPicPr>
        <p:blipFill>
          <a:blip r:embed="rId2" cstate="print">
            <a:extLst>
              <a:ext uri="{28A0092B-C50C-407E-A947-70E740481C1C}">
                <a14:useLocalDpi xmlns:a14="http://schemas.microsoft.com/office/drawing/2010/main" val="0"/>
              </a:ext>
            </a:extLst>
          </a:blip>
          <a:srcRect t="3619"/>
          <a:stretch>
            <a:fillRect/>
          </a:stretch>
        </p:blipFill>
        <p:spPr bwMode="auto">
          <a:xfrm>
            <a:off x="0" y="981075"/>
            <a:ext cx="920591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p:cNvSpPr>
            <a:spLocks noChangeArrowheads="1"/>
          </p:cNvSpPr>
          <p:nvPr/>
        </p:nvSpPr>
        <p:spPr bwMode="auto">
          <a:xfrm>
            <a:off x="2108200" y="333375"/>
            <a:ext cx="498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kumimoji="1" lang="zh-CN" altLang="en-US" sz="3600">
                <a:solidFill>
                  <a:srgbClr val="FFFF00"/>
                </a:solidFill>
                <a:latin typeface="黑体" pitchFamily="2" charset="-122"/>
                <a:ea typeface="黑体" pitchFamily="2" charset="-122"/>
              </a:rPr>
              <a:t>重要组织器官代谢特点 </a:t>
            </a:r>
          </a:p>
        </p:txBody>
      </p:sp>
      <p:sp>
        <p:nvSpPr>
          <p:cNvPr id="37892" name="Rectangle 6"/>
          <p:cNvSpPr>
            <a:spLocks noChangeArrowheads="1"/>
          </p:cNvSpPr>
          <p:nvPr/>
        </p:nvSpPr>
        <p:spPr bwMode="auto">
          <a:xfrm>
            <a:off x="6721475" y="3013075"/>
            <a:ext cx="492125" cy="200025"/>
          </a:xfrm>
          <a:prstGeom prst="rect">
            <a:avLst/>
          </a:prstGeom>
          <a:solidFill>
            <a:schemeClr val="tx1"/>
          </a:solidFill>
          <a:ln w="9525">
            <a:solidFill>
              <a:schemeClr val="tx1"/>
            </a:solidFill>
            <a:miter lim="800000"/>
            <a:headEnd/>
            <a:tailEnd/>
          </a:ln>
        </p:spPr>
        <p:txBody>
          <a:bodyPr wrap="none" anchor="ctr"/>
          <a:lstStyle/>
          <a:p>
            <a:endParaRPr lang="zh-CN" altLang="en-US"/>
          </a:p>
        </p:txBody>
      </p:sp>
      <p:sp>
        <p:nvSpPr>
          <p:cNvPr id="37893" name="Rectangle 7"/>
          <p:cNvSpPr>
            <a:spLocks noChangeArrowheads="1"/>
          </p:cNvSpPr>
          <p:nvPr/>
        </p:nvSpPr>
        <p:spPr bwMode="auto">
          <a:xfrm>
            <a:off x="5784850" y="3240088"/>
            <a:ext cx="492125" cy="200025"/>
          </a:xfrm>
          <a:prstGeom prst="rect">
            <a:avLst/>
          </a:prstGeom>
          <a:solidFill>
            <a:schemeClr val="tx1"/>
          </a:solidFill>
          <a:ln w="9525">
            <a:solidFill>
              <a:schemeClr val="tx1"/>
            </a:solidFill>
            <a:miter lim="800000"/>
            <a:headEnd/>
            <a:tailEnd/>
          </a:ln>
        </p:spPr>
        <p:txBody>
          <a:bodyPr wrap="none" anchor="ctr"/>
          <a:lstStyle/>
          <a:p>
            <a:endParaRPr lang="zh-CN" altLang="en-US"/>
          </a:p>
        </p:txBody>
      </p:sp>
      <p:sp>
        <p:nvSpPr>
          <p:cNvPr id="6" name="灯片编号占位符 5"/>
          <p:cNvSpPr>
            <a:spLocks noGrp="1"/>
          </p:cNvSpPr>
          <p:nvPr>
            <p:ph type="sldNum" sz="quarter" idx="11"/>
          </p:nvPr>
        </p:nvSpPr>
        <p:spPr/>
        <p:txBody>
          <a:bodyPr/>
          <a:lstStyle/>
          <a:p>
            <a:pPr>
              <a:defRPr/>
            </a:pPr>
            <a:fld id="{7D90E316-58D3-4896-89CC-36797C80DBF5}" type="slidenum">
              <a:rPr lang="en-US" altLang="zh-CN" smtClean="0"/>
              <a:pPr>
                <a:defRPr/>
              </a:pPr>
              <a:t>109</a:t>
            </a:fld>
            <a:endParaRPr lang="en-US" altLang="zh-CN"/>
          </a:p>
        </p:txBody>
      </p:sp>
    </p:spTree>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723" y="0"/>
            <a:ext cx="7458701" cy="6858000"/>
          </a:xfrm>
          <a:prstGeom prst="rect">
            <a:avLst/>
          </a:prstGeom>
        </p:spPr>
      </p:pic>
      <p:sp>
        <p:nvSpPr>
          <p:cNvPr id="4" name="Text Box 4"/>
          <p:cNvSpPr txBox="1">
            <a:spLocks noChangeArrowheads="1"/>
          </p:cNvSpPr>
          <p:nvPr/>
        </p:nvSpPr>
        <p:spPr bwMode="auto">
          <a:xfrm>
            <a:off x="714678" y="1846565"/>
            <a:ext cx="4397358"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ctr">
              <a:defRPr sz="4800" b="1" spc="50">
                <a:ln w="11430"/>
                <a:solidFill>
                  <a:srgbClr val="D60000"/>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z="3600" dirty="0">
                <a:solidFill>
                  <a:srgbClr val="C00000"/>
                </a:solidFill>
              </a:rPr>
              <a:t>暗涌：每一刻都不同</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Rot="1" noChangeArrowheads="1"/>
          </p:cNvSpPr>
          <p:nvPr>
            <p:ph type="title"/>
          </p:nvPr>
        </p:nvSpPr>
        <p:spPr>
          <a:xfrm>
            <a:off x="457200" y="990600"/>
            <a:ext cx="8229600" cy="1143000"/>
          </a:xfrm>
        </p:spPr>
        <p:txBody>
          <a:bodyPr/>
          <a:lstStyle/>
          <a:p>
            <a:pPr eaLnBrk="1" hangingPunct="1"/>
            <a:r>
              <a:rPr lang="zh-CN" altLang="en-US" sz="4000" b="0" dirty="0">
                <a:solidFill>
                  <a:srgbClr val="FFFF00"/>
                </a:solidFill>
                <a:effectLst/>
                <a:latin typeface="黑体" pitchFamily="2" charset="-122"/>
                <a:ea typeface="黑体" pitchFamily="2" charset="-122"/>
              </a:rPr>
              <a:t>西医综合大纲</a:t>
            </a:r>
          </a:p>
        </p:txBody>
      </p:sp>
      <p:sp>
        <p:nvSpPr>
          <p:cNvPr id="94211" name="Text Box 5"/>
          <p:cNvSpPr txBox="1">
            <a:spLocks noChangeArrowheads="1"/>
          </p:cNvSpPr>
          <p:nvPr/>
        </p:nvSpPr>
        <p:spPr bwMode="auto">
          <a:xfrm>
            <a:off x="468313" y="2636838"/>
            <a:ext cx="8351837"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buFontTx/>
              <a:buAutoNum type="arabicPeriod"/>
            </a:pPr>
            <a:r>
              <a:rPr lang="zh-CN" altLang="en-US" sz="3200">
                <a:latin typeface="黑体" pitchFamily="2" charset="-122"/>
                <a:ea typeface="黑体" pitchFamily="2" charset="-122"/>
              </a:rPr>
              <a:t>物质代谢的特点和相互联系，组织器官的 代谢特点和联系。</a:t>
            </a:r>
          </a:p>
          <a:p>
            <a:pPr algn="l" eaLnBrk="1" hangingPunct="1">
              <a:spcBef>
                <a:spcPct val="50000"/>
              </a:spcBef>
              <a:buFontTx/>
              <a:buAutoNum type="arabicPeriod"/>
            </a:pPr>
            <a:r>
              <a:rPr lang="zh-CN" altLang="en-US" sz="3200">
                <a:latin typeface="黑体" pitchFamily="2" charset="-122"/>
                <a:ea typeface="黑体" pitchFamily="2" charset="-122"/>
              </a:rPr>
              <a:t>代谢调节</a:t>
            </a:r>
            <a:r>
              <a:rPr lang="en-US" altLang="zh-CN" sz="3200">
                <a:latin typeface="黑体" pitchFamily="2" charset="-122"/>
                <a:ea typeface="黑体" pitchFamily="2" charset="-122"/>
              </a:rPr>
              <a:t>(</a:t>
            </a:r>
            <a:r>
              <a:rPr lang="zh-CN" altLang="en-US" sz="3200">
                <a:latin typeface="黑体" pitchFamily="2" charset="-122"/>
                <a:ea typeface="黑体" pitchFamily="2" charset="-122"/>
              </a:rPr>
              <a:t>细胞水平、激素水平及整体调节</a:t>
            </a:r>
            <a:r>
              <a:rPr lang="en-US" altLang="zh-CN" sz="3200">
                <a:latin typeface="黑体" pitchFamily="2" charset="-122"/>
                <a:ea typeface="黑体" pitchFamily="2" charset="-122"/>
              </a:rPr>
              <a:t>)</a:t>
            </a:r>
            <a:r>
              <a:rPr lang="zh-CN" altLang="en-US" sz="3200">
                <a:latin typeface="黑体" pitchFamily="2" charset="-122"/>
                <a:ea typeface="黑体" pitchFamily="2" charset="-122"/>
              </a:rPr>
              <a:t>。 </a:t>
            </a:r>
          </a:p>
        </p:txBody>
      </p:sp>
      <p:sp>
        <p:nvSpPr>
          <p:cNvPr id="4" name="灯片编号占位符 3"/>
          <p:cNvSpPr>
            <a:spLocks noGrp="1"/>
          </p:cNvSpPr>
          <p:nvPr>
            <p:ph type="sldNum" sz="quarter" idx="11"/>
          </p:nvPr>
        </p:nvSpPr>
        <p:spPr/>
        <p:txBody>
          <a:bodyPr/>
          <a:lstStyle/>
          <a:p>
            <a:pPr>
              <a:defRPr/>
            </a:pPr>
            <a:fld id="{04856F91-D4A2-4AAE-B544-9583D6113FAC}" type="slidenum">
              <a:rPr lang="en-US" altLang="zh-CN" smtClean="0"/>
              <a:pPr>
                <a:defRPr/>
              </a:pPr>
              <a:t>110</a:t>
            </a:fld>
            <a:endParaRPr lang="en-US" altLang="zh-CN"/>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a:spLocks noChangeArrowheads="1"/>
          </p:cNvSpPr>
          <p:nvPr/>
        </p:nvSpPr>
        <p:spPr bwMode="auto">
          <a:xfrm>
            <a:off x="2490246" y="1124744"/>
            <a:ext cx="4288353"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none" lIns="91440" tIns="45720" rIns="91440" bIns="45720">
            <a:spAutoFit/>
            <a:scene3d>
              <a:camera prst="orthographicFront"/>
              <a:lightRig rig="morning" dir="tl"/>
            </a:scene3d>
            <a:sp3d extrusionH="19050" contourW="12700" prstMaterial="powder">
              <a:bevelT w="12700" h="107950" prst="artDeco"/>
              <a:bevelB w="0" h="25400"/>
              <a:contourClr>
                <a:srgbClr val="FFFF00"/>
              </a:contourClr>
            </a:sp3d>
          </a:bodyPr>
          <a:lstStyle/>
          <a:p>
            <a:pPr algn="ctr"/>
            <a:r>
              <a:rPr lang="zh-CN" altLang="en-US" sz="4000" dirty="0">
                <a:ln w="11430"/>
                <a:solidFill>
                  <a:srgbClr val="FFFF00"/>
                </a:solidFill>
                <a:latin typeface="黑体" panose="02010609060101010101" pitchFamily="49" charset="-122"/>
                <a:ea typeface="黑体" panose="02010609060101010101" pitchFamily="49" charset="-122"/>
              </a:rPr>
              <a:t>人体代谢物数据库</a:t>
            </a:r>
          </a:p>
        </p:txBody>
      </p:sp>
      <p:sp>
        <p:nvSpPr>
          <p:cNvPr id="4" name="矩形 3"/>
          <p:cNvSpPr/>
          <p:nvPr/>
        </p:nvSpPr>
        <p:spPr>
          <a:xfrm>
            <a:off x="1187624" y="2924944"/>
            <a:ext cx="6624736" cy="1366528"/>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571500" indent="-571500" algn="l">
              <a:lnSpc>
                <a:spcPct val="90000"/>
              </a:lnSpc>
              <a:spcBef>
                <a:spcPct val="50000"/>
              </a:spcBef>
              <a:buClr>
                <a:srgbClr val="FFFF00"/>
              </a:buClr>
              <a:buSzPct val="85000"/>
              <a:buFont typeface="Wingdings" pitchFamily="2" charset="2"/>
              <a:buChar char="Ø"/>
            </a:pPr>
            <a:r>
              <a:rPr lang="zh-CN" altLang="en-US" sz="3600" dirty="0">
                <a:latin typeface="Arial Narrow" pitchFamily="34" charset="0"/>
                <a:ea typeface="黑体" pitchFamily="2" charset="-122"/>
              </a:rPr>
              <a:t>收录  </a:t>
            </a:r>
            <a:r>
              <a:rPr lang="en-US" altLang="zh-CN" sz="3600" dirty="0">
                <a:latin typeface="Arial Narrow" pitchFamily="34" charset="0"/>
                <a:ea typeface="黑体" pitchFamily="2" charset="-122"/>
              </a:rPr>
              <a:t>114,127  </a:t>
            </a:r>
            <a:r>
              <a:rPr lang="zh-CN" altLang="en-US" sz="3600" dirty="0">
                <a:latin typeface="Arial Narrow" pitchFamily="34" charset="0"/>
                <a:ea typeface="黑体" pitchFamily="2" charset="-122"/>
              </a:rPr>
              <a:t>种代谢物</a:t>
            </a:r>
            <a:endParaRPr lang="en-US" altLang="zh-CN" sz="3600" dirty="0">
              <a:latin typeface="Arial Narrow" pitchFamily="34" charset="0"/>
              <a:ea typeface="黑体" pitchFamily="2" charset="-122"/>
            </a:endParaRPr>
          </a:p>
          <a:p>
            <a:pPr marL="571500" indent="-571500" algn="l">
              <a:lnSpc>
                <a:spcPct val="90000"/>
              </a:lnSpc>
              <a:spcBef>
                <a:spcPct val="50000"/>
              </a:spcBef>
              <a:buClr>
                <a:srgbClr val="FFFF00"/>
              </a:buClr>
              <a:buSzPct val="85000"/>
              <a:buFont typeface="Wingdings" pitchFamily="2" charset="2"/>
              <a:buChar char="Ø"/>
            </a:pPr>
            <a:r>
              <a:rPr lang="zh-CN" altLang="en-US" sz="3600" dirty="0">
                <a:latin typeface="Arial Narrow" pitchFamily="34" charset="0"/>
                <a:ea typeface="黑体" pitchFamily="2" charset="-122"/>
              </a:rPr>
              <a:t>关联  </a:t>
            </a:r>
            <a:r>
              <a:rPr lang="en-US" altLang="zh-CN" sz="3600" dirty="0">
                <a:latin typeface="Arial Narrow" pitchFamily="34" charset="0"/>
                <a:ea typeface="黑体" pitchFamily="2" charset="-122"/>
              </a:rPr>
              <a:t>5,702  </a:t>
            </a:r>
            <a:r>
              <a:rPr lang="zh-CN" altLang="en-US" sz="3600" dirty="0">
                <a:latin typeface="Arial Narrow" pitchFamily="34" charset="0"/>
                <a:ea typeface="黑体" pitchFamily="2" charset="-122"/>
              </a:rPr>
              <a:t>种代谢相关蛋白</a:t>
            </a:r>
          </a:p>
        </p:txBody>
      </p:sp>
      <p:sp>
        <p:nvSpPr>
          <p:cNvPr id="5" name="Rectangle 4"/>
          <p:cNvSpPr>
            <a:spLocks noChangeArrowheads="1"/>
          </p:cNvSpPr>
          <p:nvPr/>
        </p:nvSpPr>
        <p:spPr bwMode="auto">
          <a:xfrm>
            <a:off x="1760720" y="6052097"/>
            <a:ext cx="2955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zh-CN" sz="2400" i="1" dirty="0">
                <a:latin typeface="Arial Narrow" pitchFamily="34" charset="0"/>
              </a:rPr>
              <a:t>http://www.hmdb.ca/</a:t>
            </a:r>
          </a:p>
        </p:txBody>
      </p:sp>
      <p:sp>
        <p:nvSpPr>
          <p:cNvPr id="6" name="矩形 5"/>
          <p:cNvSpPr/>
          <p:nvPr/>
        </p:nvSpPr>
        <p:spPr>
          <a:xfrm>
            <a:off x="1304173" y="1844824"/>
            <a:ext cx="6819496" cy="523220"/>
          </a:xfrm>
          <a:prstGeom prst="rect">
            <a:avLst/>
          </a:prstGeom>
          <a:noFill/>
        </p:spPr>
        <p:txBody>
          <a:bodyPr wrap="none" lIns="91440" tIns="45720" rIns="91440" bIns="45720">
            <a:spAutoFit/>
            <a:scene3d>
              <a:camera prst="orthographicFront"/>
              <a:lightRig rig="threePt" dir="tl"/>
            </a:scene3d>
            <a:sp3d extrusionH="31750" contourW="12700">
              <a:bevelT w="0" h="114300" prst="artDeco"/>
              <a:bevelB w="0" h="120650"/>
              <a:contourClr>
                <a:srgbClr val="FFFF00"/>
              </a:contourClr>
            </a:sp3d>
          </a:bodyPr>
          <a:lstStyle/>
          <a:p>
            <a:pPr algn="ctr"/>
            <a:r>
              <a:rPr lang="en-US" altLang="zh-CN" sz="2800" dirty="0">
                <a:ln w="11430"/>
                <a:solidFill>
                  <a:srgbClr val="FFFF00"/>
                </a:solidFill>
                <a:latin typeface="Arial" panose="020B0604020202020204" pitchFamily="34" charset="0"/>
                <a:ea typeface="微软雅黑" pitchFamily="34" charset="-122"/>
                <a:cs typeface="Arial" panose="020B0604020202020204" pitchFamily="34" charset="0"/>
              </a:rPr>
              <a:t>Human </a:t>
            </a:r>
            <a:r>
              <a:rPr lang="en-US" altLang="zh-CN" sz="2800" dirty="0" err="1">
                <a:ln w="11430"/>
                <a:solidFill>
                  <a:srgbClr val="FFFF00"/>
                </a:solidFill>
                <a:latin typeface="Arial" panose="020B0604020202020204" pitchFamily="34" charset="0"/>
                <a:ea typeface="微软雅黑" pitchFamily="34" charset="-122"/>
                <a:cs typeface="Arial" panose="020B0604020202020204" pitchFamily="34" charset="0"/>
              </a:rPr>
              <a:t>Metabolome</a:t>
            </a:r>
            <a:r>
              <a:rPr lang="en-US" altLang="zh-CN" sz="2800" dirty="0">
                <a:ln w="11430"/>
                <a:solidFill>
                  <a:srgbClr val="FFFF00"/>
                </a:solidFill>
                <a:latin typeface="Arial" panose="020B0604020202020204" pitchFamily="34" charset="0"/>
                <a:ea typeface="微软雅黑" pitchFamily="34" charset="-122"/>
                <a:cs typeface="Arial" panose="020B0604020202020204" pitchFamily="34" charset="0"/>
              </a:rPr>
              <a:t> Database (HMDB) </a:t>
            </a:r>
            <a:endParaRPr lang="zh-CN" altLang="en-US" sz="2800" dirty="0">
              <a:ln w="11430"/>
              <a:solidFill>
                <a:srgbClr val="FFFF00"/>
              </a:solidFill>
              <a:latin typeface="Arial" panose="020B0604020202020204" pitchFamily="34" charset="0"/>
              <a:ea typeface="微软雅黑" pitchFamily="34" charset="-122"/>
              <a:cs typeface="Arial" panose="020B0604020202020204"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733256"/>
            <a:ext cx="1417893" cy="974064"/>
          </a:xfrm>
          <a:prstGeom prst="rect">
            <a:avLst/>
          </a:prstGeom>
        </p:spPr>
      </p:pic>
      <p:sp>
        <p:nvSpPr>
          <p:cNvPr id="8" name="灯片编号占位符 7"/>
          <p:cNvSpPr>
            <a:spLocks noGrp="1"/>
          </p:cNvSpPr>
          <p:nvPr>
            <p:ph type="sldNum" sz="quarter" idx="11"/>
          </p:nvPr>
        </p:nvSpPr>
        <p:spPr/>
        <p:txBody>
          <a:bodyPr/>
          <a:lstStyle/>
          <a:p>
            <a:pPr>
              <a:defRPr/>
            </a:pPr>
            <a:fld id="{7D90E316-58D3-4896-89CC-36797C80DBF5}" type="slidenum">
              <a:rPr lang="en-US" altLang="zh-CN" smtClean="0"/>
              <a:pPr>
                <a:defRPr/>
              </a:pPr>
              <a:t>12</a:t>
            </a:fld>
            <a:endParaRPr lang="en-US" altLang="zh-CN"/>
          </a:p>
        </p:txBody>
      </p:sp>
    </p:spTree>
    <p:extLst>
      <p:ext uri="{BB962C8B-B14F-4D97-AF65-F5344CB8AC3E}">
        <p14:creationId xmlns:p14="http://schemas.microsoft.com/office/powerpoint/2010/main" val="197781778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7D90E316-58D3-4896-89CC-36797C80DBF5}" type="slidenum">
              <a:rPr lang="en-US" altLang="zh-CN" smtClean="0"/>
              <a:pPr>
                <a:defRPr/>
              </a:pPr>
              <a:t>13</a:t>
            </a:fld>
            <a:endParaRPr lang="en-US" altLang="zh-CN"/>
          </a:p>
        </p:txBody>
      </p:sp>
      <p:sp>
        <p:nvSpPr>
          <p:cNvPr id="3" name="Text Box 4"/>
          <p:cNvSpPr txBox="1">
            <a:spLocks noChangeArrowheads="1"/>
          </p:cNvSpPr>
          <p:nvPr/>
        </p:nvSpPr>
        <p:spPr bwMode="auto">
          <a:xfrm>
            <a:off x="107504" y="980728"/>
            <a:ext cx="8891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dirty="0">
                <a:solidFill>
                  <a:srgbClr val="FFFF66"/>
                </a:solidFill>
                <a:latin typeface="楷体_GB2312" pitchFamily="49" charset="-122"/>
                <a:ea typeface="黑体" pitchFamily="2" charset="-122"/>
              </a:rPr>
              <a:t>（四）代谢处于动态平衡</a:t>
            </a:r>
            <a:endParaRPr kumimoji="1" lang="zh-CN" altLang="en-US" sz="2400" dirty="0">
              <a:latin typeface="Tahoma" pitchFamily="34" charset="0"/>
              <a:ea typeface="黑体" pitchFamily="2" charset="-122"/>
            </a:endParaRPr>
          </a:p>
        </p:txBody>
      </p:sp>
      <p:sp>
        <p:nvSpPr>
          <p:cNvPr id="4" name="TextBox 3"/>
          <p:cNvSpPr txBox="1"/>
          <p:nvPr/>
        </p:nvSpPr>
        <p:spPr>
          <a:xfrm>
            <a:off x="3851920" y="2086739"/>
            <a:ext cx="4896544" cy="3286477"/>
          </a:xfrm>
          <a:prstGeom prst="rect">
            <a:avLst/>
          </a:prstGeom>
          <a:noFill/>
        </p:spPr>
        <p:txBody>
          <a:bodyPr wrap="square" rtlCol="0">
            <a:spAutoFit/>
          </a:bodyPr>
          <a:lstStyle/>
          <a:p>
            <a:pPr>
              <a:lnSpc>
                <a:spcPct val="150000"/>
              </a:lnSpc>
            </a:pPr>
            <a:r>
              <a:rPr lang="zh-CN" altLang="en-US" sz="3600" b="1" dirty="0">
                <a:latin typeface="仿宋" pitchFamily="49" charset="-122"/>
                <a:ea typeface="仿宋" pitchFamily="49" charset="-122"/>
              </a:rPr>
              <a:t>生者化，化又生</a:t>
            </a:r>
            <a:endParaRPr lang="en-US" altLang="zh-CN" sz="3600" b="1" dirty="0">
              <a:latin typeface="仿宋" pitchFamily="49" charset="-122"/>
              <a:ea typeface="仿宋" pitchFamily="49" charset="-122"/>
            </a:endParaRPr>
          </a:p>
          <a:p>
            <a:pPr>
              <a:lnSpc>
                <a:spcPct val="150000"/>
              </a:lnSpc>
            </a:pPr>
            <a:r>
              <a:rPr lang="zh-CN" altLang="en-US" sz="3600" b="1" dirty="0">
                <a:latin typeface="仿宋" pitchFamily="49" charset="-122"/>
                <a:ea typeface="仿宋" pitchFamily="49" charset="-122"/>
              </a:rPr>
              <a:t>生化即化生</a:t>
            </a:r>
            <a:endParaRPr lang="en-US" altLang="zh-CN" sz="3600" b="1" dirty="0">
              <a:latin typeface="仿宋" pitchFamily="49" charset="-122"/>
              <a:ea typeface="仿宋" pitchFamily="49" charset="-122"/>
            </a:endParaRPr>
          </a:p>
          <a:p>
            <a:pPr>
              <a:lnSpc>
                <a:spcPct val="150000"/>
              </a:lnSpc>
            </a:pPr>
            <a:r>
              <a:rPr lang="zh-CN" altLang="en-US" sz="3600" b="1" dirty="0">
                <a:latin typeface="仿宋" pitchFamily="49" charset="-122"/>
                <a:ea typeface="仿宋" pitchFamily="49" charset="-122"/>
              </a:rPr>
              <a:t>新必陈，陈乃谢</a:t>
            </a:r>
            <a:endParaRPr lang="en-US" altLang="zh-CN" sz="3600" b="1" dirty="0">
              <a:latin typeface="仿宋" pitchFamily="49" charset="-122"/>
              <a:ea typeface="仿宋" pitchFamily="49" charset="-122"/>
            </a:endParaRPr>
          </a:p>
          <a:p>
            <a:pPr>
              <a:lnSpc>
                <a:spcPct val="150000"/>
              </a:lnSpc>
            </a:pPr>
            <a:r>
              <a:rPr lang="zh-CN" altLang="en-US" sz="3600" b="1" dirty="0">
                <a:latin typeface="仿宋" pitchFamily="49" charset="-122"/>
                <a:ea typeface="仿宋" pitchFamily="49" charset="-122"/>
              </a:rPr>
              <a:t>新陈恒代谢</a:t>
            </a:r>
          </a:p>
        </p:txBody>
      </p:sp>
      <p:grpSp>
        <p:nvGrpSpPr>
          <p:cNvPr id="7" name="组合 6">
            <a:extLst>
              <a:ext uri="{FF2B5EF4-FFF2-40B4-BE49-F238E27FC236}">
                <a16:creationId xmlns:a16="http://schemas.microsoft.com/office/drawing/2014/main" id="{D0F43883-B30C-448E-979B-A7F3D857F190}"/>
              </a:ext>
            </a:extLst>
          </p:cNvPr>
          <p:cNvGrpSpPr/>
          <p:nvPr/>
        </p:nvGrpSpPr>
        <p:grpSpPr>
          <a:xfrm>
            <a:off x="518877" y="2009171"/>
            <a:ext cx="3168352" cy="4246144"/>
            <a:chOff x="518877" y="2009171"/>
            <a:chExt cx="3168352" cy="4246144"/>
          </a:xfrm>
        </p:grpSpPr>
        <p:sp>
          <p:nvSpPr>
            <p:cNvPr id="5" name="文本框 4">
              <a:extLst>
                <a:ext uri="{FF2B5EF4-FFF2-40B4-BE49-F238E27FC236}">
                  <a16:creationId xmlns:a16="http://schemas.microsoft.com/office/drawing/2014/main" id="{01A757F7-B7D7-4468-ADA9-2A8FCA9F8035}"/>
                </a:ext>
              </a:extLst>
            </p:cNvPr>
            <p:cNvSpPr txBox="1"/>
            <p:nvPr/>
          </p:nvSpPr>
          <p:spPr>
            <a:xfrm>
              <a:off x="518877" y="5301208"/>
              <a:ext cx="3168352" cy="954107"/>
            </a:xfrm>
            <a:prstGeom prst="rect">
              <a:avLst/>
            </a:prstGeom>
            <a:noFill/>
          </p:spPr>
          <p:txBody>
            <a:bodyPr wrap="square" rtlCol="0">
              <a:spAutoFit/>
            </a:bodyPr>
            <a:lstStyle/>
            <a:p>
              <a:r>
                <a:rPr lang="zh-CN" altLang="en-US" sz="2800" b="1" dirty="0">
                  <a:latin typeface="仿宋" panose="02010609060101010101" pitchFamily="49" charset="-122"/>
                  <a:ea typeface="仿宋" panose="02010609060101010101" pitchFamily="49" charset="-122"/>
                </a:rPr>
                <a:t>刘思职</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(1904-1983)</a:t>
              </a:r>
              <a:endParaRPr lang="zh-CN" altLang="en-US" sz="2800" b="1" dirty="0">
                <a:latin typeface="仿宋" panose="02010609060101010101" pitchFamily="49" charset="-122"/>
                <a:ea typeface="仿宋" panose="02010609060101010101" pitchFamily="49" charset="-122"/>
              </a:endParaRPr>
            </a:p>
          </p:txBody>
        </p:sp>
        <p:pic>
          <p:nvPicPr>
            <p:cNvPr id="6" name="图片 5">
              <a:extLst>
                <a:ext uri="{FF2B5EF4-FFF2-40B4-BE49-F238E27FC236}">
                  <a16:creationId xmlns:a16="http://schemas.microsoft.com/office/drawing/2014/main" id="{4C9A43CA-6247-4739-A6B2-130CA16C793F}"/>
                </a:ext>
              </a:extLst>
            </p:cNvPr>
            <p:cNvPicPr>
              <a:picLocks noChangeAspect="1"/>
            </p:cNvPicPr>
            <p:nvPr/>
          </p:nvPicPr>
          <p:blipFill rotWithShape="1">
            <a:blip r:embed="rId3"/>
            <a:srcRect b="4609"/>
            <a:stretch/>
          </p:blipFill>
          <p:spPr>
            <a:xfrm>
              <a:off x="950925" y="2009171"/>
              <a:ext cx="2304256" cy="3292037"/>
            </a:xfrm>
            <a:prstGeom prst="rect">
              <a:avLst/>
            </a:prstGeom>
          </p:spPr>
        </p:pic>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
                                        </p:tgtEl>
                                        <p:attrNameLst>
                                          <p:attrName>style.visibility</p:attrName>
                                        </p:attrNameLst>
                                      </p:cBhvr>
                                      <p:to>
                                        <p:strVal val="visible"/>
                                      </p:to>
                                    </p:set>
                                    <p:anim calcmode="discrete" valueType="clr">
                                      <p:cBhvr override="childStyle">
                                        <p:cTn id="15"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4"/>
                                        </p:tgtEl>
                                        <p:attrNameLst>
                                          <p:attrName>fillcolor</p:attrName>
                                        </p:attrNameLst>
                                      </p:cBhvr>
                                      <p:tavLst>
                                        <p:tav tm="0">
                                          <p:val>
                                            <p:clrVal>
                                              <a:schemeClr val="accent2"/>
                                            </p:clrVal>
                                          </p:val>
                                        </p:tav>
                                        <p:tav tm="50000">
                                          <p:val>
                                            <p:clrVal>
                                              <a:schemeClr val="hlink"/>
                                            </p:clrVal>
                                          </p:val>
                                        </p:tav>
                                      </p:tavLst>
                                    </p:anim>
                                    <p:set>
                                      <p:cBhvr>
                                        <p:cTn id="17" dur="500"/>
                                        <p:tgtEl>
                                          <p:spTgt spid="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67544" y="755993"/>
            <a:ext cx="8209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solidFill>
                  <a:srgbClr val="FFFF66"/>
                </a:solidFill>
                <a:latin typeface="Arial" pitchFamily="34" charset="0"/>
                <a:ea typeface="黑体" pitchFamily="2" charset="-122"/>
                <a:cs typeface="Arial" pitchFamily="34" charset="0"/>
              </a:rPr>
              <a:t>（五）</a:t>
            </a:r>
            <a:r>
              <a:rPr kumimoji="1" lang="en-US" altLang="zh-CN" sz="3200" dirty="0">
                <a:solidFill>
                  <a:srgbClr val="FFFF66"/>
                </a:solidFill>
                <a:latin typeface="Arial" pitchFamily="34" charset="0"/>
                <a:ea typeface="黑体" pitchFamily="2" charset="-122"/>
                <a:cs typeface="Arial" pitchFamily="34" charset="0"/>
              </a:rPr>
              <a:t>ATP</a:t>
            </a:r>
            <a:r>
              <a:rPr kumimoji="1" lang="zh-CN" altLang="en-US" sz="3200" dirty="0">
                <a:solidFill>
                  <a:srgbClr val="FFFF66"/>
                </a:solidFill>
                <a:latin typeface="Arial" pitchFamily="34" charset="0"/>
                <a:ea typeface="黑体" pitchFamily="2" charset="-122"/>
                <a:cs typeface="Arial" pitchFamily="34" charset="0"/>
              </a:rPr>
              <a:t>将分解代谢与合成代谢联系起来</a:t>
            </a:r>
            <a:endParaRPr kumimoji="1" lang="zh-CN" altLang="en-US" sz="2000" dirty="0">
              <a:latin typeface="Arial" pitchFamily="34" charset="0"/>
              <a:ea typeface="黑体" pitchFamily="2" charset="-122"/>
              <a:cs typeface="Arial" pitchFamily="34" charset="0"/>
            </a:endParaRPr>
          </a:p>
        </p:txBody>
      </p:sp>
      <p:sp>
        <p:nvSpPr>
          <p:cNvPr id="20485" name="Text Box 5"/>
          <p:cNvSpPr txBox="1">
            <a:spLocks noChangeArrowheads="1"/>
          </p:cNvSpPr>
          <p:nvPr/>
        </p:nvSpPr>
        <p:spPr bwMode="auto">
          <a:xfrm>
            <a:off x="381000" y="2747963"/>
            <a:ext cx="1584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latin typeface="黑体" pitchFamily="49" charset="-122"/>
                <a:ea typeface="黑体" pitchFamily="49" charset="-122"/>
              </a:rPr>
              <a:t>营养物分解</a:t>
            </a:r>
            <a:endParaRPr kumimoji="1" lang="zh-CN" altLang="en-US" sz="2400" dirty="0">
              <a:latin typeface="黑体" pitchFamily="49" charset="-122"/>
              <a:ea typeface="黑体" pitchFamily="49" charset="-122"/>
            </a:endParaRPr>
          </a:p>
        </p:txBody>
      </p:sp>
      <p:sp>
        <p:nvSpPr>
          <p:cNvPr id="20486" name="Text Box 6"/>
          <p:cNvSpPr txBox="1">
            <a:spLocks noChangeArrowheads="1"/>
          </p:cNvSpPr>
          <p:nvPr/>
        </p:nvSpPr>
        <p:spPr bwMode="auto">
          <a:xfrm>
            <a:off x="1974850" y="2312988"/>
            <a:ext cx="1014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黑体" pitchFamily="49" charset="-122"/>
                <a:ea typeface="黑体" pitchFamily="49" charset="-122"/>
              </a:rPr>
              <a:t>释放能量</a:t>
            </a:r>
            <a:endParaRPr kumimoji="1" lang="zh-CN" altLang="en-US" sz="2400">
              <a:latin typeface="黑体" pitchFamily="49" charset="-122"/>
              <a:ea typeface="黑体" pitchFamily="49" charset="-122"/>
            </a:endParaRPr>
          </a:p>
        </p:txBody>
      </p:sp>
      <p:sp>
        <p:nvSpPr>
          <p:cNvPr id="20487" name="Line 7"/>
          <p:cNvSpPr>
            <a:spLocks noChangeShapeType="1"/>
          </p:cNvSpPr>
          <p:nvPr/>
        </p:nvSpPr>
        <p:spPr bwMode="auto">
          <a:xfrm flipV="1">
            <a:off x="1905000" y="3302000"/>
            <a:ext cx="1073150" cy="142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sp>
        <p:nvSpPr>
          <p:cNvPr id="20488" name="Text Box 8"/>
          <p:cNvSpPr txBox="1">
            <a:spLocks noChangeArrowheads="1"/>
          </p:cNvSpPr>
          <p:nvPr/>
        </p:nvSpPr>
        <p:spPr bwMode="auto">
          <a:xfrm>
            <a:off x="4178300" y="1612900"/>
            <a:ext cx="1314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b="1">
                <a:latin typeface="Times New Roman" pitchFamily="18" charset="0"/>
                <a:ea typeface="楷体_GB2312" pitchFamily="49" charset="-122"/>
              </a:rPr>
              <a:t>ATP</a:t>
            </a:r>
            <a:endParaRPr kumimoji="1" lang="en-US" altLang="zh-CN" sz="2400">
              <a:latin typeface="Times New Roman" pitchFamily="18" charset="0"/>
              <a:ea typeface="楷体_GB2312" pitchFamily="49" charset="-122"/>
            </a:endParaRPr>
          </a:p>
        </p:txBody>
      </p:sp>
      <p:sp>
        <p:nvSpPr>
          <p:cNvPr id="20489" name="Text Box 9"/>
          <p:cNvSpPr txBox="1">
            <a:spLocks noChangeArrowheads="1"/>
          </p:cNvSpPr>
          <p:nvPr/>
        </p:nvSpPr>
        <p:spPr bwMode="auto">
          <a:xfrm>
            <a:off x="4197350" y="42926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b="1">
                <a:latin typeface="Times New Roman" pitchFamily="18" charset="0"/>
                <a:ea typeface="楷体_GB2312" pitchFamily="49" charset="-122"/>
              </a:rPr>
              <a:t>ADP</a:t>
            </a:r>
            <a:endParaRPr kumimoji="1" lang="en-US" altLang="zh-CN" sz="2400">
              <a:latin typeface="Times New Roman" pitchFamily="18" charset="0"/>
              <a:ea typeface="楷体_GB2312" pitchFamily="49" charset="-122"/>
            </a:endParaRPr>
          </a:p>
        </p:txBody>
      </p:sp>
      <p:grpSp>
        <p:nvGrpSpPr>
          <p:cNvPr id="2" name="Group 17"/>
          <p:cNvGrpSpPr>
            <a:grpSpLocks/>
          </p:cNvGrpSpPr>
          <p:nvPr/>
        </p:nvGrpSpPr>
        <p:grpSpPr bwMode="auto">
          <a:xfrm>
            <a:off x="2978150" y="1905000"/>
            <a:ext cx="1447800" cy="3306763"/>
            <a:chOff x="1876" y="1200"/>
            <a:chExt cx="912" cy="2083"/>
          </a:xfrm>
        </p:grpSpPr>
        <p:sp>
          <p:nvSpPr>
            <p:cNvPr id="20490" name="Rectangle 10"/>
            <p:cNvSpPr>
              <a:spLocks noChangeArrowheads="1"/>
            </p:cNvSpPr>
            <p:nvPr/>
          </p:nvSpPr>
          <p:spPr bwMode="auto">
            <a:xfrm>
              <a:off x="1963" y="2950"/>
              <a:ext cx="423" cy="333"/>
            </a:xfrm>
            <a:prstGeom prst="rect">
              <a:avLst/>
            </a:prstGeom>
            <a:solidFill>
              <a:schemeClr val="hlink"/>
            </a:solidFill>
            <a:ln w="9525">
              <a:solidFill>
                <a:schemeClr val="tx2"/>
              </a:solidFill>
              <a:miter lim="800000"/>
              <a:headEnd/>
              <a:tailEnd/>
            </a:ln>
            <a:effectLst/>
          </p:spPr>
          <p:txBody>
            <a:bodyPr wrap="none">
              <a:spAutoFit/>
            </a:bodyPr>
            <a:lstStyle/>
            <a:p>
              <a:pPr algn="l">
                <a:defRPr/>
              </a:pPr>
              <a:r>
                <a:rPr kumimoji="1" lang="en-US" altLang="zh-CN" sz="2800" b="1">
                  <a:solidFill>
                    <a:schemeClr val="bg2"/>
                  </a:solidFill>
                  <a:latin typeface="Times New Roman" pitchFamily="18" charset="0"/>
                  <a:ea typeface="楷体_GB2312" pitchFamily="49" charset="-122"/>
                </a:rPr>
                <a:t>~P</a:t>
              </a:r>
              <a:r>
                <a:rPr kumimoji="1" lang="en-US" altLang="zh-CN" sz="2400" b="1">
                  <a:solidFill>
                    <a:srgbClr val="000066"/>
                  </a:solidFill>
                  <a:effectLst>
                    <a:outerShdw blurRad="38100" dist="38100" dir="2700000" algn="tl">
                      <a:srgbClr val="000000"/>
                    </a:outerShdw>
                  </a:effectLst>
                  <a:latin typeface="Times New Roman" pitchFamily="18" charset="0"/>
                  <a:ea typeface="楷体_GB2312" pitchFamily="49" charset="-122"/>
                </a:rPr>
                <a:t> </a:t>
              </a:r>
              <a:endParaRPr kumimoji="1" lang="en-US" altLang="zh-CN" sz="2400">
                <a:latin typeface="Times New Roman" pitchFamily="18" charset="0"/>
                <a:ea typeface="楷体_GB2312" pitchFamily="49" charset="-122"/>
              </a:endParaRPr>
            </a:p>
          </p:txBody>
        </p:sp>
        <p:sp>
          <p:nvSpPr>
            <p:cNvPr id="12306" name="Arc 11"/>
            <p:cNvSpPr>
              <a:spLocks/>
            </p:cNvSpPr>
            <p:nvPr/>
          </p:nvSpPr>
          <p:spPr bwMode="auto">
            <a:xfrm flipH="1" flipV="1">
              <a:off x="1876" y="1200"/>
              <a:ext cx="912" cy="1681"/>
            </a:xfrm>
            <a:custGeom>
              <a:avLst/>
              <a:gdLst>
                <a:gd name="T0" fmla="*/ 0 w 21600"/>
                <a:gd name="T1" fmla="*/ 0 h 42726"/>
                <a:gd name="T2" fmla="*/ 0 w 21600"/>
                <a:gd name="T3" fmla="*/ 3 h 42726"/>
                <a:gd name="T4" fmla="*/ 0 w 21600"/>
                <a:gd name="T5" fmla="*/ 1 h 42726"/>
                <a:gd name="T6" fmla="*/ 0 60000 65536"/>
                <a:gd name="T7" fmla="*/ 0 60000 65536"/>
                <a:gd name="T8" fmla="*/ 0 60000 65536"/>
                <a:gd name="T9" fmla="*/ 0 w 21600"/>
                <a:gd name="T10" fmla="*/ 0 h 42726"/>
                <a:gd name="T11" fmla="*/ 21600 w 21600"/>
                <a:gd name="T12" fmla="*/ 42726 h 42726"/>
              </a:gdLst>
              <a:ahLst/>
              <a:cxnLst>
                <a:cxn ang="T6">
                  <a:pos x="T0" y="T1"/>
                </a:cxn>
                <a:cxn ang="T7">
                  <a:pos x="T2" y="T3"/>
                </a:cxn>
                <a:cxn ang="T8">
                  <a:pos x="T4" y="T5"/>
                </a:cxn>
              </a:cxnLst>
              <a:rect l="T9" t="T10" r="T11" b="T12"/>
              <a:pathLst>
                <a:path w="21600" h="42726" fill="none" extrusionOk="0">
                  <a:moveTo>
                    <a:pt x="2975" y="-1"/>
                  </a:moveTo>
                  <a:cubicBezTo>
                    <a:pt x="13652" y="1484"/>
                    <a:pt x="21600" y="10614"/>
                    <a:pt x="21600" y="21394"/>
                  </a:cubicBezTo>
                  <a:cubicBezTo>
                    <a:pt x="21600" y="32014"/>
                    <a:pt x="13879" y="41059"/>
                    <a:pt x="3390" y="42726"/>
                  </a:cubicBezTo>
                </a:path>
                <a:path w="21600" h="42726" stroke="0" extrusionOk="0">
                  <a:moveTo>
                    <a:pt x="2975" y="-1"/>
                  </a:moveTo>
                  <a:cubicBezTo>
                    <a:pt x="13652" y="1484"/>
                    <a:pt x="21600" y="10614"/>
                    <a:pt x="21600" y="21394"/>
                  </a:cubicBezTo>
                  <a:cubicBezTo>
                    <a:pt x="21600" y="32014"/>
                    <a:pt x="13879" y="41059"/>
                    <a:pt x="3390" y="42726"/>
                  </a:cubicBezTo>
                  <a:lnTo>
                    <a:pt x="0" y="21394"/>
                  </a:lnTo>
                  <a:close/>
                </a:path>
              </a:pathLst>
            </a:custGeom>
            <a:noFill/>
            <a:ln w="381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wrap="none" anchor="ctr"/>
            <a:lstStyle/>
            <a:p>
              <a:endParaRPr lang="zh-CN" altLang="en-US"/>
            </a:p>
          </p:txBody>
        </p:sp>
        <p:sp>
          <p:nvSpPr>
            <p:cNvPr id="12307" name="Line 12"/>
            <p:cNvSpPr>
              <a:spLocks noChangeShapeType="1"/>
            </p:cNvSpPr>
            <p:nvPr/>
          </p:nvSpPr>
          <p:spPr bwMode="auto">
            <a:xfrm flipH="1" flipV="1">
              <a:off x="1907" y="2293"/>
              <a:ext cx="240" cy="672"/>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3" name="Group 18"/>
          <p:cNvGrpSpPr>
            <a:grpSpLocks/>
          </p:cNvGrpSpPr>
          <p:nvPr/>
        </p:nvGrpSpPr>
        <p:grpSpPr bwMode="auto">
          <a:xfrm>
            <a:off x="5035550" y="1930400"/>
            <a:ext cx="1979613" cy="2667000"/>
            <a:chOff x="3172" y="1216"/>
            <a:chExt cx="1247" cy="1680"/>
          </a:xfrm>
        </p:grpSpPr>
        <p:sp>
          <p:nvSpPr>
            <p:cNvPr id="12302" name="Arc 13"/>
            <p:cNvSpPr>
              <a:spLocks/>
            </p:cNvSpPr>
            <p:nvPr/>
          </p:nvSpPr>
          <p:spPr bwMode="auto">
            <a:xfrm>
              <a:off x="3172" y="1216"/>
              <a:ext cx="835" cy="1680"/>
            </a:xfrm>
            <a:custGeom>
              <a:avLst/>
              <a:gdLst>
                <a:gd name="T0" fmla="*/ 0 w 21600"/>
                <a:gd name="T1" fmla="*/ 0 h 42900"/>
                <a:gd name="T2" fmla="*/ 0 w 21600"/>
                <a:gd name="T3" fmla="*/ 3 h 42900"/>
                <a:gd name="T4" fmla="*/ 0 w 21600"/>
                <a:gd name="T5" fmla="*/ 1 h 42900"/>
                <a:gd name="T6" fmla="*/ 0 60000 65536"/>
                <a:gd name="T7" fmla="*/ 0 60000 65536"/>
                <a:gd name="T8" fmla="*/ 0 60000 65536"/>
                <a:gd name="T9" fmla="*/ 0 w 21600"/>
                <a:gd name="T10" fmla="*/ 0 h 42900"/>
                <a:gd name="T11" fmla="*/ 21600 w 21600"/>
                <a:gd name="T12" fmla="*/ 42900 h 42900"/>
              </a:gdLst>
              <a:ahLst/>
              <a:cxnLst>
                <a:cxn ang="T6">
                  <a:pos x="T0" y="T1"/>
                </a:cxn>
                <a:cxn ang="T7">
                  <a:pos x="T2" y="T3"/>
                </a:cxn>
                <a:cxn ang="T8">
                  <a:pos x="T4" y="T5"/>
                </a:cxn>
              </a:cxnLst>
              <a:rect l="T9" t="T10" r="T11" b="T12"/>
              <a:pathLst>
                <a:path w="21600" h="42900" fill="none" extrusionOk="0">
                  <a:moveTo>
                    <a:pt x="2480" y="-1"/>
                  </a:moveTo>
                  <a:cubicBezTo>
                    <a:pt x="13377" y="1259"/>
                    <a:pt x="21600" y="10487"/>
                    <a:pt x="21600" y="21457"/>
                  </a:cubicBezTo>
                  <a:cubicBezTo>
                    <a:pt x="21600" y="32380"/>
                    <a:pt x="13445" y="41583"/>
                    <a:pt x="2601" y="42899"/>
                  </a:cubicBezTo>
                </a:path>
                <a:path w="21600" h="42900" stroke="0" extrusionOk="0">
                  <a:moveTo>
                    <a:pt x="2480" y="-1"/>
                  </a:moveTo>
                  <a:cubicBezTo>
                    <a:pt x="13377" y="1259"/>
                    <a:pt x="21600" y="10487"/>
                    <a:pt x="21600" y="21457"/>
                  </a:cubicBezTo>
                  <a:cubicBezTo>
                    <a:pt x="21600" y="32380"/>
                    <a:pt x="13445" y="41583"/>
                    <a:pt x="2601" y="42899"/>
                  </a:cubicBezTo>
                  <a:lnTo>
                    <a:pt x="0" y="21457"/>
                  </a:lnTo>
                  <a:close/>
                </a:path>
              </a:pathLst>
            </a:custGeom>
            <a:noFill/>
            <a:ln w="381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0494" name="Rectangle 14"/>
            <p:cNvSpPr>
              <a:spLocks noChangeArrowheads="1"/>
            </p:cNvSpPr>
            <p:nvPr/>
          </p:nvSpPr>
          <p:spPr bwMode="auto">
            <a:xfrm>
              <a:off x="4032" y="2456"/>
              <a:ext cx="387" cy="294"/>
            </a:xfrm>
            <a:prstGeom prst="rect">
              <a:avLst/>
            </a:prstGeom>
            <a:solidFill>
              <a:schemeClr val="hlink"/>
            </a:solidFill>
            <a:ln w="9525">
              <a:solidFill>
                <a:schemeClr val="tx2"/>
              </a:solidFill>
              <a:miter lim="800000"/>
              <a:headEnd/>
              <a:tailEnd/>
            </a:ln>
            <a:effectLst/>
          </p:spPr>
          <p:txBody>
            <a:bodyPr wrap="none">
              <a:spAutoFit/>
            </a:bodyPr>
            <a:lstStyle/>
            <a:p>
              <a:pPr algn="l">
                <a:defRPr/>
              </a:pPr>
              <a:r>
                <a:rPr kumimoji="1" lang="en-US" altLang="zh-CN" sz="2400" b="1" dirty="0">
                  <a:solidFill>
                    <a:schemeClr val="bg2"/>
                  </a:solidFill>
                  <a:latin typeface="Times New Roman" pitchFamily="18" charset="0"/>
                  <a:ea typeface="楷体_GB2312" pitchFamily="49" charset="-122"/>
                </a:rPr>
                <a:t>~P</a:t>
              </a:r>
              <a:r>
                <a:rPr kumimoji="1" lang="en-US" altLang="zh-CN" sz="2400" b="1" dirty="0">
                  <a:solidFill>
                    <a:srgbClr val="000066"/>
                  </a:solidFill>
                  <a:latin typeface="Times New Roman" pitchFamily="18" charset="0"/>
                  <a:ea typeface="楷体_GB2312" pitchFamily="49" charset="-122"/>
                </a:rPr>
                <a:t> </a:t>
              </a:r>
              <a:endParaRPr kumimoji="1" lang="en-US" altLang="zh-CN" sz="2400" dirty="0">
                <a:latin typeface="Times New Roman" pitchFamily="18" charset="0"/>
                <a:ea typeface="楷体_GB2312" pitchFamily="49" charset="-122"/>
              </a:endParaRPr>
            </a:p>
          </p:txBody>
        </p:sp>
        <p:sp>
          <p:nvSpPr>
            <p:cNvPr id="12304" name="Line 15"/>
            <p:cNvSpPr>
              <a:spLocks noChangeShapeType="1"/>
            </p:cNvSpPr>
            <p:nvPr/>
          </p:nvSpPr>
          <p:spPr bwMode="auto">
            <a:xfrm>
              <a:off x="3984" y="1880"/>
              <a:ext cx="240" cy="576"/>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20496" name="Text Box 16"/>
          <p:cNvSpPr txBox="1">
            <a:spLocks noChangeArrowheads="1"/>
          </p:cNvSpPr>
          <p:nvPr/>
        </p:nvSpPr>
        <p:spPr bwMode="auto">
          <a:xfrm>
            <a:off x="5962651" y="4330700"/>
            <a:ext cx="328987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30000"/>
              </a:lnSpc>
            </a:pPr>
            <a:r>
              <a:rPr kumimoji="1" lang="zh-CN" altLang="en-US" sz="2400" dirty="0">
                <a:latin typeface="黑体" pitchFamily="49" charset="-122"/>
                <a:ea typeface="黑体" pitchFamily="49" charset="-122"/>
              </a:rPr>
              <a:t>机械能</a:t>
            </a:r>
            <a:r>
              <a:rPr kumimoji="1" lang="en-US" altLang="zh-CN" sz="2400" dirty="0">
                <a:latin typeface="黑体" pitchFamily="49" charset="-122"/>
                <a:ea typeface="黑体" pitchFamily="49" charset="-122"/>
              </a:rPr>
              <a:t>(</a:t>
            </a:r>
            <a:r>
              <a:rPr kumimoji="1" lang="zh-CN" altLang="en-US" sz="2400" dirty="0">
                <a:latin typeface="黑体" pitchFamily="49" charset="-122"/>
                <a:ea typeface="黑体" pitchFamily="49" charset="-122"/>
              </a:rPr>
              <a:t>肌肉收缩</a:t>
            </a:r>
            <a:r>
              <a:rPr kumimoji="1" lang="en-US" altLang="zh-CN" sz="2400" dirty="0">
                <a:latin typeface="黑体" pitchFamily="49" charset="-122"/>
                <a:ea typeface="黑体" pitchFamily="49" charset="-122"/>
              </a:rPr>
              <a:t>)</a:t>
            </a:r>
          </a:p>
          <a:p>
            <a:pPr algn="l" eaLnBrk="1" hangingPunct="1">
              <a:lnSpc>
                <a:spcPct val="130000"/>
              </a:lnSpc>
            </a:pPr>
            <a:r>
              <a:rPr kumimoji="1" lang="zh-CN" altLang="en-US" sz="2400" dirty="0">
                <a:latin typeface="黑体" pitchFamily="49" charset="-122"/>
                <a:ea typeface="黑体" pitchFamily="49" charset="-122"/>
              </a:rPr>
              <a:t>渗透能</a:t>
            </a:r>
            <a:r>
              <a:rPr kumimoji="1" lang="en-US" altLang="zh-CN" sz="2400" dirty="0">
                <a:latin typeface="黑体" pitchFamily="49" charset="-122"/>
                <a:ea typeface="黑体" pitchFamily="49" charset="-122"/>
              </a:rPr>
              <a:t>(</a:t>
            </a:r>
            <a:r>
              <a:rPr kumimoji="1" lang="zh-CN" altLang="en-US" sz="2400" dirty="0">
                <a:latin typeface="黑体" pitchFamily="49" charset="-122"/>
                <a:ea typeface="黑体" pitchFamily="49" charset="-122"/>
              </a:rPr>
              <a:t>物质主动转运</a:t>
            </a:r>
            <a:r>
              <a:rPr kumimoji="1" lang="en-US" altLang="zh-CN" sz="2400" dirty="0">
                <a:latin typeface="黑体" pitchFamily="49" charset="-122"/>
                <a:ea typeface="黑体" pitchFamily="49" charset="-122"/>
              </a:rPr>
              <a:t>) </a:t>
            </a:r>
          </a:p>
          <a:p>
            <a:pPr algn="l" eaLnBrk="1" hangingPunct="1">
              <a:lnSpc>
                <a:spcPct val="130000"/>
              </a:lnSpc>
            </a:pPr>
            <a:r>
              <a:rPr kumimoji="1" lang="zh-CN" altLang="en-US" sz="2400" dirty="0">
                <a:latin typeface="黑体" pitchFamily="49" charset="-122"/>
                <a:ea typeface="黑体" pitchFamily="49" charset="-122"/>
              </a:rPr>
              <a:t>化学能</a:t>
            </a:r>
            <a:r>
              <a:rPr kumimoji="1" lang="en-US" altLang="zh-CN" sz="2400" dirty="0">
                <a:latin typeface="黑体" pitchFamily="49" charset="-122"/>
                <a:ea typeface="黑体" pitchFamily="49" charset="-122"/>
              </a:rPr>
              <a:t>(</a:t>
            </a:r>
            <a:r>
              <a:rPr kumimoji="1" lang="zh-CN" altLang="en-US" sz="2400" dirty="0">
                <a:latin typeface="黑体" pitchFamily="49" charset="-122"/>
                <a:ea typeface="黑体" pitchFamily="49" charset="-122"/>
              </a:rPr>
              <a:t>合成代谢</a:t>
            </a:r>
            <a:r>
              <a:rPr kumimoji="1" lang="en-US" altLang="zh-CN" sz="2400" dirty="0">
                <a:latin typeface="黑体" pitchFamily="49" charset="-122"/>
                <a:ea typeface="黑体" pitchFamily="49" charset="-122"/>
              </a:rPr>
              <a:t>)</a:t>
            </a:r>
          </a:p>
          <a:p>
            <a:pPr algn="l" eaLnBrk="1" hangingPunct="1">
              <a:lnSpc>
                <a:spcPct val="130000"/>
              </a:lnSpc>
            </a:pPr>
            <a:r>
              <a:rPr kumimoji="1" lang="zh-CN" altLang="en-US" sz="2400" dirty="0">
                <a:latin typeface="黑体" pitchFamily="49" charset="-122"/>
                <a:ea typeface="黑体" pitchFamily="49" charset="-122"/>
              </a:rPr>
              <a:t>电能</a:t>
            </a:r>
            <a:r>
              <a:rPr kumimoji="1" lang="en-US" altLang="zh-CN" sz="2400" dirty="0">
                <a:latin typeface="黑体" pitchFamily="49" charset="-122"/>
                <a:ea typeface="黑体" pitchFamily="49" charset="-122"/>
              </a:rPr>
              <a:t>(</a:t>
            </a:r>
            <a:r>
              <a:rPr kumimoji="1" lang="zh-CN" altLang="en-US" sz="2400" dirty="0">
                <a:latin typeface="黑体" pitchFamily="49" charset="-122"/>
                <a:ea typeface="黑体" pitchFamily="49" charset="-122"/>
              </a:rPr>
              <a:t>生物电</a:t>
            </a:r>
            <a:r>
              <a:rPr kumimoji="1" lang="en-US" altLang="zh-CN" sz="2400" dirty="0">
                <a:latin typeface="黑体" pitchFamily="49" charset="-122"/>
                <a:ea typeface="黑体" pitchFamily="49" charset="-122"/>
              </a:rPr>
              <a:t>)</a:t>
            </a:r>
          </a:p>
          <a:p>
            <a:pPr algn="l" eaLnBrk="1" hangingPunct="1">
              <a:lnSpc>
                <a:spcPct val="130000"/>
              </a:lnSpc>
            </a:pPr>
            <a:r>
              <a:rPr kumimoji="1" lang="zh-CN" altLang="en-US" sz="2400" dirty="0">
                <a:latin typeface="黑体" pitchFamily="49" charset="-122"/>
                <a:ea typeface="黑体" pitchFamily="49" charset="-122"/>
              </a:rPr>
              <a:t>热能</a:t>
            </a:r>
            <a:r>
              <a:rPr kumimoji="1" lang="en-US" altLang="zh-CN" sz="2400" dirty="0">
                <a:latin typeface="黑体" pitchFamily="49" charset="-122"/>
                <a:ea typeface="黑体" pitchFamily="49" charset="-122"/>
              </a:rPr>
              <a:t>(</a:t>
            </a:r>
            <a:r>
              <a:rPr kumimoji="1" lang="zh-CN" altLang="en-US" sz="2400" dirty="0">
                <a:latin typeface="黑体" pitchFamily="49" charset="-122"/>
                <a:ea typeface="黑体" pitchFamily="49" charset="-122"/>
              </a:rPr>
              <a:t>维持体温</a:t>
            </a:r>
            <a:r>
              <a:rPr kumimoji="1" lang="en-US" altLang="zh-CN" sz="2400" dirty="0">
                <a:latin typeface="黑体" pitchFamily="49" charset="-122"/>
                <a:ea typeface="黑体" pitchFamily="49" charset="-122"/>
              </a:rPr>
              <a:t>)             </a:t>
            </a:r>
          </a:p>
        </p:txBody>
      </p:sp>
      <p:grpSp>
        <p:nvGrpSpPr>
          <p:cNvPr id="4" name="Group 19"/>
          <p:cNvGrpSpPr>
            <a:grpSpLocks/>
          </p:cNvGrpSpPr>
          <p:nvPr/>
        </p:nvGrpSpPr>
        <p:grpSpPr bwMode="auto">
          <a:xfrm>
            <a:off x="-107950" y="4365627"/>
            <a:ext cx="3059113" cy="1057381"/>
            <a:chOff x="90" y="2826"/>
            <a:chExt cx="1675" cy="597"/>
          </a:xfrm>
        </p:grpSpPr>
        <p:sp>
          <p:nvSpPr>
            <p:cNvPr id="12300" name="Text Box 20"/>
            <p:cNvSpPr txBox="1">
              <a:spLocks noChangeArrowheads="1"/>
            </p:cNvSpPr>
            <p:nvPr/>
          </p:nvSpPr>
          <p:spPr bwMode="auto">
            <a:xfrm>
              <a:off x="90" y="2826"/>
              <a:ext cx="1565"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r" eaLnBrk="1" hangingPunct="1">
                <a:lnSpc>
                  <a:spcPct val="120000"/>
                </a:lnSpc>
              </a:pPr>
              <a:r>
                <a:rPr kumimoji="1" lang="zh-CN" altLang="en-US" sz="2800" dirty="0">
                  <a:solidFill>
                    <a:srgbClr val="FFFF66"/>
                  </a:solidFill>
                  <a:latin typeface="黑体" pitchFamily="2" charset="-122"/>
                  <a:ea typeface="黑体" pitchFamily="2" charset="-122"/>
                </a:rPr>
                <a:t>氧化磷酸化 </a:t>
              </a:r>
            </a:p>
            <a:p>
              <a:pPr algn="r" eaLnBrk="1" hangingPunct="1">
                <a:lnSpc>
                  <a:spcPct val="120000"/>
                </a:lnSpc>
              </a:pPr>
              <a:r>
                <a:rPr kumimoji="1" lang="zh-CN" altLang="en-US" sz="2800" dirty="0">
                  <a:solidFill>
                    <a:srgbClr val="FFFF66"/>
                  </a:solidFill>
                  <a:latin typeface="黑体" pitchFamily="2" charset="-122"/>
                  <a:ea typeface="黑体" pitchFamily="2" charset="-122"/>
                </a:rPr>
                <a:t>底物水平磷酸化 </a:t>
              </a:r>
            </a:p>
          </p:txBody>
        </p:sp>
        <p:sp>
          <p:nvSpPr>
            <p:cNvPr id="12301" name="AutoShape 21"/>
            <p:cNvSpPr>
              <a:spLocks/>
            </p:cNvSpPr>
            <p:nvPr/>
          </p:nvSpPr>
          <p:spPr bwMode="auto">
            <a:xfrm>
              <a:off x="1624" y="2996"/>
              <a:ext cx="141" cy="336"/>
            </a:xfrm>
            <a:prstGeom prst="rightBrace">
              <a:avLst>
                <a:gd name="adj1" fmla="val 19858"/>
                <a:gd name="adj2" fmla="val 50000"/>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kumimoji="1" lang="zh-CN" altLang="zh-CN" sz="2800">
                <a:solidFill>
                  <a:srgbClr val="FFFF66"/>
                </a:solidFill>
                <a:latin typeface="黑体" pitchFamily="2" charset="-122"/>
                <a:ea typeface="黑体" pitchFamily="2" charset="-122"/>
              </a:endParaRPr>
            </a:p>
          </p:txBody>
        </p:sp>
      </p:grpSp>
      <p:sp>
        <p:nvSpPr>
          <p:cNvPr id="20" name="灯片编号占位符 19"/>
          <p:cNvSpPr>
            <a:spLocks noGrp="1"/>
          </p:cNvSpPr>
          <p:nvPr>
            <p:ph type="sldNum" sz="quarter" idx="11"/>
          </p:nvPr>
        </p:nvSpPr>
        <p:spPr/>
        <p:txBody>
          <a:bodyPr/>
          <a:lstStyle/>
          <a:p>
            <a:pPr>
              <a:defRPr/>
            </a:pPr>
            <a:fld id="{7D90E316-58D3-4896-89CC-36797C80DBF5}" type="slidenum">
              <a:rPr lang="en-US" altLang="zh-CN" smtClean="0"/>
              <a:pPr>
                <a:defRPr/>
              </a:pPr>
              <a:t>14</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7"/>
                                        </p:tgtEl>
                                        <p:attrNameLst>
                                          <p:attrName>style.visibility</p:attrName>
                                        </p:attrNameLst>
                                      </p:cBhvr>
                                      <p:to>
                                        <p:strVal val="visible"/>
                                      </p:to>
                                    </p:set>
                                    <p:animEffect transition="in" filter="wipe(left)">
                                      <p:cBhvr>
                                        <p:cTn id="11" dur="500"/>
                                        <p:tgtEl>
                                          <p:spTgt spid="2048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dissolve">
                                      <p:cBhvr>
                                        <p:cTn id="15" dur="500"/>
                                        <p:tgtEl>
                                          <p:spTgt spid="204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489"/>
                                        </p:tgtEl>
                                        <p:attrNameLst>
                                          <p:attrName>style.visibility</p:attrName>
                                        </p:attrNameLst>
                                      </p:cBhvr>
                                      <p:to>
                                        <p:strVal val="visible"/>
                                      </p:to>
                                    </p:set>
                                    <p:animEffect transition="in" filter="dissolve">
                                      <p:cBhvr>
                                        <p:cTn id="20" dur="500"/>
                                        <p:tgtEl>
                                          <p:spTgt spid="20489"/>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par>
                          <p:cTn id="29" fill="hold" nodeType="afterGroup">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20488"/>
                                        </p:tgtEl>
                                        <p:attrNameLst>
                                          <p:attrName>style.visibility</p:attrName>
                                        </p:attrNameLst>
                                      </p:cBhvr>
                                      <p:to>
                                        <p:strVal val="visible"/>
                                      </p:to>
                                    </p:set>
                                    <p:animEffect transition="in" filter="dissolve">
                                      <p:cBhvr>
                                        <p:cTn id="32" dur="500"/>
                                        <p:tgtEl>
                                          <p:spTgt spid="204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20496"/>
                                        </p:tgtEl>
                                        <p:attrNameLst>
                                          <p:attrName>style.visibility</p:attrName>
                                        </p:attrNameLst>
                                      </p:cBhvr>
                                      <p:to>
                                        <p:strVal val="visible"/>
                                      </p:to>
                                    </p:set>
                                    <p:animEffect transition="in" filter="wipe(up)">
                                      <p:cBhvr>
                                        <p:cTn id="41"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animBg="1"/>
      <p:bldP spid="20488" grpId="0"/>
      <p:bldP spid="20489" grpId="0"/>
      <p:bldP spid="204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79388" y="900009"/>
            <a:ext cx="8748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solidFill>
                  <a:srgbClr val="FFFF66"/>
                </a:solidFill>
                <a:latin typeface="Arial" pitchFamily="34" charset="0"/>
                <a:ea typeface="黑体" pitchFamily="2" charset="-122"/>
                <a:cs typeface="Arial" pitchFamily="34" charset="0"/>
              </a:rPr>
              <a:t>（六）</a:t>
            </a:r>
            <a:r>
              <a:rPr kumimoji="1" lang="en-US" altLang="zh-CN" sz="3200" dirty="0">
                <a:solidFill>
                  <a:srgbClr val="FFFF66"/>
                </a:solidFill>
                <a:latin typeface="Arial" pitchFamily="34" charset="0"/>
                <a:ea typeface="黑体" pitchFamily="2" charset="-122"/>
                <a:cs typeface="Arial" pitchFamily="34" charset="0"/>
              </a:rPr>
              <a:t>NADPH</a:t>
            </a:r>
            <a:r>
              <a:rPr kumimoji="1" lang="zh-CN" altLang="en-US" sz="3200" dirty="0">
                <a:solidFill>
                  <a:srgbClr val="FFFF66"/>
                </a:solidFill>
                <a:latin typeface="Arial" pitchFamily="34" charset="0"/>
                <a:ea typeface="黑体" pitchFamily="2" charset="-122"/>
                <a:cs typeface="Arial" pitchFamily="34" charset="0"/>
              </a:rPr>
              <a:t>提供合成代谢所需的还原当量</a:t>
            </a:r>
            <a:endParaRPr kumimoji="1" lang="zh-CN" altLang="en-US" sz="2000" dirty="0">
              <a:latin typeface="Arial" pitchFamily="34" charset="0"/>
              <a:ea typeface="黑体" pitchFamily="2" charset="-122"/>
              <a:cs typeface="Arial" pitchFamily="34" charset="0"/>
            </a:endParaRPr>
          </a:p>
        </p:txBody>
      </p:sp>
      <p:grpSp>
        <p:nvGrpSpPr>
          <p:cNvPr id="2" name="Group 13"/>
          <p:cNvGrpSpPr>
            <a:grpSpLocks/>
          </p:cNvGrpSpPr>
          <p:nvPr/>
        </p:nvGrpSpPr>
        <p:grpSpPr bwMode="auto">
          <a:xfrm>
            <a:off x="1558925" y="4406900"/>
            <a:ext cx="6900863" cy="606425"/>
            <a:chOff x="982" y="3222"/>
            <a:chExt cx="4347" cy="382"/>
          </a:xfrm>
        </p:grpSpPr>
        <p:sp>
          <p:nvSpPr>
            <p:cNvPr id="13322" name="Text Box 5"/>
            <p:cNvSpPr txBox="1">
              <a:spLocks noChangeArrowheads="1"/>
            </p:cNvSpPr>
            <p:nvPr/>
          </p:nvSpPr>
          <p:spPr bwMode="auto">
            <a:xfrm>
              <a:off x="982" y="3239"/>
              <a:ext cx="122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a:latin typeface="Arial" pitchFamily="34" charset="0"/>
                  <a:ea typeface="黑体" pitchFamily="49" charset="-122"/>
                  <a:cs typeface="Arial" pitchFamily="34" charset="0"/>
                </a:rPr>
                <a:t>乙酰</a:t>
              </a:r>
              <a:r>
                <a:rPr kumimoji="1" lang="en-US" altLang="zh-CN" sz="3200">
                  <a:latin typeface="Arial" pitchFamily="34" charset="0"/>
                  <a:ea typeface="黑体" pitchFamily="49" charset="-122"/>
                  <a:cs typeface="Arial" pitchFamily="34" charset="0"/>
                </a:rPr>
                <a:t>CoA</a:t>
              </a:r>
              <a:endParaRPr kumimoji="1" lang="en-US" altLang="zh-CN" sz="2400">
                <a:latin typeface="Arial" pitchFamily="34" charset="0"/>
                <a:ea typeface="黑体" pitchFamily="49" charset="-122"/>
                <a:cs typeface="Arial" pitchFamily="34" charset="0"/>
              </a:endParaRPr>
            </a:p>
          </p:txBody>
        </p:sp>
        <p:sp>
          <p:nvSpPr>
            <p:cNvPr id="13323" name="Rectangle 7"/>
            <p:cNvSpPr>
              <a:spLocks noChangeArrowheads="1"/>
            </p:cNvSpPr>
            <p:nvPr/>
          </p:nvSpPr>
          <p:spPr bwMode="auto">
            <a:xfrm>
              <a:off x="3470" y="3222"/>
              <a:ext cx="185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latin typeface="Arial" pitchFamily="34" charset="0"/>
                  <a:ea typeface="黑体" pitchFamily="49" charset="-122"/>
                  <a:cs typeface="Arial" pitchFamily="34" charset="0"/>
                </a:rPr>
                <a:t>脂酸、胆固醇</a:t>
              </a:r>
              <a:endParaRPr kumimoji="1" lang="zh-CN" altLang="en-US" sz="2400">
                <a:latin typeface="Arial" pitchFamily="34" charset="0"/>
                <a:ea typeface="黑体" pitchFamily="49" charset="-122"/>
                <a:cs typeface="Arial" pitchFamily="34" charset="0"/>
              </a:endParaRPr>
            </a:p>
          </p:txBody>
        </p:sp>
        <p:sp>
          <p:nvSpPr>
            <p:cNvPr id="13324" name="Line 8"/>
            <p:cNvSpPr>
              <a:spLocks noChangeShapeType="1"/>
            </p:cNvSpPr>
            <p:nvPr/>
          </p:nvSpPr>
          <p:spPr bwMode="auto">
            <a:xfrm flipV="1">
              <a:off x="2154" y="3387"/>
              <a:ext cx="1225" cy="0"/>
            </a:xfrm>
            <a:prstGeom prst="line">
              <a:avLst/>
            </a:prstGeom>
            <a:noFill/>
            <a:ln w="381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21513" name="Line 9"/>
          <p:cNvSpPr>
            <a:spLocks noChangeShapeType="1"/>
          </p:cNvSpPr>
          <p:nvPr/>
        </p:nvSpPr>
        <p:spPr bwMode="auto">
          <a:xfrm>
            <a:off x="4368800" y="3687763"/>
            <a:ext cx="0" cy="792162"/>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grpSp>
        <p:nvGrpSpPr>
          <p:cNvPr id="3" name="Group 12"/>
          <p:cNvGrpSpPr>
            <a:grpSpLocks/>
          </p:cNvGrpSpPr>
          <p:nvPr/>
        </p:nvGrpSpPr>
        <p:grpSpPr bwMode="auto">
          <a:xfrm>
            <a:off x="2700338" y="1814513"/>
            <a:ext cx="3313112" cy="1814512"/>
            <a:chOff x="1701" y="1616"/>
            <a:chExt cx="2087" cy="1143"/>
          </a:xfrm>
        </p:grpSpPr>
        <p:sp>
          <p:nvSpPr>
            <p:cNvPr id="13319" name="Text Box 6"/>
            <p:cNvSpPr txBox="1">
              <a:spLocks noChangeArrowheads="1"/>
            </p:cNvSpPr>
            <p:nvPr/>
          </p:nvSpPr>
          <p:spPr bwMode="auto">
            <a:xfrm>
              <a:off x="1927" y="2432"/>
              <a:ext cx="16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en-US" altLang="zh-CN" sz="2800" dirty="0">
                  <a:solidFill>
                    <a:srgbClr val="FFFF00"/>
                  </a:solidFill>
                  <a:latin typeface="Arial" pitchFamily="34" charset="0"/>
                  <a:ea typeface="黑体" pitchFamily="49" charset="-122"/>
                  <a:cs typeface="Arial" pitchFamily="34" charset="0"/>
                </a:rPr>
                <a:t>NADPH </a:t>
              </a:r>
              <a:endParaRPr kumimoji="1" lang="en-US" altLang="zh-CN" sz="2400" dirty="0">
                <a:latin typeface="Arial" pitchFamily="34" charset="0"/>
                <a:ea typeface="黑体" pitchFamily="49" charset="-122"/>
                <a:cs typeface="Arial" pitchFamily="34" charset="0"/>
              </a:endParaRPr>
            </a:p>
          </p:txBody>
        </p:sp>
        <p:sp>
          <p:nvSpPr>
            <p:cNvPr id="13320" name="Text Box 10"/>
            <p:cNvSpPr txBox="1">
              <a:spLocks noChangeArrowheads="1"/>
            </p:cNvSpPr>
            <p:nvPr/>
          </p:nvSpPr>
          <p:spPr bwMode="auto">
            <a:xfrm>
              <a:off x="1701" y="1616"/>
              <a:ext cx="20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solidFill>
                    <a:srgbClr val="FFFF00"/>
                  </a:solidFill>
                  <a:latin typeface="Arial" pitchFamily="34" charset="0"/>
                  <a:ea typeface="黑体" pitchFamily="49" charset="-122"/>
                  <a:cs typeface="Arial" pitchFamily="34" charset="0"/>
                </a:rPr>
                <a:t>磷酸戊糖途径</a:t>
              </a:r>
              <a:endParaRPr kumimoji="1" lang="zh-CN" altLang="en-US" sz="2400" dirty="0">
                <a:latin typeface="Arial" pitchFamily="34" charset="0"/>
                <a:ea typeface="黑体" pitchFamily="49" charset="-122"/>
                <a:cs typeface="Arial" pitchFamily="34" charset="0"/>
              </a:endParaRPr>
            </a:p>
          </p:txBody>
        </p:sp>
        <p:sp>
          <p:nvSpPr>
            <p:cNvPr id="13321" name="Line 11"/>
            <p:cNvSpPr>
              <a:spLocks noChangeShapeType="1"/>
            </p:cNvSpPr>
            <p:nvPr/>
          </p:nvSpPr>
          <p:spPr bwMode="auto">
            <a:xfrm>
              <a:off x="2752" y="1979"/>
              <a:ext cx="0" cy="408"/>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grpSp>
      <p:sp>
        <p:nvSpPr>
          <p:cNvPr id="21518" name="Text Box 14"/>
          <p:cNvSpPr txBox="1">
            <a:spLocks noChangeArrowheads="1"/>
          </p:cNvSpPr>
          <p:nvPr/>
        </p:nvSpPr>
        <p:spPr bwMode="auto">
          <a:xfrm>
            <a:off x="1187450" y="5373216"/>
            <a:ext cx="6985000" cy="106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en-US" altLang="zh-CN" sz="3200">
                <a:solidFill>
                  <a:schemeClr val="bg2"/>
                </a:solidFill>
                <a:latin typeface="Arial" charset="0"/>
                <a:ea typeface="黑体" pitchFamily="2" charset="-122"/>
              </a:rPr>
              <a:t>NADPH</a:t>
            </a:r>
            <a:r>
              <a:rPr lang="zh-CN" altLang="en-US" sz="3200">
                <a:solidFill>
                  <a:schemeClr val="bg2"/>
                </a:solidFill>
                <a:latin typeface="Arial" charset="0"/>
                <a:ea typeface="黑体" pitchFamily="2" charset="-122"/>
              </a:rPr>
              <a:t>也是偶联分解代谢与合成代谢的特殊功能分子</a:t>
            </a:r>
          </a:p>
        </p:txBody>
      </p:sp>
      <p:sp>
        <p:nvSpPr>
          <p:cNvPr id="13" name="灯片编号占位符 12"/>
          <p:cNvSpPr>
            <a:spLocks noGrp="1"/>
          </p:cNvSpPr>
          <p:nvPr>
            <p:ph type="sldNum" sz="quarter" idx="11"/>
          </p:nvPr>
        </p:nvSpPr>
        <p:spPr/>
        <p:txBody>
          <a:bodyPr/>
          <a:lstStyle/>
          <a:p>
            <a:pPr>
              <a:defRPr/>
            </a:pPr>
            <a:fld id="{7D90E316-58D3-4896-89CC-36797C80DBF5}" type="slidenum">
              <a:rPr lang="en-US" altLang="zh-CN" smtClean="0"/>
              <a:pPr>
                <a:defRPr/>
              </a:pPr>
              <a:t>15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wipe(up)">
                                      <p:cBhvr>
                                        <p:cTn id="12" dur="500"/>
                                        <p:tgtEl>
                                          <p:spTgt spid="21513"/>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518"/>
                                        </p:tgtEl>
                                        <p:attrNameLst>
                                          <p:attrName>style.visibility</p:attrName>
                                        </p:attrNameLst>
                                      </p:cBhvr>
                                      <p:to>
                                        <p:strVal val="visible"/>
                                      </p:to>
                                    </p:set>
                                    <p:animEffect transition="in" filter="dissolve">
                                      <p:cBhvr>
                                        <p:cTn id="21"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2671446" y="908720"/>
            <a:ext cx="3300905"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40" tIns="45720" rIns="91440" bIns="45720">
            <a:spAutoFit/>
            <a:scene3d>
              <a:camera prst="orthographicFront"/>
              <a:lightRig rig="soft" dir="tl">
                <a:rot lat="0" lon="0" rev="0"/>
              </a:lightRig>
            </a:scene3d>
            <a:sp3d extrusionH="12700" contourW="12700" prstMaterial="matte">
              <a:bevelT w="38100" h="38100"/>
              <a:contourClr>
                <a:srgbClr val="FFFF00"/>
              </a:contourClr>
            </a:sp3d>
          </a:bodyPr>
          <a:lstStyle>
            <a:defPPr>
              <a:defRPr lang="zh-CN"/>
            </a:defPPr>
            <a:lvl1pPr algn="ctr">
              <a:defRPr sz="4800" b="1" spc="50">
                <a:ln w="11430"/>
                <a:solidFill>
                  <a:srgbClr val="D60000"/>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z="4000" b="0" dirty="0">
                <a:solidFill>
                  <a:srgbClr val="FFFF00"/>
                </a:solidFill>
                <a:effectLst/>
              </a:rPr>
              <a:t>代谢的整体性</a:t>
            </a:r>
          </a:p>
        </p:txBody>
      </p:sp>
      <p:sp>
        <p:nvSpPr>
          <p:cNvPr id="77827" name="Text Box 5"/>
          <p:cNvSpPr txBox="1">
            <a:spLocks noChangeArrowheads="1"/>
          </p:cNvSpPr>
          <p:nvPr/>
        </p:nvSpPr>
        <p:spPr bwMode="auto">
          <a:xfrm>
            <a:off x="323528" y="2354665"/>
            <a:ext cx="129614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zh-CN" altLang="en-US" sz="3600" dirty="0">
                <a:latin typeface="Arial" charset="0"/>
                <a:ea typeface="黑体" pitchFamily="2" charset="-122"/>
              </a:rPr>
              <a:t>网络</a:t>
            </a:r>
          </a:p>
        </p:txBody>
      </p:sp>
      <p:cxnSp>
        <p:nvCxnSpPr>
          <p:cNvPr id="3" name="直接箭头连接符 2"/>
          <p:cNvCxnSpPr/>
          <p:nvPr/>
        </p:nvCxnSpPr>
        <p:spPr bwMode="auto">
          <a:xfrm>
            <a:off x="1475656" y="2709360"/>
            <a:ext cx="648072" cy="0"/>
          </a:xfrm>
          <a:prstGeom prst="straightConnector1">
            <a:avLst/>
          </a:prstGeom>
          <a:solidFill>
            <a:schemeClr val="accent1"/>
          </a:solidFill>
          <a:ln w="762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 Box 5"/>
          <p:cNvSpPr txBox="1">
            <a:spLocks noChangeArrowheads="1"/>
          </p:cNvSpPr>
          <p:nvPr/>
        </p:nvSpPr>
        <p:spPr bwMode="auto">
          <a:xfrm>
            <a:off x="2123728" y="2348880"/>
            <a:ext cx="129614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zh-CN" altLang="en-US" sz="3600" dirty="0">
                <a:latin typeface="Arial" charset="0"/>
                <a:ea typeface="黑体" pitchFamily="2" charset="-122"/>
              </a:rPr>
              <a:t>变化</a:t>
            </a:r>
          </a:p>
        </p:txBody>
      </p:sp>
      <p:cxnSp>
        <p:nvCxnSpPr>
          <p:cNvPr id="9" name="直接箭头连接符 8"/>
          <p:cNvCxnSpPr/>
          <p:nvPr/>
        </p:nvCxnSpPr>
        <p:spPr bwMode="auto">
          <a:xfrm>
            <a:off x="3275856" y="2723434"/>
            <a:ext cx="648072" cy="0"/>
          </a:xfrm>
          <a:prstGeom prst="straightConnector1">
            <a:avLst/>
          </a:prstGeom>
          <a:solidFill>
            <a:schemeClr val="accent1"/>
          </a:solidFill>
          <a:ln w="762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5"/>
          <p:cNvSpPr txBox="1">
            <a:spLocks noChangeArrowheads="1"/>
          </p:cNvSpPr>
          <p:nvPr/>
        </p:nvSpPr>
        <p:spPr bwMode="auto">
          <a:xfrm>
            <a:off x="3923928" y="2350621"/>
            <a:ext cx="129614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zh-CN" altLang="en-US" sz="3600" dirty="0">
                <a:latin typeface="Arial" charset="0"/>
                <a:ea typeface="黑体" pitchFamily="2" charset="-122"/>
              </a:rPr>
              <a:t>局域</a:t>
            </a:r>
          </a:p>
        </p:txBody>
      </p:sp>
      <p:cxnSp>
        <p:nvCxnSpPr>
          <p:cNvPr id="11" name="直接箭头连接符 10"/>
          <p:cNvCxnSpPr/>
          <p:nvPr/>
        </p:nvCxnSpPr>
        <p:spPr bwMode="auto">
          <a:xfrm>
            <a:off x="5076056" y="2721693"/>
            <a:ext cx="648072" cy="0"/>
          </a:xfrm>
          <a:prstGeom prst="straightConnector1">
            <a:avLst/>
          </a:prstGeom>
          <a:solidFill>
            <a:schemeClr val="accent1"/>
          </a:solidFill>
          <a:ln w="762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5"/>
          <p:cNvSpPr txBox="1">
            <a:spLocks noChangeArrowheads="1"/>
          </p:cNvSpPr>
          <p:nvPr/>
        </p:nvSpPr>
        <p:spPr bwMode="auto">
          <a:xfrm>
            <a:off x="5724128" y="2348880"/>
            <a:ext cx="129614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zh-CN" altLang="en-US" sz="3600" dirty="0">
                <a:latin typeface="Arial" charset="0"/>
                <a:ea typeface="黑体" pitchFamily="2" charset="-122"/>
              </a:rPr>
              <a:t>节点</a:t>
            </a:r>
          </a:p>
        </p:txBody>
      </p:sp>
      <p:cxnSp>
        <p:nvCxnSpPr>
          <p:cNvPr id="13" name="直接箭头连接符 12"/>
          <p:cNvCxnSpPr/>
          <p:nvPr/>
        </p:nvCxnSpPr>
        <p:spPr bwMode="auto">
          <a:xfrm>
            <a:off x="6876256" y="2723434"/>
            <a:ext cx="648072" cy="0"/>
          </a:xfrm>
          <a:prstGeom prst="straightConnector1">
            <a:avLst/>
          </a:prstGeom>
          <a:solidFill>
            <a:schemeClr val="accent1"/>
          </a:solidFill>
          <a:ln w="762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5"/>
          <p:cNvSpPr txBox="1">
            <a:spLocks noChangeArrowheads="1"/>
          </p:cNvSpPr>
          <p:nvPr/>
        </p:nvSpPr>
        <p:spPr bwMode="auto">
          <a:xfrm>
            <a:off x="7524328" y="2350621"/>
            <a:ext cx="1296144"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zh-CN" altLang="en-US" sz="3600" dirty="0">
                <a:latin typeface="Arial" charset="0"/>
                <a:ea typeface="黑体" pitchFamily="2" charset="-122"/>
              </a:rPr>
              <a:t>能量</a:t>
            </a:r>
          </a:p>
        </p:txBody>
      </p:sp>
      <p:grpSp>
        <p:nvGrpSpPr>
          <p:cNvPr id="2" name="组合 6"/>
          <p:cNvGrpSpPr/>
          <p:nvPr/>
        </p:nvGrpSpPr>
        <p:grpSpPr>
          <a:xfrm>
            <a:off x="539552" y="3212976"/>
            <a:ext cx="864096" cy="2448272"/>
            <a:chOff x="395536" y="3212976"/>
            <a:chExt cx="864096" cy="2448272"/>
          </a:xfrm>
        </p:grpSpPr>
        <p:sp>
          <p:nvSpPr>
            <p:cNvPr id="5" name="矩形 4"/>
            <p:cNvSpPr/>
            <p:nvPr/>
          </p:nvSpPr>
          <p:spPr bwMode="auto">
            <a:xfrm>
              <a:off x="395536" y="3212976"/>
              <a:ext cx="864096" cy="2448272"/>
            </a:xfrm>
            <a:prstGeom prst="rect">
              <a:avLst/>
            </a:prstGeom>
            <a:solidFill>
              <a:srgbClr val="DDF2FF"/>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i="0" u="none" strike="noStrike" cap="none" normalizeH="0" baseline="0">
                <a:ln>
                  <a:noFill/>
                </a:ln>
                <a:solidFill>
                  <a:schemeClr val="tx1"/>
                </a:solidFill>
                <a:effectLst/>
                <a:latin typeface="Times New Roman" pitchFamily="18" charset="0"/>
                <a:ea typeface="宋体" pitchFamily="2" charset="-122"/>
              </a:endParaRPr>
            </a:p>
          </p:txBody>
        </p:sp>
        <p:sp>
          <p:nvSpPr>
            <p:cNvPr id="6" name="TextBox 5"/>
            <p:cNvSpPr txBox="1"/>
            <p:nvPr/>
          </p:nvSpPr>
          <p:spPr>
            <a:xfrm>
              <a:off x="529265" y="3652282"/>
              <a:ext cx="596638" cy="1569660"/>
            </a:xfrm>
            <a:prstGeom prst="rect">
              <a:avLst/>
            </a:prstGeom>
            <a:noFill/>
          </p:spPr>
          <p:txBody>
            <a:bodyPr wrap="none" rtlCol="0">
              <a:spAutoFit/>
            </a:bodyPr>
            <a:lstStyle/>
            <a:p>
              <a:r>
                <a:rPr lang="zh-CN" altLang="en-US" sz="3200" dirty="0">
                  <a:latin typeface="黑体" pitchFamily="49" charset="-122"/>
                  <a:ea typeface="黑体" pitchFamily="49" charset="-122"/>
                </a:rPr>
                <a:t>整</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体</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性</a:t>
              </a:r>
            </a:p>
          </p:txBody>
        </p:sp>
      </p:grpSp>
      <p:grpSp>
        <p:nvGrpSpPr>
          <p:cNvPr id="4" name="组合 14"/>
          <p:cNvGrpSpPr/>
          <p:nvPr/>
        </p:nvGrpSpPr>
        <p:grpSpPr>
          <a:xfrm>
            <a:off x="2342310" y="3212976"/>
            <a:ext cx="864096" cy="2448272"/>
            <a:chOff x="2267744" y="3212976"/>
            <a:chExt cx="864096" cy="2448272"/>
          </a:xfrm>
        </p:grpSpPr>
        <p:sp>
          <p:nvSpPr>
            <p:cNvPr id="17" name="矩形 16"/>
            <p:cNvSpPr/>
            <p:nvPr/>
          </p:nvSpPr>
          <p:spPr bwMode="auto">
            <a:xfrm>
              <a:off x="2267744" y="3212976"/>
              <a:ext cx="864096" cy="2448272"/>
            </a:xfrm>
            <a:prstGeom prst="rect">
              <a:avLst/>
            </a:prstGeom>
            <a:solidFill>
              <a:srgbClr val="DDF2FF"/>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i="0" u="none" strike="noStrike" cap="none" normalizeH="0" baseline="0">
                <a:ln>
                  <a:noFill/>
                </a:ln>
                <a:solidFill>
                  <a:schemeClr val="tx1"/>
                </a:solidFill>
                <a:effectLst/>
                <a:latin typeface="Times New Roman" pitchFamily="18" charset="0"/>
                <a:ea typeface="宋体" pitchFamily="2" charset="-122"/>
              </a:endParaRPr>
            </a:p>
          </p:txBody>
        </p:sp>
        <p:sp>
          <p:nvSpPr>
            <p:cNvPr id="18" name="TextBox 17"/>
            <p:cNvSpPr txBox="1"/>
            <p:nvPr/>
          </p:nvSpPr>
          <p:spPr>
            <a:xfrm>
              <a:off x="2401473" y="3652282"/>
              <a:ext cx="596638" cy="1569660"/>
            </a:xfrm>
            <a:prstGeom prst="rect">
              <a:avLst/>
            </a:prstGeom>
            <a:noFill/>
          </p:spPr>
          <p:txBody>
            <a:bodyPr wrap="none" rtlCol="0">
              <a:spAutoFit/>
            </a:bodyPr>
            <a:lstStyle/>
            <a:p>
              <a:r>
                <a:rPr lang="zh-CN" altLang="en-US" sz="3200" dirty="0">
                  <a:latin typeface="黑体" pitchFamily="49" charset="-122"/>
                  <a:ea typeface="黑体" pitchFamily="49" charset="-122"/>
                </a:rPr>
                <a:t>动</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态</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性</a:t>
              </a:r>
            </a:p>
          </p:txBody>
        </p:sp>
      </p:grpSp>
      <p:grpSp>
        <p:nvGrpSpPr>
          <p:cNvPr id="7" name="组合 15"/>
          <p:cNvGrpSpPr/>
          <p:nvPr/>
        </p:nvGrpSpPr>
        <p:grpSpPr>
          <a:xfrm>
            <a:off x="4139952" y="3205722"/>
            <a:ext cx="864096" cy="2448272"/>
            <a:chOff x="4067944" y="3205722"/>
            <a:chExt cx="864096" cy="2448272"/>
          </a:xfrm>
        </p:grpSpPr>
        <p:sp>
          <p:nvSpPr>
            <p:cNvPr id="19" name="矩形 18"/>
            <p:cNvSpPr/>
            <p:nvPr/>
          </p:nvSpPr>
          <p:spPr bwMode="auto">
            <a:xfrm>
              <a:off x="4067944" y="3205722"/>
              <a:ext cx="864096" cy="2448272"/>
            </a:xfrm>
            <a:prstGeom prst="rect">
              <a:avLst/>
            </a:prstGeom>
            <a:solidFill>
              <a:srgbClr val="DDF2FF"/>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i="0" u="none" strike="noStrike" cap="none" normalizeH="0" baseline="0">
                <a:ln>
                  <a:noFill/>
                </a:ln>
                <a:solidFill>
                  <a:schemeClr val="tx1"/>
                </a:solidFill>
                <a:effectLst/>
                <a:latin typeface="Times New Roman" pitchFamily="18" charset="0"/>
                <a:ea typeface="宋体" pitchFamily="2" charset="-122"/>
              </a:endParaRPr>
            </a:p>
          </p:txBody>
        </p:sp>
        <p:sp>
          <p:nvSpPr>
            <p:cNvPr id="20" name="TextBox 19"/>
            <p:cNvSpPr txBox="1"/>
            <p:nvPr/>
          </p:nvSpPr>
          <p:spPr>
            <a:xfrm>
              <a:off x="4201673" y="3429000"/>
              <a:ext cx="596638" cy="2062103"/>
            </a:xfrm>
            <a:prstGeom prst="rect">
              <a:avLst/>
            </a:prstGeom>
            <a:noFill/>
          </p:spPr>
          <p:txBody>
            <a:bodyPr wrap="none" rtlCol="0">
              <a:spAutoFit/>
            </a:bodyPr>
            <a:lstStyle/>
            <a:p>
              <a:r>
                <a:rPr lang="zh-CN" altLang="en-US" sz="3200" dirty="0">
                  <a:latin typeface="黑体" pitchFamily="49" charset="-122"/>
                  <a:ea typeface="黑体" pitchFamily="49" charset="-122"/>
                </a:rPr>
                <a:t>组</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织</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特</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色</a:t>
              </a:r>
            </a:p>
          </p:txBody>
        </p:sp>
      </p:grpSp>
      <p:grpSp>
        <p:nvGrpSpPr>
          <p:cNvPr id="15" name="组合 24"/>
          <p:cNvGrpSpPr/>
          <p:nvPr/>
        </p:nvGrpSpPr>
        <p:grpSpPr>
          <a:xfrm>
            <a:off x="5931135" y="3212976"/>
            <a:ext cx="864096" cy="2448272"/>
            <a:chOff x="5883220" y="3212976"/>
            <a:chExt cx="864096" cy="2448272"/>
          </a:xfrm>
        </p:grpSpPr>
        <p:sp>
          <p:nvSpPr>
            <p:cNvPr id="21" name="矩形 20"/>
            <p:cNvSpPr/>
            <p:nvPr/>
          </p:nvSpPr>
          <p:spPr bwMode="auto">
            <a:xfrm>
              <a:off x="5883220" y="3212976"/>
              <a:ext cx="864096" cy="2448272"/>
            </a:xfrm>
            <a:prstGeom prst="rect">
              <a:avLst/>
            </a:prstGeom>
            <a:solidFill>
              <a:srgbClr val="DDF2FF"/>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i="0" u="none" strike="noStrike" cap="none" normalizeH="0" baseline="0">
                <a:ln>
                  <a:noFill/>
                </a:ln>
                <a:solidFill>
                  <a:schemeClr val="tx1"/>
                </a:solidFill>
                <a:effectLst/>
                <a:latin typeface="Times New Roman" pitchFamily="18" charset="0"/>
                <a:ea typeface="宋体" pitchFamily="2" charset="-122"/>
              </a:endParaRPr>
            </a:p>
          </p:txBody>
        </p:sp>
        <p:sp>
          <p:nvSpPr>
            <p:cNvPr id="22" name="TextBox 21"/>
            <p:cNvSpPr txBox="1"/>
            <p:nvPr/>
          </p:nvSpPr>
          <p:spPr>
            <a:xfrm>
              <a:off x="6016949" y="3674054"/>
              <a:ext cx="596638" cy="1569660"/>
            </a:xfrm>
            <a:prstGeom prst="rect">
              <a:avLst/>
            </a:prstGeom>
            <a:noFill/>
          </p:spPr>
          <p:txBody>
            <a:bodyPr wrap="none" rtlCol="0">
              <a:spAutoFit/>
            </a:bodyPr>
            <a:lstStyle/>
            <a:p>
              <a:r>
                <a:rPr lang="zh-CN" altLang="en-US" sz="3200" dirty="0">
                  <a:latin typeface="黑体" pitchFamily="49" charset="-122"/>
                  <a:ea typeface="黑体" pitchFamily="49" charset="-122"/>
                </a:rPr>
                <a:t>代</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谢</a:t>
              </a:r>
              <a:endParaRPr lang="en-US" altLang="zh-CN" sz="3200" dirty="0">
                <a:latin typeface="黑体" pitchFamily="49" charset="-122"/>
                <a:ea typeface="黑体" pitchFamily="49" charset="-122"/>
              </a:endParaRPr>
            </a:p>
            <a:p>
              <a:r>
                <a:rPr lang="zh-CN" altLang="en-US" sz="3200" dirty="0">
                  <a:latin typeface="黑体" pitchFamily="49" charset="-122"/>
                  <a:ea typeface="黑体" pitchFamily="49" charset="-122"/>
                </a:rPr>
                <a:t>池</a:t>
              </a:r>
            </a:p>
          </p:txBody>
        </p:sp>
      </p:grpSp>
      <p:grpSp>
        <p:nvGrpSpPr>
          <p:cNvPr id="16" name="组合 25"/>
          <p:cNvGrpSpPr/>
          <p:nvPr/>
        </p:nvGrpSpPr>
        <p:grpSpPr>
          <a:xfrm>
            <a:off x="7749369" y="3198462"/>
            <a:ext cx="864096" cy="2448272"/>
            <a:chOff x="7668344" y="3198462"/>
            <a:chExt cx="864096" cy="2448272"/>
          </a:xfrm>
        </p:grpSpPr>
        <p:sp>
          <p:nvSpPr>
            <p:cNvPr id="23" name="矩形 22"/>
            <p:cNvSpPr/>
            <p:nvPr/>
          </p:nvSpPr>
          <p:spPr bwMode="auto">
            <a:xfrm>
              <a:off x="7668344" y="3198462"/>
              <a:ext cx="864096" cy="2448272"/>
            </a:xfrm>
            <a:prstGeom prst="rect">
              <a:avLst/>
            </a:prstGeom>
            <a:solidFill>
              <a:srgbClr val="DDF2FF"/>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i="0" u="none" strike="noStrike" cap="none" normalizeH="0" baseline="0">
                <a:ln>
                  <a:noFill/>
                </a:ln>
                <a:solidFill>
                  <a:schemeClr val="tx1"/>
                </a:solidFill>
                <a:effectLst/>
                <a:latin typeface="Times New Roman" pitchFamily="18" charset="0"/>
                <a:ea typeface="宋体" pitchFamily="2" charset="-122"/>
              </a:endParaRPr>
            </a:p>
          </p:txBody>
        </p:sp>
        <p:sp>
          <p:nvSpPr>
            <p:cNvPr id="24" name="TextBox 23"/>
            <p:cNvSpPr txBox="1"/>
            <p:nvPr/>
          </p:nvSpPr>
          <p:spPr>
            <a:xfrm>
              <a:off x="7725838" y="3659540"/>
              <a:ext cx="805029" cy="1569660"/>
            </a:xfrm>
            <a:prstGeom prst="rect">
              <a:avLst/>
            </a:prstGeom>
            <a:noFill/>
          </p:spPr>
          <p:txBody>
            <a:bodyPr wrap="none" rtlCol="0">
              <a:spAutoFit/>
            </a:bodyPr>
            <a:lstStyle/>
            <a:p>
              <a:pPr algn="ctr"/>
              <a:r>
                <a:rPr lang="en-US" altLang="zh-CN" sz="3200" dirty="0">
                  <a:latin typeface="黑体" pitchFamily="49" charset="-122"/>
                  <a:ea typeface="黑体" pitchFamily="49" charset="-122"/>
                </a:rPr>
                <a:t>ATP</a:t>
              </a:r>
            </a:p>
            <a:p>
              <a:pPr algn="ctr"/>
              <a:r>
                <a:rPr lang="zh-CN" altLang="en-US" sz="3200" dirty="0">
                  <a:latin typeface="黑体" pitchFamily="49" charset="-122"/>
                  <a:ea typeface="黑体" pitchFamily="49" charset="-122"/>
                </a:rPr>
                <a:t>货</a:t>
              </a:r>
              <a:endParaRPr lang="en-US" altLang="zh-CN" sz="3200" dirty="0">
                <a:latin typeface="黑体" pitchFamily="49" charset="-122"/>
                <a:ea typeface="黑体" pitchFamily="49" charset="-122"/>
              </a:endParaRPr>
            </a:p>
            <a:p>
              <a:pPr algn="ctr"/>
              <a:r>
                <a:rPr lang="zh-CN" altLang="en-US" sz="3200" dirty="0">
                  <a:latin typeface="黑体" pitchFamily="49" charset="-122"/>
                  <a:ea typeface="黑体" pitchFamily="49" charset="-122"/>
                </a:rPr>
                <a:t>币</a:t>
              </a:r>
            </a:p>
          </p:txBody>
        </p:sp>
      </p:grpSp>
      <p:sp>
        <p:nvSpPr>
          <p:cNvPr id="27" name="灯片编号占位符 26"/>
          <p:cNvSpPr>
            <a:spLocks noGrp="1"/>
          </p:cNvSpPr>
          <p:nvPr>
            <p:ph type="sldNum" sz="quarter" idx="11"/>
          </p:nvPr>
        </p:nvSpPr>
        <p:spPr/>
        <p:txBody>
          <a:bodyPr/>
          <a:lstStyle/>
          <a:p>
            <a:pPr>
              <a:defRPr/>
            </a:pPr>
            <a:fld id="{7D90E316-58D3-4896-89CC-36797C80DBF5}" type="slidenum">
              <a:rPr lang="en-US" altLang="zh-CN" smtClean="0"/>
              <a:pPr>
                <a:defRPr/>
              </a:pPr>
              <a:t>16</a:t>
            </a:fld>
            <a:endParaRPr lang="en-US" altLang="zh-CN"/>
          </a:p>
        </p:txBody>
      </p:sp>
    </p:spTree>
    <p:extLst>
      <p:ext uri="{BB962C8B-B14F-4D97-AF65-F5344CB8AC3E}">
        <p14:creationId xmlns:p14="http://schemas.microsoft.com/office/powerpoint/2010/main" val="124537209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fade">
                                      <p:cBhvr>
                                        <p:cTn id="7" dur="500"/>
                                        <p:tgtEl>
                                          <p:spTgt spid="7782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8"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971550" y="420688"/>
            <a:ext cx="7127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dirty="0">
                <a:solidFill>
                  <a:srgbClr val="FFFF66"/>
                </a:solidFill>
                <a:latin typeface="楷体_GB2312" pitchFamily="49" charset="-122"/>
                <a:ea typeface="黑体" pitchFamily="2" charset="-122"/>
              </a:rPr>
              <a:t>二、物质代谢与能量代谢相互关联</a:t>
            </a:r>
            <a:endParaRPr kumimoji="1" lang="zh-CN" altLang="en-US" sz="2400" dirty="0">
              <a:latin typeface="Tahoma" pitchFamily="34" charset="0"/>
              <a:ea typeface="黑体" pitchFamily="2" charset="-122"/>
            </a:endParaRPr>
          </a:p>
        </p:txBody>
      </p:sp>
      <p:sp>
        <p:nvSpPr>
          <p:cNvPr id="23557" name="Rectangle 5"/>
          <p:cNvSpPr>
            <a:spLocks noChangeArrowheads="1"/>
          </p:cNvSpPr>
          <p:nvPr/>
        </p:nvSpPr>
        <p:spPr bwMode="auto">
          <a:xfrm>
            <a:off x="467544" y="1196752"/>
            <a:ext cx="5904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algn="l">
              <a:buClr>
                <a:schemeClr val="hlink"/>
              </a:buClr>
              <a:buSzPts val="2100"/>
              <a:buFont typeface="Wingdings" pitchFamily="2" charset="2"/>
              <a:buChar char="u"/>
            </a:pPr>
            <a:r>
              <a:rPr kumimoji="1" lang="zh-CN" altLang="en-US" sz="3200" dirty="0">
                <a:latin typeface="黑体" pitchFamily="49" charset="-122"/>
                <a:ea typeface="黑体" pitchFamily="49" charset="-122"/>
              </a:rPr>
              <a:t> 三大营养物质均可氧化供能</a:t>
            </a:r>
            <a:endParaRPr kumimoji="1" lang="zh-CN" altLang="en-US" sz="2400" dirty="0">
              <a:latin typeface="黑体" pitchFamily="49" charset="-122"/>
              <a:ea typeface="黑体" pitchFamily="49" charset="-122"/>
            </a:endParaRPr>
          </a:p>
        </p:txBody>
      </p:sp>
      <p:grpSp>
        <p:nvGrpSpPr>
          <p:cNvPr id="2" name="Group 34"/>
          <p:cNvGrpSpPr>
            <a:grpSpLocks/>
          </p:cNvGrpSpPr>
          <p:nvPr/>
        </p:nvGrpSpPr>
        <p:grpSpPr bwMode="auto">
          <a:xfrm>
            <a:off x="1568575" y="5517232"/>
            <a:ext cx="4760912" cy="1208088"/>
            <a:chOff x="1433" y="3564"/>
            <a:chExt cx="2999" cy="761"/>
          </a:xfrm>
        </p:grpSpPr>
        <p:sp>
          <p:nvSpPr>
            <p:cNvPr id="14363" name="Line 21"/>
            <p:cNvSpPr>
              <a:spLocks noChangeShapeType="1"/>
            </p:cNvSpPr>
            <p:nvPr/>
          </p:nvSpPr>
          <p:spPr bwMode="auto">
            <a:xfrm>
              <a:off x="1445" y="3672"/>
              <a:ext cx="0" cy="2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4364" name="Line 22"/>
            <p:cNvSpPr>
              <a:spLocks noChangeShapeType="1"/>
            </p:cNvSpPr>
            <p:nvPr/>
          </p:nvSpPr>
          <p:spPr bwMode="auto">
            <a:xfrm>
              <a:off x="1433" y="3878"/>
              <a:ext cx="2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65" name="Text Box 23"/>
            <p:cNvSpPr txBox="1">
              <a:spLocks noChangeArrowheads="1"/>
            </p:cNvSpPr>
            <p:nvPr/>
          </p:nvSpPr>
          <p:spPr bwMode="auto">
            <a:xfrm>
              <a:off x="3775" y="3708"/>
              <a:ext cx="6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b="1">
                  <a:latin typeface="Times New Roman" pitchFamily="18" charset="0"/>
                  <a:ea typeface="楷体_GB2312" pitchFamily="49" charset="-122"/>
                </a:rPr>
                <a:t>H</a:t>
              </a:r>
              <a:r>
                <a:rPr kumimoji="1" lang="en-US" altLang="zh-CN" sz="2800" b="1" baseline="-25000">
                  <a:latin typeface="Times New Roman" pitchFamily="18" charset="0"/>
                  <a:ea typeface="楷体_GB2312" pitchFamily="49" charset="-122"/>
                </a:rPr>
                <a:t>2</a:t>
              </a:r>
              <a:r>
                <a:rPr kumimoji="1" lang="en-US" altLang="zh-CN" sz="2800" b="1">
                  <a:latin typeface="Times New Roman" pitchFamily="18" charset="0"/>
                  <a:ea typeface="楷体_GB2312" pitchFamily="49" charset="-122"/>
                </a:rPr>
                <a:t>O </a:t>
              </a:r>
              <a:endParaRPr kumimoji="1" lang="en-US" altLang="zh-CN" sz="2400">
                <a:latin typeface="Tahoma" pitchFamily="34" charset="0"/>
              </a:endParaRPr>
            </a:p>
          </p:txBody>
        </p:sp>
        <p:sp>
          <p:nvSpPr>
            <p:cNvPr id="14366" name="Text Box 24"/>
            <p:cNvSpPr txBox="1">
              <a:spLocks noChangeArrowheads="1"/>
            </p:cNvSpPr>
            <p:nvPr/>
          </p:nvSpPr>
          <p:spPr bwMode="auto">
            <a:xfrm>
              <a:off x="2240" y="3564"/>
              <a:ext cx="130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FF00"/>
                  </a:solidFill>
                  <a:latin typeface="Times New Roman" pitchFamily="18" charset="0"/>
                  <a:ea typeface="黑体" pitchFamily="2" charset="-122"/>
                </a:rPr>
                <a:t>氧化磷酸化</a:t>
              </a:r>
              <a:endParaRPr kumimoji="1" lang="zh-CN" altLang="en-US" sz="2400" dirty="0">
                <a:solidFill>
                  <a:srgbClr val="FFFF00"/>
                </a:solidFill>
                <a:latin typeface="Tahoma" pitchFamily="34" charset="0"/>
                <a:ea typeface="黑体" pitchFamily="2" charset="-122"/>
              </a:endParaRPr>
            </a:p>
          </p:txBody>
        </p:sp>
        <p:sp>
          <p:nvSpPr>
            <p:cNvPr id="14367" name="Line 25"/>
            <p:cNvSpPr>
              <a:spLocks noChangeShapeType="1"/>
            </p:cNvSpPr>
            <p:nvPr/>
          </p:nvSpPr>
          <p:spPr bwMode="auto">
            <a:xfrm flipV="1">
              <a:off x="2153" y="3896"/>
              <a:ext cx="182" cy="1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68" name="Line 26"/>
            <p:cNvSpPr>
              <a:spLocks noChangeShapeType="1"/>
            </p:cNvSpPr>
            <p:nvPr/>
          </p:nvSpPr>
          <p:spPr bwMode="auto">
            <a:xfrm>
              <a:off x="3244" y="3896"/>
              <a:ext cx="146" cy="1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69" name="Text Box 27"/>
            <p:cNvSpPr txBox="1">
              <a:spLocks noChangeArrowheads="1"/>
            </p:cNvSpPr>
            <p:nvPr/>
          </p:nvSpPr>
          <p:spPr bwMode="auto">
            <a:xfrm>
              <a:off x="1732" y="4020"/>
              <a:ext cx="8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solidFill>
                    <a:srgbClr val="FFFF00"/>
                  </a:solidFill>
                  <a:latin typeface="Times New Roman" pitchFamily="18" charset="0"/>
                  <a:ea typeface="楷体_GB2312" pitchFamily="49" charset="-122"/>
                </a:rPr>
                <a:t>ADP+Pi</a:t>
              </a:r>
              <a:endParaRPr kumimoji="1" lang="en-US" altLang="zh-CN" sz="2400">
                <a:latin typeface="Tahoma" pitchFamily="34" charset="0"/>
              </a:endParaRPr>
            </a:p>
          </p:txBody>
        </p:sp>
        <p:sp>
          <p:nvSpPr>
            <p:cNvPr id="14370" name="Text Box 28"/>
            <p:cNvSpPr txBox="1">
              <a:spLocks noChangeArrowheads="1"/>
            </p:cNvSpPr>
            <p:nvPr/>
          </p:nvSpPr>
          <p:spPr bwMode="auto">
            <a:xfrm>
              <a:off x="3128" y="4037"/>
              <a:ext cx="6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solidFill>
                    <a:srgbClr val="FF66CC"/>
                  </a:solidFill>
                  <a:latin typeface="Times New Roman" pitchFamily="18" charset="0"/>
                  <a:ea typeface="楷体_GB2312" pitchFamily="49" charset="-122"/>
                </a:rPr>
                <a:t>ATP</a:t>
              </a:r>
              <a:endParaRPr kumimoji="1" lang="en-US" altLang="zh-CN" sz="2400">
                <a:latin typeface="Tahoma" pitchFamily="34" charset="0"/>
              </a:endParaRPr>
            </a:p>
          </p:txBody>
        </p:sp>
      </p:grpSp>
      <p:grpSp>
        <p:nvGrpSpPr>
          <p:cNvPr id="3" name="Group 33"/>
          <p:cNvGrpSpPr>
            <a:grpSpLocks/>
          </p:cNvGrpSpPr>
          <p:nvPr/>
        </p:nvGrpSpPr>
        <p:grpSpPr bwMode="auto">
          <a:xfrm>
            <a:off x="899592" y="3592514"/>
            <a:ext cx="4845051" cy="1997075"/>
            <a:chOff x="962" y="2263"/>
            <a:chExt cx="3052" cy="1258"/>
          </a:xfrm>
        </p:grpSpPr>
        <p:sp>
          <p:nvSpPr>
            <p:cNvPr id="14352" name="Oval 9"/>
            <p:cNvSpPr>
              <a:spLocks noChangeAspect="1" noChangeArrowheads="1"/>
            </p:cNvSpPr>
            <p:nvPr/>
          </p:nvSpPr>
          <p:spPr bwMode="auto">
            <a:xfrm>
              <a:off x="2279" y="2403"/>
              <a:ext cx="860" cy="862"/>
            </a:xfrm>
            <a:prstGeom prst="ellipse">
              <a:avLst/>
            </a:prstGeom>
            <a:solidFill>
              <a:srgbClr val="FF66CC"/>
            </a:solidFill>
            <a:ln w="28575">
              <a:solidFill>
                <a:schemeClr val="tx1"/>
              </a:solidFill>
              <a:round/>
              <a:headEnd/>
              <a:tailEnd/>
            </a:ln>
          </p:spPr>
          <p:txBody>
            <a:bodyPr/>
            <a:lstStyle/>
            <a:p>
              <a:endParaRPr lang="zh-CN" altLang="en-US">
                <a:latin typeface="Arial" pitchFamily="34" charset="0"/>
                <a:ea typeface="黑体" pitchFamily="49" charset="-122"/>
                <a:cs typeface="Arial" pitchFamily="34" charset="0"/>
              </a:endParaRPr>
            </a:p>
          </p:txBody>
        </p:sp>
        <p:sp>
          <p:nvSpPr>
            <p:cNvPr id="14353" name="Line 12"/>
            <p:cNvSpPr>
              <a:spLocks noChangeShapeType="1"/>
            </p:cNvSpPr>
            <p:nvPr/>
          </p:nvSpPr>
          <p:spPr bwMode="auto">
            <a:xfrm>
              <a:off x="2691" y="2263"/>
              <a:ext cx="227" cy="1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14354" name="Line 13"/>
            <p:cNvSpPr>
              <a:spLocks noChangeShapeType="1"/>
            </p:cNvSpPr>
            <p:nvPr/>
          </p:nvSpPr>
          <p:spPr bwMode="auto">
            <a:xfrm rot="2520000">
              <a:off x="2887" y="2455"/>
              <a:ext cx="77"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4355" name="Freeform 14"/>
            <p:cNvSpPr>
              <a:spLocks/>
            </p:cNvSpPr>
            <p:nvPr/>
          </p:nvSpPr>
          <p:spPr bwMode="auto">
            <a:xfrm>
              <a:off x="3107" y="2886"/>
              <a:ext cx="220" cy="265"/>
            </a:xfrm>
            <a:custGeom>
              <a:avLst/>
              <a:gdLst>
                <a:gd name="T0" fmla="*/ 71 w 210"/>
                <a:gd name="T1" fmla="*/ 0 h 468"/>
                <a:gd name="T2" fmla="*/ 71 w 210"/>
                <a:gd name="T3" fmla="*/ 168 h 468"/>
                <a:gd name="T4" fmla="*/ 500 w 210"/>
                <a:gd name="T5" fmla="*/ 251 h 468"/>
                <a:gd name="T6" fmla="*/ 0 60000 65536"/>
                <a:gd name="T7" fmla="*/ 0 60000 65536"/>
                <a:gd name="T8" fmla="*/ 0 60000 65536"/>
                <a:gd name="T9" fmla="*/ 0 w 210"/>
                <a:gd name="T10" fmla="*/ 0 h 468"/>
                <a:gd name="T11" fmla="*/ 210 w 210"/>
                <a:gd name="T12" fmla="*/ 468 h 468"/>
              </a:gdLst>
              <a:ahLst/>
              <a:cxnLst>
                <a:cxn ang="T6">
                  <a:pos x="T0" y="T1"/>
                </a:cxn>
                <a:cxn ang="T7">
                  <a:pos x="T2" y="T3"/>
                </a:cxn>
                <a:cxn ang="T8">
                  <a:pos x="T4" y="T5"/>
                </a:cxn>
              </a:cxnLst>
              <a:rect l="T9" t="T10" r="T11" b="T12"/>
              <a:pathLst>
                <a:path w="210" h="468">
                  <a:moveTo>
                    <a:pt x="30" y="0"/>
                  </a:moveTo>
                  <a:cubicBezTo>
                    <a:pt x="15" y="117"/>
                    <a:pt x="0" y="234"/>
                    <a:pt x="30" y="312"/>
                  </a:cubicBezTo>
                  <a:cubicBezTo>
                    <a:pt x="60" y="390"/>
                    <a:pt x="180" y="442"/>
                    <a:pt x="210" y="468"/>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ea typeface="黑体" pitchFamily="49" charset="-122"/>
                <a:cs typeface="Arial" pitchFamily="34" charset="0"/>
              </a:endParaRPr>
            </a:p>
          </p:txBody>
        </p:sp>
        <p:sp>
          <p:nvSpPr>
            <p:cNvPr id="14356" name="Line 15"/>
            <p:cNvSpPr>
              <a:spLocks noChangeShapeType="1"/>
            </p:cNvSpPr>
            <p:nvPr/>
          </p:nvSpPr>
          <p:spPr bwMode="auto">
            <a:xfrm>
              <a:off x="3334" y="3158"/>
              <a:ext cx="43"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14357" name="Text Box 16"/>
            <p:cNvSpPr txBox="1">
              <a:spLocks noChangeArrowheads="1"/>
            </p:cNvSpPr>
            <p:nvPr/>
          </p:nvSpPr>
          <p:spPr bwMode="auto">
            <a:xfrm>
              <a:off x="3357" y="2976"/>
              <a:ext cx="6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dirty="0">
                  <a:latin typeface="Arial" pitchFamily="34" charset="0"/>
                  <a:ea typeface="黑体" pitchFamily="49" charset="-122"/>
                  <a:cs typeface="Arial" pitchFamily="34" charset="0"/>
                </a:rPr>
                <a:t>CO</a:t>
              </a:r>
              <a:r>
                <a:rPr kumimoji="1" lang="en-US" altLang="zh-CN" sz="2800" baseline="-25000" dirty="0">
                  <a:latin typeface="Arial" pitchFamily="34" charset="0"/>
                  <a:ea typeface="黑体" pitchFamily="49" charset="-122"/>
                  <a:cs typeface="Arial" pitchFamily="34" charset="0"/>
                </a:rPr>
                <a:t>2</a:t>
              </a:r>
              <a:r>
                <a:rPr kumimoji="1" lang="en-US" altLang="zh-CN" sz="2800" dirty="0">
                  <a:latin typeface="Arial" pitchFamily="34" charset="0"/>
                  <a:ea typeface="黑体" pitchFamily="49" charset="-122"/>
                  <a:cs typeface="Arial" pitchFamily="34" charset="0"/>
                </a:rPr>
                <a:t> </a:t>
              </a:r>
              <a:endParaRPr kumimoji="1" lang="en-US" altLang="zh-CN" sz="2400" dirty="0">
                <a:latin typeface="Arial" pitchFamily="34" charset="0"/>
                <a:ea typeface="黑体" pitchFamily="49" charset="-122"/>
                <a:cs typeface="Arial" pitchFamily="34" charset="0"/>
              </a:endParaRPr>
            </a:p>
          </p:txBody>
        </p:sp>
        <p:sp>
          <p:nvSpPr>
            <p:cNvPr id="14358" name="Line 17"/>
            <p:cNvSpPr>
              <a:spLocks noChangeShapeType="1"/>
            </p:cNvSpPr>
            <p:nvPr/>
          </p:nvSpPr>
          <p:spPr bwMode="auto">
            <a:xfrm rot="8400000">
              <a:off x="2831" y="3254"/>
              <a:ext cx="31"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4359" name="Line 18"/>
            <p:cNvSpPr>
              <a:spLocks noChangeShapeType="1"/>
            </p:cNvSpPr>
            <p:nvPr/>
          </p:nvSpPr>
          <p:spPr bwMode="auto">
            <a:xfrm rot="17179116">
              <a:off x="2270" y="2762"/>
              <a:ext cx="31" cy="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4360" name="Line 19"/>
            <p:cNvSpPr>
              <a:spLocks noChangeShapeType="1"/>
            </p:cNvSpPr>
            <p:nvPr/>
          </p:nvSpPr>
          <p:spPr bwMode="auto">
            <a:xfrm flipH="1">
              <a:off x="2057" y="3272"/>
              <a:ext cx="66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14361" name="Text Box 20"/>
            <p:cNvSpPr txBox="1">
              <a:spLocks noChangeArrowheads="1"/>
            </p:cNvSpPr>
            <p:nvPr/>
          </p:nvSpPr>
          <p:spPr bwMode="auto">
            <a:xfrm>
              <a:off x="962" y="2925"/>
              <a:ext cx="133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dirty="0">
                  <a:latin typeface="Arial" pitchFamily="34" charset="0"/>
                  <a:ea typeface="黑体" pitchFamily="49" charset="-122"/>
                  <a:cs typeface="Arial" pitchFamily="34" charset="0"/>
                </a:rPr>
                <a:t>NADH+H</a:t>
              </a:r>
              <a:r>
                <a:rPr kumimoji="1" lang="en-US" altLang="zh-CN" sz="2800" baseline="30000" dirty="0">
                  <a:latin typeface="Arial" pitchFamily="34" charset="0"/>
                  <a:ea typeface="黑体" pitchFamily="49" charset="-122"/>
                  <a:cs typeface="Arial" pitchFamily="34" charset="0"/>
                </a:rPr>
                <a:t>+</a:t>
              </a:r>
            </a:p>
            <a:p>
              <a:pPr algn="l" eaLnBrk="1" hangingPunct="1"/>
              <a:r>
                <a:rPr kumimoji="1" lang="en-US" altLang="zh-CN" sz="2800" dirty="0">
                  <a:latin typeface="Arial" pitchFamily="34" charset="0"/>
                  <a:ea typeface="黑体" pitchFamily="49" charset="-122"/>
                  <a:cs typeface="Arial" pitchFamily="34" charset="0"/>
                </a:rPr>
                <a:t>FADH</a:t>
              </a:r>
              <a:r>
                <a:rPr kumimoji="1" lang="en-US" altLang="zh-CN" sz="2800" baseline="-25000" dirty="0">
                  <a:latin typeface="Arial" pitchFamily="34" charset="0"/>
                  <a:ea typeface="黑体" pitchFamily="49" charset="-122"/>
                  <a:cs typeface="Arial" pitchFamily="34" charset="0"/>
                </a:rPr>
                <a:t>2</a:t>
              </a:r>
              <a:endParaRPr kumimoji="1" lang="en-US" altLang="zh-CN" sz="2400" dirty="0">
                <a:latin typeface="Arial" pitchFamily="34" charset="0"/>
                <a:ea typeface="黑体" pitchFamily="49" charset="-122"/>
                <a:cs typeface="Arial" pitchFamily="34" charset="0"/>
              </a:endParaRPr>
            </a:p>
          </p:txBody>
        </p:sp>
        <p:sp>
          <p:nvSpPr>
            <p:cNvPr id="14362" name="Text Box 29"/>
            <p:cNvSpPr txBox="1">
              <a:spLocks noChangeArrowheads="1"/>
            </p:cNvSpPr>
            <p:nvPr/>
          </p:nvSpPr>
          <p:spPr bwMode="auto">
            <a:xfrm>
              <a:off x="2358" y="2568"/>
              <a:ext cx="70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en-US" altLang="zh-CN" sz="2800" dirty="0">
                  <a:solidFill>
                    <a:schemeClr val="bg2"/>
                  </a:solidFill>
                  <a:latin typeface="Arial" pitchFamily="34" charset="0"/>
                  <a:ea typeface="黑体" pitchFamily="49" charset="-122"/>
                  <a:cs typeface="Arial" pitchFamily="34" charset="0"/>
                </a:rPr>
                <a:t>TCA</a:t>
              </a:r>
              <a:r>
                <a:rPr kumimoji="1" lang="zh-CN" altLang="en-US" sz="2800" dirty="0">
                  <a:solidFill>
                    <a:schemeClr val="bg2"/>
                  </a:solidFill>
                  <a:latin typeface="Arial" pitchFamily="34" charset="0"/>
                  <a:ea typeface="黑体" pitchFamily="49" charset="-122"/>
                  <a:cs typeface="Arial" pitchFamily="34" charset="0"/>
                </a:rPr>
                <a:t>循环</a:t>
              </a:r>
              <a:endParaRPr kumimoji="1" lang="en-US" altLang="zh-CN" sz="2800" dirty="0">
                <a:solidFill>
                  <a:schemeClr val="bg2"/>
                </a:solidFill>
                <a:latin typeface="Arial" pitchFamily="34" charset="0"/>
                <a:ea typeface="黑体" pitchFamily="49" charset="-122"/>
                <a:cs typeface="Arial" pitchFamily="34" charset="0"/>
              </a:endParaRPr>
            </a:p>
          </p:txBody>
        </p:sp>
      </p:grpSp>
      <p:grpSp>
        <p:nvGrpSpPr>
          <p:cNvPr id="4" name="Group 32"/>
          <p:cNvGrpSpPr>
            <a:grpSpLocks/>
          </p:cNvGrpSpPr>
          <p:nvPr/>
        </p:nvGrpSpPr>
        <p:grpSpPr bwMode="auto">
          <a:xfrm>
            <a:off x="1037705" y="1916832"/>
            <a:ext cx="5859462" cy="1681460"/>
            <a:chOff x="1049" y="1172"/>
            <a:chExt cx="3691" cy="1140"/>
          </a:xfrm>
        </p:grpSpPr>
        <p:sp>
          <p:nvSpPr>
            <p:cNvPr id="14345" name="Text Box 6"/>
            <p:cNvSpPr txBox="1">
              <a:spLocks noChangeArrowheads="1"/>
            </p:cNvSpPr>
            <p:nvPr/>
          </p:nvSpPr>
          <p:spPr bwMode="auto">
            <a:xfrm>
              <a:off x="3780" y="1172"/>
              <a:ext cx="9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Arial" pitchFamily="34" charset="0"/>
                  <a:ea typeface="黑体" pitchFamily="49" charset="-122"/>
                  <a:cs typeface="Arial" pitchFamily="34" charset="0"/>
                </a:rPr>
                <a:t>蛋白质</a:t>
              </a:r>
              <a:endParaRPr kumimoji="1" lang="zh-CN" altLang="en-US" sz="2400" dirty="0">
                <a:latin typeface="Arial" pitchFamily="34" charset="0"/>
                <a:ea typeface="黑体" pitchFamily="49" charset="-122"/>
                <a:cs typeface="Arial" pitchFamily="34" charset="0"/>
              </a:endParaRPr>
            </a:p>
          </p:txBody>
        </p:sp>
        <p:sp>
          <p:nvSpPr>
            <p:cNvPr id="14346" name="Line 7"/>
            <p:cNvSpPr>
              <a:spLocks noChangeShapeType="1"/>
            </p:cNvSpPr>
            <p:nvPr/>
          </p:nvSpPr>
          <p:spPr bwMode="auto">
            <a:xfrm>
              <a:off x="2691" y="1548"/>
              <a:ext cx="0" cy="453"/>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14347" name="Text Box 8"/>
            <p:cNvSpPr txBox="1">
              <a:spLocks noChangeArrowheads="1"/>
            </p:cNvSpPr>
            <p:nvPr/>
          </p:nvSpPr>
          <p:spPr bwMode="auto">
            <a:xfrm>
              <a:off x="2192" y="1985"/>
              <a:ext cx="151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乙酰</a:t>
              </a:r>
              <a:r>
                <a:rPr kumimoji="1" lang="en-US" altLang="zh-CN" sz="2800">
                  <a:latin typeface="Arial" pitchFamily="34" charset="0"/>
                  <a:ea typeface="黑体" pitchFamily="49" charset="-122"/>
                  <a:cs typeface="Arial" pitchFamily="34" charset="0"/>
                </a:rPr>
                <a:t>CoA </a:t>
              </a:r>
              <a:endParaRPr kumimoji="1" lang="en-US" altLang="zh-CN" sz="2400">
                <a:latin typeface="Arial" pitchFamily="34" charset="0"/>
                <a:ea typeface="黑体" pitchFamily="49" charset="-122"/>
                <a:cs typeface="Arial" pitchFamily="34" charset="0"/>
              </a:endParaRPr>
            </a:p>
          </p:txBody>
        </p:sp>
        <p:sp>
          <p:nvSpPr>
            <p:cNvPr id="14348" name="Line 10"/>
            <p:cNvSpPr>
              <a:spLocks noChangeShapeType="1"/>
            </p:cNvSpPr>
            <p:nvPr/>
          </p:nvSpPr>
          <p:spPr bwMode="auto">
            <a:xfrm>
              <a:off x="1330" y="1492"/>
              <a:ext cx="1044" cy="499"/>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14349" name="Line 11"/>
            <p:cNvSpPr>
              <a:spLocks noChangeShapeType="1"/>
            </p:cNvSpPr>
            <p:nvPr/>
          </p:nvSpPr>
          <p:spPr bwMode="auto">
            <a:xfrm flipH="1">
              <a:off x="2873" y="1492"/>
              <a:ext cx="1270" cy="499"/>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14350" name="Text Box 30"/>
            <p:cNvSpPr txBox="1">
              <a:spLocks noChangeArrowheads="1"/>
            </p:cNvSpPr>
            <p:nvPr/>
          </p:nvSpPr>
          <p:spPr bwMode="auto">
            <a:xfrm>
              <a:off x="1049" y="1172"/>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Arial" pitchFamily="34" charset="0"/>
                  <a:ea typeface="黑体" pitchFamily="49" charset="-122"/>
                  <a:cs typeface="Arial" pitchFamily="34" charset="0"/>
                </a:rPr>
                <a:t>糖类</a:t>
              </a:r>
              <a:endParaRPr kumimoji="1" lang="zh-CN" altLang="en-US" sz="2400" dirty="0">
                <a:latin typeface="Arial" pitchFamily="34" charset="0"/>
                <a:ea typeface="黑体" pitchFamily="49" charset="-122"/>
                <a:cs typeface="Arial" pitchFamily="34" charset="0"/>
              </a:endParaRPr>
            </a:p>
          </p:txBody>
        </p:sp>
        <p:sp>
          <p:nvSpPr>
            <p:cNvPr id="14351" name="Text Box 31"/>
            <p:cNvSpPr txBox="1">
              <a:spLocks noChangeArrowheads="1"/>
            </p:cNvSpPr>
            <p:nvPr/>
          </p:nvSpPr>
          <p:spPr bwMode="auto">
            <a:xfrm>
              <a:off x="2414" y="1172"/>
              <a:ext cx="72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Arial" pitchFamily="34" charset="0"/>
                  <a:ea typeface="黑体" pitchFamily="49" charset="-122"/>
                  <a:cs typeface="Arial" pitchFamily="34" charset="0"/>
                </a:rPr>
                <a:t>脂肪</a:t>
              </a:r>
              <a:endParaRPr kumimoji="1" lang="zh-CN" altLang="en-US" sz="2400" dirty="0">
                <a:latin typeface="Arial" pitchFamily="34" charset="0"/>
                <a:ea typeface="黑体" pitchFamily="49" charset="-122"/>
                <a:cs typeface="Arial" pitchFamily="34" charset="0"/>
              </a:endParaRPr>
            </a:p>
          </p:txBody>
        </p:sp>
      </p:grpSp>
      <p:sp>
        <p:nvSpPr>
          <p:cNvPr id="23587" name="Text Box 35"/>
          <p:cNvSpPr txBox="1">
            <a:spLocks noChangeArrowheads="1"/>
          </p:cNvSpPr>
          <p:nvPr/>
        </p:nvSpPr>
        <p:spPr bwMode="auto">
          <a:xfrm>
            <a:off x="6228184" y="2914898"/>
            <a:ext cx="1655762" cy="9461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2800" dirty="0">
                <a:solidFill>
                  <a:schemeClr val="bg2"/>
                </a:solidFill>
                <a:ea typeface="黑体" pitchFamily="2" charset="-122"/>
              </a:rPr>
              <a:t>共同中间产物</a:t>
            </a:r>
          </a:p>
        </p:txBody>
      </p:sp>
      <p:sp>
        <p:nvSpPr>
          <p:cNvPr id="23589" name="Text Box 37"/>
          <p:cNvSpPr txBox="1">
            <a:spLocks noChangeArrowheads="1"/>
          </p:cNvSpPr>
          <p:nvPr/>
        </p:nvSpPr>
        <p:spPr bwMode="auto">
          <a:xfrm>
            <a:off x="6228606" y="4725144"/>
            <a:ext cx="1655762" cy="946150"/>
          </a:xfrm>
          <a:prstGeom prst="rect">
            <a:avLst/>
          </a:prstGeom>
          <a:solidFill>
            <a:srgbClr val="FF9FE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2800" dirty="0">
                <a:solidFill>
                  <a:schemeClr val="bg2"/>
                </a:solidFill>
                <a:ea typeface="黑体" pitchFamily="2" charset="-122"/>
              </a:rPr>
              <a:t>共同最终代谢通路</a:t>
            </a:r>
          </a:p>
        </p:txBody>
      </p:sp>
      <p:sp>
        <p:nvSpPr>
          <p:cNvPr id="35" name="灯片编号占位符 34"/>
          <p:cNvSpPr>
            <a:spLocks noGrp="1"/>
          </p:cNvSpPr>
          <p:nvPr>
            <p:ph type="sldNum" sz="quarter" idx="11"/>
          </p:nvPr>
        </p:nvSpPr>
        <p:spPr>
          <a:xfrm>
            <a:off x="8234064" y="6337126"/>
            <a:ext cx="874440" cy="476250"/>
          </a:xfrm>
        </p:spPr>
        <p:txBody>
          <a:bodyPr/>
          <a:lstStyle/>
          <a:p>
            <a:pPr>
              <a:defRPr/>
            </a:pPr>
            <a:fld id="{7D90E316-58D3-4896-89CC-36797C80DBF5}" type="slidenum">
              <a:rPr lang="en-US" altLang="zh-CN" smtClean="0"/>
              <a:pPr>
                <a:defRPr/>
              </a:pPr>
              <a:t>17</a:t>
            </a:fld>
            <a:endParaRPr lang="en-US" altLang="zh-CN" dirty="0"/>
          </a:p>
        </p:txBody>
      </p:sp>
      <p:sp>
        <p:nvSpPr>
          <p:cNvPr id="37" name="爆炸形 2 36"/>
          <p:cNvSpPr/>
          <p:nvPr/>
        </p:nvSpPr>
        <p:spPr bwMode="auto">
          <a:xfrm>
            <a:off x="5148064" y="2132856"/>
            <a:ext cx="3960440" cy="2016224"/>
          </a:xfrm>
          <a:prstGeom prst="irregularSeal2">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a:ln>
                  <a:noFill/>
                </a:ln>
                <a:solidFill>
                  <a:schemeClr val="tx1"/>
                </a:solidFill>
                <a:effectLst/>
                <a:latin typeface="黑体" pitchFamily="49" charset="-122"/>
                <a:ea typeface="黑体" pitchFamily="49" charset="-122"/>
              </a:rPr>
              <a:t>是否同时利用？</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left)">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3587"/>
                                        </p:tgtEl>
                                        <p:attrNameLst>
                                          <p:attrName>style.visibility</p:attrName>
                                        </p:attrNameLst>
                                      </p:cBhvr>
                                      <p:to>
                                        <p:strVal val="visible"/>
                                      </p:to>
                                    </p:set>
                                    <p:animEffect transition="in" filter="dissolve">
                                      <p:cBhvr>
                                        <p:cTn id="16" dur="500"/>
                                        <p:tgtEl>
                                          <p:spTgt spid="235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5"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down)">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3589"/>
                                        </p:tgtEl>
                                        <p:attrNameLst>
                                          <p:attrName>style.visibility</p:attrName>
                                        </p:attrNameLst>
                                      </p:cBhvr>
                                      <p:to>
                                        <p:strVal val="visible"/>
                                      </p:to>
                                    </p:set>
                                    <p:animEffect transition="in" filter="dissolve">
                                      <p:cBhvr>
                                        <p:cTn id="30" dur="500"/>
                                        <p:tgtEl>
                                          <p:spTgt spid="23589"/>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anim calcmode="lin" valueType="num">
                                      <p:cBhvr>
                                        <p:cTn id="36" dur="2000" fill="hold"/>
                                        <p:tgtEl>
                                          <p:spTgt spid="37"/>
                                        </p:tgtEl>
                                        <p:attrNameLst>
                                          <p:attrName>style.rotation</p:attrName>
                                        </p:attrNameLst>
                                      </p:cBhvr>
                                      <p:tavLst>
                                        <p:tav tm="0">
                                          <p:val>
                                            <p:fltVal val="720"/>
                                          </p:val>
                                        </p:tav>
                                        <p:tav tm="100000">
                                          <p:val>
                                            <p:fltVal val="0"/>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 calcmode="lin" valueType="num">
                                      <p:cBhvr>
                                        <p:cTn id="38" dur="2000" fill="hold"/>
                                        <p:tgtEl>
                                          <p:spTgt spid="3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87" grpId="0" animBg="1"/>
      <p:bldP spid="23589"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19" name="Rectangle 35"/>
          <p:cNvSpPr>
            <a:spLocks noChangeArrowheads="1"/>
          </p:cNvSpPr>
          <p:nvPr/>
        </p:nvSpPr>
        <p:spPr bwMode="auto">
          <a:xfrm>
            <a:off x="4716016" y="4867994"/>
            <a:ext cx="4320000" cy="1009278"/>
          </a:xfrm>
          <a:prstGeom prst="rect">
            <a:avLst/>
          </a:prstGeom>
          <a:noFill/>
          <a:ln w="9525">
            <a:solidFill>
              <a:schemeClr val="tx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zh-CN" altLang="en-US"/>
          </a:p>
        </p:txBody>
      </p:sp>
      <p:sp>
        <p:nvSpPr>
          <p:cNvPr id="18435" name="Text Box 8"/>
          <p:cNvSpPr txBox="1">
            <a:spLocks noChangeArrowheads="1"/>
          </p:cNvSpPr>
          <p:nvPr/>
        </p:nvSpPr>
        <p:spPr bwMode="auto">
          <a:xfrm>
            <a:off x="1780803" y="3932238"/>
            <a:ext cx="2143125" cy="519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dirty="0">
                <a:solidFill>
                  <a:srgbClr val="FFFF00"/>
                </a:solidFill>
                <a:latin typeface="Arial" charset="0"/>
                <a:ea typeface="黑体" pitchFamily="2" charset="-122"/>
              </a:rPr>
              <a:t>乙酰</a:t>
            </a:r>
            <a:r>
              <a:rPr lang="en-US" altLang="zh-CN" sz="2800" dirty="0">
                <a:solidFill>
                  <a:srgbClr val="FFFF00"/>
                </a:solidFill>
                <a:latin typeface="Arial" charset="0"/>
                <a:ea typeface="黑体" pitchFamily="2" charset="-122"/>
              </a:rPr>
              <a:t>CoA  </a:t>
            </a:r>
          </a:p>
        </p:txBody>
      </p:sp>
      <p:grpSp>
        <p:nvGrpSpPr>
          <p:cNvPr id="2" name="Group 31"/>
          <p:cNvGrpSpPr>
            <a:grpSpLocks/>
          </p:cNvGrpSpPr>
          <p:nvPr/>
        </p:nvGrpSpPr>
        <p:grpSpPr bwMode="auto">
          <a:xfrm>
            <a:off x="1042988" y="2781300"/>
            <a:ext cx="3600450" cy="1157288"/>
            <a:chOff x="657" y="1752"/>
            <a:chExt cx="2268" cy="729"/>
          </a:xfrm>
        </p:grpSpPr>
        <p:sp>
          <p:nvSpPr>
            <p:cNvPr id="18464" name="Text Box 5"/>
            <p:cNvSpPr txBox="1">
              <a:spLocks noChangeArrowheads="1"/>
            </p:cNvSpPr>
            <p:nvPr/>
          </p:nvSpPr>
          <p:spPr bwMode="auto">
            <a:xfrm>
              <a:off x="657" y="1752"/>
              <a:ext cx="908" cy="327"/>
            </a:xfrm>
            <a:prstGeom prst="rect">
              <a:avLst/>
            </a:prstGeom>
            <a:solidFill>
              <a:schemeClr val="accent1">
                <a:lumMod val="20000"/>
                <a:lumOff val="8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ctr" eaLnBrk="1" hangingPunct="1"/>
              <a:r>
                <a:rPr lang="zh-CN" altLang="en-US" sz="2800" dirty="0">
                  <a:solidFill>
                    <a:schemeClr val="bg2"/>
                  </a:solidFill>
                  <a:latin typeface="黑体" pitchFamily="2" charset="-122"/>
                  <a:ea typeface="黑体" pitchFamily="2" charset="-122"/>
                </a:rPr>
                <a:t>脂肪酸   </a:t>
              </a:r>
            </a:p>
          </p:txBody>
        </p:sp>
        <p:sp>
          <p:nvSpPr>
            <p:cNvPr id="18465" name="Text Box 6"/>
            <p:cNvSpPr txBox="1">
              <a:spLocks noChangeArrowheads="1"/>
            </p:cNvSpPr>
            <p:nvPr/>
          </p:nvSpPr>
          <p:spPr bwMode="auto">
            <a:xfrm>
              <a:off x="2271" y="1752"/>
              <a:ext cx="654" cy="327"/>
            </a:xfrm>
            <a:prstGeom prst="rect">
              <a:avLst/>
            </a:prstGeom>
            <a:solidFill>
              <a:schemeClr val="accent1">
                <a:lumMod val="20000"/>
                <a:lumOff val="8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ctr" eaLnBrk="1" hangingPunct="1"/>
              <a:r>
                <a:rPr lang="zh-CN" altLang="en-US" sz="2800" dirty="0">
                  <a:solidFill>
                    <a:schemeClr val="bg2"/>
                  </a:solidFill>
                  <a:latin typeface="黑体" pitchFamily="2" charset="-122"/>
                  <a:ea typeface="黑体" pitchFamily="2" charset="-122"/>
                </a:rPr>
                <a:t>酮体   </a:t>
              </a:r>
            </a:p>
          </p:txBody>
        </p:sp>
        <p:sp>
          <p:nvSpPr>
            <p:cNvPr id="18466" name="Line 9"/>
            <p:cNvSpPr>
              <a:spLocks noChangeShapeType="1"/>
            </p:cNvSpPr>
            <p:nvPr/>
          </p:nvSpPr>
          <p:spPr bwMode="auto">
            <a:xfrm>
              <a:off x="1137" y="2121"/>
              <a:ext cx="453" cy="35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7" name="Line 10"/>
            <p:cNvSpPr>
              <a:spLocks noChangeShapeType="1"/>
            </p:cNvSpPr>
            <p:nvPr/>
          </p:nvSpPr>
          <p:spPr bwMode="auto">
            <a:xfrm flipH="1">
              <a:off x="2018" y="2115"/>
              <a:ext cx="397" cy="36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 name="Group 29"/>
          <p:cNvGrpSpPr>
            <a:grpSpLocks/>
          </p:cNvGrpSpPr>
          <p:nvPr/>
        </p:nvGrpSpPr>
        <p:grpSpPr bwMode="auto">
          <a:xfrm>
            <a:off x="1835151" y="4508500"/>
            <a:ext cx="2047875" cy="1862138"/>
            <a:chOff x="1066" y="2758"/>
            <a:chExt cx="1290" cy="1173"/>
          </a:xfrm>
        </p:grpSpPr>
        <p:sp>
          <p:nvSpPr>
            <p:cNvPr id="18460" name="Text Box 11"/>
            <p:cNvSpPr txBox="1">
              <a:spLocks noChangeArrowheads="1"/>
            </p:cNvSpPr>
            <p:nvPr/>
          </p:nvSpPr>
          <p:spPr bwMode="auto">
            <a:xfrm>
              <a:off x="1066" y="3566"/>
              <a:ext cx="129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200" dirty="0">
                  <a:solidFill>
                    <a:schemeClr val="tx1">
                      <a:lumMod val="75000"/>
                      <a:lumOff val="25000"/>
                    </a:schemeClr>
                  </a:solidFill>
                  <a:latin typeface="黑体" pitchFamily="2" charset="-122"/>
                  <a:ea typeface="黑体" pitchFamily="2" charset="-122"/>
                </a:rPr>
                <a:t>糖类    </a:t>
              </a:r>
            </a:p>
          </p:txBody>
        </p:sp>
        <p:sp>
          <p:nvSpPr>
            <p:cNvPr id="18463" name="Line 17"/>
            <p:cNvSpPr>
              <a:spLocks noChangeShapeType="1"/>
            </p:cNvSpPr>
            <p:nvPr/>
          </p:nvSpPr>
          <p:spPr bwMode="auto">
            <a:xfrm flipV="1">
              <a:off x="1728" y="2758"/>
              <a:ext cx="0" cy="84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61" name="Text Box 12"/>
            <p:cNvSpPr txBox="1">
              <a:spLocks noChangeArrowheads="1"/>
            </p:cNvSpPr>
            <p:nvPr/>
          </p:nvSpPr>
          <p:spPr bwMode="auto">
            <a:xfrm>
              <a:off x="1293" y="3076"/>
              <a:ext cx="866" cy="327"/>
            </a:xfrm>
            <a:prstGeom prst="rect">
              <a:avLst/>
            </a:prstGeom>
            <a:solidFill>
              <a:srgbClr val="FFC5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dirty="0">
                  <a:solidFill>
                    <a:schemeClr val="bg2"/>
                  </a:solidFill>
                  <a:latin typeface="黑体" pitchFamily="2" charset="-122"/>
                  <a:ea typeface="黑体" pitchFamily="2" charset="-122"/>
                </a:rPr>
                <a:t>葡萄糖   </a:t>
              </a:r>
            </a:p>
          </p:txBody>
        </p:sp>
      </p:grpSp>
      <p:sp>
        <p:nvSpPr>
          <p:cNvPr id="272402" name="Oval 18"/>
          <p:cNvSpPr>
            <a:spLocks noChangeArrowheads="1"/>
          </p:cNvSpPr>
          <p:nvPr/>
        </p:nvSpPr>
        <p:spPr bwMode="auto">
          <a:xfrm>
            <a:off x="827088" y="1484313"/>
            <a:ext cx="1008062" cy="792162"/>
          </a:xfrm>
          <a:prstGeom prst="ellipse">
            <a:avLst/>
          </a:prstGeom>
          <a:solidFill>
            <a:schemeClr val="accent1">
              <a:lumMod val="20000"/>
              <a:lumOff val="80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altLang="zh-CN" sz="3200" dirty="0">
                <a:solidFill>
                  <a:schemeClr val="bg2"/>
                </a:solidFill>
                <a:ea typeface="黑体" pitchFamily="2" charset="-122"/>
              </a:rPr>
              <a:t>  </a:t>
            </a:r>
            <a:r>
              <a:rPr lang="zh-CN" altLang="en-US" sz="3200" dirty="0">
                <a:solidFill>
                  <a:schemeClr val="bg2"/>
                </a:solidFill>
                <a:ea typeface="黑体" pitchFamily="2" charset="-122"/>
              </a:rPr>
              <a:t>饥饿  </a:t>
            </a:r>
          </a:p>
        </p:txBody>
      </p:sp>
      <p:sp>
        <p:nvSpPr>
          <p:cNvPr id="272403" name="Oval 19"/>
          <p:cNvSpPr>
            <a:spLocks noChangeArrowheads="1"/>
          </p:cNvSpPr>
          <p:nvPr/>
        </p:nvSpPr>
        <p:spPr bwMode="auto">
          <a:xfrm>
            <a:off x="827088" y="5516563"/>
            <a:ext cx="1008062" cy="792162"/>
          </a:xfrm>
          <a:prstGeom prst="ellipse">
            <a:avLst/>
          </a:prstGeom>
          <a:solidFill>
            <a:srgbClr val="FFC5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US" altLang="zh-CN" sz="3200" dirty="0">
                <a:solidFill>
                  <a:schemeClr val="bg2"/>
                </a:solidFill>
                <a:ea typeface="黑体" pitchFamily="2" charset="-122"/>
              </a:rPr>
              <a:t>  </a:t>
            </a:r>
            <a:r>
              <a:rPr lang="zh-CN" altLang="en-US" sz="3200" dirty="0">
                <a:solidFill>
                  <a:schemeClr val="bg2"/>
                </a:solidFill>
                <a:ea typeface="黑体" pitchFamily="2" charset="-122"/>
              </a:rPr>
              <a:t>饱食  </a:t>
            </a:r>
          </a:p>
        </p:txBody>
      </p:sp>
      <p:grpSp>
        <p:nvGrpSpPr>
          <p:cNvPr id="4" name="Group 30"/>
          <p:cNvGrpSpPr>
            <a:grpSpLocks/>
          </p:cNvGrpSpPr>
          <p:nvPr/>
        </p:nvGrpSpPr>
        <p:grpSpPr bwMode="auto">
          <a:xfrm>
            <a:off x="1652588" y="1644650"/>
            <a:ext cx="2414588" cy="1123950"/>
            <a:chOff x="1041" y="1036"/>
            <a:chExt cx="1521" cy="708"/>
          </a:xfrm>
        </p:grpSpPr>
        <p:sp>
          <p:nvSpPr>
            <p:cNvPr id="18455" name="Text Box 7"/>
            <p:cNvSpPr txBox="1">
              <a:spLocks noChangeArrowheads="1"/>
            </p:cNvSpPr>
            <p:nvPr/>
          </p:nvSpPr>
          <p:spPr bwMode="auto">
            <a:xfrm>
              <a:off x="1508" y="1036"/>
              <a:ext cx="89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200" dirty="0">
                  <a:ea typeface="黑体" pitchFamily="2" charset="-122"/>
                </a:rPr>
                <a:t>脂肪    </a:t>
              </a:r>
            </a:p>
          </p:txBody>
        </p:sp>
        <p:sp>
          <p:nvSpPr>
            <p:cNvPr id="18456" name="Line 14"/>
            <p:cNvSpPr>
              <a:spLocks noChangeShapeType="1"/>
            </p:cNvSpPr>
            <p:nvPr/>
          </p:nvSpPr>
          <p:spPr bwMode="auto">
            <a:xfrm flipH="1" flipV="1">
              <a:off x="1782" y="1368"/>
              <a:ext cx="3" cy="2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7" name="Line 15"/>
            <p:cNvSpPr>
              <a:spLocks noChangeShapeType="1"/>
            </p:cNvSpPr>
            <p:nvPr/>
          </p:nvSpPr>
          <p:spPr bwMode="auto">
            <a:xfrm>
              <a:off x="1041" y="1577"/>
              <a:ext cx="152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8" name="Line 16"/>
            <p:cNvSpPr>
              <a:spLocks noChangeShapeType="1"/>
            </p:cNvSpPr>
            <p:nvPr/>
          </p:nvSpPr>
          <p:spPr bwMode="auto">
            <a:xfrm flipH="1" flipV="1">
              <a:off x="1054" y="1562"/>
              <a:ext cx="0"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9" name="Line 20"/>
            <p:cNvSpPr>
              <a:spLocks noChangeShapeType="1"/>
            </p:cNvSpPr>
            <p:nvPr/>
          </p:nvSpPr>
          <p:spPr bwMode="auto">
            <a:xfrm flipH="1" flipV="1">
              <a:off x="2552" y="1562"/>
              <a:ext cx="0"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72406" name="Rectangle 22"/>
          <p:cNvSpPr>
            <a:spLocks noChangeArrowheads="1"/>
          </p:cNvSpPr>
          <p:nvPr/>
        </p:nvSpPr>
        <p:spPr bwMode="auto">
          <a:xfrm>
            <a:off x="4716016" y="5949280"/>
            <a:ext cx="4320480" cy="576064"/>
          </a:xfrm>
          <a:prstGeom prst="rect">
            <a:avLst/>
          </a:prstGeom>
          <a:noFill/>
          <a:ln w="9525">
            <a:solidFill>
              <a:schemeClr val="tx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zh-CN" altLang="en-US"/>
          </a:p>
        </p:txBody>
      </p:sp>
      <p:sp>
        <p:nvSpPr>
          <p:cNvPr id="272407" name="Text Box 23"/>
          <p:cNvSpPr txBox="1">
            <a:spLocks noChangeArrowheads="1"/>
          </p:cNvSpPr>
          <p:nvPr/>
        </p:nvSpPr>
        <p:spPr bwMode="auto">
          <a:xfrm>
            <a:off x="4716016" y="5983081"/>
            <a:ext cx="367163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Ø"/>
            </a:pPr>
            <a:r>
              <a:rPr lang="en-US" altLang="zh-CN" sz="2800" dirty="0">
                <a:latin typeface="Arial" charset="0"/>
                <a:ea typeface="黑体" pitchFamily="2" charset="-122"/>
              </a:rPr>
              <a:t>  </a:t>
            </a:r>
            <a:r>
              <a:rPr lang="zh-CN" altLang="en-US" sz="2800" dirty="0">
                <a:solidFill>
                  <a:srgbClr val="FFFF00"/>
                </a:solidFill>
                <a:latin typeface="Arial" charset="0"/>
                <a:ea typeface="黑体" pitchFamily="2" charset="-122"/>
              </a:rPr>
              <a:t>饱食</a:t>
            </a:r>
            <a:r>
              <a:rPr lang="zh-CN" altLang="en-US" sz="2800" dirty="0">
                <a:solidFill>
                  <a:srgbClr val="C00000"/>
                </a:solidFill>
                <a:latin typeface="Arial" charset="0"/>
                <a:ea typeface="黑体" pitchFamily="2" charset="-122"/>
              </a:rPr>
              <a:t>　</a:t>
            </a:r>
            <a:r>
              <a:rPr lang="zh-CN" altLang="en-US" sz="2800" dirty="0">
                <a:solidFill>
                  <a:srgbClr val="FFFF00"/>
                </a:solidFill>
                <a:latin typeface="Arial" charset="0"/>
                <a:ea typeface="黑体" pitchFamily="2" charset="-122"/>
              </a:rPr>
              <a:t>糖</a:t>
            </a:r>
            <a:r>
              <a:rPr lang="zh-CN" altLang="en-US" sz="2800" dirty="0">
                <a:latin typeface="Arial" charset="0"/>
                <a:ea typeface="黑体" pitchFamily="2" charset="-122"/>
              </a:rPr>
              <a:t>氧化供能</a:t>
            </a:r>
          </a:p>
        </p:txBody>
      </p:sp>
      <p:sp>
        <p:nvSpPr>
          <p:cNvPr id="272408" name="Text Box 24"/>
          <p:cNvSpPr txBox="1">
            <a:spLocks noChangeArrowheads="1"/>
          </p:cNvSpPr>
          <p:nvPr/>
        </p:nvSpPr>
        <p:spPr bwMode="auto">
          <a:xfrm>
            <a:off x="4716016" y="4839419"/>
            <a:ext cx="4111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Ø"/>
            </a:pPr>
            <a:r>
              <a:rPr lang="en-US" altLang="zh-CN" sz="2800" dirty="0">
                <a:latin typeface="Arial" charset="0"/>
                <a:ea typeface="黑体" pitchFamily="2" charset="-122"/>
              </a:rPr>
              <a:t>  </a:t>
            </a:r>
            <a:r>
              <a:rPr lang="zh-CN" altLang="en-US" sz="2800" dirty="0">
                <a:solidFill>
                  <a:srgbClr val="FFFF00"/>
                </a:solidFill>
                <a:latin typeface="Arial" charset="0"/>
                <a:ea typeface="黑体" pitchFamily="2" charset="-122"/>
              </a:rPr>
              <a:t>饥饿</a:t>
            </a:r>
            <a:r>
              <a:rPr lang="zh-CN" altLang="en-US" sz="2800" dirty="0">
                <a:solidFill>
                  <a:srgbClr val="C00000"/>
                </a:solidFill>
                <a:latin typeface="Arial" charset="0"/>
                <a:ea typeface="黑体" pitchFamily="2" charset="-122"/>
              </a:rPr>
              <a:t>　</a:t>
            </a:r>
            <a:r>
              <a:rPr lang="zh-CN" altLang="en-US" sz="2800" dirty="0">
                <a:solidFill>
                  <a:srgbClr val="FFFF00"/>
                </a:solidFill>
                <a:latin typeface="Arial" charset="0"/>
                <a:ea typeface="黑体" pitchFamily="2" charset="-122"/>
              </a:rPr>
              <a:t>脂肪</a:t>
            </a:r>
            <a:r>
              <a:rPr lang="zh-CN" altLang="en-US" sz="2800" dirty="0">
                <a:latin typeface="Arial" charset="0"/>
                <a:ea typeface="黑体" pitchFamily="2" charset="-122"/>
              </a:rPr>
              <a:t>氧化供能</a:t>
            </a:r>
          </a:p>
        </p:txBody>
      </p:sp>
      <p:sp>
        <p:nvSpPr>
          <p:cNvPr id="272409" name="Text Box 25"/>
          <p:cNvSpPr txBox="1">
            <a:spLocks noChangeArrowheads="1"/>
          </p:cNvSpPr>
          <p:nvPr/>
        </p:nvSpPr>
        <p:spPr bwMode="auto">
          <a:xfrm>
            <a:off x="6228183" y="5329957"/>
            <a:ext cx="2808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None/>
            </a:pPr>
            <a:r>
              <a:rPr lang="zh-CN" altLang="en-US" sz="2800" dirty="0">
                <a:solidFill>
                  <a:srgbClr val="FFFF00"/>
                </a:solidFill>
                <a:latin typeface="Arial" charset="0"/>
                <a:ea typeface="黑体" pitchFamily="2" charset="-122"/>
              </a:rPr>
              <a:t>蛋白质</a:t>
            </a:r>
            <a:r>
              <a:rPr lang="zh-CN" altLang="en-US" sz="2800" dirty="0">
                <a:latin typeface="Arial" charset="0"/>
                <a:ea typeface="黑体" pitchFamily="2" charset="-122"/>
              </a:rPr>
              <a:t>辅助供能      </a:t>
            </a:r>
          </a:p>
        </p:txBody>
      </p:sp>
      <p:grpSp>
        <p:nvGrpSpPr>
          <p:cNvPr id="5" name="Group 34"/>
          <p:cNvGrpSpPr>
            <a:grpSpLocks/>
          </p:cNvGrpSpPr>
          <p:nvPr/>
        </p:nvGrpSpPr>
        <p:grpSpPr bwMode="auto">
          <a:xfrm>
            <a:off x="5030343" y="2349500"/>
            <a:ext cx="3860936" cy="1346201"/>
            <a:chOff x="3098" y="1530"/>
            <a:chExt cx="2890" cy="848"/>
          </a:xfrm>
        </p:grpSpPr>
        <p:sp>
          <p:nvSpPr>
            <p:cNvPr id="18453" name="Rectangle 26"/>
            <p:cNvSpPr>
              <a:spLocks noChangeArrowheads="1"/>
            </p:cNvSpPr>
            <p:nvPr/>
          </p:nvSpPr>
          <p:spPr bwMode="auto">
            <a:xfrm>
              <a:off x="3563" y="1530"/>
              <a:ext cx="24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3200" dirty="0">
                  <a:latin typeface="黑体" pitchFamily="2" charset="-122"/>
                  <a:ea typeface="黑体" pitchFamily="2" charset="-122"/>
                </a:rPr>
                <a:t>蛋白质</a:t>
              </a:r>
              <a:r>
                <a:rPr lang="en-US" altLang="zh-CN" sz="2800" dirty="0">
                  <a:latin typeface="黑体" pitchFamily="2" charset="-122"/>
                  <a:ea typeface="黑体" pitchFamily="2" charset="-122"/>
                </a:rPr>
                <a:t>(</a:t>
              </a:r>
              <a:r>
                <a:rPr lang="zh-CN" altLang="en-US" sz="2800" dirty="0">
                  <a:latin typeface="黑体" pitchFamily="2" charset="-122"/>
                  <a:ea typeface="黑体" pitchFamily="2" charset="-122"/>
                </a:rPr>
                <a:t>辅助能源</a:t>
              </a:r>
              <a:r>
                <a:rPr lang="en-US" altLang="zh-CN" sz="2800" dirty="0">
                  <a:latin typeface="黑体" pitchFamily="2" charset="-122"/>
                  <a:ea typeface="黑体" pitchFamily="2" charset="-122"/>
                </a:rPr>
                <a:t>)    </a:t>
              </a:r>
            </a:p>
          </p:txBody>
        </p:sp>
        <p:sp>
          <p:nvSpPr>
            <p:cNvPr id="18454" name="Line 28"/>
            <p:cNvSpPr>
              <a:spLocks noChangeShapeType="1"/>
            </p:cNvSpPr>
            <p:nvPr/>
          </p:nvSpPr>
          <p:spPr bwMode="auto">
            <a:xfrm flipH="1">
              <a:off x="3098" y="1892"/>
              <a:ext cx="681" cy="4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8447" name="Rectangle 33"/>
          <p:cNvSpPr>
            <a:spLocks noChangeArrowheads="1"/>
          </p:cNvSpPr>
          <p:nvPr/>
        </p:nvSpPr>
        <p:spPr bwMode="auto">
          <a:xfrm>
            <a:off x="2189341" y="622429"/>
            <a:ext cx="5262979"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none" lIns="91440" tIns="45720" rIns="91440" bIns="45720">
            <a:spAutoFit/>
            <a:scene3d>
              <a:camera prst="orthographicFront"/>
              <a:lightRig rig="soft" dir="tl">
                <a:rot lat="0" lon="0" rev="0"/>
              </a:lightRig>
            </a:scene3d>
            <a:sp3d contourW="12700">
              <a:bevelT w="6350" h="101600" prst="artDeco"/>
              <a:bevelB h="69850"/>
              <a:contourClr>
                <a:srgbClr val="FFFF00"/>
              </a:contourClr>
            </a:sp3d>
          </a:bodyPr>
          <a:lstStyle/>
          <a:p>
            <a:pPr algn="ctr"/>
            <a:r>
              <a:rPr lang="zh-CN" altLang="en-US" sz="3600" dirty="0">
                <a:ln w="11430"/>
                <a:solidFill>
                  <a:srgbClr val="FFFF66"/>
                </a:solidFill>
                <a:latin typeface="黑体" panose="02010609060101010101" pitchFamily="49" charset="-122"/>
                <a:ea typeface="黑体" panose="02010609060101010101" pitchFamily="49" charset="-122"/>
              </a:rPr>
              <a:t>以一种物质氧化供能为主</a:t>
            </a:r>
          </a:p>
        </p:txBody>
      </p:sp>
      <p:pic>
        <p:nvPicPr>
          <p:cNvPr id="272420" name="Picture 36" descr="arro134"/>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0855" y="3475300"/>
            <a:ext cx="1657350" cy="1655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33" name="组合 32"/>
          <p:cNvGrpSpPr>
            <a:grpSpLocks/>
          </p:cNvGrpSpPr>
          <p:nvPr/>
        </p:nvGrpSpPr>
        <p:grpSpPr>
          <a:xfrm>
            <a:off x="3707904" y="3717032"/>
            <a:ext cx="1080000" cy="1080000"/>
            <a:chOff x="3637210" y="3573463"/>
            <a:chExt cx="1366838" cy="1295400"/>
          </a:xfrm>
        </p:grpSpPr>
        <p:sp>
          <p:nvSpPr>
            <p:cNvPr id="18445" name="Oval 27"/>
            <p:cNvSpPr>
              <a:spLocks noChangeArrowheads="1"/>
            </p:cNvSpPr>
            <p:nvPr/>
          </p:nvSpPr>
          <p:spPr bwMode="auto">
            <a:xfrm>
              <a:off x="3637210" y="3573463"/>
              <a:ext cx="1366838" cy="1295400"/>
            </a:xfrm>
            <a:prstGeom prst="ellipse">
              <a:avLst/>
            </a:prstGeom>
            <a:solidFill>
              <a:srgbClr val="FF33CC"/>
            </a:solidFill>
            <a:ln w="38100">
              <a:noFill/>
              <a:round/>
              <a:headEnd/>
              <a:tailEnd/>
            </a:ln>
            <a:effectLst/>
            <a:scene3d>
              <a:camera prst="orthographicFront">
                <a:rot lat="0" lon="0" rev="0"/>
              </a:camera>
              <a:lightRig rig="glow" dir="t"/>
            </a:scene3d>
            <a:sp3d extrusionH="266700" contourW="12700" prstMaterial="powder">
              <a:bevelT w="0" h="69850"/>
              <a:bevelB w="95250" h="184150"/>
              <a:extrusionClr>
                <a:srgbClr val="FF33CC"/>
              </a:extrusionClr>
              <a:contourClr>
                <a:srgbClr val="FF33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dirty="0">
                <a:solidFill>
                  <a:srgbClr val="FFFF00"/>
                </a:solidFill>
                <a:latin typeface="Arial" charset="0"/>
              </a:endParaRPr>
            </a:p>
          </p:txBody>
        </p:sp>
        <p:sp>
          <p:nvSpPr>
            <p:cNvPr id="18449" name="Rectangle 37"/>
            <p:cNvSpPr>
              <a:spLocks noChangeArrowheads="1"/>
            </p:cNvSpPr>
            <p:nvPr/>
          </p:nvSpPr>
          <p:spPr bwMode="auto">
            <a:xfrm>
              <a:off x="3796950" y="3710954"/>
              <a:ext cx="1012751" cy="99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chemeClr val="bg2"/>
                  </a:solidFill>
                  <a:latin typeface="Arial" charset="0"/>
                </a:rPr>
                <a:t>TCA</a:t>
              </a:r>
            </a:p>
            <a:p>
              <a:r>
                <a:rPr lang="zh-CN" altLang="en-US" sz="2400" dirty="0">
                  <a:solidFill>
                    <a:schemeClr val="bg2"/>
                  </a:solidFill>
                  <a:latin typeface="黑体" pitchFamily="49" charset="-122"/>
                  <a:ea typeface="黑体" pitchFamily="49" charset="-122"/>
                </a:rPr>
                <a:t>循环</a:t>
              </a:r>
              <a:endParaRPr lang="en-US" altLang="zh-CN" sz="2000" b="1" dirty="0">
                <a:solidFill>
                  <a:schemeClr val="bg2"/>
                </a:solidFill>
                <a:latin typeface="黑体" pitchFamily="49" charset="-122"/>
                <a:ea typeface="黑体" pitchFamily="49" charset="-122"/>
              </a:endParaRPr>
            </a:p>
          </p:txBody>
        </p:sp>
      </p:grpSp>
      <p:sp>
        <p:nvSpPr>
          <p:cNvPr id="32" name="灯片编号占位符 31"/>
          <p:cNvSpPr>
            <a:spLocks noGrp="1"/>
          </p:cNvSpPr>
          <p:nvPr>
            <p:ph type="sldNum" sz="quarter" idx="11"/>
          </p:nvPr>
        </p:nvSpPr>
        <p:spPr/>
        <p:txBody>
          <a:bodyPr/>
          <a:lstStyle/>
          <a:p>
            <a:pPr>
              <a:defRPr/>
            </a:pPr>
            <a:fld id="{7D90E316-58D3-4896-89CC-36797C80DBF5}" type="slidenum">
              <a:rPr lang="en-US" altLang="zh-CN" smtClean="0"/>
              <a:pPr>
                <a:defRPr/>
              </a:pPr>
              <a:t>18</a:t>
            </a:fld>
            <a:endParaRPr lang="en-US" altLang="zh-CN"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2403"/>
                                        </p:tgtEl>
                                        <p:attrNameLst>
                                          <p:attrName>style.visibility</p:attrName>
                                        </p:attrNameLst>
                                      </p:cBhvr>
                                      <p:to>
                                        <p:strVal val="visible"/>
                                      </p:to>
                                    </p:set>
                                    <p:animEffect transition="in" filter="fade">
                                      <p:cBhvr>
                                        <p:cTn id="7" dur="2000"/>
                                        <p:tgtEl>
                                          <p:spTgt spid="272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8435"/>
                                        </p:tgtEl>
                                        <p:attrNameLst>
                                          <p:attrName>style.visibility</p:attrName>
                                        </p:attrNameLst>
                                      </p:cBhvr>
                                      <p:to>
                                        <p:strVal val="visible"/>
                                      </p:to>
                                    </p:set>
                                    <p:animEffect transition="in" filter="dissolve">
                                      <p:cBhvr>
                                        <p:cTn id="16" dur="500"/>
                                        <p:tgtEl>
                                          <p:spTgt spid="1843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heel(8)">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272420"/>
                                        </p:tgtEl>
                                        <p:attrNameLst>
                                          <p:attrName>style.visibility</p:attrName>
                                        </p:attrNameLst>
                                      </p:cBhvr>
                                      <p:to>
                                        <p:strVal val="visible"/>
                                      </p:to>
                                    </p:set>
                                    <p:animEffect transition="in" filter="fade">
                                      <p:cBhvr>
                                        <p:cTn id="24" dur="2000"/>
                                        <p:tgtEl>
                                          <p:spTgt spid="27242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2407"/>
                                        </p:tgtEl>
                                        <p:attrNameLst>
                                          <p:attrName>style.visibility</p:attrName>
                                        </p:attrNameLst>
                                      </p:cBhvr>
                                      <p:to>
                                        <p:strVal val="visible"/>
                                      </p:to>
                                    </p:set>
                                    <p:animEffect transition="in" filter="fade">
                                      <p:cBhvr>
                                        <p:cTn id="28" dur="500"/>
                                        <p:tgtEl>
                                          <p:spTgt spid="2724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2406"/>
                                        </p:tgtEl>
                                        <p:attrNameLst>
                                          <p:attrName>style.visibility</p:attrName>
                                        </p:attrNameLst>
                                      </p:cBhvr>
                                      <p:to>
                                        <p:strVal val="visible"/>
                                      </p:to>
                                    </p:set>
                                    <p:animEffect transition="in" filter="fade">
                                      <p:cBhvr>
                                        <p:cTn id="31" dur="500"/>
                                        <p:tgtEl>
                                          <p:spTgt spid="2724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2402"/>
                                        </p:tgtEl>
                                        <p:attrNameLst>
                                          <p:attrName>style.visibility</p:attrName>
                                        </p:attrNameLst>
                                      </p:cBhvr>
                                      <p:to>
                                        <p:strVal val="visible"/>
                                      </p:to>
                                    </p:set>
                                    <p:animEffect transition="in" filter="fade">
                                      <p:cBhvr>
                                        <p:cTn id="36" dur="1000"/>
                                        <p:tgtEl>
                                          <p:spTgt spid="272402"/>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1000"/>
                                        <p:tgtEl>
                                          <p:spTgt spid="4"/>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up)">
                                      <p:cBhvr>
                                        <p:cTn id="44" dur="20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2419"/>
                                        </p:tgtEl>
                                        <p:attrNameLst>
                                          <p:attrName>style.visibility</p:attrName>
                                        </p:attrNameLst>
                                      </p:cBhvr>
                                      <p:to>
                                        <p:strVal val="visible"/>
                                      </p:to>
                                    </p:set>
                                    <p:animEffect transition="in" filter="fade">
                                      <p:cBhvr>
                                        <p:cTn id="47" dur="500"/>
                                        <p:tgtEl>
                                          <p:spTgt spid="272419"/>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72408"/>
                                        </p:tgtEl>
                                        <p:attrNameLst>
                                          <p:attrName>style.visibility</p:attrName>
                                        </p:attrNameLst>
                                      </p:cBhvr>
                                      <p:to>
                                        <p:strVal val="visible"/>
                                      </p:to>
                                    </p:set>
                                    <p:animEffect transition="in" filter="fade">
                                      <p:cBhvr>
                                        <p:cTn id="51" dur="500"/>
                                        <p:tgtEl>
                                          <p:spTgt spid="27240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72409"/>
                                        </p:tgtEl>
                                        <p:attrNameLst>
                                          <p:attrName>style.visibility</p:attrName>
                                        </p:attrNameLst>
                                      </p:cBhvr>
                                      <p:to>
                                        <p:strVal val="visible"/>
                                      </p:to>
                                    </p:set>
                                    <p:animEffect transition="in" filter="fade">
                                      <p:cBhvr>
                                        <p:cTn id="60" dur="500"/>
                                        <p:tgtEl>
                                          <p:spTgt spid="27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9" grpId="0" animBg="1"/>
      <p:bldP spid="18435" grpId="0"/>
      <p:bldP spid="272402" grpId="0" animBg="1"/>
      <p:bldP spid="272403" grpId="0" animBg="1"/>
      <p:bldP spid="272406" grpId="0" animBg="1"/>
      <p:bldP spid="272407" grpId="0"/>
      <p:bldP spid="272408" grpId="0"/>
      <p:bldP spid="27240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2915816" y="1772816"/>
            <a:ext cx="20177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800" dirty="0">
                <a:latin typeface="Arial" charset="0"/>
                <a:ea typeface="黑体" pitchFamily="2" charset="-122"/>
              </a:rPr>
              <a:t> </a:t>
            </a:r>
            <a:r>
              <a:rPr lang="zh-CN" altLang="en-US" sz="2800" dirty="0">
                <a:latin typeface="Arial" charset="0"/>
                <a:ea typeface="黑体" pitchFamily="2" charset="-122"/>
              </a:rPr>
              <a:t>乙酰</a:t>
            </a:r>
            <a:r>
              <a:rPr lang="en-US" altLang="zh-CN" sz="2800" dirty="0" err="1">
                <a:latin typeface="Arial" charset="0"/>
                <a:ea typeface="黑体" pitchFamily="2" charset="-122"/>
              </a:rPr>
              <a:t>CoA</a:t>
            </a:r>
            <a:r>
              <a:rPr lang="en-US" altLang="zh-CN" sz="2800" dirty="0">
                <a:latin typeface="Arial" charset="0"/>
                <a:ea typeface="黑体" pitchFamily="2" charset="-122"/>
              </a:rPr>
              <a:t>        </a:t>
            </a:r>
          </a:p>
        </p:txBody>
      </p:sp>
      <p:sp>
        <p:nvSpPr>
          <p:cNvPr id="19459" name="Oval 7"/>
          <p:cNvSpPr>
            <a:spLocks noChangeArrowheads="1"/>
          </p:cNvSpPr>
          <p:nvPr/>
        </p:nvSpPr>
        <p:spPr bwMode="auto">
          <a:xfrm>
            <a:off x="2671763" y="2662238"/>
            <a:ext cx="2743200" cy="2743200"/>
          </a:xfrm>
          <a:prstGeom prst="ellipse">
            <a:avLst/>
          </a:prstGeom>
          <a:noFill/>
          <a:ln w="57150" cap="sq">
            <a:solidFill>
              <a:schemeClr val="tx1"/>
            </a:solidFill>
            <a:round/>
            <a:headEnd type="none" w="sm" len="sm"/>
            <a:tailEnd type="none" w="sm" len="sm"/>
          </a:ln>
          <a:effectLst/>
          <a:extLst>
            <a:ext uri="{909E8E84-426E-40DD-AFC4-6F175D3DCCD1}">
              <a14:hiddenFill xmlns:a14="http://schemas.microsoft.com/office/drawing/2010/main">
                <a:solidFill>
                  <a:srgbClr val="CAFAE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zh-CN">
              <a:solidFill>
                <a:srgbClr val="000000"/>
              </a:solidFill>
              <a:latin typeface="Arial" charset="0"/>
              <a:ea typeface="黑体" pitchFamily="2" charset="-122"/>
            </a:endParaRPr>
          </a:p>
        </p:txBody>
      </p:sp>
      <p:sp>
        <p:nvSpPr>
          <p:cNvPr id="19460" name="Rectangle 15"/>
          <p:cNvSpPr>
            <a:spLocks noChangeArrowheads="1"/>
          </p:cNvSpPr>
          <p:nvPr/>
        </p:nvSpPr>
        <p:spPr bwMode="auto">
          <a:xfrm>
            <a:off x="1985963" y="3271838"/>
            <a:ext cx="1524000" cy="461665"/>
          </a:xfrm>
          <a:prstGeom prst="rect">
            <a:avLst/>
          </a:prstGeom>
          <a:solidFill>
            <a:srgbClr val="FFC5FF"/>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eaLnBrk="0" hangingPunct="0"/>
            <a:r>
              <a:rPr lang="zh-CN" altLang="en-US" sz="2400" dirty="0">
                <a:solidFill>
                  <a:schemeClr val="bg2"/>
                </a:solidFill>
                <a:latin typeface="Arial" charset="0"/>
                <a:ea typeface="黑体" pitchFamily="2" charset="-122"/>
              </a:rPr>
              <a:t>草酰乙酸 </a:t>
            </a:r>
          </a:p>
        </p:txBody>
      </p:sp>
      <p:sp>
        <p:nvSpPr>
          <p:cNvPr id="19461" name="Rectangle 16"/>
          <p:cNvSpPr>
            <a:spLocks noChangeArrowheads="1"/>
          </p:cNvSpPr>
          <p:nvPr/>
        </p:nvSpPr>
        <p:spPr bwMode="auto">
          <a:xfrm>
            <a:off x="4572000" y="3652838"/>
            <a:ext cx="1817688" cy="461665"/>
          </a:xfrm>
          <a:prstGeom prst="rect">
            <a:avLst/>
          </a:prstGeom>
          <a:solidFill>
            <a:srgbClr val="FFC5FF"/>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altLang="zh-CN" sz="2400" dirty="0">
                <a:solidFill>
                  <a:schemeClr val="bg2"/>
                </a:solidFill>
                <a:latin typeface="Arial" charset="0"/>
                <a:ea typeface="黑体" pitchFamily="2" charset="-122"/>
              </a:rPr>
              <a:t>α- </a:t>
            </a:r>
            <a:r>
              <a:rPr lang="zh-CN" altLang="en-US" sz="2400" dirty="0">
                <a:solidFill>
                  <a:schemeClr val="bg2"/>
                </a:solidFill>
                <a:latin typeface="Arial" charset="0"/>
                <a:ea typeface="黑体" pitchFamily="2" charset="-122"/>
              </a:rPr>
              <a:t>酮戊二酸 </a:t>
            </a:r>
          </a:p>
        </p:txBody>
      </p:sp>
      <p:sp>
        <p:nvSpPr>
          <p:cNvPr id="19462" name="Rectangle 17"/>
          <p:cNvSpPr>
            <a:spLocks noChangeArrowheads="1"/>
          </p:cNvSpPr>
          <p:nvPr/>
        </p:nvSpPr>
        <p:spPr bwMode="auto">
          <a:xfrm>
            <a:off x="4157663" y="4868863"/>
            <a:ext cx="1262062" cy="461665"/>
          </a:xfrm>
          <a:prstGeom prst="rect">
            <a:avLst/>
          </a:prstGeom>
          <a:solidFill>
            <a:srgbClr val="FFC5FF"/>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0" hangingPunct="0"/>
            <a:r>
              <a:rPr lang="zh-CN" altLang="en-US" sz="2400" dirty="0">
                <a:solidFill>
                  <a:schemeClr val="bg2"/>
                </a:solidFill>
                <a:latin typeface="Arial" charset="0"/>
                <a:ea typeface="黑体" pitchFamily="2" charset="-122"/>
              </a:rPr>
              <a:t>琥珀酸</a:t>
            </a:r>
          </a:p>
        </p:txBody>
      </p:sp>
      <p:sp>
        <p:nvSpPr>
          <p:cNvPr id="19463" name="Rectangle 18"/>
          <p:cNvSpPr>
            <a:spLocks noChangeArrowheads="1"/>
          </p:cNvSpPr>
          <p:nvPr/>
        </p:nvSpPr>
        <p:spPr bwMode="auto">
          <a:xfrm>
            <a:off x="2062163" y="4567238"/>
            <a:ext cx="1447800" cy="400110"/>
          </a:xfrm>
          <a:prstGeom prst="rect">
            <a:avLst/>
          </a:prstGeom>
          <a:solidFill>
            <a:srgbClr val="FFC5FF"/>
          </a:solidFill>
          <a:ln w="12700" cap="sq">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eaLnBrk="0" hangingPunct="0"/>
            <a:r>
              <a:rPr lang="zh-CN" altLang="en-US" sz="2000" dirty="0">
                <a:solidFill>
                  <a:schemeClr val="bg2"/>
                </a:solidFill>
                <a:latin typeface="Arial" charset="0"/>
                <a:ea typeface="黑体" pitchFamily="2" charset="-122"/>
              </a:rPr>
              <a:t>延胡索酸  </a:t>
            </a:r>
          </a:p>
        </p:txBody>
      </p:sp>
      <p:sp>
        <p:nvSpPr>
          <p:cNvPr id="346132" name="Rectangle 20"/>
          <p:cNvSpPr>
            <a:spLocks noChangeArrowheads="1"/>
          </p:cNvSpPr>
          <p:nvPr/>
        </p:nvSpPr>
        <p:spPr bwMode="auto">
          <a:xfrm>
            <a:off x="683568" y="4437112"/>
            <a:ext cx="914400" cy="83099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dirty="0">
                <a:solidFill>
                  <a:srgbClr val="FFFF00"/>
                </a:solidFill>
                <a:latin typeface="Arial" charset="0"/>
                <a:ea typeface="黑体" pitchFamily="2" charset="-122"/>
              </a:rPr>
              <a:t>Tyr</a:t>
            </a:r>
          </a:p>
          <a:p>
            <a:pPr eaLnBrk="0" hangingPunct="0"/>
            <a:r>
              <a:rPr lang="en-US" altLang="zh-CN" sz="2400" dirty="0">
                <a:solidFill>
                  <a:srgbClr val="FFFF00"/>
                </a:solidFill>
                <a:latin typeface="Arial" charset="0"/>
                <a:ea typeface="黑体" pitchFamily="2" charset="-122"/>
              </a:rPr>
              <a:t>Pro</a:t>
            </a:r>
          </a:p>
        </p:txBody>
      </p:sp>
      <p:sp>
        <p:nvSpPr>
          <p:cNvPr id="346133" name="Line 21"/>
          <p:cNvSpPr>
            <a:spLocks noChangeShapeType="1"/>
          </p:cNvSpPr>
          <p:nvPr/>
        </p:nvSpPr>
        <p:spPr bwMode="auto">
          <a:xfrm>
            <a:off x="1414463" y="4797152"/>
            <a:ext cx="609600" cy="0"/>
          </a:xfrm>
          <a:prstGeom prst="line">
            <a:avLst/>
          </a:prstGeom>
          <a:noFill/>
          <a:ln w="38100">
            <a:solidFill>
              <a:srgbClr val="D6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35" name="Rectangle 23"/>
          <p:cNvSpPr>
            <a:spLocks noChangeArrowheads="1"/>
          </p:cNvSpPr>
          <p:nvPr/>
        </p:nvSpPr>
        <p:spPr bwMode="auto">
          <a:xfrm>
            <a:off x="5911552" y="4307612"/>
            <a:ext cx="1828800" cy="15696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dirty="0">
                <a:solidFill>
                  <a:srgbClr val="FFFF00"/>
                </a:solidFill>
                <a:latin typeface="Arial" charset="0"/>
                <a:ea typeface="黑体" pitchFamily="2" charset="-122"/>
              </a:rPr>
              <a:t>Val</a:t>
            </a:r>
          </a:p>
          <a:p>
            <a:pPr eaLnBrk="0" hangingPunct="0"/>
            <a:r>
              <a:rPr lang="en-US" altLang="zh-CN" sz="2400" dirty="0">
                <a:solidFill>
                  <a:srgbClr val="FFFF00"/>
                </a:solidFill>
                <a:latin typeface="Arial" charset="0"/>
                <a:ea typeface="黑体" pitchFamily="2" charset="-122"/>
              </a:rPr>
              <a:t>Ile</a:t>
            </a:r>
          </a:p>
          <a:p>
            <a:pPr eaLnBrk="0" hangingPunct="0"/>
            <a:r>
              <a:rPr lang="en-US" altLang="zh-CN" sz="2400" dirty="0">
                <a:solidFill>
                  <a:srgbClr val="FFFF00"/>
                </a:solidFill>
                <a:latin typeface="Arial" charset="0"/>
                <a:ea typeface="黑体" pitchFamily="2" charset="-122"/>
              </a:rPr>
              <a:t>Met</a:t>
            </a:r>
          </a:p>
          <a:p>
            <a:pPr eaLnBrk="0" hangingPunct="0"/>
            <a:r>
              <a:rPr lang="en-US" altLang="zh-CN" sz="2400" dirty="0" err="1">
                <a:solidFill>
                  <a:srgbClr val="FFFF00"/>
                </a:solidFill>
                <a:latin typeface="Arial" charset="0"/>
                <a:ea typeface="黑体" pitchFamily="2" charset="-122"/>
              </a:rPr>
              <a:t>Thr</a:t>
            </a:r>
            <a:endParaRPr lang="en-US" altLang="zh-CN" sz="2400" dirty="0">
              <a:solidFill>
                <a:srgbClr val="FFFF00"/>
              </a:solidFill>
              <a:latin typeface="Arial" charset="0"/>
              <a:ea typeface="黑体" pitchFamily="2" charset="-122"/>
            </a:endParaRPr>
          </a:p>
        </p:txBody>
      </p:sp>
      <p:sp>
        <p:nvSpPr>
          <p:cNvPr id="346136" name="Line 24"/>
          <p:cNvSpPr>
            <a:spLocks noChangeShapeType="1"/>
          </p:cNvSpPr>
          <p:nvPr/>
        </p:nvSpPr>
        <p:spPr bwMode="auto">
          <a:xfrm flipH="1">
            <a:off x="5438775" y="5063645"/>
            <a:ext cx="990600" cy="0"/>
          </a:xfrm>
          <a:prstGeom prst="line">
            <a:avLst/>
          </a:prstGeom>
          <a:noFill/>
          <a:ln w="38100">
            <a:solidFill>
              <a:srgbClr val="D6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38" name="Rectangle 26"/>
          <p:cNvSpPr>
            <a:spLocks noChangeArrowheads="1"/>
          </p:cNvSpPr>
          <p:nvPr/>
        </p:nvSpPr>
        <p:spPr bwMode="auto">
          <a:xfrm>
            <a:off x="467544" y="3286100"/>
            <a:ext cx="846906" cy="461665"/>
          </a:xfrm>
          <a:prstGeom prst="rect">
            <a:avLst/>
          </a:prstGeom>
          <a:solidFill>
            <a:srgbClr val="FFFF00"/>
          </a:solid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r>
              <a:rPr lang="en-US" altLang="zh-CN" sz="2400" dirty="0">
                <a:solidFill>
                  <a:srgbClr val="C00000"/>
                </a:solidFill>
                <a:latin typeface="Arial" charset="0"/>
                <a:ea typeface="黑体" pitchFamily="2" charset="-122"/>
              </a:rPr>
              <a:t>Asp  </a:t>
            </a:r>
          </a:p>
        </p:txBody>
      </p:sp>
      <p:sp>
        <p:nvSpPr>
          <p:cNvPr id="346139" name="Line 27"/>
          <p:cNvSpPr>
            <a:spLocks noChangeShapeType="1"/>
          </p:cNvSpPr>
          <p:nvPr/>
        </p:nvSpPr>
        <p:spPr bwMode="auto">
          <a:xfrm>
            <a:off x="1335088" y="3484082"/>
            <a:ext cx="609600" cy="0"/>
          </a:xfrm>
          <a:prstGeom prst="line">
            <a:avLst/>
          </a:prstGeom>
          <a:noFill/>
          <a:ln w="38100">
            <a:solidFill>
              <a:srgbClr val="D6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59" name="Rectangle 47"/>
          <p:cNvSpPr>
            <a:spLocks noChangeArrowheads="1"/>
          </p:cNvSpPr>
          <p:nvPr/>
        </p:nvSpPr>
        <p:spPr bwMode="auto">
          <a:xfrm>
            <a:off x="6877050" y="3644900"/>
            <a:ext cx="791294" cy="461665"/>
          </a:xfrm>
          <a:prstGeom prst="rect">
            <a:avLst/>
          </a:prstGeom>
          <a:solidFill>
            <a:srgbClr val="FFFF00"/>
          </a:solidFill>
          <a:ln w="12700" cap="sq">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0" hangingPunct="0"/>
            <a:r>
              <a:rPr lang="en-US" altLang="zh-CN" sz="2400" dirty="0" err="1">
                <a:solidFill>
                  <a:srgbClr val="C00000"/>
                </a:solidFill>
                <a:latin typeface="Arial" charset="0"/>
                <a:ea typeface="黑体" pitchFamily="2" charset="-122"/>
              </a:rPr>
              <a:t>Glu</a:t>
            </a:r>
            <a:r>
              <a:rPr lang="en-US" altLang="zh-CN" sz="2400" dirty="0">
                <a:solidFill>
                  <a:srgbClr val="C00000"/>
                </a:solidFill>
                <a:latin typeface="Arial" charset="0"/>
                <a:ea typeface="黑体" pitchFamily="2" charset="-122"/>
              </a:rPr>
              <a:t> </a:t>
            </a:r>
          </a:p>
        </p:txBody>
      </p:sp>
      <p:sp>
        <p:nvSpPr>
          <p:cNvPr id="346160" name="Line 48"/>
          <p:cNvSpPr>
            <a:spLocks noChangeShapeType="1"/>
          </p:cNvSpPr>
          <p:nvPr/>
        </p:nvSpPr>
        <p:spPr bwMode="auto">
          <a:xfrm flipH="1">
            <a:off x="6400800" y="3861048"/>
            <a:ext cx="457200" cy="0"/>
          </a:xfrm>
          <a:prstGeom prst="line">
            <a:avLst/>
          </a:prstGeom>
          <a:noFill/>
          <a:ln w="38100">
            <a:solidFill>
              <a:srgbClr val="D6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6161" name="Rectangle 49"/>
          <p:cNvSpPr>
            <a:spLocks noChangeArrowheads="1"/>
          </p:cNvSpPr>
          <p:nvPr/>
        </p:nvSpPr>
        <p:spPr bwMode="auto">
          <a:xfrm>
            <a:off x="7956376" y="3212976"/>
            <a:ext cx="990600" cy="120032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dirty="0" err="1">
                <a:solidFill>
                  <a:srgbClr val="FFFF00"/>
                </a:solidFill>
                <a:latin typeface="Arial" charset="0"/>
                <a:ea typeface="黑体" pitchFamily="2" charset="-122"/>
              </a:rPr>
              <a:t>Arg</a:t>
            </a:r>
            <a:r>
              <a:rPr lang="en-US" altLang="zh-CN" sz="2400" dirty="0">
                <a:solidFill>
                  <a:srgbClr val="FFFF00"/>
                </a:solidFill>
                <a:latin typeface="Arial" charset="0"/>
                <a:ea typeface="黑体" pitchFamily="2" charset="-122"/>
              </a:rPr>
              <a:t> </a:t>
            </a:r>
          </a:p>
          <a:p>
            <a:pPr eaLnBrk="0" hangingPunct="0"/>
            <a:r>
              <a:rPr lang="en-US" altLang="zh-CN" sz="2400" dirty="0">
                <a:solidFill>
                  <a:srgbClr val="FFFF00"/>
                </a:solidFill>
                <a:latin typeface="Arial" charset="0"/>
                <a:ea typeface="黑体" pitchFamily="2" charset="-122"/>
              </a:rPr>
              <a:t>His</a:t>
            </a:r>
          </a:p>
          <a:p>
            <a:pPr eaLnBrk="0" hangingPunct="0"/>
            <a:r>
              <a:rPr lang="en-US" altLang="zh-CN" sz="2400" dirty="0">
                <a:solidFill>
                  <a:srgbClr val="FFFF00"/>
                </a:solidFill>
                <a:latin typeface="Arial" charset="0"/>
                <a:ea typeface="黑体" pitchFamily="2" charset="-122"/>
              </a:rPr>
              <a:t>Pro</a:t>
            </a:r>
          </a:p>
        </p:txBody>
      </p:sp>
      <p:sp>
        <p:nvSpPr>
          <p:cNvPr id="346162" name="Line 50"/>
          <p:cNvSpPr>
            <a:spLocks noChangeShapeType="1"/>
          </p:cNvSpPr>
          <p:nvPr/>
        </p:nvSpPr>
        <p:spPr bwMode="auto">
          <a:xfrm flipH="1">
            <a:off x="7600828" y="3841359"/>
            <a:ext cx="533400" cy="0"/>
          </a:xfrm>
          <a:prstGeom prst="line">
            <a:avLst/>
          </a:prstGeom>
          <a:noFill/>
          <a:ln w="38100">
            <a:solidFill>
              <a:srgbClr val="D6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 name="Group 64"/>
          <p:cNvGrpSpPr>
            <a:grpSpLocks/>
          </p:cNvGrpSpPr>
          <p:nvPr/>
        </p:nvGrpSpPr>
        <p:grpSpPr bwMode="auto">
          <a:xfrm>
            <a:off x="4051300" y="2290763"/>
            <a:ext cx="449263" cy="390525"/>
            <a:chOff x="2552" y="1306"/>
            <a:chExt cx="283" cy="246"/>
          </a:xfrm>
        </p:grpSpPr>
        <p:sp>
          <p:nvSpPr>
            <p:cNvPr id="19477" name="Freeform 8"/>
            <p:cNvSpPr>
              <a:spLocks/>
            </p:cNvSpPr>
            <p:nvPr/>
          </p:nvSpPr>
          <p:spPr bwMode="auto">
            <a:xfrm rot="-1126903">
              <a:off x="2552" y="1306"/>
              <a:ext cx="180" cy="246"/>
            </a:xfrm>
            <a:custGeom>
              <a:avLst/>
              <a:gdLst>
                <a:gd name="T0" fmla="*/ 0 w 528"/>
                <a:gd name="T1" fmla="*/ 0 h 576"/>
                <a:gd name="T2" fmla="*/ 1 w 528"/>
                <a:gd name="T3" fmla="*/ 6 h 576"/>
                <a:gd name="T4" fmla="*/ 2 w 528"/>
                <a:gd name="T5" fmla="*/ 8 h 576"/>
                <a:gd name="T6" fmla="*/ 0 60000 65536"/>
                <a:gd name="T7" fmla="*/ 0 60000 65536"/>
                <a:gd name="T8" fmla="*/ 0 60000 65536"/>
              </a:gdLst>
              <a:ahLst/>
              <a:cxnLst>
                <a:cxn ang="T6">
                  <a:pos x="T0" y="T1"/>
                </a:cxn>
                <a:cxn ang="T7">
                  <a:pos x="T2" y="T3"/>
                </a:cxn>
                <a:cxn ang="T8">
                  <a:pos x="T4" y="T5"/>
                </a:cxn>
              </a:cxnLst>
              <a:rect l="0" t="0" r="r" b="b"/>
              <a:pathLst>
                <a:path w="528" h="576">
                  <a:moveTo>
                    <a:pt x="0" y="0"/>
                  </a:moveTo>
                  <a:cubicBezTo>
                    <a:pt x="28" y="144"/>
                    <a:pt x="56" y="288"/>
                    <a:pt x="144" y="384"/>
                  </a:cubicBezTo>
                  <a:cubicBezTo>
                    <a:pt x="232" y="480"/>
                    <a:pt x="464" y="544"/>
                    <a:pt x="528" y="576"/>
                  </a:cubicBezTo>
                </a:path>
              </a:pathLst>
            </a:custGeom>
            <a:noFill/>
            <a:ln w="57150" cap="sq" cmpd="sng">
              <a:solidFill>
                <a:schemeClr val="tx1"/>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478" name="Line 63"/>
            <p:cNvSpPr>
              <a:spLocks noChangeShapeType="1"/>
            </p:cNvSpPr>
            <p:nvPr/>
          </p:nvSpPr>
          <p:spPr bwMode="auto">
            <a:xfrm>
              <a:off x="2744" y="1516"/>
              <a:ext cx="9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475" name="Text Box 65"/>
          <p:cNvSpPr txBox="1">
            <a:spLocks noChangeArrowheads="1"/>
          </p:cNvSpPr>
          <p:nvPr/>
        </p:nvSpPr>
        <p:spPr bwMode="auto">
          <a:xfrm>
            <a:off x="3347864" y="3503910"/>
            <a:ext cx="12752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sz="3200" dirty="0">
                <a:latin typeface="Arial" charset="0"/>
              </a:rPr>
              <a:t>TCA</a:t>
            </a:r>
            <a:r>
              <a:rPr lang="zh-CN" altLang="en-US" sz="3200" dirty="0">
                <a:latin typeface="黑体" pitchFamily="49" charset="-122"/>
                <a:ea typeface="黑体" pitchFamily="49" charset="-122"/>
              </a:rPr>
              <a:t>循环</a:t>
            </a:r>
            <a:r>
              <a:rPr lang="en-US" altLang="zh-CN" sz="3200" dirty="0">
                <a:latin typeface="黑体" pitchFamily="49" charset="-122"/>
                <a:ea typeface="黑体" pitchFamily="49" charset="-122"/>
              </a:rPr>
              <a:t>     </a:t>
            </a:r>
          </a:p>
        </p:txBody>
      </p:sp>
      <p:sp>
        <p:nvSpPr>
          <p:cNvPr id="346178" name="Rectangle 66"/>
          <p:cNvSpPr>
            <a:spLocks noChangeArrowheads="1"/>
          </p:cNvSpPr>
          <p:nvPr/>
        </p:nvSpPr>
        <p:spPr bwMode="auto">
          <a:xfrm>
            <a:off x="971600" y="900009"/>
            <a:ext cx="7488832" cy="5847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square" lIns="91440" tIns="45720" rIns="91440" bIns="45720">
            <a:spAutoFit/>
            <a:scene3d>
              <a:camera prst="orthographicFront"/>
              <a:lightRig rig="soft" dir="tl">
                <a:rot lat="0" lon="0" rev="0"/>
              </a:lightRig>
            </a:scene3d>
            <a:sp3d contourW="12700">
              <a:bevelT w="44450" h="55880" prst="artDeco"/>
              <a:bevelB h="63500"/>
              <a:contourClr>
                <a:srgbClr val="FFFF00"/>
              </a:contourClr>
            </a:sp3d>
          </a:bodyPr>
          <a:lstStyle/>
          <a:p>
            <a:r>
              <a:rPr lang="zh-CN" altLang="en-US" sz="3200" dirty="0">
                <a:ln w="11430"/>
                <a:solidFill>
                  <a:srgbClr val="FFFF00"/>
                </a:solidFill>
                <a:latin typeface="微软雅黑" pitchFamily="34" charset="-122"/>
                <a:ea typeface="微软雅黑" pitchFamily="34" charset="-122"/>
              </a:rPr>
              <a:t>饥饿时蛋白质分解补充 </a:t>
            </a:r>
            <a:r>
              <a:rPr lang="en-US" altLang="zh-CN" sz="3200" dirty="0">
                <a:ln w="11430"/>
                <a:solidFill>
                  <a:srgbClr val="FFFF00"/>
                </a:solidFill>
                <a:latin typeface="微软雅黑" pitchFamily="34" charset="-122"/>
                <a:ea typeface="微软雅黑" pitchFamily="34" charset="-122"/>
              </a:rPr>
              <a:t>TCA</a:t>
            </a:r>
            <a:r>
              <a:rPr lang="zh-CN" altLang="en-US" sz="3200" dirty="0">
                <a:ln w="11430"/>
                <a:solidFill>
                  <a:srgbClr val="FFFF00"/>
                </a:solidFill>
                <a:latin typeface="微软雅黑" pitchFamily="34" charset="-122"/>
                <a:ea typeface="微软雅黑" pitchFamily="34" charset="-122"/>
              </a:rPr>
              <a:t>循环中间物               </a:t>
            </a:r>
          </a:p>
        </p:txBody>
      </p:sp>
      <p:sp>
        <p:nvSpPr>
          <p:cNvPr id="23" name="灯片编号占位符 22"/>
          <p:cNvSpPr>
            <a:spLocks noGrp="1"/>
          </p:cNvSpPr>
          <p:nvPr>
            <p:ph type="sldNum" sz="quarter" idx="11"/>
          </p:nvPr>
        </p:nvSpPr>
        <p:spPr/>
        <p:txBody>
          <a:bodyPr/>
          <a:lstStyle/>
          <a:p>
            <a:pPr>
              <a:defRPr/>
            </a:pPr>
            <a:fld id="{7D90E316-58D3-4896-89CC-36797C80DBF5}" type="slidenum">
              <a:rPr lang="en-US" altLang="zh-CN" smtClean="0"/>
              <a:pPr>
                <a:defRPr/>
              </a:pPr>
              <a:t>19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6178"/>
                                        </p:tgtEl>
                                        <p:attrNameLst>
                                          <p:attrName>style.visibility</p:attrName>
                                        </p:attrNameLst>
                                      </p:cBhvr>
                                      <p:to>
                                        <p:strVal val="visible"/>
                                      </p:to>
                                    </p:set>
                                    <p:animEffect transition="in" filter="fade">
                                      <p:cBhvr>
                                        <p:cTn id="7" dur="1000"/>
                                        <p:tgtEl>
                                          <p:spTgt spid="34617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6138"/>
                                        </p:tgtEl>
                                        <p:attrNameLst>
                                          <p:attrName>style.visibility</p:attrName>
                                        </p:attrNameLst>
                                      </p:cBhvr>
                                      <p:to>
                                        <p:strVal val="visible"/>
                                      </p:to>
                                    </p:set>
                                    <p:animEffect transition="in" filter="fade">
                                      <p:cBhvr>
                                        <p:cTn id="11" dur="500"/>
                                        <p:tgtEl>
                                          <p:spTgt spid="34613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6139"/>
                                        </p:tgtEl>
                                        <p:attrNameLst>
                                          <p:attrName>style.visibility</p:attrName>
                                        </p:attrNameLst>
                                      </p:cBhvr>
                                      <p:to>
                                        <p:strVal val="visible"/>
                                      </p:to>
                                    </p:set>
                                    <p:animEffect transition="in" filter="fade">
                                      <p:cBhvr>
                                        <p:cTn id="14" dur="500"/>
                                        <p:tgtEl>
                                          <p:spTgt spid="3461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6132"/>
                                        </p:tgtEl>
                                        <p:attrNameLst>
                                          <p:attrName>style.visibility</p:attrName>
                                        </p:attrNameLst>
                                      </p:cBhvr>
                                      <p:to>
                                        <p:strVal val="visible"/>
                                      </p:to>
                                    </p:set>
                                    <p:animEffect transition="in" filter="fade">
                                      <p:cBhvr>
                                        <p:cTn id="17" dur="500"/>
                                        <p:tgtEl>
                                          <p:spTgt spid="3461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6133"/>
                                        </p:tgtEl>
                                        <p:attrNameLst>
                                          <p:attrName>style.visibility</p:attrName>
                                        </p:attrNameLst>
                                      </p:cBhvr>
                                      <p:to>
                                        <p:strVal val="visible"/>
                                      </p:to>
                                    </p:set>
                                    <p:animEffect transition="in" filter="fade">
                                      <p:cBhvr>
                                        <p:cTn id="20" dur="500"/>
                                        <p:tgtEl>
                                          <p:spTgt spid="3461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6136"/>
                                        </p:tgtEl>
                                        <p:attrNameLst>
                                          <p:attrName>style.visibility</p:attrName>
                                        </p:attrNameLst>
                                      </p:cBhvr>
                                      <p:to>
                                        <p:strVal val="visible"/>
                                      </p:to>
                                    </p:set>
                                    <p:animEffect transition="in" filter="fade">
                                      <p:cBhvr>
                                        <p:cTn id="23" dur="500"/>
                                        <p:tgtEl>
                                          <p:spTgt spid="3461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6135"/>
                                        </p:tgtEl>
                                        <p:attrNameLst>
                                          <p:attrName>style.visibility</p:attrName>
                                        </p:attrNameLst>
                                      </p:cBhvr>
                                      <p:to>
                                        <p:strVal val="visible"/>
                                      </p:to>
                                    </p:set>
                                    <p:animEffect transition="in" filter="fade">
                                      <p:cBhvr>
                                        <p:cTn id="26" dur="500"/>
                                        <p:tgtEl>
                                          <p:spTgt spid="3461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6160"/>
                                        </p:tgtEl>
                                        <p:attrNameLst>
                                          <p:attrName>style.visibility</p:attrName>
                                        </p:attrNameLst>
                                      </p:cBhvr>
                                      <p:to>
                                        <p:strVal val="visible"/>
                                      </p:to>
                                    </p:set>
                                    <p:animEffect transition="in" filter="fade">
                                      <p:cBhvr>
                                        <p:cTn id="29" dur="500"/>
                                        <p:tgtEl>
                                          <p:spTgt spid="3461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6159"/>
                                        </p:tgtEl>
                                        <p:attrNameLst>
                                          <p:attrName>style.visibility</p:attrName>
                                        </p:attrNameLst>
                                      </p:cBhvr>
                                      <p:to>
                                        <p:strVal val="visible"/>
                                      </p:to>
                                    </p:set>
                                    <p:animEffect transition="in" filter="fade">
                                      <p:cBhvr>
                                        <p:cTn id="32" dur="500"/>
                                        <p:tgtEl>
                                          <p:spTgt spid="3461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6162"/>
                                        </p:tgtEl>
                                        <p:attrNameLst>
                                          <p:attrName>style.visibility</p:attrName>
                                        </p:attrNameLst>
                                      </p:cBhvr>
                                      <p:to>
                                        <p:strVal val="visible"/>
                                      </p:to>
                                    </p:set>
                                    <p:animEffect transition="in" filter="fade">
                                      <p:cBhvr>
                                        <p:cTn id="35" dur="500"/>
                                        <p:tgtEl>
                                          <p:spTgt spid="3461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6161"/>
                                        </p:tgtEl>
                                        <p:attrNameLst>
                                          <p:attrName>style.visibility</p:attrName>
                                        </p:attrNameLst>
                                      </p:cBhvr>
                                      <p:to>
                                        <p:strVal val="visible"/>
                                      </p:to>
                                    </p:set>
                                    <p:animEffect transition="in" filter="fade">
                                      <p:cBhvr>
                                        <p:cTn id="38" dur="500"/>
                                        <p:tgtEl>
                                          <p:spTgt spid="34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2" grpId="0"/>
      <p:bldP spid="346133" grpId="0" animBg="1"/>
      <p:bldP spid="346135" grpId="0"/>
      <p:bldP spid="346136" grpId="0" animBg="1"/>
      <p:bldP spid="346138" grpId="0" animBg="1"/>
      <p:bldP spid="346139" grpId="0" animBg="1"/>
      <p:bldP spid="346159" grpId="0" animBg="1"/>
      <p:bldP spid="346160" grpId="0" animBg="1"/>
      <p:bldP spid="346161" grpId="0"/>
      <p:bldP spid="346162" grpId="0" animBg="1"/>
      <p:bldP spid="346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nvSpPr>
        <p:spPr bwMode="auto">
          <a:xfrm>
            <a:off x="1187624" y="1772816"/>
            <a:ext cx="712879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spcBef>
                <a:spcPts val="600"/>
              </a:spcBef>
              <a:buClr>
                <a:schemeClr val="hlink"/>
              </a:buClr>
              <a:buSzPts val="2200"/>
              <a:buFont typeface="Wingdings" pitchFamily="2" charset="2"/>
              <a:buChar char="n"/>
            </a:pPr>
            <a:r>
              <a:rPr kumimoji="1" lang="en-US" altLang="zh-CN" sz="3600" dirty="0">
                <a:solidFill>
                  <a:schemeClr val="hlink"/>
                </a:solidFill>
                <a:latin typeface="Times New Roman" pitchFamily="18" charset="0"/>
                <a:ea typeface="黑体" pitchFamily="2" charset="-122"/>
              </a:rPr>
              <a:t> </a:t>
            </a:r>
            <a:r>
              <a:rPr kumimoji="1" lang="zh-CN" altLang="en-US" sz="3600" dirty="0">
                <a:solidFill>
                  <a:schemeClr val="hlink"/>
                </a:solidFill>
                <a:latin typeface="Times New Roman" pitchFamily="18" charset="0"/>
                <a:ea typeface="黑体" pitchFamily="2" charset="-122"/>
              </a:rPr>
              <a:t>代谢的整体性</a:t>
            </a:r>
            <a:endParaRPr kumimoji="1" lang="en-US" altLang="zh-CN" sz="3600" dirty="0">
              <a:solidFill>
                <a:schemeClr val="hlink"/>
              </a:solidFill>
              <a:latin typeface="Times New Roman" pitchFamily="18" charset="0"/>
              <a:ea typeface="黑体" pitchFamily="2" charset="-122"/>
            </a:endParaRPr>
          </a:p>
          <a:p>
            <a:pPr algn="l">
              <a:lnSpc>
                <a:spcPct val="120000"/>
              </a:lnSpc>
              <a:spcBef>
                <a:spcPts val="600"/>
              </a:spcBef>
              <a:buClr>
                <a:schemeClr val="hlink"/>
              </a:buClr>
              <a:buSzPts val="2200"/>
              <a:buFont typeface="Wingdings" pitchFamily="2" charset="2"/>
              <a:buChar char="n"/>
            </a:pPr>
            <a:r>
              <a:rPr kumimoji="1" lang="zh-CN" altLang="en-US" sz="3600" dirty="0">
                <a:solidFill>
                  <a:schemeClr val="hlink"/>
                </a:solidFill>
                <a:latin typeface="Times New Roman" pitchFamily="18" charset="0"/>
                <a:ea typeface="黑体" pitchFamily="2" charset="-122"/>
              </a:rPr>
              <a:t> 代谢调节的主要方式</a:t>
            </a:r>
          </a:p>
          <a:p>
            <a:pPr lvl="1" algn="l">
              <a:lnSpc>
                <a:spcPct val="120000"/>
              </a:lnSpc>
              <a:spcBef>
                <a:spcPts val="600"/>
              </a:spcBef>
              <a:buClr>
                <a:srgbClr val="FFFF00"/>
              </a:buClr>
              <a:buSzPts val="2000"/>
              <a:buFont typeface="Wingdings" pitchFamily="2" charset="2"/>
              <a:buChar char="Ø"/>
            </a:pPr>
            <a:r>
              <a:rPr kumimoji="1" lang="zh-CN" altLang="en-US" sz="3600" dirty="0">
                <a:solidFill>
                  <a:srgbClr val="FFFF00"/>
                </a:solidFill>
                <a:latin typeface="Times New Roman" pitchFamily="18" charset="0"/>
                <a:ea typeface="黑体" pitchFamily="2" charset="-122"/>
              </a:rPr>
              <a:t> 细胞水平的代谢调节</a:t>
            </a:r>
          </a:p>
          <a:p>
            <a:pPr lvl="1" algn="l">
              <a:lnSpc>
                <a:spcPct val="120000"/>
              </a:lnSpc>
              <a:spcBef>
                <a:spcPts val="600"/>
              </a:spcBef>
              <a:buClr>
                <a:srgbClr val="FFFF00"/>
              </a:buClr>
              <a:buSzPts val="2000"/>
              <a:buFont typeface="Wingdings" pitchFamily="2" charset="2"/>
              <a:buChar char="Ø"/>
            </a:pPr>
            <a:r>
              <a:rPr kumimoji="1" lang="zh-CN" altLang="en-US" sz="3600" dirty="0">
                <a:latin typeface="Times New Roman" pitchFamily="18" charset="0"/>
                <a:ea typeface="黑体" pitchFamily="2" charset="-122"/>
              </a:rPr>
              <a:t> 激素水平的代谢调节</a:t>
            </a:r>
          </a:p>
          <a:p>
            <a:pPr lvl="1" algn="l">
              <a:lnSpc>
                <a:spcPct val="120000"/>
              </a:lnSpc>
              <a:spcBef>
                <a:spcPts val="600"/>
              </a:spcBef>
              <a:buClr>
                <a:srgbClr val="FFFF00"/>
              </a:buClr>
              <a:buSzPts val="2000"/>
              <a:buFont typeface="Wingdings" pitchFamily="2" charset="2"/>
              <a:buChar char="Ø"/>
            </a:pPr>
            <a:r>
              <a:rPr kumimoji="1" lang="zh-CN" altLang="en-US" sz="3600" dirty="0">
                <a:latin typeface="Times New Roman" pitchFamily="18" charset="0"/>
                <a:ea typeface="黑体" pitchFamily="2" charset="-122"/>
              </a:rPr>
              <a:t> 整体水平的代谢调节</a:t>
            </a:r>
            <a:endParaRPr kumimoji="1" lang="en-US" altLang="zh-CN" sz="3600" dirty="0">
              <a:solidFill>
                <a:schemeClr val="hlink"/>
              </a:solidFill>
              <a:latin typeface="Times New Roman" pitchFamily="18" charset="0"/>
              <a:ea typeface="黑体" pitchFamily="2" charset="-122"/>
            </a:endParaRPr>
          </a:p>
          <a:p>
            <a:pPr algn="l">
              <a:lnSpc>
                <a:spcPct val="120000"/>
              </a:lnSpc>
              <a:spcBef>
                <a:spcPts val="600"/>
              </a:spcBef>
              <a:buClr>
                <a:srgbClr val="FFC000"/>
              </a:buClr>
              <a:buSzPct val="80000"/>
              <a:buFont typeface="Wingdings" pitchFamily="2" charset="2"/>
              <a:buChar char="n"/>
            </a:pPr>
            <a:r>
              <a:rPr kumimoji="1" lang="en-US" altLang="zh-CN" sz="3600" dirty="0">
                <a:solidFill>
                  <a:schemeClr val="hlink"/>
                </a:solidFill>
                <a:latin typeface="Times New Roman" pitchFamily="18" charset="0"/>
                <a:ea typeface="黑体" pitchFamily="2" charset="-122"/>
              </a:rPr>
              <a:t> </a:t>
            </a:r>
            <a:r>
              <a:rPr kumimoji="1" lang="zh-CN" altLang="en-US" sz="3600" dirty="0">
                <a:solidFill>
                  <a:schemeClr val="hlink"/>
                </a:solidFill>
                <a:latin typeface="Times New Roman" pitchFamily="18" charset="0"/>
                <a:ea typeface="黑体" pitchFamily="2" charset="-122"/>
              </a:rPr>
              <a:t>体内重要组织和器官的代谢特点</a:t>
            </a:r>
          </a:p>
        </p:txBody>
      </p:sp>
      <p:sp>
        <p:nvSpPr>
          <p:cNvPr id="4099" name="AutoShape 5"/>
          <p:cNvSpPr>
            <a:spLocks noChangeArrowheads="1"/>
          </p:cNvSpPr>
          <p:nvPr/>
        </p:nvSpPr>
        <p:spPr bwMode="auto">
          <a:xfrm>
            <a:off x="3275856" y="548035"/>
            <a:ext cx="3168352" cy="1008757"/>
          </a:xfrm>
          <a:prstGeom prst="bevel">
            <a:avLst>
              <a:gd name="adj" fmla="val 6250"/>
            </a:avLst>
          </a:prstGeom>
          <a:solidFill>
            <a:srgbClr val="FFFF99"/>
          </a:solidFill>
          <a:ln w="9525">
            <a:solidFill>
              <a:schemeClr val="tx1"/>
            </a:solidFill>
            <a:miter lim="800000"/>
            <a:headEnd/>
            <a:tailEnd/>
          </a:ln>
        </p:spPr>
        <p:txBody>
          <a:bodyPr wrap="none" anchor="ctr"/>
          <a:lstStyle/>
          <a:p>
            <a:r>
              <a:rPr lang="zh-CN" altLang="en-US" sz="4400">
                <a:solidFill>
                  <a:schemeClr val="bg2"/>
                </a:solidFill>
                <a:ea typeface="黑体" pitchFamily="2" charset="-122"/>
              </a:rPr>
              <a:t>内容提纲</a:t>
            </a:r>
          </a:p>
        </p:txBody>
      </p:sp>
      <p:sp>
        <p:nvSpPr>
          <p:cNvPr id="7" name="灯片编号占位符 6"/>
          <p:cNvSpPr>
            <a:spLocks noGrp="1"/>
          </p:cNvSpPr>
          <p:nvPr>
            <p:ph type="sldNum" sz="quarter" idx="11"/>
          </p:nvPr>
        </p:nvSpPr>
        <p:spPr/>
        <p:txBody>
          <a:bodyPr/>
          <a:lstStyle/>
          <a:p>
            <a:pPr>
              <a:defRPr/>
            </a:pPr>
            <a:fld id="{7D90E316-58D3-4896-89CC-36797C80DBF5}" type="slidenum">
              <a:rPr lang="en-US" altLang="zh-CN" smtClean="0"/>
              <a:pPr>
                <a:defRPr/>
              </a:pPr>
              <a:t>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dissolve">
                                      <p:cBhvr>
                                        <p:cTn id="12" dur="500"/>
                                        <p:tgtEl>
                                          <p:spTgt spid="13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Effect transition="in" filter="dissolve">
                                      <p:cBhvr>
                                        <p:cTn id="17" dur="500"/>
                                        <p:tgtEl>
                                          <p:spTgt spid="13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6">
                                            <p:txEl>
                                              <p:pRg st="3" end="3"/>
                                            </p:txEl>
                                          </p:spTgt>
                                        </p:tgtEl>
                                        <p:attrNameLst>
                                          <p:attrName>style.visibility</p:attrName>
                                        </p:attrNameLst>
                                      </p:cBhvr>
                                      <p:to>
                                        <p:strVal val="visible"/>
                                      </p:to>
                                    </p:set>
                                    <p:animEffect transition="in" filter="dissolve">
                                      <p:cBhvr>
                                        <p:cTn id="22" dur="500"/>
                                        <p:tgtEl>
                                          <p:spTgt spid="133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animEffect transition="in" filter="dissolve">
                                      <p:cBhvr>
                                        <p:cTn id="27" dur="500"/>
                                        <p:tgtEl>
                                          <p:spTgt spid="133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6">
                                            <p:txEl>
                                              <p:pRg st="5" end="5"/>
                                            </p:txEl>
                                          </p:spTgt>
                                        </p:tgtEl>
                                        <p:attrNameLst>
                                          <p:attrName>style.visibility</p:attrName>
                                        </p:attrNameLst>
                                      </p:cBhvr>
                                      <p:to>
                                        <p:strVal val="visible"/>
                                      </p:to>
                                    </p:set>
                                    <p:animEffect transition="in" filter="dissolve">
                                      <p:cBhvr>
                                        <p:cTn id="32" dur="500"/>
                                        <p:tgtEl>
                                          <p:spTgt spid="133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901005" y="836613"/>
            <a:ext cx="7561262"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indent="457200" algn="l">
              <a:lnSpc>
                <a:spcPct val="130000"/>
              </a:lnSpc>
              <a:buClr>
                <a:schemeClr val="hlink"/>
              </a:buClr>
              <a:buSzPts val="2900"/>
              <a:buFont typeface="Wingdings" pitchFamily="2" charset="2"/>
              <a:buChar char="Ø"/>
            </a:pPr>
            <a:r>
              <a:rPr kumimoji="1" lang="en-US" altLang="zh-CN" sz="3200" dirty="0">
                <a:latin typeface="Times New Roman" pitchFamily="18" charset="0"/>
                <a:ea typeface="黑体" pitchFamily="2" charset="-122"/>
              </a:rPr>
              <a:t> </a:t>
            </a:r>
            <a:r>
              <a:rPr kumimoji="1" lang="zh-CN" altLang="en-US" sz="3200" dirty="0">
                <a:latin typeface="Times New Roman" pitchFamily="18" charset="0"/>
                <a:ea typeface="黑体" pitchFamily="2" charset="-122"/>
              </a:rPr>
              <a:t>从能量供应的角度看，三大营养物质可以互相代替，并互相制约。</a:t>
            </a:r>
          </a:p>
          <a:p>
            <a:pPr indent="457200" algn="l">
              <a:lnSpc>
                <a:spcPct val="130000"/>
              </a:lnSpc>
            </a:pPr>
            <a:endParaRPr kumimoji="1" lang="zh-CN" altLang="en-US" sz="3200" dirty="0">
              <a:latin typeface="Times New Roman" pitchFamily="18" charset="0"/>
              <a:ea typeface="黑体" pitchFamily="2" charset="-122"/>
            </a:endParaRPr>
          </a:p>
          <a:p>
            <a:pPr indent="457200" algn="l">
              <a:lnSpc>
                <a:spcPct val="130000"/>
              </a:lnSpc>
              <a:buClr>
                <a:schemeClr val="hlink"/>
              </a:buClr>
              <a:buSzPts val="2900"/>
              <a:buFont typeface="Wingdings" pitchFamily="2" charset="2"/>
              <a:buChar char="Ø"/>
            </a:pPr>
            <a:r>
              <a:rPr kumimoji="1" lang="zh-CN" altLang="en-US" sz="3200" dirty="0">
                <a:latin typeface="Times New Roman" pitchFamily="18" charset="0"/>
                <a:ea typeface="黑体" pitchFamily="2" charset="-122"/>
              </a:rPr>
              <a:t> 一般情况下，供能以糖、脂肪为主，并尽量节约蛋白质的消耗。</a:t>
            </a:r>
            <a:endParaRPr kumimoji="1" lang="zh-CN" altLang="en-US" sz="2400" dirty="0">
              <a:latin typeface="Times New Roman" pitchFamily="18" charset="0"/>
              <a:ea typeface="黑体" pitchFamily="2" charset="-122"/>
            </a:endParaRPr>
          </a:p>
        </p:txBody>
      </p:sp>
      <p:sp>
        <p:nvSpPr>
          <p:cNvPr id="24581" name="Rectangle 5"/>
          <p:cNvSpPr>
            <a:spLocks noChangeArrowheads="1"/>
          </p:cNvSpPr>
          <p:nvPr/>
        </p:nvSpPr>
        <p:spPr bwMode="auto">
          <a:xfrm>
            <a:off x="901005" y="4581128"/>
            <a:ext cx="7127379" cy="130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p>
            <a:pPr indent="457200" algn="l">
              <a:lnSpc>
                <a:spcPct val="130000"/>
              </a:lnSpc>
              <a:spcBef>
                <a:spcPts val="600"/>
              </a:spcBef>
              <a:buClr>
                <a:schemeClr val="hlink"/>
              </a:buClr>
              <a:buSzPts val="2900"/>
              <a:buFont typeface="Wingdings" pitchFamily="2" charset="2"/>
              <a:buChar char="Ø"/>
            </a:pPr>
            <a:r>
              <a:rPr kumimoji="1" lang="en-US" altLang="zh-CN" sz="3200" dirty="0">
                <a:latin typeface="Times New Roman" pitchFamily="18" charset="0"/>
                <a:ea typeface="黑体" pitchFamily="2" charset="-122"/>
              </a:rPr>
              <a:t> </a:t>
            </a:r>
            <a:r>
              <a:rPr kumimoji="1" lang="zh-CN" altLang="en-US" sz="3200" dirty="0">
                <a:latin typeface="Times New Roman" pitchFamily="18" charset="0"/>
                <a:ea typeface="黑体" pitchFamily="2" charset="-122"/>
              </a:rPr>
              <a:t>任一供能物质的代谢占优势，常能抑制和节约其他物质的降解。</a:t>
            </a:r>
            <a:endParaRPr kumimoji="1" lang="zh-CN" altLang="en-US" sz="2400" dirty="0">
              <a:latin typeface="Times New Roman" pitchFamily="18" charset="0"/>
              <a:ea typeface="黑体" pitchFamily="2" charset="-122"/>
            </a:endParaRP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20</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dissolve">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80">
                                            <p:txEl>
                                              <p:pRg st="2" end="2"/>
                                            </p:txEl>
                                          </p:spTgt>
                                        </p:tgtEl>
                                        <p:attrNameLst>
                                          <p:attrName>style.visibility</p:attrName>
                                        </p:attrNameLst>
                                      </p:cBhvr>
                                      <p:to>
                                        <p:strVal val="visible"/>
                                      </p:to>
                                    </p:set>
                                    <p:animEffect transition="in" filter="dissolve">
                                      <p:cBhvr>
                                        <p:cTn id="12" dur="500"/>
                                        <p:tgtEl>
                                          <p:spTgt spid="2458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dissolve">
                                      <p:cBhvr>
                                        <p:cTn id="1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24581"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4882" y="692151"/>
            <a:ext cx="8209368" cy="954088"/>
            <a:chOff x="619" y="1570"/>
            <a:chExt cx="4937" cy="601"/>
          </a:xfrm>
        </p:grpSpPr>
        <p:sp>
          <p:nvSpPr>
            <p:cNvPr id="16404" name="Text Box 3"/>
            <p:cNvSpPr txBox="1">
              <a:spLocks noChangeArrowheads="1"/>
            </p:cNvSpPr>
            <p:nvPr/>
          </p:nvSpPr>
          <p:spPr bwMode="auto">
            <a:xfrm>
              <a:off x="619" y="1752"/>
              <a:ext cx="1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solidFill>
                    <a:srgbClr val="FF0066"/>
                  </a:solidFill>
                  <a:latin typeface="Arial" pitchFamily="34" charset="0"/>
                  <a:ea typeface="黑体" pitchFamily="49" charset="-122"/>
                  <a:cs typeface="Arial" pitchFamily="34" charset="0"/>
                </a:rPr>
                <a:t>糖分解代谢增强</a:t>
              </a:r>
              <a:endParaRPr kumimoji="1" lang="zh-CN" altLang="en-US" sz="2400" dirty="0">
                <a:solidFill>
                  <a:srgbClr val="FF0066"/>
                </a:solidFill>
                <a:latin typeface="Arial" pitchFamily="34" charset="0"/>
                <a:ea typeface="黑体" pitchFamily="49" charset="-122"/>
                <a:cs typeface="Arial" pitchFamily="34" charset="0"/>
              </a:endParaRPr>
            </a:p>
          </p:txBody>
        </p:sp>
        <p:sp>
          <p:nvSpPr>
            <p:cNvPr id="16405" name="Line 4"/>
            <p:cNvSpPr>
              <a:spLocks noChangeShapeType="1"/>
            </p:cNvSpPr>
            <p:nvPr/>
          </p:nvSpPr>
          <p:spPr bwMode="auto">
            <a:xfrm>
              <a:off x="2426" y="1933"/>
              <a:ext cx="780"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6406" name="Text Box 5"/>
            <p:cNvSpPr txBox="1">
              <a:spLocks noChangeArrowheads="1"/>
            </p:cNvSpPr>
            <p:nvPr/>
          </p:nvSpPr>
          <p:spPr bwMode="auto">
            <a:xfrm>
              <a:off x="3288" y="1570"/>
              <a:ext cx="2268"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a:latin typeface="Arial" pitchFamily="34" charset="0"/>
                  <a:ea typeface="黑体" pitchFamily="49" charset="-122"/>
                  <a:cs typeface="Arial" pitchFamily="34" charset="0"/>
                </a:rPr>
                <a:t>NADPH</a:t>
              </a:r>
              <a:r>
                <a:rPr kumimoji="1" lang="zh-CN" altLang="en-US" sz="2800">
                  <a:latin typeface="Arial" pitchFamily="34" charset="0"/>
                  <a:ea typeface="黑体" pitchFamily="49" charset="-122"/>
                  <a:cs typeface="Arial" pitchFamily="34" charset="0"/>
                </a:rPr>
                <a:t>增多</a:t>
              </a:r>
            </a:p>
            <a:p>
              <a:pPr algn="l" eaLnBrk="1" hangingPunct="1"/>
              <a:r>
                <a:rPr kumimoji="1" lang="zh-CN" altLang="en-US" sz="2800">
                  <a:latin typeface="Arial" pitchFamily="34" charset="0"/>
                  <a:ea typeface="黑体" pitchFamily="49" charset="-122"/>
                  <a:cs typeface="Arial" pitchFamily="34" charset="0"/>
                </a:rPr>
                <a:t>乙酰</a:t>
              </a:r>
              <a:r>
                <a:rPr kumimoji="1" lang="en-US" altLang="zh-CN" sz="2800">
                  <a:latin typeface="Arial" pitchFamily="34" charset="0"/>
                  <a:ea typeface="黑体" pitchFamily="49" charset="-122"/>
                  <a:cs typeface="Arial" pitchFamily="34" charset="0"/>
                </a:rPr>
                <a:t>CoA</a:t>
              </a:r>
              <a:r>
                <a:rPr kumimoji="1" lang="zh-CN" altLang="en-US" sz="2800">
                  <a:latin typeface="Arial" pitchFamily="34" charset="0"/>
                  <a:ea typeface="黑体" pitchFamily="49" charset="-122"/>
                  <a:cs typeface="Arial" pitchFamily="34" charset="0"/>
                </a:rPr>
                <a:t>和柠檬酸增多</a:t>
              </a:r>
              <a:endParaRPr kumimoji="1" lang="zh-CN" altLang="en-US" sz="2400">
                <a:latin typeface="Arial" pitchFamily="34" charset="0"/>
                <a:ea typeface="黑体" pitchFamily="49" charset="-122"/>
                <a:cs typeface="Arial" pitchFamily="34" charset="0"/>
              </a:endParaRPr>
            </a:p>
          </p:txBody>
        </p:sp>
      </p:grpSp>
      <p:grpSp>
        <p:nvGrpSpPr>
          <p:cNvPr id="3" name="Group 6"/>
          <p:cNvGrpSpPr>
            <a:grpSpLocks/>
          </p:cNvGrpSpPr>
          <p:nvPr/>
        </p:nvGrpSpPr>
        <p:grpSpPr bwMode="auto">
          <a:xfrm>
            <a:off x="468313" y="4941888"/>
            <a:ext cx="4137025" cy="584200"/>
            <a:chOff x="703" y="3294"/>
            <a:chExt cx="2606" cy="368"/>
          </a:xfrm>
        </p:grpSpPr>
        <p:sp>
          <p:nvSpPr>
            <p:cNvPr id="16402" name="Line 7"/>
            <p:cNvSpPr>
              <a:spLocks noChangeShapeType="1"/>
            </p:cNvSpPr>
            <p:nvPr/>
          </p:nvSpPr>
          <p:spPr bwMode="auto">
            <a:xfrm flipH="1" flipV="1">
              <a:off x="2472" y="3476"/>
              <a:ext cx="837" cy="2"/>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6403" name="Rectangle 8"/>
            <p:cNvSpPr>
              <a:spLocks noChangeArrowheads="1"/>
            </p:cNvSpPr>
            <p:nvPr/>
          </p:nvSpPr>
          <p:spPr bwMode="auto">
            <a:xfrm>
              <a:off x="703" y="3294"/>
              <a:ext cx="186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Arial" pitchFamily="34" charset="0"/>
                  <a:ea typeface="黑体" pitchFamily="49" charset="-122"/>
                  <a:cs typeface="Arial" pitchFamily="34" charset="0"/>
                </a:rPr>
                <a:t>脂酸分解抑制</a:t>
              </a:r>
              <a:endParaRPr kumimoji="1" lang="zh-CN" altLang="en-US" sz="2400" dirty="0">
                <a:latin typeface="Arial" pitchFamily="34" charset="0"/>
                <a:ea typeface="黑体" pitchFamily="49" charset="-122"/>
                <a:cs typeface="Arial" pitchFamily="34" charset="0"/>
              </a:endParaRPr>
            </a:p>
          </p:txBody>
        </p:sp>
      </p:grpSp>
      <p:grpSp>
        <p:nvGrpSpPr>
          <p:cNvPr id="4" name="Group 9"/>
          <p:cNvGrpSpPr>
            <a:grpSpLocks/>
          </p:cNvGrpSpPr>
          <p:nvPr/>
        </p:nvGrpSpPr>
        <p:grpSpPr bwMode="auto">
          <a:xfrm>
            <a:off x="4452938" y="1725613"/>
            <a:ext cx="4151312" cy="2566987"/>
            <a:chOff x="2805" y="1087"/>
            <a:chExt cx="2615" cy="1617"/>
          </a:xfrm>
        </p:grpSpPr>
        <p:sp>
          <p:nvSpPr>
            <p:cNvPr id="16396" name="Line 10"/>
            <p:cNvSpPr>
              <a:spLocks noChangeShapeType="1"/>
            </p:cNvSpPr>
            <p:nvPr/>
          </p:nvSpPr>
          <p:spPr bwMode="auto">
            <a:xfrm>
              <a:off x="3878" y="1087"/>
              <a:ext cx="0" cy="363"/>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6397" name="Rectangle 11"/>
            <p:cNvSpPr>
              <a:spLocks noChangeArrowheads="1"/>
            </p:cNvSpPr>
            <p:nvPr/>
          </p:nvSpPr>
          <p:spPr bwMode="auto">
            <a:xfrm>
              <a:off x="2835" y="1480"/>
              <a:ext cx="20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a:latin typeface="Arial" pitchFamily="34" charset="0"/>
                  <a:ea typeface="黑体" pitchFamily="49" charset="-122"/>
                  <a:cs typeface="Arial" pitchFamily="34" charset="0"/>
                </a:rPr>
                <a:t>乙酰</a:t>
              </a:r>
              <a:r>
                <a:rPr kumimoji="1" lang="en-US" altLang="zh-CN" sz="3200">
                  <a:latin typeface="Arial" pitchFamily="34" charset="0"/>
                  <a:ea typeface="黑体" pitchFamily="49" charset="-122"/>
                  <a:cs typeface="Arial" pitchFamily="34" charset="0"/>
                </a:rPr>
                <a:t>CoA</a:t>
              </a:r>
              <a:r>
                <a:rPr kumimoji="1" lang="zh-CN" altLang="en-US" sz="3200">
                  <a:latin typeface="Arial" pitchFamily="34" charset="0"/>
                  <a:ea typeface="黑体" pitchFamily="49" charset="-122"/>
                  <a:cs typeface="Arial" pitchFamily="34" charset="0"/>
                </a:rPr>
                <a:t>羧化酶</a:t>
              </a:r>
              <a:endParaRPr kumimoji="1" lang="zh-CN" altLang="en-US" sz="3200">
                <a:solidFill>
                  <a:srgbClr val="66FF33"/>
                </a:solidFill>
                <a:latin typeface="Arial" pitchFamily="34" charset="0"/>
                <a:ea typeface="黑体" pitchFamily="49" charset="-122"/>
                <a:cs typeface="Arial" pitchFamily="34" charset="0"/>
              </a:endParaRPr>
            </a:p>
          </p:txBody>
        </p:sp>
        <p:sp>
          <p:nvSpPr>
            <p:cNvPr id="16398" name="Rectangle 12"/>
            <p:cNvSpPr>
              <a:spLocks noChangeArrowheads="1"/>
            </p:cNvSpPr>
            <p:nvPr/>
          </p:nvSpPr>
          <p:spPr bwMode="auto">
            <a:xfrm>
              <a:off x="3016" y="2416"/>
              <a:ext cx="2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endParaRPr kumimoji="1" lang="zh-CN" altLang="zh-CN" sz="2400">
                <a:latin typeface="Arial" pitchFamily="34" charset="0"/>
                <a:ea typeface="黑体" pitchFamily="49" charset="-122"/>
                <a:cs typeface="Arial" pitchFamily="34" charset="0"/>
              </a:endParaRPr>
            </a:p>
          </p:txBody>
        </p:sp>
        <p:sp>
          <p:nvSpPr>
            <p:cNvPr id="16399" name="Oval 13"/>
            <p:cNvSpPr>
              <a:spLocks noChangeArrowheads="1"/>
            </p:cNvSpPr>
            <p:nvPr/>
          </p:nvSpPr>
          <p:spPr bwMode="auto">
            <a:xfrm>
              <a:off x="3930" y="1154"/>
              <a:ext cx="288" cy="272"/>
            </a:xfrm>
            <a:prstGeom prst="ellipse">
              <a:avLst/>
            </a:prstGeom>
            <a:solidFill>
              <a:srgbClr val="FF0066"/>
            </a:solidFill>
            <a:ln w="9525">
              <a:solidFill>
                <a:schemeClr val="tx1"/>
              </a:solidFill>
              <a:round/>
              <a:headEnd/>
              <a:tailEnd/>
            </a:ln>
          </p:spPr>
          <p:txBody>
            <a:bodyPr wrap="none" anchor="ctr"/>
            <a:lstStyle/>
            <a:p>
              <a:r>
                <a:rPr lang="zh-CN" altLang="en-US" sz="3200" dirty="0">
                  <a:solidFill>
                    <a:schemeClr val="bg2"/>
                  </a:solidFill>
                  <a:latin typeface="Arial" pitchFamily="34" charset="0"/>
                  <a:ea typeface="黑体" pitchFamily="49" charset="-122"/>
                  <a:cs typeface="Arial" pitchFamily="34" charset="0"/>
                </a:rPr>
                <a:t>＋</a:t>
              </a:r>
            </a:p>
          </p:txBody>
        </p:sp>
        <p:sp>
          <p:nvSpPr>
            <p:cNvPr id="16400" name="Text Box 14"/>
            <p:cNvSpPr txBox="1">
              <a:spLocks noChangeArrowheads="1"/>
            </p:cNvSpPr>
            <p:nvPr/>
          </p:nvSpPr>
          <p:spPr bwMode="auto">
            <a:xfrm>
              <a:off x="2805" y="2205"/>
              <a:ext cx="21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3200">
                  <a:latin typeface="Arial" pitchFamily="34" charset="0"/>
                  <a:ea typeface="黑体" pitchFamily="49" charset="-122"/>
                  <a:cs typeface="Arial" pitchFamily="34" charset="0"/>
                </a:rPr>
                <a:t>丙二酰</a:t>
              </a:r>
              <a:r>
                <a:rPr lang="en-US" altLang="zh-CN" sz="3200">
                  <a:latin typeface="Arial" pitchFamily="34" charset="0"/>
                  <a:ea typeface="黑体" pitchFamily="49" charset="-122"/>
                  <a:cs typeface="Arial" pitchFamily="34" charset="0"/>
                </a:rPr>
                <a:t>CoA</a:t>
              </a:r>
              <a:r>
                <a:rPr lang="zh-CN" altLang="en-US" sz="3200">
                  <a:latin typeface="Arial" pitchFamily="34" charset="0"/>
                  <a:ea typeface="黑体" pitchFamily="49" charset="-122"/>
                  <a:cs typeface="Arial" pitchFamily="34" charset="0"/>
                </a:rPr>
                <a:t>增多</a:t>
              </a:r>
            </a:p>
          </p:txBody>
        </p:sp>
        <p:sp>
          <p:nvSpPr>
            <p:cNvPr id="16401" name="Line 15"/>
            <p:cNvSpPr>
              <a:spLocks noChangeShapeType="1"/>
            </p:cNvSpPr>
            <p:nvPr/>
          </p:nvSpPr>
          <p:spPr bwMode="auto">
            <a:xfrm>
              <a:off x="3878" y="1842"/>
              <a:ext cx="0" cy="363"/>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6" name="Group 20"/>
          <p:cNvGrpSpPr>
            <a:grpSpLocks/>
          </p:cNvGrpSpPr>
          <p:nvPr/>
        </p:nvGrpSpPr>
        <p:grpSpPr bwMode="auto">
          <a:xfrm>
            <a:off x="468313" y="3573463"/>
            <a:ext cx="4137025" cy="579437"/>
            <a:chOff x="703" y="3294"/>
            <a:chExt cx="2606" cy="365"/>
          </a:xfrm>
        </p:grpSpPr>
        <p:sp>
          <p:nvSpPr>
            <p:cNvPr id="16391" name="Line 21"/>
            <p:cNvSpPr>
              <a:spLocks noChangeShapeType="1"/>
            </p:cNvSpPr>
            <p:nvPr/>
          </p:nvSpPr>
          <p:spPr bwMode="auto">
            <a:xfrm flipH="1" flipV="1">
              <a:off x="2472" y="3476"/>
              <a:ext cx="837" cy="2"/>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6392" name="Rectangle 22"/>
            <p:cNvSpPr>
              <a:spLocks noChangeArrowheads="1"/>
            </p:cNvSpPr>
            <p:nvPr/>
          </p:nvSpPr>
          <p:spPr bwMode="auto">
            <a:xfrm>
              <a:off x="703" y="3294"/>
              <a:ext cx="18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a:solidFill>
                    <a:srgbClr val="FFFF00"/>
                  </a:solidFill>
                  <a:latin typeface="Arial" pitchFamily="34" charset="0"/>
                  <a:ea typeface="黑体" pitchFamily="49" charset="-122"/>
                  <a:cs typeface="Arial" pitchFamily="34" charset="0"/>
                </a:rPr>
                <a:t>脂酸合成增强</a:t>
              </a:r>
              <a:endParaRPr kumimoji="1" lang="zh-CN" altLang="en-US" sz="2400">
                <a:latin typeface="Arial" pitchFamily="34" charset="0"/>
                <a:ea typeface="黑体" pitchFamily="49" charset="-122"/>
                <a:cs typeface="Arial" pitchFamily="34" charset="0"/>
              </a:endParaRPr>
            </a:p>
          </p:txBody>
        </p:sp>
      </p:grpSp>
      <p:grpSp>
        <p:nvGrpSpPr>
          <p:cNvPr id="10" name="组合 9"/>
          <p:cNvGrpSpPr/>
          <p:nvPr/>
        </p:nvGrpSpPr>
        <p:grpSpPr>
          <a:xfrm>
            <a:off x="4452938" y="4292600"/>
            <a:ext cx="3384550" cy="1203325"/>
            <a:chOff x="4452938" y="4292600"/>
            <a:chExt cx="3384550" cy="1203325"/>
          </a:xfrm>
        </p:grpSpPr>
        <p:grpSp>
          <p:nvGrpSpPr>
            <p:cNvPr id="5" name="Group 16"/>
            <p:cNvGrpSpPr>
              <a:grpSpLocks/>
            </p:cNvGrpSpPr>
            <p:nvPr/>
          </p:nvGrpSpPr>
          <p:grpSpPr bwMode="auto">
            <a:xfrm>
              <a:off x="4452938" y="4292600"/>
              <a:ext cx="3384550" cy="1203325"/>
              <a:chOff x="2805" y="2704"/>
              <a:chExt cx="2132" cy="758"/>
            </a:xfrm>
          </p:grpSpPr>
          <p:sp>
            <p:nvSpPr>
              <p:cNvPr id="16393" name="Oval 17"/>
              <p:cNvSpPr>
                <a:spLocks noChangeArrowheads="1"/>
              </p:cNvSpPr>
              <p:nvPr/>
            </p:nvSpPr>
            <p:spPr bwMode="auto">
              <a:xfrm>
                <a:off x="3923" y="2750"/>
                <a:ext cx="288" cy="272"/>
              </a:xfrm>
              <a:prstGeom prst="ellipse">
                <a:avLst/>
              </a:prstGeom>
              <a:solidFill>
                <a:srgbClr val="66FF33"/>
              </a:solidFill>
              <a:ln w="9525">
                <a:solidFill>
                  <a:schemeClr val="tx1"/>
                </a:solidFill>
                <a:round/>
                <a:headEnd/>
                <a:tailEnd/>
              </a:ln>
            </p:spPr>
            <p:txBody>
              <a:bodyPr wrap="none" anchor="ctr" anchorCtr="1"/>
              <a:lstStyle/>
              <a:p>
                <a:pPr>
                  <a:lnSpc>
                    <a:spcPct val="70000"/>
                  </a:lnSpc>
                </a:pPr>
                <a:endParaRPr lang="en-US" altLang="zh-CN" sz="6600" dirty="0">
                  <a:solidFill>
                    <a:schemeClr val="bg2"/>
                  </a:solidFill>
                  <a:latin typeface="Arial" pitchFamily="34" charset="0"/>
                  <a:ea typeface="黑体" pitchFamily="49" charset="-122"/>
                  <a:cs typeface="Arial" pitchFamily="34" charset="0"/>
                </a:endParaRPr>
              </a:p>
            </p:txBody>
          </p:sp>
          <p:sp>
            <p:nvSpPr>
              <p:cNvPr id="16394" name="Line 18"/>
              <p:cNvSpPr>
                <a:spLocks noChangeShapeType="1"/>
              </p:cNvSpPr>
              <p:nvPr/>
            </p:nvSpPr>
            <p:spPr bwMode="auto">
              <a:xfrm>
                <a:off x="3878" y="2704"/>
                <a:ext cx="0" cy="363"/>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6395" name="Text Box 19"/>
              <p:cNvSpPr txBox="1">
                <a:spLocks noChangeArrowheads="1"/>
              </p:cNvSpPr>
              <p:nvPr/>
            </p:nvSpPr>
            <p:spPr bwMode="auto">
              <a:xfrm>
                <a:off x="2805" y="3097"/>
                <a:ext cx="21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ct val="50000"/>
                  </a:spcBef>
                </a:pPr>
                <a:r>
                  <a:rPr lang="zh-CN" altLang="en-US" sz="3200" dirty="0">
                    <a:latin typeface="Arial" pitchFamily="34" charset="0"/>
                    <a:ea typeface="黑体" pitchFamily="49" charset="-122"/>
                    <a:cs typeface="Arial" pitchFamily="34" charset="0"/>
                  </a:rPr>
                  <a:t>肉碱脂酰转移酶</a:t>
                </a:r>
                <a:r>
                  <a:rPr lang="en-US" altLang="zh-CN" sz="3200" dirty="0">
                    <a:latin typeface="Arial" pitchFamily="34" charset="0"/>
                    <a:ea typeface="黑体" pitchFamily="49" charset="-122"/>
                    <a:cs typeface="Arial" pitchFamily="34" charset="0"/>
                  </a:rPr>
                  <a:t>I</a:t>
                </a:r>
              </a:p>
            </p:txBody>
          </p:sp>
        </p:grpSp>
        <p:cxnSp>
          <p:nvCxnSpPr>
            <p:cNvPr id="9" name="直接连接符 8"/>
            <p:cNvCxnSpPr/>
            <p:nvPr/>
          </p:nvCxnSpPr>
          <p:spPr bwMode="auto">
            <a:xfrm>
              <a:off x="6257743" y="4596515"/>
              <a:ext cx="396000" cy="0"/>
            </a:xfrm>
            <a:prstGeom prst="line">
              <a:avLst/>
            </a:prstGeom>
            <a:solidFill>
              <a:schemeClr val="accent1"/>
            </a:solidFill>
            <a:ln w="57150" cap="flat" cmpd="sng" algn="ctr">
              <a:solidFill>
                <a:schemeClr val="bg2"/>
              </a:solidFill>
              <a:prstDash val="solid"/>
              <a:round/>
              <a:headEnd type="none" w="med" len="med"/>
              <a:tailEnd type="none" w="med" len="med"/>
            </a:ln>
            <a:effectLst/>
          </p:spPr>
        </p:cxnSp>
      </p:grpSp>
      <p:sp>
        <p:nvSpPr>
          <p:cNvPr id="25" name="灯片编号占位符 24"/>
          <p:cNvSpPr>
            <a:spLocks noGrp="1"/>
          </p:cNvSpPr>
          <p:nvPr>
            <p:ph type="sldNum" sz="quarter" idx="11"/>
          </p:nvPr>
        </p:nvSpPr>
        <p:spPr/>
        <p:txBody>
          <a:bodyPr/>
          <a:lstStyle/>
          <a:p>
            <a:pPr>
              <a:defRPr/>
            </a:pPr>
            <a:fld id="{7D90E316-58D3-4896-89CC-36797C80DBF5}" type="slidenum">
              <a:rPr lang="en-US" altLang="zh-CN" smtClean="0"/>
              <a:pPr>
                <a:defRPr/>
              </a:pPr>
              <a:t>21</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98525" y="1557338"/>
            <a:ext cx="7561263" cy="946150"/>
            <a:chOff x="793" y="1570"/>
            <a:chExt cx="4763" cy="596"/>
          </a:xfrm>
        </p:grpSpPr>
        <p:sp>
          <p:nvSpPr>
            <p:cNvPr id="17420" name="Text Box 5"/>
            <p:cNvSpPr txBox="1">
              <a:spLocks noChangeArrowheads="1"/>
            </p:cNvSpPr>
            <p:nvPr/>
          </p:nvSpPr>
          <p:spPr bwMode="auto">
            <a:xfrm>
              <a:off x="793" y="1752"/>
              <a:ext cx="18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a:solidFill>
                    <a:srgbClr val="FF0066"/>
                  </a:solidFill>
                  <a:latin typeface="Arial" pitchFamily="34" charset="0"/>
                  <a:ea typeface="黑体" pitchFamily="49" charset="-122"/>
                  <a:cs typeface="Arial" pitchFamily="34" charset="0"/>
                </a:rPr>
                <a:t>脂肪分解增强</a:t>
              </a:r>
              <a:endParaRPr kumimoji="1" lang="zh-CN" altLang="en-US" sz="2400">
                <a:solidFill>
                  <a:srgbClr val="FF0066"/>
                </a:solidFill>
                <a:latin typeface="Arial" pitchFamily="34" charset="0"/>
                <a:ea typeface="黑体" pitchFamily="49" charset="-122"/>
                <a:cs typeface="Arial" pitchFamily="34" charset="0"/>
              </a:endParaRPr>
            </a:p>
          </p:txBody>
        </p:sp>
        <p:sp>
          <p:nvSpPr>
            <p:cNvPr id="17421" name="Line 6"/>
            <p:cNvSpPr>
              <a:spLocks noChangeShapeType="1"/>
            </p:cNvSpPr>
            <p:nvPr/>
          </p:nvSpPr>
          <p:spPr bwMode="auto">
            <a:xfrm>
              <a:off x="2426" y="1933"/>
              <a:ext cx="780"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7422" name="Text Box 7"/>
            <p:cNvSpPr txBox="1">
              <a:spLocks noChangeArrowheads="1"/>
            </p:cNvSpPr>
            <p:nvPr/>
          </p:nvSpPr>
          <p:spPr bwMode="auto">
            <a:xfrm>
              <a:off x="3288" y="1570"/>
              <a:ext cx="226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a:latin typeface="Arial" pitchFamily="34" charset="0"/>
                  <a:ea typeface="黑体" pitchFamily="49" charset="-122"/>
                  <a:cs typeface="Arial" pitchFamily="34" charset="0"/>
                </a:rPr>
                <a:t>ATP </a:t>
              </a:r>
              <a:r>
                <a:rPr kumimoji="1" lang="zh-CN" altLang="en-US" sz="2800">
                  <a:latin typeface="Arial" pitchFamily="34" charset="0"/>
                  <a:ea typeface="黑体" pitchFamily="49" charset="-122"/>
                  <a:cs typeface="Arial" pitchFamily="34" charset="0"/>
                </a:rPr>
                <a:t>增多</a:t>
              </a:r>
            </a:p>
            <a:p>
              <a:pPr algn="l" eaLnBrk="1" hangingPunct="1"/>
              <a:r>
                <a:rPr kumimoji="1" lang="en-US" altLang="zh-CN" sz="2800">
                  <a:latin typeface="Arial" pitchFamily="34" charset="0"/>
                  <a:ea typeface="黑体" pitchFamily="49" charset="-122"/>
                  <a:cs typeface="Arial" pitchFamily="34" charset="0"/>
                </a:rPr>
                <a:t>ATP/ADP </a:t>
              </a:r>
              <a:r>
                <a:rPr kumimoji="1" lang="zh-CN" altLang="en-US" sz="2800">
                  <a:latin typeface="Arial" pitchFamily="34" charset="0"/>
                  <a:ea typeface="黑体" pitchFamily="49" charset="-122"/>
                  <a:cs typeface="Arial" pitchFamily="34" charset="0"/>
                </a:rPr>
                <a:t>比值增高</a:t>
              </a:r>
              <a:endParaRPr kumimoji="1" lang="zh-CN" altLang="en-US" sz="2400">
                <a:latin typeface="Arial" pitchFamily="34" charset="0"/>
                <a:ea typeface="黑体" pitchFamily="49" charset="-122"/>
                <a:cs typeface="Arial" pitchFamily="34" charset="0"/>
              </a:endParaRPr>
            </a:p>
          </p:txBody>
        </p:sp>
      </p:grpSp>
      <p:grpSp>
        <p:nvGrpSpPr>
          <p:cNvPr id="3" name="Group 9"/>
          <p:cNvGrpSpPr>
            <a:grpSpLocks/>
          </p:cNvGrpSpPr>
          <p:nvPr/>
        </p:nvGrpSpPr>
        <p:grpSpPr bwMode="auto">
          <a:xfrm>
            <a:off x="468313" y="4062413"/>
            <a:ext cx="4137025" cy="579437"/>
            <a:chOff x="703" y="3294"/>
            <a:chExt cx="2606" cy="365"/>
          </a:xfrm>
        </p:grpSpPr>
        <p:sp>
          <p:nvSpPr>
            <p:cNvPr id="17418" name="Line 10"/>
            <p:cNvSpPr>
              <a:spLocks noChangeShapeType="1"/>
            </p:cNvSpPr>
            <p:nvPr/>
          </p:nvSpPr>
          <p:spPr bwMode="auto">
            <a:xfrm flipH="1" flipV="1">
              <a:off x="2472" y="3476"/>
              <a:ext cx="837" cy="2"/>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7419" name="Rectangle 11"/>
            <p:cNvSpPr>
              <a:spLocks noChangeArrowheads="1"/>
            </p:cNvSpPr>
            <p:nvPr/>
          </p:nvSpPr>
          <p:spPr bwMode="auto">
            <a:xfrm>
              <a:off x="703" y="3294"/>
              <a:ext cx="18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Arial" pitchFamily="34" charset="0"/>
                  <a:ea typeface="黑体" pitchFamily="49" charset="-122"/>
                  <a:cs typeface="Arial" pitchFamily="34" charset="0"/>
                </a:rPr>
                <a:t>糖分解抑制</a:t>
              </a:r>
              <a:endParaRPr kumimoji="1" lang="zh-CN" altLang="en-US" sz="2400" dirty="0">
                <a:latin typeface="Arial" pitchFamily="34" charset="0"/>
                <a:ea typeface="黑体" pitchFamily="49" charset="-122"/>
                <a:cs typeface="Arial" pitchFamily="34" charset="0"/>
              </a:endParaRPr>
            </a:p>
          </p:txBody>
        </p:sp>
      </p:grpSp>
      <p:grpSp>
        <p:nvGrpSpPr>
          <p:cNvPr id="5" name="组合 4"/>
          <p:cNvGrpSpPr/>
          <p:nvPr/>
        </p:nvGrpSpPr>
        <p:grpSpPr>
          <a:xfrm>
            <a:off x="4787900" y="2743201"/>
            <a:ext cx="3816350" cy="2416175"/>
            <a:chOff x="4787900" y="2743201"/>
            <a:chExt cx="3816350" cy="2416175"/>
          </a:xfrm>
        </p:grpSpPr>
        <p:grpSp>
          <p:nvGrpSpPr>
            <p:cNvPr id="4" name="Group 17"/>
            <p:cNvGrpSpPr>
              <a:grpSpLocks/>
            </p:cNvGrpSpPr>
            <p:nvPr/>
          </p:nvGrpSpPr>
          <p:grpSpPr bwMode="auto">
            <a:xfrm>
              <a:off x="4787900" y="2743201"/>
              <a:ext cx="3816350" cy="2416175"/>
              <a:chOff x="3016" y="2317"/>
              <a:chExt cx="2268" cy="1522"/>
            </a:xfrm>
          </p:grpSpPr>
          <p:grpSp>
            <p:nvGrpSpPr>
              <p:cNvPr id="17413" name="Group 12"/>
              <p:cNvGrpSpPr>
                <a:grpSpLocks/>
              </p:cNvGrpSpPr>
              <p:nvPr/>
            </p:nvGrpSpPr>
            <p:grpSpPr bwMode="auto">
              <a:xfrm>
                <a:off x="3016" y="2317"/>
                <a:ext cx="2268" cy="1522"/>
                <a:chOff x="2789" y="2569"/>
                <a:chExt cx="2812" cy="1232"/>
              </a:xfrm>
            </p:grpSpPr>
            <p:sp>
              <p:nvSpPr>
                <p:cNvPr id="17415" name="Line 13"/>
                <p:cNvSpPr>
                  <a:spLocks noChangeShapeType="1"/>
                </p:cNvSpPr>
                <p:nvPr/>
              </p:nvSpPr>
              <p:spPr bwMode="auto">
                <a:xfrm>
                  <a:off x="3818" y="2569"/>
                  <a:ext cx="0" cy="634"/>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7416" name="Rectangle 14"/>
                <p:cNvSpPr>
                  <a:spLocks noChangeArrowheads="1"/>
                </p:cNvSpPr>
                <p:nvPr/>
              </p:nvSpPr>
              <p:spPr bwMode="auto">
                <a:xfrm>
                  <a:off x="2858" y="3249"/>
                  <a:ext cx="266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latin typeface="Arial" pitchFamily="34" charset="0"/>
                      <a:ea typeface="黑体" pitchFamily="49" charset="-122"/>
                      <a:cs typeface="Arial" pitchFamily="34" charset="0"/>
                    </a:rPr>
                    <a:t>糖分解代谢限速酶</a:t>
                  </a:r>
                  <a:endParaRPr kumimoji="1" lang="zh-CN" altLang="en-US" sz="3200">
                    <a:solidFill>
                      <a:srgbClr val="66FF33"/>
                    </a:solidFill>
                    <a:latin typeface="Arial" pitchFamily="34" charset="0"/>
                    <a:ea typeface="黑体" pitchFamily="49" charset="-122"/>
                    <a:cs typeface="Arial" pitchFamily="34" charset="0"/>
                  </a:endParaRPr>
                </a:p>
              </p:txBody>
            </p:sp>
            <p:sp>
              <p:nvSpPr>
                <p:cNvPr id="17417" name="Rectangle 15"/>
                <p:cNvSpPr>
                  <a:spLocks noChangeArrowheads="1"/>
                </p:cNvSpPr>
                <p:nvPr/>
              </p:nvSpPr>
              <p:spPr bwMode="auto">
                <a:xfrm>
                  <a:off x="2789" y="3566"/>
                  <a:ext cx="281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endParaRPr kumimoji="1" lang="zh-CN" altLang="zh-CN" sz="2400">
                    <a:latin typeface="Arial" pitchFamily="34" charset="0"/>
                    <a:ea typeface="黑体" pitchFamily="49" charset="-122"/>
                    <a:cs typeface="Arial" pitchFamily="34" charset="0"/>
                  </a:endParaRPr>
                </a:p>
              </p:txBody>
            </p:sp>
          </p:grpSp>
          <p:sp>
            <p:nvSpPr>
              <p:cNvPr id="17414" name="Oval 16"/>
              <p:cNvSpPr>
                <a:spLocks noChangeArrowheads="1"/>
              </p:cNvSpPr>
              <p:nvPr/>
            </p:nvSpPr>
            <p:spPr bwMode="auto">
              <a:xfrm>
                <a:off x="3878" y="2568"/>
                <a:ext cx="272" cy="272"/>
              </a:xfrm>
              <a:prstGeom prst="ellipse">
                <a:avLst/>
              </a:prstGeom>
              <a:solidFill>
                <a:srgbClr val="66FF33"/>
              </a:solidFill>
              <a:ln w="9525">
                <a:solidFill>
                  <a:schemeClr val="tx1"/>
                </a:solidFill>
                <a:round/>
                <a:headEnd/>
                <a:tailEnd/>
              </a:ln>
            </p:spPr>
            <p:txBody>
              <a:bodyPr wrap="none" anchor="ctr"/>
              <a:lstStyle/>
              <a:p>
                <a:pPr>
                  <a:spcAft>
                    <a:spcPts val="1200"/>
                  </a:spcAft>
                </a:pPr>
                <a:endParaRPr lang="en-US" altLang="zh-CN" sz="6000" dirty="0">
                  <a:solidFill>
                    <a:schemeClr val="bg2"/>
                  </a:solidFill>
                  <a:latin typeface="Arial" pitchFamily="34" charset="0"/>
                  <a:ea typeface="黑体" pitchFamily="49" charset="-122"/>
                  <a:cs typeface="Arial" pitchFamily="34" charset="0"/>
                </a:endParaRPr>
              </a:p>
            </p:txBody>
          </p:sp>
        </p:grpSp>
        <p:cxnSp>
          <p:nvCxnSpPr>
            <p:cNvPr id="15" name="直接连接符 14"/>
            <p:cNvCxnSpPr/>
            <p:nvPr/>
          </p:nvCxnSpPr>
          <p:spPr bwMode="auto">
            <a:xfrm>
              <a:off x="6307097" y="3371982"/>
              <a:ext cx="327273" cy="0"/>
            </a:xfrm>
            <a:prstGeom prst="line">
              <a:avLst/>
            </a:prstGeom>
            <a:solidFill>
              <a:schemeClr val="accent1"/>
            </a:solidFill>
            <a:ln w="57150" cap="flat" cmpd="sng" algn="ctr">
              <a:solidFill>
                <a:schemeClr val="bg2"/>
              </a:solidFill>
              <a:prstDash val="solid"/>
              <a:round/>
              <a:headEnd type="none" w="med" len="med"/>
              <a:tailEnd type="none" w="med" len="med"/>
            </a:ln>
            <a:effectLst/>
          </p:spPr>
        </p:cxnSp>
      </p:grpSp>
      <p:sp>
        <p:nvSpPr>
          <p:cNvPr id="17" name="灯片编号占位符 16"/>
          <p:cNvSpPr>
            <a:spLocks noGrp="1"/>
          </p:cNvSpPr>
          <p:nvPr>
            <p:ph type="sldNum" sz="quarter" idx="11"/>
          </p:nvPr>
        </p:nvSpPr>
        <p:spPr/>
        <p:txBody>
          <a:bodyPr/>
          <a:lstStyle/>
          <a:p>
            <a:pPr>
              <a:defRPr/>
            </a:pPr>
            <a:fld id="{7D90E316-58D3-4896-89CC-36797C80DBF5}" type="slidenum">
              <a:rPr lang="en-US" altLang="zh-CN" smtClean="0"/>
              <a:pPr>
                <a:defRPr/>
              </a:pPr>
              <a:t>22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11188" y="915988"/>
            <a:ext cx="7993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dirty="0">
                <a:solidFill>
                  <a:srgbClr val="FFFF66"/>
                </a:solidFill>
                <a:latin typeface="宋体" pitchFamily="2" charset="-122"/>
                <a:ea typeface="黑体" pitchFamily="2" charset="-122"/>
              </a:rPr>
              <a:t>三、物质代谢</a:t>
            </a:r>
            <a:r>
              <a:rPr kumimoji="1" lang="zh-CN" altLang="en-US" sz="3600" dirty="0">
                <a:solidFill>
                  <a:srgbClr val="FFFF66"/>
                </a:solidFill>
                <a:latin typeface="Times New Roman" pitchFamily="18" charset="0"/>
                <a:ea typeface="黑体" pitchFamily="2" charset="-122"/>
              </a:rPr>
              <a:t>的相互联系</a:t>
            </a:r>
            <a:endParaRPr kumimoji="1" lang="zh-CN" altLang="en-US" sz="2400" dirty="0">
              <a:latin typeface="Tahoma" pitchFamily="34" charset="0"/>
              <a:ea typeface="黑体" pitchFamily="2" charset="-122"/>
            </a:endParaRPr>
          </a:p>
        </p:txBody>
      </p:sp>
      <p:sp>
        <p:nvSpPr>
          <p:cNvPr id="126979" name="Rectangle 3"/>
          <p:cNvSpPr>
            <a:spLocks noChangeArrowheads="1"/>
          </p:cNvSpPr>
          <p:nvPr/>
        </p:nvSpPr>
        <p:spPr bwMode="auto">
          <a:xfrm>
            <a:off x="900113" y="1989138"/>
            <a:ext cx="77692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80000"/>
              </a:lnSpc>
              <a:buClr>
                <a:srgbClr val="FFC000"/>
              </a:buClr>
              <a:buFont typeface="Wingdings" pitchFamily="2" charset="2"/>
              <a:buChar char="Ø"/>
            </a:pPr>
            <a:r>
              <a:rPr kumimoji="1" lang="en-US" altLang="zh-CN" sz="2800" dirty="0">
                <a:ea typeface="黑体" pitchFamily="2" charset="-122"/>
              </a:rPr>
              <a:t> </a:t>
            </a:r>
            <a:r>
              <a:rPr kumimoji="1" lang="zh-CN" altLang="en-US" sz="2800" dirty="0">
                <a:ea typeface="黑体" pitchFamily="2" charset="-122"/>
              </a:rPr>
              <a:t>糖可转变为脂肪和非必需氨基酸</a:t>
            </a:r>
          </a:p>
          <a:p>
            <a:pPr algn="l">
              <a:lnSpc>
                <a:spcPct val="180000"/>
              </a:lnSpc>
              <a:buClr>
                <a:srgbClr val="FFC000"/>
              </a:buClr>
              <a:buFont typeface="Wingdings" pitchFamily="2" charset="2"/>
              <a:buChar char="Ø"/>
            </a:pPr>
            <a:r>
              <a:rPr kumimoji="1" lang="zh-CN" altLang="en-US" sz="2800" dirty="0">
                <a:ea typeface="黑体" pitchFamily="2" charset="-122"/>
              </a:rPr>
              <a:t> 氨基酸可转变为糖、脂质</a:t>
            </a:r>
          </a:p>
          <a:p>
            <a:pPr algn="l">
              <a:lnSpc>
                <a:spcPct val="180000"/>
              </a:lnSpc>
              <a:buClr>
                <a:srgbClr val="FFC000"/>
              </a:buClr>
              <a:buFont typeface="Wingdings" pitchFamily="2" charset="2"/>
              <a:buChar char="Ø"/>
            </a:pPr>
            <a:r>
              <a:rPr kumimoji="1" lang="zh-CN" altLang="en-US" sz="2800" dirty="0">
                <a:ea typeface="黑体" pitchFamily="2" charset="-122"/>
              </a:rPr>
              <a:t> 脂肪</a:t>
            </a:r>
            <a:r>
              <a:rPr kumimoji="1" lang="en-US" altLang="zh-CN" sz="2800" dirty="0">
                <a:ea typeface="黑体" pitchFamily="2" charset="-122"/>
              </a:rPr>
              <a:t>(</a:t>
            </a:r>
            <a:r>
              <a:rPr kumimoji="1" lang="zh-CN" altLang="en-US" sz="2800" dirty="0">
                <a:ea typeface="黑体" pitchFamily="2" charset="-122"/>
              </a:rPr>
              <a:t>甘油除外</a:t>
            </a:r>
            <a:r>
              <a:rPr kumimoji="1" lang="en-US" altLang="zh-CN" sz="2800" dirty="0">
                <a:ea typeface="黑体" pitchFamily="2" charset="-122"/>
              </a:rPr>
              <a:t>)</a:t>
            </a:r>
            <a:r>
              <a:rPr kumimoji="1" lang="zh-CN" altLang="en-US" sz="2800" dirty="0">
                <a:ea typeface="黑体" pitchFamily="2" charset="-122"/>
              </a:rPr>
              <a:t>不能转变成糖和非必需氨基酸</a:t>
            </a:r>
          </a:p>
          <a:p>
            <a:pPr algn="l">
              <a:lnSpc>
                <a:spcPct val="180000"/>
              </a:lnSpc>
              <a:buClr>
                <a:srgbClr val="FFC000"/>
              </a:buClr>
              <a:buFont typeface="Wingdings" pitchFamily="2" charset="2"/>
              <a:buChar char="Ø"/>
            </a:pPr>
            <a:r>
              <a:rPr kumimoji="1" lang="zh-CN" altLang="en-US" sz="2800" dirty="0">
                <a:ea typeface="黑体" pitchFamily="2" charset="-122"/>
              </a:rPr>
              <a:t> 糖和氨基酸为核苷酸合成提供原料</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23</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Bottom)">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slide(fromBottom)">
                                      <p:cBhvr>
                                        <p:cTn id="12" dur="500"/>
                                        <p:tgtEl>
                                          <p:spTgt spid="126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slide(fromBottom)">
                                      <p:cBhvr>
                                        <p:cTn id="17" dur="500"/>
                                        <p:tgtEl>
                                          <p:spTgt spid="126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slide(fromBottom)">
                                      <p:cBhvr>
                                        <p:cTn id="22" dur="5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539750" y="2132856"/>
            <a:ext cx="6529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dirty="0">
                <a:latin typeface="Arial" pitchFamily="34" charset="0"/>
                <a:ea typeface="黑体" pitchFamily="49" charset="-122"/>
                <a:cs typeface="Arial" pitchFamily="34" charset="0"/>
              </a:rPr>
              <a:t>1. </a:t>
            </a:r>
            <a:r>
              <a:rPr kumimoji="1" lang="zh-CN" altLang="en-US" sz="3200" dirty="0">
                <a:latin typeface="Arial" pitchFamily="34" charset="0"/>
                <a:ea typeface="黑体" pitchFamily="49" charset="-122"/>
                <a:cs typeface="Arial" pitchFamily="34" charset="0"/>
              </a:rPr>
              <a:t>糖可转变为脂肪 </a:t>
            </a:r>
            <a:endParaRPr kumimoji="1" lang="zh-CN" altLang="en-US" sz="2400" dirty="0">
              <a:latin typeface="Arial" pitchFamily="34" charset="0"/>
              <a:ea typeface="黑体" pitchFamily="49" charset="-122"/>
              <a:cs typeface="Arial" pitchFamily="34" charset="0"/>
            </a:endParaRPr>
          </a:p>
        </p:txBody>
      </p:sp>
      <p:sp>
        <p:nvSpPr>
          <p:cNvPr id="20483" name="Text Box 4"/>
          <p:cNvSpPr txBox="1">
            <a:spLocks noChangeArrowheads="1"/>
          </p:cNvSpPr>
          <p:nvPr/>
        </p:nvSpPr>
        <p:spPr bwMode="auto">
          <a:xfrm>
            <a:off x="611188" y="1049338"/>
            <a:ext cx="7993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ea typeface="黑体" pitchFamily="2" charset="-122"/>
              </a:rPr>
              <a:t>（一）糖代谢与脂质代谢的联系</a:t>
            </a:r>
          </a:p>
        </p:txBody>
      </p:sp>
      <p:sp>
        <p:nvSpPr>
          <p:cNvPr id="96261" name="Rectangle 5"/>
          <p:cNvSpPr>
            <a:spLocks noChangeArrowheads="1"/>
          </p:cNvSpPr>
          <p:nvPr/>
        </p:nvSpPr>
        <p:spPr bwMode="auto">
          <a:xfrm>
            <a:off x="755650" y="3934669"/>
            <a:ext cx="647700" cy="1385887"/>
          </a:xfrm>
          <a:prstGeom prst="rect">
            <a:avLst/>
          </a:prstGeom>
          <a:solidFill>
            <a:srgbClr val="FF99CC"/>
          </a:solidFill>
          <a:ln w="12700" cap="sq">
            <a:solidFill>
              <a:schemeClr val="folHlink"/>
            </a:solidFill>
            <a:miter lim="800000"/>
            <a:headEnd type="none" w="sm" len="sm"/>
            <a:tailEnd type="none" w="sm" len="sm"/>
          </a:ln>
        </p:spPr>
        <p:txBody>
          <a:bodyPr>
            <a:spAutoFit/>
          </a:bodyPr>
          <a:lstStyle/>
          <a:p>
            <a:r>
              <a:rPr kumimoji="1" lang="zh-CN" altLang="en-US" sz="2800">
                <a:solidFill>
                  <a:schemeClr val="bg2"/>
                </a:solidFill>
                <a:latin typeface="Arial" pitchFamily="34" charset="0"/>
                <a:ea typeface="黑体" pitchFamily="49" charset="-122"/>
                <a:cs typeface="Arial" pitchFamily="34" charset="0"/>
              </a:rPr>
              <a:t>葡萄糖</a:t>
            </a:r>
            <a:endParaRPr kumimoji="1" lang="zh-CN" altLang="en-US" sz="2400">
              <a:solidFill>
                <a:schemeClr val="bg2"/>
              </a:solidFill>
              <a:latin typeface="Arial" pitchFamily="34" charset="0"/>
              <a:ea typeface="黑体" pitchFamily="49" charset="-122"/>
              <a:cs typeface="Arial" pitchFamily="34" charset="0"/>
            </a:endParaRPr>
          </a:p>
        </p:txBody>
      </p:sp>
      <p:grpSp>
        <p:nvGrpSpPr>
          <p:cNvPr id="2" name="Group 6"/>
          <p:cNvGrpSpPr>
            <a:grpSpLocks/>
          </p:cNvGrpSpPr>
          <p:nvPr/>
        </p:nvGrpSpPr>
        <p:grpSpPr bwMode="auto">
          <a:xfrm>
            <a:off x="1392238" y="3069481"/>
            <a:ext cx="5916612" cy="1106488"/>
            <a:chOff x="1149" y="2478"/>
            <a:chExt cx="3727" cy="697"/>
          </a:xfrm>
        </p:grpSpPr>
        <p:sp>
          <p:nvSpPr>
            <p:cNvPr id="20502" name="Line 7"/>
            <p:cNvSpPr>
              <a:spLocks noChangeShapeType="1"/>
            </p:cNvSpPr>
            <p:nvPr/>
          </p:nvSpPr>
          <p:spPr bwMode="auto">
            <a:xfrm flipV="1">
              <a:off x="1474" y="2705"/>
              <a:ext cx="278" cy="216"/>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503" name="Rectangle 8"/>
            <p:cNvSpPr>
              <a:spLocks noChangeArrowheads="1"/>
            </p:cNvSpPr>
            <p:nvPr/>
          </p:nvSpPr>
          <p:spPr bwMode="auto">
            <a:xfrm>
              <a:off x="1755" y="2478"/>
              <a:ext cx="31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00"/>
                  </a:solidFill>
                  <a:latin typeface="Arial" pitchFamily="34" charset="0"/>
                  <a:ea typeface="黑体" pitchFamily="49" charset="-122"/>
                  <a:cs typeface="Arial" pitchFamily="34" charset="0"/>
                </a:rPr>
                <a:t>合成糖原储存（肝、肌肉）</a:t>
              </a:r>
            </a:p>
          </p:txBody>
        </p:sp>
        <p:sp>
          <p:nvSpPr>
            <p:cNvPr id="20504" name="Line 9"/>
            <p:cNvSpPr>
              <a:spLocks noChangeShapeType="1"/>
            </p:cNvSpPr>
            <p:nvPr/>
          </p:nvSpPr>
          <p:spPr bwMode="auto">
            <a:xfrm flipV="1">
              <a:off x="1149" y="2959"/>
              <a:ext cx="278" cy="216"/>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3" name="Group 10"/>
          <p:cNvGrpSpPr>
            <a:grpSpLocks/>
          </p:cNvGrpSpPr>
          <p:nvPr/>
        </p:nvGrpSpPr>
        <p:grpSpPr bwMode="auto">
          <a:xfrm>
            <a:off x="1403350" y="4817324"/>
            <a:ext cx="2894013" cy="523875"/>
            <a:chOff x="884" y="3352"/>
            <a:chExt cx="1823" cy="330"/>
          </a:xfrm>
        </p:grpSpPr>
        <p:sp>
          <p:nvSpPr>
            <p:cNvPr id="20499" name="Line 11"/>
            <p:cNvSpPr>
              <a:spLocks noChangeShapeType="1"/>
            </p:cNvSpPr>
            <p:nvPr/>
          </p:nvSpPr>
          <p:spPr bwMode="auto">
            <a:xfrm flipV="1">
              <a:off x="884" y="3522"/>
              <a:ext cx="31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500" name="Rectangle 12"/>
            <p:cNvSpPr>
              <a:spLocks noChangeArrowheads="1"/>
            </p:cNvSpPr>
            <p:nvPr/>
          </p:nvSpPr>
          <p:spPr bwMode="auto">
            <a:xfrm>
              <a:off x="1530" y="3352"/>
              <a:ext cx="11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00" rIns="18000">
              <a:spAutoFit/>
            </a:bodyPr>
            <a:lstStyle/>
            <a:p>
              <a:r>
                <a:rPr kumimoji="1" lang="en-US" altLang="zh-CN" sz="2800">
                  <a:latin typeface="Arial" pitchFamily="34" charset="0"/>
                  <a:ea typeface="黑体" pitchFamily="49" charset="-122"/>
                  <a:cs typeface="Arial" pitchFamily="34" charset="0"/>
                </a:rPr>
                <a:t>3-</a:t>
              </a:r>
              <a:r>
                <a:rPr kumimoji="1" lang="zh-CN" altLang="en-US" sz="2800">
                  <a:latin typeface="Arial" pitchFamily="34" charset="0"/>
                  <a:ea typeface="黑体" pitchFamily="49" charset="-122"/>
                  <a:cs typeface="Arial" pitchFamily="34" charset="0"/>
                </a:rPr>
                <a:t>磷酸甘油</a:t>
              </a:r>
              <a:endParaRPr kumimoji="1" lang="zh-CN" altLang="en-US" sz="2400">
                <a:latin typeface="Arial" pitchFamily="34" charset="0"/>
                <a:ea typeface="黑体" pitchFamily="49" charset="-122"/>
                <a:cs typeface="Arial" pitchFamily="34" charset="0"/>
              </a:endParaRPr>
            </a:p>
          </p:txBody>
        </p:sp>
        <p:sp>
          <p:nvSpPr>
            <p:cNvPr id="20501" name="Line 13"/>
            <p:cNvSpPr>
              <a:spLocks noChangeShapeType="1"/>
            </p:cNvSpPr>
            <p:nvPr/>
          </p:nvSpPr>
          <p:spPr bwMode="auto">
            <a:xfrm flipV="1">
              <a:off x="1225" y="3522"/>
              <a:ext cx="31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4" name="Group 14"/>
          <p:cNvGrpSpPr>
            <a:grpSpLocks/>
          </p:cNvGrpSpPr>
          <p:nvPr/>
        </p:nvGrpSpPr>
        <p:grpSpPr bwMode="auto">
          <a:xfrm>
            <a:off x="1403350" y="4261694"/>
            <a:ext cx="4791075" cy="527050"/>
            <a:chOff x="884" y="3002"/>
            <a:chExt cx="3018" cy="332"/>
          </a:xfrm>
        </p:grpSpPr>
        <p:sp>
          <p:nvSpPr>
            <p:cNvPr id="20493" name="Rectangle 15"/>
            <p:cNvSpPr>
              <a:spLocks noChangeArrowheads="1"/>
            </p:cNvSpPr>
            <p:nvPr/>
          </p:nvSpPr>
          <p:spPr bwMode="auto">
            <a:xfrm>
              <a:off x="1442" y="3002"/>
              <a:ext cx="10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a:latin typeface="Arial" pitchFamily="34" charset="0"/>
                  <a:ea typeface="黑体" pitchFamily="49" charset="-122"/>
                  <a:cs typeface="Arial" pitchFamily="34" charset="0"/>
                </a:rPr>
                <a:t>乙酰</a:t>
              </a:r>
              <a:r>
                <a:rPr kumimoji="1" lang="en-US" altLang="zh-CN" sz="2800">
                  <a:latin typeface="Arial" pitchFamily="34" charset="0"/>
                  <a:ea typeface="黑体" pitchFamily="49" charset="-122"/>
                  <a:cs typeface="Arial" pitchFamily="34" charset="0"/>
                </a:rPr>
                <a:t>CoA</a:t>
              </a:r>
              <a:endParaRPr kumimoji="1" lang="en-US" altLang="zh-CN" sz="2400">
                <a:latin typeface="Arial" pitchFamily="34" charset="0"/>
                <a:ea typeface="黑体" pitchFamily="49" charset="-122"/>
                <a:cs typeface="Arial" pitchFamily="34" charset="0"/>
              </a:endParaRPr>
            </a:p>
          </p:txBody>
        </p:sp>
        <p:sp>
          <p:nvSpPr>
            <p:cNvPr id="20494" name="Line 16"/>
            <p:cNvSpPr>
              <a:spLocks noChangeShapeType="1"/>
            </p:cNvSpPr>
            <p:nvPr/>
          </p:nvSpPr>
          <p:spPr bwMode="auto">
            <a:xfrm flipV="1">
              <a:off x="884" y="3193"/>
              <a:ext cx="31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495" name="Line 17"/>
            <p:cNvSpPr>
              <a:spLocks noChangeShapeType="1"/>
            </p:cNvSpPr>
            <p:nvPr/>
          </p:nvSpPr>
          <p:spPr bwMode="auto">
            <a:xfrm flipV="1">
              <a:off x="1225" y="3193"/>
              <a:ext cx="31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496" name="Line 18"/>
            <p:cNvSpPr>
              <a:spLocks noChangeShapeType="1"/>
            </p:cNvSpPr>
            <p:nvPr/>
          </p:nvSpPr>
          <p:spPr bwMode="auto">
            <a:xfrm flipV="1">
              <a:off x="2448" y="3183"/>
              <a:ext cx="31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497" name="Line 19"/>
            <p:cNvSpPr>
              <a:spLocks noChangeShapeType="1"/>
            </p:cNvSpPr>
            <p:nvPr/>
          </p:nvSpPr>
          <p:spPr bwMode="auto">
            <a:xfrm flipV="1">
              <a:off x="2789" y="3183"/>
              <a:ext cx="31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498" name="Text Box 20"/>
            <p:cNvSpPr txBox="1">
              <a:spLocks noChangeArrowheads="1"/>
            </p:cNvSpPr>
            <p:nvPr/>
          </p:nvSpPr>
          <p:spPr bwMode="auto">
            <a:xfrm>
              <a:off x="3085" y="3007"/>
              <a:ext cx="8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2800">
                  <a:latin typeface="Arial" pitchFamily="34" charset="0"/>
                  <a:ea typeface="黑体" pitchFamily="49" charset="-122"/>
                  <a:cs typeface="Arial" pitchFamily="34" charset="0"/>
                </a:rPr>
                <a:t>脂肪酸</a:t>
              </a:r>
            </a:p>
          </p:txBody>
        </p:sp>
      </p:grpSp>
      <p:grpSp>
        <p:nvGrpSpPr>
          <p:cNvPr id="5" name="Group 21"/>
          <p:cNvGrpSpPr>
            <a:grpSpLocks/>
          </p:cNvGrpSpPr>
          <p:nvPr/>
        </p:nvGrpSpPr>
        <p:grpSpPr bwMode="auto">
          <a:xfrm>
            <a:off x="4284663" y="4426794"/>
            <a:ext cx="4895850" cy="946150"/>
            <a:chOff x="2699" y="3106"/>
            <a:chExt cx="3084" cy="596"/>
          </a:xfrm>
        </p:grpSpPr>
        <p:sp>
          <p:nvSpPr>
            <p:cNvPr id="20489" name="Rectangle 22"/>
            <p:cNvSpPr>
              <a:spLocks noChangeArrowheads="1"/>
            </p:cNvSpPr>
            <p:nvPr/>
          </p:nvSpPr>
          <p:spPr bwMode="auto">
            <a:xfrm>
              <a:off x="4212" y="3106"/>
              <a:ext cx="157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a:solidFill>
                    <a:srgbClr val="FFFF00"/>
                  </a:solidFill>
                  <a:latin typeface="Arial" pitchFamily="34" charset="0"/>
                  <a:ea typeface="黑体" pitchFamily="49" charset="-122"/>
                  <a:cs typeface="Arial" pitchFamily="34" charset="0"/>
                </a:rPr>
                <a:t>合成脂肪</a:t>
              </a:r>
            </a:p>
            <a:p>
              <a:r>
                <a:rPr kumimoji="1" lang="zh-CN" altLang="en-US" sz="2800">
                  <a:solidFill>
                    <a:srgbClr val="FFFF00"/>
                  </a:solidFill>
                  <a:latin typeface="Arial" pitchFamily="34" charset="0"/>
                  <a:ea typeface="黑体" pitchFamily="49" charset="-122"/>
                  <a:cs typeface="Arial" pitchFamily="34" charset="0"/>
                </a:rPr>
                <a:t>（脂肪组织）</a:t>
              </a:r>
              <a:endParaRPr kumimoji="1" lang="zh-CN" altLang="en-US" sz="2400">
                <a:latin typeface="Arial" pitchFamily="34" charset="0"/>
                <a:ea typeface="黑体" pitchFamily="49" charset="-122"/>
                <a:cs typeface="Arial" pitchFamily="34" charset="0"/>
              </a:endParaRPr>
            </a:p>
          </p:txBody>
        </p:sp>
        <p:sp>
          <p:nvSpPr>
            <p:cNvPr id="20490" name="Line 23"/>
            <p:cNvSpPr>
              <a:spLocks noChangeShapeType="1"/>
            </p:cNvSpPr>
            <p:nvPr/>
          </p:nvSpPr>
          <p:spPr bwMode="auto">
            <a:xfrm>
              <a:off x="2699" y="3522"/>
              <a:ext cx="1360" cy="0"/>
            </a:xfrm>
            <a:prstGeom prst="line">
              <a:avLst/>
            </a:prstGeom>
            <a:noFill/>
            <a:ln w="28575" cap="sq">
              <a:solidFill>
                <a:schemeClr val="tx1"/>
              </a:solidFill>
              <a:round/>
              <a:headEnd type="none" w="sm" len="sm"/>
              <a:tailEn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491" name="Line 24"/>
            <p:cNvSpPr>
              <a:spLocks noChangeShapeType="1"/>
            </p:cNvSpPr>
            <p:nvPr/>
          </p:nvSpPr>
          <p:spPr bwMode="auto">
            <a:xfrm>
              <a:off x="4059" y="3369"/>
              <a:ext cx="40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0492" name="Freeform 25"/>
            <p:cNvSpPr>
              <a:spLocks/>
            </p:cNvSpPr>
            <p:nvPr/>
          </p:nvSpPr>
          <p:spPr bwMode="auto">
            <a:xfrm>
              <a:off x="3833" y="3204"/>
              <a:ext cx="227" cy="318"/>
            </a:xfrm>
            <a:custGeom>
              <a:avLst/>
              <a:gdLst>
                <a:gd name="T0" fmla="*/ 0 w 227"/>
                <a:gd name="T1" fmla="*/ 0 h 318"/>
                <a:gd name="T2" fmla="*/ 227 w 227"/>
                <a:gd name="T3" fmla="*/ 0 h 318"/>
                <a:gd name="T4" fmla="*/ 227 w 227"/>
                <a:gd name="T5" fmla="*/ 318 h 318"/>
                <a:gd name="T6" fmla="*/ 0 60000 65536"/>
                <a:gd name="T7" fmla="*/ 0 60000 65536"/>
                <a:gd name="T8" fmla="*/ 0 60000 65536"/>
                <a:gd name="T9" fmla="*/ 0 w 227"/>
                <a:gd name="T10" fmla="*/ 0 h 318"/>
                <a:gd name="T11" fmla="*/ 227 w 227"/>
                <a:gd name="T12" fmla="*/ 318 h 318"/>
              </a:gdLst>
              <a:ahLst/>
              <a:cxnLst>
                <a:cxn ang="T6">
                  <a:pos x="T0" y="T1"/>
                </a:cxn>
                <a:cxn ang="T7">
                  <a:pos x="T2" y="T3"/>
                </a:cxn>
                <a:cxn ang="T8">
                  <a:pos x="T4" y="T5"/>
                </a:cxn>
              </a:cxnLst>
              <a:rect l="T9" t="T10" r="T11" b="T12"/>
              <a:pathLst>
                <a:path w="227" h="318">
                  <a:moveTo>
                    <a:pt x="0" y="0"/>
                  </a:moveTo>
                  <a:lnTo>
                    <a:pt x="227" y="0"/>
                  </a:lnTo>
                  <a:lnTo>
                    <a:pt x="227" y="318"/>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25" name="灯片编号占位符 24"/>
          <p:cNvSpPr>
            <a:spLocks noGrp="1"/>
          </p:cNvSpPr>
          <p:nvPr>
            <p:ph type="sldNum" sz="quarter" idx="11"/>
          </p:nvPr>
        </p:nvSpPr>
        <p:spPr/>
        <p:txBody>
          <a:bodyPr/>
          <a:lstStyle/>
          <a:p>
            <a:pPr>
              <a:defRPr/>
            </a:pPr>
            <a:fld id="{7D90E316-58D3-4896-89CC-36797C80DBF5}" type="slidenum">
              <a:rPr lang="en-US" altLang="zh-CN" smtClean="0"/>
              <a:pPr>
                <a:defRPr/>
              </a:pPr>
              <a:t>24</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dissolve">
                                      <p:cBhvr>
                                        <p:cTn id="7" dur="500"/>
                                        <p:tgtEl>
                                          <p:spTgt spid="96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dissolve">
                                      <p:cBhvr>
                                        <p:cTn id="12" dur="500"/>
                                        <p:tgtEl>
                                          <p:spTgt spid="96261"/>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539750" y="1124744"/>
            <a:ext cx="748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a:latin typeface="Arial" pitchFamily="34" charset="0"/>
                <a:ea typeface="黑体" pitchFamily="49" charset="-122"/>
                <a:cs typeface="Arial" pitchFamily="34" charset="0"/>
              </a:rPr>
              <a:t>2. </a:t>
            </a:r>
            <a:r>
              <a:rPr kumimoji="1" lang="zh-CN" altLang="en-US" sz="3200">
                <a:latin typeface="Arial" pitchFamily="34" charset="0"/>
                <a:ea typeface="黑体" pitchFamily="49" charset="-122"/>
                <a:cs typeface="Arial" pitchFamily="34" charset="0"/>
              </a:rPr>
              <a:t>脂肪的甘油部分能在体内转变为糖</a:t>
            </a:r>
            <a:endParaRPr kumimoji="1" lang="zh-CN" altLang="en-US" sz="2400">
              <a:latin typeface="Arial" pitchFamily="34" charset="0"/>
              <a:ea typeface="黑体" pitchFamily="49" charset="-122"/>
              <a:cs typeface="Arial" pitchFamily="34" charset="0"/>
            </a:endParaRPr>
          </a:p>
        </p:txBody>
      </p:sp>
      <p:grpSp>
        <p:nvGrpSpPr>
          <p:cNvPr id="2" name="Group 28"/>
          <p:cNvGrpSpPr>
            <a:grpSpLocks/>
          </p:cNvGrpSpPr>
          <p:nvPr/>
        </p:nvGrpSpPr>
        <p:grpSpPr bwMode="auto">
          <a:xfrm>
            <a:off x="2843213" y="4868069"/>
            <a:ext cx="2665412" cy="519112"/>
            <a:chOff x="1791" y="3203"/>
            <a:chExt cx="1679" cy="327"/>
          </a:xfrm>
        </p:grpSpPr>
        <p:sp>
          <p:nvSpPr>
            <p:cNvPr id="21529" name="Line 7"/>
            <p:cNvSpPr>
              <a:spLocks noChangeShapeType="1"/>
            </p:cNvSpPr>
            <p:nvPr/>
          </p:nvSpPr>
          <p:spPr bwMode="auto">
            <a:xfrm flipV="1">
              <a:off x="1791" y="3385"/>
              <a:ext cx="528" cy="0"/>
            </a:xfrm>
            <a:prstGeom prst="line">
              <a:avLst/>
            </a:prstGeom>
            <a:noFill/>
            <a:ln w="762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30" name="Rectangle 8"/>
            <p:cNvSpPr>
              <a:spLocks noChangeArrowheads="1"/>
            </p:cNvSpPr>
            <p:nvPr/>
          </p:nvSpPr>
          <p:spPr bwMode="auto">
            <a:xfrm>
              <a:off x="2336" y="3203"/>
              <a:ext cx="113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乙酰</a:t>
              </a:r>
              <a:r>
                <a:rPr kumimoji="1" lang="en-US" altLang="zh-CN" sz="2800">
                  <a:latin typeface="Arial" pitchFamily="34" charset="0"/>
                  <a:ea typeface="黑体" pitchFamily="49" charset="-122"/>
                  <a:cs typeface="Arial" pitchFamily="34" charset="0"/>
                </a:rPr>
                <a:t>CoA</a:t>
              </a:r>
              <a:endParaRPr kumimoji="1" lang="en-US" altLang="zh-CN" sz="2400">
                <a:latin typeface="Arial" pitchFamily="34" charset="0"/>
                <a:ea typeface="黑体" pitchFamily="49" charset="-122"/>
                <a:cs typeface="Arial" pitchFamily="34" charset="0"/>
              </a:endParaRPr>
            </a:p>
          </p:txBody>
        </p:sp>
      </p:grpSp>
      <p:grpSp>
        <p:nvGrpSpPr>
          <p:cNvPr id="3" name="Group 26"/>
          <p:cNvGrpSpPr>
            <a:grpSpLocks/>
          </p:cNvGrpSpPr>
          <p:nvPr/>
        </p:nvGrpSpPr>
        <p:grpSpPr bwMode="auto">
          <a:xfrm>
            <a:off x="684213" y="2780506"/>
            <a:ext cx="2159000" cy="3033713"/>
            <a:chOff x="431" y="1888"/>
            <a:chExt cx="1360" cy="1911"/>
          </a:xfrm>
        </p:grpSpPr>
        <p:sp>
          <p:nvSpPr>
            <p:cNvPr id="21524" name="Rectangle 6"/>
            <p:cNvSpPr>
              <a:spLocks noChangeArrowheads="1"/>
            </p:cNvSpPr>
            <p:nvPr/>
          </p:nvSpPr>
          <p:spPr bwMode="auto">
            <a:xfrm>
              <a:off x="1066" y="3203"/>
              <a:ext cx="72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dirty="0">
                  <a:solidFill>
                    <a:srgbClr val="FFFF99"/>
                  </a:solidFill>
                  <a:latin typeface="Arial" pitchFamily="34" charset="0"/>
                  <a:ea typeface="黑体" pitchFamily="49" charset="-122"/>
                  <a:cs typeface="Arial" pitchFamily="34" charset="0"/>
                </a:rPr>
                <a:t>脂酸</a:t>
              </a:r>
              <a:r>
                <a:rPr kumimoji="1" lang="en-US" altLang="zh-CN" sz="2800" dirty="0">
                  <a:solidFill>
                    <a:srgbClr val="FFFF99"/>
                  </a:solidFill>
                  <a:latin typeface="Arial" pitchFamily="34" charset="0"/>
                  <a:ea typeface="黑体" pitchFamily="49" charset="-122"/>
                  <a:cs typeface="Arial" pitchFamily="34" charset="0"/>
                </a:rPr>
                <a:t>(</a:t>
              </a:r>
              <a:r>
                <a:rPr kumimoji="1" lang="zh-CN" altLang="en-US" sz="2800" dirty="0">
                  <a:solidFill>
                    <a:srgbClr val="FFFF99"/>
                  </a:solidFill>
                  <a:latin typeface="Arial" pitchFamily="34" charset="0"/>
                  <a:ea typeface="黑体" pitchFamily="49" charset="-122"/>
                  <a:cs typeface="Arial" pitchFamily="34" charset="0"/>
                </a:rPr>
                <a:t>偶数</a:t>
              </a:r>
              <a:r>
                <a:rPr kumimoji="1" lang="en-US" altLang="zh-CN" sz="2800" dirty="0">
                  <a:solidFill>
                    <a:srgbClr val="FFFF99"/>
                  </a:solidFill>
                  <a:latin typeface="Arial" pitchFamily="34" charset="0"/>
                  <a:ea typeface="黑体" pitchFamily="49" charset="-122"/>
                  <a:cs typeface="Arial" pitchFamily="34" charset="0"/>
                </a:rPr>
                <a:t>)</a:t>
              </a:r>
            </a:p>
          </p:txBody>
        </p:sp>
        <p:sp>
          <p:nvSpPr>
            <p:cNvPr id="21525" name="Line 13"/>
            <p:cNvSpPr>
              <a:spLocks noChangeShapeType="1"/>
            </p:cNvSpPr>
            <p:nvPr/>
          </p:nvSpPr>
          <p:spPr bwMode="auto">
            <a:xfrm>
              <a:off x="748" y="2976"/>
              <a:ext cx="363" cy="363"/>
            </a:xfrm>
            <a:prstGeom prst="line">
              <a:avLst/>
            </a:prstGeom>
            <a:noFill/>
            <a:ln w="762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26" name="Rectangle 14"/>
            <p:cNvSpPr>
              <a:spLocks noChangeArrowheads="1"/>
            </p:cNvSpPr>
            <p:nvPr/>
          </p:nvSpPr>
          <p:spPr bwMode="auto">
            <a:xfrm>
              <a:off x="431" y="2296"/>
              <a:ext cx="362" cy="680"/>
            </a:xfrm>
            <a:prstGeom prst="rect">
              <a:avLst/>
            </a:prstGeom>
            <a:solidFill>
              <a:srgbClr val="FF99CC"/>
            </a:solidFill>
            <a:ln w="12700" cap="sq">
              <a:solidFill>
                <a:schemeClr val="tx1"/>
              </a:solidFill>
              <a:miter lim="800000"/>
              <a:headEnd type="none" w="sm" len="sm"/>
              <a:tailEnd type="none" w="sm" len="sm"/>
            </a:ln>
          </p:spPr>
          <p:txBody>
            <a:bodyPr>
              <a:spAutoFit/>
            </a:bodyPr>
            <a:lstStyle/>
            <a:p>
              <a:pPr algn="l"/>
              <a:r>
                <a:rPr kumimoji="1" lang="zh-CN" altLang="en-US" sz="3200">
                  <a:solidFill>
                    <a:schemeClr val="bg2"/>
                  </a:solidFill>
                  <a:latin typeface="Arial" pitchFamily="34" charset="0"/>
                  <a:ea typeface="黑体" pitchFamily="49" charset="-122"/>
                  <a:cs typeface="Arial" pitchFamily="34" charset="0"/>
                </a:rPr>
                <a:t>脂</a:t>
              </a:r>
            </a:p>
            <a:p>
              <a:pPr algn="l"/>
              <a:r>
                <a:rPr kumimoji="1" lang="zh-CN" altLang="en-US" sz="3200">
                  <a:solidFill>
                    <a:schemeClr val="bg2"/>
                  </a:solidFill>
                  <a:latin typeface="Arial" pitchFamily="34" charset="0"/>
                  <a:ea typeface="黑体" pitchFamily="49" charset="-122"/>
                  <a:cs typeface="Arial" pitchFamily="34" charset="0"/>
                </a:rPr>
                <a:t>肪</a:t>
              </a:r>
              <a:endParaRPr kumimoji="1" lang="zh-CN" altLang="en-US" sz="2400">
                <a:solidFill>
                  <a:schemeClr val="bg2"/>
                </a:solidFill>
                <a:latin typeface="Arial" pitchFamily="34" charset="0"/>
                <a:ea typeface="黑体" pitchFamily="49" charset="-122"/>
                <a:cs typeface="Arial" pitchFamily="34" charset="0"/>
              </a:endParaRPr>
            </a:p>
          </p:txBody>
        </p:sp>
        <p:sp>
          <p:nvSpPr>
            <p:cNvPr id="21527" name="Line 15"/>
            <p:cNvSpPr>
              <a:spLocks noChangeShapeType="1"/>
            </p:cNvSpPr>
            <p:nvPr/>
          </p:nvSpPr>
          <p:spPr bwMode="auto">
            <a:xfrm flipV="1">
              <a:off x="793" y="2115"/>
              <a:ext cx="336" cy="24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28" name="Rectangle 16"/>
            <p:cNvSpPr>
              <a:spLocks noChangeArrowheads="1"/>
            </p:cNvSpPr>
            <p:nvPr/>
          </p:nvSpPr>
          <p:spPr bwMode="auto">
            <a:xfrm>
              <a:off x="1066" y="1888"/>
              <a:ext cx="67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solidFill>
                    <a:srgbClr val="FFFF99"/>
                  </a:solidFill>
                  <a:latin typeface="Arial" pitchFamily="34" charset="0"/>
                  <a:ea typeface="黑体" pitchFamily="49" charset="-122"/>
                  <a:cs typeface="Arial" pitchFamily="34" charset="0"/>
                </a:rPr>
                <a:t>甘油</a:t>
              </a:r>
              <a:endParaRPr kumimoji="1" lang="zh-CN" altLang="en-US" sz="2400" dirty="0">
                <a:solidFill>
                  <a:srgbClr val="FFFF99"/>
                </a:solidFill>
                <a:latin typeface="Arial" pitchFamily="34" charset="0"/>
                <a:ea typeface="黑体" pitchFamily="49" charset="-122"/>
                <a:cs typeface="Arial" pitchFamily="34" charset="0"/>
              </a:endParaRPr>
            </a:p>
          </p:txBody>
        </p:sp>
      </p:grpSp>
      <p:grpSp>
        <p:nvGrpSpPr>
          <p:cNvPr id="4" name="Group 27"/>
          <p:cNvGrpSpPr>
            <a:grpSpLocks/>
          </p:cNvGrpSpPr>
          <p:nvPr/>
        </p:nvGrpSpPr>
        <p:grpSpPr bwMode="auto">
          <a:xfrm>
            <a:off x="2765425" y="2348706"/>
            <a:ext cx="5664200" cy="1373188"/>
            <a:chOff x="1742" y="1616"/>
            <a:chExt cx="3568" cy="865"/>
          </a:xfrm>
        </p:grpSpPr>
        <p:sp>
          <p:nvSpPr>
            <p:cNvPr id="21517" name="Line 17"/>
            <p:cNvSpPr>
              <a:spLocks noChangeShapeType="1"/>
            </p:cNvSpPr>
            <p:nvPr/>
          </p:nvSpPr>
          <p:spPr bwMode="auto">
            <a:xfrm>
              <a:off x="1742" y="2050"/>
              <a:ext cx="1274" cy="0"/>
            </a:xfrm>
            <a:prstGeom prst="line">
              <a:avLst/>
            </a:prstGeom>
            <a:noFill/>
            <a:ln w="1905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18" name="Rectangle 18"/>
            <p:cNvSpPr>
              <a:spLocks noChangeArrowheads="1"/>
            </p:cNvSpPr>
            <p:nvPr/>
          </p:nvSpPr>
          <p:spPr bwMode="auto">
            <a:xfrm>
              <a:off x="1837" y="1706"/>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CCFF33"/>
                  </a:solidFill>
                  <a:latin typeface="Arial" pitchFamily="34" charset="0"/>
                  <a:ea typeface="黑体" pitchFamily="49" charset="-122"/>
                  <a:cs typeface="Arial" pitchFamily="34" charset="0"/>
                </a:rPr>
                <a:t>甘油激酶</a:t>
              </a:r>
              <a:endParaRPr kumimoji="1" lang="zh-CN" altLang="en-US" sz="2400">
                <a:latin typeface="Arial" pitchFamily="34" charset="0"/>
                <a:ea typeface="黑体" pitchFamily="49" charset="-122"/>
                <a:cs typeface="Arial" pitchFamily="34" charset="0"/>
              </a:endParaRPr>
            </a:p>
          </p:txBody>
        </p:sp>
        <p:sp>
          <p:nvSpPr>
            <p:cNvPr id="21519" name="Rectangle 19"/>
            <p:cNvSpPr>
              <a:spLocks noChangeArrowheads="1"/>
            </p:cNvSpPr>
            <p:nvPr/>
          </p:nvSpPr>
          <p:spPr bwMode="auto">
            <a:xfrm>
              <a:off x="1837" y="2069"/>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400">
                  <a:solidFill>
                    <a:srgbClr val="CCFF33"/>
                  </a:solidFill>
                  <a:latin typeface="Arial" pitchFamily="34" charset="0"/>
                  <a:ea typeface="黑体" pitchFamily="49" charset="-122"/>
                  <a:cs typeface="Arial" pitchFamily="34" charset="0"/>
                </a:rPr>
                <a:t>肝、肾、肠</a:t>
              </a:r>
              <a:endParaRPr kumimoji="1" lang="zh-CN" altLang="en-US" sz="2400">
                <a:latin typeface="Arial" pitchFamily="34" charset="0"/>
                <a:ea typeface="黑体" pitchFamily="49" charset="-122"/>
                <a:cs typeface="Arial" pitchFamily="34" charset="0"/>
              </a:endParaRPr>
            </a:p>
          </p:txBody>
        </p:sp>
        <p:sp>
          <p:nvSpPr>
            <p:cNvPr id="21520" name="Rectangle 20"/>
            <p:cNvSpPr>
              <a:spLocks noChangeArrowheads="1"/>
            </p:cNvSpPr>
            <p:nvPr/>
          </p:nvSpPr>
          <p:spPr bwMode="auto">
            <a:xfrm>
              <a:off x="3134" y="1858"/>
              <a:ext cx="1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a:latin typeface="Arial" pitchFamily="34" charset="0"/>
                  <a:ea typeface="黑体" pitchFamily="49" charset="-122"/>
                  <a:cs typeface="Arial" pitchFamily="34" charset="0"/>
                  <a:sym typeface="Symbol" pitchFamily="18" charset="2"/>
                </a:rPr>
                <a:t></a:t>
              </a:r>
              <a:r>
                <a:rPr kumimoji="1" lang="en-US" altLang="zh-CN" sz="2800">
                  <a:latin typeface="Arial" pitchFamily="34" charset="0"/>
                  <a:ea typeface="黑体" pitchFamily="49" charset="-122"/>
                  <a:cs typeface="Arial" pitchFamily="34" charset="0"/>
                </a:rPr>
                <a:t>-</a:t>
              </a:r>
              <a:r>
                <a:rPr kumimoji="1" lang="zh-CN" altLang="en-US" sz="2800">
                  <a:latin typeface="Arial" pitchFamily="34" charset="0"/>
                  <a:ea typeface="黑体" pitchFamily="49" charset="-122"/>
                  <a:cs typeface="Arial" pitchFamily="34" charset="0"/>
                </a:rPr>
                <a:t>磷酸甘油</a:t>
              </a:r>
              <a:endParaRPr kumimoji="1" lang="zh-CN" altLang="en-US" sz="2400">
                <a:latin typeface="Arial" pitchFamily="34" charset="0"/>
                <a:ea typeface="黑体" pitchFamily="49" charset="-122"/>
                <a:cs typeface="Arial" pitchFamily="34" charset="0"/>
              </a:endParaRPr>
            </a:p>
          </p:txBody>
        </p:sp>
        <p:sp>
          <p:nvSpPr>
            <p:cNvPr id="21521" name="Line 21"/>
            <p:cNvSpPr>
              <a:spLocks noChangeShapeType="1"/>
            </p:cNvSpPr>
            <p:nvPr/>
          </p:nvSpPr>
          <p:spPr bwMode="auto">
            <a:xfrm flipV="1">
              <a:off x="4286" y="2047"/>
              <a:ext cx="192"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22" name="Line 22"/>
            <p:cNvSpPr>
              <a:spLocks noChangeShapeType="1"/>
            </p:cNvSpPr>
            <p:nvPr/>
          </p:nvSpPr>
          <p:spPr bwMode="auto">
            <a:xfrm flipV="1">
              <a:off x="4604" y="2047"/>
              <a:ext cx="192"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23" name="Rectangle 23"/>
            <p:cNvSpPr>
              <a:spLocks noChangeArrowheads="1"/>
            </p:cNvSpPr>
            <p:nvPr/>
          </p:nvSpPr>
          <p:spPr bwMode="auto">
            <a:xfrm>
              <a:off x="4830" y="1616"/>
              <a:ext cx="480"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solidFill>
                    <a:srgbClr val="FFFF00"/>
                  </a:solidFill>
                  <a:latin typeface="Arial" pitchFamily="34" charset="0"/>
                  <a:ea typeface="黑体" pitchFamily="49" charset="-122"/>
                  <a:cs typeface="Arial" pitchFamily="34" charset="0"/>
                </a:rPr>
                <a:t>葡萄糖</a:t>
              </a:r>
              <a:endParaRPr kumimoji="1" lang="zh-CN" altLang="en-US" sz="2400" dirty="0">
                <a:solidFill>
                  <a:srgbClr val="FFFF00"/>
                </a:solidFill>
                <a:latin typeface="Arial" pitchFamily="34" charset="0"/>
                <a:ea typeface="黑体" pitchFamily="49" charset="-122"/>
                <a:cs typeface="Arial" pitchFamily="34" charset="0"/>
              </a:endParaRPr>
            </a:p>
          </p:txBody>
        </p:sp>
      </p:grpSp>
      <p:grpSp>
        <p:nvGrpSpPr>
          <p:cNvPr id="5" name="Group 29"/>
          <p:cNvGrpSpPr>
            <a:grpSpLocks/>
          </p:cNvGrpSpPr>
          <p:nvPr/>
        </p:nvGrpSpPr>
        <p:grpSpPr bwMode="auto">
          <a:xfrm>
            <a:off x="5364163" y="4868069"/>
            <a:ext cx="2624137" cy="530225"/>
            <a:chOff x="3379" y="3203"/>
            <a:chExt cx="1653" cy="334"/>
          </a:xfrm>
        </p:grpSpPr>
        <p:sp>
          <p:nvSpPr>
            <p:cNvPr id="21511" name="Rectangle 9"/>
            <p:cNvSpPr>
              <a:spLocks noChangeArrowheads="1"/>
            </p:cNvSpPr>
            <p:nvPr/>
          </p:nvSpPr>
          <p:spPr bwMode="auto">
            <a:xfrm>
              <a:off x="4105" y="3203"/>
              <a:ext cx="9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dirty="0">
                  <a:solidFill>
                    <a:srgbClr val="FFFF00"/>
                  </a:solidFill>
                  <a:latin typeface="Arial" pitchFamily="34" charset="0"/>
                  <a:ea typeface="黑体" pitchFamily="49" charset="-122"/>
                  <a:cs typeface="Arial" pitchFamily="34" charset="0"/>
                </a:rPr>
                <a:t>葡萄糖</a:t>
              </a:r>
              <a:endParaRPr kumimoji="1" lang="zh-CN" altLang="en-US" sz="2400" dirty="0">
                <a:solidFill>
                  <a:srgbClr val="FFFF00"/>
                </a:solidFill>
                <a:latin typeface="Arial" pitchFamily="34" charset="0"/>
                <a:ea typeface="黑体" pitchFamily="49" charset="-122"/>
                <a:cs typeface="Arial" pitchFamily="34" charset="0"/>
              </a:endParaRPr>
            </a:p>
          </p:txBody>
        </p:sp>
        <p:grpSp>
          <p:nvGrpSpPr>
            <p:cNvPr id="21512" name="Group 10"/>
            <p:cNvGrpSpPr>
              <a:grpSpLocks/>
            </p:cNvGrpSpPr>
            <p:nvPr/>
          </p:nvGrpSpPr>
          <p:grpSpPr bwMode="auto">
            <a:xfrm>
              <a:off x="3635" y="3249"/>
              <a:ext cx="288" cy="288"/>
              <a:chOff x="3872" y="2976"/>
              <a:chExt cx="240" cy="240"/>
            </a:xfrm>
          </p:grpSpPr>
          <p:sp>
            <p:nvSpPr>
              <p:cNvPr id="21515" name="Line 11"/>
              <p:cNvSpPr>
                <a:spLocks noChangeShapeType="1"/>
              </p:cNvSpPr>
              <p:nvPr/>
            </p:nvSpPr>
            <p:spPr bwMode="auto">
              <a:xfrm flipH="1">
                <a:off x="3872" y="2976"/>
                <a:ext cx="240" cy="240"/>
              </a:xfrm>
              <a:prstGeom prst="line">
                <a:avLst/>
              </a:prstGeom>
              <a:noFill/>
              <a:ln w="57150" cap="sq">
                <a:solidFill>
                  <a:srgbClr val="FF66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1516" name="Line 12"/>
              <p:cNvSpPr>
                <a:spLocks noChangeShapeType="1"/>
              </p:cNvSpPr>
              <p:nvPr/>
            </p:nvSpPr>
            <p:spPr bwMode="auto">
              <a:xfrm>
                <a:off x="3872" y="2976"/>
                <a:ext cx="240" cy="240"/>
              </a:xfrm>
              <a:prstGeom prst="line">
                <a:avLst/>
              </a:prstGeom>
              <a:noFill/>
              <a:ln w="57150" cap="sq">
                <a:solidFill>
                  <a:srgbClr val="FF66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21513" name="Line 24"/>
            <p:cNvSpPr>
              <a:spLocks noChangeShapeType="1"/>
            </p:cNvSpPr>
            <p:nvPr/>
          </p:nvSpPr>
          <p:spPr bwMode="auto">
            <a:xfrm>
              <a:off x="3379" y="3385"/>
              <a:ext cx="362"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sp>
          <p:nvSpPr>
            <p:cNvPr id="21514" name="Line 25"/>
            <p:cNvSpPr>
              <a:spLocks noChangeShapeType="1"/>
            </p:cNvSpPr>
            <p:nvPr/>
          </p:nvSpPr>
          <p:spPr bwMode="auto">
            <a:xfrm>
              <a:off x="3787" y="3385"/>
              <a:ext cx="362"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a:latin typeface="Arial" pitchFamily="34" charset="0"/>
                <a:ea typeface="黑体" pitchFamily="49" charset="-122"/>
                <a:cs typeface="Arial" pitchFamily="34" charset="0"/>
              </a:endParaRPr>
            </a:p>
          </p:txBody>
        </p:sp>
      </p:grpSp>
      <p:sp>
        <p:nvSpPr>
          <p:cNvPr id="27" name="灯片编号占位符 26"/>
          <p:cNvSpPr>
            <a:spLocks noGrp="1"/>
          </p:cNvSpPr>
          <p:nvPr>
            <p:ph type="sldNum" sz="quarter" idx="11"/>
          </p:nvPr>
        </p:nvSpPr>
        <p:spPr/>
        <p:txBody>
          <a:bodyPr/>
          <a:lstStyle/>
          <a:p>
            <a:pPr>
              <a:defRPr/>
            </a:pPr>
            <a:fld id="{7D90E316-58D3-4896-89CC-36797C80DBF5}" type="slidenum">
              <a:rPr lang="en-US" altLang="zh-CN" smtClean="0"/>
              <a:pPr>
                <a:defRPr/>
              </a:pPr>
              <a:t>25</a:t>
            </a:fld>
            <a:endParaRPr lang="en-US" altLang="zh-CN"/>
          </a:p>
        </p:txBody>
      </p:sp>
      <p:sp>
        <p:nvSpPr>
          <p:cNvPr id="28" name="Text Box 43"/>
          <p:cNvSpPr txBox="1">
            <a:spLocks noChangeArrowheads="1"/>
          </p:cNvSpPr>
          <p:nvPr/>
        </p:nvSpPr>
        <p:spPr bwMode="auto">
          <a:xfrm>
            <a:off x="4788024" y="5589240"/>
            <a:ext cx="2520280" cy="707886"/>
          </a:xfrm>
          <a:prstGeom prst="rect">
            <a:avLst/>
          </a:prstGeom>
          <a:solidFill>
            <a:srgbClr val="FFC5FF"/>
          </a:solidFill>
          <a:ln>
            <a:noFill/>
          </a:ln>
          <a:effectLst/>
        </p:spPr>
        <p:txBody>
          <a:bodyPr wrap="square" lIns="36000" rIns="36000">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ctr" eaLnBrk="1" hangingPunct="1"/>
            <a:r>
              <a:rPr lang="en-US" altLang="zh-CN" sz="2000" dirty="0">
                <a:solidFill>
                  <a:schemeClr val="bg2"/>
                </a:solidFill>
                <a:ea typeface="黑体" pitchFamily="2" charset="-122"/>
              </a:rPr>
              <a:t> </a:t>
            </a:r>
            <a:r>
              <a:rPr lang="zh-CN" altLang="en-US" sz="2000" dirty="0">
                <a:solidFill>
                  <a:schemeClr val="bg2"/>
                </a:solidFill>
                <a:ea typeface="黑体" pitchFamily="2" charset="-122"/>
              </a:rPr>
              <a:t>丙酮酸脱氢酶复合体</a:t>
            </a:r>
          </a:p>
          <a:p>
            <a:pPr algn="ctr" eaLnBrk="1" hangingPunct="1"/>
            <a:r>
              <a:rPr lang="zh-CN" altLang="en-US" sz="2000" dirty="0">
                <a:solidFill>
                  <a:schemeClr val="bg2"/>
                </a:solidFill>
                <a:ea typeface="黑体" pitchFamily="2" charset="-122"/>
              </a:rPr>
              <a:t>催化反应不可逆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468313" y="914400"/>
            <a:ext cx="741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a:latin typeface="Arial" pitchFamily="34" charset="0"/>
                <a:ea typeface="黑体" pitchFamily="49" charset="-122"/>
                <a:cs typeface="Arial" pitchFamily="34" charset="0"/>
              </a:rPr>
              <a:t>3. </a:t>
            </a:r>
            <a:r>
              <a:rPr kumimoji="1" lang="zh-CN" altLang="en-US" sz="3200">
                <a:latin typeface="Arial" pitchFamily="34" charset="0"/>
                <a:ea typeface="黑体" pitchFamily="49" charset="-122"/>
                <a:cs typeface="Arial" pitchFamily="34" charset="0"/>
              </a:rPr>
              <a:t>脂肪的分解代谢受糖代谢的影响</a:t>
            </a:r>
            <a:endParaRPr kumimoji="1" lang="zh-CN" altLang="en-US" sz="2400">
              <a:latin typeface="Arial" pitchFamily="34" charset="0"/>
              <a:ea typeface="黑体" pitchFamily="49" charset="-122"/>
              <a:cs typeface="Arial" pitchFamily="34" charset="0"/>
            </a:endParaRPr>
          </a:p>
        </p:txBody>
      </p:sp>
      <p:sp>
        <p:nvSpPr>
          <p:cNvPr id="29701" name="Rectangle 5"/>
          <p:cNvSpPr>
            <a:spLocks noChangeArrowheads="1"/>
          </p:cNvSpPr>
          <p:nvPr/>
        </p:nvSpPr>
        <p:spPr bwMode="auto">
          <a:xfrm>
            <a:off x="900113" y="1989138"/>
            <a:ext cx="6840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Clr>
                <a:srgbClr val="FF66CC"/>
              </a:buClr>
              <a:buSzPts val="2800"/>
              <a:buFontTx/>
              <a:buChar char=" "/>
            </a:pPr>
            <a:r>
              <a:rPr kumimoji="1" lang="zh-CN" altLang="en-US" sz="3200">
                <a:latin typeface="Arial" pitchFamily="34" charset="0"/>
                <a:ea typeface="黑体" pitchFamily="49" charset="-122"/>
                <a:cs typeface="Arial" pitchFamily="34" charset="0"/>
              </a:rPr>
              <a:t>饥饿、糖供应不足或糖代谢障碍时</a:t>
            </a:r>
            <a:endParaRPr kumimoji="1" lang="zh-CN" altLang="en-US" sz="2800">
              <a:latin typeface="Arial" pitchFamily="34" charset="0"/>
              <a:ea typeface="黑体" pitchFamily="49" charset="-122"/>
              <a:cs typeface="Arial" pitchFamily="34" charset="0"/>
            </a:endParaRPr>
          </a:p>
        </p:txBody>
      </p:sp>
      <p:grpSp>
        <p:nvGrpSpPr>
          <p:cNvPr id="2" name="Group 6"/>
          <p:cNvGrpSpPr>
            <a:grpSpLocks/>
          </p:cNvGrpSpPr>
          <p:nvPr/>
        </p:nvGrpSpPr>
        <p:grpSpPr bwMode="auto">
          <a:xfrm>
            <a:off x="6300788" y="3716338"/>
            <a:ext cx="1871662" cy="1093787"/>
            <a:chOff x="3969" y="2478"/>
            <a:chExt cx="1179" cy="689"/>
          </a:xfrm>
        </p:grpSpPr>
        <p:sp>
          <p:nvSpPr>
            <p:cNvPr id="22546" name="Line 7"/>
            <p:cNvSpPr>
              <a:spLocks noChangeShapeType="1"/>
            </p:cNvSpPr>
            <p:nvPr/>
          </p:nvSpPr>
          <p:spPr bwMode="auto">
            <a:xfrm>
              <a:off x="4513" y="2478"/>
              <a:ext cx="0" cy="363"/>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2547" name="Rectangle 8"/>
            <p:cNvSpPr>
              <a:spLocks noChangeArrowheads="1"/>
            </p:cNvSpPr>
            <p:nvPr/>
          </p:nvSpPr>
          <p:spPr bwMode="auto">
            <a:xfrm>
              <a:off x="3969" y="2840"/>
              <a:ext cx="1179" cy="327"/>
            </a:xfrm>
            <a:prstGeom prst="rect">
              <a:avLst/>
            </a:prstGeom>
            <a:solidFill>
              <a:srgbClr val="FF9FE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a:solidFill>
                    <a:schemeClr val="bg2"/>
                  </a:solidFill>
                  <a:latin typeface="Arial" pitchFamily="34" charset="0"/>
                  <a:ea typeface="黑体" pitchFamily="49" charset="-122"/>
                  <a:cs typeface="Arial" pitchFamily="34" charset="0"/>
                </a:rPr>
                <a:t>高酮血症</a:t>
              </a:r>
              <a:endParaRPr kumimoji="1" lang="zh-CN" altLang="en-US" sz="2400">
                <a:solidFill>
                  <a:schemeClr val="bg2"/>
                </a:solidFill>
                <a:latin typeface="Arial" pitchFamily="34" charset="0"/>
                <a:ea typeface="黑体" pitchFamily="49" charset="-122"/>
                <a:cs typeface="Arial" pitchFamily="34" charset="0"/>
              </a:endParaRPr>
            </a:p>
          </p:txBody>
        </p:sp>
      </p:grpSp>
      <p:grpSp>
        <p:nvGrpSpPr>
          <p:cNvPr id="3" name="Group 22"/>
          <p:cNvGrpSpPr>
            <a:grpSpLocks/>
          </p:cNvGrpSpPr>
          <p:nvPr/>
        </p:nvGrpSpPr>
        <p:grpSpPr bwMode="auto">
          <a:xfrm>
            <a:off x="2124076" y="4110038"/>
            <a:ext cx="3646488" cy="946150"/>
            <a:chOff x="1338" y="2589"/>
            <a:chExt cx="2297" cy="596"/>
          </a:xfrm>
        </p:grpSpPr>
        <p:sp>
          <p:nvSpPr>
            <p:cNvPr id="22543" name="Rectangle 10"/>
            <p:cNvSpPr>
              <a:spLocks noChangeArrowheads="1"/>
            </p:cNvSpPr>
            <p:nvPr/>
          </p:nvSpPr>
          <p:spPr bwMode="auto">
            <a:xfrm>
              <a:off x="2592" y="2589"/>
              <a:ext cx="1043" cy="596"/>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dirty="0">
                  <a:solidFill>
                    <a:schemeClr val="bg2"/>
                  </a:solidFill>
                  <a:latin typeface="Arial" pitchFamily="34" charset="0"/>
                  <a:ea typeface="黑体" pitchFamily="49" charset="-122"/>
                  <a:cs typeface="Arial" pitchFamily="34" charset="0"/>
                </a:rPr>
                <a:t>草酰乙酸相对不足</a:t>
              </a:r>
              <a:endParaRPr kumimoji="1" lang="zh-CN" altLang="en-US" sz="2400" dirty="0">
                <a:solidFill>
                  <a:schemeClr val="bg2"/>
                </a:solidFill>
                <a:latin typeface="Arial" pitchFamily="34" charset="0"/>
                <a:ea typeface="黑体" pitchFamily="49" charset="-122"/>
                <a:cs typeface="Arial" pitchFamily="34" charset="0"/>
              </a:endParaRPr>
            </a:p>
          </p:txBody>
        </p:sp>
        <p:sp>
          <p:nvSpPr>
            <p:cNvPr id="22544" name="Rectangle 11"/>
            <p:cNvSpPr>
              <a:spLocks noChangeArrowheads="1"/>
            </p:cNvSpPr>
            <p:nvPr/>
          </p:nvSpPr>
          <p:spPr bwMode="auto">
            <a:xfrm>
              <a:off x="1338" y="2704"/>
              <a:ext cx="817" cy="330"/>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a:solidFill>
                    <a:schemeClr val="bg2"/>
                  </a:solidFill>
                  <a:latin typeface="Arial" pitchFamily="34" charset="0"/>
                  <a:ea typeface="黑体" pitchFamily="49" charset="-122"/>
                  <a:cs typeface="Arial" pitchFamily="34" charset="0"/>
                </a:rPr>
                <a:t>糖不足</a:t>
              </a:r>
              <a:endParaRPr kumimoji="1" lang="zh-CN" altLang="en-US" sz="2400">
                <a:solidFill>
                  <a:schemeClr val="bg2"/>
                </a:solidFill>
                <a:latin typeface="Arial" pitchFamily="34" charset="0"/>
                <a:ea typeface="黑体" pitchFamily="49" charset="-122"/>
                <a:cs typeface="Arial" pitchFamily="34" charset="0"/>
              </a:endParaRPr>
            </a:p>
          </p:txBody>
        </p:sp>
        <p:sp>
          <p:nvSpPr>
            <p:cNvPr id="22545" name="Line 12"/>
            <p:cNvSpPr>
              <a:spLocks noChangeShapeType="1"/>
            </p:cNvSpPr>
            <p:nvPr/>
          </p:nvSpPr>
          <p:spPr bwMode="auto">
            <a:xfrm>
              <a:off x="2154" y="2885"/>
              <a:ext cx="408" cy="1"/>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4" name="Group 13"/>
          <p:cNvGrpSpPr>
            <a:grpSpLocks/>
          </p:cNvGrpSpPr>
          <p:nvPr/>
        </p:nvGrpSpPr>
        <p:grpSpPr bwMode="auto">
          <a:xfrm>
            <a:off x="1333500" y="3067050"/>
            <a:ext cx="6496050" cy="523875"/>
            <a:chOff x="840" y="2069"/>
            <a:chExt cx="4092" cy="330"/>
          </a:xfrm>
        </p:grpSpPr>
        <p:sp>
          <p:nvSpPr>
            <p:cNvPr id="22538" name="Rectangle 14"/>
            <p:cNvSpPr>
              <a:spLocks noChangeArrowheads="1"/>
            </p:cNvSpPr>
            <p:nvPr/>
          </p:nvSpPr>
          <p:spPr bwMode="auto">
            <a:xfrm>
              <a:off x="840" y="2072"/>
              <a:ext cx="18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00"/>
                  </a:solidFill>
                  <a:latin typeface="Arial" pitchFamily="34" charset="0"/>
                  <a:ea typeface="黑体" pitchFamily="49" charset="-122"/>
                  <a:cs typeface="Arial" pitchFamily="34" charset="0"/>
                </a:rPr>
                <a:t>脂肪大量动员</a:t>
              </a:r>
              <a:endParaRPr kumimoji="1" lang="zh-CN" altLang="en-US" sz="2400">
                <a:latin typeface="Arial" pitchFamily="34" charset="0"/>
                <a:ea typeface="黑体" pitchFamily="49" charset="-122"/>
                <a:cs typeface="Arial" pitchFamily="34" charset="0"/>
              </a:endParaRPr>
            </a:p>
          </p:txBody>
        </p:sp>
        <p:sp>
          <p:nvSpPr>
            <p:cNvPr id="22539" name="Rectangle 15"/>
            <p:cNvSpPr>
              <a:spLocks noChangeArrowheads="1"/>
            </p:cNvSpPr>
            <p:nvPr/>
          </p:nvSpPr>
          <p:spPr bwMode="auto">
            <a:xfrm>
              <a:off x="3379" y="2069"/>
              <a:ext cx="15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00"/>
                  </a:solidFill>
                  <a:latin typeface="Arial" pitchFamily="34" charset="0"/>
                  <a:ea typeface="黑体" pitchFamily="49" charset="-122"/>
                  <a:cs typeface="Arial" pitchFamily="34" charset="0"/>
                </a:rPr>
                <a:t>酮体生成增加</a:t>
              </a:r>
              <a:endParaRPr kumimoji="1" lang="zh-CN" altLang="en-US" sz="2400">
                <a:latin typeface="Arial" pitchFamily="34" charset="0"/>
                <a:ea typeface="黑体" pitchFamily="49" charset="-122"/>
                <a:cs typeface="Arial" pitchFamily="34" charset="0"/>
              </a:endParaRPr>
            </a:p>
          </p:txBody>
        </p:sp>
        <p:sp>
          <p:nvSpPr>
            <p:cNvPr id="22540" name="Line 16"/>
            <p:cNvSpPr>
              <a:spLocks noChangeShapeType="1"/>
            </p:cNvSpPr>
            <p:nvPr/>
          </p:nvSpPr>
          <p:spPr bwMode="auto">
            <a:xfrm>
              <a:off x="2336" y="2251"/>
              <a:ext cx="28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2541" name="Line 17"/>
            <p:cNvSpPr>
              <a:spLocks noChangeShapeType="1"/>
            </p:cNvSpPr>
            <p:nvPr/>
          </p:nvSpPr>
          <p:spPr bwMode="auto">
            <a:xfrm>
              <a:off x="2698" y="2251"/>
              <a:ext cx="28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2542" name="Line 18"/>
            <p:cNvSpPr>
              <a:spLocks noChangeShapeType="1"/>
            </p:cNvSpPr>
            <p:nvPr/>
          </p:nvSpPr>
          <p:spPr bwMode="auto">
            <a:xfrm>
              <a:off x="3061" y="2251"/>
              <a:ext cx="28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5" name="Group 19"/>
          <p:cNvGrpSpPr>
            <a:grpSpLocks/>
          </p:cNvGrpSpPr>
          <p:nvPr/>
        </p:nvGrpSpPr>
        <p:grpSpPr bwMode="auto">
          <a:xfrm>
            <a:off x="5003800" y="3716338"/>
            <a:ext cx="1800225" cy="2390775"/>
            <a:chOff x="3243" y="2478"/>
            <a:chExt cx="1134" cy="1506"/>
          </a:xfrm>
        </p:grpSpPr>
        <p:sp>
          <p:nvSpPr>
            <p:cNvPr id="22536" name="Rectangle 20"/>
            <p:cNvSpPr>
              <a:spLocks noChangeArrowheads="1"/>
            </p:cNvSpPr>
            <p:nvPr/>
          </p:nvSpPr>
          <p:spPr bwMode="auto">
            <a:xfrm>
              <a:off x="3243" y="3657"/>
              <a:ext cx="1134" cy="327"/>
            </a:xfrm>
            <a:prstGeom prst="rect">
              <a:avLst/>
            </a:prstGeom>
            <a:solidFill>
              <a:srgbClr val="FF33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kumimoji="1" lang="zh-CN" altLang="en-US" sz="2800" dirty="0">
                  <a:solidFill>
                    <a:schemeClr val="bg2"/>
                  </a:solidFill>
                  <a:latin typeface="Arial" pitchFamily="34" charset="0"/>
                  <a:ea typeface="黑体" pitchFamily="49" charset="-122"/>
                  <a:cs typeface="Arial" pitchFamily="34" charset="0"/>
                </a:rPr>
                <a:t>氧化受阻</a:t>
              </a:r>
              <a:endParaRPr kumimoji="1" lang="zh-CN" altLang="en-US" sz="2400" dirty="0">
                <a:solidFill>
                  <a:schemeClr val="bg2"/>
                </a:solidFill>
                <a:latin typeface="Arial" pitchFamily="34" charset="0"/>
                <a:ea typeface="黑体" pitchFamily="49" charset="-122"/>
                <a:cs typeface="Arial" pitchFamily="34" charset="0"/>
              </a:endParaRPr>
            </a:p>
          </p:txBody>
        </p:sp>
        <p:sp>
          <p:nvSpPr>
            <p:cNvPr id="22537" name="Line 21"/>
            <p:cNvSpPr>
              <a:spLocks noChangeShapeType="1"/>
            </p:cNvSpPr>
            <p:nvPr/>
          </p:nvSpPr>
          <p:spPr bwMode="auto">
            <a:xfrm>
              <a:off x="3787" y="2478"/>
              <a:ext cx="0" cy="1134"/>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20" name="灯片编号占位符 19"/>
          <p:cNvSpPr>
            <a:spLocks noGrp="1"/>
          </p:cNvSpPr>
          <p:nvPr>
            <p:ph type="sldNum" sz="quarter" idx="11"/>
          </p:nvPr>
        </p:nvSpPr>
        <p:spPr/>
        <p:txBody>
          <a:bodyPr/>
          <a:lstStyle/>
          <a:p>
            <a:pPr>
              <a:defRPr/>
            </a:pPr>
            <a:fld id="{7D90E316-58D3-4896-89CC-36797C80DBF5}" type="slidenum">
              <a:rPr lang="en-US" altLang="zh-CN" smtClean="0"/>
              <a:pPr>
                <a:defRPr/>
              </a:pPr>
              <a:t>26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500"/>
                                        <p:tgtEl>
                                          <p:spTgt spid="29701"/>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ChangeArrowheads="1"/>
          </p:cNvSpPr>
          <p:nvPr/>
        </p:nvSpPr>
        <p:spPr bwMode="auto">
          <a:xfrm>
            <a:off x="4093220" y="2465388"/>
            <a:ext cx="4753223" cy="2971800"/>
          </a:xfrm>
          <a:prstGeom prst="rect">
            <a:avLst/>
          </a:prstGeom>
          <a:solidFill>
            <a:schemeClr val="bg1"/>
          </a:solidFill>
          <a:ln w="38100">
            <a:solidFill>
              <a:srgbClr val="FF33CC"/>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273413" name="Text Box 5"/>
          <p:cNvSpPr txBox="1">
            <a:spLocks noChangeArrowheads="1"/>
          </p:cNvSpPr>
          <p:nvPr/>
        </p:nvSpPr>
        <p:spPr bwMode="auto">
          <a:xfrm>
            <a:off x="4067944" y="2511425"/>
            <a:ext cx="4633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Ø"/>
            </a:pPr>
            <a:r>
              <a:rPr lang="en-US" altLang="zh-CN" sz="2800" dirty="0">
                <a:solidFill>
                  <a:srgbClr val="FFFF00"/>
                </a:solidFill>
                <a:latin typeface="Arial" charset="0"/>
                <a:ea typeface="黑体" pitchFamily="2" charset="-122"/>
              </a:rPr>
              <a:t> </a:t>
            </a:r>
            <a:r>
              <a:rPr lang="zh-CN" altLang="en-US" sz="2800" dirty="0">
                <a:solidFill>
                  <a:srgbClr val="FFFF00"/>
                </a:solidFill>
                <a:latin typeface="Arial" charset="0"/>
                <a:ea typeface="黑体" pitchFamily="2" charset="-122"/>
              </a:rPr>
              <a:t>脂肪绝大部分不可变为糖</a:t>
            </a:r>
          </a:p>
        </p:txBody>
      </p:sp>
      <p:sp>
        <p:nvSpPr>
          <p:cNvPr id="273414" name="Rectangle 6"/>
          <p:cNvSpPr>
            <a:spLocks noChangeArrowheads="1"/>
          </p:cNvSpPr>
          <p:nvPr/>
        </p:nvSpPr>
        <p:spPr bwMode="auto">
          <a:xfrm>
            <a:off x="394916" y="2465388"/>
            <a:ext cx="3529012" cy="2971800"/>
          </a:xfrm>
          <a:prstGeom prst="rect">
            <a:avLst/>
          </a:prstGeom>
          <a:solidFill>
            <a:schemeClr val="bg1"/>
          </a:solidFill>
          <a:ln w="38100">
            <a:solidFill>
              <a:srgbClr val="FF33CC"/>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273416" name="Text Box 8"/>
          <p:cNvSpPr txBox="1">
            <a:spLocks noChangeArrowheads="1"/>
          </p:cNvSpPr>
          <p:nvPr/>
        </p:nvSpPr>
        <p:spPr bwMode="auto">
          <a:xfrm>
            <a:off x="550133" y="2479016"/>
            <a:ext cx="323153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buFont typeface="Wingdings" pitchFamily="2" charset="2"/>
              <a:buChar char="Ø"/>
            </a:pPr>
            <a:r>
              <a:rPr lang="en-US" altLang="zh-CN" sz="2800" dirty="0">
                <a:solidFill>
                  <a:srgbClr val="FFFF00"/>
                </a:solidFill>
                <a:latin typeface="Arial" charset="0"/>
                <a:ea typeface="黑体" pitchFamily="2" charset="-122"/>
              </a:rPr>
              <a:t> </a:t>
            </a:r>
            <a:r>
              <a:rPr lang="zh-CN" altLang="en-US" sz="2800" dirty="0">
                <a:solidFill>
                  <a:srgbClr val="FFFF00"/>
                </a:solidFill>
                <a:latin typeface="Arial" charset="0"/>
                <a:ea typeface="黑体" pitchFamily="2" charset="-122"/>
              </a:rPr>
              <a:t>糖可转变为脂肪</a:t>
            </a:r>
          </a:p>
        </p:txBody>
      </p:sp>
      <p:sp>
        <p:nvSpPr>
          <p:cNvPr id="273421" name="Text Box 13"/>
          <p:cNvSpPr txBox="1">
            <a:spLocks noChangeArrowheads="1"/>
          </p:cNvSpPr>
          <p:nvPr/>
        </p:nvSpPr>
        <p:spPr bwMode="auto">
          <a:xfrm>
            <a:off x="5527206" y="3573016"/>
            <a:ext cx="889000" cy="461963"/>
          </a:xfrm>
          <a:prstGeom prst="rect">
            <a:avLst/>
          </a:prstGeom>
          <a:noFill/>
          <a:ln>
            <a:noFill/>
          </a:ln>
          <a:effec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buFont typeface="Wingdings" pitchFamily="2" charset="2"/>
              <a:buNone/>
            </a:pPr>
            <a:r>
              <a:rPr lang="zh-CN" altLang="en-US" dirty="0">
                <a:latin typeface="Arial" charset="0"/>
                <a:ea typeface="黑体" pitchFamily="2" charset="-122"/>
              </a:rPr>
              <a:t>甘油 </a:t>
            </a:r>
          </a:p>
        </p:txBody>
      </p:sp>
      <p:sp>
        <p:nvSpPr>
          <p:cNvPr id="273422" name="Line 14"/>
          <p:cNvSpPr>
            <a:spLocks noChangeShapeType="1"/>
          </p:cNvSpPr>
          <p:nvPr/>
        </p:nvSpPr>
        <p:spPr bwMode="auto">
          <a:xfrm rot="-1892606">
            <a:off x="5072956" y="2868613"/>
            <a:ext cx="152400" cy="106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3" name="Line 15"/>
          <p:cNvSpPr>
            <a:spLocks noChangeShapeType="1"/>
          </p:cNvSpPr>
          <p:nvPr/>
        </p:nvSpPr>
        <p:spPr bwMode="auto">
          <a:xfrm flipV="1">
            <a:off x="6469956" y="3008313"/>
            <a:ext cx="1584325" cy="708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4" name="Rectangle 16"/>
          <p:cNvSpPr>
            <a:spLocks noChangeArrowheads="1"/>
          </p:cNvSpPr>
          <p:nvPr/>
        </p:nvSpPr>
        <p:spPr bwMode="auto">
          <a:xfrm>
            <a:off x="4162153" y="4565650"/>
            <a:ext cx="1192955" cy="461665"/>
          </a:xfrm>
          <a:prstGeom prst="rect">
            <a:avLst/>
          </a:prstGeom>
          <a:noFill/>
          <a:ln>
            <a:noFill/>
          </a:ln>
          <a:effectLst/>
        </p:spPr>
        <p:txBody>
          <a:bodyPr wrap="none">
            <a:spAutoFit/>
          </a:bodyPr>
          <a:lstStyle/>
          <a:p>
            <a:pPr>
              <a:buFont typeface="Wingdings" pitchFamily="2" charset="2"/>
              <a:buNone/>
            </a:pPr>
            <a:r>
              <a:rPr lang="zh-CN" altLang="en-US" sz="2400" dirty="0">
                <a:latin typeface="Arial" charset="0"/>
                <a:ea typeface="黑体" pitchFamily="2" charset="-122"/>
              </a:rPr>
              <a:t>脂肪酸 </a:t>
            </a:r>
          </a:p>
        </p:txBody>
      </p:sp>
      <p:sp>
        <p:nvSpPr>
          <p:cNvPr id="273425" name="Line 17"/>
          <p:cNvSpPr>
            <a:spLocks noChangeShapeType="1"/>
          </p:cNvSpPr>
          <p:nvPr/>
        </p:nvSpPr>
        <p:spPr bwMode="auto">
          <a:xfrm rot="704677">
            <a:off x="4539556" y="3021013"/>
            <a:ext cx="304800" cy="1447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6" name="Rectangle 18"/>
          <p:cNvSpPr>
            <a:spLocks noChangeArrowheads="1"/>
          </p:cNvSpPr>
          <p:nvPr/>
        </p:nvSpPr>
        <p:spPr bwMode="auto">
          <a:xfrm>
            <a:off x="7119608" y="4562475"/>
            <a:ext cx="1467709" cy="461665"/>
          </a:xfrm>
          <a:prstGeom prst="rect">
            <a:avLst/>
          </a:prstGeom>
          <a:noFill/>
          <a:ln>
            <a:noFill/>
          </a:ln>
          <a:effectLst/>
        </p:spPr>
        <p:txBody>
          <a:bodyPr wrap="none">
            <a:spAutoFit/>
          </a:bodyPr>
          <a:lstStyle/>
          <a:p>
            <a:pPr>
              <a:buFont typeface="Wingdings" pitchFamily="2" charset="2"/>
              <a:buNone/>
            </a:pPr>
            <a:r>
              <a:rPr lang="zh-CN" altLang="en-US" sz="2400" dirty="0">
                <a:latin typeface="Arial" charset="0"/>
                <a:ea typeface="黑体" pitchFamily="2" charset="-122"/>
              </a:rPr>
              <a:t>乙酰</a:t>
            </a:r>
            <a:r>
              <a:rPr lang="en-US" altLang="zh-CN" sz="2400" dirty="0" err="1">
                <a:latin typeface="Arial" charset="0"/>
                <a:ea typeface="黑体" pitchFamily="2" charset="-122"/>
              </a:rPr>
              <a:t>CoA</a:t>
            </a:r>
            <a:r>
              <a:rPr lang="en-US" altLang="zh-CN" sz="2400" dirty="0">
                <a:latin typeface="Arial" charset="0"/>
                <a:ea typeface="黑体" pitchFamily="2" charset="-122"/>
              </a:rPr>
              <a:t> </a:t>
            </a:r>
          </a:p>
        </p:txBody>
      </p:sp>
      <p:sp>
        <p:nvSpPr>
          <p:cNvPr id="273427" name="Line 19"/>
          <p:cNvSpPr>
            <a:spLocks noChangeShapeType="1"/>
          </p:cNvSpPr>
          <p:nvPr/>
        </p:nvSpPr>
        <p:spPr bwMode="auto">
          <a:xfrm>
            <a:off x="5388868" y="4797152"/>
            <a:ext cx="164147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35" name="Line 27"/>
          <p:cNvSpPr>
            <a:spLocks noChangeShapeType="1"/>
          </p:cNvSpPr>
          <p:nvPr/>
        </p:nvSpPr>
        <p:spPr bwMode="auto">
          <a:xfrm rot="20201470" flipV="1">
            <a:off x="3076192" y="3020894"/>
            <a:ext cx="214041" cy="4509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36" name="Text Box 28"/>
          <p:cNvSpPr txBox="1">
            <a:spLocks noChangeArrowheads="1"/>
          </p:cNvSpPr>
          <p:nvPr/>
        </p:nvSpPr>
        <p:spPr bwMode="auto">
          <a:xfrm>
            <a:off x="1975974" y="3501008"/>
            <a:ext cx="889000" cy="461962"/>
          </a:xfrm>
          <a:prstGeom prst="rect">
            <a:avLst/>
          </a:prstGeom>
          <a:noFill/>
          <a:ln>
            <a:noFill/>
          </a:ln>
          <a:effec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buFont typeface="Wingdings" pitchFamily="2" charset="2"/>
              <a:buNone/>
            </a:pPr>
            <a:r>
              <a:rPr lang="zh-CN" altLang="en-US" dirty="0">
                <a:latin typeface="Arial" charset="0"/>
                <a:ea typeface="黑体" pitchFamily="2" charset="-122"/>
              </a:rPr>
              <a:t>甘油 </a:t>
            </a:r>
          </a:p>
        </p:txBody>
      </p:sp>
      <p:sp>
        <p:nvSpPr>
          <p:cNvPr id="273437" name="Rectangle 29"/>
          <p:cNvSpPr>
            <a:spLocks noChangeArrowheads="1"/>
          </p:cNvSpPr>
          <p:nvPr/>
        </p:nvSpPr>
        <p:spPr bwMode="auto">
          <a:xfrm>
            <a:off x="2644827" y="4541838"/>
            <a:ext cx="1192955" cy="461665"/>
          </a:xfrm>
          <a:prstGeom prst="rect">
            <a:avLst/>
          </a:prstGeom>
          <a:noFill/>
          <a:ln>
            <a:noFill/>
          </a:ln>
          <a:effectLst/>
        </p:spPr>
        <p:txBody>
          <a:bodyPr wrap="none">
            <a:spAutoFit/>
          </a:bodyPr>
          <a:lstStyle/>
          <a:p>
            <a:pPr>
              <a:buFont typeface="Wingdings" pitchFamily="2" charset="2"/>
              <a:buNone/>
            </a:pPr>
            <a:r>
              <a:rPr lang="zh-CN" altLang="en-US" sz="2400" dirty="0">
                <a:latin typeface="Arial" charset="0"/>
                <a:ea typeface="黑体" pitchFamily="2" charset="-122"/>
              </a:rPr>
              <a:t>脂肪酸 </a:t>
            </a:r>
          </a:p>
        </p:txBody>
      </p:sp>
      <p:sp>
        <p:nvSpPr>
          <p:cNvPr id="273438" name="Line 30"/>
          <p:cNvSpPr>
            <a:spLocks noChangeShapeType="1"/>
          </p:cNvSpPr>
          <p:nvPr/>
        </p:nvSpPr>
        <p:spPr bwMode="auto">
          <a:xfrm rot="704677">
            <a:off x="1079128" y="2995613"/>
            <a:ext cx="319088" cy="1512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39" name="Rectangle 31"/>
          <p:cNvSpPr>
            <a:spLocks noChangeArrowheads="1"/>
          </p:cNvSpPr>
          <p:nvPr/>
        </p:nvSpPr>
        <p:spPr bwMode="auto">
          <a:xfrm>
            <a:off x="468306" y="4541838"/>
            <a:ext cx="1467709" cy="461665"/>
          </a:xfrm>
          <a:prstGeom prst="rect">
            <a:avLst/>
          </a:prstGeom>
          <a:noFill/>
          <a:ln>
            <a:noFill/>
          </a:ln>
          <a:effectLst/>
        </p:spPr>
        <p:txBody>
          <a:bodyPr wrap="none">
            <a:spAutoFit/>
          </a:bodyPr>
          <a:lstStyle/>
          <a:p>
            <a:pPr>
              <a:buFont typeface="Wingdings" pitchFamily="2" charset="2"/>
              <a:buNone/>
            </a:pPr>
            <a:r>
              <a:rPr lang="zh-CN" altLang="en-US" sz="2400" dirty="0">
                <a:latin typeface="Arial" charset="0"/>
                <a:ea typeface="黑体" pitchFamily="2" charset="-122"/>
              </a:rPr>
              <a:t>乙酰</a:t>
            </a:r>
            <a:r>
              <a:rPr lang="en-US" altLang="zh-CN" sz="2400" dirty="0">
                <a:latin typeface="Arial" charset="0"/>
                <a:ea typeface="黑体" pitchFamily="2" charset="-122"/>
              </a:rPr>
              <a:t>CoA </a:t>
            </a:r>
          </a:p>
        </p:txBody>
      </p:sp>
      <p:sp>
        <p:nvSpPr>
          <p:cNvPr id="273440" name="Line 32"/>
          <p:cNvSpPr>
            <a:spLocks noChangeShapeType="1"/>
          </p:cNvSpPr>
          <p:nvPr/>
        </p:nvSpPr>
        <p:spPr bwMode="auto">
          <a:xfrm>
            <a:off x="1898278" y="4797425"/>
            <a:ext cx="762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41" name="Line 33"/>
          <p:cNvSpPr>
            <a:spLocks noChangeShapeType="1"/>
          </p:cNvSpPr>
          <p:nvPr/>
        </p:nvSpPr>
        <p:spPr bwMode="auto">
          <a:xfrm flipV="1">
            <a:off x="2793628" y="3500438"/>
            <a:ext cx="3810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42" name="Line 34"/>
          <p:cNvSpPr>
            <a:spLocks noChangeShapeType="1"/>
          </p:cNvSpPr>
          <p:nvPr/>
        </p:nvSpPr>
        <p:spPr bwMode="auto">
          <a:xfrm>
            <a:off x="3174628" y="3500438"/>
            <a:ext cx="80963" cy="1052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1" name="Text Box 36"/>
          <p:cNvSpPr txBox="1">
            <a:spLocks noChangeArrowheads="1"/>
          </p:cNvSpPr>
          <p:nvPr/>
        </p:nvSpPr>
        <p:spPr bwMode="auto">
          <a:xfrm>
            <a:off x="3625857" y="1196752"/>
            <a:ext cx="1882247"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none" lIns="91440" tIns="45720" rIns="91440" bIns="45720">
            <a:spAutoFit/>
            <a:scene3d>
              <a:camera prst="orthographicFront"/>
              <a:lightRig rig="soft" dir="tl">
                <a:rot lat="0" lon="0" rev="0"/>
              </a:lightRig>
            </a:scene3d>
            <a:sp3d contourW="12700" prstMaterial="matte">
              <a:bevelT w="38100" h="69850" prst="artDeco"/>
              <a:contourClr>
                <a:srgbClr val="FFFF00"/>
              </a:contourClr>
            </a:sp3d>
          </a:bodyPr>
          <a:lstStyle>
            <a:defPPr>
              <a:defRPr lang="zh-CN"/>
            </a:defPPr>
            <a:lvl1pPr algn="ctr">
              <a:defRPr sz="3600" b="1" cap="none" spc="-100">
                <a:ln w="11430"/>
                <a:solidFill>
                  <a:srgbClr val="00359E"/>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z="4000" b="0" dirty="0">
                <a:solidFill>
                  <a:srgbClr val="FFFF00"/>
                </a:solidFill>
                <a:effectLst/>
              </a:rPr>
              <a:t>小     结</a:t>
            </a:r>
          </a:p>
        </p:txBody>
      </p:sp>
      <p:sp>
        <p:nvSpPr>
          <p:cNvPr id="273447" name="Line 39"/>
          <p:cNvSpPr>
            <a:spLocks noChangeShapeType="1"/>
          </p:cNvSpPr>
          <p:nvPr/>
        </p:nvSpPr>
        <p:spPr bwMode="auto">
          <a:xfrm flipV="1">
            <a:off x="8209856" y="3018971"/>
            <a:ext cx="1587" cy="156845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 name="Group 40"/>
          <p:cNvGrpSpPr>
            <a:grpSpLocks/>
          </p:cNvGrpSpPr>
          <p:nvPr/>
        </p:nvGrpSpPr>
        <p:grpSpPr bwMode="auto">
          <a:xfrm>
            <a:off x="7997520" y="3717080"/>
            <a:ext cx="432000" cy="432000"/>
            <a:chOff x="4896" y="1968"/>
            <a:chExt cx="240" cy="240"/>
          </a:xfrm>
        </p:grpSpPr>
        <p:sp>
          <p:nvSpPr>
            <p:cNvPr id="20509" name="AutoShape 41"/>
            <p:cNvSpPr>
              <a:spLocks noChangeArrowheads="1"/>
            </p:cNvSpPr>
            <p:nvPr/>
          </p:nvSpPr>
          <p:spPr bwMode="auto">
            <a:xfrm>
              <a:off x="4896" y="196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D60000"/>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10" name="Line 42"/>
            <p:cNvSpPr>
              <a:spLocks noChangeShapeType="1"/>
            </p:cNvSpPr>
            <p:nvPr/>
          </p:nvSpPr>
          <p:spPr bwMode="auto">
            <a:xfrm flipH="1">
              <a:off x="4944" y="2016"/>
              <a:ext cx="144" cy="144"/>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73434" name="Line 26"/>
          <p:cNvSpPr>
            <a:spLocks noChangeShapeType="1"/>
          </p:cNvSpPr>
          <p:nvPr/>
        </p:nvSpPr>
        <p:spPr bwMode="auto">
          <a:xfrm>
            <a:off x="1302966" y="2990850"/>
            <a:ext cx="719137" cy="6286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52" name="Oval 44"/>
          <p:cNvSpPr>
            <a:spLocks noChangeArrowheads="1"/>
          </p:cNvSpPr>
          <p:nvPr/>
        </p:nvSpPr>
        <p:spPr bwMode="auto">
          <a:xfrm>
            <a:off x="1518866" y="3170238"/>
            <a:ext cx="215900" cy="215900"/>
          </a:xfrm>
          <a:prstGeom prst="ellipse">
            <a:avLst/>
          </a:prstGeom>
          <a:solidFill>
            <a:schemeClr val="bg1"/>
          </a:solidFill>
          <a:ln w="9525">
            <a:solidFill>
              <a:schemeClr val="tx1"/>
            </a:solid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273453" name="Oval 45"/>
          <p:cNvSpPr>
            <a:spLocks noChangeArrowheads="1"/>
          </p:cNvSpPr>
          <p:nvPr/>
        </p:nvSpPr>
        <p:spPr bwMode="auto">
          <a:xfrm>
            <a:off x="7046218" y="3298825"/>
            <a:ext cx="215900" cy="215900"/>
          </a:xfrm>
          <a:prstGeom prst="ellipse">
            <a:avLst/>
          </a:prstGeom>
          <a:solidFill>
            <a:schemeClr val="bg1"/>
          </a:solidFill>
          <a:ln w="9525">
            <a:solidFill>
              <a:schemeClr val="tx1"/>
            </a:solid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31" name="灯片编号占位符 30"/>
          <p:cNvSpPr>
            <a:spLocks noGrp="1"/>
          </p:cNvSpPr>
          <p:nvPr>
            <p:ph type="sldNum" sz="quarter" idx="11"/>
          </p:nvPr>
        </p:nvSpPr>
        <p:spPr/>
        <p:txBody>
          <a:bodyPr/>
          <a:lstStyle/>
          <a:p>
            <a:pPr>
              <a:defRPr/>
            </a:pPr>
            <a:fld id="{7D90E316-58D3-4896-89CC-36797C80DBF5}" type="slidenum">
              <a:rPr lang="en-US" altLang="zh-CN" smtClean="0"/>
              <a:pPr>
                <a:defRPr/>
              </a:pPr>
              <a:t>27</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6"/>
                                        </p:tgtEl>
                                        <p:attrNameLst>
                                          <p:attrName>style.visibility</p:attrName>
                                        </p:attrNameLst>
                                      </p:cBhvr>
                                      <p:to>
                                        <p:strVal val="visible"/>
                                      </p:to>
                                    </p:set>
                                    <p:animEffect transition="in" filter="fade">
                                      <p:cBhvr>
                                        <p:cTn id="7" dur="500"/>
                                        <p:tgtEl>
                                          <p:spTgt spid="2734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3414"/>
                                        </p:tgtEl>
                                        <p:attrNameLst>
                                          <p:attrName>style.visibility</p:attrName>
                                        </p:attrNameLst>
                                      </p:cBhvr>
                                      <p:to>
                                        <p:strVal val="visible"/>
                                      </p:to>
                                    </p:set>
                                    <p:animEffect transition="in" filter="fade">
                                      <p:cBhvr>
                                        <p:cTn id="10" dur="500"/>
                                        <p:tgtEl>
                                          <p:spTgt spid="27341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3413"/>
                                        </p:tgtEl>
                                        <p:attrNameLst>
                                          <p:attrName>style.visibility</p:attrName>
                                        </p:attrNameLst>
                                      </p:cBhvr>
                                      <p:to>
                                        <p:strVal val="visible"/>
                                      </p:to>
                                    </p:set>
                                    <p:animEffect transition="in" filter="fade">
                                      <p:cBhvr>
                                        <p:cTn id="14" dur="500"/>
                                        <p:tgtEl>
                                          <p:spTgt spid="2734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3412"/>
                                        </p:tgtEl>
                                        <p:attrNameLst>
                                          <p:attrName>style.visibility</p:attrName>
                                        </p:attrNameLst>
                                      </p:cBhvr>
                                      <p:to>
                                        <p:strVal val="visible"/>
                                      </p:to>
                                    </p:set>
                                    <p:animEffect transition="in" filter="fade">
                                      <p:cBhvr>
                                        <p:cTn id="17" dur="500"/>
                                        <p:tgtEl>
                                          <p:spTgt spid="2734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3436"/>
                                        </p:tgtEl>
                                        <p:attrNameLst>
                                          <p:attrName>style.visibility</p:attrName>
                                        </p:attrNameLst>
                                      </p:cBhvr>
                                      <p:to>
                                        <p:strVal val="visible"/>
                                      </p:to>
                                    </p:set>
                                    <p:animEffect transition="in" filter="fade">
                                      <p:cBhvr>
                                        <p:cTn id="22" dur="500"/>
                                        <p:tgtEl>
                                          <p:spTgt spid="2734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3437"/>
                                        </p:tgtEl>
                                        <p:attrNameLst>
                                          <p:attrName>style.visibility</p:attrName>
                                        </p:attrNameLst>
                                      </p:cBhvr>
                                      <p:to>
                                        <p:strVal val="visible"/>
                                      </p:to>
                                    </p:set>
                                    <p:animEffect transition="in" filter="fade">
                                      <p:cBhvr>
                                        <p:cTn id="25" dur="500"/>
                                        <p:tgtEl>
                                          <p:spTgt spid="2734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3441"/>
                                        </p:tgtEl>
                                        <p:attrNameLst>
                                          <p:attrName>style.visibility</p:attrName>
                                        </p:attrNameLst>
                                      </p:cBhvr>
                                      <p:to>
                                        <p:strVal val="visible"/>
                                      </p:to>
                                    </p:set>
                                    <p:animEffect transition="in" filter="fade">
                                      <p:cBhvr>
                                        <p:cTn id="28" dur="500"/>
                                        <p:tgtEl>
                                          <p:spTgt spid="2734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3442"/>
                                        </p:tgtEl>
                                        <p:attrNameLst>
                                          <p:attrName>style.visibility</p:attrName>
                                        </p:attrNameLst>
                                      </p:cBhvr>
                                      <p:to>
                                        <p:strVal val="visible"/>
                                      </p:to>
                                    </p:set>
                                    <p:animEffect transition="in" filter="fade">
                                      <p:cBhvr>
                                        <p:cTn id="31" dur="500"/>
                                        <p:tgtEl>
                                          <p:spTgt spid="2734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3435"/>
                                        </p:tgtEl>
                                        <p:attrNameLst>
                                          <p:attrName>style.visibility</p:attrName>
                                        </p:attrNameLst>
                                      </p:cBhvr>
                                      <p:to>
                                        <p:strVal val="visible"/>
                                      </p:to>
                                    </p:set>
                                    <p:animEffect transition="in" filter="fade">
                                      <p:cBhvr>
                                        <p:cTn id="34" dur="500"/>
                                        <p:tgtEl>
                                          <p:spTgt spid="2734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3434"/>
                                        </p:tgtEl>
                                        <p:attrNameLst>
                                          <p:attrName>style.visibility</p:attrName>
                                        </p:attrNameLst>
                                      </p:cBhvr>
                                      <p:to>
                                        <p:strVal val="visible"/>
                                      </p:to>
                                    </p:set>
                                    <p:animEffect transition="in" filter="fade">
                                      <p:cBhvr>
                                        <p:cTn id="39" dur="500"/>
                                        <p:tgtEl>
                                          <p:spTgt spid="2734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3452"/>
                                        </p:tgtEl>
                                        <p:attrNameLst>
                                          <p:attrName>style.visibility</p:attrName>
                                        </p:attrNameLst>
                                      </p:cBhvr>
                                      <p:to>
                                        <p:strVal val="visible"/>
                                      </p:to>
                                    </p:set>
                                    <p:animEffect transition="in" filter="fade">
                                      <p:cBhvr>
                                        <p:cTn id="42" dur="500"/>
                                        <p:tgtEl>
                                          <p:spTgt spid="27345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3438"/>
                                        </p:tgtEl>
                                        <p:attrNameLst>
                                          <p:attrName>style.visibility</p:attrName>
                                        </p:attrNameLst>
                                      </p:cBhvr>
                                      <p:to>
                                        <p:strVal val="visible"/>
                                      </p:to>
                                    </p:set>
                                    <p:animEffect transition="in" filter="fade">
                                      <p:cBhvr>
                                        <p:cTn id="47" dur="500"/>
                                        <p:tgtEl>
                                          <p:spTgt spid="2734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3439"/>
                                        </p:tgtEl>
                                        <p:attrNameLst>
                                          <p:attrName>style.visibility</p:attrName>
                                        </p:attrNameLst>
                                      </p:cBhvr>
                                      <p:to>
                                        <p:strVal val="visible"/>
                                      </p:to>
                                    </p:set>
                                    <p:animEffect transition="in" filter="fade">
                                      <p:cBhvr>
                                        <p:cTn id="50" dur="500"/>
                                        <p:tgtEl>
                                          <p:spTgt spid="2734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3440"/>
                                        </p:tgtEl>
                                        <p:attrNameLst>
                                          <p:attrName>style.visibility</p:attrName>
                                        </p:attrNameLst>
                                      </p:cBhvr>
                                      <p:to>
                                        <p:strVal val="visible"/>
                                      </p:to>
                                    </p:set>
                                    <p:animEffect transition="in" filter="fade">
                                      <p:cBhvr>
                                        <p:cTn id="53" dur="500"/>
                                        <p:tgtEl>
                                          <p:spTgt spid="27344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3422"/>
                                        </p:tgtEl>
                                        <p:attrNameLst>
                                          <p:attrName>style.visibility</p:attrName>
                                        </p:attrNameLst>
                                      </p:cBhvr>
                                      <p:to>
                                        <p:strVal val="visible"/>
                                      </p:to>
                                    </p:set>
                                    <p:animEffect transition="in" filter="fade">
                                      <p:cBhvr>
                                        <p:cTn id="58" dur="500"/>
                                        <p:tgtEl>
                                          <p:spTgt spid="2734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3425"/>
                                        </p:tgtEl>
                                        <p:attrNameLst>
                                          <p:attrName>style.visibility</p:attrName>
                                        </p:attrNameLst>
                                      </p:cBhvr>
                                      <p:to>
                                        <p:strVal val="visible"/>
                                      </p:to>
                                    </p:set>
                                    <p:animEffect transition="in" filter="fade">
                                      <p:cBhvr>
                                        <p:cTn id="61" dur="500"/>
                                        <p:tgtEl>
                                          <p:spTgt spid="2734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3421"/>
                                        </p:tgtEl>
                                        <p:attrNameLst>
                                          <p:attrName>style.visibility</p:attrName>
                                        </p:attrNameLst>
                                      </p:cBhvr>
                                      <p:to>
                                        <p:strVal val="visible"/>
                                      </p:to>
                                    </p:set>
                                    <p:animEffect transition="in" filter="fade">
                                      <p:cBhvr>
                                        <p:cTn id="64" dur="500"/>
                                        <p:tgtEl>
                                          <p:spTgt spid="2734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3424"/>
                                        </p:tgtEl>
                                        <p:attrNameLst>
                                          <p:attrName>style.visibility</p:attrName>
                                        </p:attrNameLst>
                                      </p:cBhvr>
                                      <p:to>
                                        <p:strVal val="visible"/>
                                      </p:to>
                                    </p:set>
                                    <p:animEffect transition="in" filter="fade">
                                      <p:cBhvr>
                                        <p:cTn id="67" dur="500"/>
                                        <p:tgtEl>
                                          <p:spTgt spid="2734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3423"/>
                                        </p:tgtEl>
                                        <p:attrNameLst>
                                          <p:attrName>style.visibility</p:attrName>
                                        </p:attrNameLst>
                                      </p:cBhvr>
                                      <p:to>
                                        <p:strVal val="visible"/>
                                      </p:to>
                                    </p:set>
                                    <p:animEffect transition="in" filter="fade">
                                      <p:cBhvr>
                                        <p:cTn id="72" dur="500"/>
                                        <p:tgtEl>
                                          <p:spTgt spid="2734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3453"/>
                                        </p:tgtEl>
                                        <p:attrNameLst>
                                          <p:attrName>style.visibility</p:attrName>
                                        </p:attrNameLst>
                                      </p:cBhvr>
                                      <p:to>
                                        <p:strVal val="visible"/>
                                      </p:to>
                                    </p:set>
                                    <p:animEffect transition="in" filter="fade">
                                      <p:cBhvr>
                                        <p:cTn id="75" dur="500"/>
                                        <p:tgtEl>
                                          <p:spTgt spid="27345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73427"/>
                                        </p:tgtEl>
                                        <p:attrNameLst>
                                          <p:attrName>style.visibility</p:attrName>
                                        </p:attrNameLst>
                                      </p:cBhvr>
                                      <p:to>
                                        <p:strVal val="visible"/>
                                      </p:to>
                                    </p:set>
                                    <p:animEffect transition="in" filter="fade">
                                      <p:cBhvr>
                                        <p:cTn id="80" dur="500"/>
                                        <p:tgtEl>
                                          <p:spTgt spid="2734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3426"/>
                                        </p:tgtEl>
                                        <p:attrNameLst>
                                          <p:attrName>style.visibility</p:attrName>
                                        </p:attrNameLst>
                                      </p:cBhvr>
                                      <p:to>
                                        <p:strVal val="visible"/>
                                      </p:to>
                                    </p:set>
                                    <p:animEffect transition="in" filter="fade">
                                      <p:cBhvr>
                                        <p:cTn id="83" dur="500"/>
                                        <p:tgtEl>
                                          <p:spTgt spid="27342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73447"/>
                                        </p:tgtEl>
                                        <p:attrNameLst>
                                          <p:attrName>style.visibility</p:attrName>
                                        </p:attrNameLst>
                                      </p:cBhvr>
                                      <p:to>
                                        <p:strVal val="visible"/>
                                      </p:to>
                                    </p:set>
                                    <p:animEffect transition="in" filter="fade">
                                      <p:cBhvr>
                                        <p:cTn id="88" dur="500"/>
                                        <p:tgtEl>
                                          <p:spTgt spid="273447"/>
                                        </p:tgtEl>
                                      </p:cBhvr>
                                    </p:animEffect>
                                  </p:childTnLst>
                                </p:cTn>
                              </p:par>
                              <p:par>
                                <p:cTn id="89" presetID="10" presetClass="entr" presetSubtype="0" fill="hold"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P spid="273413" grpId="0"/>
      <p:bldP spid="273414" grpId="0" animBg="1"/>
      <p:bldP spid="273416" grpId="0"/>
      <p:bldP spid="273421" grpId="0"/>
      <p:bldP spid="273422" grpId="0" animBg="1"/>
      <p:bldP spid="273423" grpId="0" animBg="1"/>
      <p:bldP spid="273424" grpId="0"/>
      <p:bldP spid="273425" grpId="0" animBg="1"/>
      <p:bldP spid="273426" grpId="0"/>
      <p:bldP spid="273427" grpId="0" animBg="1"/>
      <p:bldP spid="273435" grpId="0" animBg="1"/>
      <p:bldP spid="273436" grpId="0"/>
      <p:bldP spid="273437" grpId="0"/>
      <p:bldP spid="273438" grpId="0" animBg="1"/>
      <p:bldP spid="273439" grpId="0"/>
      <p:bldP spid="273440" grpId="0" animBg="1"/>
      <p:bldP spid="273441" grpId="0" animBg="1"/>
      <p:bldP spid="273442" grpId="0" animBg="1"/>
      <p:bldP spid="273447" grpId="0" animBg="1"/>
      <p:bldP spid="273434" grpId="0" animBg="1"/>
      <p:bldP spid="273452" grpId="0" animBg="1"/>
      <p:bldP spid="2734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46088" y="98107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latin typeface="楷体_GB2312" pitchFamily="49" charset="-122"/>
                <a:ea typeface="黑体" pitchFamily="2" charset="-122"/>
              </a:rPr>
              <a:t>（二）糖代谢与氨基酸代谢的联系</a:t>
            </a:r>
            <a:endParaRPr kumimoji="1" lang="zh-CN" altLang="en-US" sz="2400" dirty="0">
              <a:latin typeface="Tahoma" pitchFamily="34" charset="0"/>
              <a:ea typeface="黑体" pitchFamily="2" charset="-122"/>
            </a:endParaRPr>
          </a:p>
        </p:txBody>
      </p:sp>
      <p:grpSp>
        <p:nvGrpSpPr>
          <p:cNvPr id="2" name="Group 16"/>
          <p:cNvGrpSpPr>
            <a:grpSpLocks/>
          </p:cNvGrpSpPr>
          <p:nvPr/>
        </p:nvGrpSpPr>
        <p:grpSpPr bwMode="auto">
          <a:xfrm>
            <a:off x="827088" y="3933825"/>
            <a:ext cx="7634287" cy="792163"/>
            <a:chOff x="521" y="2614"/>
            <a:chExt cx="4809" cy="499"/>
          </a:xfrm>
        </p:grpSpPr>
        <p:sp>
          <p:nvSpPr>
            <p:cNvPr id="23568" name="Rectangle 5"/>
            <p:cNvSpPr>
              <a:spLocks noChangeArrowheads="1"/>
            </p:cNvSpPr>
            <p:nvPr/>
          </p:nvSpPr>
          <p:spPr bwMode="auto">
            <a:xfrm>
              <a:off x="521" y="2763"/>
              <a:ext cx="9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丙氨酸</a:t>
              </a:r>
              <a:endParaRPr kumimoji="1" lang="zh-CN" altLang="en-US" sz="2000">
                <a:latin typeface="Arial" pitchFamily="34" charset="0"/>
                <a:ea typeface="黑体" pitchFamily="49" charset="-122"/>
                <a:cs typeface="Arial" pitchFamily="34" charset="0"/>
              </a:endParaRPr>
            </a:p>
          </p:txBody>
        </p:sp>
        <p:grpSp>
          <p:nvGrpSpPr>
            <p:cNvPr id="23569" name="Group 13"/>
            <p:cNvGrpSpPr>
              <a:grpSpLocks/>
            </p:cNvGrpSpPr>
            <p:nvPr/>
          </p:nvGrpSpPr>
          <p:grpSpPr bwMode="auto">
            <a:xfrm>
              <a:off x="1437" y="2614"/>
              <a:ext cx="2033" cy="476"/>
              <a:chOff x="1437" y="2614"/>
              <a:chExt cx="1922" cy="476"/>
            </a:xfrm>
          </p:grpSpPr>
          <p:sp>
            <p:nvSpPr>
              <p:cNvPr id="23574" name="Rectangle 6"/>
              <p:cNvSpPr>
                <a:spLocks noChangeArrowheads="1"/>
              </p:cNvSpPr>
              <p:nvPr/>
            </p:nvSpPr>
            <p:spPr bwMode="auto">
              <a:xfrm>
                <a:off x="2472" y="2763"/>
                <a:ext cx="8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66"/>
                    </a:solidFill>
                    <a:latin typeface="Arial" pitchFamily="34" charset="0"/>
                    <a:ea typeface="黑体" pitchFamily="49" charset="-122"/>
                    <a:cs typeface="Arial" pitchFamily="34" charset="0"/>
                  </a:rPr>
                  <a:t>丙酮酸</a:t>
                </a:r>
                <a:endParaRPr kumimoji="1" lang="zh-CN" altLang="en-US" sz="2000">
                  <a:latin typeface="Arial" pitchFamily="34" charset="0"/>
                  <a:ea typeface="黑体" pitchFamily="49" charset="-122"/>
                  <a:cs typeface="Arial" pitchFamily="34" charset="0"/>
                </a:endParaRPr>
              </a:p>
            </p:txBody>
          </p:sp>
          <p:sp>
            <p:nvSpPr>
              <p:cNvPr id="23575" name="Line 7"/>
              <p:cNvSpPr>
                <a:spLocks noChangeShapeType="1"/>
              </p:cNvSpPr>
              <p:nvPr/>
            </p:nvSpPr>
            <p:spPr bwMode="auto">
              <a:xfrm>
                <a:off x="1437" y="2995"/>
                <a:ext cx="989"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3576" name="Text Box 8"/>
              <p:cNvSpPr txBox="1">
                <a:spLocks noChangeArrowheads="1"/>
              </p:cNvSpPr>
              <p:nvPr/>
            </p:nvSpPr>
            <p:spPr bwMode="auto">
              <a:xfrm>
                <a:off x="1520" y="2614"/>
                <a:ext cx="8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脱氨基</a:t>
                </a:r>
                <a:endParaRPr kumimoji="1" lang="zh-CN" altLang="en-US" sz="2400">
                  <a:latin typeface="Arial" pitchFamily="34" charset="0"/>
                  <a:ea typeface="黑体" pitchFamily="49" charset="-122"/>
                  <a:cs typeface="Arial" pitchFamily="34" charset="0"/>
                </a:endParaRPr>
              </a:p>
            </p:txBody>
          </p:sp>
        </p:grpSp>
        <p:grpSp>
          <p:nvGrpSpPr>
            <p:cNvPr id="23570" name="Group 14"/>
            <p:cNvGrpSpPr>
              <a:grpSpLocks/>
            </p:cNvGrpSpPr>
            <p:nvPr/>
          </p:nvGrpSpPr>
          <p:grpSpPr bwMode="auto">
            <a:xfrm>
              <a:off x="3425" y="2659"/>
              <a:ext cx="1905" cy="454"/>
              <a:chOff x="3425" y="2659"/>
              <a:chExt cx="1905" cy="454"/>
            </a:xfrm>
          </p:grpSpPr>
          <p:sp>
            <p:nvSpPr>
              <p:cNvPr id="23571" name="Line 9"/>
              <p:cNvSpPr>
                <a:spLocks noChangeShapeType="1"/>
              </p:cNvSpPr>
              <p:nvPr/>
            </p:nvSpPr>
            <p:spPr bwMode="auto">
              <a:xfrm>
                <a:off x="3425" y="2995"/>
                <a:ext cx="98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3572" name="Text Box 10"/>
              <p:cNvSpPr txBox="1">
                <a:spLocks noChangeArrowheads="1"/>
              </p:cNvSpPr>
              <p:nvPr/>
            </p:nvSpPr>
            <p:spPr bwMode="auto">
              <a:xfrm>
                <a:off x="3561" y="2659"/>
                <a:ext cx="10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糖异生</a:t>
                </a:r>
                <a:endParaRPr kumimoji="1" lang="zh-CN" altLang="en-US" sz="2400">
                  <a:latin typeface="Arial" pitchFamily="34" charset="0"/>
                  <a:ea typeface="黑体" pitchFamily="49" charset="-122"/>
                  <a:cs typeface="Arial" pitchFamily="34" charset="0"/>
                </a:endParaRPr>
              </a:p>
            </p:txBody>
          </p:sp>
          <p:sp>
            <p:nvSpPr>
              <p:cNvPr id="23573" name="Rectangle 11"/>
              <p:cNvSpPr>
                <a:spLocks noChangeArrowheads="1"/>
              </p:cNvSpPr>
              <p:nvPr/>
            </p:nvSpPr>
            <p:spPr bwMode="auto">
              <a:xfrm>
                <a:off x="4423" y="2786"/>
                <a:ext cx="9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solidFill>
                      <a:srgbClr val="FFC000"/>
                    </a:solidFill>
                    <a:latin typeface="Arial" pitchFamily="34" charset="0"/>
                    <a:ea typeface="黑体" pitchFamily="49" charset="-122"/>
                    <a:cs typeface="Arial" pitchFamily="34" charset="0"/>
                  </a:rPr>
                  <a:t>葡萄糖</a:t>
                </a:r>
                <a:endParaRPr kumimoji="1" lang="zh-CN" altLang="en-US" sz="2000" dirty="0">
                  <a:solidFill>
                    <a:srgbClr val="FFC000"/>
                  </a:solidFill>
                  <a:latin typeface="Arial" pitchFamily="34" charset="0"/>
                  <a:ea typeface="黑体" pitchFamily="49" charset="-122"/>
                  <a:cs typeface="Arial" pitchFamily="34" charset="0"/>
                </a:endParaRPr>
              </a:p>
            </p:txBody>
          </p:sp>
        </p:grpSp>
      </p:grpSp>
      <p:sp>
        <p:nvSpPr>
          <p:cNvPr id="30732" name="Text Box 12"/>
          <p:cNvSpPr txBox="1">
            <a:spLocks noChangeArrowheads="1"/>
          </p:cNvSpPr>
          <p:nvPr/>
        </p:nvSpPr>
        <p:spPr bwMode="auto">
          <a:xfrm>
            <a:off x="827088" y="1989138"/>
            <a:ext cx="76342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dirty="0">
                <a:solidFill>
                  <a:srgbClr val="FFFF00"/>
                </a:solidFill>
                <a:latin typeface="Arial" pitchFamily="34" charset="0"/>
                <a:ea typeface="黑体" pitchFamily="49" charset="-122"/>
                <a:cs typeface="Arial" pitchFamily="34" charset="0"/>
              </a:rPr>
              <a:t>1. </a:t>
            </a:r>
            <a:r>
              <a:rPr kumimoji="1" lang="zh-CN" altLang="en-US" sz="2800" dirty="0">
                <a:solidFill>
                  <a:srgbClr val="FFFF00"/>
                </a:solidFill>
                <a:latin typeface="Arial" pitchFamily="34" charset="0"/>
                <a:ea typeface="黑体" pitchFamily="49" charset="-122"/>
                <a:cs typeface="Arial" pitchFamily="34" charset="0"/>
              </a:rPr>
              <a:t>大部分氨基酸脱氨基后，生成相应的</a:t>
            </a:r>
            <a:r>
              <a:rPr kumimoji="1" lang="en-US" altLang="zh-CN" sz="2800" dirty="0">
                <a:solidFill>
                  <a:srgbClr val="FFFF00"/>
                </a:solidFill>
                <a:latin typeface="Symbol" pitchFamily="18" charset="2"/>
                <a:ea typeface="黑体" pitchFamily="49" charset="-122"/>
                <a:cs typeface="Arial" pitchFamily="34" charset="0"/>
              </a:rPr>
              <a:t>a</a:t>
            </a:r>
            <a:r>
              <a:rPr kumimoji="1" lang="en-US" altLang="zh-CN" sz="2800" dirty="0">
                <a:solidFill>
                  <a:srgbClr val="FFFF00"/>
                </a:solidFill>
                <a:latin typeface="Arial" pitchFamily="34" charset="0"/>
                <a:ea typeface="黑体" pitchFamily="49" charset="-122"/>
                <a:cs typeface="Arial" pitchFamily="34" charset="0"/>
              </a:rPr>
              <a:t>-</a:t>
            </a:r>
            <a:r>
              <a:rPr kumimoji="1" lang="zh-CN" altLang="en-US" sz="2800" dirty="0">
                <a:solidFill>
                  <a:srgbClr val="FFFF00"/>
                </a:solidFill>
                <a:latin typeface="Arial" pitchFamily="34" charset="0"/>
                <a:ea typeface="黑体" pitchFamily="49" charset="-122"/>
                <a:cs typeface="Arial" pitchFamily="34" charset="0"/>
              </a:rPr>
              <a:t>酮酸，可转变为糖</a:t>
            </a:r>
            <a:r>
              <a:rPr kumimoji="1" lang="en-US" altLang="zh-CN" sz="2800" dirty="0">
                <a:solidFill>
                  <a:srgbClr val="FFFF00"/>
                </a:solidFill>
                <a:latin typeface="Arial" pitchFamily="34" charset="0"/>
                <a:ea typeface="黑体" pitchFamily="49" charset="-122"/>
                <a:cs typeface="Arial" pitchFamily="34" charset="0"/>
              </a:rPr>
              <a:t>(</a:t>
            </a:r>
            <a:r>
              <a:rPr kumimoji="1" lang="en-US" altLang="zh-CN" sz="2800" dirty="0" err="1">
                <a:solidFill>
                  <a:srgbClr val="FFFF00"/>
                </a:solidFill>
                <a:latin typeface="Arial" pitchFamily="34" charset="0"/>
                <a:ea typeface="黑体" pitchFamily="49" charset="-122"/>
                <a:cs typeface="Arial" pitchFamily="34" charset="0"/>
              </a:rPr>
              <a:t>Leu</a:t>
            </a:r>
            <a:r>
              <a:rPr kumimoji="1" lang="zh-CN" altLang="en-US" sz="2800" dirty="0">
                <a:solidFill>
                  <a:srgbClr val="FFFF00"/>
                </a:solidFill>
                <a:latin typeface="Arial" pitchFamily="34" charset="0"/>
                <a:ea typeface="黑体" pitchFamily="49" charset="-122"/>
                <a:cs typeface="Arial" pitchFamily="34" charset="0"/>
              </a:rPr>
              <a:t>、</a:t>
            </a:r>
            <a:r>
              <a:rPr kumimoji="1" lang="en-US" altLang="zh-CN" sz="2800" dirty="0">
                <a:solidFill>
                  <a:srgbClr val="FFFF00"/>
                </a:solidFill>
                <a:latin typeface="Arial" pitchFamily="34" charset="0"/>
                <a:ea typeface="黑体" pitchFamily="49" charset="-122"/>
                <a:cs typeface="Arial" pitchFamily="34" charset="0"/>
              </a:rPr>
              <a:t>Lys</a:t>
            </a:r>
            <a:r>
              <a:rPr kumimoji="1" lang="zh-CN" altLang="en-US" sz="2800" dirty="0">
                <a:solidFill>
                  <a:srgbClr val="FFFF00"/>
                </a:solidFill>
                <a:latin typeface="Arial" pitchFamily="34" charset="0"/>
                <a:ea typeface="黑体" pitchFamily="49" charset="-122"/>
                <a:cs typeface="Arial" pitchFamily="34" charset="0"/>
              </a:rPr>
              <a:t>除外</a:t>
            </a:r>
            <a:r>
              <a:rPr kumimoji="1" lang="en-US" altLang="zh-CN" sz="2800" dirty="0">
                <a:solidFill>
                  <a:srgbClr val="FFFF00"/>
                </a:solidFill>
                <a:latin typeface="Arial" pitchFamily="34" charset="0"/>
                <a:ea typeface="黑体" pitchFamily="49" charset="-122"/>
                <a:cs typeface="Arial" pitchFamily="34" charset="0"/>
              </a:rPr>
              <a:t>)</a:t>
            </a:r>
            <a:r>
              <a:rPr kumimoji="1" lang="zh-CN" altLang="en-US" sz="2800" dirty="0">
                <a:solidFill>
                  <a:srgbClr val="FFFF00"/>
                </a:solidFill>
                <a:latin typeface="Arial" pitchFamily="34" charset="0"/>
                <a:ea typeface="黑体" pitchFamily="49" charset="-122"/>
                <a:cs typeface="Arial" pitchFamily="34" charset="0"/>
              </a:rPr>
              <a:t>。</a:t>
            </a:r>
            <a:endParaRPr kumimoji="1" lang="zh-CN" altLang="en-US" sz="2000" dirty="0">
              <a:latin typeface="Arial" pitchFamily="34" charset="0"/>
              <a:ea typeface="黑体" pitchFamily="49" charset="-122"/>
              <a:cs typeface="Arial" pitchFamily="34" charset="0"/>
            </a:endParaRPr>
          </a:p>
        </p:txBody>
      </p:sp>
      <p:sp>
        <p:nvSpPr>
          <p:cNvPr id="30735" name="Text Box 15"/>
          <p:cNvSpPr txBox="1">
            <a:spLocks noChangeArrowheads="1"/>
          </p:cNvSpPr>
          <p:nvPr/>
        </p:nvSpPr>
        <p:spPr bwMode="auto">
          <a:xfrm>
            <a:off x="684213" y="3141663"/>
            <a:ext cx="113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3600" dirty="0">
                <a:latin typeface="Arial" pitchFamily="34" charset="0"/>
                <a:ea typeface="黑体" pitchFamily="49" charset="-122"/>
                <a:cs typeface="Arial" pitchFamily="34" charset="0"/>
              </a:rPr>
              <a:t>如：</a:t>
            </a:r>
          </a:p>
        </p:txBody>
      </p:sp>
      <p:grpSp>
        <p:nvGrpSpPr>
          <p:cNvPr id="5" name="Group 30"/>
          <p:cNvGrpSpPr>
            <a:grpSpLocks/>
          </p:cNvGrpSpPr>
          <p:nvPr/>
        </p:nvGrpSpPr>
        <p:grpSpPr bwMode="auto">
          <a:xfrm>
            <a:off x="539750" y="5070475"/>
            <a:ext cx="8353425" cy="1016000"/>
            <a:chOff x="158" y="3194"/>
            <a:chExt cx="5262" cy="640"/>
          </a:xfrm>
        </p:grpSpPr>
        <p:sp>
          <p:nvSpPr>
            <p:cNvPr id="23559" name="Rectangle 18"/>
            <p:cNvSpPr>
              <a:spLocks noChangeArrowheads="1"/>
            </p:cNvSpPr>
            <p:nvPr/>
          </p:nvSpPr>
          <p:spPr bwMode="auto">
            <a:xfrm>
              <a:off x="158" y="3345"/>
              <a:ext cx="9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谷氨酸</a:t>
              </a:r>
              <a:endParaRPr kumimoji="1" lang="zh-CN" altLang="en-US" sz="2000">
                <a:latin typeface="Arial" pitchFamily="34" charset="0"/>
                <a:ea typeface="黑体" pitchFamily="49" charset="-122"/>
                <a:cs typeface="Arial" pitchFamily="34" charset="0"/>
              </a:endParaRPr>
            </a:p>
          </p:txBody>
        </p:sp>
        <p:sp>
          <p:nvSpPr>
            <p:cNvPr id="23560" name="Rectangle 20"/>
            <p:cNvSpPr>
              <a:spLocks noChangeArrowheads="1"/>
            </p:cNvSpPr>
            <p:nvPr/>
          </p:nvSpPr>
          <p:spPr bwMode="auto">
            <a:xfrm>
              <a:off x="1725" y="3203"/>
              <a:ext cx="93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en-US" altLang="zh-CN" sz="2800" dirty="0">
                  <a:solidFill>
                    <a:srgbClr val="FFFF66"/>
                  </a:solidFill>
                  <a:latin typeface="Symbol" pitchFamily="18" charset="2"/>
                  <a:ea typeface="黑体" pitchFamily="49" charset="-122"/>
                  <a:cs typeface="Arial" pitchFamily="34" charset="0"/>
                </a:rPr>
                <a:t>a</a:t>
              </a:r>
              <a:r>
                <a:rPr kumimoji="1" lang="en-US" altLang="zh-CN" sz="2800" dirty="0">
                  <a:solidFill>
                    <a:srgbClr val="FFFF66"/>
                  </a:solidFill>
                  <a:latin typeface="Arial" pitchFamily="34" charset="0"/>
                  <a:ea typeface="黑体" pitchFamily="49" charset="-122"/>
                  <a:cs typeface="Arial" pitchFamily="34" charset="0"/>
                </a:rPr>
                <a:t>-</a:t>
              </a:r>
              <a:r>
                <a:rPr kumimoji="1" lang="zh-CN" altLang="en-US" sz="2800" dirty="0">
                  <a:solidFill>
                    <a:srgbClr val="FFFF66"/>
                  </a:solidFill>
                  <a:latin typeface="Arial" pitchFamily="34" charset="0"/>
                  <a:ea typeface="黑体" pitchFamily="49" charset="-122"/>
                  <a:cs typeface="Arial" pitchFamily="34" charset="0"/>
                </a:rPr>
                <a:t>酮戊二酸</a:t>
              </a:r>
              <a:endParaRPr kumimoji="1" lang="zh-CN" altLang="en-US" sz="2000" dirty="0">
                <a:latin typeface="Arial" pitchFamily="34" charset="0"/>
                <a:ea typeface="黑体" pitchFamily="49" charset="-122"/>
                <a:cs typeface="Arial" pitchFamily="34" charset="0"/>
              </a:endParaRPr>
            </a:p>
          </p:txBody>
        </p:sp>
        <p:sp>
          <p:nvSpPr>
            <p:cNvPr id="23561" name="Line 21"/>
            <p:cNvSpPr>
              <a:spLocks noChangeShapeType="1"/>
            </p:cNvSpPr>
            <p:nvPr/>
          </p:nvSpPr>
          <p:spPr bwMode="auto">
            <a:xfrm>
              <a:off x="962" y="3535"/>
              <a:ext cx="80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3562" name="Text Box 22"/>
            <p:cNvSpPr txBox="1">
              <a:spLocks noChangeArrowheads="1"/>
            </p:cNvSpPr>
            <p:nvPr/>
          </p:nvSpPr>
          <p:spPr bwMode="auto">
            <a:xfrm>
              <a:off x="947" y="3194"/>
              <a:ext cx="8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脱氨基</a:t>
              </a:r>
              <a:endParaRPr kumimoji="1" lang="zh-CN" altLang="en-US" sz="2400">
                <a:latin typeface="Arial" pitchFamily="34" charset="0"/>
                <a:ea typeface="黑体" pitchFamily="49" charset="-122"/>
                <a:cs typeface="Arial" pitchFamily="34" charset="0"/>
              </a:endParaRPr>
            </a:p>
          </p:txBody>
        </p:sp>
        <p:sp>
          <p:nvSpPr>
            <p:cNvPr id="23563" name="Text Box 25"/>
            <p:cNvSpPr txBox="1">
              <a:spLocks noChangeArrowheads="1"/>
            </p:cNvSpPr>
            <p:nvPr/>
          </p:nvSpPr>
          <p:spPr bwMode="auto">
            <a:xfrm>
              <a:off x="3651" y="3248"/>
              <a:ext cx="104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糖异生</a:t>
              </a:r>
              <a:endParaRPr kumimoji="1" lang="zh-CN" altLang="en-US" sz="2400">
                <a:latin typeface="Arial" pitchFamily="34" charset="0"/>
                <a:ea typeface="黑体" pitchFamily="49" charset="-122"/>
                <a:cs typeface="Arial" pitchFamily="34" charset="0"/>
              </a:endParaRPr>
            </a:p>
          </p:txBody>
        </p:sp>
        <p:sp>
          <p:nvSpPr>
            <p:cNvPr id="23564" name="Rectangle 26"/>
            <p:cNvSpPr>
              <a:spLocks noChangeArrowheads="1"/>
            </p:cNvSpPr>
            <p:nvPr/>
          </p:nvSpPr>
          <p:spPr bwMode="auto">
            <a:xfrm>
              <a:off x="4513" y="3375"/>
              <a:ext cx="90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solidFill>
                    <a:srgbClr val="FFC000"/>
                  </a:solidFill>
                  <a:latin typeface="Arial" pitchFamily="34" charset="0"/>
                  <a:ea typeface="黑体" pitchFamily="49" charset="-122"/>
                  <a:cs typeface="Arial" pitchFamily="34" charset="0"/>
                </a:rPr>
                <a:t>葡萄糖</a:t>
              </a:r>
              <a:endParaRPr kumimoji="1" lang="zh-CN" altLang="en-US" sz="2000" dirty="0">
                <a:solidFill>
                  <a:srgbClr val="FFC000"/>
                </a:solidFill>
                <a:latin typeface="Arial" pitchFamily="34" charset="0"/>
                <a:ea typeface="黑体" pitchFamily="49" charset="-122"/>
                <a:cs typeface="Arial" pitchFamily="34" charset="0"/>
              </a:endParaRPr>
            </a:p>
          </p:txBody>
        </p:sp>
        <p:sp>
          <p:nvSpPr>
            <p:cNvPr id="23565" name="Line 27"/>
            <p:cNvSpPr>
              <a:spLocks noChangeShapeType="1"/>
            </p:cNvSpPr>
            <p:nvPr/>
          </p:nvSpPr>
          <p:spPr bwMode="auto">
            <a:xfrm>
              <a:off x="3659" y="3580"/>
              <a:ext cx="808"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3566" name="Line 28"/>
            <p:cNvSpPr>
              <a:spLocks noChangeShapeType="1"/>
            </p:cNvSpPr>
            <p:nvPr/>
          </p:nvSpPr>
          <p:spPr bwMode="auto">
            <a:xfrm flipV="1">
              <a:off x="2586" y="3566"/>
              <a:ext cx="536"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3567" name="Text Box 29"/>
            <p:cNvSpPr txBox="1">
              <a:spLocks noChangeArrowheads="1"/>
            </p:cNvSpPr>
            <p:nvPr/>
          </p:nvSpPr>
          <p:spPr bwMode="auto">
            <a:xfrm>
              <a:off x="3061" y="3371"/>
              <a:ext cx="635"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50000"/>
                </a:lnSpc>
                <a:spcBef>
                  <a:spcPct val="50000"/>
                </a:spcBef>
              </a:pPr>
              <a:r>
                <a:rPr lang="zh-CN" altLang="en-US" sz="2800" dirty="0">
                  <a:solidFill>
                    <a:srgbClr val="FFFF00"/>
                  </a:solidFill>
                  <a:latin typeface="Arial" pitchFamily="34" charset="0"/>
                  <a:ea typeface="黑体" pitchFamily="49" charset="-122"/>
                  <a:cs typeface="Arial" pitchFamily="34" charset="0"/>
                </a:rPr>
                <a:t>草酰</a:t>
              </a:r>
            </a:p>
            <a:p>
              <a:pPr algn="l" eaLnBrk="1" hangingPunct="1">
                <a:lnSpc>
                  <a:spcPct val="50000"/>
                </a:lnSpc>
                <a:spcBef>
                  <a:spcPct val="50000"/>
                </a:spcBef>
              </a:pPr>
              <a:r>
                <a:rPr lang="zh-CN" altLang="en-US" sz="2800" dirty="0">
                  <a:solidFill>
                    <a:srgbClr val="FFFF00"/>
                  </a:solidFill>
                  <a:latin typeface="Arial" pitchFamily="34" charset="0"/>
                  <a:ea typeface="黑体" pitchFamily="49" charset="-122"/>
                  <a:cs typeface="Arial" pitchFamily="34" charset="0"/>
                </a:rPr>
                <a:t>乙酸</a:t>
              </a:r>
            </a:p>
          </p:txBody>
        </p:sp>
      </p:grpSp>
      <p:sp>
        <p:nvSpPr>
          <p:cNvPr id="25" name="灯片编号占位符 24"/>
          <p:cNvSpPr>
            <a:spLocks noGrp="1"/>
          </p:cNvSpPr>
          <p:nvPr>
            <p:ph type="sldNum" sz="quarter" idx="11"/>
          </p:nvPr>
        </p:nvSpPr>
        <p:spPr/>
        <p:txBody>
          <a:bodyPr/>
          <a:lstStyle/>
          <a:p>
            <a:pPr>
              <a:defRPr/>
            </a:pPr>
            <a:fld id="{7D90E316-58D3-4896-89CC-36797C80DBF5}" type="slidenum">
              <a:rPr lang="en-US" altLang="zh-CN" smtClean="0"/>
              <a:pPr>
                <a:defRPr/>
              </a:pPr>
              <a:t>28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dissolve">
                                      <p:cBhvr>
                                        <p:cTn id="7" dur="500"/>
                                        <p:tgtEl>
                                          <p:spTgt spid="30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35"/>
                                        </p:tgtEl>
                                        <p:attrNameLst>
                                          <p:attrName>style.visibility</p:attrName>
                                        </p:attrNameLst>
                                      </p:cBhvr>
                                      <p:to>
                                        <p:strVal val="visible"/>
                                      </p:to>
                                    </p:set>
                                    <p:animEffect transition="in" filter="dissolve">
                                      <p:cBhvr>
                                        <p:cTn id="12" dur="500"/>
                                        <p:tgtEl>
                                          <p:spTgt spid="30735"/>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p:bldP spid="307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971600" y="1124744"/>
            <a:ext cx="720129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en-US" altLang="zh-CN" sz="3200" dirty="0">
                <a:solidFill>
                  <a:srgbClr val="FFFF00"/>
                </a:solidFill>
                <a:latin typeface="Arial" pitchFamily="34" charset="0"/>
                <a:ea typeface="黑体" pitchFamily="49" charset="-122"/>
                <a:cs typeface="Arial" pitchFamily="34" charset="0"/>
              </a:rPr>
              <a:t>2. </a:t>
            </a:r>
            <a:r>
              <a:rPr kumimoji="1" lang="zh-CN" altLang="en-US" sz="3200" dirty="0">
                <a:solidFill>
                  <a:srgbClr val="FFFF00"/>
                </a:solidFill>
                <a:latin typeface="Arial" pitchFamily="34" charset="0"/>
                <a:ea typeface="黑体" pitchFamily="49" charset="-122"/>
                <a:cs typeface="Arial" pitchFamily="34" charset="0"/>
              </a:rPr>
              <a:t>糖代谢的中间产物可氨基化生成某些  </a:t>
            </a:r>
            <a:r>
              <a:rPr kumimoji="1" lang="zh-CN" altLang="en-US" sz="3200" u="sng" dirty="0">
                <a:solidFill>
                  <a:srgbClr val="FFFF00"/>
                </a:solidFill>
                <a:latin typeface="Arial" pitchFamily="34" charset="0"/>
                <a:ea typeface="黑体" pitchFamily="49" charset="-122"/>
                <a:cs typeface="Arial" pitchFamily="34" charset="0"/>
              </a:rPr>
              <a:t>非必需氨基酸</a:t>
            </a:r>
            <a:endParaRPr kumimoji="1" lang="zh-CN" altLang="en-US" sz="2400" u="sng" dirty="0">
              <a:latin typeface="Arial" pitchFamily="34" charset="0"/>
              <a:ea typeface="黑体" pitchFamily="49" charset="-122"/>
              <a:cs typeface="Arial" pitchFamily="34" charset="0"/>
            </a:endParaRPr>
          </a:p>
        </p:txBody>
      </p:sp>
      <p:grpSp>
        <p:nvGrpSpPr>
          <p:cNvPr id="2" name="Group 28"/>
          <p:cNvGrpSpPr>
            <a:grpSpLocks/>
          </p:cNvGrpSpPr>
          <p:nvPr/>
        </p:nvGrpSpPr>
        <p:grpSpPr bwMode="auto">
          <a:xfrm>
            <a:off x="3821052" y="3990711"/>
            <a:ext cx="2723655" cy="1033463"/>
            <a:chOff x="2139" y="1884"/>
            <a:chExt cx="1792" cy="651"/>
          </a:xfrm>
        </p:grpSpPr>
        <p:sp>
          <p:nvSpPr>
            <p:cNvPr id="24602" name="Line 8"/>
            <p:cNvSpPr>
              <a:spLocks noChangeShapeType="1"/>
            </p:cNvSpPr>
            <p:nvPr/>
          </p:nvSpPr>
          <p:spPr bwMode="auto">
            <a:xfrm>
              <a:off x="2139" y="1884"/>
              <a:ext cx="448" cy="503"/>
            </a:xfrm>
            <a:prstGeom prst="line">
              <a:avLst/>
            </a:prstGeom>
            <a:noFill/>
            <a:ln w="38100">
              <a:solidFill>
                <a:schemeClr val="tx1"/>
              </a:solidFill>
              <a:prstDash val="solid"/>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4603" name="Rectangle 9"/>
            <p:cNvSpPr>
              <a:spLocks noChangeArrowheads="1"/>
            </p:cNvSpPr>
            <p:nvPr/>
          </p:nvSpPr>
          <p:spPr bwMode="auto">
            <a:xfrm>
              <a:off x="2587" y="2205"/>
              <a:ext cx="134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草酰乙酸</a:t>
              </a:r>
            </a:p>
          </p:txBody>
        </p:sp>
      </p:grpSp>
      <p:grpSp>
        <p:nvGrpSpPr>
          <p:cNvPr id="5" name="Group 27"/>
          <p:cNvGrpSpPr>
            <a:grpSpLocks/>
          </p:cNvGrpSpPr>
          <p:nvPr/>
        </p:nvGrpSpPr>
        <p:grpSpPr bwMode="auto">
          <a:xfrm>
            <a:off x="423780" y="3467491"/>
            <a:ext cx="3816351" cy="541910"/>
            <a:chOff x="-145" y="3497262"/>
            <a:chExt cx="2404" cy="541910"/>
          </a:xfrm>
        </p:grpSpPr>
        <p:sp>
          <p:nvSpPr>
            <p:cNvPr id="24593" name="Rectangle 5"/>
            <p:cNvSpPr>
              <a:spLocks noChangeArrowheads="1"/>
            </p:cNvSpPr>
            <p:nvPr/>
          </p:nvSpPr>
          <p:spPr bwMode="auto">
            <a:xfrm>
              <a:off x="-145" y="3515952"/>
              <a:ext cx="8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zh-CN" altLang="en-US" sz="2800" dirty="0">
                  <a:solidFill>
                    <a:schemeClr val="tx2"/>
                  </a:solidFill>
                  <a:latin typeface="Arial" pitchFamily="34" charset="0"/>
                  <a:ea typeface="黑体" pitchFamily="49" charset="-122"/>
                  <a:cs typeface="Arial" pitchFamily="34" charset="0"/>
                </a:rPr>
                <a:t>葡萄糖</a:t>
              </a:r>
              <a:endParaRPr kumimoji="1" lang="zh-CN" altLang="en-US" sz="2800" dirty="0">
                <a:latin typeface="Arial" pitchFamily="34" charset="0"/>
                <a:ea typeface="黑体" pitchFamily="49" charset="-122"/>
                <a:cs typeface="Arial" pitchFamily="34" charset="0"/>
              </a:endParaRPr>
            </a:p>
          </p:txBody>
        </p:sp>
        <p:sp>
          <p:nvSpPr>
            <p:cNvPr id="24594" name="Line 6"/>
            <p:cNvSpPr>
              <a:spLocks noChangeShapeType="1"/>
            </p:cNvSpPr>
            <p:nvPr/>
          </p:nvSpPr>
          <p:spPr bwMode="auto">
            <a:xfrm>
              <a:off x="612" y="3789362"/>
              <a:ext cx="28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4595" name="Rectangle 7"/>
            <p:cNvSpPr>
              <a:spLocks noChangeArrowheads="1"/>
            </p:cNvSpPr>
            <p:nvPr/>
          </p:nvSpPr>
          <p:spPr bwMode="auto">
            <a:xfrm>
              <a:off x="1247" y="3497262"/>
              <a:ext cx="1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丙酮酸</a:t>
              </a:r>
            </a:p>
          </p:txBody>
        </p:sp>
        <p:sp>
          <p:nvSpPr>
            <p:cNvPr id="24596" name="Line 16"/>
            <p:cNvSpPr>
              <a:spLocks noChangeShapeType="1"/>
            </p:cNvSpPr>
            <p:nvPr/>
          </p:nvSpPr>
          <p:spPr bwMode="auto">
            <a:xfrm>
              <a:off x="952" y="3789315"/>
              <a:ext cx="286"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6" name="Group 17"/>
          <p:cNvGrpSpPr>
            <a:grpSpLocks/>
          </p:cNvGrpSpPr>
          <p:nvPr/>
        </p:nvGrpSpPr>
        <p:grpSpPr bwMode="auto">
          <a:xfrm>
            <a:off x="3891114" y="2732668"/>
            <a:ext cx="2336540" cy="696332"/>
            <a:chOff x="1907" y="1730"/>
            <a:chExt cx="1319" cy="448"/>
          </a:xfrm>
        </p:grpSpPr>
        <p:sp>
          <p:nvSpPr>
            <p:cNvPr id="24591" name="Line 18"/>
            <p:cNvSpPr>
              <a:spLocks noChangeShapeType="1"/>
            </p:cNvSpPr>
            <p:nvPr/>
          </p:nvSpPr>
          <p:spPr bwMode="auto">
            <a:xfrm flipV="1">
              <a:off x="1907" y="1938"/>
              <a:ext cx="384" cy="24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4592" name="Rectangle 19"/>
            <p:cNvSpPr>
              <a:spLocks noChangeArrowheads="1"/>
            </p:cNvSpPr>
            <p:nvPr/>
          </p:nvSpPr>
          <p:spPr bwMode="auto">
            <a:xfrm>
              <a:off x="2339" y="1730"/>
              <a:ext cx="88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solidFill>
                    <a:srgbClr val="FFFF00"/>
                  </a:solidFill>
                  <a:latin typeface="Arial" pitchFamily="34" charset="0"/>
                  <a:ea typeface="黑体" pitchFamily="49" charset="-122"/>
                  <a:cs typeface="Arial" pitchFamily="34" charset="0"/>
                </a:rPr>
                <a:t>丙氨酸</a:t>
              </a:r>
            </a:p>
          </p:txBody>
        </p:sp>
      </p:grpSp>
      <p:grpSp>
        <p:nvGrpSpPr>
          <p:cNvPr id="7" name="Group 20"/>
          <p:cNvGrpSpPr>
            <a:grpSpLocks/>
          </p:cNvGrpSpPr>
          <p:nvPr/>
        </p:nvGrpSpPr>
        <p:grpSpPr bwMode="auto">
          <a:xfrm>
            <a:off x="6156176" y="4293096"/>
            <a:ext cx="2267964" cy="954088"/>
            <a:chOff x="3485" y="2127"/>
            <a:chExt cx="1127" cy="601"/>
          </a:xfrm>
        </p:grpSpPr>
        <p:sp>
          <p:nvSpPr>
            <p:cNvPr id="24589" name="Line 21"/>
            <p:cNvSpPr>
              <a:spLocks noChangeShapeType="1"/>
            </p:cNvSpPr>
            <p:nvPr/>
          </p:nvSpPr>
          <p:spPr bwMode="auto">
            <a:xfrm flipV="1">
              <a:off x="3485" y="2432"/>
              <a:ext cx="28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4590" name="Rectangle 22"/>
            <p:cNvSpPr>
              <a:spLocks noChangeArrowheads="1"/>
            </p:cNvSpPr>
            <p:nvPr/>
          </p:nvSpPr>
          <p:spPr bwMode="auto">
            <a:xfrm>
              <a:off x="3767" y="2127"/>
              <a:ext cx="845"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zh-CN" altLang="en-US" sz="2800" dirty="0">
                  <a:solidFill>
                    <a:srgbClr val="FFFF00"/>
                  </a:solidFill>
                  <a:latin typeface="Arial" pitchFamily="34" charset="0"/>
                  <a:ea typeface="黑体" pitchFamily="49" charset="-122"/>
                  <a:cs typeface="Arial" pitchFamily="34" charset="0"/>
                </a:rPr>
                <a:t>天冬氨酸天冬酰胺</a:t>
              </a:r>
            </a:p>
          </p:txBody>
        </p:sp>
      </p:grpSp>
      <p:sp>
        <p:nvSpPr>
          <p:cNvPr id="23" name="灯片编号占位符 22"/>
          <p:cNvSpPr>
            <a:spLocks noGrp="1"/>
          </p:cNvSpPr>
          <p:nvPr>
            <p:ph type="sldNum" sz="quarter" idx="11"/>
          </p:nvPr>
        </p:nvSpPr>
        <p:spPr/>
        <p:txBody>
          <a:bodyPr/>
          <a:lstStyle/>
          <a:p>
            <a:pPr>
              <a:defRPr/>
            </a:pPr>
            <a:fld id="{7D90E316-58D3-4896-89CC-36797C80DBF5}" type="slidenum">
              <a:rPr lang="en-US" altLang="zh-CN" smtClean="0"/>
              <a:pPr>
                <a:defRPr/>
              </a:pPr>
              <a:t>29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nodeType="with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68313" y="3098403"/>
            <a:ext cx="83058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ts val="1800"/>
              </a:spcBef>
            </a:pPr>
            <a:r>
              <a:rPr kumimoji="1" lang="zh-CN" altLang="en-US" sz="4800" dirty="0">
                <a:solidFill>
                  <a:srgbClr val="FFFF00"/>
                </a:solidFill>
                <a:latin typeface="黑体" pitchFamily="2" charset="-122"/>
                <a:ea typeface="黑体" pitchFamily="2" charset="-122"/>
              </a:rPr>
              <a:t>代谢的整体性</a:t>
            </a:r>
          </a:p>
          <a:p>
            <a:pPr eaLnBrk="1" hangingPunct="1">
              <a:spcBef>
                <a:spcPts val="1800"/>
              </a:spcBef>
            </a:pPr>
            <a:r>
              <a:rPr kumimoji="1" lang="en-US" altLang="zh-CN" sz="3600" dirty="0">
                <a:solidFill>
                  <a:srgbClr val="FFFF00"/>
                </a:solidFill>
                <a:latin typeface="Arial" charset="0"/>
              </a:rPr>
              <a:t>The Integrity of  Metabolism</a:t>
            </a:r>
            <a:endParaRPr kumimoji="1" lang="en-US" altLang="zh-CN" sz="2800" dirty="0">
              <a:latin typeface="Tahoma" pitchFamily="34" charset="0"/>
            </a:endParaRPr>
          </a:p>
        </p:txBody>
      </p:sp>
      <p:sp>
        <p:nvSpPr>
          <p:cNvPr id="5123" name="Rectangle 5"/>
          <p:cNvSpPr>
            <a:spLocks noChangeArrowheads="1"/>
          </p:cNvSpPr>
          <p:nvPr/>
        </p:nvSpPr>
        <p:spPr bwMode="auto">
          <a:xfrm>
            <a:off x="2771775" y="1700808"/>
            <a:ext cx="3671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kumimoji="1" lang="zh-CN" altLang="en-US" sz="5400" dirty="0">
                <a:solidFill>
                  <a:srgbClr val="FFFF00"/>
                </a:solidFill>
                <a:latin typeface="黑体" pitchFamily="2" charset="-122"/>
                <a:ea typeface="黑体" pitchFamily="2" charset="-122"/>
              </a:rPr>
              <a:t>第 一 节</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3</a:t>
            </a:fld>
            <a:endParaRPr lang="en-US" altLang="zh-CN"/>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7" name="Rectangle 5"/>
          <p:cNvSpPr>
            <a:spLocks noChangeArrowheads="1"/>
          </p:cNvSpPr>
          <p:nvPr/>
        </p:nvSpPr>
        <p:spPr bwMode="auto">
          <a:xfrm>
            <a:off x="611559" y="2205038"/>
            <a:ext cx="3876303" cy="2808287"/>
          </a:xfrm>
          <a:prstGeom prst="rect">
            <a:avLst/>
          </a:prstGeom>
          <a:solidFill>
            <a:schemeClr val="bg1"/>
          </a:solidFill>
          <a:ln w="38100">
            <a:solidFill>
              <a:srgbClr val="FF33CC"/>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zh-CN"/>
          </a:p>
        </p:txBody>
      </p:sp>
      <p:sp>
        <p:nvSpPr>
          <p:cNvPr id="274438" name="Text Box 6"/>
          <p:cNvSpPr txBox="1">
            <a:spLocks noChangeArrowheads="1"/>
          </p:cNvSpPr>
          <p:nvPr/>
        </p:nvSpPr>
        <p:spPr bwMode="auto">
          <a:xfrm>
            <a:off x="515938" y="2519363"/>
            <a:ext cx="3975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eaLnBrk="1" hangingPunct="1">
              <a:buFont typeface="Wingdings" pitchFamily="2" charset="2"/>
              <a:buChar char="Ø"/>
              <a:defRPr sz="2800" b="1">
                <a:solidFill>
                  <a:srgbClr val="D60000"/>
                </a:solidFill>
                <a:latin typeface="Arial" charset="0"/>
                <a:ea typeface="黑体"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b="0" dirty="0">
                <a:solidFill>
                  <a:srgbClr val="FFFF00"/>
                </a:solidFill>
              </a:rPr>
              <a:t> </a:t>
            </a:r>
            <a:r>
              <a:rPr lang="zh-CN" altLang="en-US" b="0" dirty="0">
                <a:solidFill>
                  <a:srgbClr val="FFFF00"/>
                </a:solidFill>
              </a:rPr>
              <a:t>糖可转变为非必需</a:t>
            </a:r>
            <a:r>
              <a:rPr lang="en-US" altLang="zh-CN" b="0" dirty="0" err="1">
                <a:solidFill>
                  <a:srgbClr val="FFFF00"/>
                </a:solidFill>
              </a:rPr>
              <a:t>aa</a:t>
            </a:r>
            <a:r>
              <a:rPr lang="en-US" altLang="zh-CN" b="0" dirty="0">
                <a:solidFill>
                  <a:srgbClr val="FFFF00"/>
                </a:solidFill>
              </a:rPr>
              <a:t>   </a:t>
            </a:r>
          </a:p>
        </p:txBody>
      </p:sp>
      <p:sp>
        <p:nvSpPr>
          <p:cNvPr id="274443" name="Rectangle 11"/>
          <p:cNvSpPr>
            <a:spLocks noChangeArrowheads="1"/>
          </p:cNvSpPr>
          <p:nvPr/>
        </p:nvSpPr>
        <p:spPr bwMode="auto">
          <a:xfrm>
            <a:off x="4633913" y="2205038"/>
            <a:ext cx="4202112" cy="2808287"/>
          </a:xfrm>
          <a:prstGeom prst="rect">
            <a:avLst/>
          </a:prstGeom>
          <a:solidFill>
            <a:schemeClr val="bg1"/>
          </a:solidFill>
          <a:ln w="38100">
            <a:solidFill>
              <a:srgbClr val="FF33CC"/>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274444" name="Text Box 12"/>
          <p:cNvSpPr txBox="1">
            <a:spLocks noChangeArrowheads="1"/>
          </p:cNvSpPr>
          <p:nvPr/>
        </p:nvSpPr>
        <p:spPr bwMode="auto">
          <a:xfrm>
            <a:off x="4644008" y="2471738"/>
            <a:ext cx="4104456"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eaLnBrk="1" hangingPunct="1">
              <a:buFont typeface="Wingdings" pitchFamily="2" charset="2"/>
              <a:buChar char="Ø"/>
              <a:defRPr sz="2800" b="1">
                <a:solidFill>
                  <a:srgbClr val="D60000"/>
                </a:solidFill>
                <a:latin typeface="Arial" charset="0"/>
                <a:ea typeface="黑体"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b="0" dirty="0">
                <a:solidFill>
                  <a:srgbClr val="FFFF00"/>
                </a:solidFill>
              </a:rPr>
              <a:t> </a:t>
            </a:r>
            <a:r>
              <a:rPr lang="zh-CN" altLang="en-US" b="0" dirty="0">
                <a:solidFill>
                  <a:srgbClr val="FFFF00"/>
                </a:solidFill>
              </a:rPr>
              <a:t>大多数 </a:t>
            </a:r>
            <a:r>
              <a:rPr lang="en-US" altLang="zh-CN" b="0" dirty="0" err="1">
                <a:solidFill>
                  <a:srgbClr val="FFFF00"/>
                </a:solidFill>
              </a:rPr>
              <a:t>aa</a:t>
            </a:r>
            <a:r>
              <a:rPr lang="en-US" altLang="zh-CN" b="0" dirty="0">
                <a:solidFill>
                  <a:srgbClr val="FFFF00"/>
                </a:solidFill>
              </a:rPr>
              <a:t> </a:t>
            </a:r>
            <a:r>
              <a:rPr lang="zh-CN" altLang="en-US" b="0" dirty="0">
                <a:solidFill>
                  <a:srgbClr val="FFFF00"/>
                </a:solidFill>
              </a:rPr>
              <a:t>可转变为糖   </a:t>
            </a:r>
          </a:p>
        </p:txBody>
      </p:sp>
      <p:grpSp>
        <p:nvGrpSpPr>
          <p:cNvPr id="2" name="Group 27"/>
          <p:cNvGrpSpPr>
            <a:grpSpLocks/>
          </p:cNvGrpSpPr>
          <p:nvPr/>
        </p:nvGrpSpPr>
        <p:grpSpPr bwMode="auto">
          <a:xfrm>
            <a:off x="1443038" y="3071813"/>
            <a:ext cx="2393950" cy="1509712"/>
            <a:chOff x="918" y="1935"/>
            <a:chExt cx="1508" cy="951"/>
          </a:xfrm>
        </p:grpSpPr>
        <p:grpSp>
          <p:nvGrpSpPr>
            <p:cNvPr id="3" name="Group 7"/>
            <p:cNvGrpSpPr>
              <a:grpSpLocks/>
            </p:cNvGrpSpPr>
            <p:nvPr/>
          </p:nvGrpSpPr>
          <p:grpSpPr bwMode="auto">
            <a:xfrm>
              <a:off x="918" y="1935"/>
              <a:ext cx="1200" cy="951"/>
              <a:chOff x="936" y="2071"/>
              <a:chExt cx="1200" cy="951"/>
            </a:xfrm>
          </p:grpSpPr>
          <p:sp>
            <p:nvSpPr>
              <p:cNvPr id="21525" name="Text Box 8"/>
              <p:cNvSpPr txBox="1">
                <a:spLocks noChangeArrowheads="1"/>
              </p:cNvSpPr>
              <p:nvPr/>
            </p:nvSpPr>
            <p:spPr bwMode="auto">
              <a:xfrm>
                <a:off x="936" y="2695"/>
                <a:ext cx="1200"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en-US" altLang="zh-CN" sz="2800" dirty="0">
                    <a:latin typeface="Arial" charset="0"/>
                    <a:ea typeface="黑体" pitchFamily="2" charset="-122"/>
                  </a:rPr>
                  <a:t>α-</a:t>
                </a:r>
                <a:r>
                  <a:rPr lang="zh-CN" altLang="en-US" sz="2800" dirty="0">
                    <a:latin typeface="Arial" charset="0"/>
                    <a:ea typeface="黑体" pitchFamily="2" charset="-122"/>
                  </a:rPr>
                  <a:t>酮酸等 </a:t>
                </a:r>
              </a:p>
            </p:txBody>
          </p:sp>
          <p:sp>
            <p:nvSpPr>
              <p:cNvPr id="21526" name="Line 9"/>
              <p:cNvSpPr>
                <a:spLocks noChangeShapeType="1"/>
              </p:cNvSpPr>
              <p:nvPr/>
            </p:nvSpPr>
            <p:spPr bwMode="auto">
              <a:xfrm rot="900000">
                <a:off x="1064" y="2154"/>
                <a:ext cx="362" cy="45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27" name="Line 10"/>
              <p:cNvSpPr>
                <a:spLocks noChangeShapeType="1"/>
              </p:cNvSpPr>
              <p:nvPr/>
            </p:nvSpPr>
            <p:spPr bwMode="auto">
              <a:xfrm flipV="1">
                <a:off x="1688" y="2071"/>
                <a:ext cx="333"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1524" name="Text Box 25"/>
            <p:cNvSpPr txBox="1">
              <a:spLocks noChangeArrowheads="1"/>
            </p:cNvSpPr>
            <p:nvPr/>
          </p:nvSpPr>
          <p:spPr bwMode="auto">
            <a:xfrm>
              <a:off x="1831" y="2099"/>
              <a:ext cx="5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dirty="0">
                  <a:latin typeface="Arial" charset="0"/>
                </a:rPr>
                <a:t>11     </a:t>
              </a:r>
            </a:p>
          </p:txBody>
        </p:sp>
      </p:grpSp>
      <p:grpSp>
        <p:nvGrpSpPr>
          <p:cNvPr id="6" name="组合 5">
            <a:extLst>
              <a:ext uri="{FF2B5EF4-FFF2-40B4-BE49-F238E27FC236}">
                <a16:creationId xmlns:a16="http://schemas.microsoft.com/office/drawing/2014/main" id="{9BF40A9B-45CE-44B6-A06D-A5CDCF9DC148}"/>
              </a:ext>
            </a:extLst>
          </p:cNvPr>
          <p:cNvGrpSpPr/>
          <p:nvPr/>
        </p:nvGrpSpPr>
        <p:grpSpPr>
          <a:xfrm>
            <a:off x="5753102" y="3022206"/>
            <a:ext cx="1933574" cy="1702195"/>
            <a:chOff x="5753102" y="3022206"/>
            <a:chExt cx="1933574" cy="1702195"/>
          </a:xfrm>
        </p:grpSpPr>
        <p:sp>
          <p:nvSpPr>
            <p:cNvPr id="21516" name="Line 20"/>
            <p:cNvSpPr>
              <a:spLocks noChangeShapeType="1"/>
            </p:cNvSpPr>
            <p:nvPr/>
          </p:nvSpPr>
          <p:spPr bwMode="auto">
            <a:xfrm>
              <a:off x="5753102" y="3022206"/>
              <a:ext cx="547687" cy="115609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7" name="Text Box 21"/>
            <p:cNvSpPr txBox="1">
              <a:spLocks noChangeArrowheads="1"/>
            </p:cNvSpPr>
            <p:nvPr/>
          </p:nvSpPr>
          <p:spPr bwMode="auto">
            <a:xfrm>
              <a:off x="5781676" y="4205288"/>
              <a:ext cx="19050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spcBef>
                  <a:spcPct val="50000"/>
                </a:spcBef>
              </a:pPr>
              <a:r>
                <a:rPr lang="en-US" altLang="zh-CN" sz="2800" dirty="0">
                  <a:latin typeface="Arial" charset="0"/>
                  <a:ea typeface="黑体" pitchFamily="2" charset="-122"/>
                </a:rPr>
                <a:t>α-</a:t>
              </a:r>
              <a:r>
                <a:rPr lang="zh-CN" altLang="en-US" sz="2800" dirty="0">
                  <a:latin typeface="Arial" charset="0"/>
                  <a:ea typeface="黑体" pitchFamily="2" charset="-122"/>
                </a:rPr>
                <a:t>酮酸等 </a:t>
              </a:r>
            </a:p>
          </p:txBody>
        </p:sp>
      </p:grpSp>
      <p:grpSp>
        <p:nvGrpSpPr>
          <p:cNvPr id="7" name="组合 6">
            <a:extLst>
              <a:ext uri="{FF2B5EF4-FFF2-40B4-BE49-F238E27FC236}">
                <a16:creationId xmlns:a16="http://schemas.microsoft.com/office/drawing/2014/main" id="{074614F8-57DD-41C5-A9FE-8FDE94150B1E}"/>
              </a:ext>
            </a:extLst>
          </p:cNvPr>
          <p:cNvGrpSpPr/>
          <p:nvPr/>
        </p:nvGrpSpPr>
        <p:grpSpPr>
          <a:xfrm>
            <a:off x="6659564" y="3005138"/>
            <a:ext cx="725487" cy="1165225"/>
            <a:chOff x="6659564" y="3005138"/>
            <a:chExt cx="725487" cy="1165225"/>
          </a:xfrm>
        </p:grpSpPr>
        <p:sp>
          <p:nvSpPr>
            <p:cNvPr id="21515" name="Line 19"/>
            <p:cNvSpPr>
              <a:spLocks noChangeShapeType="1"/>
            </p:cNvSpPr>
            <p:nvPr/>
          </p:nvSpPr>
          <p:spPr bwMode="auto">
            <a:xfrm rot="900000" flipV="1">
              <a:off x="7204076" y="3005138"/>
              <a:ext cx="180975" cy="1165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9" name="Text Box 26"/>
            <p:cNvSpPr txBox="1">
              <a:spLocks noChangeArrowheads="1"/>
            </p:cNvSpPr>
            <p:nvPr/>
          </p:nvSpPr>
          <p:spPr bwMode="auto">
            <a:xfrm>
              <a:off x="6659564" y="3141663"/>
              <a:ext cx="711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dirty="0">
                  <a:latin typeface="Arial" charset="0"/>
                </a:rPr>
                <a:t>18     </a:t>
              </a:r>
            </a:p>
          </p:txBody>
        </p:sp>
      </p:grpSp>
      <p:grpSp>
        <p:nvGrpSpPr>
          <p:cNvPr id="8" name="组合 7">
            <a:extLst>
              <a:ext uri="{FF2B5EF4-FFF2-40B4-BE49-F238E27FC236}">
                <a16:creationId xmlns:a16="http://schemas.microsoft.com/office/drawing/2014/main" id="{CFC1DCEF-1760-4139-B826-66A98246969E}"/>
              </a:ext>
            </a:extLst>
          </p:cNvPr>
          <p:cNvGrpSpPr/>
          <p:nvPr/>
        </p:nvGrpSpPr>
        <p:grpSpPr>
          <a:xfrm>
            <a:off x="7308851" y="3068960"/>
            <a:ext cx="1151581" cy="1080000"/>
            <a:chOff x="7308851" y="3068960"/>
            <a:chExt cx="1151581" cy="1080000"/>
          </a:xfrm>
        </p:grpSpPr>
        <p:sp>
          <p:nvSpPr>
            <p:cNvPr id="21514" name="Rectangle 15"/>
            <p:cNvSpPr>
              <a:spLocks noChangeArrowheads="1"/>
            </p:cNvSpPr>
            <p:nvPr/>
          </p:nvSpPr>
          <p:spPr bwMode="auto">
            <a:xfrm>
              <a:off x="7513825" y="3573016"/>
              <a:ext cx="946607" cy="32799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dirty="0">
                  <a:latin typeface="Arial" charset="0"/>
                  <a:ea typeface="黑体" pitchFamily="2" charset="-122"/>
                </a:rPr>
                <a:t>生酮 </a:t>
              </a:r>
            </a:p>
          </p:txBody>
        </p:sp>
        <p:sp>
          <p:nvSpPr>
            <p:cNvPr id="21518" name="Line 22"/>
            <p:cNvSpPr>
              <a:spLocks noChangeShapeType="1"/>
            </p:cNvSpPr>
            <p:nvPr/>
          </p:nvSpPr>
          <p:spPr bwMode="auto">
            <a:xfrm flipV="1">
              <a:off x="7308851" y="3068960"/>
              <a:ext cx="427038" cy="1080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 name="Group 16"/>
            <p:cNvGrpSpPr>
              <a:grpSpLocks/>
            </p:cNvGrpSpPr>
            <p:nvPr/>
          </p:nvGrpSpPr>
          <p:grpSpPr bwMode="auto">
            <a:xfrm>
              <a:off x="7379672" y="3408363"/>
              <a:ext cx="381000" cy="381000"/>
              <a:chOff x="4902" y="1883"/>
              <a:chExt cx="240" cy="240"/>
            </a:xfrm>
          </p:grpSpPr>
          <p:sp>
            <p:nvSpPr>
              <p:cNvPr id="21521" name="AutoShape 17"/>
              <p:cNvSpPr>
                <a:spLocks noChangeArrowheads="1"/>
              </p:cNvSpPr>
              <p:nvPr/>
            </p:nvSpPr>
            <p:spPr bwMode="auto">
              <a:xfrm>
                <a:off x="4902" y="1883"/>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D60000"/>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C00000"/>
                  </a:solidFill>
                </a:endParaRPr>
              </a:p>
            </p:txBody>
          </p:sp>
          <p:sp>
            <p:nvSpPr>
              <p:cNvPr id="21522" name="Line 18"/>
              <p:cNvSpPr>
                <a:spLocks noChangeShapeType="1"/>
              </p:cNvSpPr>
              <p:nvPr/>
            </p:nvSpPr>
            <p:spPr bwMode="auto">
              <a:xfrm flipH="1">
                <a:off x="4954" y="1939"/>
                <a:ext cx="144" cy="144"/>
              </a:xfrm>
              <a:prstGeom prst="line">
                <a:avLst/>
              </a:prstGeom>
              <a:noFill/>
              <a:ln w="57150">
                <a:solidFill>
                  <a:srgbClr val="D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3" name="Text Box 36"/>
          <p:cNvSpPr txBox="1">
            <a:spLocks noChangeArrowheads="1"/>
          </p:cNvSpPr>
          <p:nvPr/>
        </p:nvSpPr>
        <p:spPr bwMode="auto">
          <a:xfrm>
            <a:off x="3553849" y="1196752"/>
            <a:ext cx="1882247"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none" lIns="91440" tIns="45720" rIns="91440" bIns="45720">
            <a:spAutoFit/>
            <a:scene3d>
              <a:camera prst="orthographicFront"/>
              <a:lightRig rig="soft" dir="tl">
                <a:rot lat="0" lon="0" rev="0"/>
              </a:lightRig>
            </a:scene3d>
            <a:sp3d contourW="12700" prstMaterial="matte">
              <a:bevelT w="38100" h="69850" prst="artDeco"/>
              <a:contourClr>
                <a:srgbClr val="FFFF00"/>
              </a:contourClr>
            </a:sp3d>
          </a:bodyPr>
          <a:lstStyle>
            <a:defPPr>
              <a:defRPr lang="zh-CN"/>
            </a:defPPr>
            <a:lvl1pPr algn="ctr">
              <a:defRPr sz="3600" b="1" cap="none" spc="-100">
                <a:ln w="11430"/>
                <a:solidFill>
                  <a:srgbClr val="00359E"/>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z="4000" b="0" dirty="0">
                <a:solidFill>
                  <a:srgbClr val="FFFF00"/>
                </a:solidFill>
                <a:effectLst/>
              </a:rPr>
              <a:t>小     结</a:t>
            </a:r>
          </a:p>
        </p:txBody>
      </p:sp>
      <p:sp>
        <p:nvSpPr>
          <p:cNvPr id="24" name="灯片编号占位符 23"/>
          <p:cNvSpPr>
            <a:spLocks noGrp="1"/>
          </p:cNvSpPr>
          <p:nvPr>
            <p:ph type="sldNum" sz="quarter" idx="11"/>
          </p:nvPr>
        </p:nvSpPr>
        <p:spPr/>
        <p:txBody>
          <a:bodyPr/>
          <a:lstStyle/>
          <a:p>
            <a:pPr>
              <a:defRPr/>
            </a:pPr>
            <a:fld id="{7D90E316-58D3-4896-89CC-36797C80DBF5}" type="slidenum">
              <a:rPr lang="en-US" altLang="zh-CN" smtClean="0"/>
              <a:pPr>
                <a:defRPr/>
              </a:pPr>
              <a:t>30</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fade">
                                      <p:cBhvr>
                                        <p:cTn id="7" dur="500"/>
                                        <p:tgtEl>
                                          <p:spTgt spid="2744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4438"/>
                                        </p:tgtEl>
                                        <p:attrNameLst>
                                          <p:attrName>style.visibility</p:attrName>
                                        </p:attrNameLst>
                                      </p:cBhvr>
                                      <p:to>
                                        <p:strVal val="visible"/>
                                      </p:to>
                                    </p:set>
                                    <p:animEffect transition="in" filter="fade">
                                      <p:cBhvr>
                                        <p:cTn id="10" dur="500"/>
                                        <p:tgtEl>
                                          <p:spTgt spid="274438"/>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4444"/>
                                        </p:tgtEl>
                                        <p:attrNameLst>
                                          <p:attrName>style.visibility</p:attrName>
                                        </p:attrNameLst>
                                      </p:cBhvr>
                                      <p:to>
                                        <p:strVal val="visible"/>
                                      </p:to>
                                    </p:set>
                                    <p:animEffect transition="in" filter="fade">
                                      <p:cBhvr>
                                        <p:cTn id="14" dur="500"/>
                                        <p:tgtEl>
                                          <p:spTgt spid="2744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4443"/>
                                        </p:tgtEl>
                                        <p:attrNameLst>
                                          <p:attrName>style.visibility</p:attrName>
                                        </p:attrNameLst>
                                      </p:cBhvr>
                                      <p:to>
                                        <p:strVal val="visible"/>
                                      </p:to>
                                    </p:set>
                                    <p:animEffect transition="in" filter="fade">
                                      <p:cBhvr>
                                        <p:cTn id="17" dur="500"/>
                                        <p:tgtEl>
                                          <p:spTgt spid="274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500"/>
                            </p:stCondLst>
                            <p:childTnLst>
                              <p:par>
                                <p:cTn id="29" presetID="22" presetClass="entr" presetSubtype="4" fill="hold"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p:bldP spid="274438" grpId="0"/>
      <p:bldP spid="274443" grpId="0" animBg="1"/>
      <p:bldP spid="2744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331913" y="2527300"/>
            <a:ext cx="6985000" cy="557213"/>
            <a:chOff x="930" y="1002"/>
            <a:chExt cx="4037" cy="351"/>
          </a:xfrm>
        </p:grpSpPr>
        <p:sp>
          <p:nvSpPr>
            <p:cNvPr id="25618" name="Rectangle 5"/>
            <p:cNvSpPr>
              <a:spLocks noChangeArrowheads="1"/>
            </p:cNvSpPr>
            <p:nvPr/>
          </p:nvSpPr>
          <p:spPr bwMode="auto">
            <a:xfrm>
              <a:off x="930" y="1002"/>
              <a:ext cx="7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氨基酸</a:t>
              </a:r>
              <a:endParaRPr kumimoji="1" lang="zh-CN" altLang="en-US" sz="2400" dirty="0">
                <a:latin typeface="Arial" pitchFamily="34" charset="0"/>
                <a:ea typeface="黑体" pitchFamily="49" charset="-122"/>
                <a:cs typeface="Arial" pitchFamily="34" charset="0"/>
              </a:endParaRPr>
            </a:p>
          </p:txBody>
        </p:sp>
        <p:sp>
          <p:nvSpPr>
            <p:cNvPr id="25619" name="Line 6"/>
            <p:cNvSpPr>
              <a:spLocks noChangeShapeType="1"/>
            </p:cNvSpPr>
            <p:nvPr/>
          </p:nvSpPr>
          <p:spPr bwMode="auto">
            <a:xfrm>
              <a:off x="1837" y="1207"/>
              <a:ext cx="57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5620" name="Rectangle 7"/>
            <p:cNvSpPr>
              <a:spLocks noChangeArrowheads="1"/>
            </p:cNvSpPr>
            <p:nvPr/>
          </p:nvSpPr>
          <p:spPr bwMode="auto">
            <a:xfrm>
              <a:off x="2472" y="1016"/>
              <a:ext cx="9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solidFill>
                    <a:srgbClr val="FFFF66"/>
                  </a:solidFill>
                  <a:latin typeface="Arial" pitchFamily="34" charset="0"/>
                  <a:ea typeface="黑体" pitchFamily="49" charset="-122"/>
                  <a:cs typeface="Arial" pitchFamily="34" charset="0"/>
                </a:rPr>
                <a:t>乙酰</a:t>
              </a:r>
              <a:r>
                <a:rPr kumimoji="1" lang="en-US" altLang="zh-CN" sz="2800" dirty="0">
                  <a:solidFill>
                    <a:srgbClr val="FFFF66"/>
                  </a:solidFill>
                  <a:latin typeface="Arial" pitchFamily="34" charset="0"/>
                  <a:ea typeface="黑体" pitchFamily="49" charset="-122"/>
                  <a:cs typeface="Arial" pitchFamily="34" charset="0"/>
                </a:rPr>
                <a:t>CoA</a:t>
              </a:r>
              <a:endParaRPr kumimoji="1" lang="en-US" altLang="zh-CN" sz="2400" dirty="0">
                <a:solidFill>
                  <a:srgbClr val="FFFF66"/>
                </a:solidFill>
                <a:latin typeface="Arial" pitchFamily="34" charset="0"/>
                <a:ea typeface="黑体" pitchFamily="49" charset="-122"/>
                <a:cs typeface="Arial" pitchFamily="34" charset="0"/>
              </a:endParaRPr>
            </a:p>
          </p:txBody>
        </p:sp>
        <p:sp>
          <p:nvSpPr>
            <p:cNvPr id="25621" name="Line 8"/>
            <p:cNvSpPr>
              <a:spLocks noChangeShapeType="1"/>
            </p:cNvSpPr>
            <p:nvPr/>
          </p:nvSpPr>
          <p:spPr bwMode="auto">
            <a:xfrm>
              <a:off x="3560" y="1207"/>
              <a:ext cx="57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5622" name="Rectangle 9"/>
            <p:cNvSpPr>
              <a:spLocks noChangeArrowheads="1"/>
            </p:cNvSpPr>
            <p:nvPr/>
          </p:nvSpPr>
          <p:spPr bwMode="auto">
            <a:xfrm>
              <a:off x="4195" y="1026"/>
              <a:ext cx="7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00"/>
                  </a:solidFill>
                  <a:latin typeface="Arial" pitchFamily="34" charset="0"/>
                  <a:ea typeface="黑体" pitchFamily="49" charset="-122"/>
                  <a:cs typeface="Arial" pitchFamily="34" charset="0"/>
                </a:rPr>
                <a:t>脂肪</a:t>
              </a:r>
              <a:endParaRPr kumimoji="1" lang="zh-CN" altLang="en-US" sz="2400">
                <a:latin typeface="Arial" pitchFamily="34" charset="0"/>
                <a:ea typeface="黑体" pitchFamily="49" charset="-122"/>
                <a:cs typeface="Arial" pitchFamily="34" charset="0"/>
              </a:endParaRPr>
            </a:p>
          </p:txBody>
        </p:sp>
      </p:grpSp>
      <p:sp>
        <p:nvSpPr>
          <p:cNvPr id="32778" name="Text Box 10"/>
          <p:cNvSpPr txBox="1">
            <a:spLocks noChangeArrowheads="1"/>
          </p:cNvSpPr>
          <p:nvPr/>
        </p:nvSpPr>
        <p:spPr bwMode="auto">
          <a:xfrm>
            <a:off x="684213" y="1773238"/>
            <a:ext cx="624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dirty="0">
                <a:solidFill>
                  <a:srgbClr val="FFFF00"/>
                </a:solidFill>
                <a:latin typeface="Arial" pitchFamily="34" charset="0"/>
                <a:ea typeface="黑体" pitchFamily="49" charset="-122"/>
                <a:cs typeface="Arial" pitchFamily="34" charset="0"/>
              </a:rPr>
              <a:t>  1. </a:t>
            </a:r>
            <a:r>
              <a:rPr kumimoji="1" lang="zh-CN" altLang="en-US" sz="3200" dirty="0">
                <a:solidFill>
                  <a:srgbClr val="FFFF00"/>
                </a:solidFill>
                <a:latin typeface="Arial" pitchFamily="34" charset="0"/>
                <a:ea typeface="黑体" pitchFamily="49" charset="-122"/>
                <a:cs typeface="Arial" pitchFamily="34" charset="0"/>
              </a:rPr>
              <a:t>氨基酸可以转变为脂肪</a:t>
            </a:r>
            <a:endParaRPr kumimoji="1" lang="zh-CN" altLang="en-US" sz="2400" dirty="0">
              <a:latin typeface="Arial" pitchFamily="34" charset="0"/>
              <a:ea typeface="黑体" pitchFamily="49" charset="-122"/>
              <a:cs typeface="Arial" pitchFamily="34" charset="0"/>
            </a:endParaRPr>
          </a:p>
        </p:txBody>
      </p:sp>
      <p:sp>
        <p:nvSpPr>
          <p:cNvPr id="32779" name="Text Box 11"/>
          <p:cNvSpPr txBox="1">
            <a:spLocks noChangeArrowheads="1"/>
          </p:cNvSpPr>
          <p:nvPr/>
        </p:nvSpPr>
        <p:spPr bwMode="auto">
          <a:xfrm>
            <a:off x="682625" y="3281363"/>
            <a:ext cx="698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a:solidFill>
                  <a:srgbClr val="FFFF00"/>
                </a:solidFill>
                <a:latin typeface="Arial" pitchFamily="34" charset="0"/>
                <a:ea typeface="黑体" pitchFamily="49" charset="-122"/>
                <a:cs typeface="Arial" pitchFamily="34" charset="0"/>
              </a:rPr>
              <a:t>  2. </a:t>
            </a:r>
            <a:r>
              <a:rPr kumimoji="1" lang="zh-CN" altLang="en-US" sz="3200">
                <a:solidFill>
                  <a:srgbClr val="FFFF00"/>
                </a:solidFill>
                <a:latin typeface="Arial" pitchFamily="34" charset="0"/>
                <a:ea typeface="黑体" pitchFamily="49" charset="-122"/>
                <a:cs typeface="Arial" pitchFamily="34" charset="0"/>
              </a:rPr>
              <a:t>氨基酸可作为合成磷脂的原料</a:t>
            </a:r>
            <a:endParaRPr kumimoji="1" lang="zh-CN" altLang="en-US" sz="2400">
              <a:latin typeface="Arial" pitchFamily="34" charset="0"/>
              <a:ea typeface="黑体" pitchFamily="49" charset="-122"/>
              <a:cs typeface="Arial" pitchFamily="34" charset="0"/>
            </a:endParaRPr>
          </a:p>
        </p:txBody>
      </p:sp>
      <p:grpSp>
        <p:nvGrpSpPr>
          <p:cNvPr id="3" name="Group 12"/>
          <p:cNvGrpSpPr>
            <a:grpSpLocks/>
          </p:cNvGrpSpPr>
          <p:nvPr/>
        </p:nvGrpSpPr>
        <p:grpSpPr bwMode="auto">
          <a:xfrm>
            <a:off x="1979613" y="3967163"/>
            <a:ext cx="6335712" cy="2473325"/>
            <a:chOff x="1565" y="2451"/>
            <a:chExt cx="3443" cy="1757"/>
          </a:xfrm>
        </p:grpSpPr>
        <p:sp>
          <p:nvSpPr>
            <p:cNvPr id="25607" name="Rectangle 13"/>
            <p:cNvSpPr>
              <a:spLocks noChangeArrowheads="1"/>
            </p:cNvSpPr>
            <p:nvPr/>
          </p:nvSpPr>
          <p:spPr bwMode="auto">
            <a:xfrm>
              <a:off x="1565" y="2451"/>
              <a:ext cx="69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丝氨酸</a:t>
              </a:r>
              <a:endParaRPr kumimoji="1" lang="zh-CN" altLang="en-US" sz="2400">
                <a:latin typeface="Arial" pitchFamily="34" charset="0"/>
                <a:ea typeface="黑体" pitchFamily="49" charset="-122"/>
                <a:cs typeface="Arial" pitchFamily="34" charset="0"/>
              </a:endParaRPr>
            </a:p>
          </p:txBody>
        </p:sp>
        <p:sp>
          <p:nvSpPr>
            <p:cNvPr id="25608" name="Line 14"/>
            <p:cNvSpPr>
              <a:spLocks noChangeShapeType="1"/>
            </p:cNvSpPr>
            <p:nvPr/>
          </p:nvSpPr>
          <p:spPr bwMode="auto">
            <a:xfrm>
              <a:off x="2488" y="2675"/>
              <a:ext cx="960"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5609" name="Rectangle 15"/>
            <p:cNvSpPr>
              <a:spLocks noChangeArrowheads="1"/>
            </p:cNvSpPr>
            <p:nvPr/>
          </p:nvSpPr>
          <p:spPr bwMode="auto">
            <a:xfrm>
              <a:off x="3424" y="2478"/>
              <a:ext cx="158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a:latin typeface="Arial" pitchFamily="34" charset="0"/>
                  <a:ea typeface="黑体" pitchFamily="49" charset="-122"/>
                  <a:cs typeface="Arial" pitchFamily="34" charset="0"/>
                </a:rPr>
                <a:t> </a:t>
              </a:r>
              <a:r>
                <a:rPr kumimoji="1" lang="zh-CN" altLang="en-US" sz="2800">
                  <a:latin typeface="Arial" pitchFamily="34" charset="0"/>
                  <a:ea typeface="黑体" pitchFamily="49" charset="-122"/>
                  <a:cs typeface="Arial" pitchFamily="34" charset="0"/>
                </a:rPr>
                <a:t>磷脂酰丝氨酸</a:t>
              </a:r>
              <a:endParaRPr kumimoji="1" lang="zh-CN" altLang="en-US" sz="2400">
                <a:latin typeface="Arial" pitchFamily="34" charset="0"/>
                <a:ea typeface="黑体" pitchFamily="49" charset="-122"/>
                <a:cs typeface="Arial" pitchFamily="34" charset="0"/>
              </a:endParaRPr>
            </a:p>
          </p:txBody>
        </p:sp>
        <p:sp>
          <p:nvSpPr>
            <p:cNvPr id="25610" name="Line 16"/>
            <p:cNvSpPr>
              <a:spLocks noChangeShapeType="1"/>
            </p:cNvSpPr>
            <p:nvPr/>
          </p:nvSpPr>
          <p:spPr bwMode="auto">
            <a:xfrm>
              <a:off x="1973" y="2886"/>
              <a:ext cx="0" cy="228"/>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5611" name="Rectangle 17"/>
            <p:cNvSpPr>
              <a:spLocks noChangeArrowheads="1"/>
            </p:cNvSpPr>
            <p:nvPr/>
          </p:nvSpPr>
          <p:spPr bwMode="auto">
            <a:xfrm>
              <a:off x="1701" y="3131"/>
              <a:ext cx="750"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乙醇胺</a:t>
              </a:r>
              <a:endParaRPr kumimoji="1" lang="zh-CN" altLang="en-US" sz="2400">
                <a:latin typeface="Arial" pitchFamily="34" charset="0"/>
                <a:ea typeface="黑体" pitchFamily="49" charset="-122"/>
                <a:cs typeface="Arial" pitchFamily="34" charset="0"/>
              </a:endParaRPr>
            </a:p>
          </p:txBody>
        </p:sp>
        <p:sp>
          <p:nvSpPr>
            <p:cNvPr id="25612" name="Line 18"/>
            <p:cNvSpPr>
              <a:spLocks noChangeShapeType="1"/>
            </p:cNvSpPr>
            <p:nvPr/>
          </p:nvSpPr>
          <p:spPr bwMode="auto">
            <a:xfrm>
              <a:off x="2540" y="3336"/>
              <a:ext cx="839"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5613" name="Rectangle 19"/>
            <p:cNvSpPr>
              <a:spLocks noChangeArrowheads="1"/>
            </p:cNvSpPr>
            <p:nvPr/>
          </p:nvSpPr>
          <p:spPr bwMode="auto">
            <a:xfrm>
              <a:off x="3476" y="3179"/>
              <a:ext cx="105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脑磷脂</a:t>
              </a:r>
              <a:endParaRPr kumimoji="1" lang="zh-CN" altLang="en-US" sz="2400">
                <a:latin typeface="Arial" pitchFamily="34" charset="0"/>
                <a:ea typeface="黑体" pitchFamily="49" charset="-122"/>
                <a:cs typeface="Arial" pitchFamily="34" charset="0"/>
              </a:endParaRPr>
            </a:p>
          </p:txBody>
        </p:sp>
        <p:sp>
          <p:nvSpPr>
            <p:cNvPr id="25614" name="Line 20"/>
            <p:cNvSpPr>
              <a:spLocks noChangeShapeType="1"/>
            </p:cNvSpPr>
            <p:nvPr/>
          </p:nvSpPr>
          <p:spPr bwMode="auto">
            <a:xfrm>
              <a:off x="1979" y="3553"/>
              <a:ext cx="0" cy="241"/>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5615" name="Rectangle 21"/>
            <p:cNvSpPr>
              <a:spLocks noChangeArrowheads="1"/>
            </p:cNvSpPr>
            <p:nvPr/>
          </p:nvSpPr>
          <p:spPr bwMode="auto">
            <a:xfrm>
              <a:off x="1687" y="3826"/>
              <a:ext cx="76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胆碱</a:t>
              </a:r>
              <a:endParaRPr kumimoji="1" lang="zh-CN" altLang="en-US" sz="2400">
                <a:latin typeface="Arial" pitchFamily="34" charset="0"/>
                <a:ea typeface="黑体" pitchFamily="49" charset="-122"/>
                <a:cs typeface="Arial" pitchFamily="34" charset="0"/>
              </a:endParaRPr>
            </a:p>
          </p:txBody>
        </p:sp>
        <p:sp>
          <p:nvSpPr>
            <p:cNvPr id="25616" name="Rectangle 22"/>
            <p:cNvSpPr>
              <a:spLocks noChangeArrowheads="1"/>
            </p:cNvSpPr>
            <p:nvPr/>
          </p:nvSpPr>
          <p:spPr bwMode="auto">
            <a:xfrm>
              <a:off x="3470" y="3839"/>
              <a:ext cx="1056"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卵磷脂</a:t>
              </a:r>
              <a:endParaRPr kumimoji="1" lang="zh-CN" altLang="en-US" sz="2400">
                <a:latin typeface="Arial" pitchFamily="34" charset="0"/>
                <a:ea typeface="黑体" pitchFamily="49" charset="-122"/>
                <a:cs typeface="Arial" pitchFamily="34" charset="0"/>
              </a:endParaRPr>
            </a:p>
          </p:txBody>
        </p:sp>
        <p:sp>
          <p:nvSpPr>
            <p:cNvPr id="25617" name="Line 23"/>
            <p:cNvSpPr>
              <a:spLocks noChangeShapeType="1"/>
            </p:cNvSpPr>
            <p:nvPr/>
          </p:nvSpPr>
          <p:spPr bwMode="auto">
            <a:xfrm>
              <a:off x="2472" y="4020"/>
              <a:ext cx="912"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25606" name="Rectangle 24"/>
          <p:cNvSpPr>
            <a:spLocks noChangeArrowheads="1"/>
          </p:cNvSpPr>
          <p:nvPr/>
        </p:nvSpPr>
        <p:spPr bwMode="auto">
          <a:xfrm>
            <a:off x="395288" y="908050"/>
            <a:ext cx="8424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latin typeface="Times New Roman" pitchFamily="18" charset="0"/>
                <a:ea typeface="黑体" pitchFamily="2" charset="-122"/>
              </a:rPr>
              <a:t>（三）脂质代谢与氨基酸代谢的联系 </a:t>
            </a:r>
            <a:endParaRPr kumimoji="1" lang="zh-CN" altLang="en-US" sz="2400" dirty="0">
              <a:latin typeface="Times New Roman" pitchFamily="18" charset="0"/>
              <a:ea typeface="黑体" pitchFamily="2" charset="-122"/>
            </a:endParaRPr>
          </a:p>
        </p:txBody>
      </p:sp>
      <p:sp>
        <p:nvSpPr>
          <p:cNvPr id="23" name="灯片编号占位符 22"/>
          <p:cNvSpPr>
            <a:spLocks noGrp="1"/>
          </p:cNvSpPr>
          <p:nvPr>
            <p:ph type="sldNum" sz="quarter" idx="11"/>
          </p:nvPr>
        </p:nvSpPr>
        <p:spPr/>
        <p:txBody>
          <a:bodyPr/>
          <a:lstStyle/>
          <a:p>
            <a:pPr>
              <a:defRPr/>
            </a:pPr>
            <a:fld id="{7D90E316-58D3-4896-89CC-36797C80DBF5}" type="slidenum">
              <a:rPr lang="en-US" altLang="zh-CN" smtClean="0"/>
              <a:pPr>
                <a:defRPr/>
              </a:pPr>
              <a:t>31</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dissolve">
                                      <p:cBhvr>
                                        <p:cTn id="7" dur="500"/>
                                        <p:tgtEl>
                                          <p:spTgt spid="3277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779"/>
                                        </p:tgtEl>
                                        <p:attrNameLst>
                                          <p:attrName>style.visibility</p:attrName>
                                        </p:attrNameLst>
                                      </p:cBhvr>
                                      <p:to>
                                        <p:strVal val="visible"/>
                                      </p:to>
                                    </p:set>
                                    <p:animEffect transition="in" filter="dissolve">
                                      <p:cBhvr>
                                        <p:cTn id="16" dur="500"/>
                                        <p:tgtEl>
                                          <p:spTgt spid="32779"/>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052434" y="2572544"/>
            <a:ext cx="7696279" cy="3160712"/>
            <a:chOff x="930" y="1456"/>
            <a:chExt cx="4377" cy="1991"/>
          </a:xfrm>
        </p:grpSpPr>
        <p:sp>
          <p:nvSpPr>
            <p:cNvPr id="26630" name="Rectangle 6"/>
            <p:cNvSpPr>
              <a:spLocks noChangeArrowheads="1"/>
            </p:cNvSpPr>
            <p:nvPr/>
          </p:nvSpPr>
          <p:spPr bwMode="auto">
            <a:xfrm>
              <a:off x="1129" y="1456"/>
              <a:ext cx="5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Arial" pitchFamily="34" charset="0"/>
                  <a:ea typeface="黑体" pitchFamily="49" charset="-122"/>
                  <a:cs typeface="Arial" pitchFamily="34" charset="0"/>
                </a:rPr>
                <a:t>脂肪</a:t>
              </a:r>
              <a:endParaRPr kumimoji="1" lang="zh-CN" altLang="en-US" sz="2400" dirty="0">
                <a:latin typeface="Arial" pitchFamily="34" charset="0"/>
                <a:ea typeface="黑体" pitchFamily="49" charset="-122"/>
                <a:cs typeface="Arial" pitchFamily="34" charset="0"/>
              </a:endParaRPr>
            </a:p>
          </p:txBody>
        </p:sp>
        <p:sp>
          <p:nvSpPr>
            <p:cNvPr id="26631" name="Line 7"/>
            <p:cNvSpPr>
              <a:spLocks noChangeShapeType="1"/>
            </p:cNvSpPr>
            <p:nvPr/>
          </p:nvSpPr>
          <p:spPr bwMode="auto">
            <a:xfrm>
              <a:off x="1781" y="1632"/>
              <a:ext cx="384"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6632" name="Rectangle 8"/>
            <p:cNvSpPr>
              <a:spLocks noChangeArrowheads="1"/>
            </p:cNvSpPr>
            <p:nvPr/>
          </p:nvSpPr>
          <p:spPr bwMode="auto">
            <a:xfrm>
              <a:off x="2213" y="1458"/>
              <a:ext cx="5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甘油</a:t>
              </a:r>
              <a:endParaRPr kumimoji="1" lang="zh-CN" altLang="en-US" sz="2400">
                <a:latin typeface="Arial" pitchFamily="34" charset="0"/>
                <a:ea typeface="黑体" pitchFamily="49" charset="-122"/>
                <a:cs typeface="Arial" pitchFamily="34" charset="0"/>
              </a:endParaRPr>
            </a:p>
          </p:txBody>
        </p:sp>
        <p:sp>
          <p:nvSpPr>
            <p:cNvPr id="26633" name="Line 9"/>
            <p:cNvSpPr>
              <a:spLocks noChangeShapeType="1"/>
            </p:cNvSpPr>
            <p:nvPr/>
          </p:nvSpPr>
          <p:spPr bwMode="auto">
            <a:xfrm>
              <a:off x="2933" y="1632"/>
              <a:ext cx="384"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6634" name="Rectangle 10"/>
            <p:cNvSpPr>
              <a:spLocks noChangeArrowheads="1"/>
            </p:cNvSpPr>
            <p:nvPr/>
          </p:nvSpPr>
          <p:spPr bwMode="auto">
            <a:xfrm>
              <a:off x="3479" y="1467"/>
              <a:ext cx="13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en-US" altLang="zh-CN" sz="2800" dirty="0">
                  <a:latin typeface="Arial" pitchFamily="34" charset="0"/>
                  <a:ea typeface="黑体" pitchFamily="49" charset="-122"/>
                  <a:cs typeface="Arial" pitchFamily="34" charset="0"/>
                </a:rPr>
                <a:t>3-</a:t>
              </a:r>
              <a:r>
                <a:rPr kumimoji="1" lang="zh-CN" altLang="en-US" sz="2800" dirty="0">
                  <a:latin typeface="Arial" pitchFamily="34" charset="0"/>
                  <a:ea typeface="黑体" pitchFamily="49" charset="-122"/>
                  <a:cs typeface="Arial" pitchFamily="34" charset="0"/>
                </a:rPr>
                <a:t>磷酸甘油</a:t>
              </a:r>
              <a:endParaRPr kumimoji="1" lang="zh-CN" altLang="en-US" sz="2400" dirty="0">
                <a:latin typeface="Arial" pitchFamily="34" charset="0"/>
                <a:ea typeface="黑体" pitchFamily="49" charset="-122"/>
                <a:cs typeface="Arial" pitchFamily="34" charset="0"/>
              </a:endParaRPr>
            </a:p>
          </p:txBody>
        </p:sp>
        <p:sp>
          <p:nvSpPr>
            <p:cNvPr id="26635" name="Line 11"/>
            <p:cNvSpPr>
              <a:spLocks noChangeShapeType="1"/>
            </p:cNvSpPr>
            <p:nvPr/>
          </p:nvSpPr>
          <p:spPr bwMode="auto">
            <a:xfrm>
              <a:off x="4032" y="1872"/>
              <a:ext cx="0" cy="384"/>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6636" name="Rectangle 12"/>
            <p:cNvSpPr>
              <a:spLocks noChangeArrowheads="1"/>
            </p:cNvSpPr>
            <p:nvPr/>
          </p:nvSpPr>
          <p:spPr bwMode="auto">
            <a:xfrm>
              <a:off x="4059" y="188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400" dirty="0">
                  <a:latin typeface="Arial" pitchFamily="34" charset="0"/>
                  <a:ea typeface="黑体" pitchFamily="49" charset="-122"/>
                  <a:cs typeface="Arial" pitchFamily="34" charset="0"/>
                </a:rPr>
                <a:t>糖酵解</a:t>
              </a:r>
            </a:p>
          </p:txBody>
        </p:sp>
        <p:sp>
          <p:nvSpPr>
            <p:cNvPr id="26637" name="Rectangle 13"/>
            <p:cNvSpPr>
              <a:spLocks noChangeArrowheads="1"/>
            </p:cNvSpPr>
            <p:nvPr/>
          </p:nvSpPr>
          <p:spPr bwMode="auto">
            <a:xfrm>
              <a:off x="3504" y="225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dirty="0">
                  <a:solidFill>
                    <a:srgbClr val="FFFF66"/>
                  </a:solidFill>
                  <a:latin typeface="Arial" pitchFamily="34" charset="0"/>
                  <a:ea typeface="黑体" pitchFamily="49" charset="-122"/>
                  <a:cs typeface="Arial" pitchFamily="34" charset="0"/>
                </a:rPr>
                <a:t>丙酮酸</a:t>
              </a:r>
              <a:endParaRPr kumimoji="1" lang="zh-CN" altLang="en-US" sz="2400" dirty="0">
                <a:solidFill>
                  <a:srgbClr val="FFFF66"/>
                </a:solidFill>
                <a:latin typeface="Arial" pitchFamily="34" charset="0"/>
                <a:ea typeface="黑体" pitchFamily="49" charset="-122"/>
                <a:cs typeface="Arial" pitchFamily="34" charset="0"/>
              </a:endParaRPr>
            </a:p>
          </p:txBody>
        </p:sp>
        <p:sp>
          <p:nvSpPr>
            <p:cNvPr id="26638" name="Line 14"/>
            <p:cNvSpPr>
              <a:spLocks noChangeShapeType="1"/>
            </p:cNvSpPr>
            <p:nvPr/>
          </p:nvSpPr>
          <p:spPr bwMode="auto">
            <a:xfrm>
              <a:off x="4032" y="2688"/>
              <a:ext cx="0" cy="384"/>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6639" name="Rectangle 15"/>
            <p:cNvSpPr>
              <a:spLocks noChangeArrowheads="1"/>
            </p:cNvSpPr>
            <p:nvPr/>
          </p:nvSpPr>
          <p:spPr bwMode="auto">
            <a:xfrm>
              <a:off x="3312" y="3120"/>
              <a:ext cx="17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dirty="0">
                  <a:solidFill>
                    <a:srgbClr val="FFFF66"/>
                  </a:solidFill>
                  <a:latin typeface="Arial" pitchFamily="34" charset="0"/>
                  <a:ea typeface="黑体" pitchFamily="49" charset="-122"/>
                  <a:cs typeface="Arial" pitchFamily="34" charset="0"/>
                </a:rPr>
                <a:t>   </a:t>
              </a:r>
              <a:r>
                <a:rPr kumimoji="1" lang="zh-CN" altLang="en-US" sz="2800" dirty="0">
                  <a:solidFill>
                    <a:srgbClr val="FFFF66"/>
                  </a:solidFill>
                  <a:latin typeface="Arial" pitchFamily="34" charset="0"/>
                  <a:ea typeface="黑体" pitchFamily="49" charset="-122"/>
                  <a:cs typeface="Arial" pitchFamily="34" charset="0"/>
                </a:rPr>
                <a:t>其他</a:t>
              </a:r>
              <a:r>
                <a:rPr kumimoji="1" lang="en-US" altLang="zh-CN" sz="2800" dirty="0">
                  <a:solidFill>
                    <a:srgbClr val="FFFF66"/>
                  </a:solidFill>
                  <a:latin typeface="Symbol" pitchFamily="18" charset="2"/>
                  <a:ea typeface="黑体" pitchFamily="49" charset="-122"/>
                  <a:cs typeface="Arial" pitchFamily="34" charset="0"/>
                </a:rPr>
                <a:t>a</a:t>
              </a:r>
              <a:r>
                <a:rPr kumimoji="1" lang="en-US" altLang="zh-CN" sz="2800" dirty="0">
                  <a:solidFill>
                    <a:srgbClr val="FFFF66"/>
                  </a:solidFill>
                  <a:latin typeface="Arial" pitchFamily="34" charset="0"/>
                  <a:ea typeface="黑体" pitchFamily="49" charset="-122"/>
                  <a:cs typeface="Arial" pitchFamily="34" charset="0"/>
                </a:rPr>
                <a:t>-</a:t>
              </a:r>
              <a:r>
                <a:rPr kumimoji="1" lang="zh-CN" altLang="en-US" sz="2800" dirty="0">
                  <a:solidFill>
                    <a:srgbClr val="FFFF66"/>
                  </a:solidFill>
                  <a:latin typeface="Arial" pitchFamily="34" charset="0"/>
                  <a:ea typeface="黑体" pitchFamily="49" charset="-122"/>
                  <a:cs typeface="Arial" pitchFamily="34" charset="0"/>
                </a:rPr>
                <a:t>酮酸</a:t>
              </a:r>
              <a:endParaRPr kumimoji="1" lang="zh-CN" altLang="en-US" sz="2400" dirty="0">
                <a:solidFill>
                  <a:srgbClr val="FFFF66"/>
                </a:solidFill>
                <a:latin typeface="Arial" pitchFamily="34" charset="0"/>
                <a:ea typeface="黑体" pitchFamily="49" charset="-122"/>
                <a:cs typeface="Arial" pitchFamily="34" charset="0"/>
              </a:endParaRPr>
            </a:p>
          </p:txBody>
        </p:sp>
        <p:sp>
          <p:nvSpPr>
            <p:cNvPr id="26640" name="Rectangle 16"/>
            <p:cNvSpPr>
              <a:spLocks noChangeArrowheads="1"/>
            </p:cNvSpPr>
            <p:nvPr/>
          </p:nvSpPr>
          <p:spPr bwMode="auto">
            <a:xfrm>
              <a:off x="930" y="2614"/>
              <a:ext cx="24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Arial" pitchFamily="34" charset="0"/>
                  <a:ea typeface="黑体" pitchFamily="49" charset="-122"/>
                  <a:cs typeface="Arial" pitchFamily="34" charset="0"/>
                </a:rPr>
                <a:t>某些非必需氨基酸</a:t>
              </a:r>
              <a:endParaRPr kumimoji="1" lang="zh-CN" altLang="en-US" sz="2400">
                <a:latin typeface="Arial" pitchFamily="34" charset="0"/>
                <a:ea typeface="黑体" pitchFamily="49" charset="-122"/>
                <a:cs typeface="Arial" pitchFamily="34" charset="0"/>
              </a:endParaRPr>
            </a:p>
          </p:txBody>
        </p:sp>
        <p:sp>
          <p:nvSpPr>
            <p:cNvPr id="26641" name="Line 17"/>
            <p:cNvSpPr>
              <a:spLocks noChangeShapeType="1"/>
            </p:cNvSpPr>
            <p:nvPr/>
          </p:nvSpPr>
          <p:spPr bwMode="auto">
            <a:xfrm flipH="1">
              <a:off x="2967" y="2478"/>
              <a:ext cx="528" cy="240"/>
            </a:xfrm>
            <a:prstGeom prst="line">
              <a:avLst/>
            </a:prstGeom>
            <a:noFill/>
            <a:ln w="28575" cap="sq">
              <a:solidFill>
                <a:srgbClr val="FFC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6642" name="Line 18"/>
            <p:cNvSpPr>
              <a:spLocks noChangeShapeType="1"/>
            </p:cNvSpPr>
            <p:nvPr/>
          </p:nvSpPr>
          <p:spPr bwMode="auto">
            <a:xfrm flipH="1" flipV="1">
              <a:off x="2967" y="2910"/>
              <a:ext cx="432" cy="336"/>
            </a:xfrm>
            <a:prstGeom prst="line">
              <a:avLst/>
            </a:prstGeom>
            <a:noFill/>
            <a:ln w="28575" cap="sq">
              <a:solidFill>
                <a:srgbClr val="FFC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33811" name="Text Box 19"/>
          <p:cNvSpPr txBox="1">
            <a:spLocks noChangeArrowheads="1"/>
          </p:cNvSpPr>
          <p:nvPr/>
        </p:nvSpPr>
        <p:spPr bwMode="auto">
          <a:xfrm>
            <a:off x="611188" y="1125190"/>
            <a:ext cx="7921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a:solidFill>
                  <a:srgbClr val="FFFF00"/>
                </a:solidFill>
                <a:latin typeface="Arial" pitchFamily="34" charset="0"/>
                <a:ea typeface="黑体" pitchFamily="49" charset="-122"/>
                <a:cs typeface="Arial" pitchFamily="34" charset="0"/>
              </a:rPr>
              <a:t>3. </a:t>
            </a:r>
            <a:r>
              <a:rPr kumimoji="1" lang="zh-CN" altLang="en-US" sz="3200">
                <a:solidFill>
                  <a:srgbClr val="FFFF00"/>
                </a:solidFill>
                <a:latin typeface="Arial" pitchFamily="34" charset="0"/>
                <a:ea typeface="黑体" pitchFamily="49" charset="-122"/>
                <a:cs typeface="Arial" pitchFamily="34" charset="0"/>
              </a:rPr>
              <a:t>脂肪的甘油部分可转变为</a:t>
            </a:r>
            <a:r>
              <a:rPr kumimoji="1" lang="zh-CN" altLang="en-US" sz="3200" u="sng">
                <a:solidFill>
                  <a:srgbClr val="FFFF00"/>
                </a:solidFill>
                <a:latin typeface="Arial" pitchFamily="34" charset="0"/>
                <a:ea typeface="黑体" pitchFamily="49" charset="-122"/>
                <a:cs typeface="Arial" pitchFamily="34" charset="0"/>
              </a:rPr>
              <a:t>非必需氨基酸</a:t>
            </a:r>
            <a:r>
              <a:rPr kumimoji="1" lang="zh-CN" altLang="en-US" sz="3200">
                <a:solidFill>
                  <a:srgbClr val="FFFF00"/>
                </a:solidFill>
                <a:latin typeface="Arial" pitchFamily="34" charset="0"/>
                <a:ea typeface="黑体" pitchFamily="49" charset="-122"/>
                <a:cs typeface="Arial" pitchFamily="34" charset="0"/>
              </a:rPr>
              <a:t>的碳骨架</a:t>
            </a:r>
            <a:endParaRPr kumimoji="1" lang="zh-CN" altLang="en-US" sz="2400">
              <a:latin typeface="Arial" pitchFamily="34" charset="0"/>
              <a:ea typeface="黑体" pitchFamily="49" charset="-122"/>
              <a:cs typeface="Arial" pitchFamily="34" charset="0"/>
            </a:endParaRPr>
          </a:p>
        </p:txBody>
      </p:sp>
      <p:sp>
        <p:nvSpPr>
          <p:cNvPr id="33812" name="Text Box 20"/>
          <p:cNvSpPr txBox="1">
            <a:spLocks noChangeArrowheads="1"/>
          </p:cNvSpPr>
          <p:nvPr/>
        </p:nvSpPr>
        <p:spPr bwMode="auto">
          <a:xfrm>
            <a:off x="4572000" y="4509294"/>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400">
                <a:solidFill>
                  <a:srgbClr val="FFFF00"/>
                </a:solidFill>
                <a:latin typeface="Arial" pitchFamily="34" charset="0"/>
                <a:ea typeface="黑体" pitchFamily="49" charset="-122"/>
                <a:cs typeface="Arial" pitchFamily="34" charset="0"/>
              </a:rPr>
              <a:t>－</a:t>
            </a:r>
            <a:r>
              <a:rPr kumimoji="1" lang="en-US" altLang="zh-CN" sz="2400">
                <a:solidFill>
                  <a:srgbClr val="FFFF00"/>
                </a:solidFill>
                <a:latin typeface="Arial" pitchFamily="34" charset="0"/>
                <a:ea typeface="黑体" pitchFamily="49" charset="-122"/>
                <a:cs typeface="Arial" pitchFamily="34" charset="0"/>
              </a:rPr>
              <a:t>NH</a:t>
            </a:r>
            <a:r>
              <a:rPr kumimoji="1" lang="en-US" altLang="zh-CN" sz="2400" baseline="-25000">
                <a:solidFill>
                  <a:srgbClr val="FFFF00"/>
                </a:solidFill>
                <a:latin typeface="Arial" pitchFamily="34" charset="0"/>
                <a:ea typeface="黑体" pitchFamily="49" charset="-122"/>
                <a:cs typeface="Arial" pitchFamily="34" charset="0"/>
              </a:rPr>
              <a:t>2</a:t>
            </a:r>
            <a:endParaRPr kumimoji="1" lang="en-US" altLang="zh-CN" sz="2400">
              <a:latin typeface="Arial" pitchFamily="34" charset="0"/>
              <a:ea typeface="黑体" pitchFamily="49" charset="-122"/>
              <a:cs typeface="Arial" pitchFamily="34" charset="0"/>
            </a:endParaRPr>
          </a:p>
        </p:txBody>
      </p:sp>
      <p:sp>
        <p:nvSpPr>
          <p:cNvPr id="19" name="灯片编号占位符 18"/>
          <p:cNvSpPr>
            <a:spLocks noGrp="1"/>
          </p:cNvSpPr>
          <p:nvPr>
            <p:ph type="sldNum" sz="quarter" idx="11"/>
          </p:nvPr>
        </p:nvSpPr>
        <p:spPr/>
        <p:txBody>
          <a:bodyPr/>
          <a:lstStyle/>
          <a:p>
            <a:pPr>
              <a:defRPr/>
            </a:pPr>
            <a:fld id="{7D90E316-58D3-4896-89CC-36797C80DBF5}" type="slidenum">
              <a:rPr lang="en-US" altLang="zh-CN" smtClean="0"/>
              <a:pPr>
                <a:defRPr/>
              </a:pPr>
              <a:t>32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811"/>
                                        </p:tgtEl>
                                        <p:attrNameLst>
                                          <p:attrName>style.visibility</p:attrName>
                                        </p:attrNameLst>
                                      </p:cBhvr>
                                      <p:to>
                                        <p:strVal val="visible"/>
                                      </p:to>
                                    </p:set>
                                    <p:animEffect transition="in" filter="dissolve">
                                      <p:cBhvr>
                                        <p:cTn id="7" dur="500"/>
                                        <p:tgtEl>
                                          <p:spTgt spid="33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3812"/>
                                        </p:tgtEl>
                                        <p:attrNameLst>
                                          <p:attrName>style.visibility</p:attrName>
                                        </p:attrNameLst>
                                      </p:cBhvr>
                                      <p:to>
                                        <p:strVal val="visible"/>
                                      </p:to>
                                    </p:set>
                                    <p:animEffect transition="in" filter="dissolve">
                                      <p:cBhvr>
                                        <p:cTn id="16" dur="500"/>
                                        <p:tgtEl>
                                          <p:spTgt spid="3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P spid="338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1" name="Rectangle 5"/>
          <p:cNvSpPr>
            <a:spLocks noChangeArrowheads="1"/>
          </p:cNvSpPr>
          <p:nvPr/>
        </p:nvSpPr>
        <p:spPr bwMode="auto">
          <a:xfrm>
            <a:off x="4139952" y="2171700"/>
            <a:ext cx="4607620" cy="2971800"/>
          </a:xfrm>
          <a:prstGeom prst="rect">
            <a:avLst/>
          </a:prstGeom>
          <a:solidFill>
            <a:schemeClr val="bg1"/>
          </a:solidFill>
          <a:ln w="38100">
            <a:solidFill>
              <a:srgbClr val="FF33CC"/>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275462" name="Text Box 6"/>
          <p:cNvSpPr txBox="1">
            <a:spLocks noChangeArrowheads="1"/>
          </p:cNvSpPr>
          <p:nvPr/>
        </p:nvSpPr>
        <p:spPr bwMode="auto">
          <a:xfrm>
            <a:off x="4094610" y="2276872"/>
            <a:ext cx="4653854"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eaLnBrk="1" hangingPunct="1">
              <a:buFont typeface="Wingdings" pitchFamily="2" charset="2"/>
              <a:buChar char="Ø"/>
              <a:defRPr sz="2800" b="1">
                <a:solidFill>
                  <a:srgbClr val="D60000"/>
                </a:solidFill>
                <a:latin typeface="Arial" charset="0"/>
                <a:ea typeface="黑体"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b="0" dirty="0">
                <a:solidFill>
                  <a:srgbClr val="FFFF00"/>
                </a:solidFill>
              </a:rPr>
              <a:t>  </a:t>
            </a:r>
            <a:r>
              <a:rPr lang="zh-CN" altLang="en-US" b="0" dirty="0">
                <a:solidFill>
                  <a:srgbClr val="FFFF00"/>
                </a:solidFill>
              </a:rPr>
              <a:t>脂肪绝大部分不可变为</a:t>
            </a:r>
            <a:r>
              <a:rPr lang="en-US" altLang="zh-CN" b="0" dirty="0" err="1">
                <a:solidFill>
                  <a:srgbClr val="FFFF00"/>
                </a:solidFill>
              </a:rPr>
              <a:t>aa</a:t>
            </a:r>
            <a:r>
              <a:rPr lang="zh-CN" altLang="en-US" b="0" dirty="0">
                <a:solidFill>
                  <a:srgbClr val="FFFF00"/>
                </a:solidFill>
              </a:rPr>
              <a:t>　  </a:t>
            </a:r>
          </a:p>
        </p:txBody>
      </p:sp>
      <p:sp>
        <p:nvSpPr>
          <p:cNvPr id="275475" name="Line 19"/>
          <p:cNvSpPr>
            <a:spLocks noChangeShapeType="1"/>
          </p:cNvSpPr>
          <p:nvPr/>
        </p:nvSpPr>
        <p:spPr bwMode="auto">
          <a:xfrm flipV="1">
            <a:off x="8028384" y="2780928"/>
            <a:ext cx="287337" cy="9350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5476" name="Rectangle 20"/>
          <p:cNvSpPr>
            <a:spLocks noChangeArrowheads="1"/>
          </p:cNvSpPr>
          <p:nvPr/>
        </p:nvSpPr>
        <p:spPr bwMode="auto">
          <a:xfrm>
            <a:off x="323528" y="2174875"/>
            <a:ext cx="3672408" cy="2971800"/>
          </a:xfrm>
          <a:prstGeom prst="rect">
            <a:avLst/>
          </a:prstGeom>
          <a:solidFill>
            <a:schemeClr val="bg1"/>
          </a:solidFill>
          <a:ln w="38100">
            <a:solidFill>
              <a:srgbClr val="FF33CC"/>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sp>
        <p:nvSpPr>
          <p:cNvPr id="275477" name="Text Box 21"/>
          <p:cNvSpPr txBox="1">
            <a:spLocks noChangeArrowheads="1"/>
          </p:cNvSpPr>
          <p:nvPr/>
        </p:nvSpPr>
        <p:spPr bwMode="auto">
          <a:xfrm>
            <a:off x="467543" y="2276475"/>
            <a:ext cx="3531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eaLnBrk="1" hangingPunct="1">
              <a:buFont typeface="Wingdings" pitchFamily="2" charset="2"/>
              <a:buChar char="Ø"/>
              <a:defRPr sz="2800" b="1">
                <a:solidFill>
                  <a:srgbClr val="D60000"/>
                </a:solidFill>
                <a:latin typeface="Arial" charset="0"/>
                <a:ea typeface="黑体"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a:r>
              <a:rPr lang="en-US" altLang="zh-CN" b="0" dirty="0">
                <a:solidFill>
                  <a:srgbClr val="FFFF00"/>
                </a:solidFill>
              </a:rPr>
              <a:t>  </a:t>
            </a:r>
            <a:r>
              <a:rPr lang="en-US" altLang="zh-CN" b="0" dirty="0" err="1">
                <a:solidFill>
                  <a:srgbClr val="FFFF00"/>
                </a:solidFill>
              </a:rPr>
              <a:t>aa</a:t>
            </a:r>
            <a:r>
              <a:rPr lang="zh-CN" altLang="en-US" b="0" dirty="0">
                <a:solidFill>
                  <a:srgbClr val="FFFF00"/>
                </a:solidFill>
              </a:rPr>
              <a:t>可转变为脂肪   </a:t>
            </a:r>
          </a:p>
        </p:txBody>
      </p:sp>
      <p:sp>
        <p:nvSpPr>
          <p:cNvPr id="275483" name="Line 27"/>
          <p:cNvSpPr>
            <a:spLocks noChangeShapeType="1"/>
          </p:cNvSpPr>
          <p:nvPr/>
        </p:nvSpPr>
        <p:spPr bwMode="auto">
          <a:xfrm rot="704677" flipH="1">
            <a:off x="1111825" y="2765726"/>
            <a:ext cx="79586" cy="6784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3" name="组合 42"/>
          <p:cNvGrpSpPr/>
          <p:nvPr/>
        </p:nvGrpSpPr>
        <p:grpSpPr>
          <a:xfrm>
            <a:off x="5075685" y="2781301"/>
            <a:ext cx="1825475" cy="965646"/>
            <a:chOff x="5075685" y="2781301"/>
            <a:chExt cx="1825475" cy="965646"/>
          </a:xfrm>
        </p:grpSpPr>
        <p:sp>
          <p:nvSpPr>
            <p:cNvPr id="22551" name="Text Box 8"/>
            <p:cNvSpPr txBox="1">
              <a:spLocks noChangeArrowheads="1"/>
            </p:cNvSpPr>
            <p:nvPr/>
          </p:nvSpPr>
          <p:spPr bwMode="auto">
            <a:xfrm>
              <a:off x="6012160" y="3284984"/>
              <a:ext cx="889000" cy="461963"/>
            </a:xfrm>
            <a:prstGeom prst="rect">
              <a:avLst/>
            </a:prstGeom>
            <a:no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buFont typeface="Wingdings" pitchFamily="2" charset="2"/>
                <a:buNone/>
              </a:pPr>
              <a:r>
                <a:rPr lang="zh-CN" altLang="en-US" dirty="0">
                  <a:latin typeface="Arial" charset="0"/>
                  <a:ea typeface="黑体" pitchFamily="2" charset="-122"/>
                </a:rPr>
                <a:t>甘油 </a:t>
              </a:r>
            </a:p>
          </p:txBody>
        </p:sp>
        <p:sp>
          <p:nvSpPr>
            <p:cNvPr id="22557" name="Line 15"/>
            <p:cNvSpPr>
              <a:spLocks noChangeShapeType="1"/>
            </p:cNvSpPr>
            <p:nvPr/>
          </p:nvSpPr>
          <p:spPr bwMode="auto">
            <a:xfrm>
              <a:off x="5075685" y="2781301"/>
              <a:ext cx="1009650" cy="6334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2" name="组合 41"/>
          <p:cNvGrpSpPr/>
          <p:nvPr/>
        </p:nvGrpSpPr>
        <p:grpSpPr>
          <a:xfrm>
            <a:off x="4212085" y="2781301"/>
            <a:ext cx="1468438" cy="2087563"/>
            <a:chOff x="4212085" y="2781301"/>
            <a:chExt cx="1468438" cy="2087563"/>
          </a:xfrm>
        </p:grpSpPr>
        <p:sp>
          <p:nvSpPr>
            <p:cNvPr id="22552" name="Rectangle 9"/>
            <p:cNvSpPr>
              <a:spLocks noChangeArrowheads="1"/>
            </p:cNvSpPr>
            <p:nvPr/>
          </p:nvSpPr>
          <p:spPr bwMode="auto">
            <a:xfrm>
              <a:off x="4264473" y="3435351"/>
              <a:ext cx="1192213" cy="461963"/>
            </a:xfrm>
            <a:prstGeom prst="rect">
              <a:avLst/>
            </a:prstGeom>
            <a:no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zh-CN" altLang="en-US" sz="2400" dirty="0">
                  <a:latin typeface="Arial" charset="0"/>
                  <a:ea typeface="黑体" pitchFamily="2" charset="-122"/>
                </a:rPr>
                <a:t>脂肪酸 </a:t>
              </a:r>
            </a:p>
          </p:txBody>
        </p:sp>
        <p:sp>
          <p:nvSpPr>
            <p:cNvPr id="22553" name="Rectangle 10"/>
            <p:cNvSpPr>
              <a:spLocks noChangeArrowheads="1"/>
            </p:cNvSpPr>
            <p:nvPr/>
          </p:nvSpPr>
          <p:spPr bwMode="auto">
            <a:xfrm>
              <a:off x="4212085" y="4406901"/>
              <a:ext cx="1468438" cy="461963"/>
            </a:xfrm>
            <a:prstGeom prst="rect">
              <a:avLst/>
            </a:prstGeom>
            <a:noFill/>
            <a:ln w="381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zh-CN" altLang="en-US" sz="2400" dirty="0">
                  <a:latin typeface="Arial" charset="0"/>
                  <a:ea typeface="黑体" pitchFamily="2" charset="-122"/>
                </a:rPr>
                <a:t>乙酰</a:t>
              </a:r>
              <a:r>
                <a:rPr lang="en-US" altLang="zh-CN" sz="2400" dirty="0">
                  <a:latin typeface="Arial" charset="0"/>
                  <a:ea typeface="黑体" pitchFamily="2" charset="-122"/>
                </a:rPr>
                <a:t>CoA </a:t>
              </a:r>
            </a:p>
          </p:txBody>
        </p:sp>
        <p:sp>
          <p:nvSpPr>
            <p:cNvPr id="22556" name="Line 14"/>
            <p:cNvSpPr>
              <a:spLocks noChangeShapeType="1"/>
            </p:cNvSpPr>
            <p:nvPr/>
          </p:nvSpPr>
          <p:spPr bwMode="auto">
            <a:xfrm>
              <a:off x="4859785" y="2781301"/>
              <a:ext cx="0" cy="6477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58" name="Line 16"/>
            <p:cNvSpPr>
              <a:spLocks noChangeShapeType="1"/>
            </p:cNvSpPr>
            <p:nvPr/>
          </p:nvSpPr>
          <p:spPr bwMode="auto">
            <a:xfrm>
              <a:off x="4859785" y="3990976"/>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75491" name="Text Box 35"/>
          <p:cNvSpPr txBox="1">
            <a:spLocks noChangeArrowheads="1"/>
          </p:cNvSpPr>
          <p:nvPr/>
        </p:nvSpPr>
        <p:spPr bwMode="auto">
          <a:xfrm>
            <a:off x="467543" y="3413943"/>
            <a:ext cx="1113656" cy="46166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r>
              <a:rPr lang="en-US" altLang="zh-CN" dirty="0">
                <a:latin typeface="Symbol" pitchFamily="18" charset="2"/>
                <a:ea typeface="黑体" pitchFamily="2" charset="-122"/>
              </a:rPr>
              <a:t>a</a:t>
            </a:r>
            <a:r>
              <a:rPr lang="en-US" altLang="zh-CN" dirty="0">
                <a:latin typeface="Arial" charset="0"/>
                <a:ea typeface="黑体" pitchFamily="2" charset="-122"/>
              </a:rPr>
              <a:t>-</a:t>
            </a:r>
            <a:r>
              <a:rPr lang="zh-CN" altLang="en-US" dirty="0">
                <a:latin typeface="Arial" charset="0"/>
                <a:ea typeface="黑体" pitchFamily="2" charset="-122"/>
              </a:rPr>
              <a:t>酮酸 </a:t>
            </a:r>
          </a:p>
        </p:txBody>
      </p:sp>
      <p:grpSp>
        <p:nvGrpSpPr>
          <p:cNvPr id="41" name="组合 40"/>
          <p:cNvGrpSpPr/>
          <p:nvPr/>
        </p:nvGrpSpPr>
        <p:grpSpPr>
          <a:xfrm>
            <a:off x="2843807" y="2817321"/>
            <a:ext cx="575693" cy="1632641"/>
            <a:chOff x="2738641" y="2804425"/>
            <a:chExt cx="575693" cy="1632641"/>
          </a:xfrm>
        </p:grpSpPr>
        <p:sp>
          <p:nvSpPr>
            <p:cNvPr id="22542" name="Line 24"/>
            <p:cNvSpPr>
              <a:spLocks noChangeShapeType="1"/>
            </p:cNvSpPr>
            <p:nvPr/>
          </p:nvSpPr>
          <p:spPr bwMode="auto">
            <a:xfrm rot="20201470" flipV="1">
              <a:off x="2994251" y="2804425"/>
              <a:ext cx="295020" cy="53851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7" name="Line 30"/>
            <p:cNvSpPr>
              <a:spLocks noChangeShapeType="1"/>
            </p:cNvSpPr>
            <p:nvPr/>
          </p:nvSpPr>
          <p:spPr bwMode="auto">
            <a:xfrm flipV="1">
              <a:off x="2738641" y="3340102"/>
              <a:ext cx="377255" cy="29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8" name="Line 31"/>
            <p:cNvSpPr>
              <a:spLocks noChangeShapeType="1"/>
            </p:cNvSpPr>
            <p:nvPr/>
          </p:nvSpPr>
          <p:spPr bwMode="auto">
            <a:xfrm>
              <a:off x="3115896" y="3340103"/>
              <a:ext cx="198438" cy="10969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0" name="组合 39"/>
          <p:cNvGrpSpPr/>
          <p:nvPr/>
        </p:nvGrpSpPr>
        <p:grpSpPr>
          <a:xfrm>
            <a:off x="816748" y="3895679"/>
            <a:ext cx="3281363" cy="1016049"/>
            <a:chOff x="672733" y="3895679"/>
            <a:chExt cx="3281363" cy="1016049"/>
          </a:xfrm>
        </p:grpSpPr>
        <p:sp>
          <p:nvSpPr>
            <p:cNvPr id="22544" name="Rectangle 26"/>
            <p:cNvSpPr>
              <a:spLocks noChangeArrowheads="1"/>
            </p:cNvSpPr>
            <p:nvPr/>
          </p:nvSpPr>
          <p:spPr bwMode="auto">
            <a:xfrm>
              <a:off x="2757121" y="4449765"/>
              <a:ext cx="1196975" cy="461963"/>
            </a:xfrm>
            <a:prstGeom prst="rect">
              <a:avLst/>
            </a:prstGeom>
            <a:no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zh-CN" altLang="en-US" sz="2400" dirty="0">
                  <a:latin typeface="Arial" charset="0"/>
                  <a:ea typeface="黑体" pitchFamily="2" charset="-122"/>
                </a:rPr>
                <a:t>脂肪酸 </a:t>
              </a:r>
            </a:p>
          </p:txBody>
        </p:sp>
        <p:sp>
          <p:nvSpPr>
            <p:cNvPr id="22545" name="Rectangle 28"/>
            <p:cNvSpPr>
              <a:spLocks noChangeArrowheads="1"/>
            </p:cNvSpPr>
            <p:nvPr/>
          </p:nvSpPr>
          <p:spPr bwMode="auto">
            <a:xfrm>
              <a:off x="672733" y="4425953"/>
              <a:ext cx="1468438" cy="461963"/>
            </a:xfrm>
            <a:prstGeom prst="rect">
              <a:avLst/>
            </a:prstGeom>
            <a:no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zh-CN" altLang="en-US" sz="2400" dirty="0">
                  <a:latin typeface="Arial" charset="0"/>
                  <a:ea typeface="黑体" pitchFamily="2" charset="-122"/>
                </a:rPr>
                <a:t>乙酰</a:t>
              </a:r>
              <a:r>
                <a:rPr lang="en-US" altLang="zh-CN" sz="2400" dirty="0">
                  <a:latin typeface="Arial" charset="0"/>
                  <a:ea typeface="黑体" pitchFamily="2" charset="-122"/>
                </a:rPr>
                <a:t>CoA </a:t>
              </a:r>
            </a:p>
          </p:txBody>
        </p:sp>
        <p:sp>
          <p:nvSpPr>
            <p:cNvPr id="22546" name="Line 29"/>
            <p:cNvSpPr>
              <a:spLocks noChangeShapeType="1"/>
            </p:cNvSpPr>
            <p:nvPr/>
          </p:nvSpPr>
          <p:spPr bwMode="auto">
            <a:xfrm>
              <a:off x="2036396" y="468154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9" name="Line 36"/>
            <p:cNvSpPr>
              <a:spLocks noChangeShapeType="1"/>
            </p:cNvSpPr>
            <p:nvPr/>
          </p:nvSpPr>
          <p:spPr bwMode="auto">
            <a:xfrm rot="704677">
              <a:off x="844452" y="3895679"/>
              <a:ext cx="398859" cy="5061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 name="组合 38"/>
          <p:cNvGrpSpPr/>
          <p:nvPr/>
        </p:nvGrpSpPr>
        <p:grpSpPr>
          <a:xfrm>
            <a:off x="1475735" y="3399085"/>
            <a:ext cx="1512088" cy="461963"/>
            <a:chOff x="1331720" y="3399085"/>
            <a:chExt cx="1512088" cy="461963"/>
          </a:xfrm>
        </p:grpSpPr>
        <p:sp>
          <p:nvSpPr>
            <p:cNvPr id="22543" name="Text Box 25"/>
            <p:cNvSpPr txBox="1">
              <a:spLocks noChangeArrowheads="1"/>
            </p:cNvSpPr>
            <p:nvPr/>
          </p:nvSpPr>
          <p:spPr bwMode="auto">
            <a:xfrm>
              <a:off x="1954808" y="3399085"/>
              <a:ext cx="889000" cy="461963"/>
            </a:xfrm>
            <a:prstGeom prst="rect">
              <a:avLst/>
            </a:prstGeom>
            <a:no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buFont typeface="Wingdings" pitchFamily="2" charset="2"/>
                <a:buNone/>
              </a:pPr>
              <a:r>
                <a:rPr lang="zh-CN" altLang="en-US" dirty="0">
                  <a:latin typeface="Arial" charset="0"/>
                  <a:ea typeface="黑体" pitchFamily="2" charset="-122"/>
                </a:rPr>
                <a:t>甘油 </a:t>
              </a:r>
            </a:p>
          </p:txBody>
        </p:sp>
        <p:sp>
          <p:nvSpPr>
            <p:cNvPr id="22550" name="Line 37"/>
            <p:cNvSpPr>
              <a:spLocks noChangeShapeType="1"/>
            </p:cNvSpPr>
            <p:nvPr/>
          </p:nvSpPr>
          <p:spPr bwMode="auto">
            <a:xfrm rot="16200000">
              <a:off x="1691720" y="3322307"/>
              <a:ext cx="0" cy="720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5496" name="Oval 40"/>
            <p:cNvSpPr>
              <a:spLocks noChangeArrowheads="1"/>
            </p:cNvSpPr>
            <p:nvPr/>
          </p:nvSpPr>
          <p:spPr bwMode="auto">
            <a:xfrm>
              <a:off x="1547788" y="3578888"/>
              <a:ext cx="215900" cy="215900"/>
            </a:xfrm>
            <a:prstGeom prst="ellipse">
              <a:avLst/>
            </a:prstGeom>
            <a:solidFill>
              <a:schemeClr val="bg1"/>
            </a:solidFill>
            <a:ln w="9525">
              <a:solidFill>
                <a:schemeClr val="tx1"/>
              </a:solid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grpSp>
      <p:grpSp>
        <p:nvGrpSpPr>
          <p:cNvPr id="44" name="组合 43"/>
          <p:cNvGrpSpPr/>
          <p:nvPr/>
        </p:nvGrpSpPr>
        <p:grpSpPr>
          <a:xfrm>
            <a:off x="6753673" y="3645024"/>
            <a:ext cx="1922782" cy="577430"/>
            <a:chOff x="6753673" y="3645024"/>
            <a:chExt cx="1922782" cy="577430"/>
          </a:xfrm>
        </p:grpSpPr>
        <p:sp>
          <p:nvSpPr>
            <p:cNvPr id="22554" name="Text Box 11"/>
            <p:cNvSpPr txBox="1">
              <a:spLocks noChangeArrowheads="1"/>
            </p:cNvSpPr>
            <p:nvPr/>
          </p:nvSpPr>
          <p:spPr bwMode="auto">
            <a:xfrm>
              <a:off x="7524328" y="3760789"/>
              <a:ext cx="1152127" cy="461665"/>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dirty="0">
                  <a:latin typeface="Symbol" pitchFamily="18" charset="2"/>
                  <a:ea typeface="黑体" pitchFamily="2" charset="-122"/>
                </a:rPr>
                <a:t>a</a:t>
              </a:r>
              <a:r>
                <a:rPr lang="en-US" altLang="zh-CN" dirty="0">
                  <a:latin typeface="Arial" charset="0"/>
                  <a:ea typeface="黑体" pitchFamily="2" charset="-122"/>
                </a:rPr>
                <a:t>-</a:t>
              </a:r>
              <a:r>
                <a:rPr lang="zh-CN" altLang="en-US" dirty="0">
                  <a:latin typeface="Arial" charset="0"/>
                  <a:ea typeface="黑体" pitchFamily="2" charset="-122"/>
                </a:rPr>
                <a:t>酮酸  </a:t>
              </a:r>
            </a:p>
          </p:txBody>
        </p:sp>
        <p:sp>
          <p:nvSpPr>
            <p:cNvPr id="22559" name="Line 17"/>
            <p:cNvSpPr>
              <a:spLocks noChangeShapeType="1"/>
            </p:cNvSpPr>
            <p:nvPr/>
          </p:nvSpPr>
          <p:spPr bwMode="auto">
            <a:xfrm>
              <a:off x="6753673" y="3645024"/>
              <a:ext cx="842663" cy="2880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5497" name="Oval 41"/>
            <p:cNvSpPr>
              <a:spLocks noChangeArrowheads="1"/>
            </p:cNvSpPr>
            <p:nvPr/>
          </p:nvSpPr>
          <p:spPr bwMode="auto">
            <a:xfrm>
              <a:off x="7020372" y="3703638"/>
              <a:ext cx="215900" cy="215900"/>
            </a:xfrm>
            <a:prstGeom prst="ellipse">
              <a:avLst/>
            </a:prstGeom>
            <a:solidFill>
              <a:schemeClr val="bg1"/>
            </a:solidFill>
            <a:ln w="9525">
              <a:solidFill>
                <a:schemeClr val="tx1"/>
              </a:solid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a:p>
          </p:txBody>
        </p:sp>
      </p:grpSp>
      <p:grpSp>
        <p:nvGrpSpPr>
          <p:cNvPr id="45" name="组合 44"/>
          <p:cNvGrpSpPr/>
          <p:nvPr/>
        </p:nvGrpSpPr>
        <p:grpSpPr>
          <a:xfrm>
            <a:off x="5580510" y="4195764"/>
            <a:ext cx="2049463" cy="457200"/>
            <a:chOff x="5580510" y="4195764"/>
            <a:chExt cx="2049463" cy="457200"/>
          </a:xfrm>
        </p:grpSpPr>
        <p:sp>
          <p:nvSpPr>
            <p:cNvPr id="22560" name="Line 18"/>
            <p:cNvSpPr>
              <a:spLocks noChangeShapeType="1"/>
            </p:cNvSpPr>
            <p:nvPr/>
          </p:nvSpPr>
          <p:spPr bwMode="auto">
            <a:xfrm flipV="1">
              <a:off x="5580510" y="4195764"/>
              <a:ext cx="2049463"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 name="Group 40"/>
            <p:cNvGrpSpPr>
              <a:grpSpLocks/>
            </p:cNvGrpSpPr>
            <p:nvPr/>
          </p:nvGrpSpPr>
          <p:grpSpPr bwMode="auto">
            <a:xfrm>
              <a:off x="6347707" y="4212071"/>
              <a:ext cx="432000" cy="432000"/>
              <a:chOff x="4896" y="1968"/>
              <a:chExt cx="240" cy="240"/>
            </a:xfrm>
          </p:grpSpPr>
          <p:sp>
            <p:nvSpPr>
              <p:cNvPr id="35" name="AutoShape 41"/>
              <p:cNvSpPr>
                <a:spLocks noChangeArrowheads="1"/>
              </p:cNvSpPr>
              <p:nvPr/>
            </p:nvSpPr>
            <p:spPr bwMode="auto">
              <a:xfrm>
                <a:off x="4896" y="196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D60000"/>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Line 42"/>
              <p:cNvSpPr>
                <a:spLocks noChangeShapeType="1"/>
              </p:cNvSpPr>
              <p:nvPr/>
            </p:nvSpPr>
            <p:spPr bwMode="auto">
              <a:xfrm flipH="1">
                <a:off x="4944" y="2016"/>
                <a:ext cx="144" cy="144"/>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37" name="Text Box 36"/>
          <p:cNvSpPr txBox="1">
            <a:spLocks noChangeArrowheads="1"/>
          </p:cNvSpPr>
          <p:nvPr/>
        </p:nvSpPr>
        <p:spPr bwMode="auto">
          <a:xfrm>
            <a:off x="3625857" y="1196752"/>
            <a:ext cx="1882247"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none" lIns="91440" tIns="45720" rIns="91440" bIns="45720">
            <a:spAutoFit/>
            <a:scene3d>
              <a:camera prst="orthographicFront"/>
              <a:lightRig rig="soft" dir="tl">
                <a:rot lat="0" lon="0" rev="0"/>
              </a:lightRig>
            </a:scene3d>
            <a:sp3d contourW="12700" prstMaterial="matte">
              <a:bevelT w="38100" h="69850" prst="artDeco"/>
              <a:contourClr>
                <a:srgbClr val="FFFF00"/>
              </a:contourClr>
            </a:sp3d>
          </a:bodyPr>
          <a:lstStyle>
            <a:defPPr>
              <a:defRPr lang="zh-CN"/>
            </a:defPPr>
            <a:lvl1pPr algn="ctr">
              <a:defRPr sz="3600" b="1" cap="none" spc="-100">
                <a:ln w="11430"/>
                <a:solidFill>
                  <a:srgbClr val="00359E"/>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z="4000" b="0" dirty="0">
                <a:solidFill>
                  <a:srgbClr val="FFFF00"/>
                </a:solidFill>
                <a:effectLst/>
              </a:rPr>
              <a:t>小     结</a:t>
            </a:r>
          </a:p>
        </p:txBody>
      </p:sp>
      <p:sp>
        <p:nvSpPr>
          <p:cNvPr id="38" name="灯片编号占位符 37"/>
          <p:cNvSpPr>
            <a:spLocks noGrp="1"/>
          </p:cNvSpPr>
          <p:nvPr>
            <p:ph type="sldNum" sz="quarter" idx="11"/>
          </p:nvPr>
        </p:nvSpPr>
        <p:spPr/>
        <p:txBody>
          <a:bodyPr/>
          <a:lstStyle/>
          <a:p>
            <a:pPr>
              <a:defRPr/>
            </a:pPr>
            <a:fld id="{7D90E316-58D3-4896-89CC-36797C80DBF5}" type="slidenum">
              <a:rPr lang="en-US" altLang="zh-CN" smtClean="0"/>
              <a:pPr>
                <a:defRPr/>
              </a:pPr>
              <a:t>33</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5477"/>
                                        </p:tgtEl>
                                        <p:attrNameLst>
                                          <p:attrName>style.visibility</p:attrName>
                                        </p:attrNameLst>
                                      </p:cBhvr>
                                      <p:to>
                                        <p:strVal val="visible"/>
                                      </p:to>
                                    </p:set>
                                    <p:animEffect transition="in" filter="fade">
                                      <p:cBhvr>
                                        <p:cTn id="7" dur="500"/>
                                        <p:tgtEl>
                                          <p:spTgt spid="275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5476"/>
                                        </p:tgtEl>
                                        <p:attrNameLst>
                                          <p:attrName>style.visibility</p:attrName>
                                        </p:attrNameLst>
                                      </p:cBhvr>
                                      <p:to>
                                        <p:strVal val="visible"/>
                                      </p:to>
                                    </p:set>
                                    <p:animEffect transition="in" filter="fade">
                                      <p:cBhvr>
                                        <p:cTn id="10" dur="500"/>
                                        <p:tgtEl>
                                          <p:spTgt spid="27547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5462"/>
                                        </p:tgtEl>
                                        <p:attrNameLst>
                                          <p:attrName>style.visibility</p:attrName>
                                        </p:attrNameLst>
                                      </p:cBhvr>
                                      <p:to>
                                        <p:strVal val="visible"/>
                                      </p:to>
                                    </p:set>
                                    <p:animEffect transition="in" filter="fade">
                                      <p:cBhvr>
                                        <p:cTn id="14" dur="500"/>
                                        <p:tgtEl>
                                          <p:spTgt spid="27546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5461"/>
                                        </p:tgtEl>
                                        <p:attrNameLst>
                                          <p:attrName>style.visibility</p:attrName>
                                        </p:attrNameLst>
                                      </p:cBhvr>
                                      <p:to>
                                        <p:strVal val="visible"/>
                                      </p:to>
                                    </p:set>
                                    <p:animEffect transition="in" filter="fade">
                                      <p:cBhvr>
                                        <p:cTn id="17" dur="500"/>
                                        <p:tgtEl>
                                          <p:spTgt spid="275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5483"/>
                                        </p:tgtEl>
                                        <p:attrNameLst>
                                          <p:attrName>style.visibility</p:attrName>
                                        </p:attrNameLst>
                                      </p:cBhvr>
                                      <p:to>
                                        <p:strVal val="visible"/>
                                      </p:to>
                                    </p:set>
                                    <p:animEffect transition="in" filter="wipe(up)">
                                      <p:cBhvr>
                                        <p:cTn id="22" dur="500"/>
                                        <p:tgtEl>
                                          <p:spTgt spid="27548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5491"/>
                                        </p:tgtEl>
                                        <p:attrNameLst>
                                          <p:attrName>style.visibility</p:attrName>
                                        </p:attrNameLst>
                                      </p:cBhvr>
                                      <p:to>
                                        <p:strVal val="visible"/>
                                      </p:to>
                                    </p:set>
                                    <p:animEffect transition="in" filter="fade">
                                      <p:cBhvr>
                                        <p:cTn id="26" dur="500"/>
                                        <p:tgtEl>
                                          <p:spTgt spid="27549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0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10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10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1000"/>
                                        <p:tgtEl>
                                          <p:spTgt spid="42"/>
                                        </p:tgtEl>
                                      </p:cBhvr>
                                    </p:animEffect>
                                  </p:childTnLst>
                                </p:cTn>
                              </p:par>
                              <p:par>
                                <p:cTn id="47" presetID="2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10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1000"/>
                                        <p:tgtEl>
                                          <p:spTgt spid="44"/>
                                        </p:tgtEl>
                                      </p:cBhvr>
                                    </p:animEffect>
                                  </p:childTnLst>
                                </p:cTn>
                              </p:par>
                            </p:childTnLst>
                          </p:cTn>
                        </p:par>
                        <p:par>
                          <p:cTn id="55" fill="hold">
                            <p:stCondLst>
                              <p:cond delay="1000"/>
                            </p:stCondLst>
                            <p:childTnLst>
                              <p:par>
                                <p:cTn id="56" presetID="22" presetClass="entr" presetSubtype="4" fill="hold" grpId="1" nodeType="afterEffect">
                                  <p:stCondLst>
                                    <p:cond delay="0"/>
                                  </p:stCondLst>
                                  <p:childTnLst>
                                    <p:set>
                                      <p:cBhvr>
                                        <p:cTn id="57" dur="1" fill="hold">
                                          <p:stCondLst>
                                            <p:cond delay="0"/>
                                          </p:stCondLst>
                                        </p:cTn>
                                        <p:tgtEl>
                                          <p:spTgt spid="275475"/>
                                        </p:tgtEl>
                                        <p:attrNameLst>
                                          <p:attrName>style.visibility</p:attrName>
                                        </p:attrNameLst>
                                      </p:cBhvr>
                                      <p:to>
                                        <p:strVal val="visible"/>
                                      </p:to>
                                    </p:set>
                                    <p:animEffect transition="in" filter="wipe(down)">
                                      <p:cBhvr>
                                        <p:cTn id="58" dur="1000"/>
                                        <p:tgtEl>
                                          <p:spTgt spid="2754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animBg="1"/>
      <p:bldP spid="275462" grpId="0"/>
      <p:bldP spid="275475" grpId="1" animBg="1"/>
      <p:bldP spid="275476" grpId="0" animBg="1"/>
      <p:bldP spid="275477" grpId="0"/>
      <p:bldP spid="275483" grpId="0" animBg="1"/>
      <p:bldP spid="2754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338513" y="126523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l"/>
            <a:endParaRPr kumimoji="1" lang="zh-CN" altLang="zh-CN" sz="2400">
              <a:latin typeface="Tahoma" pitchFamily="34" charset="0"/>
            </a:endParaRPr>
          </a:p>
        </p:txBody>
      </p:sp>
      <p:sp>
        <p:nvSpPr>
          <p:cNvPr id="27651" name="Rectangle 5"/>
          <p:cNvSpPr>
            <a:spLocks noChangeArrowheads="1"/>
          </p:cNvSpPr>
          <p:nvPr/>
        </p:nvSpPr>
        <p:spPr bwMode="auto">
          <a:xfrm>
            <a:off x="503238" y="836613"/>
            <a:ext cx="817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latin typeface="宋体" pitchFamily="2" charset="-122"/>
                <a:ea typeface="黑体" pitchFamily="2" charset="-122"/>
              </a:rPr>
              <a:t>（四）核苷酸代谢与糖、蛋白质</a:t>
            </a:r>
            <a:r>
              <a:rPr kumimoji="1" lang="zh-CN" altLang="en-US" sz="3200" dirty="0">
                <a:latin typeface="Times New Roman" pitchFamily="18" charset="0"/>
                <a:ea typeface="黑体" pitchFamily="2" charset="-122"/>
              </a:rPr>
              <a:t>代谢的联系</a:t>
            </a:r>
            <a:endParaRPr kumimoji="1" lang="zh-CN" altLang="en-US" sz="2400" dirty="0">
              <a:latin typeface="Tahoma" pitchFamily="34" charset="0"/>
              <a:ea typeface="黑体" pitchFamily="2" charset="-122"/>
            </a:endParaRPr>
          </a:p>
        </p:txBody>
      </p:sp>
      <p:sp>
        <p:nvSpPr>
          <p:cNvPr id="27652" name="Rectangle 6"/>
          <p:cNvSpPr>
            <a:spLocks noChangeArrowheads="1"/>
          </p:cNvSpPr>
          <p:nvPr/>
        </p:nvSpPr>
        <p:spPr bwMode="auto">
          <a:xfrm>
            <a:off x="1839913" y="1328738"/>
            <a:ext cx="182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l"/>
            <a:endParaRPr kumimoji="1" lang="zh-CN" altLang="zh-CN" sz="2400">
              <a:latin typeface="Tahoma" pitchFamily="34" charset="0"/>
            </a:endParaRPr>
          </a:p>
        </p:txBody>
      </p:sp>
      <p:sp>
        <p:nvSpPr>
          <p:cNvPr id="34823" name="Text Box 7"/>
          <p:cNvSpPr txBox="1">
            <a:spLocks noChangeArrowheads="1"/>
          </p:cNvSpPr>
          <p:nvPr/>
        </p:nvSpPr>
        <p:spPr bwMode="auto">
          <a:xfrm>
            <a:off x="755650" y="1676400"/>
            <a:ext cx="7634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dirty="0">
                <a:solidFill>
                  <a:srgbClr val="FFFF00"/>
                </a:solidFill>
                <a:latin typeface="Arial" pitchFamily="34" charset="0"/>
                <a:ea typeface="黑体" pitchFamily="49" charset="-122"/>
                <a:cs typeface="Arial" pitchFamily="34" charset="0"/>
              </a:rPr>
              <a:t> 1. </a:t>
            </a:r>
            <a:r>
              <a:rPr kumimoji="1" lang="zh-CN" altLang="en-US" sz="3200" dirty="0">
                <a:solidFill>
                  <a:srgbClr val="FFFF00"/>
                </a:solidFill>
                <a:latin typeface="Arial" pitchFamily="34" charset="0"/>
                <a:ea typeface="黑体" pitchFamily="49" charset="-122"/>
                <a:cs typeface="Arial" pitchFamily="34" charset="0"/>
              </a:rPr>
              <a:t>氨基酸是体内合成核苷酸的重要原料</a:t>
            </a:r>
            <a:endParaRPr kumimoji="1" lang="zh-CN" altLang="en-US" sz="2400" dirty="0">
              <a:latin typeface="Arial" pitchFamily="34" charset="0"/>
              <a:ea typeface="黑体" pitchFamily="49" charset="-122"/>
              <a:cs typeface="Arial" pitchFamily="34" charset="0"/>
            </a:endParaRPr>
          </a:p>
        </p:txBody>
      </p:sp>
      <p:grpSp>
        <p:nvGrpSpPr>
          <p:cNvPr id="2" name="Group 8"/>
          <p:cNvGrpSpPr>
            <a:grpSpLocks/>
          </p:cNvGrpSpPr>
          <p:nvPr/>
        </p:nvGrpSpPr>
        <p:grpSpPr bwMode="auto">
          <a:xfrm>
            <a:off x="1116013" y="2565400"/>
            <a:ext cx="6781800" cy="2698750"/>
            <a:chOff x="768" y="1845"/>
            <a:chExt cx="4272" cy="1700"/>
          </a:xfrm>
        </p:grpSpPr>
        <p:sp>
          <p:nvSpPr>
            <p:cNvPr id="27656" name="Rectangle 9"/>
            <p:cNvSpPr>
              <a:spLocks noChangeArrowheads="1"/>
            </p:cNvSpPr>
            <p:nvPr/>
          </p:nvSpPr>
          <p:spPr bwMode="auto">
            <a:xfrm>
              <a:off x="768" y="2181"/>
              <a:ext cx="701" cy="291"/>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l"/>
              <a:r>
                <a:rPr kumimoji="1" lang="zh-CN" altLang="en-US" sz="2400">
                  <a:solidFill>
                    <a:schemeClr val="bg2"/>
                  </a:solidFill>
                  <a:latin typeface="Arial" pitchFamily="34" charset="0"/>
                  <a:ea typeface="黑体" pitchFamily="49" charset="-122"/>
                  <a:cs typeface="Arial" pitchFamily="34" charset="0"/>
                </a:rPr>
                <a:t>甘氨酸</a:t>
              </a:r>
            </a:p>
          </p:txBody>
        </p:sp>
        <p:sp>
          <p:nvSpPr>
            <p:cNvPr id="27657" name="Rectangle 10"/>
            <p:cNvSpPr>
              <a:spLocks noChangeArrowheads="1"/>
            </p:cNvSpPr>
            <p:nvPr/>
          </p:nvSpPr>
          <p:spPr bwMode="auto">
            <a:xfrm>
              <a:off x="1632" y="1845"/>
              <a:ext cx="896" cy="291"/>
            </a:xfrm>
            <a:prstGeom prst="rect">
              <a:avLst/>
            </a:prstGeom>
            <a:solidFill>
              <a:srgbClr val="FF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algn="l"/>
              <a:r>
                <a:rPr kumimoji="1" lang="zh-CN" altLang="en-US" sz="2400">
                  <a:solidFill>
                    <a:schemeClr val="bg2"/>
                  </a:solidFill>
                  <a:latin typeface="Arial" pitchFamily="34" charset="0"/>
                  <a:ea typeface="黑体" pitchFamily="49" charset="-122"/>
                  <a:cs typeface="Arial" pitchFamily="34" charset="0"/>
                </a:rPr>
                <a:t>天冬氨酸</a:t>
              </a:r>
            </a:p>
          </p:txBody>
        </p:sp>
        <p:sp>
          <p:nvSpPr>
            <p:cNvPr id="27658" name="Rectangle 11"/>
            <p:cNvSpPr>
              <a:spLocks noChangeArrowheads="1"/>
            </p:cNvSpPr>
            <p:nvPr/>
          </p:nvSpPr>
          <p:spPr bwMode="auto">
            <a:xfrm>
              <a:off x="2976" y="1872"/>
              <a:ext cx="912" cy="288"/>
            </a:xfrm>
            <a:prstGeom prst="rect">
              <a:avLst/>
            </a:prstGeom>
            <a:solidFill>
              <a:srgbClr val="99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400">
                  <a:solidFill>
                    <a:schemeClr val="bg2"/>
                  </a:solidFill>
                  <a:latin typeface="Arial" pitchFamily="34" charset="0"/>
                  <a:ea typeface="黑体" pitchFamily="49" charset="-122"/>
                  <a:cs typeface="Arial" pitchFamily="34" charset="0"/>
                </a:rPr>
                <a:t>谷氨酰胺</a:t>
              </a:r>
            </a:p>
          </p:txBody>
        </p:sp>
        <p:sp>
          <p:nvSpPr>
            <p:cNvPr id="27659" name="Rectangle 12"/>
            <p:cNvSpPr>
              <a:spLocks noChangeArrowheads="1"/>
            </p:cNvSpPr>
            <p:nvPr/>
          </p:nvSpPr>
          <p:spPr bwMode="auto">
            <a:xfrm>
              <a:off x="4128" y="2160"/>
              <a:ext cx="912" cy="288"/>
            </a:xfrm>
            <a:prstGeom prst="rect">
              <a:avLst/>
            </a:prstGeom>
            <a:solidFill>
              <a:srgbClr val="FFCC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400">
                  <a:solidFill>
                    <a:schemeClr val="bg2"/>
                  </a:solidFill>
                  <a:latin typeface="Arial" pitchFamily="34" charset="0"/>
                  <a:ea typeface="黑体" pitchFamily="49" charset="-122"/>
                  <a:cs typeface="Arial" pitchFamily="34" charset="0"/>
                </a:rPr>
                <a:t>一碳单位</a:t>
              </a:r>
            </a:p>
          </p:txBody>
        </p:sp>
        <p:sp>
          <p:nvSpPr>
            <p:cNvPr id="27660" name="Rectangle 13"/>
            <p:cNvSpPr>
              <a:spLocks noChangeArrowheads="1"/>
            </p:cNvSpPr>
            <p:nvPr/>
          </p:nvSpPr>
          <p:spPr bwMode="auto">
            <a:xfrm>
              <a:off x="1296" y="3210"/>
              <a:ext cx="1020" cy="335"/>
            </a:xfrm>
            <a:prstGeom prst="rect">
              <a:avLst/>
            </a:prstGeom>
            <a:solidFill>
              <a:srgbClr val="FF9FE6"/>
            </a:solidFill>
            <a:ln w="12700" cap="sq">
              <a:solidFill>
                <a:srgbClr val="FF6699"/>
              </a:solidFill>
              <a:miter lim="800000"/>
              <a:headEnd type="none" w="sm" len="sm"/>
              <a:tailEnd type="none" w="sm" len="sm"/>
            </a:ln>
          </p:spPr>
          <p:txBody>
            <a:bodyPr wrap="none">
              <a:spAutoFit/>
            </a:bodyPr>
            <a:lstStyle/>
            <a:p>
              <a:pPr algn="l"/>
              <a:r>
                <a:rPr kumimoji="1" lang="zh-CN" altLang="en-US" sz="2800">
                  <a:solidFill>
                    <a:schemeClr val="bg2"/>
                  </a:solidFill>
                  <a:latin typeface="Arial" pitchFamily="34" charset="0"/>
                  <a:ea typeface="黑体" pitchFamily="49" charset="-122"/>
                  <a:cs typeface="Arial" pitchFamily="34" charset="0"/>
                </a:rPr>
                <a:t>合成嘌呤</a:t>
              </a:r>
              <a:endParaRPr kumimoji="1" lang="zh-CN" altLang="en-US" sz="2400">
                <a:solidFill>
                  <a:schemeClr val="bg2"/>
                </a:solidFill>
                <a:latin typeface="Arial" pitchFamily="34" charset="0"/>
                <a:ea typeface="黑体" pitchFamily="49" charset="-122"/>
                <a:cs typeface="Arial" pitchFamily="34" charset="0"/>
              </a:endParaRPr>
            </a:p>
          </p:txBody>
        </p:sp>
        <p:sp>
          <p:nvSpPr>
            <p:cNvPr id="27661" name="Line 14"/>
            <p:cNvSpPr>
              <a:spLocks noChangeShapeType="1"/>
            </p:cNvSpPr>
            <p:nvPr/>
          </p:nvSpPr>
          <p:spPr bwMode="auto">
            <a:xfrm>
              <a:off x="1200" y="2496"/>
              <a:ext cx="192" cy="624"/>
            </a:xfrm>
            <a:prstGeom prst="line">
              <a:avLst/>
            </a:prstGeom>
            <a:noFill/>
            <a:ln w="38100">
              <a:solidFill>
                <a:srgbClr val="FF6699"/>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7662" name="Line 15"/>
            <p:cNvSpPr>
              <a:spLocks noChangeShapeType="1"/>
            </p:cNvSpPr>
            <p:nvPr/>
          </p:nvSpPr>
          <p:spPr bwMode="auto">
            <a:xfrm flipH="1">
              <a:off x="1872" y="2160"/>
              <a:ext cx="48" cy="816"/>
            </a:xfrm>
            <a:prstGeom prst="line">
              <a:avLst/>
            </a:prstGeom>
            <a:noFill/>
            <a:ln w="28575">
              <a:solidFill>
                <a:srgbClr val="FF6699"/>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7663" name="Line 16"/>
            <p:cNvSpPr>
              <a:spLocks noChangeShapeType="1"/>
            </p:cNvSpPr>
            <p:nvPr/>
          </p:nvSpPr>
          <p:spPr bwMode="auto">
            <a:xfrm flipH="1">
              <a:off x="2304" y="2208"/>
              <a:ext cx="816" cy="816"/>
            </a:xfrm>
            <a:prstGeom prst="line">
              <a:avLst/>
            </a:prstGeom>
            <a:noFill/>
            <a:ln w="28575">
              <a:solidFill>
                <a:srgbClr val="FF6699"/>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7664" name="Line 17"/>
            <p:cNvSpPr>
              <a:spLocks noChangeShapeType="1"/>
            </p:cNvSpPr>
            <p:nvPr/>
          </p:nvSpPr>
          <p:spPr bwMode="auto">
            <a:xfrm flipH="1">
              <a:off x="2544" y="2496"/>
              <a:ext cx="1632" cy="672"/>
            </a:xfrm>
            <a:prstGeom prst="line">
              <a:avLst/>
            </a:prstGeom>
            <a:noFill/>
            <a:ln w="28575">
              <a:solidFill>
                <a:srgbClr val="FF6699"/>
              </a:solidFill>
              <a:prstDash val="dash"/>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7665" name="Rectangle 18"/>
            <p:cNvSpPr>
              <a:spLocks noChangeArrowheads="1"/>
            </p:cNvSpPr>
            <p:nvPr/>
          </p:nvSpPr>
          <p:spPr bwMode="auto">
            <a:xfrm>
              <a:off x="3696" y="3210"/>
              <a:ext cx="1020" cy="335"/>
            </a:xfrm>
            <a:prstGeom prst="rect">
              <a:avLst/>
            </a:prstGeom>
            <a:solidFill>
              <a:schemeClr val="hlink"/>
            </a:solidFill>
            <a:ln w="12700" cap="sq">
              <a:solidFill>
                <a:schemeClr val="hlink"/>
              </a:solidFill>
              <a:miter lim="800000"/>
              <a:headEnd type="none" w="sm" len="sm"/>
              <a:tailEnd type="none" w="sm" len="sm"/>
            </a:ln>
          </p:spPr>
          <p:txBody>
            <a:bodyPr wrap="none">
              <a:spAutoFit/>
            </a:bodyPr>
            <a:lstStyle/>
            <a:p>
              <a:pPr algn="l"/>
              <a:r>
                <a:rPr kumimoji="1" lang="zh-CN" altLang="en-US" sz="2800" dirty="0">
                  <a:solidFill>
                    <a:schemeClr val="bg2"/>
                  </a:solidFill>
                  <a:latin typeface="Arial" pitchFamily="34" charset="0"/>
                  <a:ea typeface="黑体" pitchFamily="49" charset="-122"/>
                  <a:cs typeface="Arial" pitchFamily="34" charset="0"/>
                </a:rPr>
                <a:t>合成嘧啶</a:t>
              </a:r>
              <a:endParaRPr kumimoji="1" lang="zh-CN" altLang="en-US" sz="2400" dirty="0">
                <a:solidFill>
                  <a:schemeClr val="bg2"/>
                </a:solidFill>
                <a:latin typeface="Arial" pitchFamily="34" charset="0"/>
                <a:ea typeface="黑体" pitchFamily="49" charset="-122"/>
                <a:cs typeface="Arial" pitchFamily="34" charset="0"/>
              </a:endParaRPr>
            </a:p>
          </p:txBody>
        </p:sp>
        <p:sp>
          <p:nvSpPr>
            <p:cNvPr id="27666" name="Line 19"/>
            <p:cNvSpPr>
              <a:spLocks noChangeShapeType="1"/>
            </p:cNvSpPr>
            <p:nvPr/>
          </p:nvSpPr>
          <p:spPr bwMode="auto">
            <a:xfrm>
              <a:off x="2400" y="2112"/>
              <a:ext cx="1392" cy="960"/>
            </a:xfrm>
            <a:prstGeom prst="line">
              <a:avLst/>
            </a:prstGeom>
            <a:noFill/>
            <a:ln w="28575">
              <a:solidFill>
                <a:schemeClr val="hlink"/>
              </a:solidFill>
              <a:prstDash val="sysDot"/>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7667" name="Line 20"/>
            <p:cNvSpPr>
              <a:spLocks noChangeShapeType="1"/>
            </p:cNvSpPr>
            <p:nvPr/>
          </p:nvSpPr>
          <p:spPr bwMode="auto">
            <a:xfrm>
              <a:off x="3600" y="2160"/>
              <a:ext cx="624" cy="864"/>
            </a:xfrm>
            <a:prstGeom prst="line">
              <a:avLst/>
            </a:prstGeom>
            <a:noFill/>
            <a:ln w="38100">
              <a:solidFill>
                <a:schemeClr val="hlink"/>
              </a:solidFill>
              <a:prstDash val="sysDot"/>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27668" name="Line 21"/>
            <p:cNvSpPr>
              <a:spLocks noChangeShapeType="1"/>
            </p:cNvSpPr>
            <p:nvPr/>
          </p:nvSpPr>
          <p:spPr bwMode="auto">
            <a:xfrm flipH="1">
              <a:off x="4512" y="2496"/>
              <a:ext cx="96" cy="576"/>
            </a:xfrm>
            <a:prstGeom prst="line">
              <a:avLst/>
            </a:prstGeom>
            <a:noFill/>
            <a:ln w="28575">
              <a:solidFill>
                <a:schemeClr val="hlink"/>
              </a:solidFill>
              <a:prstDash val="sysDot"/>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sp>
        <p:nvSpPr>
          <p:cNvPr id="34838" name="Text Box 22"/>
          <p:cNvSpPr txBox="1">
            <a:spLocks noChangeArrowheads="1"/>
          </p:cNvSpPr>
          <p:nvPr/>
        </p:nvSpPr>
        <p:spPr bwMode="auto">
          <a:xfrm>
            <a:off x="1042988" y="5661025"/>
            <a:ext cx="7507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3200">
                <a:solidFill>
                  <a:srgbClr val="FFFF00"/>
                </a:solidFill>
                <a:latin typeface="Arial" pitchFamily="34" charset="0"/>
                <a:ea typeface="黑体" pitchFamily="49" charset="-122"/>
                <a:cs typeface="Arial" pitchFamily="34" charset="0"/>
              </a:rPr>
              <a:t>2. </a:t>
            </a:r>
            <a:r>
              <a:rPr kumimoji="1" lang="zh-CN" altLang="en-US" sz="3200">
                <a:solidFill>
                  <a:srgbClr val="FFFF00"/>
                </a:solidFill>
                <a:latin typeface="Arial" pitchFamily="34" charset="0"/>
                <a:ea typeface="黑体" pitchFamily="49" charset="-122"/>
                <a:cs typeface="Arial" pitchFamily="34" charset="0"/>
              </a:rPr>
              <a:t>磷酸核糖由磷酸戊糖途径提供</a:t>
            </a:r>
            <a:endParaRPr kumimoji="1" lang="zh-CN" altLang="en-US" sz="2400">
              <a:latin typeface="Arial" pitchFamily="34" charset="0"/>
              <a:ea typeface="黑体" pitchFamily="49" charset="-122"/>
              <a:cs typeface="Arial" pitchFamily="34" charset="0"/>
            </a:endParaRPr>
          </a:p>
        </p:txBody>
      </p:sp>
      <p:sp>
        <p:nvSpPr>
          <p:cNvPr id="21" name="灯片编号占位符 20"/>
          <p:cNvSpPr>
            <a:spLocks noGrp="1"/>
          </p:cNvSpPr>
          <p:nvPr>
            <p:ph type="sldNum" sz="quarter" idx="11"/>
          </p:nvPr>
        </p:nvSpPr>
        <p:spPr/>
        <p:txBody>
          <a:bodyPr/>
          <a:lstStyle/>
          <a:p>
            <a:pPr>
              <a:defRPr/>
            </a:pPr>
            <a:fld id="{7D90E316-58D3-4896-89CC-36797C80DBF5}" type="slidenum">
              <a:rPr lang="en-US" altLang="zh-CN" smtClean="0"/>
              <a:pPr>
                <a:defRPr/>
              </a:pPr>
              <a:t>34</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dissolve">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38"/>
                                        </p:tgtEl>
                                        <p:attrNameLst>
                                          <p:attrName>style.visibility</p:attrName>
                                        </p:attrNameLst>
                                      </p:cBhvr>
                                      <p:to>
                                        <p:strVal val="visible"/>
                                      </p:to>
                                    </p:set>
                                    <p:animEffect transition="in" filter="dissolve">
                                      <p:cBhvr>
                                        <p:cTn id="17" dur="500"/>
                                        <p:tgtEl>
                                          <p:spTgt spid="34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806700" y="1844824"/>
            <a:ext cx="1150938" cy="936625"/>
            <a:chOff x="2336" y="935"/>
            <a:chExt cx="725" cy="590"/>
          </a:xfrm>
          <a:solidFill>
            <a:srgbClr val="FF9FE6"/>
          </a:solidFill>
          <a:scene3d>
            <a:camera prst="orthographicFront">
              <a:rot lat="0" lon="0" rev="0"/>
            </a:camera>
            <a:lightRig rig="glow" dir="t">
              <a:rot lat="0" lon="0" rev="4800000"/>
            </a:lightRig>
          </a:scene3d>
        </p:grpSpPr>
        <p:sp>
          <p:nvSpPr>
            <p:cNvPr id="24600" name="Oval 4"/>
            <p:cNvSpPr>
              <a:spLocks noChangeArrowheads="1"/>
            </p:cNvSpPr>
            <p:nvPr/>
          </p:nvSpPr>
          <p:spPr bwMode="auto">
            <a:xfrm>
              <a:off x="2336" y="935"/>
              <a:ext cx="725" cy="59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wrap="none" anchor="ctr"/>
            <a:lstStyle/>
            <a:p>
              <a:pPr algn="ctr"/>
              <a:endParaRPr lang="zh-CN" altLang="zh-CN"/>
            </a:p>
          </p:txBody>
        </p:sp>
        <p:sp>
          <p:nvSpPr>
            <p:cNvPr id="24601" name="Text Box 5"/>
            <p:cNvSpPr txBox="1">
              <a:spLocks noChangeArrowheads="1"/>
            </p:cNvSpPr>
            <p:nvPr/>
          </p:nvSpPr>
          <p:spPr bwMode="auto">
            <a:xfrm>
              <a:off x="2481" y="993"/>
              <a:ext cx="423" cy="404"/>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600" dirty="0">
                  <a:solidFill>
                    <a:schemeClr val="bg2"/>
                  </a:solidFill>
                  <a:latin typeface="黑体" pitchFamily="2" charset="-122"/>
                  <a:ea typeface="黑体" pitchFamily="2" charset="-122"/>
                </a:rPr>
                <a:t>糖   </a:t>
              </a:r>
            </a:p>
          </p:txBody>
        </p:sp>
      </p:grpSp>
      <p:grpSp>
        <p:nvGrpSpPr>
          <p:cNvPr id="3" name="Group 11"/>
          <p:cNvGrpSpPr>
            <a:grpSpLocks/>
          </p:cNvGrpSpPr>
          <p:nvPr/>
        </p:nvGrpSpPr>
        <p:grpSpPr bwMode="auto">
          <a:xfrm>
            <a:off x="6381750" y="1873399"/>
            <a:ext cx="2014538" cy="936625"/>
            <a:chOff x="4163" y="980"/>
            <a:chExt cx="1269" cy="590"/>
          </a:xfrm>
          <a:scene3d>
            <a:camera prst="orthographicFront">
              <a:rot lat="0" lon="0" rev="0"/>
            </a:camera>
            <a:lightRig rig="glow" dir="t">
              <a:rot lat="0" lon="0" rev="4800000"/>
            </a:lightRig>
          </a:scene3d>
        </p:grpSpPr>
        <p:sp>
          <p:nvSpPr>
            <p:cNvPr id="24598" name="Oval 6"/>
            <p:cNvSpPr>
              <a:spLocks noChangeArrowheads="1"/>
            </p:cNvSpPr>
            <p:nvPr/>
          </p:nvSpPr>
          <p:spPr bwMode="auto">
            <a:xfrm>
              <a:off x="4163" y="980"/>
              <a:ext cx="1030" cy="590"/>
            </a:xfrm>
            <a:prstGeom prst="ellipse">
              <a:avLst/>
            </a:prstGeom>
            <a:solidFill>
              <a:srgbClr val="FFFF00"/>
            </a:solidFill>
            <a:ln w="9525">
              <a:noFill/>
              <a:round/>
              <a:headEnd/>
              <a:tailEnd/>
            </a:ln>
            <a:effectLst>
              <a:outerShdw blurRad="190500" dist="228600" dir="2700000" algn="ctr">
                <a:srgbClr val="000000">
                  <a:alpha val="30000"/>
                </a:srgbClr>
              </a:outerShdw>
            </a:effectLst>
            <a:sp3d prstMaterial="matte">
              <a:bevelT w="127000" h="63500"/>
            </a:sp3d>
          </p:spPr>
          <p:txBody>
            <a:bodyPr wrap="none" anchor="ctr"/>
            <a:lstStyle/>
            <a:p>
              <a:pPr algn="ctr"/>
              <a:endParaRPr lang="zh-CN" altLang="zh-CN" dirty="0">
                <a:solidFill>
                  <a:schemeClr val="bg2"/>
                </a:solidFill>
              </a:endParaRPr>
            </a:p>
          </p:txBody>
        </p:sp>
        <p:sp>
          <p:nvSpPr>
            <p:cNvPr id="24599" name="Text Box 7"/>
            <p:cNvSpPr txBox="1">
              <a:spLocks noChangeArrowheads="1"/>
            </p:cNvSpPr>
            <p:nvPr/>
          </p:nvSpPr>
          <p:spPr bwMode="auto">
            <a:xfrm>
              <a:off x="4308" y="1038"/>
              <a:ext cx="1124" cy="404"/>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600" dirty="0">
                  <a:solidFill>
                    <a:schemeClr val="bg2"/>
                  </a:solidFill>
                  <a:latin typeface="黑体" pitchFamily="2" charset="-122"/>
                  <a:ea typeface="黑体" pitchFamily="2" charset="-122"/>
                </a:rPr>
                <a:t>脂肪   </a:t>
              </a:r>
            </a:p>
          </p:txBody>
        </p:sp>
      </p:grpSp>
      <p:grpSp>
        <p:nvGrpSpPr>
          <p:cNvPr id="4" name="Group 12"/>
          <p:cNvGrpSpPr>
            <a:grpSpLocks/>
          </p:cNvGrpSpPr>
          <p:nvPr/>
        </p:nvGrpSpPr>
        <p:grpSpPr bwMode="auto">
          <a:xfrm>
            <a:off x="4175124" y="4321324"/>
            <a:ext cx="2016125" cy="936625"/>
            <a:chOff x="2789" y="2477"/>
            <a:chExt cx="1270" cy="590"/>
          </a:xfrm>
          <a:scene3d>
            <a:camera prst="orthographicFront">
              <a:rot lat="0" lon="0" rev="0"/>
            </a:camera>
            <a:lightRig rig="glow" dir="t">
              <a:rot lat="0" lon="0" rev="4800000"/>
            </a:lightRig>
          </a:scene3d>
        </p:grpSpPr>
        <p:sp>
          <p:nvSpPr>
            <p:cNvPr id="24596" name="Oval 8"/>
            <p:cNvSpPr>
              <a:spLocks noChangeArrowheads="1"/>
            </p:cNvSpPr>
            <p:nvPr/>
          </p:nvSpPr>
          <p:spPr bwMode="auto">
            <a:xfrm>
              <a:off x="2789" y="2477"/>
              <a:ext cx="1270" cy="590"/>
            </a:xfrm>
            <a:prstGeom prst="ellipse">
              <a:avLst/>
            </a:prstGeom>
            <a:solidFill>
              <a:srgbClr val="66FF33"/>
            </a:solidFill>
            <a:ln w="9525">
              <a:noFill/>
              <a:round/>
              <a:headEnd/>
              <a:tailEnd/>
            </a:ln>
            <a:effectLst>
              <a:outerShdw blurRad="190500" dist="228600" dir="2700000" algn="ctr">
                <a:srgbClr val="000000">
                  <a:alpha val="30000"/>
                </a:srgbClr>
              </a:outerShdw>
            </a:effectLst>
            <a:sp3d prstMaterial="matte">
              <a:bevelT w="127000" h="63500"/>
            </a:sp3d>
          </p:spPr>
          <p:txBody>
            <a:bodyPr wrap="none" anchor="ctr"/>
            <a:lstStyle/>
            <a:p>
              <a:pPr algn="ctr"/>
              <a:endParaRPr lang="zh-CN" altLang="zh-CN" dirty="0">
                <a:solidFill>
                  <a:schemeClr val="bg2"/>
                </a:solidFill>
              </a:endParaRPr>
            </a:p>
          </p:txBody>
        </p:sp>
        <p:sp>
          <p:nvSpPr>
            <p:cNvPr id="24597" name="Text Box 9"/>
            <p:cNvSpPr txBox="1">
              <a:spLocks noChangeArrowheads="1"/>
            </p:cNvSpPr>
            <p:nvPr/>
          </p:nvSpPr>
          <p:spPr bwMode="auto">
            <a:xfrm>
              <a:off x="2903" y="2553"/>
              <a:ext cx="1103" cy="40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600" dirty="0">
                  <a:solidFill>
                    <a:schemeClr val="bg2"/>
                  </a:solidFill>
                  <a:latin typeface="黑体" pitchFamily="2" charset="-122"/>
                  <a:ea typeface="黑体" pitchFamily="2" charset="-122"/>
                </a:rPr>
                <a:t>蛋白质   </a:t>
              </a:r>
            </a:p>
          </p:txBody>
        </p:sp>
      </p:grpSp>
      <p:sp>
        <p:nvSpPr>
          <p:cNvPr id="270351" name="AutoShape 15"/>
          <p:cNvSpPr>
            <a:spLocks noChangeArrowheads="1"/>
          </p:cNvSpPr>
          <p:nvPr/>
        </p:nvSpPr>
        <p:spPr bwMode="auto">
          <a:xfrm>
            <a:off x="4227513" y="2132161"/>
            <a:ext cx="1987550" cy="360363"/>
          </a:xfrm>
          <a:prstGeom prst="rightArrow">
            <a:avLst>
              <a:gd name="adj1" fmla="val 50000"/>
              <a:gd name="adj2" fmla="val 137885"/>
            </a:avLst>
          </a:prstGeom>
          <a:solidFill>
            <a:schemeClr val="tx1"/>
          </a:solidFill>
          <a:ln w="9525">
            <a:solidFill>
              <a:schemeClr val="tx1"/>
            </a:solidFill>
            <a:miter lim="800000"/>
            <a:headEnd/>
            <a:tailEnd/>
          </a:ln>
          <a:effectLst/>
        </p:spPr>
        <p:txBody>
          <a:bodyPr wrap="none" anchor="ctr"/>
          <a:lstStyle/>
          <a:p>
            <a:endParaRPr lang="zh-CN" altLang="en-US"/>
          </a:p>
        </p:txBody>
      </p:sp>
      <p:sp>
        <p:nvSpPr>
          <p:cNvPr id="270352" name="Line 16"/>
          <p:cNvSpPr>
            <a:spLocks noChangeShapeType="1"/>
          </p:cNvSpPr>
          <p:nvPr/>
        </p:nvSpPr>
        <p:spPr bwMode="auto">
          <a:xfrm flipH="1">
            <a:off x="4241800" y="2608411"/>
            <a:ext cx="1857375" cy="0"/>
          </a:xfrm>
          <a:prstGeom prst="line">
            <a:avLst/>
          </a:prstGeom>
          <a:noFill/>
          <a:ln w="762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0353" name="AutoShape 17"/>
          <p:cNvSpPr>
            <a:spLocks noChangeArrowheads="1"/>
          </p:cNvSpPr>
          <p:nvPr/>
        </p:nvSpPr>
        <p:spPr bwMode="auto">
          <a:xfrm rot="-3565129">
            <a:off x="5281432" y="3408053"/>
            <a:ext cx="1576387" cy="261269"/>
          </a:xfrm>
          <a:prstGeom prst="rightArrow">
            <a:avLst>
              <a:gd name="adj1" fmla="val 50000"/>
              <a:gd name="adj2" fmla="val 125379"/>
            </a:avLst>
          </a:prstGeom>
          <a:solidFill>
            <a:schemeClr val="tx1"/>
          </a:solidFill>
          <a:ln w="9525">
            <a:solidFill>
              <a:schemeClr val="tx1"/>
            </a:solidFill>
            <a:miter lim="800000"/>
            <a:headEnd/>
            <a:tailEnd/>
          </a:ln>
          <a:effectLst/>
        </p:spPr>
        <p:txBody>
          <a:bodyPr wrap="none" anchor="ctr"/>
          <a:lstStyle/>
          <a:p>
            <a:endParaRPr lang="zh-CN" altLang="en-US"/>
          </a:p>
        </p:txBody>
      </p:sp>
      <p:sp>
        <p:nvSpPr>
          <p:cNvPr id="270354" name="Line 18"/>
          <p:cNvSpPr>
            <a:spLocks noChangeShapeType="1"/>
          </p:cNvSpPr>
          <p:nvPr/>
        </p:nvSpPr>
        <p:spPr bwMode="auto">
          <a:xfrm rot="17863372" flipH="1">
            <a:off x="5487194" y="3672830"/>
            <a:ext cx="1584325" cy="1587"/>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0357" name="Line 21"/>
          <p:cNvSpPr>
            <a:spLocks noChangeShapeType="1"/>
          </p:cNvSpPr>
          <p:nvPr/>
        </p:nvSpPr>
        <p:spPr bwMode="auto">
          <a:xfrm flipH="1" flipV="1">
            <a:off x="3822700" y="2925911"/>
            <a:ext cx="792163" cy="12239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0358" name="Line 22"/>
          <p:cNvSpPr>
            <a:spLocks noChangeShapeType="1"/>
          </p:cNvSpPr>
          <p:nvPr/>
        </p:nvSpPr>
        <p:spPr bwMode="auto">
          <a:xfrm rot="10800000" flipH="1" flipV="1">
            <a:off x="3678238" y="3070374"/>
            <a:ext cx="792162" cy="12239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0359" name="Text Box 23"/>
          <p:cNvSpPr txBox="1">
            <a:spLocks noChangeArrowheads="1"/>
          </p:cNvSpPr>
          <p:nvPr/>
        </p:nvSpPr>
        <p:spPr bwMode="auto">
          <a:xfrm>
            <a:off x="4237111" y="3198961"/>
            <a:ext cx="9829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sz="2800" dirty="0">
                <a:solidFill>
                  <a:srgbClr val="FFFF00"/>
                </a:solidFill>
                <a:latin typeface="Arial" charset="0"/>
              </a:rPr>
              <a:t>18    </a:t>
            </a:r>
          </a:p>
        </p:txBody>
      </p:sp>
      <p:sp>
        <p:nvSpPr>
          <p:cNvPr id="270360" name="Text Box 24"/>
          <p:cNvSpPr txBox="1">
            <a:spLocks noChangeArrowheads="1"/>
          </p:cNvSpPr>
          <p:nvPr/>
        </p:nvSpPr>
        <p:spPr bwMode="auto">
          <a:xfrm>
            <a:off x="3431232" y="3548211"/>
            <a:ext cx="9829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sz="2800" dirty="0">
                <a:solidFill>
                  <a:srgbClr val="FFFF00"/>
                </a:solidFill>
                <a:latin typeface="Arial" charset="0"/>
              </a:rPr>
              <a:t>11    </a:t>
            </a:r>
          </a:p>
        </p:txBody>
      </p:sp>
      <p:sp>
        <p:nvSpPr>
          <p:cNvPr id="24589" name="Text Box 25"/>
          <p:cNvSpPr txBox="1">
            <a:spLocks noChangeArrowheads="1"/>
          </p:cNvSpPr>
          <p:nvPr/>
        </p:nvSpPr>
        <p:spPr bwMode="auto">
          <a:xfrm>
            <a:off x="1763688" y="764704"/>
            <a:ext cx="5544616" cy="7078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square" lIns="91440" tIns="45720" rIns="91440" bIns="45720">
            <a:spAutoFit/>
            <a:scene3d>
              <a:camera prst="orthographicFront"/>
              <a:lightRig rig="soft" dir="tl">
                <a:rot lat="0" lon="0" rev="0"/>
              </a:lightRig>
            </a:scene3d>
            <a:sp3d contourW="19050" prstMaterial="matte">
              <a:bevelT w="63500" h="101600" prst="artDeco"/>
              <a:contourClr>
                <a:srgbClr val="FFFF00"/>
              </a:contourClr>
            </a:sp3d>
          </a:bodyPr>
          <a:lstStyle>
            <a:defPPr>
              <a:defRPr lang="zh-CN"/>
            </a:defPPr>
            <a:lvl1pPr algn="ctr">
              <a:defRPr sz="4800" b="1" spc="50">
                <a:ln w="11430"/>
                <a:solidFill>
                  <a:srgbClr val="D60000"/>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pPr algn="dist"/>
            <a:r>
              <a:rPr lang="zh-CN" altLang="en-US" sz="4000" b="0" dirty="0">
                <a:solidFill>
                  <a:srgbClr val="FFFF00"/>
                </a:solidFill>
                <a:effectLst/>
              </a:rPr>
              <a:t>物质的相互联系</a:t>
            </a:r>
          </a:p>
        </p:txBody>
      </p:sp>
      <p:grpSp>
        <p:nvGrpSpPr>
          <p:cNvPr id="5" name="Group 29"/>
          <p:cNvGrpSpPr>
            <a:grpSpLocks/>
          </p:cNvGrpSpPr>
          <p:nvPr/>
        </p:nvGrpSpPr>
        <p:grpSpPr bwMode="auto">
          <a:xfrm>
            <a:off x="323852" y="3716486"/>
            <a:ext cx="1760538" cy="936625"/>
            <a:chOff x="4039" y="2931"/>
            <a:chExt cx="1109" cy="590"/>
          </a:xfrm>
          <a:scene3d>
            <a:camera prst="orthographicFront">
              <a:rot lat="0" lon="0" rev="0"/>
            </a:camera>
            <a:lightRig rig="glow" dir="t">
              <a:rot lat="0" lon="0" rev="4800000"/>
            </a:lightRig>
          </a:scene3d>
        </p:grpSpPr>
        <p:sp>
          <p:nvSpPr>
            <p:cNvPr id="24594" name="Oval 27"/>
            <p:cNvSpPr>
              <a:spLocks noChangeArrowheads="1"/>
            </p:cNvSpPr>
            <p:nvPr/>
          </p:nvSpPr>
          <p:spPr bwMode="auto">
            <a:xfrm>
              <a:off x="4039" y="2931"/>
              <a:ext cx="1109" cy="590"/>
            </a:xfrm>
            <a:prstGeom prst="ellipse">
              <a:avLst/>
            </a:prstGeom>
            <a:solidFill>
              <a:schemeClr val="accent1">
                <a:lumMod val="40000"/>
                <a:lumOff val="60000"/>
              </a:schemeClr>
            </a:solidFill>
            <a:ln w="9525">
              <a:noFill/>
              <a:round/>
              <a:headEnd/>
              <a:tailEnd/>
            </a:ln>
            <a:effectLst>
              <a:outerShdw blurRad="190500" dist="228600" dir="2700000" algn="ctr">
                <a:srgbClr val="000000">
                  <a:alpha val="30000"/>
                </a:srgbClr>
              </a:outerShdw>
            </a:effectLst>
            <a:sp3d prstMaterial="matte">
              <a:bevelT w="127000" h="63500"/>
            </a:sp3d>
          </p:spPr>
          <p:txBody>
            <a:bodyPr wrap="none" anchor="ctr"/>
            <a:lstStyle/>
            <a:p>
              <a:pPr algn="ctr"/>
              <a:endParaRPr lang="zh-CN" altLang="zh-CN">
                <a:solidFill>
                  <a:schemeClr val="bg2"/>
                </a:solidFill>
              </a:endParaRPr>
            </a:p>
          </p:txBody>
        </p:sp>
        <p:sp>
          <p:nvSpPr>
            <p:cNvPr id="24595" name="Text Box 28"/>
            <p:cNvSpPr txBox="1">
              <a:spLocks noChangeArrowheads="1"/>
            </p:cNvSpPr>
            <p:nvPr/>
          </p:nvSpPr>
          <p:spPr bwMode="auto">
            <a:xfrm>
              <a:off x="4221" y="2989"/>
              <a:ext cx="770" cy="407"/>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600" dirty="0">
                  <a:solidFill>
                    <a:schemeClr val="bg2"/>
                  </a:solidFill>
                  <a:latin typeface="黑体" pitchFamily="2" charset="-122"/>
                  <a:ea typeface="黑体" pitchFamily="2" charset="-122"/>
                </a:rPr>
                <a:t>核酸   </a:t>
              </a:r>
            </a:p>
          </p:txBody>
        </p:sp>
      </p:grpSp>
      <p:sp>
        <p:nvSpPr>
          <p:cNvPr id="270368" name="Line 32"/>
          <p:cNvSpPr>
            <a:spLocks noChangeShapeType="1"/>
          </p:cNvSpPr>
          <p:nvPr/>
        </p:nvSpPr>
        <p:spPr bwMode="auto">
          <a:xfrm flipH="1">
            <a:off x="2159000" y="4205436"/>
            <a:ext cx="5032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0369" name="Line 33"/>
          <p:cNvSpPr>
            <a:spLocks noChangeShapeType="1"/>
          </p:cNvSpPr>
          <p:nvPr/>
        </p:nvSpPr>
        <p:spPr bwMode="auto">
          <a:xfrm rot="1315135">
            <a:off x="2878138" y="2852886"/>
            <a:ext cx="0" cy="14398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0370" name="Line 34"/>
          <p:cNvSpPr>
            <a:spLocks noChangeShapeType="1"/>
          </p:cNvSpPr>
          <p:nvPr/>
        </p:nvSpPr>
        <p:spPr bwMode="auto">
          <a:xfrm flipH="1" flipV="1">
            <a:off x="2590800" y="4192736"/>
            <a:ext cx="1439863" cy="6175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TextBox 25"/>
          <p:cNvSpPr txBox="1"/>
          <p:nvPr/>
        </p:nvSpPr>
        <p:spPr>
          <a:xfrm>
            <a:off x="1115616" y="5734997"/>
            <a:ext cx="6840760" cy="646331"/>
          </a:xfrm>
          <a:prstGeom prst="rect">
            <a:avLst/>
          </a:prstGeom>
          <a:solidFill>
            <a:srgbClr val="FF66FF"/>
          </a:solidFill>
        </p:spPr>
        <p:txBody>
          <a:bodyPr wrap="square" rtlCol="0">
            <a:spAutoFit/>
          </a:bodyPr>
          <a:lstStyle/>
          <a:p>
            <a:r>
              <a:rPr lang="zh-CN" altLang="en-US" sz="3600" dirty="0">
                <a:solidFill>
                  <a:schemeClr val="bg2"/>
                </a:solidFill>
                <a:latin typeface="黑体" pitchFamily="49" charset="-122"/>
                <a:ea typeface="黑体" pitchFamily="49" charset="-122"/>
              </a:rPr>
              <a:t>糖和脂质均不能代替蛋白质</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51"/>
                                        </p:tgtEl>
                                        <p:attrNameLst>
                                          <p:attrName>style.visibility</p:attrName>
                                        </p:attrNameLst>
                                      </p:cBhvr>
                                      <p:to>
                                        <p:strVal val="visible"/>
                                      </p:to>
                                    </p:set>
                                    <p:animEffect transition="in" filter="fade">
                                      <p:cBhvr>
                                        <p:cTn id="7" dur="500"/>
                                        <p:tgtEl>
                                          <p:spTgt spid="2703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353"/>
                                        </p:tgtEl>
                                        <p:attrNameLst>
                                          <p:attrName>style.visibility</p:attrName>
                                        </p:attrNameLst>
                                      </p:cBhvr>
                                      <p:to>
                                        <p:strVal val="visible"/>
                                      </p:to>
                                    </p:set>
                                    <p:animEffect transition="in" filter="fade">
                                      <p:cBhvr>
                                        <p:cTn id="10" dur="500"/>
                                        <p:tgtEl>
                                          <p:spTgt spid="2703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0352"/>
                                        </p:tgtEl>
                                        <p:attrNameLst>
                                          <p:attrName>style.visibility</p:attrName>
                                        </p:attrNameLst>
                                      </p:cBhvr>
                                      <p:to>
                                        <p:strVal val="visible"/>
                                      </p:to>
                                    </p:set>
                                    <p:animEffect transition="in" filter="fade">
                                      <p:cBhvr>
                                        <p:cTn id="15" dur="500"/>
                                        <p:tgtEl>
                                          <p:spTgt spid="270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0354"/>
                                        </p:tgtEl>
                                        <p:attrNameLst>
                                          <p:attrName>style.visibility</p:attrName>
                                        </p:attrNameLst>
                                      </p:cBhvr>
                                      <p:to>
                                        <p:strVal val="visible"/>
                                      </p:to>
                                    </p:set>
                                    <p:animEffect transition="in" filter="fade">
                                      <p:cBhvr>
                                        <p:cTn id="18" dur="500"/>
                                        <p:tgtEl>
                                          <p:spTgt spid="2703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0360"/>
                                        </p:tgtEl>
                                        <p:attrNameLst>
                                          <p:attrName>style.visibility</p:attrName>
                                        </p:attrNameLst>
                                      </p:cBhvr>
                                      <p:to>
                                        <p:strVal val="visible"/>
                                      </p:to>
                                    </p:set>
                                    <p:animEffect transition="in" filter="fade">
                                      <p:cBhvr>
                                        <p:cTn id="23" dur="500"/>
                                        <p:tgtEl>
                                          <p:spTgt spid="2703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0359"/>
                                        </p:tgtEl>
                                        <p:attrNameLst>
                                          <p:attrName>style.visibility</p:attrName>
                                        </p:attrNameLst>
                                      </p:cBhvr>
                                      <p:to>
                                        <p:strVal val="visible"/>
                                      </p:to>
                                    </p:set>
                                    <p:animEffect transition="in" filter="fade">
                                      <p:cBhvr>
                                        <p:cTn id="26" dur="500"/>
                                        <p:tgtEl>
                                          <p:spTgt spid="2703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0357"/>
                                        </p:tgtEl>
                                        <p:attrNameLst>
                                          <p:attrName>style.visibility</p:attrName>
                                        </p:attrNameLst>
                                      </p:cBhvr>
                                      <p:to>
                                        <p:strVal val="visible"/>
                                      </p:to>
                                    </p:set>
                                    <p:animEffect transition="in" filter="fade">
                                      <p:cBhvr>
                                        <p:cTn id="29" dur="500"/>
                                        <p:tgtEl>
                                          <p:spTgt spid="2703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0358"/>
                                        </p:tgtEl>
                                        <p:attrNameLst>
                                          <p:attrName>style.visibility</p:attrName>
                                        </p:attrNameLst>
                                      </p:cBhvr>
                                      <p:to>
                                        <p:strVal val="visible"/>
                                      </p:to>
                                    </p:set>
                                    <p:animEffect transition="in" filter="fade">
                                      <p:cBhvr>
                                        <p:cTn id="32" dur="500"/>
                                        <p:tgtEl>
                                          <p:spTgt spid="2703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0369"/>
                                        </p:tgtEl>
                                        <p:attrNameLst>
                                          <p:attrName>style.visibility</p:attrName>
                                        </p:attrNameLst>
                                      </p:cBhvr>
                                      <p:to>
                                        <p:strVal val="visible"/>
                                      </p:to>
                                    </p:set>
                                    <p:animEffect transition="in" filter="fade">
                                      <p:cBhvr>
                                        <p:cTn id="37" dur="500"/>
                                        <p:tgtEl>
                                          <p:spTgt spid="2703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0370"/>
                                        </p:tgtEl>
                                        <p:attrNameLst>
                                          <p:attrName>style.visibility</p:attrName>
                                        </p:attrNameLst>
                                      </p:cBhvr>
                                      <p:to>
                                        <p:strVal val="visible"/>
                                      </p:to>
                                    </p:set>
                                    <p:animEffect transition="in" filter="fade">
                                      <p:cBhvr>
                                        <p:cTn id="40" dur="500"/>
                                        <p:tgtEl>
                                          <p:spTgt spid="2703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0368"/>
                                        </p:tgtEl>
                                        <p:attrNameLst>
                                          <p:attrName>style.visibility</p:attrName>
                                        </p:attrNameLst>
                                      </p:cBhvr>
                                      <p:to>
                                        <p:strVal val="visible"/>
                                      </p:to>
                                    </p:set>
                                    <p:animEffect transition="in" filter="fade">
                                      <p:cBhvr>
                                        <p:cTn id="43" dur="500"/>
                                        <p:tgtEl>
                                          <p:spTgt spid="270368"/>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26"/>
                                        </p:tgtEl>
                                        <p:attrNameLst>
                                          <p:attrName>style.visibility</p:attrName>
                                        </p:attrNameLst>
                                      </p:cBhvr>
                                      <p:to>
                                        <p:strVal val="visible"/>
                                      </p:to>
                                    </p:set>
                                    <p:anim calcmode="discrete" valueType="clr">
                                      <p:cBhvr override="childStyle">
                                        <p:cTn id="48" dur="50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26"/>
                                        </p:tgtEl>
                                        <p:attrNameLst>
                                          <p:attrName>fillcolor</p:attrName>
                                        </p:attrNameLst>
                                      </p:cBhvr>
                                      <p:tavLst>
                                        <p:tav tm="0">
                                          <p:val>
                                            <p:clrVal>
                                              <a:schemeClr val="accent2"/>
                                            </p:clrVal>
                                          </p:val>
                                        </p:tav>
                                        <p:tav tm="50000">
                                          <p:val>
                                            <p:clrVal>
                                              <a:schemeClr val="hlink"/>
                                            </p:clrVal>
                                          </p:val>
                                        </p:tav>
                                      </p:tavLst>
                                    </p:anim>
                                    <p:set>
                                      <p:cBhvr>
                                        <p:cTn id="50" dur="50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1" grpId="0" animBg="1"/>
      <p:bldP spid="270352" grpId="0" animBg="1"/>
      <p:bldP spid="270353" grpId="0" animBg="1"/>
      <p:bldP spid="270354" grpId="0" animBg="1"/>
      <p:bldP spid="270357" grpId="0" animBg="1"/>
      <p:bldP spid="270358" grpId="0" animBg="1"/>
      <p:bldP spid="270359" grpId="0"/>
      <p:bldP spid="270360" grpId="0"/>
      <p:bldP spid="270368" grpId="0" animBg="1"/>
      <p:bldP spid="270369" grpId="0" animBg="1"/>
      <p:bldP spid="270370"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4690" name="Line 2"/>
          <p:cNvSpPr>
            <a:spLocks noChangeShapeType="1"/>
          </p:cNvSpPr>
          <p:nvPr/>
        </p:nvSpPr>
        <p:spPr bwMode="auto">
          <a:xfrm>
            <a:off x="5292725" y="3500438"/>
            <a:ext cx="1588" cy="325437"/>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5" name="Oval 3"/>
          <p:cNvSpPr>
            <a:spLocks noChangeArrowheads="1"/>
          </p:cNvSpPr>
          <p:nvPr/>
        </p:nvSpPr>
        <p:spPr bwMode="auto">
          <a:xfrm>
            <a:off x="5332413" y="3500438"/>
            <a:ext cx="3127375" cy="295275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8676" name="Text Box 4"/>
          <p:cNvSpPr txBox="1">
            <a:spLocks noChangeArrowheads="1"/>
          </p:cNvSpPr>
          <p:nvPr/>
        </p:nvSpPr>
        <p:spPr bwMode="auto">
          <a:xfrm>
            <a:off x="4695825" y="5486400"/>
            <a:ext cx="1412875" cy="396875"/>
          </a:xfrm>
          <a:prstGeom prst="rect">
            <a:avLst/>
          </a:prstGeom>
          <a:solidFill>
            <a:srgbClr val="FF33CC"/>
          </a:solidFill>
          <a:ln w="19050">
            <a:solidFill>
              <a:schemeClr val="tx1"/>
            </a:solidFill>
            <a:miter lim="800000"/>
            <a:headEnd/>
            <a:tailEnd/>
          </a:ln>
        </p:spPr>
        <p:txBody>
          <a:bodyPr wrap="none"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000" b="1" dirty="0">
                <a:solidFill>
                  <a:schemeClr val="bg2"/>
                </a:solidFill>
                <a:latin typeface="Times New Roman" pitchFamily="18" charset="0"/>
              </a:rPr>
              <a:t>琥珀酰</a:t>
            </a:r>
            <a:r>
              <a:rPr kumimoji="1" lang="en-US" altLang="zh-CN" sz="2000" b="1" dirty="0" err="1">
                <a:solidFill>
                  <a:schemeClr val="bg2"/>
                </a:solidFill>
                <a:latin typeface="Times New Roman" pitchFamily="18" charset="0"/>
              </a:rPr>
              <a:t>CoA</a:t>
            </a:r>
            <a:r>
              <a:rPr kumimoji="1" lang="en-US" altLang="zh-CN" sz="2000" b="1" dirty="0">
                <a:solidFill>
                  <a:schemeClr val="bg2"/>
                </a:solidFill>
                <a:latin typeface="Times New Roman" pitchFamily="18" charset="0"/>
              </a:rPr>
              <a:t> </a:t>
            </a:r>
          </a:p>
        </p:txBody>
      </p:sp>
      <p:sp>
        <p:nvSpPr>
          <p:cNvPr id="28677" name="Text Box 5"/>
          <p:cNvSpPr txBox="1">
            <a:spLocks noChangeArrowheads="1"/>
          </p:cNvSpPr>
          <p:nvPr/>
        </p:nvSpPr>
        <p:spPr bwMode="auto">
          <a:xfrm>
            <a:off x="4768850" y="4616450"/>
            <a:ext cx="1257300" cy="396875"/>
          </a:xfrm>
          <a:prstGeom prst="rect">
            <a:avLst/>
          </a:prstGeom>
          <a:solidFill>
            <a:srgbClr val="FF33CC"/>
          </a:solidFill>
          <a:ln w="19050">
            <a:solidFill>
              <a:schemeClr val="tx1"/>
            </a:solidFill>
            <a:miter lim="800000"/>
            <a:headEnd/>
            <a:tailEnd/>
          </a:ln>
        </p:spPr>
        <p:txBody>
          <a:bodyPr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dirty="0">
                <a:solidFill>
                  <a:schemeClr val="bg2"/>
                </a:solidFill>
                <a:latin typeface="Times New Roman" pitchFamily="18" charset="0"/>
              </a:rPr>
              <a:t>延胡索酸</a:t>
            </a:r>
          </a:p>
        </p:txBody>
      </p:sp>
      <p:sp>
        <p:nvSpPr>
          <p:cNvPr id="28678" name="Text Box 6"/>
          <p:cNvSpPr txBox="1">
            <a:spLocks noChangeArrowheads="1"/>
          </p:cNvSpPr>
          <p:nvPr/>
        </p:nvSpPr>
        <p:spPr bwMode="auto">
          <a:xfrm>
            <a:off x="4787900" y="3810000"/>
            <a:ext cx="1184275" cy="396875"/>
          </a:xfrm>
          <a:prstGeom prst="rect">
            <a:avLst/>
          </a:prstGeom>
          <a:solidFill>
            <a:srgbClr val="FF33CC"/>
          </a:solidFill>
          <a:ln w="19050">
            <a:solidFill>
              <a:schemeClr val="tx1"/>
            </a:solidFill>
            <a:miter lim="800000"/>
            <a:headEnd/>
            <a:tailEnd/>
          </a:ln>
        </p:spPr>
        <p:txBody>
          <a:bodyPr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草酰乙酸</a:t>
            </a:r>
          </a:p>
        </p:txBody>
      </p:sp>
      <p:sp>
        <p:nvSpPr>
          <p:cNvPr id="28679" name="Rectangle 7"/>
          <p:cNvSpPr>
            <a:spLocks noChangeArrowheads="1"/>
          </p:cNvSpPr>
          <p:nvPr/>
        </p:nvSpPr>
        <p:spPr bwMode="auto">
          <a:xfrm>
            <a:off x="6280150" y="6200775"/>
            <a:ext cx="1466850" cy="396875"/>
          </a:xfrm>
          <a:prstGeom prst="rect">
            <a:avLst/>
          </a:prstGeom>
          <a:solidFill>
            <a:srgbClr val="FF33CC"/>
          </a:solidFill>
          <a:ln w="19050">
            <a:solidFill>
              <a:schemeClr val="tx1"/>
            </a:solidFill>
            <a:miter lim="800000"/>
            <a:headEnd/>
            <a:tailEnd/>
          </a:ln>
        </p:spPr>
        <p:txBody>
          <a:bodyPr lIns="36000" tIns="36000" rIns="36000" bIns="36000">
            <a:spAutoFit/>
          </a:bodyPr>
          <a:lstStyle/>
          <a:p>
            <a:pPr algn="l"/>
            <a:r>
              <a:rPr kumimoji="1" lang="en-US" altLang="zh-CN" sz="2000" b="1" dirty="0">
                <a:solidFill>
                  <a:schemeClr val="bg2"/>
                </a:solidFill>
                <a:latin typeface="Times New Roman" pitchFamily="18" charset="0"/>
                <a:cs typeface="Times New Roman" pitchFamily="18" charset="0"/>
              </a:rPr>
              <a:t>α-</a:t>
            </a:r>
            <a:r>
              <a:rPr kumimoji="1" lang="zh-CN" altLang="en-US" sz="2000" b="1" dirty="0">
                <a:solidFill>
                  <a:schemeClr val="bg2"/>
                </a:solidFill>
                <a:latin typeface="Times New Roman" pitchFamily="18" charset="0"/>
              </a:rPr>
              <a:t>酮戊二酸</a:t>
            </a:r>
          </a:p>
        </p:txBody>
      </p:sp>
      <p:sp>
        <p:nvSpPr>
          <p:cNvPr id="28680" name="Text Box 8"/>
          <p:cNvSpPr txBox="1">
            <a:spLocks noChangeArrowheads="1"/>
          </p:cNvSpPr>
          <p:nvPr/>
        </p:nvSpPr>
        <p:spPr bwMode="auto">
          <a:xfrm>
            <a:off x="7577138" y="3824288"/>
            <a:ext cx="1025525" cy="396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柠檬酸</a:t>
            </a:r>
          </a:p>
        </p:txBody>
      </p:sp>
      <p:sp>
        <p:nvSpPr>
          <p:cNvPr id="28681" name="Rectangle 9"/>
          <p:cNvSpPr>
            <a:spLocks noChangeArrowheads="1"/>
          </p:cNvSpPr>
          <p:nvPr/>
        </p:nvSpPr>
        <p:spPr bwMode="auto">
          <a:xfrm>
            <a:off x="6711950" y="2708275"/>
            <a:ext cx="1244600" cy="415925"/>
          </a:xfrm>
          <a:prstGeom prst="rect">
            <a:avLst/>
          </a:prstGeom>
          <a:solidFill>
            <a:srgbClr val="FF33CC"/>
          </a:solidFill>
          <a:ln w="19050">
            <a:solidFill>
              <a:schemeClr val="bg2"/>
            </a:solidFill>
            <a:miter lim="800000"/>
            <a:headEnd/>
            <a:tailEnd/>
          </a:ln>
        </p:spPr>
        <p:txBody>
          <a:bodyPr>
            <a:spAutoFit/>
          </a:bodyPr>
          <a:lstStyle/>
          <a:p>
            <a:r>
              <a:rPr kumimoji="1" lang="zh-CN" altLang="en-US" sz="2000" b="1">
                <a:solidFill>
                  <a:schemeClr val="bg2"/>
                </a:solidFill>
                <a:latin typeface="Times New Roman" pitchFamily="18" charset="0"/>
              </a:rPr>
              <a:t>乙酰</a:t>
            </a:r>
            <a:r>
              <a:rPr kumimoji="1" lang="en-US" altLang="zh-CN" sz="2000" b="1">
                <a:solidFill>
                  <a:schemeClr val="bg2"/>
                </a:solidFill>
                <a:latin typeface="Times New Roman" pitchFamily="18" charset="0"/>
              </a:rPr>
              <a:t>CoA</a:t>
            </a:r>
          </a:p>
        </p:txBody>
      </p:sp>
      <p:sp>
        <p:nvSpPr>
          <p:cNvPr id="28682" name="Text Box 10"/>
          <p:cNvSpPr txBox="1">
            <a:spLocks noChangeArrowheads="1"/>
          </p:cNvSpPr>
          <p:nvPr/>
        </p:nvSpPr>
        <p:spPr bwMode="auto">
          <a:xfrm>
            <a:off x="4803775" y="3070225"/>
            <a:ext cx="1049338" cy="415925"/>
          </a:xfrm>
          <a:prstGeom prst="rect">
            <a:avLst/>
          </a:prstGeom>
          <a:solidFill>
            <a:srgbClr val="FF33CC"/>
          </a:solidFill>
          <a:ln w="19050">
            <a:solidFill>
              <a:schemeClr val="bg2"/>
            </a:solidFill>
            <a:miter lim="800000"/>
            <a:headEnd/>
            <a:tailEnd/>
          </a:ln>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丙酮酸</a:t>
            </a:r>
          </a:p>
        </p:txBody>
      </p:sp>
      <p:sp>
        <p:nvSpPr>
          <p:cNvPr id="28683" name="Text Box 11"/>
          <p:cNvSpPr txBox="1">
            <a:spLocks noChangeArrowheads="1"/>
          </p:cNvSpPr>
          <p:nvPr/>
        </p:nvSpPr>
        <p:spPr bwMode="auto">
          <a:xfrm>
            <a:off x="4967288" y="2286000"/>
            <a:ext cx="684212" cy="41592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000" b="1">
                <a:solidFill>
                  <a:schemeClr val="bg2"/>
                </a:solidFill>
                <a:latin typeface="Times New Roman" pitchFamily="18" charset="0"/>
              </a:rPr>
              <a:t>PEP</a:t>
            </a:r>
          </a:p>
        </p:txBody>
      </p:sp>
      <p:sp>
        <p:nvSpPr>
          <p:cNvPr id="28684" name="Text Box 12"/>
          <p:cNvSpPr txBox="1">
            <a:spLocks noChangeArrowheads="1"/>
          </p:cNvSpPr>
          <p:nvPr/>
        </p:nvSpPr>
        <p:spPr bwMode="auto">
          <a:xfrm>
            <a:off x="4572000" y="1595438"/>
            <a:ext cx="1285875" cy="385762"/>
          </a:xfrm>
          <a:prstGeom prst="rect">
            <a:avLst/>
          </a:prstGeom>
          <a:solidFill>
            <a:srgbClr val="FF33CC"/>
          </a:solidFill>
          <a:ln w="19050">
            <a:solidFill>
              <a:schemeClr val="bg2"/>
            </a:solidFill>
            <a:miter lim="800000"/>
            <a:headEnd/>
            <a:tailEnd/>
          </a:ln>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90000"/>
              </a:lnSpc>
            </a:pPr>
            <a:r>
              <a:rPr kumimoji="1" lang="zh-CN" altLang="en-US" sz="2000" b="1" dirty="0">
                <a:solidFill>
                  <a:schemeClr val="bg2"/>
                </a:solidFill>
                <a:latin typeface="Times New Roman" pitchFamily="18" charset="0"/>
              </a:rPr>
              <a:t>磷酸丙糖</a:t>
            </a:r>
          </a:p>
        </p:txBody>
      </p:sp>
      <p:sp>
        <p:nvSpPr>
          <p:cNvPr id="28685" name="Text Box 13"/>
          <p:cNvSpPr txBox="1">
            <a:spLocks noChangeArrowheads="1"/>
          </p:cNvSpPr>
          <p:nvPr/>
        </p:nvSpPr>
        <p:spPr bwMode="auto">
          <a:xfrm>
            <a:off x="4356100" y="0"/>
            <a:ext cx="1738313" cy="41592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葡萄糖或糖原</a:t>
            </a:r>
          </a:p>
        </p:txBody>
      </p:sp>
      <p:sp>
        <p:nvSpPr>
          <p:cNvPr id="114702" name="Line 14"/>
          <p:cNvSpPr>
            <a:spLocks noChangeShapeType="1"/>
          </p:cNvSpPr>
          <p:nvPr/>
        </p:nvSpPr>
        <p:spPr bwMode="auto">
          <a:xfrm flipH="1">
            <a:off x="5867400" y="1341438"/>
            <a:ext cx="363538" cy="287337"/>
          </a:xfrm>
          <a:prstGeom prst="line">
            <a:avLst/>
          </a:prstGeom>
          <a:noFill/>
          <a:ln w="1905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687" name="Text Box 15"/>
          <p:cNvSpPr txBox="1">
            <a:spLocks noChangeArrowheads="1"/>
          </p:cNvSpPr>
          <p:nvPr/>
        </p:nvSpPr>
        <p:spPr bwMode="auto">
          <a:xfrm>
            <a:off x="6824663" y="0"/>
            <a:ext cx="1093787" cy="41592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脂肪</a:t>
            </a:r>
          </a:p>
        </p:txBody>
      </p:sp>
      <p:grpSp>
        <p:nvGrpSpPr>
          <p:cNvPr id="2" name="Group 16"/>
          <p:cNvGrpSpPr>
            <a:grpSpLocks/>
          </p:cNvGrpSpPr>
          <p:nvPr/>
        </p:nvGrpSpPr>
        <p:grpSpPr bwMode="auto">
          <a:xfrm>
            <a:off x="6227763" y="404813"/>
            <a:ext cx="2447925" cy="919162"/>
            <a:chOff x="3923" y="255"/>
            <a:chExt cx="1542" cy="579"/>
          </a:xfrm>
        </p:grpSpPr>
        <p:sp>
          <p:nvSpPr>
            <p:cNvPr id="28756" name="Text Box 17"/>
            <p:cNvSpPr txBox="1">
              <a:spLocks noChangeArrowheads="1"/>
            </p:cNvSpPr>
            <p:nvPr/>
          </p:nvSpPr>
          <p:spPr bwMode="auto">
            <a:xfrm>
              <a:off x="3923" y="572"/>
              <a:ext cx="499" cy="2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000" b="1">
                  <a:solidFill>
                    <a:schemeClr val="bg2"/>
                  </a:solidFill>
                  <a:latin typeface="Times New Roman" pitchFamily="18" charset="0"/>
                </a:rPr>
                <a:t>甘油</a:t>
              </a:r>
            </a:p>
          </p:txBody>
        </p:sp>
        <p:sp>
          <p:nvSpPr>
            <p:cNvPr id="28757" name="Text Box 18"/>
            <p:cNvSpPr txBox="1">
              <a:spLocks noChangeArrowheads="1"/>
            </p:cNvSpPr>
            <p:nvPr/>
          </p:nvSpPr>
          <p:spPr bwMode="auto">
            <a:xfrm>
              <a:off x="4883" y="572"/>
              <a:ext cx="582" cy="2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脂肪酸</a:t>
              </a:r>
            </a:p>
          </p:txBody>
        </p:sp>
        <p:grpSp>
          <p:nvGrpSpPr>
            <p:cNvPr id="28758" name="Group 19"/>
            <p:cNvGrpSpPr>
              <a:grpSpLocks/>
            </p:cNvGrpSpPr>
            <p:nvPr/>
          </p:nvGrpSpPr>
          <p:grpSpPr bwMode="auto">
            <a:xfrm>
              <a:off x="4106" y="255"/>
              <a:ext cx="1042" cy="292"/>
              <a:chOff x="4106" y="255"/>
              <a:chExt cx="1042" cy="292"/>
            </a:xfrm>
          </p:grpSpPr>
          <p:sp>
            <p:nvSpPr>
              <p:cNvPr id="28759" name="Line 20"/>
              <p:cNvSpPr>
                <a:spLocks noChangeShapeType="1"/>
              </p:cNvSpPr>
              <p:nvPr/>
            </p:nvSpPr>
            <p:spPr bwMode="auto">
              <a:xfrm>
                <a:off x="4106" y="384"/>
                <a:ext cx="10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28760" name="Line 21"/>
              <p:cNvSpPr>
                <a:spLocks noChangeShapeType="1"/>
              </p:cNvSpPr>
              <p:nvPr/>
            </p:nvSpPr>
            <p:spPr bwMode="auto">
              <a:xfrm>
                <a:off x="4106" y="384"/>
                <a:ext cx="0" cy="163"/>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761" name="Line 22"/>
              <p:cNvSpPr>
                <a:spLocks noChangeShapeType="1"/>
              </p:cNvSpPr>
              <p:nvPr/>
            </p:nvSpPr>
            <p:spPr bwMode="auto">
              <a:xfrm>
                <a:off x="5148" y="384"/>
                <a:ext cx="0" cy="163"/>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762" name="Line 23"/>
              <p:cNvSpPr>
                <a:spLocks noChangeShapeType="1"/>
              </p:cNvSpPr>
              <p:nvPr/>
            </p:nvSpPr>
            <p:spPr bwMode="auto">
              <a:xfrm flipV="1">
                <a:off x="4646" y="255"/>
                <a:ext cx="0" cy="129"/>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sp>
        <p:nvSpPr>
          <p:cNvPr id="28689" name="Line 24"/>
          <p:cNvSpPr>
            <a:spLocks noChangeShapeType="1"/>
          </p:cNvSpPr>
          <p:nvPr/>
        </p:nvSpPr>
        <p:spPr bwMode="auto">
          <a:xfrm flipH="1">
            <a:off x="5075238" y="404813"/>
            <a:ext cx="0" cy="43180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690" name="Line 25"/>
          <p:cNvSpPr>
            <a:spLocks noChangeShapeType="1"/>
          </p:cNvSpPr>
          <p:nvPr/>
        </p:nvSpPr>
        <p:spPr bwMode="auto">
          <a:xfrm flipV="1">
            <a:off x="5435600" y="404813"/>
            <a:ext cx="0" cy="43180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691" name="Line 26"/>
          <p:cNvSpPr>
            <a:spLocks noChangeShapeType="1"/>
          </p:cNvSpPr>
          <p:nvPr/>
        </p:nvSpPr>
        <p:spPr bwMode="auto">
          <a:xfrm>
            <a:off x="5291138" y="1989138"/>
            <a:ext cx="0" cy="360362"/>
          </a:xfrm>
          <a:prstGeom prst="line">
            <a:avLst/>
          </a:prstGeom>
          <a:noFill/>
          <a:ln w="1905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692" name="Line 27"/>
          <p:cNvSpPr>
            <a:spLocks noChangeShapeType="1"/>
          </p:cNvSpPr>
          <p:nvPr/>
        </p:nvSpPr>
        <p:spPr bwMode="auto">
          <a:xfrm flipH="1">
            <a:off x="5292725" y="2689225"/>
            <a:ext cx="1588" cy="379413"/>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nvGrpSpPr>
          <p:cNvPr id="4" name="Group 28"/>
          <p:cNvGrpSpPr>
            <a:grpSpLocks/>
          </p:cNvGrpSpPr>
          <p:nvPr/>
        </p:nvGrpSpPr>
        <p:grpSpPr bwMode="auto">
          <a:xfrm>
            <a:off x="3563938" y="1933575"/>
            <a:ext cx="720725" cy="692150"/>
            <a:chOff x="2245" y="1218"/>
            <a:chExt cx="454" cy="436"/>
          </a:xfrm>
        </p:grpSpPr>
        <p:sp>
          <p:nvSpPr>
            <p:cNvPr id="28754" name="Text Box 29"/>
            <p:cNvSpPr txBox="1">
              <a:spLocks noChangeArrowheads="1"/>
            </p:cNvSpPr>
            <p:nvPr/>
          </p:nvSpPr>
          <p:spPr bwMode="auto">
            <a:xfrm>
              <a:off x="2245" y="1218"/>
              <a:ext cx="454" cy="2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000" b="1">
                  <a:solidFill>
                    <a:schemeClr val="bg2"/>
                  </a:solidFill>
                  <a:latin typeface="Times New Roman" pitchFamily="18" charset="0"/>
                </a:rPr>
                <a:t>酮体</a:t>
              </a:r>
            </a:p>
          </p:txBody>
        </p:sp>
        <p:sp>
          <p:nvSpPr>
            <p:cNvPr id="28755" name="Line 30"/>
            <p:cNvSpPr>
              <a:spLocks noChangeShapeType="1"/>
            </p:cNvSpPr>
            <p:nvPr/>
          </p:nvSpPr>
          <p:spPr bwMode="auto">
            <a:xfrm>
              <a:off x="2472" y="1472"/>
              <a:ext cx="0" cy="182"/>
            </a:xfrm>
            <a:prstGeom prst="line">
              <a:avLst/>
            </a:prstGeom>
            <a:noFill/>
            <a:ln w="1905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5" name="Group 31"/>
          <p:cNvGrpSpPr>
            <a:grpSpLocks/>
          </p:cNvGrpSpPr>
          <p:nvPr/>
        </p:nvGrpSpPr>
        <p:grpSpPr bwMode="auto">
          <a:xfrm>
            <a:off x="3348038" y="2636838"/>
            <a:ext cx="3344862" cy="581025"/>
            <a:chOff x="2109" y="1661"/>
            <a:chExt cx="2107" cy="366"/>
          </a:xfrm>
        </p:grpSpPr>
        <p:sp>
          <p:nvSpPr>
            <p:cNvPr id="28752" name="Text Box 32"/>
            <p:cNvSpPr txBox="1">
              <a:spLocks noChangeArrowheads="1"/>
            </p:cNvSpPr>
            <p:nvPr/>
          </p:nvSpPr>
          <p:spPr bwMode="auto">
            <a:xfrm>
              <a:off x="2109" y="1661"/>
              <a:ext cx="725" cy="366"/>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80000"/>
                </a:lnSpc>
              </a:pPr>
              <a:r>
                <a:rPr kumimoji="1" lang="zh-CN" altLang="en-US" sz="2000" b="1">
                  <a:solidFill>
                    <a:schemeClr val="bg2"/>
                  </a:solidFill>
                  <a:latin typeface="Times New Roman" pitchFamily="18" charset="0"/>
                </a:rPr>
                <a:t>乙酰乙酰</a:t>
              </a:r>
              <a:r>
                <a:rPr kumimoji="1" lang="en-US" altLang="zh-CN" sz="2000" b="1">
                  <a:solidFill>
                    <a:schemeClr val="bg2"/>
                  </a:solidFill>
                  <a:latin typeface="Times New Roman" pitchFamily="18" charset="0"/>
                </a:rPr>
                <a:t>CoA</a:t>
              </a:r>
            </a:p>
          </p:txBody>
        </p:sp>
        <p:sp>
          <p:nvSpPr>
            <p:cNvPr id="28753" name="Line 33"/>
            <p:cNvSpPr>
              <a:spLocks noChangeShapeType="1"/>
            </p:cNvSpPr>
            <p:nvPr/>
          </p:nvSpPr>
          <p:spPr bwMode="auto">
            <a:xfrm>
              <a:off x="2880" y="1842"/>
              <a:ext cx="1336" cy="0"/>
            </a:xfrm>
            <a:prstGeom prst="line">
              <a:avLst/>
            </a:prstGeom>
            <a:noFill/>
            <a:ln w="1905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
        <p:nvSpPr>
          <p:cNvPr id="28695" name="Line 34"/>
          <p:cNvSpPr>
            <a:spLocks noChangeShapeType="1"/>
          </p:cNvSpPr>
          <p:nvPr/>
        </p:nvSpPr>
        <p:spPr bwMode="auto">
          <a:xfrm>
            <a:off x="7923213" y="3505200"/>
            <a:ext cx="1524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696" name="Line 35"/>
          <p:cNvSpPr>
            <a:spLocks noChangeShapeType="1"/>
          </p:cNvSpPr>
          <p:nvPr/>
        </p:nvSpPr>
        <p:spPr bwMode="auto">
          <a:xfrm flipH="1" flipV="1">
            <a:off x="5713413" y="5257800"/>
            <a:ext cx="1524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4724" name="Line 36"/>
          <p:cNvSpPr>
            <a:spLocks noChangeShapeType="1"/>
          </p:cNvSpPr>
          <p:nvPr/>
        </p:nvSpPr>
        <p:spPr bwMode="auto">
          <a:xfrm flipH="1">
            <a:off x="7164388" y="1341438"/>
            <a:ext cx="785812" cy="1366837"/>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14725" name="Line 37"/>
          <p:cNvSpPr>
            <a:spLocks noChangeShapeType="1"/>
          </p:cNvSpPr>
          <p:nvPr/>
        </p:nvSpPr>
        <p:spPr bwMode="auto">
          <a:xfrm flipV="1">
            <a:off x="7308850" y="1341438"/>
            <a:ext cx="787400" cy="1366837"/>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699" name="Text Box 38"/>
          <p:cNvSpPr txBox="1">
            <a:spLocks noChangeArrowheads="1"/>
          </p:cNvSpPr>
          <p:nvPr/>
        </p:nvSpPr>
        <p:spPr bwMode="auto">
          <a:xfrm>
            <a:off x="6372200" y="4368006"/>
            <a:ext cx="1045225" cy="1077218"/>
          </a:xfrm>
          <a:prstGeom prst="rect">
            <a:avLst/>
          </a:prstGeom>
          <a:solidFill>
            <a:srgbClr val="FFC5FF"/>
          </a:solidFill>
          <a:ln w="19050">
            <a:solidFill>
              <a:schemeClr val="tx1"/>
            </a:solidFill>
            <a:miter lim="800000"/>
            <a:headEnd/>
            <a:tailEnd/>
          </a:ln>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en-US" altLang="zh-CN" sz="3200" b="1" i="1" dirty="0">
                <a:solidFill>
                  <a:schemeClr val="bg2"/>
                </a:solidFill>
                <a:latin typeface="Times New Roman" pitchFamily="18" charset="0"/>
                <a:ea typeface="华文彩云" pitchFamily="2" charset="-122"/>
              </a:rPr>
              <a:t>TCA</a:t>
            </a:r>
            <a:r>
              <a:rPr kumimoji="1" lang="zh-CN" altLang="en-US" sz="3200" i="1" dirty="0">
                <a:solidFill>
                  <a:schemeClr val="bg2"/>
                </a:solidFill>
                <a:latin typeface="黑体" pitchFamily="49" charset="-122"/>
                <a:ea typeface="黑体" pitchFamily="49" charset="-122"/>
              </a:rPr>
              <a:t>循环</a:t>
            </a:r>
            <a:endParaRPr kumimoji="1" lang="en-US" altLang="zh-CN" sz="3200" i="1" dirty="0">
              <a:solidFill>
                <a:schemeClr val="bg2"/>
              </a:solidFill>
              <a:latin typeface="黑体" pitchFamily="49" charset="-122"/>
              <a:ea typeface="黑体" pitchFamily="49" charset="-122"/>
            </a:endParaRPr>
          </a:p>
        </p:txBody>
      </p:sp>
      <p:grpSp>
        <p:nvGrpSpPr>
          <p:cNvPr id="6" name="Group 39"/>
          <p:cNvGrpSpPr>
            <a:grpSpLocks/>
          </p:cNvGrpSpPr>
          <p:nvPr/>
        </p:nvGrpSpPr>
        <p:grpSpPr bwMode="auto">
          <a:xfrm>
            <a:off x="7775575" y="1916113"/>
            <a:ext cx="1368425" cy="800100"/>
            <a:chOff x="4876" y="1202"/>
            <a:chExt cx="862" cy="504"/>
          </a:xfrm>
        </p:grpSpPr>
        <p:sp>
          <p:nvSpPr>
            <p:cNvPr id="28750" name="Line 40"/>
            <p:cNvSpPr>
              <a:spLocks noChangeShapeType="1"/>
            </p:cNvSpPr>
            <p:nvPr/>
          </p:nvSpPr>
          <p:spPr bwMode="auto">
            <a:xfrm flipV="1">
              <a:off x="4876" y="1480"/>
              <a:ext cx="408" cy="226"/>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51" name="Text Box 41"/>
            <p:cNvSpPr txBox="1">
              <a:spLocks noChangeArrowheads="1"/>
            </p:cNvSpPr>
            <p:nvPr/>
          </p:nvSpPr>
          <p:spPr bwMode="auto">
            <a:xfrm>
              <a:off x="5141" y="1202"/>
              <a:ext cx="597" cy="2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胆固醇</a:t>
              </a:r>
            </a:p>
          </p:txBody>
        </p:sp>
      </p:grpSp>
      <p:sp>
        <p:nvSpPr>
          <p:cNvPr id="28701" name="Text Box 42"/>
          <p:cNvSpPr txBox="1">
            <a:spLocks noChangeArrowheads="1"/>
          </p:cNvSpPr>
          <p:nvPr/>
        </p:nvSpPr>
        <p:spPr bwMode="auto">
          <a:xfrm>
            <a:off x="4716463" y="836613"/>
            <a:ext cx="1008062" cy="385762"/>
          </a:xfrm>
          <a:prstGeom prst="rect">
            <a:avLst/>
          </a:prstGeom>
          <a:solidFill>
            <a:srgbClr val="FF33CC"/>
          </a:solidFill>
          <a:ln w="19050">
            <a:solidFill>
              <a:schemeClr val="bg2"/>
            </a:solidFill>
            <a:miter lim="800000"/>
            <a:headEnd/>
            <a:tailEnd/>
          </a:ln>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90000"/>
              </a:lnSpc>
            </a:pPr>
            <a:r>
              <a:rPr kumimoji="1" lang="en-US" altLang="zh-CN" sz="2000" b="1">
                <a:solidFill>
                  <a:schemeClr val="bg2"/>
                </a:solidFill>
                <a:latin typeface="Times New Roman" pitchFamily="18" charset="0"/>
              </a:rPr>
              <a:t>G-6-P</a:t>
            </a:r>
          </a:p>
        </p:txBody>
      </p:sp>
      <p:sp>
        <p:nvSpPr>
          <p:cNvPr id="28702" name="Line 43"/>
          <p:cNvSpPr>
            <a:spLocks noChangeShapeType="1"/>
          </p:cNvSpPr>
          <p:nvPr/>
        </p:nvSpPr>
        <p:spPr bwMode="auto">
          <a:xfrm>
            <a:off x="5273675" y="1225550"/>
            <a:ext cx="0" cy="360363"/>
          </a:xfrm>
          <a:prstGeom prst="line">
            <a:avLst/>
          </a:prstGeom>
          <a:noFill/>
          <a:ln w="1905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28703" name="Text Box 44"/>
          <p:cNvSpPr txBox="1">
            <a:spLocks noChangeArrowheads="1"/>
          </p:cNvSpPr>
          <p:nvPr/>
        </p:nvSpPr>
        <p:spPr bwMode="auto">
          <a:xfrm>
            <a:off x="2484438" y="7938"/>
            <a:ext cx="719137" cy="41592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核酸</a:t>
            </a:r>
          </a:p>
        </p:txBody>
      </p:sp>
      <p:sp>
        <p:nvSpPr>
          <p:cNvPr id="114733" name="Text Box 45"/>
          <p:cNvSpPr txBox="1">
            <a:spLocks noChangeArrowheads="1"/>
          </p:cNvSpPr>
          <p:nvPr/>
        </p:nvSpPr>
        <p:spPr bwMode="auto">
          <a:xfrm>
            <a:off x="2339975" y="836613"/>
            <a:ext cx="936625" cy="385762"/>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90000"/>
              </a:lnSpc>
            </a:pPr>
            <a:r>
              <a:rPr kumimoji="1" lang="zh-CN" altLang="en-US" sz="2000" b="1">
                <a:solidFill>
                  <a:schemeClr val="bg2"/>
                </a:solidFill>
                <a:latin typeface="Times New Roman" pitchFamily="18" charset="0"/>
              </a:rPr>
              <a:t>核苷酸</a:t>
            </a:r>
          </a:p>
        </p:txBody>
      </p:sp>
      <p:sp>
        <p:nvSpPr>
          <p:cNvPr id="114734" name="Line 46"/>
          <p:cNvSpPr>
            <a:spLocks noChangeShapeType="1"/>
          </p:cNvSpPr>
          <p:nvPr/>
        </p:nvSpPr>
        <p:spPr bwMode="auto">
          <a:xfrm flipH="1">
            <a:off x="2843213" y="404813"/>
            <a:ext cx="0" cy="431800"/>
          </a:xfrm>
          <a:prstGeom prst="line">
            <a:avLst/>
          </a:prstGeom>
          <a:noFill/>
          <a:ln w="19050">
            <a:solidFill>
              <a:schemeClr val="bg2"/>
            </a:solidFill>
            <a:round/>
            <a:headEnd type="triangle" w="med" len="me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14735" name="Line 47"/>
          <p:cNvSpPr>
            <a:spLocks noChangeShapeType="1"/>
          </p:cNvSpPr>
          <p:nvPr/>
        </p:nvSpPr>
        <p:spPr bwMode="auto">
          <a:xfrm>
            <a:off x="2843213" y="1249363"/>
            <a:ext cx="0" cy="360362"/>
          </a:xfrm>
          <a:prstGeom prst="line">
            <a:avLst/>
          </a:prstGeom>
          <a:noFill/>
          <a:ln w="19050">
            <a:solidFill>
              <a:schemeClr val="bg2"/>
            </a:solidFill>
            <a:round/>
            <a:headEnd type="triangle" w="med" len="med"/>
            <a:tailEnd/>
          </a:ln>
          <a:extLst>
            <a:ext uri="{909E8E84-426E-40DD-AFC4-6F175D3DCCD1}">
              <a14:hiddenFill xmlns:a14="http://schemas.microsoft.com/office/drawing/2010/main">
                <a:noFill/>
              </a14:hiddenFill>
            </a:ext>
          </a:extLst>
        </p:spPr>
        <p:txBody>
          <a:bodyPr wrap="none"/>
          <a:lstStyle/>
          <a:p>
            <a:endParaRPr lang="zh-CN" altLang="en-US"/>
          </a:p>
        </p:txBody>
      </p:sp>
      <p:grpSp>
        <p:nvGrpSpPr>
          <p:cNvPr id="7" name="Group 48"/>
          <p:cNvGrpSpPr>
            <a:grpSpLocks/>
          </p:cNvGrpSpPr>
          <p:nvPr/>
        </p:nvGrpSpPr>
        <p:grpSpPr bwMode="auto">
          <a:xfrm>
            <a:off x="2339975" y="1077913"/>
            <a:ext cx="2376488" cy="936625"/>
            <a:chOff x="1474" y="679"/>
            <a:chExt cx="1497" cy="590"/>
          </a:xfrm>
        </p:grpSpPr>
        <p:sp>
          <p:nvSpPr>
            <p:cNvPr id="28748" name="Text Box 49"/>
            <p:cNvSpPr txBox="1">
              <a:spLocks noChangeArrowheads="1"/>
            </p:cNvSpPr>
            <p:nvPr/>
          </p:nvSpPr>
          <p:spPr bwMode="auto">
            <a:xfrm>
              <a:off x="1474" y="1026"/>
              <a:ext cx="590" cy="243"/>
            </a:xfrm>
            <a:prstGeom prst="rect">
              <a:avLst/>
            </a:prstGeom>
            <a:solidFill>
              <a:srgbClr val="FF33CC"/>
            </a:solidFill>
            <a:ln w="19050">
              <a:solidFill>
                <a:schemeClr val="bg2"/>
              </a:solidFill>
              <a:miter lim="800000"/>
              <a:headEnd/>
              <a:tailEnd/>
            </a:ln>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90000"/>
                </a:lnSpc>
              </a:pPr>
              <a:r>
                <a:rPr kumimoji="1" lang="en-US" altLang="zh-CN" sz="2000" b="1" dirty="0">
                  <a:solidFill>
                    <a:schemeClr val="bg2"/>
                  </a:solidFill>
                  <a:latin typeface="Times New Roman" pitchFamily="18" charset="0"/>
                </a:rPr>
                <a:t>R-5-P</a:t>
              </a:r>
            </a:p>
          </p:txBody>
        </p:sp>
        <p:sp>
          <p:nvSpPr>
            <p:cNvPr id="28749" name="Line 50"/>
            <p:cNvSpPr>
              <a:spLocks noChangeShapeType="1"/>
            </p:cNvSpPr>
            <p:nvPr/>
          </p:nvSpPr>
          <p:spPr bwMode="auto">
            <a:xfrm flipH="1">
              <a:off x="2064" y="679"/>
              <a:ext cx="907" cy="454"/>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8708" name="Text Box 51"/>
          <p:cNvSpPr txBox="1">
            <a:spLocks noChangeArrowheads="1"/>
          </p:cNvSpPr>
          <p:nvPr/>
        </p:nvSpPr>
        <p:spPr bwMode="auto">
          <a:xfrm>
            <a:off x="611188" y="0"/>
            <a:ext cx="936625" cy="415925"/>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000" b="1">
                <a:solidFill>
                  <a:schemeClr val="bg2"/>
                </a:solidFill>
                <a:latin typeface="Times New Roman" pitchFamily="18" charset="0"/>
              </a:rPr>
              <a:t>蛋白质</a:t>
            </a:r>
          </a:p>
        </p:txBody>
      </p:sp>
      <p:grpSp>
        <p:nvGrpSpPr>
          <p:cNvPr id="8" name="Group 52"/>
          <p:cNvGrpSpPr>
            <a:grpSpLocks/>
          </p:cNvGrpSpPr>
          <p:nvPr/>
        </p:nvGrpSpPr>
        <p:grpSpPr bwMode="auto">
          <a:xfrm>
            <a:off x="611188" y="404813"/>
            <a:ext cx="936625" cy="825500"/>
            <a:chOff x="385" y="251"/>
            <a:chExt cx="590" cy="520"/>
          </a:xfrm>
        </p:grpSpPr>
        <p:sp>
          <p:nvSpPr>
            <p:cNvPr id="28746" name="Text Box 53"/>
            <p:cNvSpPr txBox="1">
              <a:spLocks noChangeArrowheads="1"/>
            </p:cNvSpPr>
            <p:nvPr/>
          </p:nvSpPr>
          <p:spPr bwMode="auto">
            <a:xfrm>
              <a:off x="385" y="528"/>
              <a:ext cx="590" cy="243"/>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90000"/>
                </a:lnSpc>
              </a:pPr>
              <a:r>
                <a:rPr kumimoji="1" lang="zh-CN" altLang="en-US" sz="2000" b="1">
                  <a:solidFill>
                    <a:schemeClr val="bg2"/>
                  </a:solidFill>
                  <a:latin typeface="Times New Roman" pitchFamily="18" charset="0"/>
                </a:rPr>
                <a:t>氨基酸</a:t>
              </a:r>
            </a:p>
          </p:txBody>
        </p:sp>
        <p:sp>
          <p:nvSpPr>
            <p:cNvPr id="28747" name="Line 54"/>
            <p:cNvSpPr>
              <a:spLocks noChangeShapeType="1"/>
            </p:cNvSpPr>
            <p:nvPr/>
          </p:nvSpPr>
          <p:spPr bwMode="auto">
            <a:xfrm flipH="1">
              <a:off x="690" y="251"/>
              <a:ext cx="0" cy="272"/>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9" name="Group 55"/>
          <p:cNvGrpSpPr>
            <a:grpSpLocks/>
          </p:cNvGrpSpPr>
          <p:nvPr/>
        </p:nvGrpSpPr>
        <p:grpSpPr bwMode="auto">
          <a:xfrm>
            <a:off x="179388" y="2565400"/>
            <a:ext cx="4608512" cy="1406525"/>
            <a:chOff x="113" y="1616"/>
            <a:chExt cx="2903" cy="886"/>
          </a:xfrm>
        </p:grpSpPr>
        <p:sp>
          <p:nvSpPr>
            <p:cNvPr id="28744" name="Line 56"/>
            <p:cNvSpPr>
              <a:spLocks noChangeShapeType="1"/>
            </p:cNvSpPr>
            <p:nvPr/>
          </p:nvSpPr>
          <p:spPr bwMode="auto">
            <a:xfrm>
              <a:off x="748" y="2069"/>
              <a:ext cx="2268"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45" name="Text Box 57"/>
            <p:cNvSpPr txBox="1">
              <a:spLocks noChangeArrowheads="1"/>
            </p:cNvSpPr>
            <p:nvPr/>
          </p:nvSpPr>
          <p:spPr bwMode="auto">
            <a:xfrm>
              <a:off x="113" y="1616"/>
              <a:ext cx="635" cy="88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36000" rIns="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pPr>
              <a:r>
                <a:rPr kumimoji="1" lang="zh-CN" altLang="en-US" b="1">
                  <a:solidFill>
                    <a:schemeClr val="bg1"/>
                  </a:solidFill>
                  <a:latin typeface="Times New Roman" pitchFamily="18" charset="0"/>
                </a:rPr>
                <a:t>丙氨酸</a:t>
              </a:r>
            </a:p>
            <a:p>
              <a:pPr algn="l" eaLnBrk="1" hangingPunct="1">
                <a:lnSpc>
                  <a:spcPct val="80000"/>
                </a:lnSpc>
              </a:pPr>
              <a:r>
                <a:rPr kumimoji="1" lang="zh-CN" altLang="en-US" b="1">
                  <a:solidFill>
                    <a:schemeClr val="bg1"/>
                  </a:solidFill>
                  <a:latin typeface="Times New Roman" pitchFamily="18" charset="0"/>
                </a:rPr>
                <a:t>丝氨酸</a:t>
              </a:r>
            </a:p>
            <a:p>
              <a:pPr algn="l" eaLnBrk="1" hangingPunct="1">
                <a:lnSpc>
                  <a:spcPct val="80000"/>
                </a:lnSpc>
              </a:pPr>
              <a:r>
                <a:rPr kumimoji="1" lang="zh-CN" altLang="en-US" b="1">
                  <a:solidFill>
                    <a:schemeClr val="bg1"/>
                  </a:solidFill>
                  <a:latin typeface="Times New Roman" pitchFamily="18" charset="0"/>
                </a:rPr>
                <a:t>苏氨酸</a:t>
              </a:r>
            </a:p>
            <a:p>
              <a:pPr algn="l" eaLnBrk="1" hangingPunct="1">
                <a:lnSpc>
                  <a:spcPct val="80000"/>
                </a:lnSpc>
              </a:pPr>
              <a:r>
                <a:rPr kumimoji="1" lang="zh-CN" altLang="en-US" b="1">
                  <a:solidFill>
                    <a:schemeClr val="bg1"/>
                  </a:solidFill>
                  <a:latin typeface="Times New Roman" pitchFamily="18" charset="0"/>
                </a:rPr>
                <a:t>色氨酸</a:t>
              </a:r>
            </a:p>
            <a:p>
              <a:pPr algn="l" eaLnBrk="1" hangingPunct="1">
                <a:lnSpc>
                  <a:spcPct val="80000"/>
                </a:lnSpc>
              </a:pPr>
              <a:r>
                <a:rPr kumimoji="1" lang="zh-CN" altLang="en-US" b="1">
                  <a:solidFill>
                    <a:schemeClr val="bg1"/>
                  </a:solidFill>
                  <a:latin typeface="Times New Roman" pitchFamily="18" charset="0"/>
                </a:rPr>
                <a:t>甘氨酸  半胱氨酸</a:t>
              </a:r>
            </a:p>
          </p:txBody>
        </p:sp>
      </p:grpSp>
      <p:grpSp>
        <p:nvGrpSpPr>
          <p:cNvPr id="10" name="Group 58"/>
          <p:cNvGrpSpPr>
            <a:grpSpLocks/>
          </p:cNvGrpSpPr>
          <p:nvPr/>
        </p:nvGrpSpPr>
        <p:grpSpPr bwMode="auto">
          <a:xfrm>
            <a:off x="179388" y="6165850"/>
            <a:ext cx="4248150" cy="530225"/>
            <a:chOff x="113" y="3880"/>
            <a:chExt cx="2676" cy="334"/>
          </a:xfrm>
        </p:grpSpPr>
        <p:sp>
          <p:nvSpPr>
            <p:cNvPr id="28741" name="Text Box 59"/>
            <p:cNvSpPr txBox="1">
              <a:spLocks noChangeArrowheads="1"/>
            </p:cNvSpPr>
            <p:nvPr/>
          </p:nvSpPr>
          <p:spPr bwMode="auto">
            <a:xfrm>
              <a:off x="2290" y="3938"/>
              <a:ext cx="499" cy="23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b="1">
                  <a:solidFill>
                    <a:schemeClr val="bg1"/>
                  </a:solidFill>
                  <a:latin typeface="Times New Roman" pitchFamily="18" charset="0"/>
                </a:rPr>
                <a:t>谷氨酸</a:t>
              </a:r>
            </a:p>
          </p:txBody>
        </p:sp>
        <p:sp>
          <p:nvSpPr>
            <p:cNvPr id="28742" name="Text Box 60"/>
            <p:cNvSpPr txBox="1">
              <a:spLocks noChangeArrowheads="1"/>
            </p:cNvSpPr>
            <p:nvPr/>
          </p:nvSpPr>
          <p:spPr bwMode="auto">
            <a:xfrm>
              <a:off x="113" y="3880"/>
              <a:ext cx="1179" cy="33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pPr>
              <a:r>
                <a:rPr kumimoji="1" lang="zh-CN" altLang="en-US" b="1">
                  <a:solidFill>
                    <a:schemeClr val="bg1"/>
                  </a:solidFill>
                  <a:latin typeface="Times New Roman" pitchFamily="18" charset="0"/>
                </a:rPr>
                <a:t>精氨酸  谷氨酰胺</a:t>
              </a:r>
            </a:p>
            <a:p>
              <a:pPr algn="l" eaLnBrk="1" hangingPunct="1">
                <a:lnSpc>
                  <a:spcPct val="80000"/>
                </a:lnSpc>
              </a:pPr>
              <a:r>
                <a:rPr kumimoji="1" lang="zh-CN" altLang="en-US" b="1">
                  <a:solidFill>
                    <a:schemeClr val="bg1"/>
                  </a:solidFill>
                  <a:latin typeface="Times New Roman" pitchFamily="18" charset="0"/>
                </a:rPr>
                <a:t>组氨酸  脯氨酸</a:t>
              </a:r>
            </a:p>
          </p:txBody>
        </p:sp>
        <p:sp>
          <p:nvSpPr>
            <p:cNvPr id="28743" name="Line 61"/>
            <p:cNvSpPr>
              <a:spLocks noChangeShapeType="1"/>
            </p:cNvSpPr>
            <p:nvPr/>
          </p:nvSpPr>
          <p:spPr bwMode="auto">
            <a:xfrm>
              <a:off x="1292" y="4065"/>
              <a:ext cx="998"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4750" name="Line 62"/>
          <p:cNvSpPr>
            <a:spLocks noChangeShapeType="1"/>
          </p:cNvSpPr>
          <p:nvPr/>
        </p:nvSpPr>
        <p:spPr bwMode="auto">
          <a:xfrm flipV="1">
            <a:off x="4427538" y="6453188"/>
            <a:ext cx="187325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 name="Group 63"/>
          <p:cNvGrpSpPr>
            <a:grpSpLocks/>
          </p:cNvGrpSpPr>
          <p:nvPr/>
        </p:nvGrpSpPr>
        <p:grpSpPr bwMode="auto">
          <a:xfrm>
            <a:off x="179388" y="1268413"/>
            <a:ext cx="2160587" cy="1254125"/>
            <a:chOff x="113" y="811"/>
            <a:chExt cx="1361" cy="790"/>
          </a:xfrm>
        </p:grpSpPr>
        <p:sp>
          <p:nvSpPr>
            <p:cNvPr id="28739" name="Text Box 64"/>
            <p:cNvSpPr txBox="1">
              <a:spLocks noChangeArrowheads="1"/>
            </p:cNvSpPr>
            <p:nvPr/>
          </p:nvSpPr>
          <p:spPr bwMode="auto">
            <a:xfrm>
              <a:off x="113" y="1117"/>
              <a:ext cx="635" cy="48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spcBef>
                  <a:spcPct val="50000"/>
                </a:spcBef>
              </a:pPr>
              <a:r>
                <a:rPr lang="zh-CN" altLang="en-US" b="1">
                  <a:solidFill>
                    <a:schemeClr val="bg1"/>
                  </a:solidFill>
                </a:rPr>
                <a:t>甘氨酸  天冬氨酸谷氨酰胺</a:t>
              </a:r>
            </a:p>
          </p:txBody>
        </p:sp>
        <p:sp>
          <p:nvSpPr>
            <p:cNvPr id="28740" name="Line 65"/>
            <p:cNvSpPr>
              <a:spLocks noChangeShapeType="1"/>
            </p:cNvSpPr>
            <p:nvPr/>
          </p:nvSpPr>
          <p:spPr bwMode="auto">
            <a:xfrm flipV="1">
              <a:off x="748" y="811"/>
              <a:ext cx="726" cy="408"/>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2" name="Group 66"/>
          <p:cNvGrpSpPr>
            <a:grpSpLocks/>
          </p:cNvGrpSpPr>
          <p:nvPr/>
        </p:nvGrpSpPr>
        <p:grpSpPr bwMode="auto">
          <a:xfrm>
            <a:off x="179388" y="4005263"/>
            <a:ext cx="4608512" cy="563562"/>
            <a:chOff x="113" y="2523"/>
            <a:chExt cx="2903" cy="355"/>
          </a:xfrm>
        </p:grpSpPr>
        <p:sp>
          <p:nvSpPr>
            <p:cNvPr id="28737" name="Text Box 67"/>
            <p:cNvSpPr txBox="1">
              <a:spLocks noChangeArrowheads="1"/>
            </p:cNvSpPr>
            <p:nvPr/>
          </p:nvSpPr>
          <p:spPr bwMode="auto">
            <a:xfrm>
              <a:off x="113" y="2532"/>
              <a:ext cx="635" cy="34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spcBef>
                  <a:spcPct val="50000"/>
                </a:spcBef>
              </a:pPr>
              <a:r>
                <a:rPr lang="zh-CN" altLang="en-US" b="1">
                  <a:solidFill>
                    <a:schemeClr val="bg1"/>
                  </a:solidFill>
                </a:rPr>
                <a:t>天冬氨酸天冬酰胺</a:t>
              </a:r>
            </a:p>
          </p:txBody>
        </p:sp>
        <p:sp>
          <p:nvSpPr>
            <p:cNvPr id="28738" name="Line 68"/>
            <p:cNvSpPr>
              <a:spLocks noChangeShapeType="1"/>
            </p:cNvSpPr>
            <p:nvPr/>
          </p:nvSpPr>
          <p:spPr bwMode="auto">
            <a:xfrm flipV="1">
              <a:off x="748" y="2523"/>
              <a:ext cx="2268" cy="18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3" name="Group 69"/>
          <p:cNvGrpSpPr>
            <a:grpSpLocks/>
          </p:cNvGrpSpPr>
          <p:nvPr/>
        </p:nvGrpSpPr>
        <p:grpSpPr bwMode="auto">
          <a:xfrm>
            <a:off x="179388" y="5157788"/>
            <a:ext cx="4537075" cy="968375"/>
            <a:chOff x="113" y="3249"/>
            <a:chExt cx="2858" cy="610"/>
          </a:xfrm>
        </p:grpSpPr>
        <p:sp>
          <p:nvSpPr>
            <p:cNvPr id="28735" name="Text Box 70"/>
            <p:cNvSpPr txBox="1">
              <a:spLocks noChangeArrowheads="1"/>
            </p:cNvSpPr>
            <p:nvPr/>
          </p:nvSpPr>
          <p:spPr bwMode="auto">
            <a:xfrm>
              <a:off x="113" y="3249"/>
              <a:ext cx="635" cy="61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36000" rIns="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pPr>
              <a:r>
                <a:rPr kumimoji="1" lang="zh-CN" altLang="en-US" b="1">
                  <a:solidFill>
                    <a:schemeClr val="bg1"/>
                  </a:solidFill>
                  <a:latin typeface="Times New Roman" pitchFamily="18" charset="0"/>
                </a:rPr>
                <a:t>异亮氨酸甲硫氨酸缬氨酸</a:t>
              </a:r>
            </a:p>
            <a:p>
              <a:pPr algn="l" eaLnBrk="1" hangingPunct="1">
                <a:lnSpc>
                  <a:spcPct val="80000"/>
                </a:lnSpc>
              </a:pPr>
              <a:r>
                <a:rPr kumimoji="1" lang="zh-CN" altLang="en-US" b="1">
                  <a:solidFill>
                    <a:schemeClr val="bg1"/>
                  </a:solidFill>
                  <a:latin typeface="Times New Roman" pitchFamily="18" charset="0"/>
                </a:rPr>
                <a:t>苏氨酸</a:t>
              </a:r>
            </a:p>
          </p:txBody>
        </p:sp>
        <p:sp>
          <p:nvSpPr>
            <p:cNvPr id="28736" name="Line 71"/>
            <p:cNvSpPr>
              <a:spLocks noChangeShapeType="1"/>
            </p:cNvSpPr>
            <p:nvPr/>
          </p:nvSpPr>
          <p:spPr bwMode="auto">
            <a:xfrm>
              <a:off x="748" y="3566"/>
              <a:ext cx="222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4" name="Group 72"/>
          <p:cNvGrpSpPr>
            <a:grpSpLocks/>
          </p:cNvGrpSpPr>
          <p:nvPr/>
        </p:nvGrpSpPr>
        <p:grpSpPr bwMode="auto">
          <a:xfrm>
            <a:off x="1636713" y="2546350"/>
            <a:ext cx="1709738" cy="1187450"/>
            <a:chOff x="1031" y="1604"/>
            <a:chExt cx="1077" cy="748"/>
          </a:xfrm>
        </p:grpSpPr>
        <p:sp>
          <p:nvSpPr>
            <p:cNvPr id="28733" name="Text Box 73"/>
            <p:cNvSpPr txBox="1">
              <a:spLocks noChangeArrowheads="1"/>
            </p:cNvSpPr>
            <p:nvPr/>
          </p:nvSpPr>
          <p:spPr bwMode="auto">
            <a:xfrm>
              <a:off x="1031" y="1604"/>
              <a:ext cx="806" cy="748"/>
            </a:xfrm>
            <a:prstGeom prst="rect">
              <a:avLst/>
            </a:prstGeom>
            <a:solidFill>
              <a:schemeClr val="tx1"/>
            </a:solidFill>
            <a:ln w="19050">
              <a:solidFill>
                <a:srgbClr val="005000"/>
              </a:solidFill>
              <a:miter lim="800000"/>
              <a:headEnd/>
              <a:tailEnd/>
            </a:ln>
          </p:spPr>
          <p:txBody>
            <a:bodyPr wrap="square" lIns="36000" tIns="36000" rIns="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pPr>
              <a:r>
                <a:rPr kumimoji="1" lang="zh-CN" altLang="en-US" b="1" dirty="0">
                  <a:solidFill>
                    <a:srgbClr val="005000"/>
                  </a:solidFill>
                  <a:latin typeface="Times New Roman" pitchFamily="18" charset="0"/>
                </a:rPr>
                <a:t>亮氨酸      赖氨酸</a:t>
              </a:r>
            </a:p>
            <a:p>
              <a:pPr algn="l" eaLnBrk="1" hangingPunct="1">
                <a:lnSpc>
                  <a:spcPct val="80000"/>
                </a:lnSpc>
              </a:pPr>
              <a:r>
                <a:rPr kumimoji="1" lang="zh-CN" altLang="en-US" b="1" dirty="0">
                  <a:solidFill>
                    <a:srgbClr val="005000"/>
                  </a:solidFill>
                  <a:latin typeface="Times New Roman" pitchFamily="18" charset="0"/>
                </a:rPr>
                <a:t>色氨酸</a:t>
              </a:r>
              <a:r>
                <a:rPr kumimoji="1" lang="zh-CN" altLang="en-US" b="1" dirty="0">
                  <a:solidFill>
                    <a:srgbClr val="FF0000"/>
                  </a:solidFill>
                  <a:latin typeface="黑体" panose="02010609060101010101" pitchFamily="49" charset="-122"/>
                  <a:ea typeface="黑体" panose="02010609060101010101" pitchFamily="49" charset="-122"/>
                </a:rPr>
                <a:t>★</a:t>
              </a:r>
              <a:r>
                <a:rPr kumimoji="1" lang="zh-CN" altLang="en-US" b="1" dirty="0">
                  <a:solidFill>
                    <a:srgbClr val="005000"/>
                  </a:solidFill>
                  <a:latin typeface="Times New Roman" pitchFamily="18" charset="0"/>
                </a:rPr>
                <a:t>      酪氨酸</a:t>
              </a:r>
              <a:r>
                <a:rPr kumimoji="1" lang="zh-CN" altLang="en-US" b="1" dirty="0">
                  <a:solidFill>
                    <a:srgbClr val="FF0000"/>
                  </a:solidFill>
                  <a:latin typeface="黑体" panose="02010609060101010101" pitchFamily="49" charset="-122"/>
                  <a:ea typeface="黑体" panose="02010609060101010101" pitchFamily="49" charset="-122"/>
                </a:rPr>
                <a:t>★</a:t>
              </a:r>
              <a:endParaRPr kumimoji="1" lang="zh-CN" altLang="en-US" b="1" dirty="0">
                <a:solidFill>
                  <a:srgbClr val="005000"/>
                </a:solidFill>
                <a:latin typeface="Times New Roman" pitchFamily="18" charset="0"/>
              </a:endParaRPr>
            </a:p>
            <a:p>
              <a:pPr algn="l" eaLnBrk="1" hangingPunct="1">
                <a:lnSpc>
                  <a:spcPct val="80000"/>
                </a:lnSpc>
              </a:pPr>
              <a:r>
                <a:rPr kumimoji="1" lang="zh-CN" altLang="en-US" b="1" dirty="0">
                  <a:solidFill>
                    <a:srgbClr val="005000"/>
                  </a:solidFill>
                  <a:latin typeface="Times New Roman" pitchFamily="18" charset="0"/>
                </a:rPr>
                <a:t>苯丙氨酸</a:t>
              </a:r>
              <a:r>
                <a:rPr kumimoji="1" lang="zh-CN" altLang="en-US" b="1" dirty="0">
                  <a:solidFill>
                    <a:srgbClr val="FF0000"/>
                  </a:solidFill>
                  <a:latin typeface="黑体" panose="02010609060101010101" pitchFamily="49" charset="-122"/>
                  <a:ea typeface="黑体" panose="02010609060101010101" pitchFamily="49" charset="-122"/>
                </a:rPr>
                <a:t>★</a:t>
              </a:r>
              <a:r>
                <a:rPr kumimoji="1" lang="zh-CN" altLang="en-US" b="1" dirty="0">
                  <a:solidFill>
                    <a:srgbClr val="005000"/>
                  </a:solidFill>
                  <a:latin typeface="Times New Roman" pitchFamily="18" charset="0"/>
                </a:rPr>
                <a:t> </a:t>
              </a:r>
            </a:p>
          </p:txBody>
        </p:sp>
        <p:sp>
          <p:nvSpPr>
            <p:cNvPr id="28734" name="Line 74"/>
            <p:cNvSpPr>
              <a:spLocks noChangeShapeType="1"/>
            </p:cNvSpPr>
            <p:nvPr/>
          </p:nvSpPr>
          <p:spPr bwMode="auto">
            <a:xfrm>
              <a:off x="1859" y="1842"/>
              <a:ext cx="249" cy="0"/>
            </a:xfrm>
            <a:prstGeom prst="line">
              <a:avLst/>
            </a:prstGeom>
            <a:noFill/>
            <a:ln w="28575">
              <a:solidFill>
                <a:srgbClr val="005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5" name="Group 75"/>
          <p:cNvGrpSpPr>
            <a:grpSpLocks/>
          </p:cNvGrpSpPr>
          <p:nvPr/>
        </p:nvGrpSpPr>
        <p:grpSpPr bwMode="auto">
          <a:xfrm>
            <a:off x="5867400" y="2492375"/>
            <a:ext cx="227013" cy="1512888"/>
            <a:chOff x="3696" y="1111"/>
            <a:chExt cx="143" cy="1406"/>
          </a:xfrm>
        </p:grpSpPr>
        <p:sp>
          <p:nvSpPr>
            <p:cNvPr id="28730" name="Line 76"/>
            <p:cNvSpPr>
              <a:spLocks noChangeShapeType="1"/>
            </p:cNvSpPr>
            <p:nvPr/>
          </p:nvSpPr>
          <p:spPr bwMode="auto">
            <a:xfrm>
              <a:off x="3696" y="1117"/>
              <a:ext cx="137" cy="0"/>
            </a:xfrm>
            <a:prstGeom prst="line">
              <a:avLst/>
            </a:prstGeom>
            <a:noFill/>
            <a:ln w="1905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8731" name="Line 77"/>
            <p:cNvSpPr>
              <a:spLocks noChangeShapeType="1"/>
            </p:cNvSpPr>
            <p:nvPr/>
          </p:nvSpPr>
          <p:spPr bwMode="auto">
            <a:xfrm>
              <a:off x="3833" y="1111"/>
              <a:ext cx="0" cy="140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32" name="Line 78"/>
            <p:cNvSpPr>
              <a:spLocks noChangeShapeType="1"/>
            </p:cNvSpPr>
            <p:nvPr/>
          </p:nvSpPr>
          <p:spPr bwMode="auto">
            <a:xfrm>
              <a:off x="3748" y="2517"/>
              <a:ext cx="91"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 name="Group 79"/>
          <p:cNvGrpSpPr>
            <a:grpSpLocks/>
          </p:cNvGrpSpPr>
          <p:nvPr/>
        </p:nvGrpSpPr>
        <p:grpSpPr bwMode="auto">
          <a:xfrm>
            <a:off x="1636713" y="3141665"/>
            <a:ext cx="5524500" cy="1751013"/>
            <a:chOff x="1031" y="1979"/>
            <a:chExt cx="3480" cy="1103"/>
          </a:xfrm>
        </p:grpSpPr>
        <p:sp>
          <p:nvSpPr>
            <p:cNvPr id="28726" name="Text Box 80"/>
            <p:cNvSpPr txBox="1">
              <a:spLocks noChangeArrowheads="1"/>
            </p:cNvSpPr>
            <p:nvPr/>
          </p:nvSpPr>
          <p:spPr bwMode="auto">
            <a:xfrm>
              <a:off x="1031" y="2478"/>
              <a:ext cx="806" cy="604"/>
            </a:xfrm>
            <a:prstGeom prst="rect">
              <a:avLst/>
            </a:prstGeom>
            <a:solidFill>
              <a:schemeClr val="tx1"/>
            </a:solidFill>
            <a:ln w="19050">
              <a:solidFill>
                <a:srgbClr val="005000"/>
              </a:solidFill>
              <a:miter lim="800000"/>
              <a:headEnd/>
              <a:tailEnd/>
            </a:ln>
          </p:spPr>
          <p:txBody>
            <a:bodyPr wrap="square" lIns="36000" tIns="36000" rIns="0" bIns="36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pPr>
              <a:r>
                <a:rPr kumimoji="1" lang="zh-CN" altLang="en-US" b="1" dirty="0">
                  <a:solidFill>
                    <a:srgbClr val="005000"/>
                  </a:solidFill>
                  <a:latin typeface="Times New Roman" pitchFamily="18" charset="0"/>
                </a:rPr>
                <a:t>亮氨酸</a:t>
              </a:r>
            </a:p>
            <a:p>
              <a:pPr algn="l" eaLnBrk="1" hangingPunct="1">
                <a:lnSpc>
                  <a:spcPct val="80000"/>
                </a:lnSpc>
              </a:pPr>
              <a:r>
                <a:rPr kumimoji="1" lang="zh-CN" altLang="en-US" b="1" dirty="0">
                  <a:solidFill>
                    <a:srgbClr val="005000"/>
                  </a:solidFill>
                  <a:latin typeface="Times New Roman" pitchFamily="18" charset="0"/>
                </a:rPr>
                <a:t>色氨酸</a:t>
              </a:r>
              <a:r>
                <a:rPr kumimoji="1" lang="zh-CN" altLang="en-US" b="1" dirty="0">
                  <a:solidFill>
                    <a:srgbClr val="FF0000"/>
                  </a:solidFill>
                  <a:latin typeface="黑体" panose="02010609060101010101" pitchFamily="49" charset="-122"/>
                  <a:ea typeface="黑体" panose="02010609060101010101" pitchFamily="49" charset="-122"/>
                </a:rPr>
                <a:t>★</a:t>
              </a:r>
              <a:endParaRPr kumimoji="1" lang="zh-CN" altLang="en-US" b="1" dirty="0">
                <a:solidFill>
                  <a:srgbClr val="005000"/>
                </a:solidFill>
                <a:latin typeface="Times New Roman" pitchFamily="18" charset="0"/>
              </a:endParaRPr>
            </a:p>
            <a:p>
              <a:pPr algn="l" eaLnBrk="1" hangingPunct="1">
                <a:lnSpc>
                  <a:spcPct val="80000"/>
                </a:lnSpc>
              </a:pPr>
              <a:r>
                <a:rPr kumimoji="1" lang="zh-CN" altLang="en-US" b="1" dirty="0">
                  <a:solidFill>
                    <a:srgbClr val="005000"/>
                  </a:solidFill>
                  <a:latin typeface="Times New Roman" pitchFamily="18" charset="0"/>
                </a:rPr>
                <a:t>苏氨酸</a:t>
              </a:r>
              <a:r>
                <a:rPr kumimoji="1" lang="zh-CN" altLang="en-US" b="1" dirty="0">
                  <a:solidFill>
                    <a:srgbClr val="FF0000"/>
                  </a:solidFill>
                  <a:latin typeface="黑体" panose="02010609060101010101" pitchFamily="49" charset="-122"/>
                  <a:ea typeface="黑体" panose="02010609060101010101" pitchFamily="49" charset="-122"/>
                </a:rPr>
                <a:t>★</a:t>
              </a:r>
              <a:r>
                <a:rPr kumimoji="1" lang="zh-CN" altLang="en-US" b="1" dirty="0">
                  <a:solidFill>
                    <a:srgbClr val="005000"/>
                  </a:solidFill>
                  <a:latin typeface="Times New Roman" pitchFamily="18" charset="0"/>
                </a:rPr>
                <a:t>      异亮氨酸</a:t>
              </a:r>
              <a:r>
                <a:rPr kumimoji="1" lang="zh-CN" altLang="en-US" b="1" dirty="0">
                  <a:solidFill>
                    <a:srgbClr val="FF0000"/>
                  </a:solidFill>
                  <a:latin typeface="黑体" panose="02010609060101010101" pitchFamily="49" charset="-122"/>
                  <a:ea typeface="黑体" panose="02010609060101010101" pitchFamily="49" charset="-122"/>
                </a:rPr>
                <a:t>★</a:t>
              </a:r>
              <a:endParaRPr kumimoji="1" lang="zh-CN" altLang="en-US" b="1" dirty="0">
                <a:solidFill>
                  <a:srgbClr val="005000"/>
                </a:solidFill>
                <a:latin typeface="Times New Roman" pitchFamily="18" charset="0"/>
              </a:endParaRPr>
            </a:p>
          </p:txBody>
        </p:sp>
        <p:grpSp>
          <p:nvGrpSpPr>
            <p:cNvPr id="28727" name="Group 81"/>
            <p:cNvGrpSpPr>
              <a:grpSpLocks/>
            </p:cNvGrpSpPr>
            <p:nvPr/>
          </p:nvGrpSpPr>
          <p:grpSpPr bwMode="auto">
            <a:xfrm>
              <a:off x="1845" y="1979"/>
              <a:ext cx="2666" cy="771"/>
              <a:chOff x="1850" y="1979"/>
              <a:chExt cx="2747" cy="771"/>
            </a:xfrm>
          </p:grpSpPr>
          <p:sp>
            <p:nvSpPr>
              <p:cNvPr id="28728" name="Line 82"/>
              <p:cNvSpPr>
                <a:spLocks noChangeShapeType="1"/>
              </p:cNvSpPr>
              <p:nvPr/>
            </p:nvSpPr>
            <p:spPr bwMode="auto">
              <a:xfrm flipV="1">
                <a:off x="1850" y="2750"/>
                <a:ext cx="1893" cy="0"/>
              </a:xfrm>
              <a:prstGeom prst="line">
                <a:avLst/>
              </a:prstGeom>
              <a:noFill/>
              <a:ln w="28575">
                <a:solidFill>
                  <a:srgbClr val="005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29" name="Line 83"/>
              <p:cNvSpPr>
                <a:spLocks noChangeShapeType="1"/>
              </p:cNvSpPr>
              <p:nvPr/>
            </p:nvSpPr>
            <p:spPr bwMode="auto">
              <a:xfrm flipV="1">
                <a:off x="3735" y="1979"/>
                <a:ext cx="862" cy="771"/>
              </a:xfrm>
              <a:prstGeom prst="line">
                <a:avLst/>
              </a:prstGeom>
              <a:noFill/>
              <a:ln w="28575">
                <a:solidFill>
                  <a:srgbClr val="005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28719" name="Line 84"/>
          <p:cNvSpPr>
            <a:spLocks noChangeShapeType="1"/>
          </p:cNvSpPr>
          <p:nvPr/>
        </p:nvSpPr>
        <p:spPr bwMode="auto">
          <a:xfrm flipV="1">
            <a:off x="5867400" y="3068638"/>
            <a:ext cx="792163" cy="21590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20" name="Freeform 85"/>
          <p:cNvSpPr>
            <a:spLocks/>
          </p:cNvSpPr>
          <p:nvPr/>
        </p:nvSpPr>
        <p:spPr bwMode="auto">
          <a:xfrm>
            <a:off x="7308850" y="3141663"/>
            <a:ext cx="358775" cy="574675"/>
          </a:xfrm>
          <a:custGeom>
            <a:avLst/>
            <a:gdLst>
              <a:gd name="T0" fmla="*/ 0 w 226"/>
              <a:gd name="T1" fmla="*/ 0 h 362"/>
              <a:gd name="T2" fmla="*/ 113407844 w 226"/>
              <a:gd name="T3" fmla="*/ 342741234 h 362"/>
              <a:gd name="T4" fmla="*/ 569555357 w 226"/>
              <a:gd name="T5" fmla="*/ 912296652 h 362"/>
              <a:gd name="T6" fmla="*/ 0 60000 65536"/>
              <a:gd name="T7" fmla="*/ 0 60000 65536"/>
              <a:gd name="T8" fmla="*/ 0 60000 65536"/>
              <a:gd name="T9" fmla="*/ 0 w 226"/>
              <a:gd name="T10" fmla="*/ 0 h 362"/>
              <a:gd name="T11" fmla="*/ 226 w 226"/>
              <a:gd name="T12" fmla="*/ 362 h 362"/>
            </a:gdLst>
            <a:ahLst/>
            <a:cxnLst>
              <a:cxn ang="T6">
                <a:pos x="T0" y="T1"/>
              </a:cxn>
              <a:cxn ang="T7">
                <a:pos x="T2" y="T3"/>
              </a:cxn>
              <a:cxn ang="T8">
                <a:pos x="T4" y="T5"/>
              </a:cxn>
            </a:cxnLst>
            <a:rect l="T9" t="T10" r="T11" b="T12"/>
            <a:pathLst>
              <a:path w="226" h="362">
                <a:moveTo>
                  <a:pt x="0" y="0"/>
                </a:moveTo>
                <a:cubicBezTo>
                  <a:pt x="3" y="38"/>
                  <a:pt x="7" y="76"/>
                  <a:pt x="45" y="136"/>
                </a:cubicBezTo>
                <a:cubicBezTo>
                  <a:pt x="83" y="196"/>
                  <a:pt x="196" y="324"/>
                  <a:pt x="226" y="362"/>
                </a:cubicBezTo>
              </a:path>
            </a:pathLst>
          </a:custGeom>
          <a:noFill/>
          <a:ln w="19050" cmpd="sng">
            <a:solidFill>
              <a:schemeClr val="bg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4774" name="Text Box 86"/>
          <p:cNvSpPr txBox="1">
            <a:spLocks noChangeArrowheads="1"/>
          </p:cNvSpPr>
          <p:nvPr/>
        </p:nvSpPr>
        <p:spPr bwMode="auto">
          <a:xfrm>
            <a:off x="34925" y="1268413"/>
            <a:ext cx="1368425" cy="41592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2000" b="1">
                <a:solidFill>
                  <a:schemeClr val="bg1"/>
                </a:solidFill>
              </a:rPr>
              <a:t>生糖氨基酸</a:t>
            </a:r>
          </a:p>
        </p:txBody>
      </p:sp>
      <p:sp>
        <p:nvSpPr>
          <p:cNvPr id="114775" name="Text Box 87"/>
          <p:cNvSpPr txBox="1">
            <a:spLocks noChangeArrowheads="1"/>
          </p:cNvSpPr>
          <p:nvPr/>
        </p:nvSpPr>
        <p:spPr bwMode="auto">
          <a:xfrm>
            <a:off x="1619250" y="2060575"/>
            <a:ext cx="1368425" cy="415925"/>
          </a:xfrm>
          <a:prstGeom prst="rect">
            <a:avLst/>
          </a:prstGeom>
          <a:noFill/>
          <a:ln w="19050">
            <a:solidFill>
              <a:srgbClr val="005000"/>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2000" b="1">
                <a:solidFill>
                  <a:srgbClr val="005000"/>
                </a:solidFill>
              </a:rPr>
              <a:t>生酮氨基酸</a:t>
            </a:r>
          </a:p>
        </p:txBody>
      </p:sp>
      <p:grpSp>
        <p:nvGrpSpPr>
          <p:cNvPr id="18" name="Group 88"/>
          <p:cNvGrpSpPr>
            <a:grpSpLocks/>
          </p:cNvGrpSpPr>
          <p:nvPr/>
        </p:nvGrpSpPr>
        <p:grpSpPr bwMode="auto">
          <a:xfrm>
            <a:off x="179388" y="4581525"/>
            <a:ext cx="4608512" cy="549275"/>
            <a:chOff x="113" y="2840"/>
            <a:chExt cx="2903" cy="346"/>
          </a:xfrm>
        </p:grpSpPr>
        <p:sp>
          <p:nvSpPr>
            <p:cNvPr id="28724" name="Text Box 89"/>
            <p:cNvSpPr txBox="1">
              <a:spLocks noChangeArrowheads="1"/>
            </p:cNvSpPr>
            <p:nvPr/>
          </p:nvSpPr>
          <p:spPr bwMode="auto">
            <a:xfrm>
              <a:off x="113" y="2840"/>
              <a:ext cx="635" cy="34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18000" rIns="1800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80000"/>
                </a:lnSpc>
                <a:spcBef>
                  <a:spcPct val="50000"/>
                </a:spcBef>
              </a:pPr>
              <a:r>
                <a:rPr lang="zh-CN" altLang="en-US" b="1">
                  <a:solidFill>
                    <a:schemeClr val="bg1"/>
                  </a:solidFill>
                </a:rPr>
                <a:t>苯丙氨酸酪氨酸</a:t>
              </a:r>
            </a:p>
          </p:txBody>
        </p:sp>
        <p:sp>
          <p:nvSpPr>
            <p:cNvPr id="28725" name="Line 90"/>
            <p:cNvSpPr>
              <a:spLocks noChangeShapeType="1"/>
            </p:cNvSpPr>
            <p:nvPr/>
          </p:nvSpPr>
          <p:spPr bwMode="auto">
            <a:xfrm>
              <a:off x="748" y="3067"/>
              <a:ext cx="2268"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dirty="0"/>
            </a:p>
          </p:txBody>
        </p:sp>
      </p:grpSp>
      <p:sp>
        <p:nvSpPr>
          <p:cNvPr id="91" name="灯片编号占位符 90"/>
          <p:cNvSpPr>
            <a:spLocks noGrp="1"/>
          </p:cNvSpPr>
          <p:nvPr>
            <p:ph type="sldNum" sz="quarter" idx="11"/>
          </p:nvPr>
        </p:nvSpPr>
        <p:spPr/>
        <p:txBody>
          <a:bodyPr/>
          <a:lstStyle/>
          <a:p>
            <a:pPr>
              <a:defRPr/>
            </a:pPr>
            <a:fld id="{7D90E316-58D3-4896-89CC-36797C80DBF5}" type="slidenum">
              <a:rPr lang="en-US" altLang="zh-CN" smtClean="0"/>
              <a:pPr>
                <a:defRPr/>
              </a:pPr>
              <a:t>36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ipe(up)">
                                      <p:cBhvr>
                                        <p:cTn id="7" dur="500"/>
                                        <p:tgtEl>
                                          <p:spTgt spid="114690"/>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14724"/>
                                        </p:tgtEl>
                                        <p:attrNameLst>
                                          <p:attrName>style.visibility</p:attrName>
                                        </p:attrNameLst>
                                      </p:cBhvr>
                                      <p:to>
                                        <p:strVal val="visible"/>
                                      </p:to>
                                    </p:set>
                                    <p:animEffect transition="in" filter="wipe(up)">
                                      <p:cBhvr>
                                        <p:cTn id="20" dur="500"/>
                                        <p:tgtEl>
                                          <p:spTgt spid="1147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4702"/>
                                        </p:tgtEl>
                                        <p:attrNameLst>
                                          <p:attrName>style.visibility</p:attrName>
                                        </p:attrNameLst>
                                      </p:cBhvr>
                                      <p:to>
                                        <p:strVal val="visible"/>
                                      </p:to>
                                    </p:set>
                                    <p:animEffect transition="in" filter="wipe(up)">
                                      <p:cBhvr>
                                        <p:cTn id="34" dur="500"/>
                                        <p:tgtEl>
                                          <p:spTgt spid="1147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4725"/>
                                        </p:tgtEl>
                                        <p:attrNameLst>
                                          <p:attrName>style.visibility</p:attrName>
                                        </p:attrNameLst>
                                      </p:cBhvr>
                                      <p:to>
                                        <p:strVal val="visible"/>
                                      </p:to>
                                    </p:set>
                                    <p:animEffect transition="in" filter="wipe(down)">
                                      <p:cBhvr>
                                        <p:cTn id="39" dur="500"/>
                                        <p:tgtEl>
                                          <p:spTgt spid="11472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14774"/>
                                        </p:tgtEl>
                                        <p:attrNameLst>
                                          <p:attrName>style.visibility</p:attrName>
                                        </p:attrNameLst>
                                      </p:cBhvr>
                                      <p:to>
                                        <p:strVal val="visible"/>
                                      </p:to>
                                    </p:set>
                                    <p:animEffect transition="in" filter="dissolve">
                                      <p:cBhvr>
                                        <p:cTn id="54" dur="500"/>
                                        <p:tgtEl>
                                          <p:spTgt spid="11477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14775"/>
                                        </p:tgtEl>
                                        <p:attrNameLst>
                                          <p:attrName>style.visibility</p:attrName>
                                        </p:attrNameLst>
                                      </p:cBhvr>
                                      <p:to>
                                        <p:strVal val="visible"/>
                                      </p:to>
                                    </p:set>
                                    <p:animEffect transition="in" filter="dissolve">
                                      <p:cBhvr>
                                        <p:cTn id="57" dur="500"/>
                                        <p:tgtEl>
                                          <p:spTgt spid="11477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4750"/>
                                        </p:tgtEl>
                                        <p:attrNameLst>
                                          <p:attrName>style.visibility</p:attrName>
                                        </p:attrNameLst>
                                      </p:cBhvr>
                                      <p:to>
                                        <p:strVal val="visible"/>
                                      </p:to>
                                    </p:set>
                                    <p:animEffect transition="in" filter="wipe(left)">
                                      <p:cBhvr>
                                        <p:cTn id="72" dur="500"/>
                                        <p:tgtEl>
                                          <p:spTgt spid="1147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left)">
                                      <p:cBhvr>
                                        <p:cTn id="92" dur="500"/>
                                        <p:tgtEl>
                                          <p:spTgt spid="1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left)">
                                      <p:cBhvr>
                                        <p:cTn id="97" dur="500"/>
                                        <p:tgtEl>
                                          <p:spTgt spid="1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right)">
                                      <p:cBhvr>
                                        <p:cTn id="102" dur="500"/>
                                        <p:tgtEl>
                                          <p:spTgt spid="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14735"/>
                                        </p:tgtEl>
                                        <p:attrNameLst>
                                          <p:attrName>style.visibility</p:attrName>
                                        </p:attrNameLst>
                                      </p:cBhvr>
                                      <p:to>
                                        <p:strVal val="visible"/>
                                      </p:to>
                                    </p:set>
                                    <p:animEffect transition="in" filter="wipe(down)">
                                      <p:cBhvr>
                                        <p:cTn id="107" dur="500"/>
                                        <p:tgtEl>
                                          <p:spTgt spid="114735"/>
                                        </p:tgtEl>
                                      </p:cBhvr>
                                    </p:animEffect>
                                  </p:childTnLst>
                                </p:cTn>
                              </p:par>
                              <p:par>
                                <p:cTn id="108" presetID="22" presetClass="entr" presetSubtype="4" fill="hold"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500"/>
                                        <p:tgtEl>
                                          <p:spTgt spid="11"/>
                                        </p:tgtEl>
                                      </p:cBhvr>
                                    </p:animEffect>
                                  </p:childTnLst>
                                </p:cTn>
                              </p:par>
                            </p:childTnLst>
                          </p:cTn>
                        </p:par>
                        <p:par>
                          <p:cTn id="111" fill="hold" nodeType="afterGroup">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114733"/>
                                        </p:tgtEl>
                                        <p:attrNameLst>
                                          <p:attrName>style.visibility</p:attrName>
                                        </p:attrNameLst>
                                      </p:cBhvr>
                                      <p:to>
                                        <p:strVal val="visible"/>
                                      </p:to>
                                    </p:set>
                                    <p:animEffect transition="in" filter="dissolve">
                                      <p:cBhvr>
                                        <p:cTn id="114" dur="500"/>
                                        <p:tgtEl>
                                          <p:spTgt spid="11473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14734"/>
                                        </p:tgtEl>
                                        <p:attrNameLst>
                                          <p:attrName>style.visibility</p:attrName>
                                        </p:attrNameLst>
                                      </p:cBhvr>
                                      <p:to>
                                        <p:strVal val="visible"/>
                                      </p:to>
                                    </p:set>
                                    <p:animEffect transition="in" filter="wipe(down)">
                                      <p:cBhvr>
                                        <p:cTn id="119" dur="500"/>
                                        <p:tgtEl>
                                          <p:spTgt spid="114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702" grpId="0" animBg="1"/>
      <p:bldP spid="114724" grpId="0" animBg="1"/>
      <p:bldP spid="114725" grpId="0" animBg="1"/>
      <p:bldP spid="114733" grpId="0" animBg="1"/>
      <p:bldP spid="114734" grpId="0" animBg="1"/>
      <p:bldP spid="114735" grpId="0" animBg="1"/>
      <p:bldP spid="114750" grpId="0" animBg="1"/>
      <p:bldP spid="114774" grpId="0" animBg="1"/>
      <p:bldP spid="1147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539948" y="3213100"/>
            <a:ext cx="80645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ts val="1200"/>
              </a:spcBef>
            </a:pPr>
            <a:r>
              <a:rPr kumimoji="1" lang="zh-CN" altLang="en-US" sz="4800" dirty="0">
                <a:solidFill>
                  <a:srgbClr val="FFFF00"/>
                </a:solidFill>
                <a:latin typeface="黑体" pitchFamily="2" charset="-122"/>
                <a:ea typeface="黑体" pitchFamily="2" charset="-122"/>
              </a:rPr>
              <a:t>代谢调节的主要方式</a:t>
            </a:r>
            <a:endParaRPr kumimoji="1" lang="en-US" altLang="zh-CN" sz="4800" dirty="0">
              <a:solidFill>
                <a:srgbClr val="FFFF00"/>
              </a:solidFill>
              <a:latin typeface="黑体" pitchFamily="2" charset="-122"/>
              <a:ea typeface="黑体" pitchFamily="2" charset="-122"/>
            </a:endParaRPr>
          </a:p>
          <a:p>
            <a:pPr eaLnBrk="1" hangingPunct="1">
              <a:spcBef>
                <a:spcPts val="1200"/>
              </a:spcBef>
            </a:pPr>
            <a:r>
              <a:rPr kumimoji="1" lang="en-US" altLang="zh-CN" sz="3600" dirty="0">
                <a:solidFill>
                  <a:srgbClr val="FFFF00"/>
                </a:solidFill>
                <a:latin typeface="Arial" charset="0"/>
              </a:rPr>
              <a:t>The Ways for Metabolic Regulation</a:t>
            </a:r>
            <a:r>
              <a:rPr kumimoji="1" lang="en-US" altLang="zh-CN" sz="4000" dirty="0">
                <a:solidFill>
                  <a:srgbClr val="FFFF00"/>
                </a:solidFill>
                <a:latin typeface="Arial" charset="0"/>
              </a:rPr>
              <a:t> </a:t>
            </a:r>
          </a:p>
        </p:txBody>
      </p:sp>
      <p:sp>
        <p:nvSpPr>
          <p:cNvPr id="38915" name="Rectangle 5"/>
          <p:cNvSpPr>
            <a:spLocks noChangeArrowheads="1"/>
          </p:cNvSpPr>
          <p:nvPr/>
        </p:nvSpPr>
        <p:spPr bwMode="auto">
          <a:xfrm>
            <a:off x="2987675" y="1700213"/>
            <a:ext cx="34575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kumimoji="1" lang="zh-CN" altLang="en-US" sz="5400" dirty="0">
                <a:solidFill>
                  <a:srgbClr val="FFFF00"/>
                </a:solidFill>
                <a:latin typeface="黑体" pitchFamily="2" charset="-122"/>
                <a:ea typeface="黑体" pitchFamily="2" charset="-122"/>
              </a:rPr>
              <a:t>第 二 节</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37</a:t>
            </a:fld>
            <a:endParaRPr lang="en-US" altLang="zh-CN"/>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635000" y="3733800"/>
            <a:ext cx="580866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40000"/>
              </a:lnSpc>
            </a:pPr>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主要通过细胞内代谢物浓度的变化，对酶的活性及含量进行调节，这种调节称为</a:t>
            </a:r>
            <a:r>
              <a:rPr kumimoji="1" lang="zh-CN" altLang="en-US" sz="2800">
                <a:solidFill>
                  <a:srgbClr val="FFFF00"/>
                </a:solidFill>
                <a:latin typeface="Times New Roman" pitchFamily="18" charset="0"/>
                <a:ea typeface="黑体" pitchFamily="2" charset="-122"/>
              </a:rPr>
              <a:t>原始调节</a:t>
            </a:r>
            <a:r>
              <a:rPr kumimoji="1" lang="zh-CN" altLang="en-US" sz="2800">
                <a:latin typeface="Times New Roman" pitchFamily="18" charset="0"/>
                <a:ea typeface="黑体" pitchFamily="2" charset="-122"/>
              </a:rPr>
              <a:t>或</a:t>
            </a:r>
            <a:r>
              <a:rPr kumimoji="1" lang="zh-CN" altLang="en-US" sz="2800">
                <a:solidFill>
                  <a:srgbClr val="FFFF00"/>
                </a:solidFill>
                <a:latin typeface="Times New Roman" pitchFamily="18" charset="0"/>
                <a:ea typeface="黑体" pitchFamily="2" charset="-122"/>
              </a:rPr>
              <a:t>细胞水平代谢调节</a:t>
            </a:r>
            <a:r>
              <a:rPr kumimoji="1" lang="zh-CN" altLang="en-US" sz="2800">
                <a:latin typeface="Times New Roman" pitchFamily="18" charset="0"/>
                <a:ea typeface="黑体" pitchFamily="2" charset="-122"/>
              </a:rPr>
              <a:t>。</a:t>
            </a:r>
            <a:endParaRPr kumimoji="1" lang="zh-CN" altLang="en-US" sz="2000">
              <a:latin typeface="Times New Roman" pitchFamily="18" charset="0"/>
              <a:ea typeface="黑体" pitchFamily="2" charset="-122"/>
            </a:endParaRPr>
          </a:p>
        </p:txBody>
      </p:sp>
      <p:sp>
        <p:nvSpPr>
          <p:cNvPr id="46086" name="Rectangle 6"/>
          <p:cNvSpPr>
            <a:spLocks noChangeArrowheads="1"/>
          </p:cNvSpPr>
          <p:nvPr/>
        </p:nvSpPr>
        <p:spPr bwMode="auto">
          <a:xfrm>
            <a:off x="533400" y="3136900"/>
            <a:ext cx="2303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kumimoji="1" lang="zh-CN" altLang="en-US" sz="3200">
                <a:solidFill>
                  <a:srgbClr val="FFFF00"/>
                </a:solidFill>
                <a:ea typeface="黑体" pitchFamily="2" charset="-122"/>
              </a:rPr>
              <a:t>单细胞生物</a:t>
            </a:r>
            <a:endParaRPr kumimoji="1" lang="zh-CN" altLang="en-US" sz="2400">
              <a:latin typeface="Tahoma" pitchFamily="34" charset="0"/>
              <a:ea typeface="黑体" pitchFamily="2" charset="-122"/>
            </a:endParaRPr>
          </a:p>
        </p:txBody>
      </p:sp>
      <p:pic>
        <p:nvPicPr>
          <p:cNvPr id="4608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25" y="3284538"/>
            <a:ext cx="20097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8"/>
          <p:cNvSpPr>
            <a:spLocks noChangeArrowheads="1"/>
          </p:cNvSpPr>
          <p:nvPr/>
        </p:nvSpPr>
        <p:spPr bwMode="auto">
          <a:xfrm>
            <a:off x="611188" y="549275"/>
            <a:ext cx="799306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10000"/>
              </a:lnSpc>
              <a:spcBef>
                <a:spcPct val="20000"/>
              </a:spcBef>
              <a:buClr>
                <a:schemeClr val="hlink"/>
              </a:buClr>
              <a:buSzPct val="70000"/>
              <a:buFont typeface="Wingdings" pitchFamily="2" charset="2"/>
              <a:buChar char="n"/>
            </a:pPr>
            <a:r>
              <a:rPr lang="zh-CN" altLang="en-US" sz="2800">
                <a:ea typeface="黑体" pitchFamily="2" charset="-122"/>
              </a:rPr>
              <a:t>代谢调节普遍存在于生物界，是生物进化过程中逐步形成的反应和适应。</a:t>
            </a:r>
          </a:p>
          <a:p>
            <a:pPr marL="342900" indent="-342900" algn="l">
              <a:lnSpc>
                <a:spcPct val="110000"/>
              </a:lnSpc>
              <a:spcBef>
                <a:spcPct val="20000"/>
              </a:spcBef>
              <a:buClr>
                <a:schemeClr val="hlink"/>
              </a:buClr>
              <a:buSzPct val="70000"/>
              <a:buFont typeface="Wingdings" pitchFamily="2" charset="2"/>
              <a:buChar char="n"/>
            </a:pPr>
            <a:r>
              <a:rPr lang="zh-CN" altLang="en-US" sz="2800">
                <a:ea typeface="黑体" pitchFamily="2" charset="-122"/>
              </a:rPr>
              <a:t>进化程度愈高的生物其代谢途径越复杂，代谢调节方式亦愈复杂。</a:t>
            </a:r>
          </a:p>
        </p:txBody>
      </p:sp>
      <p:sp>
        <p:nvSpPr>
          <p:cNvPr id="6" name="灯片编号占位符 5"/>
          <p:cNvSpPr>
            <a:spLocks noGrp="1"/>
          </p:cNvSpPr>
          <p:nvPr>
            <p:ph type="sldNum" sz="quarter" idx="11"/>
          </p:nvPr>
        </p:nvSpPr>
        <p:spPr/>
        <p:txBody>
          <a:bodyPr/>
          <a:lstStyle/>
          <a:p>
            <a:pPr>
              <a:defRPr/>
            </a:pPr>
            <a:fld id="{7D90E316-58D3-4896-89CC-36797C80DBF5}" type="slidenum">
              <a:rPr lang="en-US" altLang="zh-CN" smtClean="0"/>
              <a:pPr>
                <a:defRPr/>
              </a:pPr>
              <a:t>38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dissolve">
                                      <p:cBhvr>
                                        <p:cTn id="7" dur="500"/>
                                        <p:tgtEl>
                                          <p:spTgt spid="46088">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6088">
                                            <p:txEl>
                                              <p:pRg st="1" end="1"/>
                                            </p:txEl>
                                          </p:spTgt>
                                        </p:tgtEl>
                                        <p:attrNameLst>
                                          <p:attrName>style.visibility</p:attrName>
                                        </p:attrNameLst>
                                      </p:cBhvr>
                                      <p:to>
                                        <p:strVal val="visible"/>
                                      </p:to>
                                    </p:set>
                                    <p:animEffect transition="in" filter="dissolve">
                                      <p:cBhvr>
                                        <p:cTn id="11" dur="500"/>
                                        <p:tgtEl>
                                          <p:spTgt spid="4608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6086"/>
                                        </p:tgtEl>
                                        <p:attrNameLst>
                                          <p:attrName>style.visibility</p:attrName>
                                        </p:attrNameLst>
                                      </p:cBhvr>
                                      <p:to>
                                        <p:strVal val="visible"/>
                                      </p:to>
                                    </p:set>
                                    <p:animEffect transition="in" filter="dissolve">
                                      <p:cBhvr>
                                        <p:cTn id="16" dur="500"/>
                                        <p:tgtEl>
                                          <p:spTgt spid="46086"/>
                                        </p:tgtEl>
                                      </p:cBhvr>
                                    </p:animEffect>
                                  </p:childTnLst>
                                </p:cTn>
                              </p:par>
                            </p:childTnLst>
                          </p:cTn>
                        </p:par>
                        <p:par>
                          <p:cTn id="17" fill="hold" nodeType="afterGroup">
                            <p:stCondLst>
                              <p:cond delay="500"/>
                            </p:stCondLst>
                            <p:childTnLst>
                              <p:par>
                                <p:cTn id="18" presetID="2" presetClass="entr" presetSubtype="2" fill="hold" nodeType="afterEffect">
                                  <p:stCondLst>
                                    <p:cond delay="0"/>
                                  </p:stCondLst>
                                  <p:childTnLst>
                                    <p:set>
                                      <p:cBhvr>
                                        <p:cTn id="19" dur="1" fill="hold">
                                          <p:stCondLst>
                                            <p:cond delay="0"/>
                                          </p:stCondLst>
                                        </p:cTn>
                                        <p:tgtEl>
                                          <p:spTgt spid="46087"/>
                                        </p:tgtEl>
                                        <p:attrNameLst>
                                          <p:attrName>style.visibility</p:attrName>
                                        </p:attrNameLst>
                                      </p:cBhvr>
                                      <p:to>
                                        <p:strVal val="visible"/>
                                      </p:to>
                                    </p:set>
                                    <p:anim calcmode="lin" valueType="num">
                                      <p:cBhvr additive="base">
                                        <p:cTn id="20" dur="500" fill="hold"/>
                                        <p:tgtEl>
                                          <p:spTgt spid="46087"/>
                                        </p:tgtEl>
                                        <p:attrNameLst>
                                          <p:attrName>ppt_x</p:attrName>
                                        </p:attrNameLst>
                                      </p:cBhvr>
                                      <p:tavLst>
                                        <p:tav tm="0">
                                          <p:val>
                                            <p:strVal val="1+#ppt_w/2"/>
                                          </p:val>
                                        </p:tav>
                                        <p:tav tm="100000">
                                          <p:val>
                                            <p:strVal val="#ppt_x"/>
                                          </p:val>
                                        </p:tav>
                                      </p:tavLst>
                                    </p:anim>
                                    <p:anim calcmode="lin" valueType="num">
                                      <p:cBhvr additive="base">
                                        <p:cTn id="21" dur="500" fill="hold"/>
                                        <p:tgtEl>
                                          <p:spTgt spid="4608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6085"/>
                                        </p:tgtEl>
                                        <p:attrNameLst>
                                          <p:attrName>style.visibility</p:attrName>
                                        </p:attrNameLst>
                                      </p:cBhvr>
                                      <p:to>
                                        <p:strVal val="visible"/>
                                      </p:to>
                                    </p:set>
                                    <p:animEffect transition="in" filter="wipe(up)">
                                      <p:cBhvr>
                                        <p:cTn id="25"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447800" y="404813"/>
            <a:ext cx="6507163"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40000"/>
              </a:lnSpc>
            </a:pPr>
            <a:r>
              <a:rPr kumimoji="1" lang="zh-CN" altLang="en-US" sz="3200" dirty="0">
                <a:solidFill>
                  <a:schemeClr val="folHlink"/>
                </a:solidFill>
                <a:latin typeface="黑体" pitchFamily="2" charset="-122"/>
                <a:ea typeface="黑体" pitchFamily="2" charset="-122"/>
              </a:rPr>
              <a:t>高等生物 </a:t>
            </a:r>
            <a:r>
              <a:rPr kumimoji="1" lang="en-US" altLang="zh-CN" sz="3200" dirty="0">
                <a:solidFill>
                  <a:schemeClr val="folHlink"/>
                </a:solidFill>
                <a:latin typeface="Times New Roman" pitchFamily="18" charset="0"/>
                <a:ea typeface="黑体" pitchFamily="2" charset="-122"/>
              </a:rPr>
              <a:t>——</a:t>
            </a:r>
            <a:r>
              <a:rPr kumimoji="1" lang="en-US" altLang="zh-CN" sz="3200" dirty="0">
                <a:solidFill>
                  <a:schemeClr val="folHlink"/>
                </a:solidFill>
                <a:latin typeface="黑体" pitchFamily="2" charset="-122"/>
                <a:ea typeface="黑体" pitchFamily="2" charset="-122"/>
              </a:rPr>
              <a:t> </a:t>
            </a:r>
            <a:r>
              <a:rPr kumimoji="1" lang="zh-CN" altLang="en-US" sz="3200" dirty="0">
                <a:solidFill>
                  <a:schemeClr val="folHlink"/>
                </a:solidFill>
                <a:latin typeface="黑体" pitchFamily="2" charset="-122"/>
                <a:ea typeface="黑体" pitchFamily="2" charset="-122"/>
              </a:rPr>
              <a:t>三级水平代谢调节</a:t>
            </a:r>
            <a:endParaRPr kumimoji="1" lang="zh-CN" altLang="en-US" sz="2400" dirty="0">
              <a:solidFill>
                <a:schemeClr val="folHlink"/>
              </a:solidFill>
              <a:latin typeface="黑体" pitchFamily="2" charset="-122"/>
              <a:ea typeface="黑体" pitchFamily="2" charset="-122"/>
            </a:endParaRPr>
          </a:p>
        </p:txBody>
      </p:sp>
      <p:sp>
        <p:nvSpPr>
          <p:cNvPr id="47109" name="Rectangle 5"/>
          <p:cNvSpPr>
            <a:spLocks noChangeArrowheads="1"/>
          </p:cNvSpPr>
          <p:nvPr/>
        </p:nvSpPr>
        <p:spPr bwMode="auto">
          <a:xfrm>
            <a:off x="684213" y="1268413"/>
            <a:ext cx="4608512"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40000"/>
              </a:lnSpc>
              <a:buClr>
                <a:srgbClr val="FF99FF"/>
              </a:buClr>
              <a:buSzPts val="2800"/>
              <a:buFont typeface="华文楷体" pitchFamily="2" charset="-122"/>
              <a:buChar char="•"/>
            </a:pPr>
            <a:r>
              <a:rPr kumimoji="1" lang="zh-CN" altLang="en-US" sz="2800" dirty="0">
                <a:solidFill>
                  <a:srgbClr val="FFFF00"/>
                </a:solidFill>
                <a:latin typeface="Arial" pitchFamily="34" charset="0"/>
                <a:ea typeface="黑体" pitchFamily="49" charset="-122"/>
                <a:cs typeface="Arial" pitchFamily="34" charset="0"/>
              </a:rPr>
              <a:t> 细胞水平代谢调节</a:t>
            </a:r>
            <a:endParaRPr kumimoji="1" lang="zh-CN" altLang="en-US" sz="2400" dirty="0">
              <a:solidFill>
                <a:srgbClr val="FFFF00"/>
              </a:solidFill>
              <a:latin typeface="Arial" pitchFamily="34" charset="0"/>
              <a:ea typeface="黑体" pitchFamily="49" charset="-122"/>
              <a:cs typeface="Arial" pitchFamily="34" charset="0"/>
            </a:endParaRPr>
          </a:p>
        </p:txBody>
      </p:sp>
      <p:grpSp>
        <p:nvGrpSpPr>
          <p:cNvPr id="2" name="Group 6"/>
          <p:cNvGrpSpPr>
            <a:grpSpLocks/>
          </p:cNvGrpSpPr>
          <p:nvPr/>
        </p:nvGrpSpPr>
        <p:grpSpPr bwMode="auto">
          <a:xfrm>
            <a:off x="684213" y="1844675"/>
            <a:ext cx="7777162" cy="2147888"/>
            <a:chOff x="431" y="1298"/>
            <a:chExt cx="4899" cy="1353"/>
          </a:xfrm>
        </p:grpSpPr>
        <p:sp>
          <p:nvSpPr>
            <p:cNvPr id="40969" name="Rectangle 7"/>
            <p:cNvSpPr>
              <a:spLocks noChangeArrowheads="1"/>
            </p:cNvSpPr>
            <p:nvPr/>
          </p:nvSpPr>
          <p:spPr bwMode="auto">
            <a:xfrm>
              <a:off x="431" y="1298"/>
              <a:ext cx="349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40000"/>
                </a:lnSpc>
                <a:buClr>
                  <a:srgbClr val="FF99FF"/>
                </a:buClr>
                <a:buSzPts val="2800"/>
                <a:buFont typeface="华文楷体" pitchFamily="2" charset="-122"/>
                <a:buChar char="•"/>
              </a:pPr>
              <a:r>
                <a:rPr kumimoji="1" lang="zh-CN" altLang="en-US" sz="2800" dirty="0">
                  <a:solidFill>
                    <a:srgbClr val="FFFF00"/>
                  </a:solidFill>
                  <a:latin typeface="Arial" pitchFamily="34" charset="0"/>
                  <a:ea typeface="黑体" pitchFamily="49" charset="-122"/>
                  <a:cs typeface="Arial" pitchFamily="34" charset="0"/>
                </a:rPr>
                <a:t> 激素水平代谢调节</a:t>
              </a:r>
              <a:endParaRPr kumimoji="1" lang="zh-CN" altLang="en-US" sz="2400" dirty="0">
                <a:solidFill>
                  <a:srgbClr val="FFFF00"/>
                </a:solidFill>
                <a:latin typeface="Arial" pitchFamily="34" charset="0"/>
                <a:ea typeface="黑体" pitchFamily="49" charset="-122"/>
                <a:cs typeface="Arial" pitchFamily="34" charset="0"/>
              </a:endParaRPr>
            </a:p>
          </p:txBody>
        </p:sp>
        <p:sp>
          <p:nvSpPr>
            <p:cNvPr id="40970" name="Text Box 8"/>
            <p:cNvSpPr txBox="1">
              <a:spLocks noChangeArrowheads="1"/>
            </p:cNvSpPr>
            <p:nvPr/>
          </p:nvSpPr>
          <p:spPr bwMode="auto">
            <a:xfrm>
              <a:off x="567" y="1616"/>
              <a:ext cx="4763"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40000"/>
                </a:lnSpc>
              </a:pPr>
              <a:r>
                <a:rPr kumimoji="1" lang="en-US" altLang="zh-CN" sz="2400">
                  <a:latin typeface="Arial" pitchFamily="34" charset="0"/>
                  <a:ea typeface="黑体" pitchFamily="49" charset="-122"/>
                  <a:cs typeface="Arial" pitchFamily="34" charset="0"/>
                </a:rPr>
                <a:t>         </a:t>
              </a:r>
              <a:r>
                <a:rPr kumimoji="1" lang="zh-CN" altLang="en-US" sz="2400">
                  <a:latin typeface="Arial" pitchFamily="34" charset="0"/>
                  <a:ea typeface="黑体" pitchFamily="49" charset="-122"/>
                  <a:cs typeface="Arial" pitchFamily="34" charset="0"/>
                </a:rPr>
                <a:t>高等生物在进化过程中，出现了专司调节功能的内分泌细胞及内分泌器官，其分泌的激素可对其他细胞发挥代谢调节作用。</a:t>
              </a:r>
            </a:p>
          </p:txBody>
        </p:sp>
      </p:grpSp>
      <p:grpSp>
        <p:nvGrpSpPr>
          <p:cNvPr id="3" name="Group 9"/>
          <p:cNvGrpSpPr>
            <a:grpSpLocks/>
          </p:cNvGrpSpPr>
          <p:nvPr/>
        </p:nvGrpSpPr>
        <p:grpSpPr bwMode="auto">
          <a:xfrm>
            <a:off x="611188" y="4005264"/>
            <a:ext cx="7848600" cy="2592388"/>
            <a:chOff x="431" y="2659"/>
            <a:chExt cx="4944" cy="1633"/>
          </a:xfrm>
        </p:grpSpPr>
        <p:sp>
          <p:nvSpPr>
            <p:cNvPr id="40967" name="Rectangle 10"/>
            <p:cNvSpPr>
              <a:spLocks noChangeArrowheads="1"/>
            </p:cNvSpPr>
            <p:nvPr/>
          </p:nvSpPr>
          <p:spPr bwMode="auto">
            <a:xfrm>
              <a:off x="431" y="2659"/>
              <a:ext cx="3265"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40000"/>
                </a:lnSpc>
                <a:buClr>
                  <a:srgbClr val="FF99FF"/>
                </a:buClr>
                <a:buSzPts val="2800"/>
                <a:buFont typeface="华文楷体" pitchFamily="2" charset="-122"/>
                <a:buChar char="•"/>
              </a:pPr>
              <a:r>
                <a:rPr kumimoji="1" lang="zh-CN" altLang="en-US" sz="2800" dirty="0">
                  <a:solidFill>
                    <a:srgbClr val="FFFF00"/>
                  </a:solidFill>
                  <a:latin typeface="Arial" pitchFamily="34" charset="0"/>
                  <a:ea typeface="黑体" pitchFamily="49" charset="-122"/>
                  <a:cs typeface="Arial" pitchFamily="34" charset="0"/>
                </a:rPr>
                <a:t> 整体水平代谢调节</a:t>
              </a:r>
              <a:endParaRPr kumimoji="1" lang="zh-CN" altLang="en-US" sz="2400" dirty="0">
                <a:solidFill>
                  <a:srgbClr val="FFFF00"/>
                </a:solidFill>
                <a:latin typeface="Arial" pitchFamily="34" charset="0"/>
                <a:ea typeface="黑体" pitchFamily="49" charset="-122"/>
                <a:cs typeface="Arial" pitchFamily="34" charset="0"/>
              </a:endParaRPr>
            </a:p>
          </p:txBody>
        </p:sp>
        <p:sp>
          <p:nvSpPr>
            <p:cNvPr id="40968" name="Text Box 11"/>
            <p:cNvSpPr txBox="1">
              <a:spLocks noChangeArrowheads="1"/>
            </p:cNvSpPr>
            <p:nvPr/>
          </p:nvSpPr>
          <p:spPr bwMode="auto">
            <a:xfrm>
              <a:off x="567" y="2931"/>
              <a:ext cx="4808"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40000"/>
                </a:lnSpc>
              </a:pPr>
              <a:r>
                <a:rPr kumimoji="1" lang="en-US" altLang="zh-CN" sz="2400">
                  <a:latin typeface="Arial" pitchFamily="34" charset="0"/>
                  <a:ea typeface="黑体" pitchFamily="49" charset="-122"/>
                  <a:cs typeface="Arial" pitchFamily="34" charset="0"/>
                </a:rPr>
                <a:t>        </a:t>
              </a:r>
              <a:r>
                <a:rPr kumimoji="1" lang="zh-CN" altLang="en-US" sz="2400">
                  <a:latin typeface="Arial" pitchFamily="34" charset="0"/>
                  <a:ea typeface="黑体" pitchFamily="49" charset="-122"/>
                  <a:cs typeface="Arial" pitchFamily="34" charset="0"/>
                </a:rPr>
                <a:t>在</a:t>
              </a:r>
              <a:r>
                <a:rPr kumimoji="1" lang="zh-CN" altLang="en-US" sz="2400" u="sng">
                  <a:latin typeface="Arial" pitchFamily="34" charset="0"/>
                  <a:ea typeface="黑体" pitchFamily="49" charset="-122"/>
                  <a:cs typeface="Arial" pitchFamily="34" charset="0"/>
                </a:rPr>
                <a:t>中枢神经系统</a:t>
              </a:r>
              <a:r>
                <a:rPr kumimoji="1" lang="zh-CN" altLang="en-US" sz="2400">
                  <a:latin typeface="Arial" pitchFamily="34" charset="0"/>
                  <a:ea typeface="黑体" pitchFamily="49" charset="-122"/>
                  <a:cs typeface="Arial" pitchFamily="34" charset="0"/>
                </a:rPr>
                <a:t>的控制下，或通过神经纤维及神经递质对靶细胞直接发生影响，或通过某些激素的分泌来调节某些细胞的代谢及功能，并通过各种激素的互相协调而对机体代谢进行综合调节。</a:t>
              </a:r>
            </a:p>
          </p:txBody>
        </p:sp>
      </p:grpSp>
      <p:sp>
        <p:nvSpPr>
          <p:cNvPr id="47116" name="Line 12"/>
          <p:cNvSpPr>
            <a:spLocks noChangeShapeType="1"/>
          </p:cNvSpPr>
          <p:nvPr/>
        </p:nvSpPr>
        <p:spPr bwMode="auto">
          <a:xfrm flipV="1">
            <a:off x="900113" y="1916113"/>
            <a:ext cx="2951162"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11" name="灯片编号占位符 10"/>
          <p:cNvSpPr>
            <a:spLocks noGrp="1"/>
          </p:cNvSpPr>
          <p:nvPr>
            <p:ph type="sldNum" sz="quarter" idx="11"/>
          </p:nvPr>
        </p:nvSpPr>
        <p:spPr/>
        <p:txBody>
          <a:bodyPr/>
          <a:lstStyle/>
          <a:p>
            <a:pPr>
              <a:defRPr/>
            </a:pPr>
            <a:fld id="{7D90E316-58D3-4896-89CC-36797C80DBF5}" type="slidenum">
              <a:rPr lang="en-US" altLang="zh-CN" smtClean="0"/>
              <a:pPr>
                <a:defRPr/>
              </a:pPr>
              <a:t>39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16"/>
                                        </p:tgtEl>
                                        <p:attrNameLst>
                                          <p:attrName>style.visibility</p:attrName>
                                        </p:attrNameLst>
                                      </p:cBhvr>
                                      <p:to>
                                        <p:strVal val="visible"/>
                                      </p:to>
                                    </p:set>
                                    <p:animEffect transition="in" filter="wipe(left)">
                                      <p:cBhvr>
                                        <p:cTn id="22"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411760" y="476672"/>
            <a:ext cx="4464496" cy="936104"/>
          </a:xfrm>
          <a:solidFill>
            <a:srgbClr val="FFFF00"/>
          </a:solidFill>
        </p:spPr>
        <p:txBody>
          <a:bodyPr/>
          <a:lstStyle/>
          <a:p>
            <a:pPr eaLnBrk="1" hangingPunct="1">
              <a:buClr>
                <a:srgbClr val="FFFF00"/>
              </a:buClr>
            </a:pPr>
            <a:r>
              <a:rPr lang="zh-CN" altLang="en-US" sz="3600" b="0" dirty="0">
                <a:solidFill>
                  <a:schemeClr val="bg2"/>
                </a:solidFill>
                <a:effectLst/>
                <a:ea typeface="黑体" pitchFamily="2" charset="-122"/>
              </a:rPr>
              <a:t>代谢的特点</a:t>
            </a:r>
          </a:p>
        </p:txBody>
      </p:sp>
      <p:sp>
        <p:nvSpPr>
          <p:cNvPr id="116739" name="Rectangle 3"/>
          <p:cNvSpPr>
            <a:spLocks noGrp="1" noChangeArrowheads="1"/>
          </p:cNvSpPr>
          <p:nvPr>
            <p:ph type="body" idx="1"/>
          </p:nvPr>
        </p:nvSpPr>
        <p:spPr>
          <a:xfrm>
            <a:off x="971600" y="1844824"/>
            <a:ext cx="7505700" cy="4608512"/>
          </a:xfrm>
        </p:spPr>
        <p:txBody>
          <a:bodyPr/>
          <a:lstStyle/>
          <a:p>
            <a:pPr eaLnBrk="1" hangingPunct="1">
              <a:lnSpc>
                <a:spcPct val="130000"/>
              </a:lnSpc>
              <a:buSzPct val="60000"/>
            </a:pPr>
            <a:r>
              <a:rPr lang="zh-CN" altLang="en-US" dirty="0">
                <a:effectLst/>
                <a:latin typeface="Times New Roman" pitchFamily="18" charset="0"/>
                <a:ea typeface="黑体" pitchFamily="2" charset="-122"/>
              </a:rPr>
              <a:t>整体性和可调节性</a:t>
            </a:r>
          </a:p>
          <a:p>
            <a:pPr eaLnBrk="1" hangingPunct="1">
              <a:lnSpc>
                <a:spcPct val="130000"/>
              </a:lnSpc>
              <a:buSzPct val="60000"/>
            </a:pPr>
            <a:r>
              <a:rPr lang="zh-CN" altLang="en-US" dirty="0">
                <a:effectLst/>
                <a:latin typeface="Times New Roman" pitchFamily="18" charset="0"/>
                <a:ea typeface="黑体" pitchFamily="2" charset="-122"/>
              </a:rPr>
              <a:t>代谢物均具有各自的代谢池</a:t>
            </a:r>
          </a:p>
          <a:p>
            <a:pPr eaLnBrk="1" hangingPunct="1">
              <a:lnSpc>
                <a:spcPct val="130000"/>
              </a:lnSpc>
              <a:buSzPct val="60000"/>
            </a:pPr>
            <a:r>
              <a:rPr lang="zh-CN" altLang="en-US" dirty="0">
                <a:effectLst/>
                <a:latin typeface="Times New Roman" pitchFamily="18" charset="0"/>
                <a:ea typeface="黑体" pitchFamily="2" charset="-122"/>
              </a:rPr>
              <a:t>代谢处于动态平衡</a:t>
            </a:r>
            <a:endParaRPr lang="en-US" altLang="zh-CN" dirty="0">
              <a:effectLst/>
              <a:latin typeface="Times New Roman" pitchFamily="18" charset="0"/>
              <a:ea typeface="黑体" pitchFamily="2" charset="-122"/>
            </a:endParaRPr>
          </a:p>
          <a:p>
            <a:pPr eaLnBrk="1" hangingPunct="1">
              <a:lnSpc>
                <a:spcPct val="130000"/>
              </a:lnSpc>
              <a:buSzPct val="60000"/>
            </a:pPr>
            <a:r>
              <a:rPr lang="en-US" altLang="zh-CN" dirty="0">
                <a:effectLst/>
                <a:latin typeface="Times New Roman" pitchFamily="18" charset="0"/>
                <a:ea typeface="黑体" pitchFamily="2" charset="-122"/>
              </a:rPr>
              <a:t> ATP</a:t>
            </a:r>
            <a:r>
              <a:rPr lang="zh-CN" altLang="en-US" dirty="0">
                <a:effectLst/>
                <a:latin typeface="Times New Roman" pitchFamily="18" charset="0"/>
                <a:ea typeface="黑体" pitchFamily="2" charset="-122"/>
              </a:rPr>
              <a:t>是能量代谢的核心，并将分解代谢与合成代谢联系起来</a:t>
            </a:r>
          </a:p>
          <a:p>
            <a:pPr eaLnBrk="1" hangingPunct="1">
              <a:lnSpc>
                <a:spcPct val="130000"/>
              </a:lnSpc>
              <a:buSzPct val="60000"/>
            </a:pPr>
            <a:r>
              <a:rPr lang="en-US" altLang="zh-CN" dirty="0">
                <a:effectLst/>
                <a:latin typeface="Times New Roman" pitchFamily="18" charset="0"/>
                <a:ea typeface="黑体" pitchFamily="2" charset="-122"/>
              </a:rPr>
              <a:t>NADPH</a:t>
            </a:r>
            <a:r>
              <a:rPr lang="zh-CN" altLang="en-US" dirty="0">
                <a:effectLst/>
                <a:latin typeface="Times New Roman" pitchFamily="18" charset="0"/>
                <a:ea typeface="黑体" pitchFamily="2" charset="-122"/>
              </a:rPr>
              <a:t>是合成代谢所需的还原当量</a:t>
            </a:r>
          </a:p>
        </p:txBody>
      </p:sp>
      <p:sp>
        <p:nvSpPr>
          <p:cNvPr id="4" name="灯片编号占位符 3"/>
          <p:cNvSpPr>
            <a:spLocks noGrp="1"/>
          </p:cNvSpPr>
          <p:nvPr>
            <p:ph type="sldNum" sz="quarter" idx="11"/>
          </p:nvPr>
        </p:nvSpPr>
        <p:spPr/>
        <p:txBody>
          <a:bodyPr/>
          <a:lstStyle/>
          <a:p>
            <a:pPr>
              <a:defRPr/>
            </a:pPr>
            <a:fld id="{C9E08735-C8C9-4AA1-9F90-B53AB7B4B5D8}" type="slidenum">
              <a:rPr lang="en-US" altLang="zh-CN" smtClean="0"/>
              <a:pPr>
                <a:defRPr/>
              </a:pPr>
              <a:t>4</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1000"/>
                                        <p:tgtEl>
                                          <p:spTgt spid="11673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animEffect transition="in" filter="dissolve">
                                      <p:cBhvr>
                                        <p:cTn id="11" dur="1000"/>
                                        <p:tgtEl>
                                          <p:spTgt spid="11673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6739">
                                            <p:txEl>
                                              <p:pRg st="2" end="2"/>
                                            </p:txEl>
                                          </p:spTgt>
                                        </p:tgtEl>
                                        <p:attrNameLst>
                                          <p:attrName>style.visibility</p:attrName>
                                        </p:attrNameLst>
                                      </p:cBhvr>
                                      <p:to>
                                        <p:strVal val="visible"/>
                                      </p:to>
                                    </p:set>
                                    <p:animEffect transition="in" filter="dissolve">
                                      <p:cBhvr>
                                        <p:cTn id="16" dur="1000"/>
                                        <p:tgtEl>
                                          <p:spTgt spid="11673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6739">
                                            <p:txEl>
                                              <p:pRg st="3" end="3"/>
                                            </p:txEl>
                                          </p:spTgt>
                                        </p:tgtEl>
                                        <p:attrNameLst>
                                          <p:attrName>style.visibility</p:attrName>
                                        </p:attrNameLst>
                                      </p:cBhvr>
                                      <p:to>
                                        <p:strVal val="visible"/>
                                      </p:to>
                                    </p:set>
                                    <p:animEffect transition="in" filter="dissolve">
                                      <p:cBhvr>
                                        <p:cTn id="21" dur="1000"/>
                                        <p:tgtEl>
                                          <p:spTgt spid="116739">
                                            <p:txEl>
                                              <p:pRg st="3" end="3"/>
                                            </p:txEl>
                                          </p:spTgt>
                                        </p:tgtEl>
                                      </p:cBhvr>
                                    </p:animEffect>
                                  </p:childTnLst>
                                </p:cTn>
                              </p:par>
                            </p:childTnLst>
                          </p:cTn>
                        </p:par>
                        <p:par>
                          <p:cTn id="22" fill="hold" nodeType="afterGroup">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16739">
                                            <p:txEl>
                                              <p:pRg st="4" end="4"/>
                                            </p:txEl>
                                          </p:spTgt>
                                        </p:tgtEl>
                                        <p:attrNameLst>
                                          <p:attrName>style.visibility</p:attrName>
                                        </p:attrNameLst>
                                      </p:cBhvr>
                                      <p:to>
                                        <p:strVal val="visible"/>
                                      </p:to>
                                    </p:set>
                                    <p:animEffect transition="in" filter="dissolve">
                                      <p:cBhvr>
                                        <p:cTn id="25" dur="1000"/>
                                        <p:tgtEl>
                                          <p:spTgt spid="116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684213" y="3284538"/>
            <a:ext cx="75247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40000"/>
              </a:lnSpc>
            </a:pPr>
            <a:r>
              <a:rPr kumimoji="1" lang="en-US" altLang="zh-CN" sz="3200" b="1">
                <a:solidFill>
                  <a:srgbClr val="FFCCCC"/>
                </a:solidFill>
                <a:latin typeface="华文楷体" pitchFamily="2" charset="-122"/>
                <a:ea typeface="华文楷体" pitchFamily="2" charset="-122"/>
              </a:rPr>
              <a:t>    </a:t>
            </a:r>
            <a:endParaRPr kumimoji="1" lang="en-US" altLang="zh-CN" sz="2400">
              <a:latin typeface="Tahoma" pitchFamily="34" charset="0"/>
            </a:endParaRPr>
          </a:p>
        </p:txBody>
      </p:sp>
      <p:sp>
        <p:nvSpPr>
          <p:cNvPr id="41987" name="Text Box 5"/>
          <p:cNvSpPr txBox="1">
            <a:spLocks noChangeArrowheads="1"/>
          </p:cNvSpPr>
          <p:nvPr/>
        </p:nvSpPr>
        <p:spPr bwMode="auto">
          <a:xfrm>
            <a:off x="1403350" y="840383"/>
            <a:ext cx="6553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140000"/>
              </a:lnSpc>
            </a:pPr>
            <a:r>
              <a:rPr kumimoji="1" lang="zh-CN" altLang="en-US" sz="3600" dirty="0">
                <a:solidFill>
                  <a:schemeClr val="hlink"/>
                </a:solidFill>
                <a:latin typeface="楷体_GB2312" pitchFamily="49" charset="-122"/>
                <a:ea typeface="黑体" pitchFamily="2" charset="-122"/>
              </a:rPr>
              <a:t>一、细胞水平的代谢调节</a:t>
            </a:r>
            <a:endParaRPr kumimoji="1" lang="zh-CN" altLang="en-US" sz="2400" dirty="0">
              <a:solidFill>
                <a:schemeClr val="hlink"/>
              </a:solidFill>
              <a:latin typeface="Tahoma" pitchFamily="34" charset="0"/>
              <a:ea typeface="黑体" pitchFamily="2" charset="-122"/>
            </a:endParaRPr>
          </a:p>
        </p:txBody>
      </p:sp>
      <p:sp>
        <p:nvSpPr>
          <p:cNvPr id="48134" name="Rectangle 6"/>
          <p:cNvSpPr>
            <a:spLocks noGrp="1" noChangeArrowheads="1"/>
          </p:cNvSpPr>
          <p:nvPr/>
        </p:nvSpPr>
        <p:spPr bwMode="auto">
          <a:xfrm>
            <a:off x="755576" y="1773238"/>
            <a:ext cx="78501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60000"/>
              </a:lnSpc>
            </a:pPr>
            <a:r>
              <a:rPr kumimoji="1" lang="en-US" altLang="zh-CN" sz="2800" dirty="0">
                <a:latin typeface="Times New Roman" pitchFamily="18" charset="0"/>
                <a:ea typeface="黑体" pitchFamily="2" charset="-122"/>
              </a:rPr>
              <a:t>•</a:t>
            </a:r>
            <a:r>
              <a:rPr kumimoji="1" lang="en-US" altLang="zh-CN" sz="2800" dirty="0">
                <a:latin typeface="黑体" pitchFamily="2" charset="-122"/>
                <a:ea typeface="黑体" pitchFamily="2" charset="-122"/>
              </a:rPr>
              <a:t> </a:t>
            </a:r>
            <a:r>
              <a:rPr kumimoji="1" lang="zh-CN" altLang="en-US" sz="3200" dirty="0">
                <a:solidFill>
                  <a:srgbClr val="FFFF66"/>
                </a:solidFill>
                <a:latin typeface="黑体" pitchFamily="2" charset="-122"/>
                <a:ea typeface="黑体" pitchFamily="2" charset="-122"/>
              </a:rPr>
              <a:t>细胞水平的代谢调节主要是</a:t>
            </a:r>
            <a:r>
              <a:rPr kumimoji="1" lang="zh-CN" altLang="en-US" sz="3200" u="sng" dirty="0">
                <a:solidFill>
                  <a:srgbClr val="FFFF66"/>
                </a:solidFill>
                <a:latin typeface="黑体" pitchFamily="2" charset="-122"/>
                <a:ea typeface="黑体" pitchFamily="2" charset="-122"/>
              </a:rPr>
              <a:t>酶水平的调节</a:t>
            </a:r>
          </a:p>
          <a:p>
            <a:pPr lvl="1" algn="l">
              <a:lnSpc>
                <a:spcPct val="160000"/>
              </a:lnSpc>
              <a:buClr>
                <a:srgbClr val="FFFF66"/>
              </a:buClr>
              <a:buFont typeface="Wingdings" pitchFamily="2" charset="2"/>
              <a:buChar char="Ø"/>
            </a:pPr>
            <a:r>
              <a:rPr kumimoji="1" lang="zh-CN" altLang="en-US" sz="2800" dirty="0">
                <a:latin typeface="黑体" pitchFamily="2" charset="-122"/>
                <a:ea typeface="黑体" pitchFamily="2" charset="-122"/>
              </a:rPr>
              <a:t> 细胞内酶呈隔离分布</a:t>
            </a:r>
          </a:p>
          <a:p>
            <a:pPr lvl="1" algn="l">
              <a:lnSpc>
                <a:spcPct val="160000"/>
              </a:lnSpc>
              <a:buClr>
                <a:srgbClr val="FFFF66"/>
              </a:buClr>
              <a:buFont typeface="Wingdings" pitchFamily="2" charset="2"/>
              <a:buChar char="Ø"/>
            </a:pPr>
            <a:r>
              <a:rPr kumimoji="1" lang="zh-CN" altLang="en-US" sz="2800" dirty="0">
                <a:latin typeface="黑体" pitchFamily="2" charset="-122"/>
                <a:ea typeface="黑体" pitchFamily="2" charset="-122"/>
              </a:rPr>
              <a:t> 代谢途径的速度、方向由其中的</a:t>
            </a:r>
            <a:r>
              <a:rPr kumimoji="1" lang="zh-CN" altLang="en-US" sz="2800" u="sng" dirty="0">
                <a:latin typeface="黑体" pitchFamily="2" charset="-122"/>
                <a:ea typeface="黑体" pitchFamily="2" charset="-122"/>
              </a:rPr>
              <a:t>关键酶</a:t>
            </a:r>
            <a:r>
              <a:rPr kumimoji="1" lang="en-US" altLang="zh-CN" sz="2800" u="sng" dirty="0">
                <a:latin typeface="黑体" pitchFamily="2" charset="-122"/>
                <a:ea typeface="黑体" pitchFamily="2" charset="-122"/>
              </a:rPr>
              <a:t>(key enzyme)</a:t>
            </a:r>
            <a:r>
              <a:rPr kumimoji="1" lang="zh-CN" altLang="en-US" sz="2800" dirty="0">
                <a:latin typeface="黑体" pitchFamily="2" charset="-122"/>
                <a:ea typeface="黑体" pitchFamily="2" charset="-122"/>
              </a:rPr>
              <a:t>决定</a:t>
            </a:r>
          </a:p>
          <a:p>
            <a:pPr lvl="1" algn="l">
              <a:lnSpc>
                <a:spcPct val="160000"/>
              </a:lnSpc>
              <a:buClr>
                <a:srgbClr val="FFFF66"/>
              </a:buClr>
              <a:buFont typeface="Wingdings" pitchFamily="2" charset="2"/>
              <a:buChar char="Ø"/>
            </a:pPr>
            <a:r>
              <a:rPr kumimoji="1" lang="zh-CN" altLang="en-US" sz="2800" dirty="0">
                <a:latin typeface="黑体" pitchFamily="2" charset="-122"/>
                <a:ea typeface="黑体" pitchFamily="2" charset="-122"/>
              </a:rPr>
              <a:t> 主要通过调节关键酶而实现</a:t>
            </a: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40</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Effect transition="in" filter="wipe(up)">
                                      <p:cBhvr>
                                        <p:cTn id="7" dur="500"/>
                                        <p:tgtEl>
                                          <p:spTgt spid="481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134">
                                            <p:txEl>
                                              <p:pRg st="1" end="1"/>
                                            </p:txEl>
                                          </p:spTgt>
                                        </p:tgtEl>
                                        <p:attrNameLst>
                                          <p:attrName>style.visibility</p:attrName>
                                        </p:attrNameLst>
                                      </p:cBhvr>
                                      <p:to>
                                        <p:strVal val="visible"/>
                                      </p:to>
                                    </p:set>
                                    <p:animEffect transition="in" filter="wipe(up)">
                                      <p:cBhvr>
                                        <p:cTn id="12" dur="500"/>
                                        <p:tgtEl>
                                          <p:spTgt spid="48134">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8134">
                                            <p:txEl>
                                              <p:pRg st="2" end="2"/>
                                            </p:txEl>
                                          </p:spTgt>
                                        </p:tgtEl>
                                        <p:attrNameLst>
                                          <p:attrName>style.visibility</p:attrName>
                                        </p:attrNameLst>
                                      </p:cBhvr>
                                      <p:to>
                                        <p:strVal val="visible"/>
                                      </p:to>
                                    </p:set>
                                    <p:animEffect transition="in" filter="wipe(up)">
                                      <p:cBhvr>
                                        <p:cTn id="16" dur="500"/>
                                        <p:tgtEl>
                                          <p:spTgt spid="48134">
                                            <p:txEl>
                                              <p:pRg st="2" end="2"/>
                                            </p:txEl>
                                          </p:spTgt>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8134">
                                            <p:txEl>
                                              <p:pRg st="3" end="3"/>
                                            </p:txEl>
                                          </p:spTgt>
                                        </p:tgtEl>
                                        <p:attrNameLst>
                                          <p:attrName>style.visibility</p:attrName>
                                        </p:attrNameLst>
                                      </p:cBhvr>
                                      <p:to>
                                        <p:strVal val="visible"/>
                                      </p:to>
                                    </p:set>
                                    <p:animEffect transition="in" filter="wipe(up)">
                                      <p:cBhvr>
                                        <p:cTn id="20" dur="500"/>
                                        <p:tgtEl>
                                          <p:spTgt spid="48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972070" y="692150"/>
            <a:ext cx="7272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楷体_GB2312" pitchFamily="49" charset="-122"/>
                <a:ea typeface="黑体" pitchFamily="2" charset="-122"/>
              </a:rPr>
              <a:t>（一）细胞内酶的区域化分布</a:t>
            </a:r>
            <a:endParaRPr kumimoji="1" lang="zh-CN" altLang="en-US" sz="2400" dirty="0">
              <a:latin typeface="Tahoma" pitchFamily="34" charset="0"/>
              <a:ea typeface="黑体" pitchFamily="2" charset="-122"/>
            </a:endParaRPr>
          </a:p>
        </p:txBody>
      </p:sp>
      <p:pic>
        <p:nvPicPr>
          <p:cNvPr id="491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84313"/>
            <a:ext cx="78486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41</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fade">
                                      <p:cBhvr>
                                        <p:cTn id="7" dur="2000"/>
                                        <p:tgtEl>
                                          <p:spTgt spid="49162"/>
                                        </p:tgtEl>
                                      </p:cBhvr>
                                    </p:animEffect>
                                    <p:anim calcmode="lin" valueType="num">
                                      <p:cBhvr>
                                        <p:cTn id="8" dur="2000" fill="hold"/>
                                        <p:tgtEl>
                                          <p:spTgt spid="49162"/>
                                        </p:tgtEl>
                                        <p:attrNameLst>
                                          <p:attrName>style.rotation</p:attrName>
                                        </p:attrNameLst>
                                      </p:cBhvr>
                                      <p:tavLst>
                                        <p:tav tm="0">
                                          <p:val>
                                            <p:fltVal val="720"/>
                                          </p:val>
                                        </p:tav>
                                        <p:tav tm="100000">
                                          <p:val>
                                            <p:fltVal val="0"/>
                                          </p:val>
                                        </p:tav>
                                      </p:tavLst>
                                    </p:anim>
                                    <p:anim calcmode="lin" valueType="num">
                                      <p:cBhvr>
                                        <p:cTn id="9" dur="2000" fill="hold"/>
                                        <p:tgtEl>
                                          <p:spTgt spid="49162"/>
                                        </p:tgtEl>
                                        <p:attrNameLst>
                                          <p:attrName>ppt_h</p:attrName>
                                        </p:attrNameLst>
                                      </p:cBhvr>
                                      <p:tavLst>
                                        <p:tav tm="0">
                                          <p:val>
                                            <p:fltVal val="0"/>
                                          </p:val>
                                        </p:tav>
                                        <p:tav tm="100000">
                                          <p:val>
                                            <p:strVal val="#ppt_h"/>
                                          </p:val>
                                        </p:tav>
                                      </p:tavLst>
                                    </p:anim>
                                    <p:anim calcmode="lin" valueType="num">
                                      <p:cBhvr>
                                        <p:cTn id="10" dur="2000" fill="hold"/>
                                        <p:tgtEl>
                                          <p:spTgt spid="491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757238" y="1125538"/>
            <a:ext cx="777520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indent="-360000" algn="l">
              <a:lnSpc>
                <a:spcPct val="110000"/>
              </a:lnSpc>
              <a:buClr>
                <a:schemeClr val="hlink"/>
              </a:buClr>
              <a:buSzPts val="2200"/>
              <a:buFont typeface="Wingdings" pitchFamily="2" charset="2"/>
              <a:buChar char="n"/>
            </a:pPr>
            <a:r>
              <a:rPr kumimoji="1" lang="en-US" altLang="zh-CN" sz="3200" dirty="0">
                <a:latin typeface="Arial" pitchFamily="34" charset="0"/>
                <a:ea typeface="黑体" pitchFamily="2" charset="-122"/>
                <a:cs typeface="Arial" pitchFamily="34" charset="0"/>
              </a:rPr>
              <a:t> </a:t>
            </a:r>
            <a:r>
              <a:rPr kumimoji="1" lang="zh-CN" altLang="en-US" sz="3200" dirty="0">
                <a:latin typeface="Arial" pitchFamily="34" charset="0"/>
                <a:ea typeface="黑体" pitchFamily="2" charset="-122"/>
                <a:cs typeface="Arial" pitchFamily="34" charset="0"/>
              </a:rPr>
              <a:t>催化各代谢途径的酶被细胞内部广泛的膜系统分隔，呈区域化分布</a:t>
            </a:r>
          </a:p>
          <a:p>
            <a:pPr indent="-360000" algn="l">
              <a:lnSpc>
                <a:spcPct val="110000"/>
              </a:lnSpc>
              <a:buClr>
                <a:schemeClr val="hlink"/>
              </a:buClr>
              <a:buSzPts val="2200"/>
              <a:buFont typeface="Wingdings" pitchFamily="2" charset="2"/>
              <a:buChar char="n"/>
            </a:pPr>
            <a:endParaRPr kumimoji="1" lang="zh-CN" altLang="en-US" sz="3200" dirty="0">
              <a:latin typeface="Arial" pitchFamily="34" charset="0"/>
              <a:ea typeface="黑体" pitchFamily="2" charset="-122"/>
              <a:cs typeface="Arial" pitchFamily="34" charset="0"/>
            </a:endParaRPr>
          </a:p>
          <a:p>
            <a:pPr indent="-360000" algn="l">
              <a:lnSpc>
                <a:spcPct val="110000"/>
              </a:lnSpc>
              <a:buClr>
                <a:schemeClr val="hlink"/>
              </a:buClr>
              <a:buSzPts val="2200"/>
              <a:buFont typeface="Wingdings" pitchFamily="2" charset="2"/>
              <a:buChar char="n"/>
            </a:pPr>
            <a:r>
              <a:rPr kumimoji="1" lang="zh-CN" altLang="en-US" sz="3200" dirty="0">
                <a:latin typeface="Arial" pitchFamily="34" charset="0"/>
                <a:ea typeface="黑体" pitchFamily="2" charset="-122"/>
                <a:cs typeface="Arial" pitchFamily="34" charset="0"/>
              </a:rPr>
              <a:t> 相互有关的酶往往组成一个多酶体系，分布于特定的亚细胞部位</a:t>
            </a:r>
          </a:p>
          <a:p>
            <a:pPr indent="-360000" algn="l">
              <a:lnSpc>
                <a:spcPct val="110000"/>
              </a:lnSpc>
              <a:buClr>
                <a:schemeClr val="hlink"/>
              </a:buClr>
              <a:buSzPts val="2200"/>
              <a:buFont typeface="Wingdings" pitchFamily="2" charset="2"/>
              <a:buChar char="n"/>
            </a:pPr>
            <a:endParaRPr kumimoji="1" lang="zh-CN" altLang="en-US" sz="3200" dirty="0">
              <a:latin typeface="Arial" pitchFamily="34" charset="0"/>
              <a:ea typeface="黑体" pitchFamily="2" charset="-122"/>
              <a:cs typeface="Arial" pitchFamily="34" charset="0"/>
            </a:endParaRPr>
          </a:p>
          <a:p>
            <a:pPr indent="-360000" algn="l">
              <a:lnSpc>
                <a:spcPct val="110000"/>
              </a:lnSpc>
              <a:buClr>
                <a:schemeClr val="hlink"/>
              </a:buClr>
              <a:buSzPts val="2200"/>
              <a:buFont typeface="Wingdings" pitchFamily="2" charset="2"/>
              <a:buChar char="n"/>
            </a:pPr>
            <a:r>
              <a:rPr kumimoji="1" lang="zh-CN" altLang="en-US" sz="3200" dirty="0">
                <a:latin typeface="Arial" pitchFamily="34" charset="0"/>
                <a:ea typeface="黑体" pitchFamily="2" charset="-122"/>
                <a:cs typeface="Arial" pitchFamily="34" charset="0"/>
              </a:rPr>
              <a:t> 既避免各代谢途径间的相互干扰，又可通过控制代谢物穿过膜的速度而调节代谢</a:t>
            </a:r>
            <a:endParaRPr kumimoji="1" lang="zh-CN" altLang="en-US" sz="2400" dirty="0">
              <a:latin typeface="Arial" pitchFamily="34" charset="0"/>
              <a:ea typeface="黑体" pitchFamily="2" charset="-122"/>
              <a:cs typeface="Arial" pitchFamily="34" charset="0"/>
            </a:endParaRPr>
          </a:p>
        </p:txBody>
      </p:sp>
      <p:sp>
        <p:nvSpPr>
          <p:cNvPr id="3" name="灯片编号占位符 2"/>
          <p:cNvSpPr>
            <a:spLocks noGrp="1"/>
          </p:cNvSpPr>
          <p:nvPr>
            <p:ph type="sldNum" sz="quarter" idx="11"/>
          </p:nvPr>
        </p:nvSpPr>
        <p:spPr/>
        <p:txBody>
          <a:bodyPr/>
          <a:lstStyle/>
          <a:p>
            <a:pPr>
              <a:defRPr/>
            </a:pPr>
            <a:fld id="{7D90E316-58D3-4896-89CC-36797C80DBF5}" type="slidenum">
              <a:rPr lang="en-US" altLang="zh-CN" smtClean="0"/>
              <a:pPr>
                <a:defRPr/>
              </a:pPr>
              <a:t>42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dissolve">
                                      <p:cBhvr>
                                        <p:cTn id="7" dur="500"/>
                                        <p:tgtEl>
                                          <p:spTgt spid="501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0">
                                            <p:txEl>
                                              <p:pRg st="2" end="2"/>
                                            </p:txEl>
                                          </p:spTgt>
                                        </p:tgtEl>
                                        <p:attrNameLst>
                                          <p:attrName>style.visibility</p:attrName>
                                        </p:attrNameLst>
                                      </p:cBhvr>
                                      <p:to>
                                        <p:strVal val="visible"/>
                                      </p:to>
                                    </p:set>
                                    <p:animEffect transition="in" filter="dissolve">
                                      <p:cBhvr>
                                        <p:cTn id="12" dur="500"/>
                                        <p:tgtEl>
                                          <p:spTgt spid="5018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0">
                                            <p:txEl>
                                              <p:pRg st="4" end="4"/>
                                            </p:txEl>
                                          </p:spTgt>
                                        </p:tgtEl>
                                        <p:attrNameLst>
                                          <p:attrName>style.visibility</p:attrName>
                                        </p:attrNameLst>
                                      </p:cBhvr>
                                      <p:to>
                                        <p:strVal val="visible"/>
                                      </p:to>
                                    </p:set>
                                    <p:animEffect transition="in" filter="dissolve">
                                      <p:cBhvr>
                                        <p:cTn id="17" dur="500"/>
                                        <p:tgtEl>
                                          <p:spTgt spid="501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978025" y="476250"/>
            <a:ext cx="525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600" dirty="0">
                <a:solidFill>
                  <a:srgbClr val="FFFF00"/>
                </a:solidFill>
                <a:latin typeface="楷体_GB2312" pitchFamily="49" charset="-122"/>
                <a:ea typeface="黑体" pitchFamily="2" charset="-122"/>
              </a:rPr>
              <a:t>多酶体系在细胞内的分布</a:t>
            </a:r>
            <a:endParaRPr kumimoji="1" lang="zh-CN" altLang="en-US" sz="2800" dirty="0">
              <a:latin typeface="Tahoma" pitchFamily="34" charset="0"/>
              <a:ea typeface="黑体" pitchFamily="2" charset="-122"/>
            </a:endParaRPr>
          </a:p>
        </p:txBody>
      </p:sp>
      <p:graphicFrame>
        <p:nvGraphicFramePr>
          <p:cNvPr id="51290" name="Group 90"/>
          <p:cNvGraphicFramePr>
            <a:graphicFrameLocks noGrp="1"/>
          </p:cNvGraphicFramePr>
          <p:nvPr>
            <p:extLst>
              <p:ext uri="{D42A27DB-BD31-4B8C-83A1-F6EECF244321}">
                <p14:modId xmlns:p14="http://schemas.microsoft.com/office/powerpoint/2010/main" val="2726349394"/>
              </p:ext>
            </p:extLst>
          </p:nvPr>
        </p:nvGraphicFramePr>
        <p:xfrm>
          <a:off x="235967" y="1340768"/>
          <a:ext cx="8656513" cy="5249345"/>
        </p:xfrm>
        <a:graphic>
          <a:graphicData uri="http://schemas.openxmlformats.org/drawingml/2006/table">
            <a:tbl>
              <a:tblPr/>
              <a:tblGrid>
                <a:gridCol w="2031777">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928663">
                  <a:extLst>
                    <a:ext uri="{9D8B030D-6E8A-4147-A177-3AD203B41FA5}">
                      <a16:colId xmlns:a16="http://schemas.microsoft.com/office/drawing/2014/main" val="20002"/>
                    </a:ext>
                  </a:extLst>
                </a:gridCol>
                <a:gridCol w="2319809">
                  <a:extLst>
                    <a:ext uri="{9D8B030D-6E8A-4147-A177-3AD203B41FA5}">
                      <a16:colId xmlns:a16="http://schemas.microsoft.com/office/drawing/2014/main" val="20003"/>
                    </a:ext>
                  </a:extLst>
                </a:gridCol>
              </a:tblGrid>
              <a:tr h="5837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多酶体系</a:t>
                      </a:r>
                    </a:p>
                  </a:txBody>
                  <a:tcPr anchor="ctr" horzOverflow="overflow">
                    <a:lnL cap="flat">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分   布</a:t>
                      </a:r>
                    </a:p>
                  </a:txBody>
                  <a:tcPr anchor="ctr" horzOverflow="overflow">
                    <a:lnL>
                      <a:noFill/>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FFC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多酶体系</a:t>
                      </a:r>
                    </a:p>
                  </a:txBody>
                  <a:tcPr anchor="ctr" horzOverflow="overflow">
                    <a:lnL w="28575" cap="flat" cmpd="sng" algn="ctr">
                      <a:solidFill>
                        <a:schemeClr val="bg2"/>
                      </a:solidFill>
                      <a:prstDash val="solid"/>
                      <a:round/>
                      <a:headEnd type="none" w="sm" len="sm"/>
                      <a:tailEnd type="none" w="sm" len="sm"/>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分   布</a:t>
                      </a:r>
                    </a:p>
                  </a:txBody>
                  <a:tcPr anchor="ctr"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FFC5FF"/>
                    </a:solidFill>
                  </a:tcPr>
                </a:tc>
                <a:extLst>
                  <a:ext uri="{0D108BD9-81ED-4DB2-BD59-A6C34878D82A}">
                    <a16:rowId xmlns:a16="http://schemas.microsoft.com/office/drawing/2014/main" val="10000"/>
                  </a:ext>
                </a:extLst>
              </a:tr>
              <a:tr h="5499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a:ln>
                            <a:noFill/>
                          </a:ln>
                          <a:solidFill>
                            <a:schemeClr val="bg2"/>
                          </a:solidFill>
                          <a:effectLst/>
                          <a:latin typeface="Times New Roman" pitchFamily="18" charset="0"/>
                          <a:ea typeface="黑体" pitchFamily="2" charset="-122"/>
                        </a:rPr>
                        <a:t>核酸合成</a:t>
                      </a:r>
                    </a:p>
                  </a:txBody>
                  <a:tcPr horzOverflow="overflow">
                    <a:lnL cap="flat">
                      <a:noFill/>
                    </a:lnL>
                    <a:lnR>
                      <a:noFill/>
                    </a:lnR>
                    <a:lnT w="28575" cap="flat" cmpd="sng" algn="ctr">
                      <a:solidFill>
                        <a:schemeClr val="bg2"/>
                      </a:solidFill>
                      <a:prstDash val="solid"/>
                      <a:round/>
                      <a:headEnd type="none" w="sm" len="sm"/>
                      <a:tailEnd type="none" w="sm" len="sm"/>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a:ln>
                            <a:noFill/>
                          </a:ln>
                          <a:solidFill>
                            <a:schemeClr val="bg2"/>
                          </a:solidFill>
                          <a:effectLst/>
                          <a:latin typeface="Times New Roman" pitchFamily="18" charset="0"/>
                          <a:ea typeface="黑体" pitchFamily="2" charset="-122"/>
                        </a:rPr>
                        <a:t>细胞核</a:t>
                      </a:r>
                    </a:p>
                  </a:txBody>
                  <a:tcPr horzOverflow="overflow">
                    <a:lnL>
                      <a:noFill/>
                    </a:lnL>
                    <a:lnR w="28575" cap="flat" cmpd="sng" algn="ctr">
                      <a:solidFill>
                        <a:schemeClr val="bg2"/>
                      </a:solidFill>
                      <a:prstDash val="solid"/>
                      <a:round/>
                      <a:headEnd type="none" w="sm" len="sm"/>
                      <a:tailEnd type="none" w="sm" len="sm"/>
                    </a:lnR>
                    <a:lnT w="28575" cap="flat" cmpd="sng" algn="ctr">
                      <a:solidFill>
                        <a:schemeClr val="bg2"/>
                      </a:solidFill>
                      <a:prstDash val="solid"/>
                      <a:round/>
                      <a:headEnd type="none" w="sm" len="sm"/>
                      <a:tailEnd type="none" w="sm" len="sm"/>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脂肪酸</a:t>
                      </a:r>
                      <a:r>
                        <a:rPr kumimoji="1" lang="en-US" altLang="zh-CN" sz="2400" b="0" i="0" u="none" strike="noStrike" cap="none" normalizeH="0" baseline="0" dirty="0">
                          <a:ln>
                            <a:noFill/>
                          </a:ln>
                          <a:solidFill>
                            <a:schemeClr val="bg2"/>
                          </a:solidFill>
                          <a:effectLst/>
                          <a:latin typeface="Symbol" pitchFamily="18" charset="2"/>
                          <a:ea typeface="黑体" pitchFamily="2" charset="-122"/>
                        </a:rPr>
                        <a:t>b</a:t>
                      </a: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氧化</a:t>
                      </a:r>
                    </a:p>
                  </a:txBody>
                  <a:tcPr horzOverflow="overflow">
                    <a:lnL w="28575" cap="flat" cmpd="sng" algn="ctr">
                      <a:solidFill>
                        <a:schemeClr val="bg2"/>
                      </a:solidFill>
                      <a:prstDash val="solid"/>
                      <a:round/>
                      <a:headEnd type="none" w="sm" len="sm"/>
                      <a:tailEnd type="none" w="sm" len="sm"/>
                    </a:lnL>
                    <a:lnR>
                      <a:noFill/>
                    </a:lnR>
                    <a:lnT w="28575" cap="flat" cmpd="sng" algn="ctr">
                      <a:solidFill>
                        <a:schemeClr val="bg2"/>
                      </a:solidFill>
                      <a:prstDash val="solid"/>
                      <a:round/>
                      <a:headEnd type="none" w="sm" len="sm"/>
                      <a:tailEnd type="none" w="sm" len="sm"/>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细胞质、线粒体</a:t>
                      </a:r>
                    </a:p>
                  </a:txBody>
                  <a:tcPr horzOverflow="overflow">
                    <a:lnL>
                      <a:noFill/>
                    </a:lnL>
                    <a:lnR cap="flat">
                      <a:noFill/>
                    </a:lnR>
                    <a:lnT w="28575" cap="flat" cmpd="sng" algn="ctr">
                      <a:solidFill>
                        <a:schemeClr val="bg2"/>
                      </a:solidFill>
                      <a:prstDash val="solid"/>
                      <a:round/>
                      <a:headEnd type="none" w="sm" len="sm"/>
                      <a:tailEnd type="none" w="sm" len="sm"/>
                    </a:lnT>
                    <a:lnB>
                      <a:noFill/>
                    </a:lnB>
                    <a:lnTlToBr>
                      <a:noFill/>
                    </a:lnTlToBr>
                    <a:lnBlToTr>
                      <a:noFill/>
                    </a:lnBlToTr>
                    <a:solidFill>
                      <a:srgbClr val="FFC5FF"/>
                    </a:solidFill>
                  </a:tcPr>
                </a:tc>
                <a:extLst>
                  <a:ext uri="{0D108BD9-81ED-4DB2-BD59-A6C34878D82A}">
                    <a16:rowId xmlns:a16="http://schemas.microsoft.com/office/drawing/2014/main" val="10001"/>
                  </a:ext>
                </a:extLst>
              </a:tr>
              <a:tr h="594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a:ln>
                            <a:noFill/>
                          </a:ln>
                          <a:solidFill>
                            <a:schemeClr val="bg2"/>
                          </a:solidFill>
                          <a:effectLst/>
                          <a:latin typeface="Times New Roman" pitchFamily="18" charset="0"/>
                          <a:ea typeface="黑体" pitchFamily="2" charset="-122"/>
                        </a:rPr>
                        <a:t>蛋白质合成</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内质网、细胞质</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酮体合成</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线粒体</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2"/>
                  </a:ext>
                </a:extLst>
              </a:tr>
              <a:tr h="548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糖酵解</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脂肪酸合成</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3"/>
                  </a:ext>
                </a:extLst>
              </a:tr>
              <a:tr h="548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磷酸戊糖途径</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胆固醇合成</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内质网、细胞质</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4"/>
                  </a:ext>
                </a:extLst>
              </a:tr>
              <a:tr h="548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糖原合成</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磷脂合成</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内质网</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5"/>
                  </a:ext>
                </a:extLst>
              </a:tr>
              <a:tr h="56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糖异生</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细胞质、线粒体</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尿素合成</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细胞质、线粒体</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6"/>
                  </a:ext>
                </a:extLst>
              </a:tr>
              <a:tr h="676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三羧酸循环</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线粒体</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多种水解酶</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溶酶体</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7"/>
                  </a:ext>
                </a:extLst>
              </a:tr>
              <a:tr h="629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氧化磷酸化</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线粒体</a:t>
                      </a:r>
                    </a:p>
                  </a:txBody>
                  <a:tcPr horzOverflow="overflow">
                    <a:lnL>
                      <a:noFill/>
                    </a:lnL>
                    <a:lnR w="28575" cap="flat" cmpd="sng" algn="ctr">
                      <a:solidFill>
                        <a:schemeClr val="bg2"/>
                      </a:solidFill>
                      <a:prstDash val="solid"/>
                      <a:round/>
                      <a:headEnd type="none" w="sm" len="sm"/>
                      <a:tailEnd type="none" w="sm" len="sm"/>
                    </a:lnR>
                    <a:lnT>
                      <a:noFill/>
                    </a:lnT>
                    <a:lnB>
                      <a:noFill/>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血红素合成</a:t>
                      </a:r>
                    </a:p>
                  </a:txBody>
                  <a:tcPr horzOverflow="overflow">
                    <a:lnL w="28575" cap="flat" cmpd="sng" algn="ctr">
                      <a:solidFill>
                        <a:schemeClr val="bg2"/>
                      </a:solidFill>
                      <a:prstDash val="solid"/>
                      <a:round/>
                      <a:headEnd type="none" w="sm" len="sm"/>
                      <a:tailEnd type="none" w="sm" len="sm"/>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a:ln>
                            <a:noFill/>
                          </a:ln>
                          <a:solidFill>
                            <a:schemeClr val="bg2"/>
                          </a:solidFill>
                          <a:effectLst/>
                          <a:latin typeface="Times New Roman" pitchFamily="18" charset="0"/>
                          <a:ea typeface="黑体" pitchFamily="2" charset="-122"/>
                        </a:rPr>
                        <a:t>细胞质、线粒体</a:t>
                      </a:r>
                    </a:p>
                  </a:txBody>
                  <a:tcPr horzOverflow="overflow">
                    <a:lnL>
                      <a:noFill/>
                    </a:lnL>
                    <a:lnR cap="flat">
                      <a:noFill/>
                    </a:lnR>
                    <a:lnT>
                      <a:noFill/>
                    </a:lnT>
                    <a:lnB>
                      <a:noFill/>
                    </a:lnB>
                    <a:lnTlToBr>
                      <a:noFill/>
                    </a:lnTlToBr>
                    <a:lnBlToTr>
                      <a:noFill/>
                    </a:lnBlToTr>
                    <a:solidFill>
                      <a:srgbClr val="FFC5FF"/>
                    </a:solidFill>
                  </a:tcPr>
                </a:tc>
                <a:extLst>
                  <a:ext uri="{0D108BD9-81ED-4DB2-BD59-A6C34878D82A}">
                    <a16:rowId xmlns:a16="http://schemas.microsoft.com/office/drawing/2014/main" val="10008"/>
                  </a:ext>
                </a:extLst>
              </a:tr>
            </a:tbl>
          </a:graphicData>
        </a:graphic>
      </p:graphicFrame>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43</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90"/>
                                        </p:tgtEl>
                                        <p:attrNameLst>
                                          <p:attrName>style.visibility</p:attrName>
                                        </p:attrNameLst>
                                      </p:cBhvr>
                                      <p:to>
                                        <p:strVal val="visible"/>
                                      </p:to>
                                    </p:set>
                                    <p:animEffect transition="in" filter="wipe(up)">
                                      <p:cBhvr>
                                        <p:cTn id="7" dur="500"/>
                                        <p:tgtEl>
                                          <p:spTgt spid="5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85800" y="2332037"/>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dirty="0">
                <a:latin typeface="Times New Roman" pitchFamily="18" charset="0"/>
                <a:ea typeface="黑体" pitchFamily="2" charset="-122"/>
              </a:rPr>
              <a:t>① </a:t>
            </a:r>
            <a:r>
              <a:rPr kumimoji="1" lang="zh-CN" altLang="en-US" sz="2800" dirty="0">
                <a:latin typeface="Times New Roman" pitchFamily="18" charset="0"/>
                <a:ea typeface="黑体" pitchFamily="2" charset="-122"/>
              </a:rPr>
              <a:t>活性最小，常常催化代谢途径的第一步或者分支点上的反应；催化反应的速度决定整个代谢途径的总速度，故又称限速酶</a:t>
            </a:r>
            <a:r>
              <a:rPr kumimoji="1" lang="en-US" altLang="zh-CN" sz="2800" dirty="0">
                <a:latin typeface="Times New Roman" pitchFamily="18" charset="0"/>
                <a:ea typeface="黑体" pitchFamily="2" charset="-122"/>
              </a:rPr>
              <a:t>(limiting velocity enzyme)</a:t>
            </a:r>
            <a:r>
              <a:rPr kumimoji="1" lang="zh-CN" altLang="en-US" sz="2800" dirty="0">
                <a:latin typeface="Times New Roman" pitchFamily="18" charset="0"/>
                <a:ea typeface="黑体" pitchFamily="2" charset="-122"/>
              </a:rPr>
              <a:t>；</a:t>
            </a:r>
            <a:endParaRPr kumimoji="1" lang="zh-CN" altLang="en-US" sz="2400" dirty="0">
              <a:latin typeface="Times New Roman" pitchFamily="18" charset="0"/>
              <a:ea typeface="黑体" pitchFamily="2" charset="-122"/>
            </a:endParaRPr>
          </a:p>
        </p:txBody>
      </p:sp>
      <p:sp>
        <p:nvSpPr>
          <p:cNvPr id="52229" name="Rectangle 5"/>
          <p:cNvSpPr>
            <a:spLocks noChangeArrowheads="1"/>
          </p:cNvSpPr>
          <p:nvPr/>
        </p:nvSpPr>
        <p:spPr bwMode="auto">
          <a:xfrm>
            <a:off x="685800" y="3995018"/>
            <a:ext cx="820668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en-US" altLang="zh-CN" sz="2800" dirty="0">
                <a:latin typeface="Times New Roman" pitchFamily="18" charset="0"/>
                <a:ea typeface="黑体" pitchFamily="2" charset="-122"/>
              </a:rPr>
              <a:t>② </a:t>
            </a:r>
            <a:r>
              <a:rPr kumimoji="1" lang="zh-CN" altLang="en-US" sz="2800" dirty="0">
                <a:latin typeface="Times New Roman" pitchFamily="18" charset="0"/>
                <a:ea typeface="黑体" pitchFamily="2" charset="-122"/>
              </a:rPr>
              <a:t>催化单向反应或非平衡反应，它的活性决定整个代谢途径的方向；</a:t>
            </a:r>
            <a:endParaRPr kumimoji="1" lang="zh-CN" altLang="en-US" sz="2400" dirty="0">
              <a:latin typeface="Times New Roman" pitchFamily="18" charset="0"/>
              <a:ea typeface="黑体" pitchFamily="2" charset="-122"/>
            </a:endParaRPr>
          </a:p>
        </p:txBody>
      </p:sp>
      <p:sp>
        <p:nvSpPr>
          <p:cNvPr id="52230" name="Rectangle 6"/>
          <p:cNvSpPr>
            <a:spLocks noChangeArrowheads="1"/>
          </p:cNvSpPr>
          <p:nvPr/>
        </p:nvSpPr>
        <p:spPr bwMode="auto">
          <a:xfrm>
            <a:off x="685800" y="5147146"/>
            <a:ext cx="79184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a:latin typeface="Times New Roman" pitchFamily="18" charset="0"/>
                <a:ea typeface="黑体" pitchFamily="2" charset="-122"/>
              </a:rPr>
              <a:t>③ </a:t>
            </a:r>
            <a:r>
              <a:rPr kumimoji="1" lang="zh-CN" altLang="en-US" sz="2800">
                <a:latin typeface="Times New Roman" pitchFamily="18" charset="0"/>
                <a:ea typeface="黑体" pitchFamily="2" charset="-122"/>
              </a:rPr>
              <a:t>这类酶活性除受底物控制外，还受多种代谢物或效应剂的调节。</a:t>
            </a:r>
            <a:endParaRPr kumimoji="1" lang="zh-CN" altLang="en-US" sz="2400">
              <a:latin typeface="Times New Roman" pitchFamily="18" charset="0"/>
              <a:ea typeface="黑体" pitchFamily="2" charset="-122"/>
            </a:endParaRPr>
          </a:p>
        </p:txBody>
      </p:sp>
      <p:sp>
        <p:nvSpPr>
          <p:cNvPr id="52231" name="Rectangle 7"/>
          <p:cNvSpPr>
            <a:spLocks noChangeArrowheads="1"/>
          </p:cNvSpPr>
          <p:nvPr/>
        </p:nvSpPr>
        <p:spPr bwMode="auto">
          <a:xfrm>
            <a:off x="251520" y="1556792"/>
            <a:ext cx="7004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lgn="l">
              <a:buClr>
                <a:srgbClr val="FFFF00"/>
              </a:buClr>
              <a:buSzPts val="2800"/>
              <a:buFont typeface="Wingdings" pitchFamily="2" charset="2"/>
              <a:buChar char="Ø"/>
            </a:pPr>
            <a:r>
              <a:rPr kumimoji="1" lang="zh-CN" altLang="en-US" sz="3200" dirty="0">
                <a:solidFill>
                  <a:srgbClr val="FFFF00"/>
                </a:solidFill>
                <a:latin typeface="Times New Roman" pitchFamily="18" charset="0"/>
                <a:ea typeface="黑体" pitchFamily="2" charset="-122"/>
              </a:rPr>
              <a:t>关键酶具有以下特点：</a:t>
            </a:r>
            <a:endParaRPr kumimoji="1" lang="zh-CN" altLang="en-US" sz="2800" dirty="0">
              <a:solidFill>
                <a:srgbClr val="FFFF00"/>
              </a:solidFill>
              <a:latin typeface="Times New Roman" pitchFamily="18" charset="0"/>
              <a:ea typeface="黑体" pitchFamily="2" charset="-122"/>
            </a:endParaRPr>
          </a:p>
        </p:txBody>
      </p:sp>
      <p:sp>
        <p:nvSpPr>
          <p:cNvPr id="6" name="灯片编号占位符 5"/>
          <p:cNvSpPr>
            <a:spLocks noGrp="1"/>
          </p:cNvSpPr>
          <p:nvPr>
            <p:ph type="sldNum" sz="quarter" idx="11"/>
          </p:nvPr>
        </p:nvSpPr>
        <p:spPr/>
        <p:txBody>
          <a:bodyPr/>
          <a:lstStyle/>
          <a:p>
            <a:pPr>
              <a:defRPr/>
            </a:pPr>
            <a:fld id="{7D90E316-58D3-4896-89CC-36797C80DBF5}" type="slidenum">
              <a:rPr lang="en-US" altLang="zh-CN" smtClean="0"/>
              <a:pPr>
                <a:defRPr/>
              </a:pPr>
              <a:t>44</a:t>
            </a:fld>
            <a:endParaRPr lang="en-US" altLang="zh-CN"/>
          </a:p>
        </p:txBody>
      </p:sp>
      <p:sp>
        <p:nvSpPr>
          <p:cNvPr id="7" name="Rectangle 4"/>
          <p:cNvSpPr>
            <a:spLocks noChangeArrowheads="1"/>
          </p:cNvSpPr>
          <p:nvPr/>
        </p:nvSpPr>
        <p:spPr bwMode="auto">
          <a:xfrm>
            <a:off x="899592" y="764704"/>
            <a:ext cx="7272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600" dirty="0">
                <a:solidFill>
                  <a:srgbClr val="FFFF00"/>
                </a:solidFill>
                <a:latin typeface="楷体_GB2312" pitchFamily="49" charset="-122"/>
                <a:ea typeface="黑体" pitchFamily="2" charset="-122"/>
              </a:rPr>
              <a:t>（二）关键酶</a:t>
            </a:r>
            <a:endParaRPr kumimoji="1" lang="zh-CN" altLang="en-US" sz="2800" dirty="0">
              <a:latin typeface="Tahoma" pitchFamily="34" charset="0"/>
              <a:ea typeface="黑体"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dissolve">
                                      <p:cBhvr>
                                        <p:cTn id="7" dur="500"/>
                                        <p:tgtEl>
                                          <p:spTgt spid="52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dissolve">
                                      <p:cBhvr>
                                        <p:cTn id="12" dur="500"/>
                                        <p:tgtEl>
                                          <p:spTgt spid="52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dissolve">
                                      <p:cBhvr>
                                        <p:cTn id="17" dur="500"/>
                                        <p:tgtEl>
                                          <p:spTgt spid="522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30"/>
                                        </p:tgtEl>
                                        <p:attrNameLst>
                                          <p:attrName>style.visibility</p:attrName>
                                        </p:attrNameLst>
                                      </p:cBhvr>
                                      <p:to>
                                        <p:strVal val="visible"/>
                                      </p:to>
                                    </p:set>
                                    <p:animEffect transition="in" filter="dissolve">
                                      <p:cBhvr>
                                        <p:cTn id="22"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P spid="52230" grpId="0"/>
      <p:bldP spid="522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Rectangle 7"/>
          <p:cNvSpPr>
            <a:spLocks noChangeArrowheads="1"/>
          </p:cNvSpPr>
          <p:nvPr/>
        </p:nvSpPr>
        <p:spPr bwMode="auto">
          <a:xfrm>
            <a:off x="3778994" y="4077072"/>
            <a:ext cx="4105275" cy="17986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lstStyle/>
          <a:p>
            <a:pPr algn="l"/>
            <a:r>
              <a:rPr kumimoji="1" lang="zh-CN" altLang="en-US" sz="2800" dirty="0">
                <a:solidFill>
                  <a:schemeClr val="bg2"/>
                </a:solidFill>
                <a:latin typeface="黑体" pitchFamily="2" charset="-122"/>
                <a:ea typeface="黑体" pitchFamily="2" charset="-122"/>
              </a:rPr>
              <a:t>丙酮酸脱氢酶复合体</a:t>
            </a:r>
          </a:p>
          <a:p>
            <a:pPr algn="l"/>
            <a:r>
              <a:rPr kumimoji="1" lang="zh-CN" altLang="en-US" sz="2800" dirty="0">
                <a:solidFill>
                  <a:schemeClr val="bg2"/>
                </a:solidFill>
                <a:latin typeface="黑体" pitchFamily="2" charset="-122"/>
                <a:ea typeface="黑体" pitchFamily="2" charset="-122"/>
              </a:rPr>
              <a:t>柠檬酸合酶</a:t>
            </a:r>
          </a:p>
          <a:p>
            <a:pPr algn="l"/>
            <a:r>
              <a:rPr kumimoji="1" lang="zh-CN" altLang="en-US" sz="2800" dirty="0">
                <a:solidFill>
                  <a:schemeClr val="bg2"/>
                </a:solidFill>
                <a:latin typeface="黑体" pitchFamily="2" charset="-122"/>
                <a:ea typeface="黑体" pitchFamily="2" charset="-122"/>
              </a:rPr>
              <a:t>异柠檬酸脱氢酶</a:t>
            </a:r>
          </a:p>
          <a:p>
            <a:pPr algn="l"/>
            <a:r>
              <a:rPr kumimoji="1" lang="zh-CN" altLang="en-US" sz="2800" dirty="0">
                <a:solidFill>
                  <a:schemeClr val="bg2"/>
                </a:solidFill>
                <a:latin typeface="黑体" pitchFamily="2" charset="-122"/>
                <a:ea typeface="黑体" pitchFamily="2" charset="-122"/>
                <a:sym typeface="Symbol" pitchFamily="18" charset="2"/>
              </a:rPr>
              <a:t></a:t>
            </a:r>
            <a:r>
              <a:rPr kumimoji="1" lang="en-US" altLang="zh-CN" sz="2800" dirty="0">
                <a:solidFill>
                  <a:schemeClr val="bg2"/>
                </a:solidFill>
                <a:latin typeface="黑体" pitchFamily="2" charset="-122"/>
                <a:ea typeface="黑体" pitchFamily="2" charset="-122"/>
              </a:rPr>
              <a:t>-</a:t>
            </a:r>
            <a:r>
              <a:rPr kumimoji="1" lang="zh-CN" altLang="en-US" sz="2800" dirty="0">
                <a:solidFill>
                  <a:schemeClr val="bg2"/>
                </a:solidFill>
                <a:latin typeface="黑体" pitchFamily="2" charset="-122"/>
                <a:ea typeface="黑体" pitchFamily="2" charset="-122"/>
              </a:rPr>
              <a:t>酮戊二酸脱氢酶复合体</a:t>
            </a:r>
          </a:p>
        </p:txBody>
      </p:sp>
      <p:sp>
        <p:nvSpPr>
          <p:cNvPr id="53256" name="Rectangle 8"/>
          <p:cNvSpPr>
            <a:spLocks noChangeArrowheads="1"/>
          </p:cNvSpPr>
          <p:nvPr/>
        </p:nvSpPr>
        <p:spPr bwMode="auto">
          <a:xfrm>
            <a:off x="1043608" y="4077072"/>
            <a:ext cx="2735386" cy="1797967"/>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dirty="0">
                <a:solidFill>
                  <a:schemeClr val="bg2"/>
                </a:solidFill>
                <a:latin typeface="黑体" pitchFamily="2" charset="-122"/>
                <a:ea typeface="黑体" pitchFamily="2" charset="-122"/>
              </a:rPr>
              <a:t>丙酮酸氧化脱羧</a:t>
            </a:r>
          </a:p>
        </p:txBody>
      </p:sp>
      <p:sp>
        <p:nvSpPr>
          <p:cNvPr id="53259" name="Rectangle 11"/>
          <p:cNvSpPr>
            <a:spLocks noChangeArrowheads="1"/>
          </p:cNvSpPr>
          <p:nvPr/>
        </p:nvSpPr>
        <p:spPr bwMode="auto">
          <a:xfrm>
            <a:off x="3778994" y="2614613"/>
            <a:ext cx="4105275" cy="15367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rIns="0"/>
          <a:lstStyle/>
          <a:p>
            <a:pPr algn="l"/>
            <a:r>
              <a:rPr kumimoji="1" lang="zh-CN" altLang="en-US" sz="2800" dirty="0">
                <a:solidFill>
                  <a:schemeClr val="bg2"/>
                </a:solidFill>
                <a:latin typeface="黑体" pitchFamily="2" charset="-122"/>
                <a:ea typeface="黑体" pitchFamily="2" charset="-122"/>
              </a:rPr>
              <a:t>已糖激酶</a:t>
            </a:r>
          </a:p>
          <a:p>
            <a:pPr algn="l"/>
            <a:r>
              <a:rPr kumimoji="1" lang="zh-CN" altLang="en-US" sz="2800" dirty="0">
                <a:solidFill>
                  <a:schemeClr val="bg2"/>
                </a:solidFill>
                <a:latin typeface="黑体" pitchFamily="2" charset="-122"/>
                <a:ea typeface="黑体" pitchFamily="2" charset="-122"/>
              </a:rPr>
              <a:t>磷酸果糖激酶</a:t>
            </a:r>
            <a:r>
              <a:rPr kumimoji="1" lang="en-US" altLang="zh-CN" sz="2800" dirty="0">
                <a:solidFill>
                  <a:schemeClr val="bg2"/>
                </a:solidFill>
                <a:latin typeface="黑体" pitchFamily="2" charset="-122"/>
                <a:ea typeface="黑体" pitchFamily="2" charset="-122"/>
              </a:rPr>
              <a:t>-1</a:t>
            </a:r>
            <a:endParaRPr kumimoji="1" lang="zh-CN" altLang="en-US" sz="2800" dirty="0">
              <a:solidFill>
                <a:schemeClr val="bg2"/>
              </a:solidFill>
              <a:latin typeface="黑体" pitchFamily="2" charset="-122"/>
              <a:ea typeface="黑体" pitchFamily="2" charset="-122"/>
            </a:endParaRPr>
          </a:p>
          <a:p>
            <a:pPr algn="l"/>
            <a:r>
              <a:rPr kumimoji="1" lang="zh-CN" altLang="en-US" sz="2800" dirty="0">
                <a:solidFill>
                  <a:schemeClr val="bg2"/>
                </a:solidFill>
                <a:latin typeface="黑体" pitchFamily="2" charset="-122"/>
                <a:ea typeface="黑体" pitchFamily="2" charset="-122"/>
              </a:rPr>
              <a:t>丙酮酸激酶</a:t>
            </a:r>
          </a:p>
        </p:txBody>
      </p:sp>
      <p:sp>
        <p:nvSpPr>
          <p:cNvPr id="53260" name="Rectangle 12"/>
          <p:cNvSpPr>
            <a:spLocks noChangeArrowheads="1"/>
          </p:cNvSpPr>
          <p:nvPr/>
        </p:nvSpPr>
        <p:spPr bwMode="auto">
          <a:xfrm>
            <a:off x="1043608" y="2614613"/>
            <a:ext cx="2735386" cy="153670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dirty="0">
                <a:solidFill>
                  <a:schemeClr val="bg2"/>
                </a:solidFill>
                <a:latin typeface="黑体" pitchFamily="2" charset="-122"/>
                <a:ea typeface="黑体" pitchFamily="2" charset="-122"/>
              </a:rPr>
              <a:t>糖酵解</a:t>
            </a:r>
            <a:endParaRPr kumimoji="1" lang="zh-CN" altLang="en-US" sz="2400" dirty="0">
              <a:solidFill>
                <a:schemeClr val="bg2"/>
              </a:solidFill>
              <a:latin typeface="黑体" pitchFamily="2" charset="-122"/>
              <a:ea typeface="黑体" pitchFamily="2" charset="-122"/>
            </a:endParaRPr>
          </a:p>
        </p:txBody>
      </p:sp>
      <p:sp>
        <p:nvSpPr>
          <p:cNvPr id="47110" name="Rectangle 13"/>
          <p:cNvSpPr>
            <a:spLocks noChangeArrowheads="1"/>
          </p:cNvSpPr>
          <p:nvPr/>
        </p:nvSpPr>
        <p:spPr bwMode="auto">
          <a:xfrm>
            <a:off x="3778994" y="2011363"/>
            <a:ext cx="4105275" cy="603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r>
              <a:rPr kumimoji="1" lang="zh-CN" altLang="en-US" sz="2800" dirty="0">
                <a:solidFill>
                  <a:schemeClr val="bg2"/>
                </a:solidFill>
                <a:latin typeface="黑体" pitchFamily="2" charset="-122"/>
                <a:ea typeface="黑体" pitchFamily="2" charset="-122"/>
              </a:rPr>
              <a:t>关键酶</a:t>
            </a:r>
            <a:endParaRPr kumimoji="1" lang="zh-CN" altLang="en-US" sz="2400" dirty="0">
              <a:solidFill>
                <a:schemeClr val="bg2"/>
              </a:solidFill>
              <a:latin typeface="黑体" pitchFamily="2" charset="-122"/>
              <a:ea typeface="黑体" pitchFamily="2" charset="-122"/>
            </a:endParaRPr>
          </a:p>
        </p:txBody>
      </p:sp>
      <p:sp>
        <p:nvSpPr>
          <p:cNvPr id="47111" name="Rectangle 14"/>
          <p:cNvSpPr>
            <a:spLocks noChangeArrowheads="1"/>
          </p:cNvSpPr>
          <p:nvPr/>
        </p:nvSpPr>
        <p:spPr bwMode="auto">
          <a:xfrm>
            <a:off x="1043608" y="2011363"/>
            <a:ext cx="2735386" cy="60325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r>
              <a:rPr kumimoji="1" lang="zh-CN" altLang="en-US" sz="2800" dirty="0">
                <a:solidFill>
                  <a:schemeClr val="bg2"/>
                </a:solidFill>
                <a:latin typeface="黑体" pitchFamily="2" charset="-122"/>
                <a:ea typeface="黑体" pitchFamily="2" charset="-122"/>
              </a:rPr>
              <a:t>代谢途径</a:t>
            </a:r>
            <a:endParaRPr kumimoji="1" lang="zh-CN" altLang="en-US" sz="2400" dirty="0">
              <a:solidFill>
                <a:schemeClr val="bg2"/>
              </a:solidFill>
              <a:latin typeface="黑体" pitchFamily="2" charset="-122"/>
              <a:ea typeface="黑体" pitchFamily="2" charset="-122"/>
            </a:endParaRPr>
          </a:p>
        </p:txBody>
      </p:sp>
      <p:sp>
        <p:nvSpPr>
          <p:cNvPr id="47112" name="Line 15"/>
          <p:cNvSpPr>
            <a:spLocks noChangeShapeType="1"/>
          </p:cNvSpPr>
          <p:nvPr/>
        </p:nvSpPr>
        <p:spPr bwMode="auto">
          <a:xfrm>
            <a:off x="1259632" y="2011363"/>
            <a:ext cx="64087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lIns="0" rIns="0"/>
          <a:lstStyle/>
          <a:p>
            <a:endParaRPr lang="zh-CN" altLang="en-US"/>
          </a:p>
        </p:txBody>
      </p:sp>
      <p:sp>
        <p:nvSpPr>
          <p:cNvPr id="47113" name="Line 16"/>
          <p:cNvSpPr>
            <a:spLocks noChangeShapeType="1"/>
          </p:cNvSpPr>
          <p:nvPr/>
        </p:nvSpPr>
        <p:spPr bwMode="auto">
          <a:xfrm>
            <a:off x="1259632" y="594995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lIns="0" rIns="0"/>
          <a:lstStyle/>
          <a:p>
            <a:endParaRPr lang="zh-CN" altLang="en-US"/>
          </a:p>
        </p:txBody>
      </p:sp>
      <p:sp>
        <p:nvSpPr>
          <p:cNvPr id="47114" name="Line 17"/>
          <p:cNvSpPr>
            <a:spLocks noChangeShapeType="1"/>
          </p:cNvSpPr>
          <p:nvPr/>
        </p:nvSpPr>
        <p:spPr bwMode="auto">
          <a:xfrm>
            <a:off x="1259632" y="2011363"/>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0" rIns="0"/>
          <a:lstStyle/>
          <a:p>
            <a:endParaRPr lang="zh-CN" altLang="en-US"/>
          </a:p>
        </p:txBody>
      </p:sp>
      <p:sp>
        <p:nvSpPr>
          <p:cNvPr id="47115" name="Line 18"/>
          <p:cNvSpPr>
            <a:spLocks noChangeShapeType="1"/>
          </p:cNvSpPr>
          <p:nvPr/>
        </p:nvSpPr>
        <p:spPr bwMode="auto">
          <a:xfrm>
            <a:off x="7431832" y="2011363"/>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0" rIns="0"/>
          <a:lstStyle/>
          <a:p>
            <a:endParaRPr lang="zh-CN" altLang="en-US"/>
          </a:p>
        </p:txBody>
      </p:sp>
      <p:sp>
        <p:nvSpPr>
          <p:cNvPr id="47116" name="Line 19"/>
          <p:cNvSpPr>
            <a:spLocks noChangeShapeType="1"/>
          </p:cNvSpPr>
          <p:nvPr/>
        </p:nvSpPr>
        <p:spPr bwMode="auto">
          <a:xfrm>
            <a:off x="1259632" y="2614613"/>
            <a:ext cx="0" cy="3335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7117" name="Line 20"/>
          <p:cNvSpPr>
            <a:spLocks noChangeShapeType="1"/>
          </p:cNvSpPr>
          <p:nvPr/>
        </p:nvSpPr>
        <p:spPr bwMode="auto">
          <a:xfrm>
            <a:off x="7431832" y="2614613"/>
            <a:ext cx="0" cy="3335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72000" rIns="0"/>
          <a:lstStyle/>
          <a:p>
            <a:endParaRPr lang="zh-CN" altLang="en-US"/>
          </a:p>
        </p:txBody>
      </p:sp>
      <p:sp>
        <p:nvSpPr>
          <p:cNvPr id="47118" name="Line 27"/>
          <p:cNvSpPr>
            <a:spLocks noChangeShapeType="1"/>
          </p:cNvSpPr>
          <p:nvPr/>
        </p:nvSpPr>
        <p:spPr bwMode="auto">
          <a:xfrm>
            <a:off x="1046106" y="2614613"/>
            <a:ext cx="6840000" cy="0"/>
          </a:xfrm>
          <a:prstGeom prst="line">
            <a:avLst/>
          </a:prstGeom>
          <a:noFill/>
          <a:ln w="381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lIns="0" rIns="0"/>
          <a:lstStyle/>
          <a:p>
            <a:endParaRPr lang="zh-CN" altLang="en-US"/>
          </a:p>
        </p:txBody>
      </p:sp>
      <p:sp>
        <p:nvSpPr>
          <p:cNvPr id="47119" name="Text Box 28"/>
          <p:cNvSpPr txBox="1">
            <a:spLocks noChangeArrowheads="1"/>
          </p:cNvSpPr>
          <p:nvPr/>
        </p:nvSpPr>
        <p:spPr bwMode="auto">
          <a:xfrm>
            <a:off x="900113" y="9779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a:solidFill>
                  <a:srgbClr val="FFFF00"/>
                </a:solidFill>
                <a:latin typeface="Times New Roman" pitchFamily="18" charset="0"/>
                <a:ea typeface="黑体" pitchFamily="2" charset="-122"/>
              </a:rPr>
              <a:t>重要代谢途径中的关键酶</a:t>
            </a:r>
            <a:endParaRPr kumimoji="1" lang="zh-CN" altLang="en-US" sz="2800">
              <a:latin typeface="Tahoma" pitchFamily="34" charset="0"/>
              <a:ea typeface="黑体" pitchFamily="2" charset="-122"/>
            </a:endParaRPr>
          </a:p>
        </p:txBody>
      </p:sp>
      <p:sp>
        <p:nvSpPr>
          <p:cNvPr id="16" name="灯片编号占位符 15"/>
          <p:cNvSpPr>
            <a:spLocks noGrp="1"/>
          </p:cNvSpPr>
          <p:nvPr>
            <p:ph type="sldNum" sz="quarter" idx="11"/>
          </p:nvPr>
        </p:nvSpPr>
        <p:spPr/>
        <p:txBody>
          <a:bodyPr/>
          <a:lstStyle/>
          <a:p>
            <a:pPr>
              <a:defRPr/>
            </a:pPr>
            <a:fld id="{7D90E316-58D3-4896-89CC-36797C80DBF5}" type="slidenum">
              <a:rPr lang="en-US" altLang="zh-CN" smtClean="0"/>
              <a:pPr>
                <a:defRPr/>
              </a:pPr>
              <a:t>45</a:t>
            </a:fld>
            <a:endParaRPr lang="en-US" altLang="zh-CN"/>
          </a:p>
        </p:txBody>
      </p:sp>
      <p:sp>
        <p:nvSpPr>
          <p:cNvPr id="17" name="Rectangle 14"/>
          <p:cNvSpPr>
            <a:spLocks noChangeArrowheads="1"/>
          </p:cNvSpPr>
          <p:nvPr/>
        </p:nvSpPr>
        <p:spPr bwMode="auto">
          <a:xfrm>
            <a:off x="1054494" y="4571520"/>
            <a:ext cx="2519362" cy="60325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l"/>
            <a:r>
              <a:rPr kumimoji="1" lang="zh-CN" altLang="en-US" sz="2800" dirty="0">
                <a:solidFill>
                  <a:schemeClr val="bg2"/>
                </a:solidFill>
                <a:latin typeface="黑体" pitchFamily="2" charset="-122"/>
                <a:ea typeface="黑体" pitchFamily="2" charset="-122"/>
              </a:rPr>
              <a:t>三羧酸循环</a:t>
            </a:r>
            <a:endParaRPr kumimoji="1" lang="zh-CN" altLang="en-US" sz="2400" dirty="0">
              <a:solidFill>
                <a:schemeClr val="bg2"/>
              </a:solidFill>
              <a:latin typeface="黑体" pitchFamily="2" charset="-122"/>
              <a:ea typeface="黑体"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3260">
                                            <p:txEl>
                                              <p:pRg st="0" end="0"/>
                                            </p:txEl>
                                          </p:spTgt>
                                        </p:tgtEl>
                                        <p:attrNameLst>
                                          <p:attrName>style.visibility</p:attrName>
                                        </p:attrNameLst>
                                      </p:cBhvr>
                                      <p:to>
                                        <p:strVal val="visible"/>
                                      </p:to>
                                    </p:set>
                                    <p:animEffect transition="in" filter="dissolve">
                                      <p:cBhvr>
                                        <p:cTn id="7" dur="500"/>
                                        <p:tgtEl>
                                          <p:spTgt spid="532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3259">
                                            <p:txEl>
                                              <p:pRg st="0" end="0"/>
                                            </p:txEl>
                                          </p:spTgt>
                                        </p:tgtEl>
                                        <p:attrNameLst>
                                          <p:attrName>style.visibility</p:attrName>
                                        </p:attrNameLst>
                                      </p:cBhvr>
                                      <p:to>
                                        <p:strVal val="visible"/>
                                      </p:to>
                                    </p:set>
                                    <p:animEffect transition="in" filter="wipe(up)">
                                      <p:cBhvr>
                                        <p:cTn id="12" dur="500"/>
                                        <p:tgtEl>
                                          <p:spTgt spid="53259">
                                            <p:txEl>
                                              <p:pRg st="0" end="0"/>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53259">
                                            <p:txEl>
                                              <p:pRg st="1" end="1"/>
                                            </p:txEl>
                                          </p:spTgt>
                                        </p:tgtEl>
                                        <p:attrNameLst>
                                          <p:attrName>style.visibility</p:attrName>
                                        </p:attrNameLst>
                                      </p:cBhvr>
                                      <p:to>
                                        <p:strVal val="visible"/>
                                      </p:to>
                                    </p:set>
                                    <p:animEffect transition="in" filter="wipe(up)">
                                      <p:cBhvr>
                                        <p:cTn id="16" dur="500"/>
                                        <p:tgtEl>
                                          <p:spTgt spid="53259">
                                            <p:txEl>
                                              <p:pRg st="1" end="1"/>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53259">
                                            <p:txEl>
                                              <p:pRg st="2" end="2"/>
                                            </p:txEl>
                                          </p:spTgt>
                                        </p:tgtEl>
                                        <p:attrNameLst>
                                          <p:attrName>style.visibility</p:attrName>
                                        </p:attrNameLst>
                                      </p:cBhvr>
                                      <p:to>
                                        <p:strVal val="visible"/>
                                      </p:to>
                                    </p:set>
                                    <p:animEffect transition="in" filter="wipe(up)">
                                      <p:cBhvr>
                                        <p:cTn id="20" dur="500"/>
                                        <p:tgtEl>
                                          <p:spTgt spid="532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53256">
                                            <p:txEl>
                                              <p:pRg st="0" end="0"/>
                                            </p:txEl>
                                          </p:spTgt>
                                        </p:tgtEl>
                                        <p:attrNameLst>
                                          <p:attrName>style.visibility</p:attrName>
                                        </p:attrNameLst>
                                      </p:cBhvr>
                                      <p:to>
                                        <p:strVal val="visible"/>
                                      </p:to>
                                    </p:set>
                                    <p:animEffect transition="in" filter="dissolve">
                                      <p:cBhvr>
                                        <p:cTn id="25" dur="500"/>
                                        <p:tgtEl>
                                          <p:spTgt spid="53256">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53255">
                                            <p:txEl>
                                              <p:pRg st="0" end="0"/>
                                            </p:txEl>
                                          </p:spTgt>
                                        </p:tgtEl>
                                        <p:attrNameLst>
                                          <p:attrName>style.visibility</p:attrName>
                                        </p:attrNameLst>
                                      </p:cBhvr>
                                      <p:to>
                                        <p:strVal val="visible"/>
                                      </p:to>
                                    </p:set>
                                    <p:animEffect transition="in" filter="wipe(up)">
                                      <p:cBhvr>
                                        <p:cTn id="30" dur="500"/>
                                        <p:tgtEl>
                                          <p:spTgt spid="5325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3255">
                                            <p:txEl>
                                              <p:pRg st="1" end="1"/>
                                            </p:txEl>
                                          </p:spTgt>
                                        </p:tgtEl>
                                        <p:attrNameLst>
                                          <p:attrName>style.visibility</p:attrName>
                                        </p:attrNameLst>
                                      </p:cBhvr>
                                      <p:to>
                                        <p:strVal val="visible"/>
                                      </p:to>
                                    </p:set>
                                    <p:animEffect transition="in" filter="wipe(up)">
                                      <p:cBhvr>
                                        <p:cTn id="40" dur="500"/>
                                        <p:tgtEl>
                                          <p:spTgt spid="53255">
                                            <p:txEl>
                                              <p:pRg st="1" end="1"/>
                                            </p:txEl>
                                          </p:spTgt>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53255">
                                            <p:txEl>
                                              <p:pRg st="2" end="2"/>
                                            </p:txEl>
                                          </p:spTgt>
                                        </p:tgtEl>
                                        <p:attrNameLst>
                                          <p:attrName>style.visibility</p:attrName>
                                        </p:attrNameLst>
                                      </p:cBhvr>
                                      <p:to>
                                        <p:strVal val="visible"/>
                                      </p:to>
                                    </p:set>
                                    <p:animEffect transition="in" filter="wipe(up)">
                                      <p:cBhvr>
                                        <p:cTn id="44" dur="500"/>
                                        <p:tgtEl>
                                          <p:spTgt spid="53255">
                                            <p:txEl>
                                              <p:pRg st="2" end="2"/>
                                            </p:txEl>
                                          </p:spTgt>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53255">
                                            <p:txEl>
                                              <p:pRg st="3" end="3"/>
                                            </p:txEl>
                                          </p:spTgt>
                                        </p:tgtEl>
                                        <p:attrNameLst>
                                          <p:attrName>style.visibility</p:attrName>
                                        </p:attrNameLst>
                                      </p:cBhvr>
                                      <p:to>
                                        <p:strVal val="visible"/>
                                      </p:to>
                                    </p:set>
                                    <p:animEffect transition="in" filter="wipe(up)">
                                      <p:cBhvr>
                                        <p:cTn id="48" dur="500"/>
                                        <p:tgtEl>
                                          <p:spTgt spid="532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1"/>
          <p:cNvSpPr>
            <a:spLocks noChangeArrowheads="1"/>
          </p:cNvSpPr>
          <p:nvPr/>
        </p:nvSpPr>
        <p:spPr bwMode="auto">
          <a:xfrm>
            <a:off x="3668554" y="2006418"/>
            <a:ext cx="4367213" cy="603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nchorCtr="0"/>
          <a:lstStyle/>
          <a:p>
            <a:pPr algn="l"/>
            <a:endParaRPr kumimoji="1" lang="zh-CN" altLang="en-US" sz="2400" dirty="0">
              <a:solidFill>
                <a:schemeClr val="bg2"/>
              </a:solidFill>
              <a:latin typeface="Times New Roman" pitchFamily="18" charset="0"/>
              <a:ea typeface="黑体" pitchFamily="2" charset="-122"/>
            </a:endParaRPr>
          </a:p>
        </p:txBody>
      </p:sp>
      <p:grpSp>
        <p:nvGrpSpPr>
          <p:cNvPr id="48130" name="Group 36"/>
          <p:cNvGrpSpPr>
            <a:grpSpLocks/>
          </p:cNvGrpSpPr>
          <p:nvPr/>
        </p:nvGrpSpPr>
        <p:grpSpPr bwMode="auto">
          <a:xfrm>
            <a:off x="3672632" y="2576016"/>
            <a:ext cx="4367213" cy="3106738"/>
            <a:chOff x="2624" y="2153"/>
            <a:chExt cx="2751" cy="1957"/>
          </a:xfrm>
        </p:grpSpPr>
        <p:sp>
          <p:nvSpPr>
            <p:cNvPr id="48155" name="Rectangle 31"/>
            <p:cNvSpPr>
              <a:spLocks noChangeArrowheads="1"/>
            </p:cNvSpPr>
            <p:nvPr/>
          </p:nvSpPr>
          <p:spPr bwMode="auto">
            <a:xfrm>
              <a:off x="2624" y="2913"/>
              <a:ext cx="2751" cy="11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endParaRPr kumimoji="1" lang="zh-CN" altLang="zh-CN" sz="2400">
                <a:solidFill>
                  <a:schemeClr val="bg2"/>
                </a:solidFill>
                <a:latin typeface="Times New Roman" pitchFamily="18" charset="0"/>
                <a:ea typeface="黑体" pitchFamily="2" charset="-122"/>
              </a:endParaRPr>
            </a:p>
          </p:txBody>
        </p:sp>
        <p:sp>
          <p:nvSpPr>
            <p:cNvPr id="48156" name="Rectangle 32"/>
            <p:cNvSpPr>
              <a:spLocks noChangeArrowheads="1"/>
            </p:cNvSpPr>
            <p:nvPr/>
          </p:nvSpPr>
          <p:spPr bwMode="auto">
            <a:xfrm>
              <a:off x="2624" y="2533"/>
              <a:ext cx="2751" cy="38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endParaRPr kumimoji="1" lang="zh-CN" altLang="zh-CN" sz="2400">
                <a:solidFill>
                  <a:schemeClr val="bg2"/>
                </a:solidFill>
                <a:latin typeface="Times New Roman" pitchFamily="18" charset="0"/>
                <a:ea typeface="黑体" pitchFamily="2" charset="-122"/>
              </a:endParaRPr>
            </a:p>
          </p:txBody>
        </p:sp>
        <p:sp>
          <p:nvSpPr>
            <p:cNvPr id="48157" name="Rectangle 33"/>
            <p:cNvSpPr>
              <a:spLocks noChangeArrowheads="1"/>
            </p:cNvSpPr>
            <p:nvPr/>
          </p:nvSpPr>
          <p:spPr bwMode="auto">
            <a:xfrm>
              <a:off x="2624" y="2153"/>
              <a:ext cx="2751" cy="38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endParaRPr kumimoji="1" lang="zh-CN" altLang="zh-CN" sz="2400">
                <a:solidFill>
                  <a:schemeClr val="bg2"/>
                </a:solidFill>
                <a:latin typeface="Times New Roman" pitchFamily="18" charset="0"/>
                <a:ea typeface="黑体" pitchFamily="2" charset="-122"/>
              </a:endParaRPr>
            </a:p>
          </p:txBody>
        </p:sp>
        <p:sp>
          <p:nvSpPr>
            <p:cNvPr id="48158" name="Line 34"/>
            <p:cNvSpPr>
              <a:spLocks noChangeShapeType="1"/>
            </p:cNvSpPr>
            <p:nvPr/>
          </p:nvSpPr>
          <p:spPr bwMode="auto">
            <a:xfrm>
              <a:off x="5375" y="2153"/>
              <a:ext cx="0" cy="3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59" name="Line 35"/>
            <p:cNvSpPr>
              <a:spLocks noChangeShapeType="1"/>
            </p:cNvSpPr>
            <p:nvPr/>
          </p:nvSpPr>
          <p:spPr bwMode="auto">
            <a:xfrm>
              <a:off x="5375" y="2533"/>
              <a:ext cx="0" cy="15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grpSp>
      <p:grpSp>
        <p:nvGrpSpPr>
          <p:cNvPr id="48131" name="Group 30"/>
          <p:cNvGrpSpPr>
            <a:grpSpLocks/>
          </p:cNvGrpSpPr>
          <p:nvPr/>
        </p:nvGrpSpPr>
        <p:grpSpPr bwMode="auto">
          <a:xfrm>
            <a:off x="1259632" y="2576016"/>
            <a:ext cx="2438400" cy="3106738"/>
            <a:chOff x="1088" y="3061"/>
            <a:chExt cx="1536" cy="1957"/>
          </a:xfrm>
        </p:grpSpPr>
        <p:sp>
          <p:nvSpPr>
            <p:cNvPr id="48150" name="Rectangle 25"/>
            <p:cNvSpPr>
              <a:spLocks noChangeArrowheads="1"/>
            </p:cNvSpPr>
            <p:nvPr/>
          </p:nvSpPr>
          <p:spPr bwMode="auto">
            <a:xfrm>
              <a:off x="1088" y="3821"/>
              <a:ext cx="1536" cy="1197"/>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endParaRPr kumimoji="1" lang="en-US" altLang="zh-CN" sz="2800">
                <a:solidFill>
                  <a:schemeClr val="bg2"/>
                </a:solidFill>
                <a:latin typeface="Times New Roman" pitchFamily="18" charset="0"/>
                <a:ea typeface="黑体" pitchFamily="2" charset="-122"/>
              </a:endParaRPr>
            </a:p>
            <a:p>
              <a:pPr algn="l"/>
              <a:endParaRPr kumimoji="1" lang="en-US" altLang="zh-CN" sz="2800">
                <a:solidFill>
                  <a:schemeClr val="bg2"/>
                </a:solidFill>
                <a:latin typeface="Times New Roman" pitchFamily="18" charset="0"/>
                <a:ea typeface="黑体" pitchFamily="2" charset="-122"/>
              </a:endParaRPr>
            </a:p>
            <a:p>
              <a:pPr algn="l"/>
              <a:endParaRPr kumimoji="1" lang="en-US" altLang="zh-CN" sz="2800">
                <a:solidFill>
                  <a:schemeClr val="bg2"/>
                </a:solidFill>
                <a:latin typeface="Times New Roman" pitchFamily="18" charset="0"/>
                <a:ea typeface="黑体" pitchFamily="2" charset="-122"/>
              </a:endParaRPr>
            </a:p>
            <a:p>
              <a:pPr algn="l"/>
              <a:endParaRPr kumimoji="1" lang="en-US" altLang="zh-CN" sz="2400">
                <a:solidFill>
                  <a:schemeClr val="bg2"/>
                </a:solidFill>
                <a:latin typeface="Times New Roman" pitchFamily="18" charset="0"/>
                <a:ea typeface="黑体" pitchFamily="2" charset="-122"/>
              </a:endParaRPr>
            </a:p>
          </p:txBody>
        </p:sp>
        <p:sp>
          <p:nvSpPr>
            <p:cNvPr id="48151" name="Rectangle 26"/>
            <p:cNvSpPr>
              <a:spLocks noChangeArrowheads="1"/>
            </p:cNvSpPr>
            <p:nvPr/>
          </p:nvSpPr>
          <p:spPr bwMode="auto">
            <a:xfrm>
              <a:off x="1088" y="3441"/>
              <a:ext cx="1536" cy="38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endParaRPr kumimoji="1" lang="zh-CN" altLang="zh-CN" sz="2400">
                <a:solidFill>
                  <a:schemeClr val="bg2"/>
                </a:solidFill>
                <a:latin typeface="Times New Roman" pitchFamily="18" charset="0"/>
                <a:ea typeface="黑体" pitchFamily="2" charset="-122"/>
              </a:endParaRPr>
            </a:p>
          </p:txBody>
        </p:sp>
        <p:sp>
          <p:nvSpPr>
            <p:cNvPr id="48152" name="Rectangle 27"/>
            <p:cNvSpPr>
              <a:spLocks noChangeArrowheads="1"/>
            </p:cNvSpPr>
            <p:nvPr/>
          </p:nvSpPr>
          <p:spPr bwMode="auto">
            <a:xfrm>
              <a:off x="1088" y="3061"/>
              <a:ext cx="1536" cy="38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endParaRPr kumimoji="1" lang="zh-CN" altLang="zh-CN" sz="2400">
                <a:solidFill>
                  <a:schemeClr val="bg2"/>
                </a:solidFill>
                <a:latin typeface="Times New Roman" pitchFamily="18" charset="0"/>
                <a:ea typeface="黑体" pitchFamily="2" charset="-122"/>
              </a:endParaRPr>
            </a:p>
          </p:txBody>
        </p:sp>
        <p:sp>
          <p:nvSpPr>
            <p:cNvPr id="48153" name="Line 28"/>
            <p:cNvSpPr>
              <a:spLocks noChangeShapeType="1"/>
            </p:cNvSpPr>
            <p:nvPr/>
          </p:nvSpPr>
          <p:spPr bwMode="auto">
            <a:xfrm>
              <a:off x="1088" y="3061"/>
              <a:ext cx="0" cy="38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54" name="Line 29"/>
            <p:cNvSpPr>
              <a:spLocks noChangeShapeType="1"/>
            </p:cNvSpPr>
            <p:nvPr/>
          </p:nvSpPr>
          <p:spPr bwMode="auto">
            <a:xfrm>
              <a:off x="1088" y="3441"/>
              <a:ext cx="0" cy="15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grpSp>
      <p:sp>
        <p:nvSpPr>
          <p:cNvPr id="54277" name="Rectangle 5"/>
          <p:cNvSpPr>
            <a:spLocks noChangeArrowheads="1"/>
          </p:cNvSpPr>
          <p:nvPr/>
        </p:nvSpPr>
        <p:spPr bwMode="auto">
          <a:xfrm>
            <a:off x="3683518" y="3771404"/>
            <a:ext cx="4367213" cy="19002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dirty="0">
                <a:solidFill>
                  <a:schemeClr val="bg2"/>
                </a:solidFill>
                <a:latin typeface="Times New Roman" pitchFamily="18" charset="0"/>
                <a:ea typeface="黑体" pitchFamily="2" charset="-122"/>
              </a:rPr>
              <a:t>丙酮酸羧化酶</a:t>
            </a:r>
          </a:p>
          <a:p>
            <a:pPr algn="l"/>
            <a:r>
              <a:rPr kumimoji="1" lang="zh-CN" altLang="en-US" sz="2800" dirty="0">
                <a:solidFill>
                  <a:schemeClr val="bg2"/>
                </a:solidFill>
                <a:latin typeface="Times New Roman" pitchFamily="18" charset="0"/>
                <a:ea typeface="黑体" pitchFamily="2" charset="-122"/>
              </a:rPr>
              <a:t>磷酸烯醇式丙酮酸羧激酶</a:t>
            </a:r>
          </a:p>
          <a:p>
            <a:pPr algn="l"/>
            <a:r>
              <a:rPr kumimoji="1" lang="zh-CN" altLang="en-US" sz="2800" dirty="0">
                <a:solidFill>
                  <a:schemeClr val="bg2"/>
                </a:solidFill>
                <a:latin typeface="Times New Roman" pitchFamily="18" charset="0"/>
                <a:ea typeface="黑体" pitchFamily="2" charset="-122"/>
              </a:rPr>
              <a:t>果糖</a:t>
            </a:r>
            <a:r>
              <a:rPr kumimoji="1" lang="en-US" altLang="zh-CN" sz="2800" dirty="0">
                <a:solidFill>
                  <a:schemeClr val="bg2"/>
                </a:solidFill>
                <a:latin typeface="Times New Roman" pitchFamily="18" charset="0"/>
                <a:ea typeface="黑体" pitchFamily="2" charset="-122"/>
              </a:rPr>
              <a:t>-1,6-</a:t>
            </a:r>
            <a:r>
              <a:rPr kumimoji="1" lang="zh-CN" altLang="en-US" sz="2800" dirty="0">
                <a:solidFill>
                  <a:schemeClr val="bg2"/>
                </a:solidFill>
                <a:latin typeface="Times New Roman" pitchFamily="18" charset="0"/>
                <a:ea typeface="黑体" pitchFamily="2" charset="-122"/>
              </a:rPr>
              <a:t>二磷酸酶</a:t>
            </a:r>
          </a:p>
          <a:p>
            <a:pPr algn="l"/>
            <a:r>
              <a:rPr kumimoji="1" lang="zh-CN" altLang="en-US" sz="2800" dirty="0">
                <a:solidFill>
                  <a:schemeClr val="bg2"/>
                </a:solidFill>
                <a:latin typeface="Times New Roman" pitchFamily="18" charset="0"/>
                <a:ea typeface="黑体" pitchFamily="2" charset="-122"/>
              </a:rPr>
              <a:t>葡萄糖</a:t>
            </a:r>
            <a:r>
              <a:rPr kumimoji="1" lang="en-US" altLang="zh-CN" sz="2800" dirty="0">
                <a:solidFill>
                  <a:schemeClr val="bg2"/>
                </a:solidFill>
                <a:latin typeface="Times New Roman" pitchFamily="18" charset="0"/>
                <a:ea typeface="黑体" pitchFamily="2" charset="-122"/>
              </a:rPr>
              <a:t>-6-</a:t>
            </a:r>
            <a:r>
              <a:rPr kumimoji="1" lang="zh-CN" altLang="en-US" sz="2800" dirty="0">
                <a:solidFill>
                  <a:schemeClr val="bg2"/>
                </a:solidFill>
                <a:latin typeface="Times New Roman" pitchFamily="18" charset="0"/>
                <a:ea typeface="黑体" pitchFamily="2" charset="-122"/>
              </a:rPr>
              <a:t>磷酸酶</a:t>
            </a:r>
            <a:endParaRPr kumimoji="1" lang="zh-CN" altLang="en-US" sz="2400" dirty="0">
              <a:solidFill>
                <a:schemeClr val="bg2"/>
              </a:solidFill>
              <a:latin typeface="Times New Roman" pitchFamily="18" charset="0"/>
              <a:ea typeface="黑体" pitchFamily="2" charset="-122"/>
            </a:endParaRPr>
          </a:p>
        </p:txBody>
      </p:sp>
      <p:sp>
        <p:nvSpPr>
          <p:cNvPr id="54278" name="Rectangle 6"/>
          <p:cNvSpPr>
            <a:spLocks noChangeArrowheads="1"/>
          </p:cNvSpPr>
          <p:nvPr/>
        </p:nvSpPr>
        <p:spPr bwMode="auto">
          <a:xfrm>
            <a:off x="1259632" y="3771404"/>
            <a:ext cx="24384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a:solidFill>
                  <a:schemeClr val="bg2"/>
                </a:solidFill>
                <a:latin typeface="Times New Roman" pitchFamily="18" charset="0"/>
                <a:ea typeface="黑体" pitchFamily="2" charset="-122"/>
              </a:rPr>
              <a:t>糖异生</a:t>
            </a:r>
          </a:p>
          <a:p>
            <a:pPr algn="l"/>
            <a:endParaRPr kumimoji="1" lang="zh-CN" altLang="en-US" sz="2800">
              <a:solidFill>
                <a:schemeClr val="bg2"/>
              </a:solidFill>
              <a:latin typeface="Times New Roman" pitchFamily="18" charset="0"/>
              <a:ea typeface="黑体" pitchFamily="2" charset="-122"/>
            </a:endParaRPr>
          </a:p>
          <a:p>
            <a:pPr algn="l"/>
            <a:endParaRPr kumimoji="1" lang="zh-CN" altLang="en-US" sz="2800">
              <a:solidFill>
                <a:schemeClr val="bg2"/>
              </a:solidFill>
              <a:latin typeface="Times New Roman" pitchFamily="18" charset="0"/>
              <a:ea typeface="黑体" pitchFamily="2" charset="-122"/>
            </a:endParaRPr>
          </a:p>
          <a:p>
            <a:pPr algn="l"/>
            <a:endParaRPr kumimoji="1" lang="en-US" altLang="zh-CN" sz="2400">
              <a:solidFill>
                <a:schemeClr val="bg2"/>
              </a:solidFill>
              <a:latin typeface="Times New Roman" pitchFamily="18" charset="0"/>
              <a:ea typeface="黑体" pitchFamily="2" charset="-122"/>
            </a:endParaRPr>
          </a:p>
        </p:txBody>
      </p:sp>
      <p:sp>
        <p:nvSpPr>
          <p:cNvPr id="54279" name="Rectangle 7"/>
          <p:cNvSpPr>
            <a:spLocks noChangeArrowheads="1"/>
          </p:cNvSpPr>
          <p:nvPr/>
        </p:nvSpPr>
        <p:spPr bwMode="auto">
          <a:xfrm>
            <a:off x="3683518" y="3168154"/>
            <a:ext cx="4367213" cy="603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dirty="0">
                <a:solidFill>
                  <a:schemeClr val="bg2"/>
                </a:solidFill>
                <a:latin typeface="Times New Roman" pitchFamily="18" charset="0"/>
                <a:ea typeface="黑体" pitchFamily="2" charset="-122"/>
              </a:rPr>
              <a:t>糖原合酶</a:t>
            </a:r>
            <a:endParaRPr kumimoji="1" lang="zh-CN" altLang="en-US" sz="2400" dirty="0">
              <a:solidFill>
                <a:schemeClr val="bg2"/>
              </a:solidFill>
              <a:latin typeface="Times New Roman" pitchFamily="18" charset="0"/>
              <a:ea typeface="黑体" pitchFamily="2" charset="-122"/>
            </a:endParaRPr>
          </a:p>
        </p:txBody>
      </p:sp>
      <p:sp>
        <p:nvSpPr>
          <p:cNvPr id="54280" name="Rectangle 8"/>
          <p:cNvSpPr>
            <a:spLocks noChangeArrowheads="1"/>
          </p:cNvSpPr>
          <p:nvPr/>
        </p:nvSpPr>
        <p:spPr bwMode="auto">
          <a:xfrm>
            <a:off x="1259632" y="3168154"/>
            <a:ext cx="243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a:solidFill>
                  <a:schemeClr val="bg2"/>
                </a:solidFill>
                <a:latin typeface="Times New Roman" pitchFamily="18" charset="0"/>
                <a:ea typeface="黑体" pitchFamily="2" charset="-122"/>
              </a:rPr>
              <a:t>糖原合成</a:t>
            </a:r>
            <a:endParaRPr kumimoji="1" lang="zh-CN" altLang="en-US" sz="2400">
              <a:solidFill>
                <a:schemeClr val="bg2"/>
              </a:solidFill>
              <a:latin typeface="Times New Roman" pitchFamily="18" charset="0"/>
              <a:ea typeface="黑体" pitchFamily="2" charset="-122"/>
            </a:endParaRPr>
          </a:p>
        </p:txBody>
      </p:sp>
      <p:sp>
        <p:nvSpPr>
          <p:cNvPr id="54281" name="Rectangle 9"/>
          <p:cNvSpPr>
            <a:spLocks noChangeArrowheads="1"/>
          </p:cNvSpPr>
          <p:nvPr/>
        </p:nvSpPr>
        <p:spPr bwMode="auto">
          <a:xfrm>
            <a:off x="3683518" y="2564904"/>
            <a:ext cx="4367213" cy="603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dirty="0">
                <a:solidFill>
                  <a:schemeClr val="bg2"/>
                </a:solidFill>
                <a:latin typeface="Times New Roman" pitchFamily="18" charset="0"/>
                <a:ea typeface="黑体" pitchFamily="2" charset="-122"/>
              </a:rPr>
              <a:t>糖原磷酸化酶</a:t>
            </a:r>
            <a:endParaRPr kumimoji="1" lang="zh-CN" altLang="en-US" sz="2400" dirty="0">
              <a:solidFill>
                <a:schemeClr val="bg2"/>
              </a:solidFill>
              <a:latin typeface="Times New Roman" pitchFamily="18" charset="0"/>
              <a:ea typeface="黑体" pitchFamily="2" charset="-122"/>
            </a:endParaRPr>
          </a:p>
        </p:txBody>
      </p:sp>
      <p:sp>
        <p:nvSpPr>
          <p:cNvPr id="54282" name="Rectangle 10"/>
          <p:cNvSpPr>
            <a:spLocks noChangeArrowheads="1"/>
          </p:cNvSpPr>
          <p:nvPr/>
        </p:nvSpPr>
        <p:spPr bwMode="auto">
          <a:xfrm>
            <a:off x="1259632" y="2564904"/>
            <a:ext cx="2438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0"/>
          <a:lstStyle/>
          <a:p>
            <a:pPr algn="l"/>
            <a:r>
              <a:rPr kumimoji="1" lang="zh-CN" altLang="en-US" sz="2800" dirty="0">
                <a:solidFill>
                  <a:schemeClr val="bg2"/>
                </a:solidFill>
                <a:latin typeface="Times New Roman" pitchFamily="18" charset="0"/>
                <a:ea typeface="黑体" pitchFamily="2" charset="-122"/>
              </a:rPr>
              <a:t>糖原分解</a:t>
            </a:r>
            <a:endParaRPr kumimoji="1" lang="zh-CN" altLang="en-US" sz="2400" dirty="0">
              <a:solidFill>
                <a:schemeClr val="bg2"/>
              </a:solidFill>
              <a:latin typeface="Times New Roman" pitchFamily="18" charset="0"/>
              <a:ea typeface="黑体" pitchFamily="2" charset="-122"/>
            </a:endParaRPr>
          </a:p>
        </p:txBody>
      </p:sp>
      <p:sp>
        <p:nvSpPr>
          <p:cNvPr id="48138" name="Rectangle 11"/>
          <p:cNvSpPr>
            <a:spLocks noChangeArrowheads="1"/>
          </p:cNvSpPr>
          <p:nvPr/>
        </p:nvSpPr>
        <p:spPr bwMode="auto">
          <a:xfrm>
            <a:off x="3675807" y="1412776"/>
            <a:ext cx="4367213" cy="603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r>
              <a:rPr kumimoji="1" lang="zh-CN" altLang="en-US" sz="2800" dirty="0">
                <a:solidFill>
                  <a:schemeClr val="bg2"/>
                </a:solidFill>
                <a:latin typeface="Times New Roman" pitchFamily="18" charset="0"/>
                <a:ea typeface="黑体" pitchFamily="2" charset="-122"/>
              </a:rPr>
              <a:t>关键酶</a:t>
            </a:r>
            <a:endParaRPr kumimoji="1" lang="zh-CN" altLang="en-US" sz="2400" dirty="0">
              <a:solidFill>
                <a:schemeClr val="bg2"/>
              </a:solidFill>
              <a:latin typeface="Times New Roman" pitchFamily="18" charset="0"/>
              <a:ea typeface="黑体" pitchFamily="2" charset="-122"/>
            </a:endParaRPr>
          </a:p>
        </p:txBody>
      </p:sp>
      <p:sp>
        <p:nvSpPr>
          <p:cNvPr id="48139" name="Rectangle 12"/>
          <p:cNvSpPr>
            <a:spLocks noChangeArrowheads="1"/>
          </p:cNvSpPr>
          <p:nvPr/>
        </p:nvSpPr>
        <p:spPr bwMode="auto">
          <a:xfrm>
            <a:off x="1259632" y="1412776"/>
            <a:ext cx="2438400" cy="60325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lstStyle/>
          <a:p>
            <a:r>
              <a:rPr kumimoji="1" lang="zh-CN" altLang="en-US" sz="2800" dirty="0">
                <a:solidFill>
                  <a:schemeClr val="bg2"/>
                </a:solidFill>
                <a:latin typeface="Times New Roman" pitchFamily="18" charset="0"/>
                <a:ea typeface="黑体" pitchFamily="2" charset="-122"/>
              </a:rPr>
              <a:t>代谢途径</a:t>
            </a:r>
            <a:endParaRPr kumimoji="1" lang="zh-CN" altLang="en-US" sz="2400" dirty="0">
              <a:solidFill>
                <a:schemeClr val="bg2"/>
              </a:solidFill>
              <a:latin typeface="Times New Roman" pitchFamily="18" charset="0"/>
              <a:ea typeface="黑体" pitchFamily="2" charset="-122"/>
            </a:endParaRPr>
          </a:p>
        </p:txBody>
      </p:sp>
      <p:sp>
        <p:nvSpPr>
          <p:cNvPr id="48140" name="Line 13"/>
          <p:cNvSpPr>
            <a:spLocks noChangeShapeType="1"/>
          </p:cNvSpPr>
          <p:nvPr/>
        </p:nvSpPr>
        <p:spPr bwMode="auto">
          <a:xfrm>
            <a:off x="1259632" y="1412776"/>
            <a:ext cx="68056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lIns="36000" rIns="0"/>
          <a:lstStyle/>
          <a:p>
            <a:endParaRPr lang="zh-CN" altLang="en-US"/>
          </a:p>
        </p:txBody>
      </p:sp>
      <p:sp>
        <p:nvSpPr>
          <p:cNvPr id="48141" name="Line 14"/>
          <p:cNvSpPr>
            <a:spLocks noChangeShapeType="1"/>
          </p:cNvSpPr>
          <p:nvPr/>
        </p:nvSpPr>
        <p:spPr bwMode="auto">
          <a:xfrm>
            <a:off x="1259632" y="5671641"/>
            <a:ext cx="68056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lIns="36000" rIns="0"/>
          <a:lstStyle/>
          <a:p>
            <a:endParaRPr lang="zh-CN" altLang="en-US"/>
          </a:p>
        </p:txBody>
      </p:sp>
      <p:sp>
        <p:nvSpPr>
          <p:cNvPr id="48142" name="Line 15"/>
          <p:cNvSpPr>
            <a:spLocks noChangeShapeType="1"/>
          </p:cNvSpPr>
          <p:nvPr/>
        </p:nvSpPr>
        <p:spPr bwMode="auto">
          <a:xfrm>
            <a:off x="1259632" y="1412776"/>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43" name="Line 16"/>
          <p:cNvSpPr>
            <a:spLocks noChangeShapeType="1"/>
          </p:cNvSpPr>
          <p:nvPr/>
        </p:nvSpPr>
        <p:spPr bwMode="auto">
          <a:xfrm>
            <a:off x="8065245" y="1412776"/>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44" name="Line 17"/>
          <p:cNvSpPr>
            <a:spLocks noChangeShapeType="1"/>
          </p:cNvSpPr>
          <p:nvPr/>
        </p:nvSpPr>
        <p:spPr bwMode="auto">
          <a:xfrm>
            <a:off x="1259632" y="2564904"/>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45" name="Line 18"/>
          <p:cNvSpPr>
            <a:spLocks noChangeShapeType="1"/>
          </p:cNvSpPr>
          <p:nvPr/>
        </p:nvSpPr>
        <p:spPr bwMode="auto">
          <a:xfrm>
            <a:off x="3672632" y="2564904"/>
            <a:ext cx="0" cy="603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46" name="Line 19"/>
          <p:cNvSpPr>
            <a:spLocks noChangeShapeType="1"/>
          </p:cNvSpPr>
          <p:nvPr/>
        </p:nvSpPr>
        <p:spPr bwMode="auto">
          <a:xfrm>
            <a:off x="1259632" y="3168154"/>
            <a:ext cx="0" cy="25034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47" name="Line 20"/>
          <p:cNvSpPr>
            <a:spLocks noChangeShapeType="1"/>
          </p:cNvSpPr>
          <p:nvPr/>
        </p:nvSpPr>
        <p:spPr bwMode="auto">
          <a:xfrm>
            <a:off x="3672632" y="3168154"/>
            <a:ext cx="0" cy="25034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lIns="36000" rIns="0"/>
          <a:lstStyle/>
          <a:p>
            <a:endParaRPr lang="zh-CN" altLang="en-US"/>
          </a:p>
        </p:txBody>
      </p:sp>
      <p:sp>
        <p:nvSpPr>
          <p:cNvPr id="48149" name="Text Box 22"/>
          <p:cNvSpPr txBox="1">
            <a:spLocks noChangeArrowheads="1"/>
          </p:cNvSpPr>
          <p:nvPr/>
        </p:nvSpPr>
        <p:spPr bwMode="auto">
          <a:xfrm>
            <a:off x="825500" y="404664"/>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latin typeface="黑体" pitchFamily="49" charset="-122"/>
                <a:ea typeface="黑体" pitchFamily="49" charset="-122"/>
              </a:rPr>
              <a:t>（续表）</a:t>
            </a:r>
            <a:endParaRPr kumimoji="1" lang="zh-CN" altLang="en-US" sz="2400" dirty="0">
              <a:latin typeface="黑体" pitchFamily="49" charset="-122"/>
              <a:ea typeface="黑体" pitchFamily="49" charset="-122"/>
            </a:endParaRPr>
          </a:p>
        </p:txBody>
      </p:sp>
      <p:sp>
        <p:nvSpPr>
          <p:cNvPr id="32" name="灯片编号占位符 31"/>
          <p:cNvSpPr>
            <a:spLocks noGrp="1"/>
          </p:cNvSpPr>
          <p:nvPr>
            <p:ph type="sldNum" sz="quarter" idx="11"/>
          </p:nvPr>
        </p:nvSpPr>
        <p:spPr/>
        <p:txBody>
          <a:bodyPr/>
          <a:lstStyle/>
          <a:p>
            <a:pPr>
              <a:defRPr/>
            </a:pPr>
            <a:fld id="{7D90E316-58D3-4896-89CC-36797C80DBF5}" type="slidenum">
              <a:rPr lang="en-US" altLang="zh-CN" smtClean="0"/>
              <a:pPr>
                <a:defRPr/>
              </a:pPr>
              <a:t>46</a:t>
            </a:fld>
            <a:endParaRPr lang="en-US" altLang="zh-CN"/>
          </a:p>
        </p:txBody>
      </p:sp>
      <p:sp>
        <p:nvSpPr>
          <p:cNvPr id="33" name="Rectangle 11"/>
          <p:cNvSpPr>
            <a:spLocks noChangeArrowheads="1"/>
          </p:cNvSpPr>
          <p:nvPr/>
        </p:nvSpPr>
        <p:spPr bwMode="auto">
          <a:xfrm>
            <a:off x="3675807" y="1998672"/>
            <a:ext cx="4367213" cy="6032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nchorCtr="0"/>
          <a:lstStyle/>
          <a:p>
            <a:pPr algn="l"/>
            <a:r>
              <a:rPr kumimoji="1" lang="en-US" altLang="zh-CN" sz="2800" dirty="0">
                <a:solidFill>
                  <a:schemeClr val="bg2"/>
                </a:solidFill>
                <a:latin typeface="Times New Roman" pitchFamily="18" charset="0"/>
                <a:ea typeface="黑体" pitchFamily="2" charset="-122"/>
              </a:rPr>
              <a:t>6-</a:t>
            </a:r>
            <a:r>
              <a:rPr kumimoji="1" lang="zh-CN" altLang="en-US" sz="2800" dirty="0">
                <a:solidFill>
                  <a:schemeClr val="bg2"/>
                </a:solidFill>
                <a:latin typeface="Times New Roman" pitchFamily="18" charset="0"/>
                <a:ea typeface="黑体" pitchFamily="2" charset="-122"/>
              </a:rPr>
              <a:t>磷酸葡萄糖脱氢酶</a:t>
            </a:r>
            <a:endParaRPr kumimoji="1" lang="zh-CN" altLang="en-US" sz="2400" dirty="0">
              <a:solidFill>
                <a:schemeClr val="bg2"/>
              </a:solidFill>
              <a:latin typeface="Times New Roman" pitchFamily="18" charset="0"/>
              <a:ea typeface="黑体" pitchFamily="2" charset="-122"/>
            </a:endParaRPr>
          </a:p>
        </p:txBody>
      </p:sp>
      <p:sp>
        <p:nvSpPr>
          <p:cNvPr id="48148" name="Line 21"/>
          <p:cNvSpPr>
            <a:spLocks noChangeShapeType="1"/>
          </p:cNvSpPr>
          <p:nvPr/>
        </p:nvSpPr>
        <p:spPr bwMode="auto">
          <a:xfrm>
            <a:off x="1259632" y="1992024"/>
            <a:ext cx="6805613" cy="0"/>
          </a:xfrm>
          <a:prstGeom prst="line">
            <a:avLst/>
          </a:prstGeom>
          <a:noFill/>
          <a:ln w="381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lIns="36000" rIns="0"/>
          <a:lstStyle/>
          <a:p>
            <a:endParaRPr lang="zh-CN" altLang="en-US"/>
          </a:p>
        </p:txBody>
      </p:sp>
      <p:sp>
        <p:nvSpPr>
          <p:cNvPr id="35" name="Rectangle 12"/>
          <p:cNvSpPr>
            <a:spLocks noChangeArrowheads="1"/>
          </p:cNvSpPr>
          <p:nvPr/>
        </p:nvSpPr>
        <p:spPr bwMode="auto">
          <a:xfrm>
            <a:off x="1259632" y="2010612"/>
            <a:ext cx="2438400" cy="60325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nchorCtr="0"/>
          <a:lstStyle/>
          <a:p>
            <a:pPr algn="l"/>
            <a:endParaRPr kumimoji="1" lang="zh-CN" altLang="en-US" sz="2400" dirty="0">
              <a:solidFill>
                <a:schemeClr val="bg2"/>
              </a:solidFill>
              <a:latin typeface="Times New Roman" pitchFamily="18" charset="0"/>
              <a:ea typeface="黑体" pitchFamily="2" charset="-122"/>
            </a:endParaRPr>
          </a:p>
        </p:txBody>
      </p:sp>
      <p:sp>
        <p:nvSpPr>
          <p:cNvPr id="34" name="Rectangle 12"/>
          <p:cNvSpPr>
            <a:spLocks noChangeArrowheads="1"/>
          </p:cNvSpPr>
          <p:nvPr/>
        </p:nvSpPr>
        <p:spPr bwMode="auto">
          <a:xfrm>
            <a:off x="1259632" y="2011890"/>
            <a:ext cx="2438400" cy="603250"/>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nchor="ctr" anchorCtr="0"/>
          <a:lstStyle/>
          <a:p>
            <a:pPr algn="l"/>
            <a:r>
              <a:rPr kumimoji="1" lang="zh-CN" altLang="en-US" sz="2800" dirty="0">
                <a:solidFill>
                  <a:schemeClr val="bg2"/>
                </a:solidFill>
                <a:latin typeface="Times New Roman" pitchFamily="18" charset="0"/>
                <a:ea typeface="黑体" pitchFamily="2" charset="-122"/>
              </a:rPr>
              <a:t>磷酸戊糖途径</a:t>
            </a:r>
            <a:endParaRPr kumimoji="1" lang="zh-CN" altLang="en-US" sz="2400" dirty="0">
              <a:solidFill>
                <a:schemeClr val="bg2"/>
              </a:solidFill>
              <a:latin typeface="Times New Roman" pitchFamily="18" charset="0"/>
              <a:ea typeface="黑体"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282"/>
                                        </p:tgtEl>
                                        <p:attrNameLst>
                                          <p:attrName>style.visibility</p:attrName>
                                        </p:attrNameLst>
                                      </p:cBhvr>
                                      <p:to>
                                        <p:strVal val="visible"/>
                                      </p:to>
                                    </p:set>
                                    <p:animEffect transition="in" filter="dissolve">
                                      <p:cBhvr>
                                        <p:cTn id="11" dur="500"/>
                                        <p:tgtEl>
                                          <p:spTgt spid="5428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4280"/>
                                        </p:tgtEl>
                                        <p:attrNameLst>
                                          <p:attrName>style.visibility</p:attrName>
                                        </p:attrNameLst>
                                      </p:cBhvr>
                                      <p:to>
                                        <p:strVal val="visible"/>
                                      </p:to>
                                    </p:set>
                                    <p:animEffect transition="in" filter="dissolve">
                                      <p:cBhvr>
                                        <p:cTn id="15" dur="500"/>
                                        <p:tgtEl>
                                          <p:spTgt spid="5428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4278"/>
                                        </p:tgtEl>
                                        <p:attrNameLst>
                                          <p:attrName>style.visibility</p:attrName>
                                        </p:attrNameLst>
                                      </p:cBhvr>
                                      <p:to>
                                        <p:strVal val="visible"/>
                                      </p:to>
                                    </p:set>
                                    <p:animEffect transition="in" filter="dissolve">
                                      <p:cBhvr>
                                        <p:cTn id="19" dur="500"/>
                                        <p:tgtEl>
                                          <p:spTgt spid="5427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4281"/>
                                        </p:tgtEl>
                                        <p:attrNameLst>
                                          <p:attrName>style.visibility</p:attrName>
                                        </p:attrNameLst>
                                      </p:cBhvr>
                                      <p:to>
                                        <p:strVal val="visible"/>
                                      </p:to>
                                    </p:set>
                                    <p:animEffect transition="in" filter="dissolve">
                                      <p:cBhvr>
                                        <p:cTn id="29" dur="500"/>
                                        <p:tgtEl>
                                          <p:spTgt spid="5428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4279"/>
                                        </p:tgtEl>
                                        <p:attrNameLst>
                                          <p:attrName>style.visibility</p:attrName>
                                        </p:attrNameLst>
                                      </p:cBhvr>
                                      <p:to>
                                        <p:strVal val="visible"/>
                                      </p:to>
                                    </p:set>
                                    <p:animEffect transition="in" filter="dissolve">
                                      <p:cBhvr>
                                        <p:cTn id="34" dur="500"/>
                                        <p:tgtEl>
                                          <p:spTgt spid="5427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4277"/>
                                        </p:tgtEl>
                                        <p:attrNameLst>
                                          <p:attrName>style.visibility</p:attrName>
                                        </p:attrNameLst>
                                      </p:cBhvr>
                                      <p:to>
                                        <p:strVal val="visible"/>
                                      </p:to>
                                    </p:set>
                                    <p:animEffect transition="in" filter="wipe(up)">
                                      <p:cBhvr>
                                        <p:cTn id="39"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8" grpId="0"/>
      <p:bldP spid="54279" grpId="0" animBg="1"/>
      <p:bldP spid="54280" grpId="0"/>
      <p:bldP spid="54281" grpId="0" animBg="1"/>
      <p:bldP spid="54282" grpId="0"/>
      <p:bldP spid="33"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74"/>
          <p:cNvGrpSpPr>
            <a:grpSpLocks/>
          </p:cNvGrpSpPr>
          <p:nvPr/>
        </p:nvGrpSpPr>
        <p:grpSpPr bwMode="auto">
          <a:xfrm>
            <a:off x="4140200" y="1137121"/>
            <a:ext cx="4464050" cy="4821238"/>
            <a:chOff x="2744" y="1085"/>
            <a:chExt cx="2812" cy="3037"/>
          </a:xfrm>
        </p:grpSpPr>
        <p:sp>
          <p:nvSpPr>
            <p:cNvPr id="49207" name="Rectangle 62"/>
            <p:cNvSpPr>
              <a:spLocks noChangeArrowheads="1"/>
            </p:cNvSpPr>
            <p:nvPr/>
          </p:nvSpPr>
          <p:spPr bwMode="auto">
            <a:xfrm>
              <a:off x="2744" y="1794"/>
              <a:ext cx="2812" cy="35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800" dirty="0">
                <a:solidFill>
                  <a:schemeClr val="bg2"/>
                </a:solidFill>
                <a:latin typeface="Times New Roman" pitchFamily="18" charset="0"/>
                <a:ea typeface="黑体" pitchFamily="2" charset="-122"/>
              </a:endParaRPr>
            </a:p>
          </p:txBody>
        </p:sp>
        <p:sp>
          <p:nvSpPr>
            <p:cNvPr id="49208" name="Rectangle 63"/>
            <p:cNvSpPr>
              <a:spLocks noChangeArrowheads="1"/>
            </p:cNvSpPr>
            <p:nvPr/>
          </p:nvSpPr>
          <p:spPr bwMode="auto">
            <a:xfrm>
              <a:off x="2744" y="3067"/>
              <a:ext cx="2812" cy="70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endParaRPr kumimoji="1" lang="zh-CN" altLang="zh-CN" sz="2400">
                <a:solidFill>
                  <a:schemeClr val="bg2"/>
                </a:solidFill>
                <a:latin typeface="Times New Roman" pitchFamily="18" charset="0"/>
                <a:ea typeface="黑体" pitchFamily="2" charset="-122"/>
              </a:endParaRPr>
            </a:p>
          </p:txBody>
        </p:sp>
        <p:sp>
          <p:nvSpPr>
            <p:cNvPr id="49209" name="Rectangle 64"/>
            <p:cNvSpPr>
              <a:spLocks noChangeArrowheads="1"/>
            </p:cNvSpPr>
            <p:nvPr/>
          </p:nvSpPr>
          <p:spPr bwMode="auto">
            <a:xfrm>
              <a:off x="2744" y="3769"/>
              <a:ext cx="2812" cy="35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800">
                <a:solidFill>
                  <a:schemeClr val="bg2"/>
                </a:solidFill>
                <a:latin typeface="Times New Roman" pitchFamily="18" charset="0"/>
                <a:ea typeface="黑体" pitchFamily="2" charset="-122"/>
              </a:endParaRPr>
            </a:p>
          </p:txBody>
        </p:sp>
        <p:sp>
          <p:nvSpPr>
            <p:cNvPr id="49210" name="Rectangle 65"/>
            <p:cNvSpPr>
              <a:spLocks noChangeArrowheads="1"/>
            </p:cNvSpPr>
            <p:nvPr/>
          </p:nvSpPr>
          <p:spPr bwMode="auto">
            <a:xfrm>
              <a:off x="2744" y="2499"/>
              <a:ext cx="2812" cy="57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211" name="Rectangle 66"/>
            <p:cNvSpPr>
              <a:spLocks noChangeArrowheads="1"/>
            </p:cNvSpPr>
            <p:nvPr/>
          </p:nvSpPr>
          <p:spPr bwMode="auto">
            <a:xfrm>
              <a:off x="2744" y="2146"/>
              <a:ext cx="2812" cy="35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212" name="Rectangle 67"/>
            <p:cNvSpPr>
              <a:spLocks noChangeArrowheads="1"/>
            </p:cNvSpPr>
            <p:nvPr/>
          </p:nvSpPr>
          <p:spPr bwMode="auto">
            <a:xfrm>
              <a:off x="2744" y="1440"/>
              <a:ext cx="2812" cy="35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213" name="Line 68"/>
            <p:cNvSpPr>
              <a:spLocks noChangeShapeType="1"/>
            </p:cNvSpPr>
            <p:nvPr/>
          </p:nvSpPr>
          <p:spPr bwMode="auto">
            <a:xfrm>
              <a:off x="2744" y="1440"/>
              <a:ext cx="0" cy="3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214" name="Line 69"/>
            <p:cNvSpPr>
              <a:spLocks noChangeShapeType="1"/>
            </p:cNvSpPr>
            <p:nvPr/>
          </p:nvSpPr>
          <p:spPr bwMode="auto">
            <a:xfrm>
              <a:off x="2744" y="1793"/>
              <a:ext cx="0" cy="70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215" name="Line 70"/>
            <p:cNvSpPr>
              <a:spLocks noChangeShapeType="1"/>
            </p:cNvSpPr>
            <p:nvPr/>
          </p:nvSpPr>
          <p:spPr bwMode="auto">
            <a:xfrm>
              <a:off x="2744" y="2499"/>
              <a:ext cx="0" cy="3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216" name="Line 71"/>
            <p:cNvSpPr>
              <a:spLocks noChangeShapeType="1"/>
            </p:cNvSpPr>
            <p:nvPr/>
          </p:nvSpPr>
          <p:spPr bwMode="auto">
            <a:xfrm>
              <a:off x="2744" y="3186"/>
              <a:ext cx="0" cy="70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218" name="Line 73"/>
            <p:cNvSpPr>
              <a:spLocks noChangeShapeType="1"/>
            </p:cNvSpPr>
            <p:nvPr/>
          </p:nvSpPr>
          <p:spPr bwMode="auto">
            <a:xfrm>
              <a:off x="2744" y="1085"/>
              <a:ext cx="0" cy="3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grpSp>
      <p:sp>
        <p:nvSpPr>
          <p:cNvPr id="49155" name="Rectangle 43"/>
          <p:cNvSpPr>
            <a:spLocks noChangeArrowheads="1"/>
          </p:cNvSpPr>
          <p:nvPr/>
        </p:nvSpPr>
        <p:spPr bwMode="auto">
          <a:xfrm>
            <a:off x="741363" y="2262659"/>
            <a:ext cx="3398837" cy="560387"/>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156" name="Rectangle 44"/>
          <p:cNvSpPr>
            <a:spLocks noChangeArrowheads="1"/>
          </p:cNvSpPr>
          <p:nvPr/>
        </p:nvSpPr>
        <p:spPr bwMode="auto">
          <a:xfrm>
            <a:off x="741363" y="4285134"/>
            <a:ext cx="3398837" cy="1116012"/>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157" name="Rectangle 45"/>
          <p:cNvSpPr>
            <a:spLocks noChangeArrowheads="1"/>
          </p:cNvSpPr>
          <p:nvPr/>
        </p:nvSpPr>
        <p:spPr bwMode="auto">
          <a:xfrm>
            <a:off x="741363" y="5393209"/>
            <a:ext cx="3398837" cy="560387"/>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158" name="Rectangle 46"/>
          <p:cNvSpPr>
            <a:spLocks noChangeArrowheads="1"/>
          </p:cNvSpPr>
          <p:nvPr/>
        </p:nvSpPr>
        <p:spPr bwMode="auto">
          <a:xfrm>
            <a:off x="741363" y="3383434"/>
            <a:ext cx="3398837" cy="973137"/>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159" name="Rectangle 47"/>
          <p:cNvSpPr>
            <a:spLocks noChangeArrowheads="1"/>
          </p:cNvSpPr>
          <p:nvPr/>
        </p:nvSpPr>
        <p:spPr bwMode="auto">
          <a:xfrm>
            <a:off x="741363" y="2823046"/>
            <a:ext cx="3398837" cy="560388"/>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160" name="Rectangle 48"/>
          <p:cNvSpPr>
            <a:spLocks noChangeArrowheads="1"/>
          </p:cNvSpPr>
          <p:nvPr/>
        </p:nvSpPr>
        <p:spPr bwMode="auto">
          <a:xfrm>
            <a:off x="741363" y="1700774"/>
            <a:ext cx="3398837" cy="560388"/>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zh-CN" sz="2400">
              <a:solidFill>
                <a:schemeClr val="bg2"/>
              </a:solidFill>
              <a:latin typeface="Times New Roman" pitchFamily="18" charset="0"/>
              <a:ea typeface="黑体" pitchFamily="2" charset="-122"/>
            </a:endParaRPr>
          </a:p>
        </p:txBody>
      </p:sp>
      <p:sp>
        <p:nvSpPr>
          <p:cNvPr id="49161" name="Line 49"/>
          <p:cNvSpPr>
            <a:spLocks noChangeShapeType="1"/>
          </p:cNvSpPr>
          <p:nvPr/>
        </p:nvSpPr>
        <p:spPr bwMode="auto">
          <a:xfrm>
            <a:off x="741363" y="1702271"/>
            <a:ext cx="0" cy="5603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2" name="Line 50"/>
          <p:cNvSpPr>
            <a:spLocks noChangeShapeType="1"/>
          </p:cNvSpPr>
          <p:nvPr/>
        </p:nvSpPr>
        <p:spPr bwMode="auto">
          <a:xfrm>
            <a:off x="4140200" y="1702271"/>
            <a:ext cx="0" cy="5603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3" name="Line 51"/>
          <p:cNvSpPr>
            <a:spLocks noChangeShapeType="1"/>
          </p:cNvSpPr>
          <p:nvPr/>
        </p:nvSpPr>
        <p:spPr bwMode="auto">
          <a:xfrm>
            <a:off x="741363" y="2262659"/>
            <a:ext cx="0" cy="1120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4" name="Line 52"/>
          <p:cNvSpPr>
            <a:spLocks noChangeShapeType="1"/>
          </p:cNvSpPr>
          <p:nvPr/>
        </p:nvSpPr>
        <p:spPr bwMode="auto">
          <a:xfrm>
            <a:off x="4140200" y="2262659"/>
            <a:ext cx="0" cy="1120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5" name="Line 53"/>
          <p:cNvSpPr>
            <a:spLocks noChangeShapeType="1"/>
          </p:cNvSpPr>
          <p:nvPr/>
        </p:nvSpPr>
        <p:spPr bwMode="auto">
          <a:xfrm>
            <a:off x="741363" y="3383434"/>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6" name="Line 54"/>
          <p:cNvSpPr>
            <a:spLocks noChangeShapeType="1"/>
          </p:cNvSpPr>
          <p:nvPr/>
        </p:nvSpPr>
        <p:spPr bwMode="auto">
          <a:xfrm>
            <a:off x="4140200" y="3383434"/>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7" name="Line 55"/>
          <p:cNvSpPr>
            <a:spLocks noChangeShapeType="1"/>
          </p:cNvSpPr>
          <p:nvPr/>
        </p:nvSpPr>
        <p:spPr bwMode="auto">
          <a:xfrm>
            <a:off x="684213" y="5532909"/>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8" name="Line 56"/>
          <p:cNvSpPr>
            <a:spLocks noChangeShapeType="1"/>
          </p:cNvSpPr>
          <p:nvPr/>
        </p:nvSpPr>
        <p:spPr bwMode="auto">
          <a:xfrm>
            <a:off x="684213" y="4474046"/>
            <a:ext cx="0" cy="11160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69" name="Line 57"/>
          <p:cNvSpPr>
            <a:spLocks noChangeShapeType="1"/>
          </p:cNvSpPr>
          <p:nvPr/>
        </p:nvSpPr>
        <p:spPr bwMode="auto">
          <a:xfrm>
            <a:off x="4140200" y="4474046"/>
            <a:ext cx="0" cy="11160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71" name="Line 59"/>
          <p:cNvSpPr>
            <a:spLocks noChangeShapeType="1"/>
          </p:cNvSpPr>
          <p:nvPr/>
        </p:nvSpPr>
        <p:spPr bwMode="auto">
          <a:xfrm>
            <a:off x="755650" y="1138709"/>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nchorCtr="0"/>
          <a:lstStyle/>
          <a:p>
            <a:endParaRPr lang="zh-CN" altLang="en-US"/>
          </a:p>
        </p:txBody>
      </p:sp>
      <p:sp>
        <p:nvSpPr>
          <p:cNvPr id="55301" name="Rectangle 5"/>
          <p:cNvSpPr>
            <a:spLocks noChangeArrowheads="1"/>
          </p:cNvSpPr>
          <p:nvPr/>
        </p:nvSpPr>
        <p:spPr bwMode="auto">
          <a:xfrm>
            <a:off x="4140200" y="2240434"/>
            <a:ext cx="44640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zh-CN" altLang="en-US" sz="2800" dirty="0">
              <a:solidFill>
                <a:schemeClr val="bg2"/>
              </a:solidFill>
              <a:latin typeface="Times New Roman" pitchFamily="18" charset="0"/>
              <a:ea typeface="黑体" pitchFamily="2" charset="-122"/>
            </a:endParaRPr>
          </a:p>
        </p:txBody>
      </p:sp>
      <p:sp>
        <p:nvSpPr>
          <p:cNvPr id="55302" name="Rectangle 6"/>
          <p:cNvSpPr>
            <a:spLocks noChangeArrowheads="1"/>
          </p:cNvSpPr>
          <p:nvPr/>
        </p:nvSpPr>
        <p:spPr bwMode="auto">
          <a:xfrm>
            <a:off x="752475" y="2280121"/>
            <a:ext cx="33988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dirty="0">
                <a:solidFill>
                  <a:schemeClr val="bg2"/>
                </a:solidFill>
                <a:latin typeface="Times New Roman" pitchFamily="18" charset="0"/>
                <a:ea typeface="黑体" pitchFamily="2" charset="-122"/>
              </a:rPr>
              <a:t>脂肪酸合成</a:t>
            </a:r>
            <a:endParaRPr kumimoji="1" lang="zh-CN" altLang="en-US" sz="2400" dirty="0">
              <a:solidFill>
                <a:schemeClr val="bg2"/>
              </a:solidFill>
              <a:latin typeface="Times New Roman" pitchFamily="18" charset="0"/>
              <a:ea typeface="黑体" pitchFamily="2" charset="-122"/>
            </a:endParaRPr>
          </a:p>
        </p:txBody>
      </p:sp>
      <p:sp>
        <p:nvSpPr>
          <p:cNvPr id="55303" name="Rectangle 7"/>
          <p:cNvSpPr>
            <a:spLocks noChangeArrowheads="1"/>
          </p:cNvSpPr>
          <p:nvPr/>
        </p:nvSpPr>
        <p:spPr bwMode="auto">
          <a:xfrm>
            <a:off x="4140200" y="4262909"/>
            <a:ext cx="446405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10000"/>
              </a:lnSpc>
            </a:pPr>
            <a:r>
              <a:rPr kumimoji="1" lang="en-US" altLang="zh-CN" sz="2800">
                <a:solidFill>
                  <a:schemeClr val="bg2"/>
                </a:solidFill>
                <a:latin typeface="Times New Roman" pitchFamily="18" charset="0"/>
                <a:ea typeface="黑体" pitchFamily="2" charset="-122"/>
              </a:rPr>
              <a:t>PRPP</a:t>
            </a:r>
            <a:r>
              <a:rPr kumimoji="1" lang="zh-CN" altLang="en-US" sz="2800">
                <a:solidFill>
                  <a:schemeClr val="bg2"/>
                </a:solidFill>
                <a:latin typeface="Times New Roman" pitchFamily="18" charset="0"/>
                <a:ea typeface="黑体" pitchFamily="2" charset="-122"/>
              </a:rPr>
              <a:t>合成酶</a:t>
            </a:r>
          </a:p>
          <a:p>
            <a:pPr algn="l">
              <a:lnSpc>
                <a:spcPct val="110000"/>
              </a:lnSpc>
            </a:pPr>
            <a:r>
              <a:rPr kumimoji="1" lang="en-US" altLang="zh-CN" sz="2800">
                <a:solidFill>
                  <a:schemeClr val="bg2"/>
                </a:solidFill>
                <a:latin typeface="Times New Roman" pitchFamily="18" charset="0"/>
                <a:ea typeface="黑体" pitchFamily="2" charset="-122"/>
              </a:rPr>
              <a:t>PRPP</a:t>
            </a:r>
            <a:r>
              <a:rPr kumimoji="1" lang="zh-CN" altLang="en-US" sz="2800">
                <a:solidFill>
                  <a:schemeClr val="bg2"/>
                </a:solidFill>
                <a:latin typeface="Times New Roman" pitchFamily="18" charset="0"/>
                <a:ea typeface="黑体" pitchFamily="2" charset="-122"/>
              </a:rPr>
              <a:t>酰胺转移酶</a:t>
            </a:r>
            <a:endParaRPr kumimoji="1" lang="zh-CN" altLang="en-US" sz="2400">
              <a:solidFill>
                <a:schemeClr val="bg2"/>
              </a:solidFill>
              <a:latin typeface="Times New Roman" pitchFamily="18" charset="0"/>
              <a:ea typeface="黑体" pitchFamily="2" charset="-122"/>
            </a:endParaRPr>
          </a:p>
        </p:txBody>
      </p:sp>
      <p:sp>
        <p:nvSpPr>
          <p:cNvPr id="55304" name="Rectangle 8"/>
          <p:cNvSpPr>
            <a:spLocks noChangeArrowheads="1"/>
          </p:cNvSpPr>
          <p:nvPr/>
        </p:nvSpPr>
        <p:spPr bwMode="auto">
          <a:xfrm>
            <a:off x="752475" y="4302596"/>
            <a:ext cx="3398838"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a:solidFill>
                  <a:schemeClr val="bg2"/>
                </a:solidFill>
                <a:latin typeface="Times New Roman" pitchFamily="18" charset="0"/>
                <a:ea typeface="黑体" pitchFamily="2" charset="-122"/>
              </a:rPr>
              <a:t>嘌呤核苷酸合成</a:t>
            </a:r>
            <a:endParaRPr kumimoji="1" lang="zh-CN" altLang="en-US" sz="2400">
              <a:solidFill>
                <a:schemeClr val="bg2"/>
              </a:solidFill>
              <a:latin typeface="Times New Roman" pitchFamily="18" charset="0"/>
              <a:ea typeface="黑体" pitchFamily="2" charset="-122"/>
            </a:endParaRPr>
          </a:p>
        </p:txBody>
      </p:sp>
      <p:sp>
        <p:nvSpPr>
          <p:cNvPr id="55305" name="Rectangle 9"/>
          <p:cNvSpPr>
            <a:spLocks noChangeArrowheads="1"/>
          </p:cNvSpPr>
          <p:nvPr/>
        </p:nvSpPr>
        <p:spPr bwMode="auto">
          <a:xfrm>
            <a:off x="4140200" y="5377334"/>
            <a:ext cx="44640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en-US" altLang="zh-CN" sz="2800">
                <a:solidFill>
                  <a:schemeClr val="bg2"/>
                </a:solidFill>
                <a:latin typeface="Times New Roman" pitchFamily="18" charset="0"/>
                <a:ea typeface="黑体" pitchFamily="2" charset="-122"/>
              </a:rPr>
              <a:t>CPS-II</a:t>
            </a:r>
            <a:r>
              <a:rPr kumimoji="1" lang="zh-CN" altLang="en-US" sz="2800">
                <a:solidFill>
                  <a:schemeClr val="bg2"/>
                </a:solidFill>
                <a:latin typeface="Times New Roman" pitchFamily="18" charset="0"/>
                <a:ea typeface="黑体" pitchFamily="2" charset="-122"/>
              </a:rPr>
              <a:t>、 </a:t>
            </a:r>
            <a:r>
              <a:rPr kumimoji="1" lang="en-US" altLang="zh-CN" sz="2800">
                <a:solidFill>
                  <a:schemeClr val="bg2"/>
                </a:solidFill>
                <a:latin typeface="Times New Roman" pitchFamily="18" charset="0"/>
                <a:ea typeface="黑体" pitchFamily="2" charset="-122"/>
              </a:rPr>
              <a:t>PRPP</a:t>
            </a:r>
            <a:r>
              <a:rPr kumimoji="1" lang="zh-CN" altLang="en-US" sz="2800">
                <a:solidFill>
                  <a:schemeClr val="bg2"/>
                </a:solidFill>
                <a:latin typeface="Times New Roman" pitchFamily="18" charset="0"/>
                <a:ea typeface="黑体" pitchFamily="2" charset="-122"/>
              </a:rPr>
              <a:t>合成酶</a:t>
            </a:r>
          </a:p>
        </p:txBody>
      </p:sp>
      <p:sp>
        <p:nvSpPr>
          <p:cNvPr id="55306" name="Rectangle 10"/>
          <p:cNvSpPr>
            <a:spLocks noChangeArrowheads="1"/>
          </p:cNvSpPr>
          <p:nvPr/>
        </p:nvSpPr>
        <p:spPr bwMode="auto">
          <a:xfrm>
            <a:off x="752475" y="5410671"/>
            <a:ext cx="33988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a:solidFill>
                  <a:schemeClr val="bg2"/>
                </a:solidFill>
                <a:latin typeface="Times New Roman" pitchFamily="18" charset="0"/>
                <a:ea typeface="黑体" pitchFamily="2" charset="-122"/>
              </a:rPr>
              <a:t>嘧啶核苷酸合成</a:t>
            </a:r>
            <a:endParaRPr kumimoji="1" lang="zh-CN" altLang="en-US" sz="2400">
              <a:solidFill>
                <a:schemeClr val="bg2"/>
              </a:solidFill>
              <a:latin typeface="Times New Roman" pitchFamily="18" charset="0"/>
              <a:ea typeface="黑体" pitchFamily="2" charset="-122"/>
            </a:endParaRPr>
          </a:p>
        </p:txBody>
      </p:sp>
      <p:sp>
        <p:nvSpPr>
          <p:cNvPr id="55307" name="Rectangle 11"/>
          <p:cNvSpPr>
            <a:spLocks noChangeArrowheads="1"/>
          </p:cNvSpPr>
          <p:nvPr/>
        </p:nvSpPr>
        <p:spPr bwMode="auto">
          <a:xfrm>
            <a:off x="4140200" y="3361209"/>
            <a:ext cx="44640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en-US" altLang="zh-CN" sz="2800" dirty="0">
                <a:solidFill>
                  <a:schemeClr val="bg2"/>
                </a:solidFill>
                <a:latin typeface="Times New Roman" pitchFamily="18" charset="0"/>
                <a:ea typeface="黑体" pitchFamily="2" charset="-122"/>
              </a:rPr>
              <a:t>CPS-I</a:t>
            </a:r>
          </a:p>
          <a:p>
            <a:pPr algn="l"/>
            <a:r>
              <a:rPr kumimoji="1" lang="zh-CN" altLang="en-US" sz="2800" dirty="0">
                <a:solidFill>
                  <a:schemeClr val="bg2"/>
                </a:solidFill>
                <a:latin typeface="Times New Roman" pitchFamily="18" charset="0"/>
                <a:ea typeface="黑体" pitchFamily="2" charset="-122"/>
              </a:rPr>
              <a:t>精氨酸代琥珀酸合成酶</a:t>
            </a:r>
            <a:endParaRPr kumimoji="1" lang="zh-CN" altLang="en-US" sz="2400" dirty="0">
              <a:solidFill>
                <a:schemeClr val="bg2"/>
              </a:solidFill>
              <a:latin typeface="Times New Roman" pitchFamily="18" charset="0"/>
              <a:ea typeface="黑体" pitchFamily="2" charset="-122"/>
            </a:endParaRPr>
          </a:p>
        </p:txBody>
      </p:sp>
      <p:sp>
        <p:nvSpPr>
          <p:cNvPr id="55308" name="Rectangle 12"/>
          <p:cNvSpPr>
            <a:spLocks noChangeArrowheads="1"/>
          </p:cNvSpPr>
          <p:nvPr/>
        </p:nvSpPr>
        <p:spPr bwMode="auto">
          <a:xfrm>
            <a:off x="752475" y="3400896"/>
            <a:ext cx="339883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a:solidFill>
                  <a:schemeClr val="bg2"/>
                </a:solidFill>
                <a:latin typeface="Times New Roman" pitchFamily="18" charset="0"/>
                <a:ea typeface="黑体" pitchFamily="2" charset="-122"/>
              </a:rPr>
              <a:t>尿素合成</a:t>
            </a:r>
            <a:endParaRPr kumimoji="1" lang="zh-CN" altLang="en-US" sz="2400">
              <a:solidFill>
                <a:schemeClr val="bg2"/>
              </a:solidFill>
              <a:latin typeface="Times New Roman" pitchFamily="18" charset="0"/>
              <a:ea typeface="黑体" pitchFamily="2" charset="-122"/>
            </a:endParaRPr>
          </a:p>
        </p:txBody>
      </p:sp>
      <p:sp>
        <p:nvSpPr>
          <p:cNvPr id="55309" name="Rectangle 13"/>
          <p:cNvSpPr>
            <a:spLocks noChangeArrowheads="1"/>
          </p:cNvSpPr>
          <p:nvPr/>
        </p:nvSpPr>
        <p:spPr bwMode="auto">
          <a:xfrm>
            <a:off x="4140200" y="2838598"/>
            <a:ext cx="4464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en-US" altLang="zh-CN" sz="2800" dirty="0">
                <a:solidFill>
                  <a:schemeClr val="bg2"/>
                </a:solidFill>
                <a:latin typeface="Times New Roman" pitchFamily="18" charset="0"/>
                <a:ea typeface="黑体" pitchFamily="2" charset="-122"/>
              </a:rPr>
              <a:t>HMG</a:t>
            </a:r>
            <a:r>
              <a:rPr kumimoji="1" lang="zh-CN" altLang="en-US" sz="2800" dirty="0">
                <a:solidFill>
                  <a:schemeClr val="bg2"/>
                </a:solidFill>
                <a:latin typeface="Times New Roman" pitchFamily="18" charset="0"/>
                <a:ea typeface="黑体" pitchFamily="2" charset="-122"/>
              </a:rPr>
              <a:t>辅酶</a:t>
            </a:r>
            <a:r>
              <a:rPr kumimoji="1" lang="en-US" altLang="zh-CN" sz="2800" dirty="0">
                <a:solidFill>
                  <a:schemeClr val="bg2"/>
                </a:solidFill>
                <a:latin typeface="Times New Roman" pitchFamily="18" charset="0"/>
                <a:ea typeface="黑体" pitchFamily="2" charset="-122"/>
              </a:rPr>
              <a:t>A</a:t>
            </a:r>
            <a:r>
              <a:rPr kumimoji="1" lang="zh-CN" altLang="en-US" sz="2800" dirty="0">
                <a:solidFill>
                  <a:schemeClr val="bg2"/>
                </a:solidFill>
                <a:latin typeface="Times New Roman" pitchFamily="18" charset="0"/>
                <a:ea typeface="黑体" pitchFamily="2" charset="-122"/>
              </a:rPr>
              <a:t>还原酶</a:t>
            </a:r>
            <a:endParaRPr kumimoji="1" lang="zh-CN" altLang="en-US" sz="2400" dirty="0">
              <a:solidFill>
                <a:schemeClr val="bg2"/>
              </a:solidFill>
              <a:latin typeface="Times New Roman" pitchFamily="18" charset="0"/>
              <a:ea typeface="黑体" pitchFamily="2" charset="-122"/>
            </a:endParaRPr>
          </a:p>
        </p:txBody>
      </p:sp>
      <p:sp>
        <p:nvSpPr>
          <p:cNvPr id="55310" name="Rectangle 14"/>
          <p:cNvSpPr>
            <a:spLocks noChangeArrowheads="1"/>
          </p:cNvSpPr>
          <p:nvPr/>
        </p:nvSpPr>
        <p:spPr bwMode="auto">
          <a:xfrm>
            <a:off x="752475" y="2840509"/>
            <a:ext cx="33988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a:solidFill>
                  <a:schemeClr val="bg2"/>
                </a:solidFill>
                <a:latin typeface="Times New Roman" pitchFamily="18" charset="0"/>
                <a:ea typeface="黑体" pitchFamily="2" charset="-122"/>
              </a:rPr>
              <a:t>胆固醇合成</a:t>
            </a:r>
            <a:endParaRPr kumimoji="1" lang="zh-CN" altLang="en-US" sz="2400">
              <a:solidFill>
                <a:schemeClr val="bg2"/>
              </a:solidFill>
              <a:latin typeface="Times New Roman" pitchFamily="18" charset="0"/>
              <a:ea typeface="黑体" pitchFamily="2" charset="-122"/>
            </a:endParaRPr>
          </a:p>
        </p:txBody>
      </p:sp>
      <p:sp>
        <p:nvSpPr>
          <p:cNvPr id="55311" name="Rectangle 15"/>
          <p:cNvSpPr>
            <a:spLocks noChangeArrowheads="1"/>
          </p:cNvSpPr>
          <p:nvPr/>
        </p:nvSpPr>
        <p:spPr bwMode="auto">
          <a:xfrm>
            <a:off x="4140200" y="1758478"/>
            <a:ext cx="4464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dirty="0">
                <a:solidFill>
                  <a:schemeClr val="bg2"/>
                </a:solidFill>
                <a:latin typeface="Times New Roman" pitchFamily="18" charset="0"/>
                <a:ea typeface="黑体" pitchFamily="2" charset="-122"/>
              </a:rPr>
              <a:t>肉碱脂酰转移酶</a:t>
            </a:r>
            <a:r>
              <a:rPr kumimoji="1" lang="en-US" altLang="zh-CN" sz="2800" dirty="0">
                <a:solidFill>
                  <a:schemeClr val="bg2"/>
                </a:solidFill>
                <a:latin typeface="Times New Roman" pitchFamily="18" charset="0"/>
                <a:ea typeface="黑体" pitchFamily="2" charset="-122"/>
              </a:rPr>
              <a:t>I</a:t>
            </a:r>
            <a:endParaRPr kumimoji="1" lang="zh-CN" altLang="en-US" sz="2400" dirty="0">
              <a:solidFill>
                <a:schemeClr val="bg2"/>
              </a:solidFill>
              <a:latin typeface="Times New Roman" pitchFamily="18" charset="0"/>
              <a:ea typeface="黑体" pitchFamily="2" charset="-122"/>
            </a:endParaRPr>
          </a:p>
        </p:txBody>
      </p:sp>
      <p:sp>
        <p:nvSpPr>
          <p:cNvPr id="55312" name="Rectangle 16"/>
          <p:cNvSpPr>
            <a:spLocks noChangeArrowheads="1"/>
          </p:cNvSpPr>
          <p:nvPr/>
        </p:nvSpPr>
        <p:spPr bwMode="auto">
          <a:xfrm>
            <a:off x="752475" y="1758479"/>
            <a:ext cx="33988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dirty="0">
                <a:solidFill>
                  <a:schemeClr val="bg2"/>
                </a:solidFill>
                <a:latin typeface="Times New Roman" pitchFamily="18" charset="0"/>
                <a:ea typeface="黑体" pitchFamily="2" charset="-122"/>
              </a:rPr>
              <a:t>脂肪酸分解</a:t>
            </a:r>
            <a:endParaRPr kumimoji="1" lang="zh-CN" altLang="en-US" sz="2400" dirty="0">
              <a:solidFill>
                <a:schemeClr val="bg2"/>
              </a:solidFill>
              <a:latin typeface="Times New Roman" pitchFamily="18" charset="0"/>
              <a:ea typeface="黑体" pitchFamily="2" charset="-122"/>
            </a:endParaRPr>
          </a:p>
        </p:txBody>
      </p:sp>
      <p:sp>
        <p:nvSpPr>
          <p:cNvPr id="49185" name="Rectangle 17"/>
          <p:cNvSpPr>
            <a:spLocks noChangeArrowheads="1"/>
          </p:cNvSpPr>
          <p:nvPr/>
        </p:nvSpPr>
        <p:spPr bwMode="auto">
          <a:xfrm>
            <a:off x="4140200" y="1131347"/>
            <a:ext cx="4464050" cy="576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kumimoji="1" lang="zh-CN" altLang="en-US" sz="2800">
                <a:solidFill>
                  <a:schemeClr val="bg2"/>
                </a:solidFill>
                <a:latin typeface="Times New Roman" pitchFamily="18" charset="0"/>
                <a:ea typeface="黑体" pitchFamily="2" charset="-122"/>
              </a:rPr>
              <a:t>关键酶</a:t>
            </a:r>
            <a:endParaRPr kumimoji="1" lang="zh-CN" altLang="en-US" sz="2400">
              <a:solidFill>
                <a:schemeClr val="bg2"/>
              </a:solidFill>
              <a:latin typeface="Times New Roman" pitchFamily="18" charset="0"/>
              <a:ea typeface="黑体" pitchFamily="2" charset="-122"/>
            </a:endParaRPr>
          </a:p>
        </p:txBody>
      </p:sp>
      <p:sp>
        <p:nvSpPr>
          <p:cNvPr id="49186" name="Rectangle 18"/>
          <p:cNvSpPr>
            <a:spLocks noChangeArrowheads="1"/>
          </p:cNvSpPr>
          <p:nvPr/>
        </p:nvSpPr>
        <p:spPr bwMode="auto">
          <a:xfrm>
            <a:off x="741363" y="1131347"/>
            <a:ext cx="3398837" cy="576263"/>
          </a:xfrm>
          <a:prstGeom prst="rect">
            <a:avLst/>
          </a:prstGeom>
          <a:solidFill>
            <a:srgbClr val="FF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kumimoji="1" lang="zh-CN" altLang="en-US" sz="2800" dirty="0">
                <a:solidFill>
                  <a:schemeClr val="bg2"/>
                </a:solidFill>
                <a:latin typeface="Times New Roman" pitchFamily="18" charset="0"/>
                <a:ea typeface="黑体" pitchFamily="2" charset="-122"/>
              </a:rPr>
              <a:t>代谢途径</a:t>
            </a:r>
            <a:endParaRPr kumimoji="1" lang="zh-CN" altLang="en-US" sz="2400" dirty="0">
              <a:solidFill>
                <a:schemeClr val="bg2"/>
              </a:solidFill>
              <a:latin typeface="Times New Roman" pitchFamily="18" charset="0"/>
              <a:ea typeface="黑体" pitchFamily="2" charset="-122"/>
            </a:endParaRPr>
          </a:p>
        </p:txBody>
      </p:sp>
      <p:sp>
        <p:nvSpPr>
          <p:cNvPr id="49187" name="Line 19"/>
          <p:cNvSpPr>
            <a:spLocks noChangeShapeType="1"/>
          </p:cNvSpPr>
          <p:nvPr/>
        </p:nvSpPr>
        <p:spPr bwMode="auto">
          <a:xfrm>
            <a:off x="741363" y="1131347"/>
            <a:ext cx="78628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zh-CN" altLang="en-US"/>
          </a:p>
        </p:txBody>
      </p:sp>
      <p:sp>
        <p:nvSpPr>
          <p:cNvPr id="49188" name="Line 20"/>
          <p:cNvSpPr>
            <a:spLocks noChangeShapeType="1"/>
          </p:cNvSpPr>
          <p:nvPr/>
        </p:nvSpPr>
        <p:spPr bwMode="auto">
          <a:xfrm>
            <a:off x="741363" y="6071071"/>
            <a:ext cx="78628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a:lstStyle/>
          <a:p>
            <a:endParaRPr lang="zh-CN" altLang="en-US"/>
          </a:p>
        </p:txBody>
      </p:sp>
      <p:sp>
        <p:nvSpPr>
          <p:cNvPr id="49189" name="Line 21"/>
          <p:cNvSpPr>
            <a:spLocks noChangeShapeType="1"/>
          </p:cNvSpPr>
          <p:nvPr/>
        </p:nvSpPr>
        <p:spPr bwMode="auto">
          <a:xfrm>
            <a:off x="741363" y="1131347"/>
            <a:ext cx="0" cy="576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0" name="Line 22"/>
          <p:cNvSpPr>
            <a:spLocks noChangeShapeType="1"/>
          </p:cNvSpPr>
          <p:nvPr/>
        </p:nvSpPr>
        <p:spPr bwMode="auto">
          <a:xfrm>
            <a:off x="4140200" y="1131347"/>
            <a:ext cx="0" cy="576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1" name="Line 23"/>
          <p:cNvSpPr>
            <a:spLocks noChangeShapeType="1"/>
          </p:cNvSpPr>
          <p:nvPr/>
        </p:nvSpPr>
        <p:spPr bwMode="auto">
          <a:xfrm>
            <a:off x="752475" y="1702271"/>
            <a:ext cx="0" cy="5603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2" name="Line 24"/>
          <p:cNvSpPr>
            <a:spLocks noChangeShapeType="1"/>
          </p:cNvSpPr>
          <p:nvPr/>
        </p:nvSpPr>
        <p:spPr bwMode="auto">
          <a:xfrm>
            <a:off x="4151313" y="1702271"/>
            <a:ext cx="0" cy="5603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3" name="Line 25"/>
          <p:cNvSpPr>
            <a:spLocks noChangeShapeType="1"/>
          </p:cNvSpPr>
          <p:nvPr/>
        </p:nvSpPr>
        <p:spPr bwMode="auto">
          <a:xfrm>
            <a:off x="752475" y="2262659"/>
            <a:ext cx="0" cy="1120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4" name="Line 26"/>
          <p:cNvSpPr>
            <a:spLocks noChangeShapeType="1"/>
          </p:cNvSpPr>
          <p:nvPr/>
        </p:nvSpPr>
        <p:spPr bwMode="auto">
          <a:xfrm>
            <a:off x="4151313" y="2262659"/>
            <a:ext cx="0" cy="1120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5" name="Line 27"/>
          <p:cNvSpPr>
            <a:spLocks noChangeShapeType="1"/>
          </p:cNvSpPr>
          <p:nvPr/>
        </p:nvSpPr>
        <p:spPr bwMode="auto">
          <a:xfrm>
            <a:off x="752475" y="3383434"/>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6" name="Line 28"/>
          <p:cNvSpPr>
            <a:spLocks noChangeShapeType="1"/>
          </p:cNvSpPr>
          <p:nvPr/>
        </p:nvSpPr>
        <p:spPr bwMode="auto">
          <a:xfrm>
            <a:off x="4151313" y="3383434"/>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7" name="Line 29"/>
          <p:cNvSpPr>
            <a:spLocks noChangeShapeType="1"/>
          </p:cNvSpPr>
          <p:nvPr/>
        </p:nvSpPr>
        <p:spPr bwMode="auto">
          <a:xfrm>
            <a:off x="695325" y="5532909"/>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8" name="Line 30"/>
          <p:cNvSpPr>
            <a:spLocks noChangeShapeType="1"/>
          </p:cNvSpPr>
          <p:nvPr/>
        </p:nvSpPr>
        <p:spPr bwMode="auto">
          <a:xfrm>
            <a:off x="4140200" y="6397625"/>
            <a:ext cx="0" cy="5603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199" name="Line 31"/>
          <p:cNvSpPr>
            <a:spLocks noChangeShapeType="1"/>
          </p:cNvSpPr>
          <p:nvPr/>
        </p:nvSpPr>
        <p:spPr bwMode="auto">
          <a:xfrm>
            <a:off x="695325" y="4474046"/>
            <a:ext cx="0" cy="11160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200" name="Line 32"/>
          <p:cNvSpPr>
            <a:spLocks noChangeShapeType="1"/>
          </p:cNvSpPr>
          <p:nvPr/>
        </p:nvSpPr>
        <p:spPr bwMode="auto">
          <a:xfrm>
            <a:off x="4151313" y="4474046"/>
            <a:ext cx="0" cy="11160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zh-CN" altLang="en-US"/>
          </a:p>
        </p:txBody>
      </p:sp>
      <p:sp>
        <p:nvSpPr>
          <p:cNvPr id="49201" name="Line 33"/>
          <p:cNvSpPr>
            <a:spLocks noChangeShapeType="1"/>
          </p:cNvSpPr>
          <p:nvPr/>
        </p:nvSpPr>
        <p:spPr bwMode="auto">
          <a:xfrm>
            <a:off x="741363" y="1116484"/>
            <a:ext cx="7862887" cy="0"/>
          </a:xfrm>
          <a:prstGeom prst="line">
            <a:avLst/>
          </a:prstGeom>
          <a:noFill/>
          <a:ln w="381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nchorCtr="0"/>
          <a:lstStyle/>
          <a:p>
            <a:endParaRPr lang="zh-CN" altLang="en-US"/>
          </a:p>
        </p:txBody>
      </p:sp>
      <p:sp>
        <p:nvSpPr>
          <p:cNvPr id="49202" name="Text Box 34"/>
          <p:cNvSpPr txBox="1">
            <a:spLocks noChangeArrowheads="1"/>
          </p:cNvSpPr>
          <p:nvPr/>
        </p:nvSpPr>
        <p:spPr bwMode="auto">
          <a:xfrm>
            <a:off x="179388" y="26035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latin typeface="黑体" pitchFamily="49" charset="-122"/>
                <a:ea typeface="黑体" pitchFamily="49" charset="-122"/>
              </a:rPr>
              <a:t>（续表）</a:t>
            </a:r>
            <a:endParaRPr kumimoji="1" lang="zh-CN" altLang="en-US" sz="2400" dirty="0">
              <a:latin typeface="黑体" pitchFamily="49" charset="-122"/>
              <a:ea typeface="黑体" pitchFamily="49" charset="-122"/>
            </a:endParaRPr>
          </a:p>
        </p:txBody>
      </p:sp>
      <p:sp>
        <p:nvSpPr>
          <p:cNvPr id="49205" name="Line 41"/>
          <p:cNvSpPr>
            <a:spLocks noChangeShapeType="1"/>
          </p:cNvSpPr>
          <p:nvPr/>
        </p:nvSpPr>
        <p:spPr bwMode="auto">
          <a:xfrm>
            <a:off x="766763" y="1138709"/>
            <a:ext cx="0" cy="5603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nchorCtr="0"/>
          <a:lstStyle/>
          <a:p>
            <a:endParaRPr lang="zh-CN" altLang="en-US"/>
          </a:p>
        </p:txBody>
      </p:sp>
      <p:sp>
        <p:nvSpPr>
          <p:cNvPr id="65" name="灯片编号占位符 64"/>
          <p:cNvSpPr>
            <a:spLocks noGrp="1"/>
          </p:cNvSpPr>
          <p:nvPr>
            <p:ph type="sldNum" sz="quarter" idx="11"/>
          </p:nvPr>
        </p:nvSpPr>
        <p:spPr/>
        <p:txBody>
          <a:bodyPr/>
          <a:lstStyle/>
          <a:p>
            <a:pPr>
              <a:defRPr/>
            </a:pPr>
            <a:fld id="{7D90E316-58D3-4896-89CC-36797C80DBF5}" type="slidenum">
              <a:rPr lang="en-US" altLang="zh-CN" smtClean="0"/>
              <a:pPr>
                <a:defRPr/>
              </a:pPr>
              <a:t>47</a:t>
            </a:fld>
            <a:endParaRPr lang="en-US" altLang="zh-CN"/>
          </a:p>
        </p:txBody>
      </p:sp>
      <p:sp>
        <p:nvSpPr>
          <p:cNvPr id="66" name="Rectangle 15"/>
          <p:cNvSpPr>
            <a:spLocks noChangeArrowheads="1"/>
          </p:cNvSpPr>
          <p:nvPr/>
        </p:nvSpPr>
        <p:spPr bwMode="auto">
          <a:xfrm>
            <a:off x="4139952" y="2318866"/>
            <a:ext cx="4464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kumimoji="1" lang="zh-CN" altLang="en-US" sz="2800" dirty="0">
                <a:solidFill>
                  <a:schemeClr val="bg2"/>
                </a:solidFill>
                <a:latin typeface="Times New Roman" pitchFamily="18" charset="0"/>
                <a:ea typeface="黑体" pitchFamily="2" charset="-122"/>
              </a:rPr>
              <a:t>乙酰</a:t>
            </a:r>
            <a:r>
              <a:rPr kumimoji="1" lang="en-US" altLang="zh-CN" sz="2800" dirty="0" err="1">
                <a:solidFill>
                  <a:schemeClr val="bg2"/>
                </a:solidFill>
                <a:latin typeface="Times New Roman" pitchFamily="18" charset="0"/>
                <a:ea typeface="黑体" pitchFamily="2" charset="-122"/>
              </a:rPr>
              <a:t>CoA</a:t>
            </a:r>
            <a:r>
              <a:rPr kumimoji="1" lang="zh-CN" altLang="en-US" sz="2800" dirty="0">
                <a:solidFill>
                  <a:schemeClr val="bg2"/>
                </a:solidFill>
                <a:latin typeface="Times New Roman" pitchFamily="18" charset="0"/>
                <a:ea typeface="黑体" pitchFamily="2" charset="-122"/>
              </a:rPr>
              <a:t>羧化酶</a:t>
            </a:r>
            <a:endParaRPr kumimoji="1" lang="zh-CN" altLang="en-US" sz="2400" dirty="0">
              <a:solidFill>
                <a:schemeClr val="bg2"/>
              </a:solidFill>
              <a:latin typeface="Times New Roman" pitchFamily="18" charset="0"/>
              <a:ea typeface="黑体" pitchFamily="2" charset="-122"/>
            </a:endParaRPr>
          </a:p>
        </p:txBody>
      </p:sp>
      <p:cxnSp>
        <p:nvCxnSpPr>
          <p:cNvPr id="68" name="直接连接符 67"/>
          <p:cNvCxnSpPr/>
          <p:nvPr/>
        </p:nvCxnSpPr>
        <p:spPr bwMode="auto">
          <a:xfrm>
            <a:off x="744690" y="1700808"/>
            <a:ext cx="7848872"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5312"/>
                                        </p:tgtEl>
                                        <p:attrNameLst>
                                          <p:attrName>style.visibility</p:attrName>
                                        </p:attrNameLst>
                                      </p:cBhvr>
                                      <p:to>
                                        <p:strVal val="visible"/>
                                      </p:to>
                                    </p:set>
                                    <p:animEffect transition="in" filter="dissolve">
                                      <p:cBhvr>
                                        <p:cTn id="7" dur="500"/>
                                        <p:tgtEl>
                                          <p:spTgt spid="5531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5302"/>
                                        </p:tgtEl>
                                        <p:attrNameLst>
                                          <p:attrName>style.visibility</p:attrName>
                                        </p:attrNameLst>
                                      </p:cBhvr>
                                      <p:to>
                                        <p:strVal val="visible"/>
                                      </p:to>
                                    </p:set>
                                    <p:animEffect transition="in" filter="dissolve">
                                      <p:cBhvr>
                                        <p:cTn id="11" dur="500"/>
                                        <p:tgtEl>
                                          <p:spTgt spid="5530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5310"/>
                                        </p:tgtEl>
                                        <p:attrNameLst>
                                          <p:attrName>style.visibility</p:attrName>
                                        </p:attrNameLst>
                                      </p:cBhvr>
                                      <p:to>
                                        <p:strVal val="visible"/>
                                      </p:to>
                                    </p:set>
                                    <p:animEffect transition="in" filter="dissolve">
                                      <p:cBhvr>
                                        <p:cTn id="15" dur="500"/>
                                        <p:tgtEl>
                                          <p:spTgt spid="55310"/>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5308"/>
                                        </p:tgtEl>
                                        <p:attrNameLst>
                                          <p:attrName>style.visibility</p:attrName>
                                        </p:attrNameLst>
                                      </p:cBhvr>
                                      <p:to>
                                        <p:strVal val="visible"/>
                                      </p:to>
                                    </p:set>
                                    <p:animEffect transition="in" filter="dissolve">
                                      <p:cBhvr>
                                        <p:cTn id="19" dur="500"/>
                                        <p:tgtEl>
                                          <p:spTgt spid="55308"/>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5304"/>
                                        </p:tgtEl>
                                        <p:attrNameLst>
                                          <p:attrName>style.visibility</p:attrName>
                                        </p:attrNameLst>
                                      </p:cBhvr>
                                      <p:to>
                                        <p:strVal val="visible"/>
                                      </p:to>
                                    </p:set>
                                    <p:animEffect transition="in" filter="dissolve">
                                      <p:cBhvr>
                                        <p:cTn id="23" dur="500"/>
                                        <p:tgtEl>
                                          <p:spTgt spid="55304"/>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55306"/>
                                        </p:tgtEl>
                                        <p:attrNameLst>
                                          <p:attrName>style.visibility</p:attrName>
                                        </p:attrNameLst>
                                      </p:cBhvr>
                                      <p:to>
                                        <p:strVal val="visible"/>
                                      </p:to>
                                    </p:set>
                                    <p:animEffect transition="in" filter="dissolve">
                                      <p:cBhvr>
                                        <p:cTn id="27" dur="500"/>
                                        <p:tgtEl>
                                          <p:spTgt spid="553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311"/>
                                        </p:tgtEl>
                                        <p:attrNameLst>
                                          <p:attrName>style.visibility</p:attrName>
                                        </p:attrNameLst>
                                      </p:cBhvr>
                                      <p:to>
                                        <p:strVal val="visible"/>
                                      </p:to>
                                    </p:set>
                                    <p:animEffect transition="in" filter="dissolve">
                                      <p:cBhvr>
                                        <p:cTn id="32" dur="500"/>
                                        <p:tgtEl>
                                          <p:spTgt spid="553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dissolv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309"/>
                                        </p:tgtEl>
                                        <p:attrNameLst>
                                          <p:attrName>style.visibility</p:attrName>
                                        </p:attrNameLst>
                                      </p:cBhvr>
                                      <p:to>
                                        <p:strVal val="visible"/>
                                      </p:to>
                                    </p:set>
                                    <p:animEffect transition="in" filter="dissolve">
                                      <p:cBhvr>
                                        <p:cTn id="42" dur="500"/>
                                        <p:tgtEl>
                                          <p:spTgt spid="553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5307"/>
                                        </p:tgtEl>
                                        <p:attrNameLst>
                                          <p:attrName>style.visibility</p:attrName>
                                        </p:attrNameLst>
                                      </p:cBhvr>
                                      <p:to>
                                        <p:strVal val="visible"/>
                                      </p:to>
                                    </p:set>
                                    <p:animEffect transition="in" filter="wipe(up)">
                                      <p:cBhvr>
                                        <p:cTn id="47" dur="500"/>
                                        <p:tgtEl>
                                          <p:spTgt spid="5530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303"/>
                                        </p:tgtEl>
                                        <p:attrNameLst>
                                          <p:attrName>style.visibility</p:attrName>
                                        </p:attrNameLst>
                                      </p:cBhvr>
                                      <p:to>
                                        <p:strVal val="visible"/>
                                      </p:to>
                                    </p:set>
                                    <p:animEffect transition="in" filter="dissolve">
                                      <p:cBhvr>
                                        <p:cTn id="52" dur="500"/>
                                        <p:tgtEl>
                                          <p:spTgt spid="5530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305"/>
                                        </p:tgtEl>
                                        <p:attrNameLst>
                                          <p:attrName>style.visibility</p:attrName>
                                        </p:attrNameLst>
                                      </p:cBhvr>
                                      <p:to>
                                        <p:strVal val="visible"/>
                                      </p:to>
                                    </p:set>
                                    <p:animEffect transition="in" filter="dissolve">
                                      <p:cBhvr>
                                        <p:cTn id="57"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4" grpId="0"/>
      <p:bldP spid="55305" grpId="0"/>
      <p:bldP spid="55306" grpId="0"/>
      <p:bldP spid="55307" grpId="0"/>
      <p:bldP spid="55308" grpId="0"/>
      <p:bldP spid="55309" grpId="0"/>
      <p:bldP spid="55310" grpId="0"/>
      <p:bldP spid="55311" grpId="0"/>
      <p:bldP spid="55312" grpId="0"/>
      <p:bldP spid="6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952625" y="1987550"/>
            <a:ext cx="4225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Clr>
                <a:srgbClr val="FFCC00"/>
              </a:buClr>
              <a:buSzPts val="2800"/>
              <a:buFont typeface="宋体" pitchFamily="2" charset="-122"/>
              <a:buChar char="•"/>
            </a:pPr>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活性调节</a:t>
            </a:r>
            <a:r>
              <a:rPr kumimoji="1" lang="en-US" altLang="zh-CN" sz="2800">
                <a:latin typeface="Times New Roman" pitchFamily="18" charset="0"/>
                <a:ea typeface="黑体" pitchFamily="2" charset="-122"/>
              </a:rPr>
              <a:t>——</a:t>
            </a:r>
            <a:r>
              <a:rPr kumimoji="1" lang="zh-CN" altLang="en-US" sz="2800">
                <a:latin typeface="Times New Roman" pitchFamily="18" charset="0"/>
                <a:ea typeface="黑体" pitchFamily="2" charset="-122"/>
              </a:rPr>
              <a:t>快速</a:t>
            </a:r>
            <a:endParaRPr kumimoji="1" lang="zh-CN" altLang="en-US" sz="2400">
              <a:latin typeface="Times New Roman" pitchFamily="18" charset="0"/>
              <a:ea typeface="黑体" pitchFamily="2" charset="-122"/>
            </a:endParaRPr>
          </a:p>
        </p:txBody>
      </p:sp>
      <p:sp>
        <p:nvSpPr>
          <p:cNvPr id="56325" name="Rectangle 5"/>
          <p:cNvSpPr>
            <a:spLocks noChangeArrowheads="1"/>
          </p:cNvSpPr>
          <p:nvPr/>
        </p:nvSpPr>
        <p:spPr bwMode="auto">
          <a:xfrm>
            <a:off x="2024063" y="5141913"/>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Clr>
                <a:srgbClr val="FFCC00"/>
              </a:buClr>
              <a:buSzPts val="2800"/>
              <a:buFont typeface="宋体" pitchFamily="2" charset="-122"/>
              <a:buChar char="•"/>
            </a:pPr>
            <a:r>
              <a:rPr kumimoji="1" lang="zh-CN" altLang="en-US" sz="2800" dirty="0">
                <a:latin typeface="Times New Roman" pitchFamily="18" charset="0"/>
                <a:ea typeface="黑体" pitchFamily="2" charset="-122"/>
              </a:rPr>
              <a:t> 含量调节</a:t>
            </a:r>
            <a:r>
              <a:rPr kumimoji="1" lang="en-US" altLang="zh-CN" sz="2800" dirty="0">
                <a:latin typeface="Times New Roman" pitchFamily="18" charset="0"/>
                <a:ea typeface="黑体" pitchFamily="2" charset="-122"/>
              </a:rPr>
              <a:t>——</a:t>
            </a:r>
            <a:r>
              <a:rPr kumimoji="1" lang="zh-CN" altLang="en-US" sz="2800" dirty="0">
                <a:latin typeface="Times New Roman" pitchFamily="18" charset="0"/>
                <a:ea typeface="黑体" pitchFamily="2" charset="-122"/>
              </a:rPr>
              <a:t>迟缓</a:t>
            </a:r>
          </a:p>
        </p:txBody>
      </p:sp>
      <p:grpSp>
        <p:nvGrpSpPr>
          <p:cNvPr id="2" name="Group 12"/>
          <p:cNvGrpSpPr>
            <a:grpSpLocks/>
          </p:cNvGrpSpPr>
          <p:nvPr/>
        </p:nvGrpSpPr>
        <p:grpSpPr bwMode="auto">
          <a:xfrm>
            <a:off x="3009900" y="2687638"/>
            <a:ext cx="5018089" cy="2036762"/>
            <a:chOff x="2562" y="1570"/>
            <a:chExt cx="3161" cy="1283"/>
          </a:xfrm>
        </p:grpSpPr>
        <p:sp>
          <p:nvSpPr>
            <p:cNvPr id="50182" name="AutoShape 13"/>
            <p:cNvSpPr>
              <a:spLocks/>
            </p:cNvSpPr>
            <p:nvPr/>
          </p:nvSpPr>
          <p:spPr bwMode="auto">
            <a:xfrm>
              <a:off x="2562" y="1797"/>
              <a:ext cx="137" cy="680"/>
            </a:xfrm>
            <a:prstGeom prst="leftBrace">
              <a:avLst>
                <a:gd name="adj1" fmla="val 41363"/>
                <a:gd name="adj2" fmla="val 50000"/>
              </a:avLst>
            </a:prstGeom>
            <a:noFill/>
            <a:ln w="28575" cap="sq">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0183" name="Rectangle 14"/>
            <p:cNvSpPr>
              <a:spLocks noChangeArrowheads="1"/>
            </p:cNvSpPr>
            <p:nvPr/>
          </p:nvSpPr>
          <p:spPr bwMode="auto">
            <a:xfrm>
              <a:off x="2743" y="1570"/>
              <a:ext cx="298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Times New Roman" pitchFamily="18" charset="0"/>
                  <a:ea typeface="黑体" pitchFamily="2" charset="-122"/>
                </a:rPr>
                <a:t>别构调节</a:t>
              </a:r>
            </a:p>
            <a:p>
              <a:pPr algn="l"/>
              <a:r>
                <a:rPr kumimoji="1" lang="en-US" altLang="zh-CN" sz="2400" dirty="0">
                  <a:latin typeface="Times New Roman" pitchFamily="18" charset="0"/>
                  <a:ea typeface="黑体" pitchFamily="2" charset="-122"/>
                </a:rPr>
                <a:t>(</a:t>
              </a:r>
              <a:r>
                <a:rPr kumimoji="1" lang="en-US" altLang="zh-CN" sz="2400" dirty="0" err="1">
                  <a:latin typeface="Times New Roman" pitchFamily="18" charset="0"/>
                  <a:ea typeface="黑体" pitchFamily="2" charset="-122"/>
                </a:rPr>
                <a:t>allosteric</a:t>
              </a:r>
              <a:r>
                <a:rPr kumimoji="1" lang="en-US" altLang="zh-CN" sz="2400" dirty="0">
                  <a:latin typeface="Times New Roman" pitchFamily="18" charset="0"/>
                  <a:ea typeface="黑体" pitchFamily="2" charset="-122"/>
                </a:rPr>
                <a:t> regulation)</a:t>
              </a:r>
            </a:p>
          </p:txBody>
        </p:sp>
        <p:sp>
          <p:nvSpPr>
            <p:cNvPr id="50184" name="Rectangle 15"/>
            <p:cNvSpPr>
              <a:spLocks noChangeArrowheads="1"/>
            </p:cNvSpPr>
            <p:nvPr/>
          </p:nvSpPr>
          <p:spPr bwMode="auto">
            <a:xfrm>
              <a:off x="2699" y="2296"/>
              <a:ext cx="254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dirty="0">
                  <a:latin typeface="Times New Roman" pitchFamily="18" charset="0"/>
                  <a:ea typeface="黑体" pitchFamily="2" charset="-122"/>
                </a:rPr>
                <a:t>化学修饰调节</a:t>
              </a:r>
            </a:p>
            <a:p>
              <a:pPr algn="l"/>
              <a:r>
                <a:rPr kumimoji="1" lang="en-US" altLang="zh-CN" sz="2400" dirty="0">
                  <a:latin typeface="Times New Roman" pitchFamily="18" charset="0"/>
                  <a:ea typeface="黑体" pitchFamily="2" charset="-122"/>
                </a:rPr>
                <a:t>(chemical regulation)</a:t>
              </a:r>
            </a:p>
          </p:txBody>
        </p:sp>
      </p:grpSp>
      <p:sp>
        <p:nvSpPr>
          <p:cNvPr id="50181" name="Rectangle 16"/>
          <p:cNvSpPr>
            <a:spLocks noChangeArrowheads="1"/>
          </p:cNvSpPr>
          <p:nvPr/>
        </p:nvSpPr>
        <p:spPr bwMode="auto">
          <a:xfrm>
            <a:off x="395288" y="1038225"/>
            <a:ext cx="8612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lgn="l"/>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代谢调节主要是通过对</a:t>
            </a:r>
            <a:r>
              <a:rPr kumimoji="1" lang="zh-CN" altLang="en-US" sz="2800" u="sng" dirty="0">
                <a:solidFill>
                  <a:srgbClr val="FFFF66"/>
                </a:solidFill>
                <a:latin typeface="Times New Roman" pitchFamily="18" charset="0"/>
                <a:ea typeface="黑体" pitchFamily="2" charset="-122"/>
              </a:rPr>
              <a:t>关键酶活性</a:t>
            </a:r>
            <a:r>
              <a:rPr kumimoji="1" lang="zh-CN" altLang="en-US" sz="2800" dirty="0">
                <a:latin typeface="Times New Roman" pitchFamily="18" charset="0"/>
                <a:ea typeface="黑体" pitchFamily="2" charset="-122"/>
              </a:rPr>
              <a:t>的调节而实现的。</a:t>
            </a:r>
            <a:endParaRPr kumimoji="1" lang="zh-CN" altLang="en-US" sz="2400" dirty="0">
              <a:latin typeface="Times New Roman" pitchFamily="18" charset="0"/>
              <a:ea typeface="黑体" pitchFamily="2" charset="-122"/>
            </a:endParaRPr>
          </a:p>
        </p:txBody>
      </p:sp>
      <p:sp>
        <p:nvSpPr>
          <p:cNvPr id="9" name="灯片编号占位符 8"/>
          <p:cNvSpPr>
            <a:spLocks noGrp="1"/>
          </p:cNvSpPr>
          <p:nvPr>
            <p:ph type="sldNum" sz="quarter" idx="11"/>
          </p:nvPr>
        </p:nvSpPr>
        <p:spPr/>
        <p:txBody>
          <a:bodyPr/>
          <a:lstStyle/>
          <a:p>
            <a:pPr>
              <a:defRPr/>
            </a:pPr>
            <a:fld id="{7D90E316-58D3-4896-89CC-36797C80DBF5}" type="slidenum">
              <a:rPr lang="en-US" altLang="zh-CN" smtClean="0"/>
              <a:pPr>
                <a:defRPr/>
              </a:pPr>
              <a:t>48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dissolve">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5"/>
                                        </p:tgtEl>
                                        <p:attrNameLst>
                                          <p:attrName>style.visibility</p:attrName>
                                        </p:attrNameLst>
                                      </p:cBhvr>
                                      <p:to>
                                        <p:strVal val="visible"/>
                                      </p:to>
                                    </p:set>
                                    <p:animEffect transition="in" filter="dissolve">
                                      <p:cBhvr>
                                        <p:cTn id="17"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539750" y="1985467"/>
            <a:ext cx="4392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dirty="0">
                <a:solidFill>
                  <a:srgbClr val="FFFF00"/>
                </a:solidFill>
                <a:latin typeface="黑体" pitchFamily="2" charset="-122"/>
                <a:ea typeface="黑体" pitchFamily="2" charset="-122"/>
              </a:rPr>
              <a:t>1. </a:t>
            </a:r>
            <a:r>
              <a:rPr kumimoji="1" lang="zh-CN" altLang="en-US" sz="3200" dirty="0">
                <a:solidFill>
                  <a:srgbClr val="FFFF00"/>
                </a:solidFill>
                <a:latin typeface="黑体" pitchFamily="2" charset="-122"/>
                <a:ea typeface="黑体" pitchFamily="2" charset="-122"/>
              </a:rPr>
              <a:t>酶的别构调节</a:t>
            </a:r>
            <a:endParaRPr kumimoji="1" lang="zh-CN" altLang="en-US" sz="2400" dirty="0">
              <a:latin typeface="黑体" pitchFamily="2" charset="-122"/>
              <a:ea typeface="黑体" pitchFamily="2" charset="-122"/>
            </a:endParaRPr>
          </a:p>
        </p:txBody>
      </p:sp>
      <p:sp>
        <p:nvSpPr>
          <p:cNvPr id="57349" name="Rectangle 5"/>
          <p:cNvSpPr>
            <a:spLocks noChangeArrowheads="1"/>
          </p:cNvSpPr>
          <p:nvPr/>
        </p:nvSpPr>
        <p:spPr bwMode="auto">
          <a:xfrm>
            <a:off x="755650" y="2636838"/>
            <a:ext cx="757078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just">
              <a:lnSpc>
                <a:spcPct val="140000"/>
              </a:lnSpc>
            </a:pPr>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小分子化合物与</a:t>
            </a:r>
            <a:r>
              <a:rPr kumimoji="1" lang="zh-CN" altLang="en-US" sz="2800" u="sng" dirty="0">
                <a:latin typeface="Times New Roman" pitchFamily="18" charset="0"/>
                <a:ea typeface="黑体" pitchFamily="2" charset="-122"/>
              </a:rPr>
              <a:t>酶分子活性中心以外</a:t>
            </a:r>
            <a:r>
              <a:rPr kumimoji="1" lang="zh-CN" altLang="en-US" sz="2800" dirty="0">
                <a:latin typeface="Times New Roman" pitchFamily="18" charset="0"/>
                <a:ea typeface="黑体" pitchFamily="2" charset="-122"/>
              </a:rPr>
              <a:t>的某一部位以</a:t>
            </a:r>
            <a:r>
              <a:rPr kumimoji="1" lang="zh-CN" altLang="en-US" sz="2800" u="sng" dirty="0">
                <a:latin typeface="Times New Roman" pitchFamily="18" charset="0"/>
                <a:ea typeface="黑体" pitchFamily="2" charset="-122"/>
              </a:rPr>
              <a:t>非共价键特异结合</a:t>
            </a:r>
            <a:r>
              <a:rPr kumimoji="1" lang="zh-CN" altLang="en-US" sz="2800" dirty="0">
                <a:latin typeface="Times New Roman" pitchFamily="18" charset="0"/>
                <a:ea typeface="黑体" pitchFamily="2" charset="-122"/>
              </a:rPr>
              <a:t>，引起酶蛋白分子构象变化，从而改变酶的活性，这种调节称为酶的</a:t>
            </a:r>
            <a:r>
              <a:rPr kumimoji="1" lang="zh-CN" altLang="en-US" sz="2800" dirty="0">
                <a:solidFill>
                  <a:srgbClr val="FFFF00"/>
                </a:solidFill>
                <a:latin typeface="Times New Roman" pitchFamily="18" charset="0"/>
                <a:ea typeface="黑体" pitchFamily="2" charset="-122"/>
              </a:rPr>
              <a:t>别构调节</a:t>
            </a:r>
            <a:r>
              <a:rPr kumimoji="1" lang="zh-CN" altLang="en-US" sz="2800" dirty="0">
                <a:latin typeface="Times New Roman" pitchFamily="18" charset="0"/>
                <a:ea typeface="黑体" pitchFamily="2" charset="-122"/>
              </a:rPr>
              <a:t>或</a:t>
            </a:r>
            <a:r>
              <a:rPr kumimoji="1" lang="zh-CN" altLang="en-US" sz="2800" dirty="0">
                <a:solidFill>
                  <a:srgbClr val="FFFF00"/>
                </a:solidFill>
                <a:latin typeface="Times New Roman" pitchFamily="18" charset="0"/>
                <a:ea typeface="黑体" pitchFamily="2" charset="-122"/>
              </a:rPr>
              <a:t>变构调节</a:t>
            </a:r>
            <a:r>
              <a:rPr kumimoji="1" lang="zh-CN" altLang="en-US" sz="2800" dirty="0">
                <a:latin typeface="Times New Roman" pitchFamily="18" charset="0"/>
                <a:ea typeface="黑体" pitchFamily="2" charset="-122"/>
              </a:rPr>
              <a:t>。</a:t>
            </a:r>
          </a:p>
        </p:txBody>
      </p:sp>
      <p:sp>
        <p:nvSpPr>
          <p:cNvPr id="51204" name="Rectangle 6"/>
          <p:cNvSpPr>
            <a:spLocks noChangeArrowheads="1"/>
          </p:cNvSpPr>
          <p:nvPr/>
        </p:nvSpPr>
        <p:spPr bwMode="auto">
          <a:xfrm>
            <a:off x="1500336" y="977354"/>
            <a:ext cx="609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楷体_GB2312" pitchFamily="49" charset="-122"/>
                <a:ea typeface="黑体" pitchFamily="2" charset="-122"/>
              </a:rPr>
              <a:t>（三）酶活性的调节</a:t>
            </a:r>
            <a:endParaRPr kumimoji="1" lang="zh-CN" altLang="en-US" sz="2400" dirty="0">
              <a:latin typeface="Tahoma" pitchFamily="34" charset="0"/>
              <a:ea typeface="黑体" pitchFamily="2" charset="-122"/>
            </a:endParaRP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49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57349"/>
                                        </p:tgtEl>
                                        <p:attrNameLst>
                                          <p:attrName>style.visibility</p:attrName>
                                        </p:attrNameLst>
                                      </p:cBhvr>
                                      <p:to>
                                        <p:strVal val="visible"/>
                                      </p:to>
                                    </p:set>
                                    <p:animEffect transition="in" filter="wipe(up)">
                                      <p:cBhvr>
                                        <p:cTn id="11" dur="1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63080" y="260648"/>
            <a:ext cx="7597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solidFill>
                  <a:srgbClr val="FFFF66"/>
                </a:solidFill>
                <a:latin typeface="宋体" pitchFamily="2" charset="-122"/>
                <a:ea typeface="黑体" pitchFamily="2" charset="-122"/>
              </a:rPr>
              <a:t>一、体内代谢途径形成一个整体</a:t>
            </a:r>
            <a:endParaRPr kumimoji="1" lang="zh-CN" altLang="en-US" sz="2000" dirty="0">
              <a:latin typeface="Tahoma" pitchFamily="34" charset="0"/>
              <a:ea typeface="黑体" pitchFamily="2" charset="-122"/>
            </a:endParaRPr>
          </a:p>
        </p:txBody>
      </p:sp>
      <p:pic>
        <p:nvPicPr>
          <p:cNvPr id="17" name="Picture 4" descr="pathwa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024546"/>
            <a:ext cx="7164288" cy="579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1275198" y="1912938"/>
            <a:ext cx="7113226" cy="743152"/>
          </a:xfrm>
          <a:prstGeom prst="rect">
            <a:avLst/>
          </a:prstGeom>
          <a:solidFill>
            <a:srgbClr val="FFFFFF">
              <a:alpha val="89000"/>
            </a:srgbClr>
          </a:solidFill>
          <a:ln>
            <a:solidFill>
              <a:schemeClr val="bg1"/>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ctr">
              <a:defRPr sz="4400" b="1" cap="none" spc="50">
                <a:ln w="11430"/>
                <a:solidFill>
                  <a:srgbClr val="D60000"/>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pPr>
              <a:lnSpc>
                <a:spcPct val="150000"/>
              </a:lnSpc>
              <a:spcAft>
                <a:spcPts val="1800"/>
              </a:spcAft>
            </a:pPr>
            <a:r>
              <a:rPr lang="zh-CN" altLang="en-US" sz="3200" dirty="0">
                <a:solidFill>
                  <a:srgbClr val="00359E"/>
                </a:solidFill>
                <a:latin typeface="Arial" pitchFamily="34" charset="0"/>
                <a:cs typeface="Arial" pitchFamily="34" charset="0"/>
              </a:rPr>
              <a:t>代谢网络（</a:t>
            </a:r>
            <a:r>
              <a:rPr lang="en-US" altLang="zh-CN" sz="3200" dirty="0">
                <a:solidFill>
                  <a:srgbClr val="00359E"/>
                </a:solidFill>
                <a:latin typeface="Arial" pitchFamily="34" charset="0"/>
                <a:cs typeface="Arial" pitchFamily="34" charset="0"/>
              </a:rPr>
              <a:t>metabolic network</a:t>
            </a:r>
            <a:r>
              <a:rPr lang="zh-CN" altLang="en-US" sz="3200" dirty="0">
                <a:solidFill>
                  <a:srgbClr val="00359E"/>
                </a:solidFill>
                <a:latin typeface="Arial" pitchFamily="34" charset="0"/>
                <a:cs typeface="Arial" pitchFamily="34" charset="0"/>
              </a:rPr>
              <a:t>）</a:t>
            </a:r>
            <a:endParaRPr lang="zh-CN" altLang="en-US" sz="3200" dirty="0">
              <a:solidFill>
                <a:srgbClr val="00359E"/>
              </a:solidFill>
            </a:endParaRPr>
          </a:p>
        </p:txBody>
      </p:sp>
      <p:sp>
        <p:nvSpPr>
          <p:cNvPr id="25" name="灯片编号占位符 24"/>
          <p:cNvSpPr>
            <a:spLocks noGrp="1"/>
          </p:cNvSpPr>
          <p:nvPr>
            <p:ph type="sldNum" sz="quarter" idx="11"/>
          </p:nvPr>
        </p:nvSpPr>
        <p:spPr/>
        <p:txBody>
          <a:bodyPr/>
          <a:lstStyle/>
          <a:p>
            <a:pPr>
              <a:defRPr/>
            </a:pPr>
            <a:fld id="{7D90E316-58D3-4896-89CC-36797C80DBF5}" type="slidenum">
              <a:rPr lang="en-US" altLang="zh-CN" smtClean="0"/>
              <a:pPr>
                <a:defRPr/>
              </a:pPr>
              <a:t>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611188" y="1052513"/>
            <a:ext cx="83169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sq">
                <a:solidFill>
                  <a:srgbClr val="000000"/>
                </a:solidFill>
                <a:miter lim="800000"/>
                <a:headEnd type="none" w="sm" len="sm"/>
                <a:tailEnd type="none" w="sm" len="sm"/>
              </a14:hiddenLine>
            </a:ext>
          </a:extLst>
        </p:spPr>
        <p:txBody>
          <a:bodyPr>
            <a:spAutoFit/>
          </a:bodyPr>
          <a:lstStyle/>
          <a:p>
            <a:pPr algn="l">
              <a:buClr>
                <a:schemeClr val="tx1"/>
              </a:buClr>
              <a:buSzPts val="2800"/>
              <a:buFont typeface="华文楷体" pitchFamily="2" charset="-122"/>
              <a:buChar char="•"/>
            </a:pPr>
            <a:r>
              <a:rPr kumimoji="1" lang="zh-CN" altLang="en-US" sz="2800">
                <a:latin typeface="Times New Roman" pitchFamily="18" charset="0"/>
                <a:ea typeface="黑体" pitchFamily="2" charset="-122"/>
              </a:rPr>
              <a:t>被调节的酶称为</a:t>
            </a:r>
            <a:r>
              <a:rPr kumimoji="1" lang="zh-CN" altLang="en-US" sz="2800">
                <a:solidFill>
                  <a:srgbClr val="FFFF00"/>
                </a:solidFill>
                <a:latin typeface="Times New Roman" pitchFamily="18" charset="0"/>
                <a:ea typeface="黑体" pitchFamily="2" charset="-122"/>
              </a:rPr>
              <a:t>别构酶</a:t>
            </a:r>
            <a:r>
              <a:rPr kumimoji="1" lang="zh-CN" altLang="en-US" sz="2800">
                <a:latin typeface="Times New Roman" pitchFamily="18" charset="0"/>
                <a:ea typeface="黑体" pitchFamily="2" charset="-122"/>
              </a:rPr>
              <a:t>或</a:t>
            </a:r>
            <a:r>
              <a:rPr kumimoji="1" lang="zh-CN" altLang="en-US" sz="2800">
                <a:solidFill>
                  <a:srgbClr val="FFFF00"/>
                </a:solidFill>
                <a:latin typeface="Times New Roman" pitchFamily="18" charset="0"/>
                <a:ea typeface="黑体" pitchFamily="2" charset="-122"/>
              </a:rPr>
              <a:t>变构酶 </a:t>
            </a:r>
            <a:r>
              <a:rPr kumimoji="1" lang="en-US" altLang="zh-CN" sz="2800">
                <a:solidFill>
                  <a:srgbClr val="FFFF00"/>
                </a:solidFill>
                <a:latin typeface="Times New Roman" pitchFamily="18" charset="0"/>
                <a:ea typeface="黑体" pitchFamily="2" charset="-122"/>
              </a:rPr>
              <a:t>(allosteric enzyme)</a:t>
            </a:r>
          </a:p>
          <a:p>
            <a:pPr algn="l"/>
            <a:endParaRPr kumimoji="1" lang="en-US" altLang="zh-CN" sz="2800">
              <a:solidFill>
                <a:srgbClr val="FFFF00"/>
              </a:solidFill>
              <a:latin typeface="Times New Roman" pitchFamily="18" charset="0"/>
              <a:ea typeface="黑体" pitchFamily="2" charset="-122"/>
            </a:endParaRPr>
          </a:p>
          <a:p>
            <a:pPr algn="l">
              <a:buClr>
                <a:schemeClr val="tx1"/>
              </a:buClr>
              <a:buSzPts val="2800"/>
              <a:buFont typeface="华文楷体" pitchFamily="2" charset="-122"/>
              <a:buChar char="•"/>
            </a:pPr>
            <a:r>
              <a:rPr kumimoji="1" lang="zh-CN" altLang="en-US" sz="2800">
                <a:latin typeface="Times New Roman" pitchFamily="18" charset="0"/>
                <a:ea typeface="黑体" pitchFamily="2" charset="-122"/>
              </a:rPr>
              <a:t>使酶发生变构效应的物质，称为</a:t>
            </a:r>
            <a:r>
              <a:rPr kumimoji="1" lang="zh-CN" altLang="en-US" sz="2800">
                <a:solidFill>
                  <a:srgbClr val="FFFF00"/>
                </a:solidFill>
                <a:latin typeface="Times New Roman" pitchFamily="18" charset="0"/>
                <a:ea typeface="黑体" pitchFamily="2" charset="-122"/>
              </a:rPr>
              <a:t>别构效应剂</a:t>
            </a:r>
          </a:p>
          <a:p>
            <a:pPr lvl="1" algn="l"/>
            <a:r>
              <a:rPr kumimoji="1" lang="zh-CN" altLang="en-US" sz="2800">
                <a:solidFill>
                  <a:srgbClr val="FFFF00"/>
                </a:solidFill>
                <a:latin typeface="Times New Roman" pitchFamily="18" charset="0"/>
                <a:ea typeface="黑体" pitchFamily="2" charset="-122"/>
              </a:rPr>
              <a:t>                                                  </a:t>
            </a:r>
            <a:r>
              <a:rPr kumimoji="1" lang="en-US" altLang="zh-CN" sz="2800">
                <a:solidFill>
                  <a:srgbClr val="FFFF00"/>
                </a:solidFill>
                <a:latin typeface="Times New Roman" pitchFamily="18" charset="0"/>
                <a:ea typeface="黑体" pitchFamily="2" charset="-122"/>
              </a:rPr>
              <a:t>(allosteric effector)    </a:t>
            </a:r>
          </a:p>
        </p:txBody>
      </p:sp>
      <p:sp>
        <p:nvSpPr>
          <p:cNvPr id="58373" name="Rectangle 5"/>
          <p:cNvSpPr>
            <a:spLocks noChangeArrowheads="1"/>
          </p:cNvSpPr>
          <p:nvPr/>
        </p:nvSpPr>
        <p:spPr bwMode="auto">
          <a:xfrm>
            <a:off x="1187450" y="2997200"/>
            <a:ext cx="72009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l">
              <a:lnSpc>
                <a:spcPct val="160000"/>
              </a:lnSpc>
            </a:pPr>
            <a:r>
              <a:rPr kumimoji="1" lang="en-US" altLang="zh-CN" sz="2800">
                <a:solidFill>
                  <a:srgbClr val="FFFF00"/>
                </a:solidFill>
                <a:latin typeface="Times New Roman" pitchFamily="18" charset="0"/>
                <a:ea typeface="黑体" pitchFamily="2" charset="-122"/>
              </a:rPr>
              <a:t>• </a:t>
            </a:r>
            <a:r>
              <a:rPr kumimoji="1" lang="zh-CN" altLang="en-US" sz="2800">
                <a:solidFill>
                  <a:srgbClr val="FFFF00"/>
                </a:solidFill>
                <a:latin typeface="Times New Roman" pitchFamily="18" charset="0"/>
                <a:ea typeface="黑体" pitchFamily="2" charset="-122"/>
              </a:rPr>
              <a:t>别构激活剂</a:t>
            </a:r>
            <a:r>
              <a:rPr kumimoji="1" lang="zh-CN" altLang="en-US" sz="2800">
                <a:solidFill>
                  <a:srgbClr val="FFFF00"/>
                </a:solidFill>
                <a:latin typeface="Times New Roman" pitchFamily="18" charset="0"/>
                <a:ea typeface="黑体" pitchFamily="2" charset="-122"/>
                <a:sym typeface="Symbol" pitchFamily="18" charset="2"/>
              </a:rPr>
              <a:t></a:t>
            </a:r>
            <a:r>
              <a:rPr kumimoji="1" lang="en-US" altLang="zh-CN" sz="2800">
                <a:solidFill>
                  <a:srgbClr val="FFFF00"/>
                </a:solidFill>
                <a:latin typeface="Times New Roman" pitchFamily="18" charset="0"/>
                <a:ea typeface="黑体" pitchFamily="2" charset="-122"/>
              </a:rPr>
              <a:t>allosteric activator</a:t>
            </a:r>
            <a:r>
              <a:rPr kumimoji="1" lang="en-US" altLang="zh-CN" sz="2800">
                <a:solidFill>
                  <a:srgbClr val="FFFF00"/>
                </a:solidFill>
                <a:latin typeface="Times New Roman" pitchFamily="18" charset="0"/>
                <a:ea typeface="黑体" pitchFamily="2" charset="-122"/>
                <a:sym typeface="Symbol" pitchFamily="18" charset="2"/>
              </a:rPr>
              <a:t></a:t>
            </a:r>
            <a:endParaRPr kumimoji="1" lang="en-US" altLang="zh-CN" sz="2800">
              <a:solidFill>
                <a:srgbClr val="FFFF00"/>
              </a:solidFill>
              <a:latin typeface="Times New Roman" pitchFamily="18" charset="0"/>
              <a:ea typeface="黑体" pitchFamily="2" charset="-122"/>
            </a:endParaRPr>
          </a:p>
          <a:p>
            <a:pPr algn="l">
              <a:lnSpc>
                <a:spcPct val="160000"/>
              </a:lnSpc>
            </a:pPr>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引起酶活性</a:t>
            </a:r>
            <a:r>
              <a:rPr kumimoji="1" lang="zh-CN" altLang="en-US" sz="2800">
                <a:solidFill>
                  <a:srgbClr val="FF0066"/>
                </a:solidFill>
                <a:latin typeface="Times New Roman" pitchFamily="18" charset="0"/>
                <a:ea typeface="黑体" pitchFamily="2" charset="-122"/>
              </a:rPr>
              <a:t>增加</a:t>
            </a:r>
            <a:r>
              <a:rPr kumimoji="1" lang="zh-CN" altLang="en-US" sz="2800">
                <a:latin typeface="Times New Roman" pitchFamily="18" charset="0"/>
                <a:ea typeface="黑体" pitchFamily="2" charset="-122"/>
              </a:rPr>
              <a:t>的别构效应剂。</a:t>
            </a:r>
          </a:p>
          <a:p>
            <a:pPr algn="l">
              <a:lnSpc>
                <a:spcPct val="160000"/>
              </a:lnSpc>
            </a:pPr>
            <a:r>
              <a:rPr kumimoji="1" lang="en-US" altLang="zh-CN" sz="2800">
                <a:solidFill>
                  <a:srgbClr val="FFFF00"/>
                </a:solidFill>
                <a:latin typeface="Times New Roman" pitchFamily="18" charset="0"/>
                <a:ea typeface="黑体" pitchFamily="2" charset="-122"/>
              </a:rPr>
              <a:t>• </a:t>
            </a:r>
            <a:r>
              <a:rPr kumimoji="1" lang="zh-CN" altLang="en-US" sz="2800">
                <a:solidFill>
                  <a:srgbClr val="FFFF00"/>
                </a:solidFill>
                <a:latin typeface="Times New Roman" pitchFamily="18" charset="0"/>
                <a:ea typeface="黑体" pitchFamily="2" charset="-122"/>
              </a:rPr>
              <a:t>别构抑制剂</a:t>
            </a:r>
            <a:r>
              <a:rPr kumimoji="1" lang="zh-CN" altLang="en-US" sz="2800">
                <a:solidFill>
                  <a:srgbClr val="FFFF00"/>
                </a:solidFill>
                <a:latin typeface="Times New Roman" pitchFamily="18" charset="0"/>
                <a:ea typeface="黑体" pitchFamily="2" charset="-122"/>
                <a:sym typeface="Symbol" pitchFamily="18" charset="2"/>
              </a:rPr>
              <a:t></a:t>
            </a:r>
            <a:r>
              <a:rPr kumimoji="1" lang="en-US" altLang="zh-CN" sz="2800">
                <a:solidFill>
                  <a:srgbClr val="FFFF00"/>
                </a:solidFill>
                <a:latin typeface="Times New Roman" pitchFamily="18" charset="0"/>
                <a:ea typeface="黑体" pitchFamily="2" charset="-122"/>
              </a:rPr>
              <a:t>allosteric inhibitor</a:t>
            </a:r>
            <a:r>
              <a:rPr kumimoji="1" lang="en-US" altLang="zh-CN" sz="2800">
                <a:solidFill>
                  <a:srgbClr val="FFFF00"/>
                </a:solidFill>
                <a:latin typeface="Times New Roman" pitchFamily="18" charset="0"/>
                <a:ea typeface="黑体" pitchFamily="2" charset="-122"/>
                <a:sym typeface="Symbol" pitchFamily="18" charset="2"/>
              </a:rPr>
              <a:t></a:t>
            </a:r>
            <a:r>
              <a:rPr kumimoji="1" lang="en-US" altLang="zh-CN" sz="2800">
                <a:latin typeface="Times New Roman" pitchFamily="18" charset="0"/>
                <a:ea typeface="黑体" pitchFamily="2" charset="-122"/>
              </a:rPr>
              <a:t> </a:t>
            </a:r>
          </a:p>
          <a:p>
            <a:pPr algn="l">
              <a:lnSpc>
                <a:spcPct val="160000"/>
              </a:lnSpc>
            </a:pPr>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引起酶活性</a:t>
            </a:r>
            <a:r>
              <a:rPr kumimoji="1" lang="zh-CN" altLang="en-US" sz="2800">
                <a:solidFill>
                  <a:srgbClr val="66FF33"/>
                </a:solidFill>
                <a:latin typeface="Times New Roman" pitchFamily="18" charset="0"/>
                <a:ea typeface="黑体" pitchFamily="2" charset="-122"/>
              </a:rPr>
              <a:t>降低</a:t>
            </a:r>
            <a:r>
              <a:rPr kumimoji="1" lang="zh-CN" altLang="en-US" sz="2800">
                <a:latin typeface="Times New Roman" pitchFamily="18" charset="0"/>
                <a:ea typeface="黑体" pitchFamily="2" charset="-122"/>
              </a:rPr>
              <a:t>的别构效应剂。</a:t>
            </a:r>
            <a:endParaRPr kumimoji="1" lang="zh-CN" altLang="en-US" sz="2400">
              <a:latin typeface="Times New Roman" pitchFamily="18" charset="0"/>
              <a:ea typeface="黑体" pitchFamily="2" charset="-122"/>
            </a:endParaRP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50</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wipe(up)">
                                      <p:cBhvr>
                                        <p:cTn id="7" dur="1000"/>
                                        <p:tgtEl>
                                          <p:spTgt spid="5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372">
                                            <p:txEl>
                                              <p:pRg st="2" end="2"/>
                                            </p:txEl>
                                          </p:spTgt>
                                        </p:tgtEl>
                                        <p:attrNameLst>
                                          <p:attrName>style.visibility</p:attrName>
                                        </p:attrNameLst>
                                      </p:cBhvr>
                                      <p:to>
                                        <p:strVal val="visible"/>
                                      </p:to>
                                    </p:set>
                                    <p:animEffect transition="in" filter="wipe(up)">
                                      <p:cBhvr>
                                        <p:cTn id="12" dur="1000"/>
                                        <p:tgtEl>
                                          <p:spTgt spid="58372">
                                            <p:txEl>
                                              <p:pRg st="2" end="2"/>
                                            </p:txEl>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372">
                                            <p:txEl>
                                              <p:pRg st="3" end="3"/>
                                            </p:txEl>
                                          </p:spTgt>
                                        </p:tgtEl>
                                        <p:attrNameLst>
                                          <p:attrName>style.visibility</p:attrName>
                                        </p:attrNameLst>
                                      </p:cBhvr>
                                      <p:to>
                                        <p:strVal val="visible"/>
                                      </p:to>
                                    </p:set>
                                    <p:animEffect transition="in" filter="wipe(up)">
                                      <p:cBhvr>
                                        <p:cTn id="16" dur="1000"/>
                                        <p:tgtEl>
                                          <p:spTgt spid="5837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8373">
                                            <p:txEl>
                                              <p:pRg st="0" end="0"/>
                                            </p:txEl>
                                          </p:spTgt>
                                        </p:tgtEl>
                                        <p:attrNameLst>
                                          <p:attrName>style.visibility</p:attrName>
                                        </p:attrNameLst>
                                      </p:cBhvr>
                                      <p:to>
                                        <p:strVal val="visible"/>
                                      </p:to>
                                    </p:set>
                                    <p:animEffect transition="in" filter="wipe(up)">
                                      <p:cBhvr>
                                        <p:cTn id="21" dur="500"/>
                                        <p:tgtEl>
                                          <p:spTgt spid="58373">
                                            <p:txEl>
                                              <p:pRg st="0" end="0"/>
                                            </p:txEl>
                                          </p:spTgt>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58373">
                                            <p:txEl>
                                              <p:pRg st="1" end="1"/>
                                            </p:txEl>
                                          </p:spTgt>
                                        </p:tgtEl>
                                        <p:attrNameLst>
                                          <p:attrName>style.visibility</p:attrName>
                                        </p:attrNameLst>
                                      </p:cBhvr>
                                      <p:to>
                                        <p:strVal val="visible"/>
                                      </p:to>
                                    </p:set>
                                    <p:animEffect transition="in" filter="wipe(up)">
                                      <p:cBhvr>
                                        <p:cTn id="25" dur="500"/>
                                        <p:tgtEl>
                                          <p:spTgt spid="5837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8373">
                                            <p:txEl>
                                              <p:pRg st="2" end="2"/>
                                            </p:txEl>
                                          </p:spTgt>
                                        </p:tgtEl>
                                        <p:attrNameLst>
                                          <p:attrName>style.visibility</p:attrName>
                                        </p:attrNameLst>
                                      </p:cBhvr>
                                      <p:to>
                                        <p:strVal val="visible"/>
                                      </p:to>
                                    </p:set>
                                    <p:animEffect transition="in" filter="wipe(up)">
                                      <p:cBhvr>
                                        <p:cTn id="30" dur="500"/>
                                        <p:tgtEl>
                                          <p:spTgt spid="58373">
                                            <p:txEl>
                                              <p:pRg st="2" end="2"/>
                                            </p:txEl>
                                          </p:spTgt>
                                        </p:tgtEl>
                                      </p:cBhvr>
                                    </p:animEffect>
                                  </p:childTnLst>
                                </p:cTn>
                              </p:par>
                            </p:childTnLst>
                          </p:cTn>
                        </p:par>
                        <p:par>
                          <p:cTn id="31" fill="hold" nodeType="afterGroup">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58373">
                                            <p:txEl>
                                              <p:pRg st="3" end="3"/>
                                            </p:txEl>
                                          </p:spTgt>
                                        </p:tgtEl>
                                        <p:attrNameLst>
                                          <p:attrName>style.visibility</p:attrName>
                                        </p:attrNameLst>
                                      </p:cBhvr>
                                      <p:to>
                                        <p:strVal val="visible"/>
                                      </p:to>
                                    </p:set>
                                    <p:animEffect transition="in" filter="wipe(up)">
                                      <p:cBhvr>
                                        <p:cTn id="34" dur="500"/>
                                        <p:tgtEl>
                                          <p:spTgt spid="583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P spid="5837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971550" y="10525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FontTx/>
              <a:buChar char="•"/>
            </a:pPr>
            <a:r>
              <a:rPr kumimoji="1" lang="en-US" altLang="zh-CN" sz="3200">
                <a:solidFill>
                  <a:srgbClr val="FFFF00"/>
                </a:solidFill>
                <a:latin typeface="楷体_GB2312" pitchFamily="49" charset="-122"/>
                <a:ea typeface="黑体" pitchFamily="2" charset="-122"/>
              </a:rPr>
              <a:t> </a:t>
            </a:r>
            <a:r>
              <a:rPr kumimoji="1" lang="zh-CN" altLang="en-US" sz="3200">
                <a:solidFill>
                  <a:srgbClr val="FFFF00"/>
                </a:solidFill>
                <a:latin typeface="楷体_GB2312" pitchFamily="49" charset="-122"/>
                <a:ea typeface="黑体" pitchFamily="2" charset="-122"/>
              </a:rPr>
              <a:t>别构调节的机制</a:t>
            </a:r>
            <a:endParaRPr kumimoji="1" lang="zh-CN" altLang="en-US" sz="2400">
              <a:latin typeface="Tahoma" pitchFamily="34" charset="0"/>
              <a:ea typeface="黑体" pitchFamily="2" charset="-122"/>
            </a:endParaRPr>
          </a:p>
        </p:txBody>
      </p:sp>
      <p:sp>
        <p:nvSpPr>
          <p:cNvPr id="59397" name="Rectangle 5"/>
          <p:cNvSpPr>
            <a:spLocks noChangeArrowheads="1"/>
          </p:cNvSpPr>
          <p:nvPr/>
        </p:nvSpPr>
        <p:spPr bwMode="auto">
          <a:xfrm>
            <a:off x="1763713" y="2635250"/>
            <a:ext cx="1552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solidFill>
                  <a:srgbClr val="FFFF00"/>
                </a:solidFill>
                <a:latin typeface="华文楷体" pitchFamily="2" charset="-122"/>
                <a:ea typeface="黑体" pitchFamily="2" charset="-122"/>
              </a:rPr>
              <a:t>别构酶</a:t>
            </a:r>
            <a:endParaRPr kumimoji="1" lang="zh-CN" altLang="en-US" sz="2400">
              <a:latin typeface="Tahoma" pitchFamily="34" charset="0"/>
              <a:ea typeface="黑体" pitchFamily="2" charset="-122"/>
            </a:endParaRPr>
          </a:p>
        </p:txBody>
      </p:sp>
      <p:sp>
        <p:nvSpPr>
          <p:cNvPr id="59398" name="AutoShape 6"/>
          <p:cNvSpPr>
            <a:spLocks/>
          </p:cNvSpPr>
          <p:nvPr/>
        </p:nvSpPr>
        <p:spPr bwMode="auto">
          <a:xfrm>
            <a:off x="3419475" y="2492375"/>
            <a:ext cx="152400" cy="838200"/>
          </a:xfrm>
          <a:prstGeom prst="leftBrace">
            <a:avLst>
              <a:gd name="adj1" fmla="val 45833"/>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399" name="Rectangle 7"/>
          <p:cNvSpPr>
            <a:spLocks noChangeArrowheads="1"/>
          </p:cNvSpPr>
          <p:nvPr/>
        </p:nvSpPr>
        <p:spPr bwMode="auto">
          <a:xfrm>
            <a:off x="3635375" y="2205038"/>
            <a:ext cx="35290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latin typeface="华文楷体" pitchFamily="2" charset="-122"/>
                <a:ea typeface="黑体" pitchFamily="2" charset="-122"/>
              </a:rPr>
              <a:t>催化亚基（部位）</a:t>
            </a:r>
            <a:endParaRPr kumimoji="1" lang="zh-CN" altLang="en-US" sz="2400">
              <a:latin typeface="Tahoma" pitchFamily="34" charset="0"/>
              <a:ea typeface="黑体" pitchFamily="2" charset="-122"/>
            </a:endParaRPr>
          </a:p>
        </p:txBody>
      </p:sp>
      <p:sp>
        <p:nvSpPr>
          <p:cNvPr id="59400" name="Rectangle 8"/>
          <p:cNvSpPr>
            <a:spLocks noChangeArrowheads="1"/>
          </p:cNvSpPr>
          <p:nvPr/>
        </p:nvSpPr>
        <p:spPr bwMode="auto">
          <a:xfrm>
            <a:off x="3635375" y="3068638"/>
            <a:ext cx="37449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latin typeface="华文楷体" pitchFamily="2" charset="-122"/>
                <a:ea typeface="黑体" pitchFamily="2" charset="-122"/>
              </a:rPr>
              <a:t>调节亚基（部位）</a:t>
            </a:r>
            <a:endParaRPr kumimoji="1" lang="zh-CN" altLang="en-US" sz="2400">
              <a:latin typeface="Tahoma" pitchFamily="34" charset="0"/>
              <a:ea typeface="黑体" pitchFamily="2" charset="-122"/>
            </a:endParaRPr>
          </a:p>
        </p:txBody>
      </p:sp>
      <p:sp>
        <p:nvSpPr>
          <p:cNvPr id="59401" name="Rectangle 9"/>
          <p:cNvSpPr>
            <a:spLocks noChangeArrowheads="1"/>
          </p:cNvSpPr>
          <p:nvPr/>
        </p:nvSpPr>
        <p:spPr bwMode="auto">
          <a:xfrm>
            <a:off x="1835150" y="4581525"/>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solidFill>
                  <a:srgbClr val="FFFF00"/>
                </a:solidFill>
                <a:latin typeface="华文楷体" pitchFamily="2" charset="-122"/>
                <a:ea typeface="黑体" pitchFamily="2" charset="-122"/>
              </a:rPr>
              <a:t>别构效应剂：</a:t>
            </a:r>
            <a:endParaRPr kumimoji="1" lang="zh-CN" altLang="en-US" sz="2400">
              <a:latin typeface="Tahoma" pitchFamily="34" charset="0"/>
              <a:ea typeface="黑体" pitchFamily="2" charset="-122"/>
            </a:endParaRPr>
          </a:p>
        </p:txBody>
      </p:sp>
      <p:sp>
        <p:nvSpPr>
          <p:cNvPr id="59402" name="Rectangle 10"/>
          <p:cNvSpPr>
            <a:spLocks noChangeArrowheads="1"/>
          </p:cNvSpPr>
          <p:nvPr/>
        </p:nvSpPr>
        <p:spPr bwMode="auto">
          <a:xfrm>
            <a:off x="4191000" y="4437112"/>
            <a:ext cx="3886200" cy="146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50000"/>
              </a:lnSpc>
            </a:pPr>
            <a:r>
              <a:rPr kumimoji="1" lang="zh-CN" altLang="en-US" sz="3200" dirty="0">
                <a:latin typeface="华文楷体" pitchFamily="2" charset="-122"/>
                <a:ea typeface="黑体" pitchFamily="2" charset="-122"/>
              </a:rPr>
              <a:t>底物、终产物</a:t>
            </a:r>
          </a:p>
          <a:p>
            <a:pPr algn="l">
              <a:lnSpc>
                <a:spcPct val="150000"/>
              </a:lnSpc>
            </a:pPr>
            <a:r>
              <a:rPr kumimoji="1" lang="zh-CN" altLang="en-US" sz="3200" dirty="0">
                <a:latin typeface="华文楷体" pitchFamily="2" charset="-122"/>
                <a:ea typeface="黑体" pitchFamily="2" charset="-122"/>
              </a:rPr>
              <a:t>其他小分子代谢物</a:t>
            </a:r>
            <a:endParaRPr kumimoji="1" lang="zh-CN" altLang="en-US" sz="2400" dirty="0">
              <a:latin typeface="Tahoma" pitchFamily="34" charset="0"/>
              <a:ea typeface="黑体" pitchFamily="2" charset="-122"/>
            </a:endParaRPr>
          </a:p>
        </p:txBody>
      </p:sp>
      <p:sp>
        <p:nvSpPr>
          <p:cNvPr id="9" name="灯片编号占位符 8"/>
          <p:cNvSpPr>
            <a:spLocks noGrp="1"/>
          </p:cNvSpPr>
          <p:nvPr>
            <p:ph type="sldNum" sz="quarter" idx="11"/>
          </p:nvPr>
        </p:nvSpPr>
        <p:spPr/>
        <p:txBody>
          <a:bodyPr/>
          <a:lstStyle/>
          <a:p>
            <a:pPr>
              <a:defRPr/>
            </a:pPr>
            <a:fld id="{7D90E316-58D3-4896-89CC-36797C80DBF5}" type="slidenum">
              <a:rPr lang="en-US" altLang="zh-CN" smtClean="0"/>
              <a:pPr>
                <a:defRPr/>
              </a:pPr>
              <a:t>51</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dissolve">
                                      <p:cBhvr>
                                        <p:cTn id="7" dur="500"/>
                                        <p:tgtEl>
                                          <p:spTgt spid="5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wipe(left)">
                                      <p:cBhvr>
                                        <p:cTn id="12" dur="500"/>
                                        <p:tgtEl>
                                          <p:spTgt spid="5939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9399"/>
                                        </p:tgtEl>
                                        <p:attrNameLst>
                                          <p:attrName>style.visibility</p:attrName>
                                        </p:attrNameLst>
                                      </p:cBhvr>
                                      <p:to>
                                        <p:strVal val="visible"/>
                                      </p:to>
                                    </p:set>
                                    <p:animEffect transition="in" filter="wipe(left)">
                                      <p:cBhvr>
                                        <p:cTn id="15" dur="500"/>
                                        <p:tgtEl>
                                          <p:spTgt spid="5939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9400"/>
                                        </p:tgtEl>
                                        <p:attrNameLst>
                                          <p:attrName>style.visibility</p:attrName>
                                        </p:attrNameLst>
                                      </p:cBhvr>
                                      <p:to>
                                        <p:strVal val="visible"/>
                                      </p:to>
                                    </p:set>
                                    <p:animEffect transition="in" filter="wipe(left)">
                                      <p:cBhvr>
                                        <p:cTn id="18" dur="500"/>
                                        <p:tgtEl>
                                          <p:spTgt spid="594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9401"/>
                                        </p:tgtEl>
                                        <p:attrNameLst>
                                          <p:attrName>style.visibility</p:attrName>
                                        </p:attrNameLst>
                                      </p:cBhvr>
                                      <p:to>
                                        <p:strVal val="visible"/>
                                      </p:to>
                                    </p:set>
                                    <p:animEffect transition="in" filter="dissolve">
                                      <p:cBhvr>
                                        <p:cTn id="23" dur="500"/>
                                        <p:tgtEl>
                                          <p:spTgt spid="59401"/>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9402"/>
                                        </p:tgtEl>
                                        <p:attrNameLst>
                                          <p:attrName>style.visibility</p:attrName>
                                        </p:attrNameLst>
                                      </p:cBhvr>
                                      <p:to>
                                        <p:strVal val="visible"/>
                                      </p:to>
                                    </p:set>
                                    <p:animEffect transition="in" filter="wipe(left)">
                                      <p:cBhvr>
                                        <p:cTn id="27"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59398" grpId="0" animBg="1"/>
      <p:bldP spid="59399" grpId="0"/>
      <p:bldP spid="59400" grpId="0"/>
      <p:bldP spid="59401" grpId="0"/>
      <p:bldP spid="5940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295400" y="1219200"/>
            <a:ext cx="5297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200">
                <a:latin typeface="Times New Roman" pitchFamily="18" charset="0"/>
                <a:ea typeface="黑体" pitchFamily="2" charset="-122"/>
              </a:rPr>
              <a:t>别构效应剂 </a:t>
            </a:r>
            <a:r>
              <a:rPr kumimoji="1" lang="en-US" altLang="zh-CN" sz="3200">
                <a:latin typeface="Times New Roman" pitchFamily="18" charset="0"/>
                <a:ea typeface="黑体" pitchFamily="2" charset="-122"/>
              </a:rPr>
              <a:t>+ </a:t>
            </a:r>
            <a:r>
              <a:rPr kumimoji="1" lang="zh-CN" altLang="en-US" sz="3200">
                <a:latin typeface="Times New Roman" pitchFamily="18" charset="0"/>
                <a:ea typeface="黑体" pitchFamily="2" charset="-122"/>
              </a:rPr>
              <a:t>酶的调节亚基</a:t>
            </a:r>
            <a:endParaRPr kumimoji="1" lang="zh-CN" altLang="en-US" sz="2400">
              <a:latin typeface="Times New Roman" pitchFamily="18" charset="0"/>
              <a:ea typeface="黑体" pitchFamily="2" charset="-122"/>
            </a:endParaRPr>
          </a:p>
        </p:txBody>
      </p:sp>
      <p:grpSp>
        <p:nvGrpSpPr>
          <p:cNvPr id="2" name="Group 5"/>
          <p:cNvGrpSpPr>
            <a:grpSpLocks/>
          </p:cNvGrpSpPr>
          <p:nvPr/>
        </p:nvGrpSpPr>
        <p:grpSpPr bwMode="auto">
          <a:xfrm>
            <a:off x="2124075" y="2060575"/>
            <a:ext cx="2952750" cy="1587500"/>
            <a:chOff x="1338" y="1298"/>
            <a:chExt cx="1860" cy="1000"/>
          </a:xfrm>
        </p:grpSpPr>
        <p:sp>
          <p:nvSpPr>
            <p:cNvPr id="54286" name="Rectangle 6"/>
            <p:cNvSpPr>
              <a:spLocks noChangeArrowheads="1"/>
            </p:cNvSpPr>
            <p:nvPr/>
          </p:nvSpPr>
          <p:spPr bwMode="auto">
            <a:xfrm>
              <a:off x="1338" y="1933"/>
              <a:ext cx="18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a:solidFill>
                    <a:srgbClr val="FFFF00"/>
                  </a:solidFill>
                  <a:latin typeface="Times New Roman" pitchFamily="18" charset="0"/>
                  <a:ea typeface="黑体" pitchFamily="2" charset="-122"/>
                </a:rPr>
                <a:t>酶的构象改变</a:t>
              </a:r>
              <a:endParaRPr kumimoji="1" lang="zh-CN" altLang="en-US" sz="2400">
                <a:solidFill>
                  <a:srgbClr val="FFFF00"/>
                </a:solidFill>
                <a:latin typeface="Times New Roman" pitchFamily="18" charset="0"/>
                <a:ea typeface="黑体" pitchFamily="2" charset="-122"/>
              </a:endParaRPr>
            </a:p>
          </p:txBody>
        </p:sp>
        <p:sp>
          <p:nvSpPr>
            <p:cNvPr id="54287" name="Line 7"/>
            <p:cNvSpPr>
              <a:spLocks noChangeShapeType="1"/>
            </p:cNvSpPr>
            <p:nvPr/>
          </p:nvSpPr>
          <p:spPr bwMode="auto">
            <a:xfrm>
              <a:off x="2364" y="1298"/>
              <a:ext cx="0" cy="48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8"/>
          <p:cNvGrpSpPr>
            <a:grpSpLocks/>
          </p:cNvGrpSpPr>
          <p:nvPr/>
        </p:nvGrpSpPr>
        <p:grpSpPr bwMode="auto">
          <a:xfrm>
            <a:off x="2057400" y="3886200"/>
            <a:ext cx="3338513" cy="1858963"/>
            <a:chOff x="1383" y="2432"/>
            <a:chExt cx="1920" cy="1171"/>
          </a:xfrm>
        </p:grpSpPr>
        <p:sp>
          <p:nvSpPr>
            <p:cNvPr id="54284" name="Rectangle 9"/>
            <p:cNvSpPr>
              <a:spLocks noChangeArrowheads="1"/>
            </p:cNvSpPr>
            <p:nvPr/>
          </p:nvSpPr>
          <p:spPr bwMode="auto">
            <a:xfrm>
              <a:off x="1383" y="2931"/>
              <a:ext cx="19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a:solidFill>
                    <a:srgbClr val="FF9FE6"/>
                  </a:solidFill>
                  <a:latin typeface="Times New Roman" pitchFamily="18" charset="0"/>
                  <a:ea typeface="黑体" pitchFamily="2" charset="-122"/>
                </a:rPr>
                <a:t>酶的活性改变</a:t>
              </a:r>
            </a:p>
            <a:p>
              <a:r>
                <a:rPr kumimoji="1" lang="zh-CN" altLang="en-US" sz="3200">
                  <a:latin typeface="Times New Roman" pitchFamily="18" charset="0"/>
                  <a:ea typeface="黑体" pitchFamily="2" charset="-122"/>
                </a:rPr>
                <a:t>（激活或抑制 ）</a:t>
              </a:r>
              <a:endParaRPr kumimoji="1" lang="zh-CN" altLang="en-US" sz="2400">
                <a:latin typeface="Times New Roman" pitchFamily="18" charset="0"/>
                <a:ea typeface="黑体" pitchFamily="2" charset="-122"/>
              </a:endParaRPr>
            </a:p>
          </p:txBody>
        </p:sp>
        <p:sp>
          <p:nvSpPr>
            <p:cNvPr id="54285" name="Line 10"/>
            <p:cNvSpPr>
              <a:spLocks noChangeShapeType="1"/>
            </p:cNvSpPr>
            <p:nvPr/>
          </p:nvSpPr>
          <p:spPr bwMode="auto">
            <a:xfrm>
              <a:off x="2364" y="2432"/>
              <a:ext cx="0" cy="472"/>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11"/>
          <p:cNvGrpSpPr>
            <a:grpSpLocks/>
          </p:cNvGrpSpPr>
          <p:nvPr/>
        </p:nvGrpSpPr>
        <p:grpSpPr bwMode="auto">
          <a:xfrm>
            <a:off x="5292725" y="1916113"/>
            <a:ext cx="3311525" cy="2822575"/>
            <a:chOff x="3470" y="1253"/>
            <a:chExt cx="2086" cy="1778"/>
          </a:xfrm>
        </p:grpSpPr>
        <p:sp>
          <p:nvSpPr>
            <p:cNvPr id="54278" name="Rectangle 12"/>
            <p:cNvSpPr>
              <a:spLocks noChangeArrowheads="1"/>
            </p:cNvSpPr>
            <p:nvPr/>
          </p:nvSpPr>
          <p:spPr bwMode="auto">
            <a:xfrm>
              <a:off x="3696" y="1253"/>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99"/>
                  </a:solidFill>
                  <a:latin typeface="Times New Roman" pitchFamily="18" charset="0"/>
                  <a:ea typeface="黑体" pitchFamily="2" charset="-122"/>
                </a:rPr>
                <a:t>疏松</a:t>
              </a:r>
              <a:endParaRPr kumimoji="1" lang="zh-CN" altLang="en-US" sz="2400">
                <a:latin typeface="Times New Roman" pitchFamily="18" charset="0"/>
                <a:ea typeface="黑体" pitchFamily="2" charset="-122"/>
              </a:endParaRPr>
            </a:p>
          </p:txBody>
        </p:sp>
        <p:sp>
          <p:nvSpPr>
            <p:cNvPr id="54279" name="Rectangle 13"/>
            <p:cNvSpPr>
              <a:spLocks noChangeArrowheads="1"/>
            </p:cNvSpPr>
            <p:nvPr/>
          </p:nvSpPr>
          <p:spPr bwMode="auto">
            <a:xfrm>
              <a:off x="3672" y="1975"/>
              <a:ext cx="11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99"/>
                  </a:solidFill>
                  <a:latin typeface="Times New Roman" pitchFamily="18" charset="0"/>
                  <a:ea typeface="黑体" pitchFamily="2" charset="-122"/>
                </a:rPr>
                <a:t>亚基聚合</a:t>
              </a:r>
              <a:endParaRPr kumimoji="1" lang="zh-CN" altLang="en-US" sz="2400">
                <a:latin typeface="Times New Roman" pitchFamily="18" charset="0"/>
                <a:ea typeface="黑体" pitchFamily="2" charset="-122"/>
              </a:endParaRPr>
            </a:p>
          </p:txBody>
        </p:sp>
        <p:sp>
          <p:nvSpPr>
            <p:cNvPr id="54280" name="Rectangle 14"/>
            <p:cNvSpPr>
              <a:spLocks noChangeArrowheads="1"/>
            </p:cNvSpPr>
            <p:nvPr/>
          </p:nvSpPr>
          <p:spPr bwMode="auto">
            <a:xfrm>
              <a:off x="3696" y="1616"/>
              <a:ext cx="11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99"/>
                  </a:solidFill>
                  <a:latin typeface="Times New Roman" pitchFamily="18" charset="0"/>
                  <a:ea typeface="黑体" pitchFamily="2" charset="-122"/>
                </a:rPr>
                <a:t>紧密</a:t>
              </a:r>
              <a:endParaRPr kumimoji="1" lang="zh-CN" altLang="en-US" sz="2400">
                <a:latin typeface="Times New Roman" pitchFamily="18" charset="0"/>
                <a:ea typeface="黑体" pitchFamily="2" charset="-122"/>
              </a:endParaRPr>
            </a:p>
          </p:txBody>
        </p:sp>
        <p:sp>
          <p:nvSpPr>
            <p:cNvPr id="54281" name="Rectangle 15"/>
            <p:cNvSpPr>
              <a:spLocks noChangeArrowheads="1"/>
            </p:cNvSpPr>
            <p:nvPr/>
          </p:nvSpPr>
          <p:spPr bwMode="auto">
            <a:xfrm>
              <a:off x="3651" y="2341"/>
              <a:ext cx="149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99"/>
                  </a:solidFill>
                  <a:latin typeface="Times New Roman" pitchFamily="18" charset="0"/>
                  <a:ea typeface="黑体" pitchFamily="2" charset="-122"/>
                </a:rPr>
                <a:t>亚基解聚</a:t>
              </a:r>
              <a:endParaRPr kumimoji="1" lang="zh-CN" altLang="en-US" sz="2400">
                <a:latin typeface="Times New Roman" pitchFamily="18" charset="0"/>
                <a:ea typeface="黑体" pitchFamily="2" charset="-122"/>
              </a:endParaRPr>
            </a:p>
          </p:txBody>
        </p:sp>
        <p:sp>
          <p:nvSpPr>
            <p:cNvPr id="54282" name="Rectangle 16"/>
            <p:cNvSpPr>
              <a:spLocks noChangeArrowheads="1"/>
            </p:cNvSpPr>
            <p:nvPr/>
          </p:nvSpPr>
          <p:spPr bwMode="auto">
            <a:xfrm>
              <a:off x="3696" y="2704"/>
              <a:ext cx="18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solidFill>
                    <a:srgbClr val="FFFF99"/>
                  </a:solidFill>
                  <a:latin typeface="Times New Roman" pitchFamily="18" charset="0"/>
                  <a:ea typeface="黑体" pitchFamily="2" charset="-122"/>
                </a:rPr>
                <a:t>酶分子多聚化</a:t>
              </a:r>
              <a:endParaRPr kumimoji="1" lang="zh-CN" altLang="en-US" sz="2400">
                <a:latin typeface="Times New Roman" pitchFamily="18" charset="0"/>
                <a:ea typeface="黑体" pitchFamily="2" charset="-122"/>
              </a:endParaRPr>
            </a:p>
          </p:txBody>
        </p:sp>
        <p:sp>
          <p:nvSpPr>
            <p:cNvPr id="54283" name="AutoShape 17"/>
            <p:cNvSpPr>
              <a:spLocks/>
            </p:cNvSpPr>
            <p:nvPr/>
          </p:nvSpPr>
          <p:spPr bwMode="auto">
            <a:xfrm>
              <a:off x="3470" y="1434"/>
              <a:ext cx="227" cy="1452"/>
            </a:xfrm>
            <a:prstGeom prst="leftBrace">
              <a:avLst>
                <a:gd name="adj1" fmla="val 53304"/>
                <a:gd name="adj2" fmla="val 50000"/>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6" name="灯片编号占位符 15"/>
          <p:cNvSpPr>
            <a:spLocks noGrp="1"/>
          </p:cNvSpPr>
          <p:nvPr>
            <p:ph type="sldNum" sz="quarter" idx="11"/>
          </p:nvPr>
        </p:nvSpPr>
        <p:spPr/>
        <p:txBody>
          <a:bodyPr/>
          <a:lstStyle/>
          <a:p>
            <a:pPr>
              <a:defRPr/>
            </a:pPr>
            <a:fld id="{7D90E316-58D3-4896-89CC-36797C80DBF5}" type="slidenum">
              <a:rPr lang="en-US" altLang="zh-CN" smtClean="0"/>
              <a:pPr>
                <a:defRPr/>
              </a:pPr>
              <a:t>52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1187698" y="898997"/>
            <a:ext cx="6408638" cy="585787"/>
          </a:xfrm>
          <a:noFill/>
          <a:effectLst>
            <a:outerShdw dist="107763" dir="2700000" algn="ctr" rotWithShape="0">
              <a:schemeClr val="bg2">
                <a:alpha val="50000"/>
              </a:schemeClr>
            </a:outerShdw>
          </a:effectLst>
        </p:spPr>
        <p:txBody>
          <a:bodyPr anchor="t"/>
          <a:lstStyle/>
          <a:p>
            <a:pPr eaLnBrk="1" hangingPunct="1">
              <a:defRPr/>
            </a:pPr>
            <a:r>
              <a:rPr lang="zh-CN" altLang="en-US" sz="3600" b="0">
                <a:solidFill>
                  <a:srgbClr val="FFFF00"/>
                </a:solidFill>
                <a:latin typeface="黑体" pitchFamily="49" charset="-122"/>
                <a:ea typeface="黑体" pitchFamily="49" charset="-122"/>
              </a:rPr>
              <a:t>蛋白激酶</a:t>
            </a:r>
            <a:r>
              <a:rPr lang="en-US" altLang="zh-CN" sz="3600" b="0">
                <a:solidFill>
                  <a:srgbClr val="FFFF00"/>
                </a:solidFill>
                <a:latin typeface="黑体" pitchFamily="49" charset="-122"/>
                <a:ea typeface="黑体" pitchFamily="49" charset="-122"/>
              </a:rPr>
              <a:t>A</a:t>
            </a:r>
            <a:r>
              <a:rPr lang="zh-CN" altLang="en-US" sz="3600" b="0">
                <a:solidFill>
                  <a:srgbClr val="FFFF00"/>
                </a:solidFill>
                <a:latin typeface="黑体" pitchFamily="49" charset="-122"/>
                <a:ea typeface="黑体" pitchFamily="49" charset="-122"/>
              </a:rPr>
              <a:t>的别构调节</a:t>
            </a:r>
          </a:p>
        </p:txBody>
      </p:sp>
      <p:pic>
        <p:nvPicPr>
          <p:cNvPr id="87043" name="Picture 3" descr="PKA"/>
          <p:cNvPicPr>
            <a:picLocks noChangeAspect="1" noChangeArrowheads="1"/>
          </p:cNvPicPr>
          <p:nvPr/>
        </p:nvPicPr>
        <p:blipFill>
          <a:blip r:embed="rId2" cstate="print">
            <a:clrChange>
              <a:clrFrom>
                <a:srgbClr val="FFFFFF"/>
              </a:clrFrom>
              <a:clrTo>
                <a:srgbClr val="FFFFFF">
                  <a:alpha val="0"/>
                </a:srgbClr>
              </a:clrTo>
            </a:clrChange>
            <a:lum bright="-6000"/>
          </a:blip>
          <a:srcRect/>
          <a:stretch>
            <a:fillRect/>
          </a:stretch>
        </p:blipFill>
        <p:spPr bwMode="auto">
          <a:xfrm>
            <a:off x="35496" y="1916113"/>
            <a:ext cx="9018801" cy="4753247"/>
          </a:xfrm>
          <a:prstGeom prst="rect">
            <a:avLst/>
          </a:prstGeom>
          <a:solidFill>
            <a:schemeClr val="tx1"/>
          </a:solidFill>
          <a:ln w="9525">
            <a:noFill/>
            <a:miter lim="800000"/>
            <a:headEnd/>
            <a:tailEnd/>
          </a:ln>
        </p:spPr>
      </p:pic>
    </p:spTree>
  </p:cSld>
  <p:clrMapOvr>
    <a:masterClrMapping/>
  </p:clrMapOvr>
  <p:transition spd="med">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67544" y="1196975"/>
            <a:ext cx="5018087" cy="511175"/>
          </a:xfrm>
        </p:spPr>
        <p:txBody>
          <a:bodyPr anchor="t"/>
          <a:lstStyle/>
          <a:p>
            <a:pPr algn="l" eaLnBrk="1" hangingPunct="1">
              <a:buFont typeface="Arial" pitchFamily="34" charset="0"/>
              <a:buChar char="•"/>
            </a:pPr>
            <a:r>
              <a:rPr lang="zh-CN" altLang="en-US" sz="3200" b="0" dirty="0">
                <a:solidFill>
                  <a:srgbClr val="FFFF00"/>
                </a:solidFill>
                <a:effectLst/>
                <a:latin typeface="黑体" pitchFamily="49" charset="-122"/>
                <a:ea typeface="黑体" pitchFamily="49" charset="-122"/>
              </a:rPr>
              <a:t> 别构调节的特点：</a:t>
            </a:r>
          </a:p>
        </p:txBody>
      </p:sp>
      <p:sp>
        <p:nvSpPr>
          <p:cNvPr id="88067" name="Rectangle 3"/>
          <p:cNvSpPr>
            <a:spLocks noGrp="1" noChangeArrowheads="1"/>
          </p:cNvSpPr>
          <p:nvPr>
            <p:ph type="body" idx="4294967295"/>
          </p:nvPr>
        </p:nvSpPr>
        <p:spPr>
          <a:xfrm>
            <a:off x="827584" y="1916113"/>
            <a:ext cx="7766050" cy="3816350"/>
          </a:xfrm>
        </p:spPr>
        <p:txBody>
          <a:bodyPr/>
          <a:lstStyle/>
          <a:p>
            <a:pPr marL="514350" indent="-514350" algn="just" eaLnBrk="1" hangingPunct="1">
              <a:lnSpc>
                <a:spcPct val="140000"/>
              </a:lnSpc>
              <a:buClr>
                <a:schemeClr val="tx1"/>
              </a:buClr>
              <a:buSzPct val="100000"/>
              <a:buFont typeface="+mj-ea"/>
              <a:buAutoNum type="circleNumDbPlain"/>
            </a:pPr>
            <a:r>
              <a:rPr lang="zh-CN" altLang="en-US" sz="2800" dirty="0">
                <a:effectLst/>
                <a:latin typeface="黑体" pitchFamily="49" charset="-122"/>
                <a:ea typeface="黑体" pitchFamily="49" charset="-122"/>
              </a:rPr>
              <a:t>酶活性的改变通过改变酶的</a:t>
            </a:r>
            <a:r>
              <a:rPr lang="zh-CN" altLang="en-US" sz="2800" dirty="0">
                <a:solidFill>
                  <a:srgbClr val="FFFF00"/>
                </a:solidFill>
                <a:effectLst/>
                <a:latin typeface="黑体" pitchFamily="49" charset="-122"/>
                <a:ea typeface="黑体" pitchFamily="49" charset="-122"/>
              </a:rPr>
              <a:t>分子构象</a:t>
            </a:r>
            <a:r>
              <a:rPr lang="zh-CN" altLang="en-US" sz="2800" dirty="0">
                <a:effectLst/>
                <a:latin typeface="黑体" pitchFamily="49" charset="-122"/>
                <a:ea typeface="黑体" pitchFamily="49" charset="-122"/>
              </a:rPr>
              <a:t>而实现；</a:t>
            </a:r>
          </a:p>
          <a:p>
            <a:pPr marL="514350" indent="-514350" algn="just" eaLnBrk="1" hangingPunct="1">
              <a:lnSpc>
                <a:spcPct val="140000"/>
              </a:lnSpc>
              <a:buClr>
                <a:schemeClr val="tx1"/>
              </a:buClr>
              <a:buSzPct val="100000"/>
              <a:buFont typeface="+mj-ea"/>
              <a:buAutoNum type="circleNumDbPlain"/>
            </a:pPr>
            <a:r>
              <a:rPr lang="zh-CN" altLang="en-US" sz="2800" dirty="0">
                <a:effectLst/>
                <a:latin typeface="黑体" pitchFamily="49" charset="-122"/>
                <a:ea typeface="黑体" pitchFamily="49" charset="-122"/>
              </a:rPr>
              <a:t>酶的构象变化仅涉及</a:t>
            </a:r>
            <a:r>
              <a:rPr lang="zh-CN" altLang="en-US" sz="2800" dirty="0">
                <a:solidFill>
                  <a:srgbClr val="FFFF00"/>
                </a:solidFill>
                <a:effectLst/>
                <a:latin typeface="黑体" pitchFamily="49" charset="-122"/>
                <a:ea typeface="黑体" pitchFamily="49" charset="-122"/>
              </a:rPr>
              <a:t>非共价键</a:t>
            </a:r>
            <a:r>
              <a:rPr lang="zh-CN" altLang="en-US" sz="2800" dirty="0">
                <a:effectLst/>
                <a:latin typeface="黑体" pitchFamily="49" charset="-122"/>
                <a:ea typeface="黑体" pitchFamily="49" charset="-122"/>
              </a:rPr>
              <a:t>的变化；</a:t>
            </a:r>
          </a:p>
          <a:p>
            <a:pPr marL="514350" indent="-514350" algn="just" eaLnBrk="1" hangingPunct="1">
              <a:lnSpc>
                <a:spcPct val="140000"/>
              </a:lnSpc>
              <a:buClr>
                <a:schemeClr val="tx1"/>
              </a:buClr>
              <a:buSzPct val="100000"/>
              <a:buFont typeface="+mj-ea"/>
              <a:buAutoNum type="circleNumDbPlain"/>
            </a:pPr>
            <a:r>
              <a:rPr lang="zh-CN" altLang="en-US" sz="2800" dirty="0">
                <a:effectLst/>
                <a:latin typeface="黑体" pitchFamily="49" charset="-122"/>
                <a:ea typeface="黑体" pitchFamily="49" charset="-122"/>
              </a:rPr>
              <a:t>调节酶活性的因素为</a:t>
            </a:r>
            <a:r>
              <a:rPr lang="zh-CN" altLang="en-US" sz="2800" dirty="0">
                <a:solidFill>
                  <a:srgbClr val="FFFF00"/>
                </a:solidFill>
                <a:effectLst/>
                <a:latin typeface="黑体" pitchFamily="49" charset="-122"/>
                <a:ea typeface="黑体" pitchFamily="49" charset="-122"/>
              </a:rPr>
              <a:t>代谢物</a:t>
            </a:r>
            <a:r>
              <a:rPr lang="zh-CN" altLang="en-US" sz="2800" dirty="0">
                <a:effectLst/>
                <a:latin typeface="黑体" pitchFamily="49" charset="-122"/>
                <a:ea typeface="黑体" pitchFamily="49" charset="-122"/>
              </a:rPr>
              <a:t>；</a:t>
            </a:r>
          </a:p>
          <a:p>
            <a:pPr marL="514350" indent="-514350" algn="just" eaLnBrk="1" hangingPunct="1">
              <a:lnSpc>
                <a:spcPct val="140000"/>
              </a:lnSpc>
              <a:buClr>
                <a:schemeClr val="tx1"/>
              </a:buClr>
              <a:buSzPct val="100000"/>
              <a:buFont typeface="+mj-ea"/>
              <a:buAutoNum type="circleNumDbPlain"/>
            </a:pPr>
            <a:r>
              <a:rPr lang="zh-CN" altLang="en-US" sz="2800" dirty="0">
                <a:solidFill>
                  <a:srgbClr val="FFFF00"/>
                </a:solidFill>
                <a:effectLst/>
                <a:latin typeface="黑体" pitchFamily="49" charset="-122"/>
                <a:ea typeface="黑体" pitchFamily="49" charset="-122"/>
              </a:rPr>
              <a:t>不消耗能量</a:t>
            </a:r>
            <a:r>
              <a:rPr lang="zh-CN" altLang="en-US" sz="2800" dirty="0">
                <a:effectLst/>
                <a:latin typeface="黑体" pitchFamily="49" charset="-122"/>
                <a:ea typeface="黑体" pitchFamily="49" charset="-122"/>
              </a:rPr>
              <a:t>；</a:t>
            </a:r>
          </a:p>
          <a:p>
            <a:pPr marL="514350" indent="-514350" algn="just" eaLnBrk="1" hangingPunct="1">
              <a:lnSpc>
                <a:spcPct val="140000"/>
              </a:lnSpc>
              <a:buClr>
                <a:schemeClr val="tx1"/>
              </a:buClr>
              <a:buSzPct val="100000"/>
              <a:buFont typeface="+mj-ea"/>
              <a:buAutoNum type="circleNumDbPlain"/>
            </a:pPr>
            <a:r>
              <a:rPr lang="zh-CN" altLang="en-US" sz="2800" dirty="0">
                <a:solidFill>
                  <a:srgbClr val="FFFF00"/>
                </a:solidFill>
                <a:effectLst/>
                <a:latin typeface="黑体" pitchFamily="49" charset="-122"/>
                <a:ea typeface="黑体" pitchFamily="49" charset="-122"/>
              </a:rPr>
              <a:t>无放大</a:t>
            </a:r>
            <a:r>
              <a:rPr lang="zh-CN" altLang="en-US" sz="2800" dirty="0">
                <a:effectLst/>
                <a:latin typeface="黑体" pitchFamily="49" charset="-122"/>
                <a:ea typeface="黑体" pitchFamily="49" charset="-122"/>
              </a:rPr>
              <a:t>效应。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1000"/>
                                        <p:tgtEl>
                                          <p:spTgt spid="88067">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animEffect transition="in" filter="dissolve">
                                      <p:cBhvr>
                                        <p:cTn id="11" dur="1000"/>
                                        <p:tgtEl>
                                          <p:spTgt spid="88067">
                                            <p:txEl>
                                              <p:pRg st="1" end="1"/>
                                            </p:tx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dissolve">
                                      <p:cBhvr>
                                        <p:cTn id="15" dur="1000"/>
                                        <p:tgtEl>
                                          <p:spTgt spid="88067">
                                            <p:txEl>
                                              <p:pRg st="2" end="2"/>
                                            </p:tx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animEffect transition="in" filter="dissolve">
                                      <p:cBhvr>
                                        <p:cTn id="19" dur="1000"/>
                                        <p:tgtEl>
                                          <p:spTgt spid="88067">
                                            <p:txEl>
                                              <p:pRg st="3" end="3"/>
                                            </p:txEl>
                                          </p:spTgt>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animEffect transition="in" filter="dissolve">
                                      <p:cBhvr>
                                        <p:cTn id="23" dur="10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468313" y="908050"/>
            <a:ext cx="4464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FontTx/>
              <a:buChar char="•"/>
            </a:pPr>
            <a:r>
              <a:rPr kumimoji="1" lang="en-US" altLang="zh-CN" sz="3200" dirty="0">
                <a:solidFill>
                  <a:srgbClr val="FFFF00"/>
                </a:solidFill>
                <a:latin typeface="黑体" pitchFamily="2" charset="-122"/>
                <a:ea typeface="黑体" pitchFamily="2" charset="-122"/>
              </a:rPr>
              <a:t> </a:t>
            </a:r>
            <a:r>
              <a:rPr kumimoji="1" lang="zh-CN" altLang="en-US" sz="3200" dirty="0">
                <a:solidFill>
                  <a:srgbClr val="FFFF00"/>
                </a:solidFill>
                <a:latin typeface="黑体" pitchFamily="2" charset="-122"/>
                <a:ea typeface="黑体" pitchFamily="2" charset="-122"/>
              </a:rPr>
              <a:t>别构调节的生理意义</a:t>
            </a:r>
            <a:endParaRPr kumimoji="1" lang="zh-CN" altLang="en-US" sz="2400" dirty="0">
              <a:latin typeface="黑体" pitchFamily="2" charset="-122"/>
              <a:ea typeface="黑体" pitchFamily="2" charset="-122"/>
            </a:endParaRPr>
          </a:p>
        </p:txBody>
      </p:sp>
      <p:sp>
        <p:nvSpPr>
          <p:cNvPr id="61445" name="Rectangle 5"/>
          <p:cNvSpPr>
            <a:spLocks noChangeArrowheads="1"/>
          </p:cNvSpPr>
          <p:nvPr/>
        </p:nvSpPr>
        <p:spPr bwMode="auto">
          <a:xfrm>
            <a:off x="1185987" y="1916113"/>
            <a:ext cx="734645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zh-CN" altLang="el-GR" sz="2800" dirty="0">
                <a:latin typeface="Times New Roman" pitchFamily="18" charset="0"/>
                <a:ea typeface="黑体" pitchFamily="2" charset="-122"/>
              </a:rPr>
              <a:t>①</a:t>
            </a:r>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代谢终产物反馈抑制 </a:t>
            </a:r>
            <a:r>
              <a:rPr kumimoji="1" lang="en-US" altLang="zh-CN" sz="2800" dirty="0">
                <a:latin typeface="Times New Roman" pitchFamily="18" charset="0"/>
                <a:ea typeface="黑体" pitchFamily="2" charset="-122"/>
              </a:rPr>
              <a:t>(feedback inhibition) </a:t>
            </a:r>
            <a:r>
              <a:rPr kumimoji="1" lang="zh-CN" altLang="en-US" sz="2800" dirty="0">
                <a:latin typeface="Times New Roman" pitchFamily="18" charset="0"/>
                <a:ea typeface="黑体" pitchFamily="2" charset="-122"/>
              </a:rPr>
              <a:t>反应途径中的酶，使代谢物不致生成过多</a:t>
            </a:r>
            <a:endParaRPr kumimoji="1" lang="zh-CN" altLang="en-US" sz="2000" dirty="0">
              <a:latin typeface="Times New Roman" pitchFamily="18" charset="0"/>
              <a:ea typeface="黑体" pitchFamily="2" charset="-122"/>
            </a:endParaRPr>
          </a:p>
        </p:txBody>
      </p:sp>
      <p:grpSp>
        <p:nvGrpSpPr>
          <p:cNvPr id="2" name="Group 6"/>
          <p:cNvGrpSpPr>
            <a:grpSpLocks/>
          </p:cNvGrpSpPr>
          <p:nvPr/>
        </p:nvGrpSpPr>
        <p:grpSpPr bwMode="auto">
          <a:xfrm>
            <a:off x="1084138" y="3573463"/>
            <a:ext cx="7491412" cy="744537"/>
            <a:chOff x="567" y="2251"/>
            <a:chExt cx="4719" cy="469"/>
          </a:xfrm>
        </p:grpSpPr>
        <p:sp>
          <p:nvSpPr>
            <p:cNvPr id="55308" name="Rectangle 7"/>
            <p:cNvSpPr>
              <a:spLocks noChangeArrowheads="1"/>
            </p:cNvSpPr>
            <p:nvPr/>
          </p:nvSpPr>
          <p:spPr bwMode="auto">
            <a:xfrm>
              <a:off x="567" y="2251"/>
              <a:ext cx="12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乙酰</a:t>
              </a:r>
              <a:r>
                <a:rPr kumimoji="1" lang="en-US" altLang="zh-CN" sz="2800">
                  <a:latin typeface="Times New Roman" pitchFamily="18" charset="0"/>
                  <a:ea typeface="黑体" pitchFamily="2" charset="-122"/>
                </a:rPr>
                <a:t>CoA</a:t>
              </a:r>
              <a:endParaRPr kumimoji="1" lang="en-US" altLang="zh-CN" sz="2400">
                <a:latin typeface="Times New Roman" pitchFamily="18" charset="0"/>
                <a:ea typeface="黑体" pitchFamily="2" charset="-122"/>
              </a:endParaRPr>
            </a:p>
          </p:txBody>
        </p:sp>
        <p:sp>
          <p:nvSpPr>
            <p:cNvPr id="55309" name="Line 8"/>
            <p:cNvSpPr>
              <a:spLocks noChangeShapeType="1"/>
            </p:cNvSpPr>
            <p:nvPr/>
          </p:nvSpPr>
          <p:spPr bwMode="auto">
            <a:xfrm>
              <a:off x="1728" y="2400"/>
              <a:ext cx="1776"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310" name="Rectangle 9"/>
            <p:cNvSpPr>
              <a:spLocks noChangeArrowheads="1"/>
            </p:cNvSpPr>
            <p:nvPr/>
          </p:nvSpPr>
          <p:spPr bwMode="auto">
            <a:xfrm>
              <a:off x="1746" y="2432"/>
              <a:ext cx="18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400">
                  <a:solidFill>
                    <a:srgbClr val="00FF00"/>
                  </a:solidFill>
                  <a:latin typeface="Times New Roman" pitchFamily="18" charset="0"/>
                  <a:ea typeface="黑体" pitchFamily="2" charset="-122"/>
                </a:rPr>
                <a:t>    </a:t>
              </a:r>
              <a:r>
                <a:rPr kumimoji="1" lang="zh-CN" altLang="en-US" sz="2400">
                  <a:solidFill>
                    <a:srgbClr val="FFFF00"/>
                  </a:solidFill>
                  <a:latin typeface="Times New Roman" pitchFamily="18" charset="0"/>
                  <a:ea typeface="黑体" pitchFamily="2" charset="-122"/>
                </a:rPr>
                <a:t>乙酰</a:t>
              </a:r>
              <a:r>
                <a:rPr kumimoji="1" lang="en-US" altLang="zh-CN" sz="2400">
                  <a:solidFill>
                    <a:srgbClr val="FFFF00"/>
                  </a:solidFill>
                  <a:latin typeface="Times New Roman" pitchFamily="18" charset="0"/>
                  <a:ea typeface="黑体" pitchFamily="2" charset="-122"/>
                </a:rPr>
                <a:t>CoA</a:t>
              </a:r>
              <a:r>
                <a:rPr kumimoji="1" lang="zh-CN" altLang="en-US" sz="2400">
                  <a:solidFill>
                    <a:srgbClr val="FFFF00"/>
                  </a:solidFill>
                  <a:latin typeface="Times New Roman" pitchFamily="18" charset="0"/>
                  <a:ea typeface="黑体" pitchFamily="2" charset="-122"/>
                </a:rPr>
                <a:t>羧化酶</a:t>
              </a:r>
            </a:p>
          </p:txBody>
        </p:sp>
        <p:sp>
          <p:nvSpPr>
            <p:cNvPr id="55311" name="Rectangle 10"/>
            <p:cNvSpPr>
              <a:spLocks noChangeArrowheads="1"/>
            </p:cNvSpPr>
            <p:nvPr/>
          </p:nvSpPr>
          <p:spPr bwMode="auto">
            <a:xfrm>
              <a:off x="3606" y="2251"/>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丙二酰</a:t>
              </a:r>
              <a:r>
                <a:rPr kumimoji="1" lang="en-US" altLang="zh-CN" sz="2800">
                  <a:latin typeface="Times New Roman" pitchFamily="18" charset="0"/>
                  <a:ea typeface="黑体" pitchFamily="2" charset="-122"/>
                </a:rPr>
                <a:t>CoA</a:t>
              </a:r>
              <a:endParaRPr kumimoji="1" lang="en-US" altLang="zh-CN" sz="2400">
                <a:latin typeface="Times New Roman" pitchFamily="18" charset="0"/>
                <a:ea typeface="黑体" pitchFamily="2" charset="-122"/>
              </a:endParaRPr>
            </a:p>
          </p:txBody>
        </p:sp>
      </p:grpSp>
      <p:grpSp>
        <p:nvGrpSpPr>
          <p:cNvPr id="3" name="Group 11"/>
          <p:cNvGrpSpPr>
            <a:grpSpLocks/>
          </p:cNvGrpSpPr>
          <p:nvPr/>
        </p:nvGrpSpPr>
        <p:grpSpPr bwMode="auto">
          <a:xfrm>
            <a:off x="5764088" y="4267200"/>
            <a:ext cx="3200400" cy="1625600"/>
            <a:chOff x="3515" y="2688"/>
            <a:chExt cx="2016" cy="1024"/>
          </a:xfrm>
        </p:grpSpPr>
        <p:sp>
          <p:nvSpPr>
            <p:cNvPr id="55305" name="Line 12"/>
            <p:cNvSpPr>
              <a:spLocks noChangeShapeType="1"/>
            </p:cNvSpPr>
            <p:nvPr/>
          </p:nvSpPr>
          <p:spPr bwMode="auto">
            <a:xfrm>
              <a:off x="4176" y="2688"/>
              <a:ext cx="0" cy="288"/>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306" name="Line 13"/>
            <p:cNvSpPr>
              <a:spLocks noChangeShapeType="1"/>
            </p:cNvSpPr>
            <p:nvPr/>
          </p:nvSpPr>
          <p:spPr bwMode="auto">
            <a:xfrm>
              <a:off x="4176" y="3024"/>
              <a:ext cx="0" cy="288"/>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307" name="Rectangle 14"/>
            <p:cNvSpPr>
              <a:spLocks noChangeArrowheads="1"/>
            </p:cNvSpPr>
            <p:nvPr/>
          </p:nvSpPr>
          <p:spPr bwMode="auto">
            <a:xfrm>
              <a:off x="3515" y="3385"/>
              <a:ext cx="2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长链脂酰</a:t>
              </a:r>
              <a:r>
                <a:rPr kumimoji="1" lang="en-US" altLang="zh-CN" sz="2800">
                  <a:latin typeface="Times New Roman" pitchFamily="18" charset="0"/>
                  <a:ea typeface="黑体" pitchFamily="2" charset="-122"/>
                </a:rPr>
                <a:t>CoA</a:t>
              </a:r>
              <a:endParaRPr kumimoji="1" lang="en-US" altLang="zh-CN" sz="2400">
                <a:latin typeface="Times New Roman" pitchFamily="18" charset="0"/>
                <a:ea typeface="黑体" pitchFamily="2" charset="-122"/>
              </a:endParaRPr>
            </a:p>
          </p:txBody>
        </p:sp>
      </p:grpSp>
      <p:grpSp>
        <p:nvGrpSpPr>
          <p:cNvPr id="4" name="Group 15"/>
          <p:cNvGrpSpPr>
            <a:grpSpLocks/>
          </p:cNvGrpSpPr>
          <p:nvPr/>
        </p:nvGrpSpPr>
        <p:grpSpPr bwMode="auto">
          <a:xfrm>
            <a:off x="4611563" y="4508500"/>
            <a:ext cx="1223962" cy="936625"/>
            <a:chOff x="2789" y="2840"/>
            <a:chExt cx="771" cy="590"/>
          </a:xfrm>
        </p:grpSpPr>
        <p:sp>
          <p:nvSpPr>
            <p:cNvPr id="55303" name="Line 16"/>
            <p:cNvSpPr>
              <a:spLocks noChangeShapeType="1"/>
            </p:cNvSpPr>
            <p:nvPr/>
          </p:nvSpPr>
          <p:spPr bwMode="auto">
            <a:xfrm flipH="1" flipV="1">
              <a:off x="2789" y="2840"/>
              <a:ext cx="771" cy="590"/>
            </a:xfrm>
            <a:prstGeom prst="line">
              <a:avLst/>
            </a:prstGeom>
            <a:noFill/>
            <a:ln w="38100">
              <a:solidFill>
                <a:srgbClr val="99FF33"/>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55304" name="Line 17"/>
            <p:cNvSpPr>
              <a:spLocks noChangeShapeType="1"/>
            </p:cNvSpPr>
            <p:nvPr/>
          </p:nvSpPr>
          <p:spPr bwMode="auto">
            <a:xfrm>
              <a:off x="2925" y="3249"/>
              <a:ext cx="136" cy="0"/>
            </a:xfrm>
            <a:prstGeom prst="line">
              <a:avLst/>
            </a:prstGeom>
            <a:noFill/>
            <a:ln w="57150">
              <a:solidFill>
                <a:srgbClr val="99FF33"/>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grpSp>
      <p:sp>
        <p:nvSpPr>
          <p:cNvPr id="16" name="灯片编号占位符 15"/>
          <p:cNvSpPr>
            <a:spLocks noGrp="1"/>
          </p:cNvSpPr>
          <p:nvPr>
            <p:ph type="sldNum" sz="quarter" idx="11"/>
          </p:nvPr>
        </p:nvSpPr>
        <p:spPr/>
        <p:txBody>
          <a:bodyPr/>
          <a:lstStyle/>
          <a:p>
            <a:pPr>
              <a:defRPr/>
            </a:pPr>
            <a:fld id="{7D90E316-58D3-4896-89CC-36797C80DBF5}" type="slidenum">
              <a:rPr lang="en-US" altLang="zh-CN" smtClean="0"/>
              <a:pPr>
                <a:defRPr/>
              </a:pPr>
              <a:t>55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dissolve">
                                      <p:cBhvr>
                                        <p:cTn id="7" dur="500"/>
                                        <p:tgtEl>
                                          <p:spTgt spid="61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611188" y="1125538"/>
            <a:ext cx="71291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en-US" altLang="zh-CN" sz="4000" dirty="0">
                <a:latin typeface="Times New Roman" pitchFamily="18" charset="0"/>
                <a:ea typeface="黑体" pitchFamily="2" charset="-122"/>
              </a:rPr>
              <a:t> </a:t>
            </a:r>
            <a:r>
              <a:rPr kumimoji="1" lang="zh-CN" altLang="el-GR" sz="3200" dirty="0">
                <a:latin typeface="Times New Roman" pitchFamily="18" charset="0"/>
                <a:ea typeface="黑体" pitchFamily="2" charset="-122"/>
              </a:rPr>
              <a:t>②</a:t>
            </a:r>
            <a:r>
              <a:rPr kumimoji="1" lang="en-US" altLang="zh-CN" sz="3200" dirty="0">
                <a:latin typeface="Times New Roman" pitchFamily="18" charset="0"/>
                <a:ea typeface="黑体" pitchFamily="2" charset="-122"/>
              </a:rPr>
              <a:t> </a:t>
            </a:r>
            <a:r>
              <a:rPr kumimoji="1" lang="zh-CN" altLang="en-US" sz="3200" dirty="0">
                <a:latin typeface="Times New Roman" pitchFamily="18" charset="0"/>
                <a:ea typeface="黑体" pitchFamily="2" charset="-122"/>
              </a:rPr>
              <a:t>使能量得以有效利用，不致浪费</a:t>
            </a:r>
            <a:endParaRPr kumimoji="1" lang="zh-CN" altLang="en-US" sz="2400" dirty="0">
              <a:latin typeface="Times New Roman" pitchFamily="18" charset="0"/>
              <a:ea typeface="黑体" pitchFamily="2" charset="-122"/>
            </a:endParaRPr>
          </a:p>
        </p:txBody>
      </p:sp>
      <p:grpSp>
        <p:nvGrpSpPr>
          <p:cNvPr id="2" name="Group 5"/>
          <p:cNvGrpSpPr>
            <a:grpSpLocks/>
          </p:cNvGrpSpPr>
          <p:nvPr/>
        </p:nvGrpSpPr>
        <p:grpSpPr bwMode="auto">
          <a:xfrm>
            <a:off x="1835150" y="2349500"/>
            <a:ext cx="6432550" cy="3327400"/>
            <a:chOff x="1156" y="1480"/>
            <a:chExt cx="4052" cy="2096"/>
          </a:xfrm>
        </p:grpSpPr>
        <p:sp>
          <p:nvSpPr>
            <p:cNvPr id="56324" name="Rectangle 6"/>
            <p:cNvSpPr>
              <a:spLocks noChangeArrowheads="1"/>
            </p:cNvSpPr>
            <p:nvPr/>
          </p:nvSpPr>
          <p:spPr bwMode="auto">
            <a:xfrm>
              <a:off x="2472" y="1480"/>
              <a:ext cx="952" cy="327"/>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en-US" altLang="zh-CN" sz="2800">
                  <a:solidFill>
                    <a:srgbClr val="A50021"/>
                  </a:solidFill>
                  <a:latin typeface="Times New Roman" pitchFamily="18" charset="0"/>
                  <a:ea typeface="黑体" pitchFamily="2" charset="-122"/>
                </a:rPr>
                <a:t>ATP</a:t>
              </a:r>
              <a:endParaRPr kumimoji="1" lang="en-US" altLang="zh-CN" sz="2400">
                <a:latin typeface="Times New Roman" pitchFamily="18" charset="0"/>
                <a:ea typeface="黑体" pitchFamily="2" charset="-122"/>
              </a:endParaRPr>
            </a:p>
          </p:txBody>
        </p:sp>
        <p:sp>
          <p:nvSpPr>
            <p:cNvPr id="56325" name="Freeform 7"/>
            <p:cNvSpPr>
              <a:spLocks/>
            </p:cNvSpPr>
            <p:nvPr/>
          </p:nvSpPr>
          <p:spPr bwMode="auto">
            <a:xfrm>
              <a:off x="3438" y="1677"/>
              <a:ext cx="576" cy="528"/>
            </a:xfrm>
            <a:custGeom>
              <a:avLst/>
              <a:gdLst>
                <a:gd name="T0" fmla="*/ 0 w 576"/>
                <a:gd name="T1" fmla="*/ 0 h 960"/>
                <a:gd name="T2" fmla="*/ 480 w 576"/>
                <a:gd name="T3" fmla="*/ 131 h 960"/>
                <a:gd name="T4" fmla="*/ 576 w 576"/>
                <a:gd name="T5" fmla="*/ 290 h 960"/>
                <a:gd name="T6" fmla="*/ 0 60000 65536"/>
                <a:gd name="T7" fmla="*/ 0 60000 65536"/>
                <a:gd name="T8" fmla="*/ 0 60000 65536"/>
                <a:gd name="T9" fmla="*/ 0 w 576"/>
                <a:gd name="T10" fmla="*/ 0 h 960"/>
                <a:gd name="T11" fmla="*/ 576 w 576"/>
                <a:gd name="T12" fmla="*/ 960 h 960"/>
              </a:gdLst>
              <a:ahLst/>
              <a:cxnLst>
                <a:cxn ang="T6">
                  <a:pos x="T0" y="T1"/>
                </a:cxn>
                <a:cxn ang="T7">
                  <a:pos x="T2" y="T3"/>
                </a:cxn>
                <a:cxn ang="T8">
                  <a:pos x="T4" y="T5"/>
                </a:cxn>
              </a:cxnLst>
              <a:rect l="T9" t="T10" r="T11" b="T12"/>
              <a:pathLst>
                <a:path w="576" h="960">
                  <a:moveTo>
                    <a:pt x="0" y="0"/>
                  </a:moveTo>
                  <a:cubicBezTo>
                    <a:pt x="192" y="136"/>
                    <a:pt x="384" y="272"/>
                    <a:pt x="480" y="432"/>
                  </a:cubicBezTo>
                  <a:cubicBezTo>
                    <a:pt x="576" y="592"/>
                    <a:pt x="560" y="880"/>
                    <a:pt x="576" y="960"/>
                  </a:cubicBezTo>
                </a:path>
              </a:pathLst>
            </a:custGeom>
            <a:noFill/>
            <a:ln w="28575" cap="sq"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26" name="Rectangle 8"/>
            <p:cNvSpPr>
              <a:spLocks noChangeArrowheads="1"/>
            </p:cNvSpPr>
            <p:nvPr/>
          </p:nvSpPr>
          <p:spPr bwMode="auto">
            <a:xfrm>
              <a:off x="3968" y="1616"/>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4000">
                  <a:solidFill>
                    <a:srgbClr val="FF99CC"/>
                  </a:solidFill>
                  <a:latin typeface="Times New Roman" pitchFamily="18" charset="0"/>
                  <a:ea typeface="黑体" pitchFamily="2" charset="-122"/>
                </a:rPr>
                <a:t>–</a:t>
              </a:r>
              <a:endParaRPr kumimoji="1" lang="en-US" altLang="zh-CN" sz="2400">
                <a:latin typeface="Times New Roman" pitchFamily="18" charset="0"/>
                <a:ea typeface="黑体" pitchFamily="2" charset="-122"/>
              </a:endParaRPr>
            </a:p>
          </p:txBody>
        </p:sp>
        <p:sp>
          <p:nvSpPr>
            <p:cNvPr id="56327" name="Rectangle 9"/>
            <p:cNvSpPr>
              <a:spLocks noChangeArrowheads="1"/>
            </p:cNvSpPr>
            <p:nvPr/>
          </p:nvSpPr>
          <p:spPr bwMode="auto">
            <a:xfrm>
              <a:off x="1610" y="1616"/>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4000">
                  <a:solidFill>
                    <a:srgbClr val="FF99CC"/>
                  </a:solidFill>
                  <a:latin typeface="Times New Roman" pitchFamily="18" charset="0"/>
                  <a:ea typeface="黑体" pitchFamily="2" charset="-122"/>
                </a:rPr>
                <a:t>+</a:t>
              </a:r>
              <a:endParaRPr kumimoji="1" lang="en-US" altLang="zh-CN" sz="2400">
                <a:latin typeface="Times New Roman" pitchFamily="18" charset="0"/>
                <a:ea typeface="黑体" pitchFamily="2" charset="-122"/>
              </a:endParaRPr>
            </a:p>
          </p:txBody>
        </p:sp>
        <p:sp>
          <p:nvSpPr>
            <p:cNvPr id="56328" name="Rectangle 10"/>
            <p:cNvSpPr>
              <a:spLocks noChangeArrowheads="1"/>
            </p:cNvSpPr>
            <p:nvPr/>
          </p:nvSpPr>
          <p:spPr bwMode="auto">
            <a:xfrm>
              <a:off x="3288" y="2251"/>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糖原磷酸化酶</a:t>
              </a:r>
              <a:endParaRPr kumimoji="1" lang="zh-CN" altLang="en-US" sz="2400">
                <a:latin typeface="Times New Roman" pitchFamily="18" charset="0"/>
                <a:ea typeface="黑体" pitchFamily="2" charset="-122"/>
              </a:endParaRPr>
            </a:p>
          </p:txBody>
        </p:sp>
        <p:sp>
          <p:nvSpPr>
            <p:cNvPr id="56329" name="Line 11"/>
            <p:cNvSpPr>
              <a:spLocks noChangeShapeType="1"/>
            </p:cNvSpPr>
            <p:nvPr/>
          </p:nvSpPr>
          <p:spPr bwMode="auto">
            <a:xfrm>
              <a:off x="4014" y="2685"/>
              <a:ext cx="0" cy="48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30" name="Rectangle 12"/>
            <p:cNvSpPr>
              <a:spLocks noChangeArrowheads="1"/>
            </p:cNvSpPr>
            <p:nvPr/>
          </p:nvSpPr>
          <p:spPr bwMode="auto">
            <a:xfrm>
              <a:off x="3288" y="3249"/>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抑制糖的氧化</a:t>
              </a:r>
              <a:endParaRPr kumimoji="1" lang="zh-CN" altLang="en-US" sz="2400">
                <a:latin typeface="Times New Roman" pitchFamily="18" charset="0"/>
                <a:ea typeface="黑体" pitchFamily="2" charset="-122"/>
              </a:endParaRPr>
            </a:p>
          </p:txBody>
        </p:sp>
        <p:sp>
          <p:nvSpPr>
            <p:cNvPr id="56331" name="Freeform 13"/>
            <p:cNvSpPr>
              <a:spLocks/>
            </p:cNvSpPr>
            <p:nvPr/>
          </p:nvSpPr>
          <p:spPr bwMode="auto">
            <a:xfrm flipH="1">
              <a:off x="1884" y="1677"/>
              <a:ext cx="576" cy="528"/>
            </a:xfrm>
            <a:custGeom>
              <a:avLst/>
              <a:gdLst>
                <a:gd name="T0" fmla="*/ 0 w 576"/>
                <a:gd name="T1" fmla="*/ 0 h 960"/>
                <a:gd name="T2" fmla="*/ 480 w 576"/>
                <a:gd name="T3" fmla="*/ 131 h 960"/>
                <a:gd name="T4" fmla="*/ 576 w 576"/>
                <a:gd name="T5" fmla="*/ 290 h 960"/>
                <a:gd name="T6" fmla="*/ 0 60000 65536"/>
                <a:gd name="T7" fmla="*/ 0 60000 65536"/>
                <a:gd name="T8" fmla="*/ 0 60000 65536"/>
                <a:gd name="T9" fmla="*/ 0 w 576"/>
                <a:gd name="T10" fmla="*/ 0 h 960"/>
                <a:gd name="T11" fmla="*/ 576 w 576"/>
                <a:gd name="T12" fmla="*/ 960 h 960"/>
              </a:gdLst>
              <a:ahLst/>
              <a:cxnLst>
                <a:cxn ang="T6">
                  <a:pos x="T0" y="T1"/>
                </a:cxn>
                <a:cxn ang="T7">
                  <a:pos x="T2" y="T3"/>
                </a:cxn>
                <a:cxn ang="T8">
                  <a:pos x="T4" y="T5"/>
                </a:cxn>
              </a:cxnLst>
              <a:rect l="T9" t="T10" r="T11" b="T12"/>
              <a:pathLst>
                <a:path w="576" h="960">
                  <a:moveTo>
                    <a:pt x="0" y="0"/>
                  </a:moveTo>
                  <a:cubicBezTo>
                    <a:pt x="192" y="136"/>
                    <a:pt x="384" y="272"/>
                    <a:pt x="480" y="432"/>
                  </a:cubicBezTo>
                  <a:cubicBezTo>
                    <a:pt x="576" y="592"/>
                    <a:pt x="560" y="880"/>
                    <a:pt x="576" y="960"/>
                  </a:cubicBezTo>
                </a:path>
              </a:pathLst>
            </a:custGeom>
            <a:noFill/>
            <a:ln w="28575" cap="sq"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332" name="Rectangle 14"/>
            <p:cNvSpPr>
              <a:spLocks noChangeArrowheads="1"/>
            </p:cNvSpPr>
            <p:nvPr/>
          </p:nvSpPr>
          <p:spPr bwMode="auto">
            <a:xfrm>
              <a:off x="1247" y="2296"/>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糖原合酶</a:t>
              </a:r>
              <a:endParaRPr kumimoji="1" lang="zh-CN" altLang="en-US" sz="2400">
                <a:latin typeface="Times New Roman" pitchFamily="18" charset="0"/>
                <a:ea typeface="黑体" pitchFamily="2" charset="-122"/>
              </a:endParaRPr>
            </a:p>
          </p:txBody>
        </p:sp>
        <p:sp>
          <p:nvSpPr>
            <p:cNvPr id="56333" name="Line 15"/>
            <p:cNvSpPr>
              <a:spLocks noChangeShapeType="1"/>
            </p:cNvSpPr>
            <p:nvPr/>
          </p:nvSpPr>
          <p:spPr bwMode="auto">
            <a:xfrm>
              <a:off x="1882" y="2659"/>
              <a:ext cx="0" cy="48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34" name="Rectangle 16"/>
            <p:cNvSpPr>
              <a:spLocks noChangeArrowheads="1"/>
            </p:cNvSpPr>
            <p:nvPr/>
          </p:nvSpPr>
          <p:spPr bwMode="auto">
            <a:xfrm>
              <a:off x="1156" y="3249"/>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促进糖的储存</a:t>
              </a:r>
              <a:endParaRPr kumimoji="1" lang="zh-CN" altLang="en-US" sz="2400">
                <a:latin typeface="Times New Roman" pitchFamily="18" charset="0"/>
                <a:ea typeface="黑体" pitchFamily="2" charset="-122"/>
              </a:endParaRPr>
            </a:p>
          </p:txBody>
        </p:sp>
      </p:grpSp>
      <p:sp>
        <p:nvSpPr>
          <p:cNvPr id="15" name="灯片编号占位符 14"/>
          <p:cNvSpPr>
            <a:spLocks noGrp="1"/>
          </p:cNvSpPr>
          <p:nvPr>
            <p:ph type="sldNum" sz="quarter" idx="11"/>
          </p:nvPr>
        </p:nvSpPr>
        <p:spPr/>
        <p:txBody>
          <a:bodyPr/>
          <a:lstStyle/>
          <a:p>
            <a:pPr>
              <a:defRPr/>
            </a:pPr>
            <a:fld id="{7D90E316-58D3-4896-89CC-36797C80DBF5}" type="slidenum">
              <a:rPr lang="en-US" altLang="zh-CN" smtClean="0"/>
              <a:pPr>
                <a:defRPr/>
              </a:pPr>
              <a:t>56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611560" y="828001"/>
            <a:ext cx="6841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r>
              <a:rPr kumimoji="1" lang="en-US" altLang="zh-CN" sz="3200" dirty="0">
                <a:latin typeface="华文楷体" pitchFamily="2" charset="-122"/>
                <a:ea typeface="黑体" pitchFamily="2" charset="-122"/>
              </a:rPr>
              <a:t>③ </a:t>
            </a:r>
            <a:r>
              <a:rPr kumimoji="1" lang="zh-CN" altLang="en-US" sz="3200" dirty="0">
                <a:latin typeface="华文楷体" pitchFamily="2" charset="-122"/>
                <a:ea typeface="黑体" pitchFamily="2" charset="-122"/>
              </a:rPr>
              <a:t>使不同的代谢途径相互协调</a:t>
            </a:r>
            <a:endParaRPr kumimoji="1" lang="zh-CN" altLang="en-US" sz="2400" dirty="0">
              <a:latin typeface="Tahoma" pitchFamily="34" charset="0"/>
              <a:ea typeface="黑体" pitchFamily="2" charset="-122"/>
            </a:endParaRPr>
          </a:p>
        </p:txBody>
      </p:sp>
      <p:sp>
        <p:nvSpPr>
          <p:cNvPr id="18" name="TextBox 17"/>
          <p:cNvSpPr txBox="1"/>
          <p:nvPr/>
        </p:nvSpPr>
        <p:spPr>
          <a:xfrm>
            <a:off x="1594973" y="2960796"/>
            <a:ext cx="2016224" cy="523220"/>
          </a:xfrm>
          <a:prstGeom prst="rect">
            <a:avLst/>
          </a:prstGeom>
          <a:noFill/>
        </p:spPr>
        <p:txBody>
          <a:bodyPr wrap="square" rtlCol="0">
            <a:spAutoFit/>
          </a:bodyPr>
          <a:lstStyle/>
          <a:p>
            <a:r>
              <a:rPr lang="zh-CN" altLang="en-US" sz="2800" dirty="0">
                <a:latin typeface="黑体" pitchFamily="49" charset="-122"/>
                <a:ea typeface="黑体" pitchFamily="49" charset="-122"/>
              </a:rPr>
              <a:t>柠檬酸↑</a:t>
            </a:r>
          </a:p>
        </p:txBody>
      </p:sp>
      <p:sp>
        <p:nvSpPr>
          <p:cNvPr id="19" name="TextBox 18"/>
          <p:cNvSpPr txBox="1"/>
          <p:nvPr/>
        </p:nvSpPr>
        <p:spPr>
          <a:xfrm>
            <a:off x="5195373" y="2960796"/>
            <a:ext cx="2016224" cy="523220"/>
          </a:xfrm>
          <a:prstGeom prst="rect">
            <a:avLst/>
          </a:prstGeom>
          <a:noFill/>
        </p:spPr>
        <p:txBody>
          <a:bodyPr wrap="square" rtlCol="0">
            <a:spAutoFit/>
          </a:bodyPr>
          <a:lstStyle/>
          <a:p>
            <a:r>
              <a:rPr lang="en-US" altLang="zh-CN" sz="2800" dirty="0">
                <a:latin typeface="Arial" pitchFamily="34" charset="0"/>
                <a:ea typeface="黑体" pitchFamily="49" charset="-122"/>
                <a:cs typeface="Arial" pitchFamily="34" charset="0"/>
              </a:rPr>
              <a:t>ATP</a:t>
            </a:r>
            <a:r>
              <a:rPr lang="zh-CN" altLang="en-US" sz="2800" dirty="0">
                <a:latin typeface="黑体" pitchFamily="49" charset="-122"/>
                <a:ea typeface="黑体" pitchFamily="49" charset="-122"/>
              </a:rPr>
              <a:t>↑</a:t>
            </a:r>
          </a:p>
        </p:txBody>
      </p:sp>
      <p:grpSp>
        <p:nvGrpSpPr>
          <p:cNvPr id="32" name="组合 31"/>
          <p:cNvGrpSpPr/>
          <p:nvPr/>
        </p:nvGrpSpPr>
        <p:grpSpPr>
          <a:xfrm>
            <a:off x="2609435" y="1700423"/>
            <a:ext cx="3600400" cy="1266723"/>
            <a:chOff x="2562126" y="1645407"/>
            <a:chExt cx="3600400" cy="1266723"/>
          </a:xfrm>
        </p:grpSpPr>
        <p:sp>
          <p:nvSpPr>
            <p:cNvPr id="15" name="TextBox 14"/>
            <p:cNvSpPr txBox="1"/>
            <p:nvPr/>
          </p:nvSpPr>
          <p:spPr>
            <a:xfrm>
              <a:off x="2849972" y="1645407"/>
              <a:ext cx="3024336" cy="523220"/>
            </a:xfrm>
            <a:prstGeom prst="rect">
              <a:avLst/>
            </a:prstGeom>
            <a:noFill/>
          </p:spPr>
          <p:txBody>
            <a:bodyPr wrap="square" rtlCol="0">
              <a:spAutoFit/>
            </a:bodyPr>
            <a:lstStyle/>
            <a:p>
              <a:r>
                <a:rPr lang="zh-CN" altLang="en-US" sz="2800" dirty="0">
                  <a:latin typeface="黑体" pitchFamily="49" charset="-122"/>
                  <a:ea typeface="黑体" pitchFamily="49" charset="-122"/>
                </a:rPr>
                <a:t>三羧酸循环活跃</a:t>
              </a:r>
            </a:p>
          </p:txBody>
        </p:sp>
        <p:cxnSp>
          <p:nvCxnSpPr>
            <p:cNvPr id="17" name="直接连接符 16"/>
            <p:cNvCxnSpPr/>
            <p:nvPr/>
          </p:nvCxnSpPr>
          <p:spPr bwMode="auto">
            <a:xfrm>
              <a:off x="4362326" y="2182000"/>
              <a:ext cx="0" cy="26886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肘形连接符 22"/>
            <p:cNvCxnSpPr/>
            <p:nvPr/>
          </p:nvCxnSpPr>
          <p:spPr bwMode="auto">
            <a:xfrm rot="5400000" flipH="1" flipV="1">
              <a:off x="4355976" y="1105580"/>
              <a:ext cx="12700" cy="3600400"/>
            </a:xfrm>
            <a:prstGeom prst="bentConnector3">
              <a:avLst>
                <a:gd name="adj1" fmla="val 3570497"/>
              </a:avLst>
            </a:prstGeom>
            <a:solidFill>
              <a:schemeClr val="accent1"/>
            </a:solidFill>
            <a:ln w="28575" cap="flat" cmpd="sng" algn="ctr">
              <a:solidFill>
                <a:schemeClr val="tx1"/>
              </a:solidFill>
              <a:prstDash val="solid"/>
              <a:round/>
              <a:headEnd type="triangle" w="med" len="med"/>
              <a:tailEnd type="triangle" w="med" len="med"/>
            </a:ln>
            <a:effectLst/>
          </p:spPr>
        </p:cxnSp>
      </p:grpSp>
      <p:grpSp>
        <p:nvGrpSpPr>
          <p:cNvPr id="30" name="组合 29"/>
          <p:cNvGrpSpPr/>
          <p:nvPr/>
        </p:nvGrpSpPr>
        <p:grpSpPr>
          <a:xfrm>
            <a:off x="874397" y="3373099"/>
            <a:ext cx="3364105" cy="2792205"/>
            <a:chOff x="827088" y="3318083"/>
            <a:chExt cx="3364105" cy="2792205"/>
          </a:xfrm>
        </p:grpSpPr>
        <p:sp>
          <p:nvSpPr>
            <p:cNvPr id="57356" name="Rectangle 14"/>
            <p:cNvSpPr>
              <a:spLocks noChangeArrowheads="1"/>
            </p:cNvSpPr>
            <p:nvPr/>
          </p:nvSpPr>
          <p:spPr bwMode="auto">
            <a:xfrm>
              <a:off x="1417706" y="4059069"/>
              <a:ext cx="22602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kumimoji="1" lang="zh-CN" altLang="en-US" sz="2800" dirty="0">
                  <a:latin typeface="Times New Roman" pitchFamily="18" charset="0"/>
                  <a:ea typeface="黑体" pitchFamily="2" charset="-122"/>
                </a:rPr>
                <a:t>乙酰辅酶</a:t>
              </a:r>
              <a:r>
                <a:rPr kumimoji="1" lang="en-US" altLang="zh-CN" sz="2800" dirty="0">
                  <a:latin typeface="Times New Roman" pitchFamily="18" charset="0"/>
                  <a:ea typeface="黑体" pitchFamily="2" charset="-122"/>
                </a:rPr>
                <a:t>A</a:t>
              </a:r>
            </a:p>
            <a:p>
              <a:r>
                <a:rPr kumimoji="1" lang="zh-CN" altLang="en-US" sz="2800" dirty="0">
                  <a:latin typeface="Times New Roman" pitchFamily="18" charset="0"/>
                  <a:ea typeface="黑体" pitchFamily="2" charset="-122"/>
                </a:rPr>
                <a:t>羧化酶</a:t>
              </a:r>
              <a:endParaRPr kumimoji="1" lang="en-US" altLang="zh-CN" sz="2400" dirty="0">
                <a:latin typeface="Times New Roman" pitchFamily="18" charset="0"/>
                <a:ea typeface="黑体" pitchFamily="2" charset="-122"/>
              </a:endParaRPr>
            </a:p>
          </p:txBody>
        </p:sp>
        <p:sp>
          <p:nvSpPr>
            <p:cNvPr id="57357" name="Line 15"/>
            <p:cNvSpPr>
              <a:spLocks noChangeShapeType="1"/>
            </p:cNvSpPr>
            <p:nvPr/>
          </p:nvSpPr>
          <p:spPr bwMode="auto">
            <a:xfrm>
              <a:off x="2565209" y="5049240"/>
              <a:ext cx="0" cy="54000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58" name="Rectangle 16"/>
            <p:cNvSpPr>
              <a:spLocks noChangeArrowheads="1"/>
            </p:cNvSpPr>
            <p:nvPr/>
          </p:nvSpPr>
          <p:spPr bwMode="auto">
            <a:xfrm>
              <a:off x="827088" y="5589588"/>
              <a:ext cx="336410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促进脂酸的合成</a:t>
              </a:r>
              <a:endParaRPr kumimoji="1" lang="zh-CN" altLang="en-US" sz="2400">
                <a:latin typeface="Times New Roman" pitchFamily="18" charset="0"/>
                <a:ea typeface="黑体" pitchFamily="2" charset="-122"/>
              </a:endParaRPr>
            </a:p>
          </p:txBody>
        </p:sp>
        <p:sp>
          <p:nvSpPr>
            <p:cNvPr id="21" name="Line 15"/>
            <p:cNvSpPr>
              <a:spLocks noChangeShapeType="1"/>
            </p:cNvSpPr>
            <p:nvPr/>
          </p:nvSpPr>
          <p:spPr bwMode="auto">
            <a:xfrm>
              <a:off x="2570766" y="3480054"/>
              <a:ext cx="0" cy="54000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 name="椭圆 25"/>
            <p:cNvSpPr/>
            <p:nvPr/>
          </p:nvSpPr>
          <p:spPr bwMode="auto">
            <a:xfrm>
              <a:off x="2066710" y="3567029"/>
              <a:ext cx="360040" cy="360040"/>
            </a:xfrm>
            <a:prstGeom prst="ellipse">
              <a:avLst/>
            </a:prstGeom>
            <a:solidFill>
              <a:srgbClr val="FFC5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Garamond" pitchFamily="18" charset="0"/>
                <a:ea typeface="宋体" pitchFamily="2" charset="-122"/>
              </a:endParaRPr>
            </a:p>
          </p:txBody>
        </p:sp>
        <p:sp>
          <p:nvSpPr>
            <p:cNvPr id="57351" name="Rectangle 9"/>
            <p:cNvSpPr>
              <a:spLocks noChangeArrowheads="1"/>
            </p:cNvSpPr>
            <p:nvPr/>
          </p:nvSpPr>
          <p:spPr bwMode="auto">
            <a:xfrm>
              <a:off x="1907704" y="3318083"/>
              <a:ext cx="7200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kumimoji="1" lang="en-US" altLang="zh-CN" sz="4400" b="1" dirty="0">
                  <a:solidFill>
                    <a:schemeClr val="bg2"/>
                  </a:solidFill>
                  <a:latin typeface="Times New Roman" pitchFamily="18" charset="0"/>
                  <a:ea typeface="黑体" pitchFamily="2" charset="-122"/>
                </a:rPr>
                <a:t>+</a:t>
              </a:r>
              <a:endParaRPr kumimoji="1" lang="en-US" altLang="zh-CN" sz="2800" b="1" dirty="0">
                <a:solidFill>
                  <a:schemeClr val="bg2"/>
                </a:solidFill>
                <a:latin typeface="Times New Roman" pitchFamily="18" charset="0"/>
                <a:ea typeface="黑体" pitchFamily="2" charset="-122"/>
              </a:endParaRPr>
            </a:p>
          </p:txBody>
        </p:sp>
      </p:grpSp>
      <p:grpSp>
        <p:nvGrpSpPr>
          <p:cNvPr id="31" name="组合 30"/>
          <p:cNvGrpSpPr/>
          <p:nvPr/>
        </p:nvGrpSpPr>
        <p:grpSpPr>
          <a:xfrm>
            <a:off x="4520263" y="3591888"/>
            <a:ext cx="3364105" cy="2573416"/>
            <a:chOff x="4472954" y="3536872"/>
            <a:chExt cx="3364105" cy="2573416"/>
          </a:xfrm>
        </p:grpSpPr>
        <p:sp>
          <p:nvSpPr>
            <p:cNvPr id="57352" name="Rectangle 10"/>
            <p:cNvSpPr>
              <a:spLocks noChangeArrowheads="1"/>
            </p:cNvSpPr>
            <p:nvPr/>
          </p:nvSpPr>
          <p:spPr bwMode="auto">
            <a:xfrm>
              <a:off x="4644008" y="4273932"/>
              <a:ext cx="2943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kumimoji="1" lang="zh-CN" altLang="en-US" sz="2800" dirty="0">
                  <a:latin typeface="Times New Roman" pitchFamily="18" charset="0"/>
                  <a:ea typeface="黑体" pitchFamily="2" charset="-122"/>
                </a:rPr>
                <a:t>异柠檬酸脱氢酶</a:t>
              </a:r>
              <a:endParaRPr kumimoji="1" lang="en-US" altLang="zh-CN" sz="2400" dirty="0">
                <a:latin typeface="Times New Roman" pitchFamily="18" charset="0"/>
                <a:ea typeface="黑体" pitchFamily="2" charset="-122"/>
              </a:endParaRPr>
            </a:p>
          </p:txBody>
        </p:sp>
        <p:sp>
          <p:nvSpPr>
            <p:cNvPr id="57353" name="Line 11"/>
            <p:cNvSpPr>
              <a:spLocks noChangeShapeType="1"/>
            </p:cNvSpPr>
            <p:nvPr/>
          </p:nvSpPr>
          <p:spPr bwMode="auto">
            <a:xfrm>
              <a:off x="6151835" y="4926250"/>
              <a:ext cx="0" cy="64800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7354" name="Rectangle 12"/>
            <p:cNvSpPr>
              <a:spLocks noChangeArrowheads="1"/>
            </p:cNvSpPr>
            <p:nvPr/>
          </p:nvSpPr>
          <p:spPr bwMode="auto">
            <a:xfrm>
              <a:off x="4472954" y="5589588"/>
              <a:ext cx="336410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dirty="0">
                  <a:latin typeface="Times New Roman" pitchFamily="18" charset="0"/>
                  <a:ea typeface="黑体" pitchFamily="2" charset="-122"/>
                </a:rPr>
                <a:t>抑制三羧酸循环</a:t>
              </a:r>
              <a:endParaRPr kumimoji="1" lang="zh-CN" altLang="en-US" sz="2400" dirty="0">
                <a:latin typeface="Times New Roman" pitchFamily="18" charset="0"/>
                <a:ea typeface="黑体" pitchFamily="2" charset="-122"/>
              </a:endParaRPr>
            </a:p>
          </p:txBody>
        </p:sp>
        <p:sp>
          <p:nvSpPr>
            <p:cNvPr id="20" name="Line 11"/>
            <p:cNvSpPr>
              <a:spLocks noChangeShapeType="1"/>
            </p:cNvSpPr>
            <p:nvPr/>
          </p:nvSpPr>
          <p:spPr bwMode="auto">
            <a:xfrm>
              <a:off x="6157392" y="3543108"/>
              <a:ext cx="0" cy="64800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9" name="组合 28"/>
            <p:cNvGrpSpPr/>
            <p:nvPr/>
          </p:nvGrpSpPr>
          <p:grpSpPr>
            <a:xfrm>
              <a:off x="6084168" y="3536872"/>
              <a:ext cx="720080" cy="584775"/>
              <a:chOff x="6846276" y="3611822"/>
              <a:chExt cx="720080" cy="584775"/>
            </a:xfrm>
          </p:grpSpPr>
          <p:sp>
            <p:nvSpPr>
              <p:cNvPr id="27" name="椭圆 26"/>
              <p:cNvSpPr/>
              <p:nvPr/>
            </p:nvSpPr>
            <p:spPr bwMode="auto">
              <a:xfrm>
                <a:off x="7035262" y="3719429"/>
                <a:ext cx="360040" cy="360040"/>
              </a:xfrm>
              <a:prstGeom prst="ellipse">
                <a:avLst/>
              </a:prstGeom>
              <a:solidFill>
                <a:srgbClr val="66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Garamond" pitchFamily="18" charset="0"/>
                  <a:ea typeface="宋体" pitchFamily="2" charset="-122"/>
                </a:endParaRPr>
              </a:p>
            </p:txBody>
          </p:sp>
          <p:sp>
            <p:nvSpPr>
              <p:cNvPr id="28" name="Rectangle 9"/>
              <p:cNvSpPr>
                <a:spLocks noChangeArrowheads="1"/>
              </p:cNvSpPr>
              <p:nvPr/>
            </p:nvSpPr>
            <p:spPr bwMode="auto">
              <a:xfrm>
                <a:off x="6846276" y="3611822"/>
                <a:ext cx="720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kumimoji="1" lang="zh-CN" altLang="en-US" sz="3200" b="1" dirty="0">
                    <a:solidFill>
                      <a:schemeClr val="bg2"/>
                    </a:solidFill>
                    <a:latin typeface="Times New Roman" pitchFamily="18" charset="0"/>
                    <a:ea typeface="黑体" pitchFamily="2" charset="-122"/>
                  </a:rPr>
                  <a:t>－</a:t>
                </a:r>
                <a:endParaRPr kumimoji="1" lang="en-US" altLang="zh-CN" b="1" dirty="0">
                  <a:solidFill>
                    <a:schemeClr val="bg2"/>
                  </a:solidFill>
                  <a:latin typeface="Times New Roman" pitchFamily="18" charset="0"/>
                  <a:ea typeface="黑体" pitchFamily="2" charset="-122"/>
                </a:endParaRPr>
              </a:p>
            </p:txBody>
          </p:sp>
        </p:grpSp>
      </p:grpSp>
      <p:sp>
        <p:nvSpPr>
          <p:cNvPr id="24" name="灯片编号占位符 23"/>
          <p:cNvSpPr>
            <a:spLocks noGrp="1"/>
          </p:cNvSpPr>
          <p:nvPr>
            <p:ph type="sldNum" sz="quarter" idx="11"/>
          </p:nvPr>
        </p:nvSpPr>
        <p:spPr/>
        <p:txBody>
          <a:bodyPr/>
          <a:lstStyle/>
          <a:p>
            <a:pPr>
              <a:defRPr/>
            </a:pPr>
            <a:fld id="{7D90E316-58D3-4896-89CC-36797C80DBF5}" type="slidenum">
              <a:rPr lang="en-US" altLang="zh-CN" smtClean="0"/>
              <a:pPr>
                <a:defRPr/>
              </a:pPr>
              <a:t>57</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dissolve">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2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18" grpId="0"/>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1979613" y="1125538"/>
            <a:ext cx="5184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en-US" altLang="zh-CN" sz="3200" dirty="0">
                <a:solidFill>
                  <a:srgbClr val="FFFF00"/>
                </a:solidFill>
                <a:latin typeface="Times New Roman" pitchFamily="18" charset="0"/>
                <a:ea typeface="黑体" pitchFamily="2" charset="-122"/>
              </a:rPr>
              <a:t>2. </a:t>
            </a:r>
            <a:r>
              <a:rPr kumimoji="1" lang="zh-CN" altLang="en-US" sz="3200" dirty="0">
                <a:solidFill>
                  <a:srgbClr val="FFFF00"/>
                </a:solidFill>
                <a:latin typeface="Times New Roman" pitchFamily="18" charset="0"/>
                <a:ea typeface="黑体" pitchFamily="2" charset="-122"/>
              </a:rPr>
              <a:t>酶的化学修饰调节</a:t>
            </a:r>
            <a:endParaRPr kumimoji="1" lang="zh-CN" altLang="en-US" sz="2400" dirty="0">
              <a:latin typeface="Times New Roman" pitchFamily="18" charset="0"/>
              <a:ea typeface="黑体" pitchFamily="2" charset="-122"/>
            </a:endParaRPr>
          </a:p>
        </p:txBody>
      </p:sp>
      <p:sp>
        <p:nvSpPr>
          <p:cNvPr id="64518" name="Rectangle 6"/>
          <p:cNvSpPr>
            <a:spLocks noChangeArrowheads="1"/>
          </p:cNvSpPr>
          <p:nvPr/>
        </p:nvSpPr>
        <p:spPr bwMode="auto">
          <a:xfrm>
            <a:off x="1043112" y="2132856"/>
            <a:ext cx="7129288"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just">
              <a:lnSpc>
                <a:spcPct val="130000"/>
              </a:lnSpc>
            </a:pPr>
            <a:r>
              <a:rPr kumimoji="1" lang="en-US" altLang="zh-CN" sz="2800" dirty="0">
                <a:latin typeface="Times New Roman" pitchFamily="18" charset="0"/>
                <a:ea typeface="黑体" pitchFamily="2" charset="-122"/>
              </a:rPr>
              <a:t>       </a:t>
            </a:r>
            <a:r>
              <a:rPr kumimoji="1" lang="zh-CN" altLang="en-US" sz="2800" u="sng" dirty="0">
                <a:latin typeface="Times New Roman" pitchFamily="18" charset="0"/>
                <a:ea typeface="黑体" pitchFamily="2" charset="-122"/>
              </a:rPr>
              <a:t>在其他酶的催化下</a:t>
            </a:r>
            <a:r>
              <a:rPr kumimoji="1" lang="zh-CN" altLang="en-US" sz="2800" dirty="0">
                <a:latin typeface="Times New Roman" pitchFamily="18" charset="0"/>
                <a:ea typeface="黑体" pitchFamily="2" charset="-122"/>
              </a:rPr>
              <a:t>，酶蛋白肽链上某些氨基酸残基的侧链发生可逆的</a:t>
            </a:r>
            <a:r>
              <a:rPr kumimoji="1" lang="zh-CN" altLang="en-US" sz="2800" u="sng" dirty="0">
                <a:latin typeface="Times New Roman" pitchFamily="18" charset="0"/>
                <a:ea typeface="黑体" pitchFamily="2" charset="-122"/>
              </a:rPr>
              <a:t>共价修饰</a:t>
            </a:r>
            <a:r>
              <a:rPr kumimoji="1" lang="en-US" altLang="zh-CN" sz="2800" dirty="0">
                <a:latin typeface="Times New Roman" pitchFamily="18" charset="0"/>
                <a:ea typeface="黑体" pitchFamily="2" charset="-122"/>
              </a:rPr>
              <a:t>(covalent modification)</a:t>
            </a:r>
            <a:r>
              <a:rPr kumimoji="1" lang="zh-CN" altLang="en-US" sz="2800" dirty="0">
                <a:latin typeface="Times New Roman" pitchFamily="18" charset="0"/>
                <a:ea typeface="黑体" pitchFamily="2" charset="-122"/>
              </a:rPr>
              <a:t>，从而引起酶活性改变，这种调节称为酶的</a:t>
            </a:r>
            <a:r>
              <a:rPr kumimoji="1" lang="zh-CN" altLang="en-US" sz="2800" dirty="0">
                <a:solidFill>
                  <a:srgbClr val="FFFF00"/>
                </a:solidFill>
                <a:latin typeface="Times New Roman" pitchFamily="18" charset="0"/>
                <a:ea typeface="黑体" pitchFamily="2" charset="-122"/>
              </a:rPr>
              <a:t>化学修饰或共价修饰调节</a:t>
            </a:r>
            <a:r>
              <a:rPr kumimoji="1" lang="zh-CN" altLang="en-US" sz="2800" dirty="0">
                <a:latin typeface="Times New Roman" pitchFamily="18" charset="0"/>
                <a:ea typeface="黑体" pitchFamily="2" charset="-122"/>
              </a:rPr>
              <a:t>。</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58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wipe(up)">
                                      <p:cBhvr>
                                        <p:cTn id="7"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900113" y="90805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FontTx/>
              <a:buChar char="•"/>
            </a:pPr>
            <a:r>
              <a:rPr kumimoji="1" lang="en-US" altLang="zh-CN" sz="3200" dirty="0">
                <a:solidFill>
                  <a:srgbClr val="FFFF00"/>
                </a:solidFill>
                <a:latin typeface="黑体" pitchFamily="2" charset="-122"/>
                <a:ea typeface="黑体" pitchFamily="2" charset="-122"/>
              </a:rPr>
              <a:t> </a:t>
            </a:r>
            <a:r>
              <a:rPr kumimoji="1" lang="zh-CN" altLang="en-US" sz="3200" dirty="0">
                <a:solidFill>
                  <a:srgbClr val="FFFF00"/>
                </a:solidFill>
                <a:latin typeface="黑体" pitchFamily="2" charset="-122"/>
                <a:ea typeface="黑体" pitchFamily="2" charset="-122"/>
              </a:rPr>
              <a:t>化学修饰调节的主要方式</a:t>
            </a:r>
            <a:endParaRPr kumimoji="1" lang="zh-CN" altLang="en-US" sz="2400" dirty="0">
              <a:latin typeface="黑体" pitchFamily="2" charset="-122"/>
              <a:ea typeface="黑体" pitchFamily="2" charset="-122"/>
            </a:endParaRPr>
          </a:p>
        </p:txBody>
      </p:sp>
      <p:sp>
        <p:nvSpPr>
          <p:cNvPr id="65541" name="Rectangle 5"/>
          <p:cNvSpPr>
            <a:spLocks noChangeArrowheads="1"/>
          </p:cNvSpPr>
          <p:nvPr/>
        </p:nvSpPr>
        <p:spPr bwMode="auto">
          <a:xfrm>
            <a:off x="2771775" y="1989138"/>
            <a:ext cx="419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磷酸化 </a:t>
            </a:r>
            <a:r>
              <a:rPr kumimoji="1" lang="en-US" altLang="zh-CN" sz="2800">
                <a:latin typeface="Times New Roman" pitchFamily="18" charset="0"/>
                <a:ea typeface="黑体" pitchFamily="2" charset="-122"/>
              </a:rPr>
              <a:t>- - - </a:t>
            </a:r>
            <a:r>
              <a:rPr kumimoji="1" lang="zh-CN" altLang="en-US" sz="2800">
                <a:latin typeface="Times New Roman" pitchFamily="18" charset="0"/>
                <a:ea typeface="黑体" pitchFamily="2" charset="-122"/>
              </a:rPr>
              <a:t>去磷酸</a:t>
            </a:r>
            <a:endParaRPr kumimoji="1" lang="zh-CN" altLang="en-US" sz="2400">
              <a:latin typeface="Times New Roman" pitchFamily="18" charset="0"/>
              <a:ea typeface="黑体" pitchFamily="2" charset="-122"/>
            </a:endParaRPr>
          </a:p>
        </p:txBody>
      </p:sp>
      <p:sp>
        <p:nvSpPr>
          <p:cNvPr id="65542" name="Rectangle 6"/>
          <p:cNvSpPr>
            <a:spLocks noChangeArrowheads="1"/>
          </p:cNvSpPr>
          <p:nvPr/>
        </p:nvSpPr>
        <p:spPr bwMode="auto">
          <a:xfrm>
            <a:off x="2789238" y="2813050"/>
            <a:ext cx="419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乙酰化 </a:t>
            </a:r>
            <a:r>
              <a:rPr kumimoji="1" lang="en-US" altLang="zh-CN" sz="2800">
                <a:latin typeface="Times New Roman" pitchFamily="18" charset="0"/>
                <a:ea typeface="黑体" pitchFamily="2" charset="-122"/>
              </a:rPr>
              <a:t>- - - </a:t>
            </a:r>
            <a:r>
              <a:rPr kumimoji="1" lang="zh-CN" altLang="en-US" sz="2800">
                <a:latin typeface="Times New Roman" pitchFamily="18" charset="0"/>
                <a:ea typeface="黑体" pitchFamily="2" charset="-122"/>
              </a:rPr>
              <a:t>脱乙酰</a:t>
            </a:r>
            <a:endParaRPr kumimoji="1" lang="zh-CN" altLang="en-US" sz="2400">
              <a:latin typeface="Times New Roman" pitchFamily="18" charset="0"/>
              <a:ea typeface="黑体" pitchFamily="2" charset="-122"/>
            </a:endParaRPr>
          </a:p>
        </p:txBody>
      </p:sp>
      <p:sp>
        <p:nvSpPr>
          <p:cNvPr id="65543" name="Rectangle 7"/>
          <p:cNvSpPr>
            <a:spLocks noChangeArrowheads="1"/>
          </p:cNvSpPr>
          <p:nvPr/>
        </p:nvSpPr>
        <p:spPr bwMode="auto">
          <a:xfrm>
            <a:off x="2771775" y="3644900"/>
            <a:ext cx="4191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甲基化 </a:t>
            </a:r>
            <a:r>
              <a:rPr kumimoji="1" lang="en-US" altLang="zh-CN" sz="2800">
                <a:latin typeface="Times New Roman" pitchFamily="18" charset="0"/>
                <a:ea typeface="黑体" pitchFamily="2" charset="-122"/>
              </a:rPr>
              <a:t>- - - </a:t>
            </a:r>
            <a:r>
              <a:rPr kumimoji="1" lang="zh-CN" altLang="en-US" sz="2800">
                <a:latin typeface="Times New Roman" pitchFamily="18" charset="0"/>
                <a:ea typeface="黑体" pitchFamily="2" charset="-122"/>
              </a:rPr>
              <a:t>去甲基</a:t>
            </a:r>
            <a:endParaRPr kumimoji="1" lang="zh-CN" altLang="en-US" sz="2400">
              <a:latin typeface="Times New Roman" pitchFamily="18" charset="0"/>
              <a:ea typeface="黑体" pitchFamily="2" charset="-122"/>
            </a:endParaRPr>
          </a:p>
        </p:txBody>
      </p:sp>
      <p:sp>
        <p:nvSpPr>
          <p:cNvPr id="65544" name="Rectangle 8"/>
          <p:cNvSpPr>
            <a:spLocks noChangeArrowheads="1"/>
          </p:cNvSpPr>
          <p:nvPr/>
        </p:nvSpPr>
        <p:spPr bwMode="auto">
          <a:xfrm>
            <a:off x="2771775" y="4437063"/>
            <a:ext cx="419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Times New Roman" pitchFamily="18" charset="0"/>
                <a:ea typeface="黑体" pitchFamily="2" charset="-122"/>
              </a:rPr>
              <a:t>腺苷化 </a:t>
            </a:r>
            <a:r>
              <a:rPr kumimoji="1" lang="en-US" altLang="zh-CN" sz="2800">
                <a:latin typeface="Times New Roman" pitchFamily="18" charset="0"/>
                <a:ea typeface="黑体" pitchFamily="2" charset="-122"/>
              </a:rPr>
              <a:t>- - - </a:t>
            </a:r>
            <a:r>
              <a:rPr kumimoji="1" lang="zh-CN" altLang="en-US" sz="2800">
                <a:latin typeface="Times New Roman" pitchFamily="18" charset="0"/>
                <a:ea typeface="黑体" pitchFamily="2" charset="-122"/>
              </a:rPr>
              <a:t>脱腺苷</a:t>
            </a:r>
            <a:endParaRPr kumimoji="1" lang="zh-CN" altLang="en-US" sz="2400">
              <a:latin typeface="Times New Roman" pitchFamily="18" charset="0"/>
              <a:ea typeface="黑体" pitchFamily="2" charset="-122"/>
            </a:endParaRPr>
          </a:p>
        </p:txBody>
      </p:sp>
      <p:sp>
        <p:nvSpPr>
          <p:cNvPr id="65545" name="Rectangle 9"/>
          <p:cNvSpPr>
            <a:spLocks noChangeArrowheads="1"/>
          </p:cNvSpPr>
          <p:nvPr/>
        </p:nvSpPr>
        <p:spPr bwMode="auto">
          <a:xfrm>
            <a:off x="2484438" y="5229200"/>
            <a:ext cx="510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dirty="0">
                <a:latin typeface="Times New Roman" pitchFamily="18" charset="0"/>
                <a:ea typeface="黑体" pitchFamily="2" charset="-122"/>
              </a:rPr>
              <a:t>  SH  </a:t>
            </a:r>
            <a:r>
              <a:rPr kumimoji="1" lang="zh-CN" altLang="en-US" sz="2800" dirty="0">
                <a:latin typeface="Times New Roman" pitchFamily="18" charset="0"/>
                <a:ea typeface="黑体" pitchFamily="2" charset="-122"/>
              </a:rPr>
              <a:t>与  </a:t>
            </a:r>
            <a:r>
              <a:rPr kumimoji="1" lang="en-US" altLang="zh-CN" sz="2800" dirty="0">
                <a:latin typeface="Times New Roman" pitchFamily="18" charset="0"/>
                <a:ea typeface="黑体" pitchFamily="2" charset="-122"/>
              </a:rPr>
              <a:t>– S — S – </a:t>
            </a:r>
            <a:r>
              <a:rPr kumimoji="1" lang="zh-CN" altLang="en-US" sz="2800" dirty="0">
                <a:latin typeface="Times New Roman" pitchFamily="18" charset="0"/>
                <a:ea typeface="黑体" pitchFamily="2" charset="-122"/>
              </a:rPr>
              <a:t>互变</a:t>
            </a:r>
            <a:endParaRPr kumimoji="1" lang="zh-CN" altLang="en-US" sz="2400" dirty="0">
              <a:latin typeface="Times New Roman" pitchFamily="18" charset="0"/>
              <a:ea typeface="黑体" pitchFamily="2" charset="-122"/>
            </a:endParaRPr>
          </a:p>
        </p:txBody>
      </p:sp>
      <p:sp>
        <p:nvSpPr>
          <p:cNvPr id="65546" name="Line 10"/>
          <p:cNvSpPr>
            <a:spLocks noChangeShapeType="1"/>
          </p:cNvSpPr>
          <p:nvPr/>
        </p:nvSpPr>
        <p:spPr bwMode="auto">
          <a:xfrm>
            <a:off x="2843213" y="2565400"/>
            <a:ext cx="2808287"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灯片编号占位符 8"/>
          <p:cNvSpPr>
            <a:spLocks noGrp="1"/>
          </p:cNvSpPr>
          <p:nvPr>
            <p:ph type="sldNum" sz="quarter" idx="11"/>
          </p:nvPr>
        </p:nvSpPr>
        <p:spPr/>
        <p:txBody>
          <a:bodyPr/>
          <a:lstStyle/>
          <a:p>
            <a:pPr>
              <a:defRPr/>
            </a:pPr>
            <a:fld id="{7D90E316-58D3-4896-89CC-36797C80DBF5}" type="slidenum">
              <a:rPr lang="en-US" altLang="zh-CN" smtClean="0"/>
              <a:pPr>
                <a:defRPr/>
              </a:pPr>
              <a:t>59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ssolve">
                                      <p:cBhvr>
                                        <p:cTn id="7" dur="5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wipe(up)">
                                      <p:cBhvr>
                                        <p:cTn id="12" dur="500"/>
                                        <p:tgtEl>
                                          <p:spTgt spid="65541"/>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5542"/>
                                        </p:tgtEl>
                                        <p:attrNameLst>
                                          <p:attrName>style.visibility</p:attrName>
                                        </p:attrNameLst>
                                      </p:cBhvr>
                                      <p:to>
                                        <p:strVal val="visible"/>
                                      </p:to>
                                    </p:set>
                                    <p:animEffect transition="in" filter="wipe(up)">
                                      <p:cBhvr>
                                        <p:cTn id="16" dur="500"/>
                                        <p:tgtEl>
                                          <p:spTgt spid="65542"/>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5543"/>
                                        </p:tgtEl>
                                        <p:attrNameLst>
                                          <p:attrName>style.visibility</p:attrName>
                                        </p:attrNameLst>
                                      </p:cBhvr>
                                      <p:to>
                                        <p:strVal val="visible"/>
                                      </p:to>
                                    </p:set>
                                    <p:animEffect transition="in" filter="wipe(up)">
                                      <p:cBhvr>
                                        <p:cTn id="20" dur="500"/>
                                        <p:tgtEl>
                                          <p:spTgt spid="65543"/>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65544"/>
                                        </p:tgtEl>
                                        <p:attrNameLst>
                                          <p:attrName>style.visibility</p:attrName>
                                        </p:attrNameLst>
                                      </p:cBhvr>
                                      <p:to>
                                        <p:strVal val="visible"/>
                                      </p:to>
                                    </p:set>
                                    <p:animEffect transition="in" filter="wipe(up)">
                                      <p:cBhvr>
                                        <p:cTn id="24" dur="500"/>
                                        <p:tgtEl>
                                          <p:spTgt spid="65544"/>
                                        </p:tgtEl>
                                      </p:cBhvr>
                                    </p:animEffect>
                                  </p:childTnLst>
                                </p:cTn>
                              </p:par>
                            </p:childTnLst>
                          </p:cTn>
                        </p:par>
                        <p:par>
                          <p:cTn id="25" fill="hold" nodeType="afterGroup">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5545"/>
                                        </p:tgtEl>
                                        <p:attrNameLst>
                                          <p:attrName>style.visibility</p:attrName>
                                        </p:attrNameLst>
                                      </p:cBhvr>
                                      <p:to>
                                        <p:strVal val="visible"/>
                                      </p:to>
                                    </p:set>
                                    <p:animEffect transition="in" filter="wipe(up)">
                                      <p:cBhvr>
                                        <p:cTn id="28" dur="500"/>
                                        <p:tgtEl>
                                          <p:spTgt spid="655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5546"/>
                                        </p:tgtEl>
                                        <p:attrNameLst>
                                          <p:attrName>style.visibility</p:attrName>
                                        </p:attrNameLst>
                                      </p:cBhvr>
                                      <p:to>
                                        <p:strVal val="visible"/>
                                      </p:to>
                                    </p:set>
                                    <p:animEffect transition="in" filter="wipe(left)">
                                      <p:cBhvr>
                                        <p:cTn id="33"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P spid="65542" grpId="0"/>
      <p:bldP spid="65543" grpId="0"/>
      <p:bldP spid="65544" grpId="0"/>
      <p:bldP spid="65545" grpId="0"/>
      <p:bldP spid="655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581150" y="838453"/>
            <a:ext cx="594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dirty="0">
                <a:solidFill>
                  <a:srgbClr val="FFFF66"/>
                </a:solidFill>
                <a:latin typeface="楷体_GB2312" pitchFamily="49" charset="-122"/>
                <a:ea typeface="黑体" pitchFamily="2" charset="-122"/>
              </a:rPr>
              <a:t>（二）可调节性</a:t>
            </a:r>
            <a:endParaRPr kumimoji="1" lang="zh-CN" altLang="en-US" sz="2400" dirty="0">
              <a:latin typeface="Tahoma" pitchFamily="34" charset="0"/>
              <a:ea typeface="黑体" pitchFamily="2" charset="-122"/>
            </a:endParaRPr>
          </a:p>
        </p:txBody>
      </p:sp>
      <p:sp>
        <p:nvSpPr>
          <p:cNvPr id="16389" name="Rectangle 5"/>
          <p:cNvSpPr>
            <a:spLocks noChangeArrowheads="1"/>
          </p:cNvSpPr>
          <p:nvPr/>
        </p:nvSpPr>
        <p:spPr bwMode="auto">
          <a:xfrm>
            <a:off x="4716016" y="4652963"/>
            <a:ext cx="31686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dirty="0">
                <a:latin typeface="黑体" pitchFamily="49" charset="-122"/>
                <a:ea typeface="黑体" pitchFamily="49" charset="-122"/>
              </a:rPr>
              <a:t>机体有精细的调节机制，调节代谢的方向和速度</a:t>
            </a:r>
            <a:endParaRPr kumimoji="1" lang="zh-CN" altLang="en-US" sz="2400" dirty="0">
              <a:latin typeface="黑体" pitchFamily="49" charset="-122"/>
              <a:ea typeface="黑体" pitchFamily="49" charset="-122"/>
            </a:endParaRPr>
          </a:p>
        </p:txBody>
      </p:sp>
      <p:sp>
        <p:nvSpPr>
          <p:cNvPr id="16390" name="Line 6"/>
          <p:cNvSpPr>
            <a:spLocks noChangeShapeType="1"/>
          </p:cNvSpPr>
          <p:nvPr/>
        </p:nvSpPr>
        <p:spPr bwMode="auto">
          <a:xfrm>
            <a:off x="3276600" y="5373688"/>
            <a:ext cx="1143000" cy="0"/>
          </a:xfrm>
          <a:prstGeom prst="line">
            <a:avLst/>
          </a:prstGeom>
          <a:noFill/>
          <a:ln w="57150" cap="sq">
            <a:solidFill>
              <a:srgbClr val="FFFFCC"/>
            </a:solidFill>
            <a:round/>
            <a:headEnd type="triangle" w="med" len="med"/>
            <a:tailEnd type="none" w="sm" len="sm"/>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sp>
        <p:nvSpPr>
          <p:cNvPr id="16391" name="Rectangle 7"/>
          <p:cNvSpPr>
            <a:spLocks noChangeArrowheads="1"/>
          </p:cNvSpPr>
          <p:nvPr/>
        </p:nvSpPr>
        <p:spPr bwMode="auto">
          <a:xfrm>
            <a:off x="1258888" y="1916113"/>
            <a:ext cx="17605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黑体" pitchFamily="49" charset="-122"/>
                <a:ea typeface="黑体" pitchFamily="49" charset="-122"/>
              </a:rPr>
              <a:t>内外环境不断变化</a:t>
            </a:r>
            <a:endParaRPr kumimoji="1" lang="zh-CN" altLang="en-US" sz="2400">
              <a:latin typeface="黑体" pitchFamily="49" charset="-122"/>
              <a:ea typeface="黑体" pitchFamily="49" charset="-122"/>
            </a:endParaRPr>
          </a:p>
        </p:txBody>
      </p:sp>
      <p:sp>
        <p:nvSpPr>
          <p:cNvPr id="16392" name="Rectangle 8"/>
          <p:cNvSpPr>
            <a:spLocks noChangeArrowheads="1"/>
          </p:cNvSpPr>
          <p:nvPr/>
        </p:nvSpPr>
        <p:spPr bwMode="auto">
          <a:xfrm>
            <a:off x="5076825" y="2062163"/>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2800">
                <a:latin typeface="黑体" pitchFamily="49" charset="-122"/>
                <a:ea typeface="黑体" pitchFamily="49" charset="-122"/>
              </a:rPr>
              <a:t>影响机体代谢</a:t>
            </a:r>
            <a:endParaRPr kumimoji="1" lang="zh-CN" altLang="en-US" sz="2400">
              <a:latin typeface="黑体" pitchFamily="49" charset="-122"/>
              <a:ea typeface="黑体" pitchFamily="49" charset="-122"/>
            </a:endParaRPr>
          </a:p>
        </p:txBody>
      </p:sp>
      <p:sp>
        <p:nvSpPr>
          <p:cNvPr id="16393" name="Line 9"/>
          <p:cNvSpPr>
            <a:spLocks noChangeShapeType="1"/>
          </p:cNvSpPr>
          <p:nvPr/>
        </p:nvSpPr>
        <p:spPr bwMode="auto">
          <a:xfrm>
            <a:off x="3378200" y="2366963"/>
            <a:ext cx="1143000" cy="0"/>
          </a:xfrm>
          <a:prstGeom prst="line">
            <a:avLst/>
          </a:prstGeom>
          <a:noFill/>
          <a:ln w="57150" cap="sq">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sp>
        <p:nvSpPr>
          <p:cNvPr id="16394" name="Rectangle 10"/>
          <p:cNvSpPr>
            <a:spLocks noChangeArrowheads="1"/>
          </p:cNvSpPr>
          <p:nvPr/>
        </p:nvSpPr>
        <p:spPr bwMode="auto">
          <a:xfrm>
            <a:off x="1187450" y="4868863"/>
            <a:ext cx="1798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2800">
                <a:latin typeface="黑体" pitchFamily="49" charset="-122"/>
                <a:ea typeface="黑体" pitchFamily="49" charset="-122"/>
              </a:rPr>
              <a:t>适应环境的变化</a:t>
            </a:r>
            <a:endParaRPr kumimoji="1" lang="zh-CN" altLang="en-US" sz="2400">
              <a:latin typeface="黑体" pitchFamily="49" charset="-122"/>
              <a:ea typeface="黑体" pitchFamily="49" charset="-122"/>
            </a:endParaRPr>
          </a:p>
        </p:txBody>
      </p:sp>
      <p:sp>
        <p:nvSpPr>
          <p:cNvPr id="16395" name="Line 11"/>
          <p:cNvSpPr>
            <a:spLocks noChangeShapeType="1"/>
          </p:cNvSpPr>
          <p:nvPr/>
        </p:nvSpPr>
        <p:spPr bwMode="auto">
          <a:xfrm rot="5400000">
            <a:off x="5739606" y="3663157"/>
            <a:ext cx="1220787" cy="0"/>
          </a:xfrm>
          <a:prstGeom prst="line">
            <a:avLst/>
          </a:prstGeom>
          <a:noFill/>
          <a:ln w="57150" cap="sq">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黑体" pitchFamily="49" charset="-122"/>
              <a:ea typeface="黑体" pitchFamily="49" charset="-122"/>
            </a:endParaRPr>
          </a:p>
        </p:txBody>
      </p:sp>
      <p:sp>
        <p:nvSpPr>
          <p:cNvPr id="10" name="灯片编号占位符 9"/>
          <p:cNvSpPr>
            <a:spLocks noGrp="1"/>
          </p:cNvSpPr>
          <p:nvPr>
            <p:ph type="sldNum" sz="quarter" idx="11"/>
          </p:nvPr>
        </p:nvSpPr>
        <p:spPr/>
        <p:txBody>
          <a:bodyPr/>
          <a:lstStyle/>
          <a:p>
            <a:pPr>
              <a:defRPr/>
            </a:pPr>
            <a:fld id="{7D90E316-58D3-4896-89CC-36797C80DBF5}" type="slidenum">
              <a:rPr lang="en-US" altLang="zh-CN" smtClean="0"/>
              <a:pPr>
                <a:defRPr/>
              </a:pPr>
              <a:t>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dissolve">
                                      <p:cBhvr>
                                        <p:cTn id="7" dur="500"/>
                                        <p:tgtEl>
                                          <p:spTgt spid="1639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93"/>
                                        </p:tgtEl>
                                        <p:attrNameLst>
                                          <p:attrName>style.visibility</p:attrName>
                                        </p:attrNameLst>
                                      </p:cBhvr>
                                      <p:to>
                                        <p:strVal val="visible"/>
                                      </p:to>
                                    </p:set>
                                    <p:animEffect transition="in" filter="wipe(left)">
                                      <p:cBhvr>
                                        <p:cTn id="11" dur="500"/>
                                        <p:tgtEl>
                                          <p:spTgt spid="1639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dissolve">
                                      <p:cBhvr>
                                        <p:cTn id="15" dur="500"/>
                                        <p:tgtEl>
                                          <p:spTgt spid="163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395"/>
                                        </p:tgtEl>
                                        <p:attrNameLst>
                                          <p:attrName>style.visibility</p:attrName>
                                        </p:attrNameLst>
                                      </p:cBhvr>
                                      <p:to>
                                        <p:strVal val="visible"/>
                                      </p:to>
                                    </p:set>
                                    <p:animEffect transition="in" filter="wipe(up)">
                                      <p:cBhvr>
                                        <p:cTn id="20" dur="500"/>
                                        <p:tgtEl>
                                          <p:spTgt spid="16395"/>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6389"/>
                                        </p:tgtEl>
                                        <p:attrNameLst>
                                          <p:attrName>style.visibility</p:attrName>
                                        </p:attrNameLst>
                                      </p:cBhvr>
                                      <p:to>
                                        <p:strVal val="visible"/>
                                      </p:to>
                                    </p:set>
                                    <p:animEffect transition="in" filter="dissolve">
                                      <p:cBhvr>
                                        <p:cTn id="24" dur="500"/>
                                        <p:tgtEl>
                                          <p:spTgt spid="163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6390"/>
                                        </p:tgtEl>
                                        <p:attrNameLst>
                                          <p:attrName>style.visibility</p:attrName>
                                        </p:attrNameLst>
                                      </p:cBhvr>
                                      <p:to>
                                        <p:strVal val="visible"/>
                                      </p:to>
                                    </p:set>
                                    <p:animEffect transition="in" filter="wipe(right)">
                                      <p:cBhvr>
                                        <p:cTn id="29" dur="500"/>
                                        <p:tgtEl>
                                          <p:spTgt spid="16390"/>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6394"/>
                                        </p:tgtEl>
                                        <p:attrNameLst>
                                          <p:attrName>style.visibility</p:attrName>
                                        </p:attrNameLst>
                                      </p:cBhvr>
                                      <p:to>
                                        <p:strVal val="visible"/>
                                      </p:to>
                                    </p:set>
                                    <p:animEffect transition="in" filter="dissolve">
                                      <p:cBhvr>
                                        <p:cTn id="33"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animBg="1"/>
      <p:bldP spid="16391" grpId="0"/>
      <p:bldP spid="16392" grpId="0"/>
      <p:bldP spid="16393" grpId="0" animBg="1"/>
      <p:bldP spid="16394" grpId="0"/>
      <p:bldP spid="1639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46088" y="549275"/>
            <a:ext cx="8229600" cy="719138"/>
          </a:xfrm>
        </p:spPr>
        <p:txBody>
          <a:bodyPr/>
          <a:lstStyle/>
          <a:p>
            <a:pPr algn="ctr" eaLnBrk="1" hangingPunct="1">
              <a:buFont typeface="Wingdings" pitchFamily="2" charset="2"/>
              <a:buNone/>
            </a:pPr>
            <a:r>
              <a:rPr lang="zh-CN" altLang="en-US" sz="3600" dirty="0">
                <a:solidFill>
                  <a:srgbClr val="FFFF00"/>
                </a:solidFill>
                <a:effectLst/>
                <a:latin typeface="黑体" pitchFamily="2" charset="-122"/>
                <a:ea typeface="黑体" pitchFamily="2" charset="-122"/>
              </a:rPr>
              <a:t>化学修饰对酶活性的调节</a:t>
            </a:r>
          </a:p>
        </p:txBody>
      </p:sp>
      <p:pic>
        <p:nvPicPr>
          <p:cNvPr id="60419" name="Picture 3" descr="表1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0" y="1338263"/>
            <a:ext cx="903605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1"/>
          </p:nvPr>
        </p:nvSpPr>
        <p:spPr/>
        <p:txBody>
          <a:bodyPr/>
          <a:lstStyle/>
          <a:p>
            <a:pPr>
              <a:defRPr/>
            </a:pPr>
            <a:fld id="{C9E08735-C8C9-4AA1-9F90-B53AB7B4B5D8}" type="slidenum">
              <a:rPr lang="en-US" altLang="zh-CN" smtClean="0"/>
              <a:pPr>
                <a:defRPr/>
              </a:pPr>
              <a:t>60</a:t>
            </a:fld>
            <a:endParaRPr lang="en-US" altLang="zh-CN"/>
          </a:p>
        </p:txBody>
      </p:sp>
    </p:spTree>
  </p:cSld>
  <p:clrMapOvr>
    <a:masterClrMapping/>
  </p:clrMapOvr>
  <p:transition spd="med">
    <p:zoom/>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684213" y="1484610"/>
            <a:ext cx="7848227" cy="3384550"/>
          </a:xfrm>
        </p:spPr>
        <p:txBody>
          <a:bodyPr/>
          <a:lstStyle/>
          <a:p>
            <a:pPr marL="452438" indent="-452438" eaLnBrk="1" hangingPunct="1">
              <a:lnSpc>
                <a:spcPct val="140000"/>
              </a:lnSpc>
            </a:pPr>
            <a:r>
              <a:rPr lang="zh-CN" altLang="en-US" sz="2800" dirty="0">
                <a:effectLst/>
                <a:latin typeface="Times New Roman" pitchFamily="18" charset="0"/>
                <a:ea typeface="黑体" pitchFamily="2" charset="-122"/>
              </a:rPr>
              <a:t>酶蛋白分子中丝氨酸、苏氨酸及酪氨酸的</a:t>
            </a:r>
            <a:r>
              <a:rPr lang="zh-CN" altLang="en-US" sz="2800" u="sng" dirty="0">
                <a:solidFill>
                  <a:srgbClr val="FFFF00"/>
                </a:solidFill>
                <a:effectLst/>
                <a:latin typeface="Times New Roman" pitchFamily="18" charset="0"/>
                <a:ea typeface="黑体" pitchFamily="2" charset="-122"/>
              </a:rPr>
              <a:t>羟基</a:t>
            </a:r>
            <a:r>
              <a:rPr lang="zh-CN" altLang="en-US" sz="2800" dirty="0">
                <a:effectLst/>
                <a:latin typeface="Times New Roman" pitchFamily="18" charset="0"/>
                <a:ea typeface="黑体" pitchFamily="2" charset="-122"/>
              </a:rPr>
              <a:t>是磷酸化修饰的位点。 </a:t>
            </a:r>
          </a:p>
          <a:p>
            <a:pPr marL="452438" indent="-452438" eaLnBrk="1" hangingPunct="1">
              <a:lnSpc>
                <a:spcPct val="140000"/>
              </a:lnSpc>
            </a:pPr>
            <a:r>
              <a:rPr lang="zh-CN" altLang="en-US" sz="2800" dirty="0">
                <a:effectLst/>
                <a:latin typeface="Times New Roman" pitchFamily="18" charset="0"/>
                <a:ea typeface="黑体" pitchFamily="2" charset="-122"/>
              </a:rPr>
              <a:t>酶的磷酸化与脱磷酸反应是不可逆的，分别由</a:t>
            </a:r>
            <a:r>
              <a:rPr lang="zh-CN" altLang="en-US" sz="2800" dirty="0">
                <a:solidFill>
                  <a:srgbClr val="FFFF00"/>
                </a:solidFill>
                <a:effectLst/>
                <a:latin typeface="Times New Roman" pitchFamily="18" charset="0"/>
                <a:ea typeface="黑体" pitchFamily="2" charset="-122"/>
              </a:rPr>
              <a:t>蛋白激酶（</a:t>
            </a:r>
            <a:r>
              <a:rPr lang="en-US" altLang="zh-CN" sz="2800" dirty="0">
                <a:solidFill>
                  <a:srgbClr val="FFFF00"/>
                </a:solidFill>
                <a:effectLst/>
                <a:latin typeface="Times New Roman" pitchFamily="18" charset="0"/>
                <a:ea typeface="黑体" pitchFamily="2" charset="-122"/>
              </a:rPr>
              <a:t>protein kinase</a:t>
            </a:r>
            <a:r>
              <a:rPr lang="zh-CN" altLang="en-US" sz="2800" dirty="0">
                <a:solidFill>
                  <a:srgbClr val="FFFF00"/>
                </a:solidFill>
                <a:effectLst/>
                <a:latin typeface="Times New Roman" pitchFamily="18" charset="0"/>
                <a:ea typeface="黑体" pitchFamily="2" charset="-122"/>
              </a:rPr>
              <a:t>）</a:t>
            </a:r>
            <a:r>
              <a:rPr lang="zh-CN" altLang="en-US" sz="2800" dirty="0">
                <a:effectLst/>
                <a:latin typeface="Times New Roman" pitchFamily="18" charset="0"/>
                <a:ea typeface="黑体" pitchFamily="2" charset="-122"/>
              </a:rPr>
              <a:t>及</a:t>
            </a:r>
            <a:r>
              <a:rPr lang="zh-CN" altLang="en-US" sz="2800" dirty="0">
                <a:solidFill>
                  <a:srgbClr val="FFFF00"/>
                </a:solidFill>
                <a:effectLst/>
                <a:latin typeface="Times New Roman" pitchFamily="18" charset="0"/>
                <a:ea typeface="黑体" pitchFamily="2" charset="-122"/>
              </a:rPr>
              <a:t>磷蛋白磷酸酶</a:t>
            </a:r>
            <a:r>
              <a:rPr lang="en-US" altLang="zh-CN" sz="2800" dirty="0">
                <a:solidFill>
                  <a:srgbClr val="FFFF00"/>
                </a:solidFill>
                <a:effectLst/>
                <a:latin typeface="Times New Roman" pitchFamily="18" charset="0"/>
                <a:ea typeface="黑体" pitchFamily="2" charset="-122"/>
              </a:rPr>
              <a:t>(protein phosphatase)</a:t>
            </a:r>
            <a:r>
              <a:rPr lang="en-US" altLang="zh-CN" sz="2800" dirty="0">
                <a:effectLst/>
                <a:latin typeface="Times New Roman" pitchFamily="18" charset="0"/>
                <a:ea typeface="黑体" pitchFamily="2" charset="-122"/>
              </a:rPr>
              <a:t> </a:t>
            </a:r>
            <a:r>
              <a:rPr lang="zh-CN" altLang="en-US" sz="2800" dirty="0">
                <a:effectLst/>
                <a:latin typeface="Times New Roman" pitchFamily="18" charset="0"/>
                <a:ea typeface="黑体" pitchFamily="2" charset="-122"/>
              </a:rPr>
              <a:t>催化完成。</a:t>
            </a:r>
          </a:p>
        </p:txBody>
      </p:sp>
      <p:sp>
        <p:nvSpPr>
          <p:cNvPr id="3" name="灯片编号占位符 2"/>
          <p:cNvSpPr>
            <a:spLocks noGrp="1"/>
          </p:cNvSpPr>
          <p:nvPr>
            <p:ph type="sldNum" sz="quarter" idx="11"/>
          </p:nvPr>
        </p:nvSpPr>
        <p:spPr/>
        <p:txBody>
          <a:bodyPr/>
          <a:lstStyle/>
          <a:p>
            <a:pPr>
              <a:defRPr/>
            </a:pPr>
            <a:fld id="{C9E08735-C8C9-4AA1-9F90-B53AB7B4B5D8}" type="slidenum">
              <a:rPr lang="en-US" altLang="zh-CN" smtClean="0"/>
              <a:pPr>
                <a:defRPr/>
              </a:pPr>
              <a:t>61</a:t>
            </a:fld>
            <a:endParaRPr lang="en-US" altLang="zh-CN"/>
          </a:p>
        </p:txBody>
      </p:sp>
    </p:spTree>
  </p:cSld>
  <p:clrMapOvr>
    <a:masterClrMapping/>
  </p:clrMapOvr>
  <p:transition spd="med">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2267744" y="5516563"/>
            <a:ext cx="489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zh-CN" altLang="en-US" sz="3600" dirty="0">
                <a:solidFill>
                  <a:srgbClr val="FFFF00"/>
                </a:solidFill>
                <a:latin typeface="楷体_GB2312" pitchFamily="49" charset="-122"/>
                <a:ea typeface="黑体" pitchFamily="2" charset="-122"/>
              </a:rPr>
              <a:t>酶的磷酸化与脱磷酸化</a:t>
            </a:r>
            <a:endParaRPr kumimoji="1" lang="zh-CN" altLang="en-US" sz="2800" dirty="0">
              <a:latin typeface="Tahoma" pitchFamily="34" charset="0"/>
              <a:ea typeface="黑体" pitchFamily="2" charset="-122"/>
            </a:endParaRPr>
          </a:p>
        </p:txBody>
      </p:sp>
      <p:grpSp>
        <p:nvGrpSpPr>
          <p:cNvPr id="2" name="Group 30"/>
          <p:cNvGrpSpPr>
            <a:grpSpLocks/>
          </p:cNvGrpSpPr>
          <p:nvPr/>
        </p:nvGrpSpPr>
        <p:grpSpPr bwMode="auto">
          <a:xfrm>
            <a:off x="1258888" y="1916113"/>
            <a:ext cx="2089150" cy="2614612"/>
            <a:chOff x="793" y="1207"/>
            <a:chExt cx="1316" cy="1647"/>
          </a:xfrm>
        </p:grpSpPr>
        <p:sp>
          <p:nvSpPr>
            <p:cNvPr id="62486" name="Text Box 6"/>
            <p:cNvSpPr txBox="1">
              <a:spLocks noChangeArrowheads="1"/>
            </p:cNvSpPr>
            <p:nvPr/>
          </p:nvSpPr>
          <p:spPr bwMode="auto">
            <a:xfrm>
              <a:off x="1542" y="1665"/>
              <a:ext cx="5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solidFill>
                    <a:srgbClr val="FFFF00"/>
                  </a:solidFill>
                  <a:latin typeface="Times New Roman" pitchFamily="18" charset="0"/>
                </a:rPr>
                <a:t>-OH</a:t>
              </a:r>
              <a:endParaRPr kumimoji="1" lang="en-US" altLang="zh-CN" sz="2400">
                <a:solidFill>
                  <a:srgbClr val="FFFF00"/>
                </a:solidFill>
                <a:latin typeface="Tahoma" pitchFamily="34" charset="0"/>
              </a:endParaRPr>
            </a:p>
          </p:txBody>
        </p:sp>
        <p:sp>
          <p:nvSpPr>
            <p:cNvPr id="62487" name="Oval 9"/>
            <p:cNvSpPr>
              <a:spLocks noChangeArrowheads="1"/>
            </p:cNvSpPr>
            <p:nvPr/>
          </p:nvSpPr>
          <p:spPr bwMode="auto">
            <a:xfrm>
              <a:off x="793" y="1207"/>
              <a:ext cx="816" cy="1248"/>
            </a:xfrm>
            <a:prstGeom prst="ellipse">
              <a:avLst/>
            </a:prstGeom>
            <a:solidFill>
              <a:srgbClr val="FF33CC"/>
            </a:solidFill>
            <a:ln w="12700" cap="sq">
              <a:solidFill>
                <a:srgbClr val="99CCFF"/>
              </a:solidFill>
              <a:round/>
              <a:headEnd type="none" w="sm" len="sm"/>
              <a:tailEnd type="none" w="sm" len="sm"/>
            </a:ln>
          </p:spPr>
          <p:txBody>
            <a:bodyPr wrap="none" anchor="ctr"/>
            <a:lstStyle/>
            <a:p>
              <a:endParaRPr lang="zh-CN" altLang="en-US"/>
            </a:p>
          </p:txBody>
        </p:sp>
        <p:sp>
          <p:nvSpPr>
            <p:cNvPr id="62488" name="Text Box 10"/>
            <p:cNvSpPr txBox="1">
              <a:spLocks noChangeArrowheads="1"/>
            </p:cNvSpPr>
            <p:nvPr/>
          </p:nvSpPr>
          <p:spPr bwMode="auto">
            <a:xfrm>
              <a:off x="1002" y="1457"/>
              <a:ext cx="4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solidFill>
                    <a:schemeClr val="bg2"/>
                  </a:solidFill>
                  <a:latin typeface="Times New Roman" pitchFamily="18" charset="0"/>
                </a:rPr>
                <a:t>Thr</a:t>
              </a:r>
            </a:p>
            <a:p>
              <a:pPr algn="l" eaLnBrk="1" hangingPunct="1"/>
              <a:r>
                <a:rPr kumimoji="1" lang="en-US" altLang="zh-CN" sz="2400" b="1">
                  <a:solidFill>
                    <a:schemeClr val="bg2"/>
                  </a:solidFill>
                  <a:latin typeface="Times New Roman" pitchFamily="18" charset="0"/>
                </a:rPr>
                <a:t>Ser</a:t>
              </a:r>
            </a:p>
            <a:p>
              <a:pPr algn="l" eaLnBrk="1" hangingPunct="1"/>
              <a:r>
                <a:rPr kumimoji="1" lang="en-US" altLang="zh-CN" sz="2400" b="1">
                  <a:solidFill>
                    <a:schemeClr val="bg2"/>
                  </a:solidFill>
                  <a:latin typeface="Times New Roman" pitchFamily="18" charset="0"/>
                </a:rPr>
                <a:t>Tyr</a:t>
              </a:r>
              <a:endParaRPr kumimoji="1" lang="en-US" altLang="zh-CN" sz="2400">
                <a:latin typeface="Tahoma" pitchFamily="34" charset="0"/>
              </a:endParaRPr>
            </a:p>
          </p:txBody>
        </p:sp>
        <p:sp>
          <p:nvSpPr>
            <p:cNvPr id="62489" name="Text Box 11"/>
            <p:cNvSpPr txBox="1">
              <a:spLocks noChangeArrowheads="1"/>
            </p:cNvSpPr>
            <p:nvPr/>
          </p:nvSpPr>
          <p:spPr bwMode="auto">
            <a:xfrm>
              <a:off x="816" y="2527"/>
              <a:ext cx="113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FF99"/>
                  </a:solidFill>
                  <a:latin typeface="黑体" pitchFamily="49" charset="-122"/>
                  <a:ea typeface="黑体" pitchFamily="49" charset="-122"/>
                </a:rPr>
                <a:t>酶蛋白</a:t>
              </a:r>
              <a:endParaRPr kumimoji="1" lang="zh-CN" altLang="en-US" sz="2400" dirty="0">
                <a:latin typeface="黑体" pitchFamily="49" charset="-122"/>
                <a:ea typeface="黑体" pitchFamily="49" charset="-122"/>
              </a:endParaRPr>
            </a:p>
          </p:txBody>
        </p:sp>
      </p:grpSp>
      <p:grpSp>
        <p:nvGrpSpPr>
          <p:cNvPr id="3" name="Group 12"/>
          <p:cNvGrpSpPr>
            <a:grpSpLocks/>
          </p:cNvGrpSpPr>
          <p:nvPr/>
        </p:nvGrpSpPr>
        <p:grpSpPr bwMode="auto">
          <a:xfrm>
            <a:off x="2514600" y="3505200"/>
            <a:ext cx="3810000" cy="1600200"/>
            <a:chOff x="1584" y="2208"/>
            <a:chExt cx="2400" cy="1008"/>
          </a:xfrm>
        </p:grpSpPr>
        <p:sp>
          <p:nvSpPr>
            <p:cNvPr id="62480" name="Freeform 13"/>
            <p:cNvSpPr>
              <a:spLocks/>
            </p:cNvSpPr>
            <p:nvPr/>
          </p:nvSpPr>
          <p:spPr bwMode="auto">
            <a:xfrm flipH="1">
              <a:off x="2016" y="2688"/>
              <a:ext cx="1440" cy="240"/>
            </a:xfrm>
            <a:custGeom>
              <a:avLst/>
              <a:gdLst>
                <a:gd name="T0" fmla="*/ 0 w 2688"/>
                <a:gd name="T1" fmla="*/ 240 h 240"/>
                <a:gd name="T2" fmla="*/ 372 w 2688"/>
                <a:gd name="T3" fmla="*/ 0 h 240"/>
                <a:gd name="T4" fmla="*/ 771 w 2688"/>
                <a:gd name="T5" fmla="*/ 240 h 240"/>
                <a:gd name="T6" fmla="*/ 0 60000 65536"/>
                <a:gd name="T7" fmla="*/ 0 60000 65536"/>
                <a:gd name="T8" fmla="*/ 0 60000 65536"/>
                <a:gd name="T9" fmla="*/ 0 w 2688"/>
                <a:gd name="T10" fmla="*/ 0 h 240"/>
                <a:gd name="T11" fmla="*/ 2688 w 2688"/>
                <a:gd name="T12" fmla="*/ 240 h 240"/>
              </a:gdLst>
              <a:ahLst/>
              <a:cxnLst>
                <a:cxn ang="T6">
                  <a:pos x="T0" y="T1"/>
                </a:cxn>
                <a:cxn ang="T7">
                  <a:pos x="T2" y="T3"/>
                </a:cxn>
                <a:cxn ang="T8">
                  <a:pos x="T4" y="T5"/>
                </a:cxn>
              </a:cxnLst>
              <a:rect l="T9" t="T10" r="T11" b="T12"/>
              <a:pathLst>
                <a:path w="2688" h="240">
                  <a:moveTo>
                    <a:pt x="0" y="240"/>
                  </a:moveTo>
                  <a:cubicBezTo>
                    <a:pt x="424" y="120"/>
                    <a:pt x="848" y="0"/>
                    <a:pt x="1296" y="0"/>
                  </a:cubicBezTo>
                  <a:cubicBezTo>
                    <a:pt x="1744" y="0"/>
                    <a:pt x="2456" y="200"/>
                    <a:pt x="2688" y="240"/>
                  </a:cubicBezTo>
                </a:path>
              </a:pathLst>
            </a:custGeom>
            <a:noFill/>
            <a:ln w="28575" cap="sq"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481" name="Text Box 14"/>
            <p:cNvSpPr txBox="1">
              <a:spLocks noChangeArrowheads="1"/>
            </p:cNvSpPr>
            <p:nvPr/>
          </p:nvSpPr>
          <p:spPr bwMode="auto">
            <a:xfrm>
              <a:off x="3312" y="2928"/>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latin typeface="Times New Roman" pitchFamily="18" charset="0"/>
                </a:rPr>
                <a:t>H</a:t>
              </a:r>
              <a:r>
                <a:rPr kumimoji="1" lang="en-US" altLang="zh-CN" sz="2400" b="1" baseline="-25000">
                  <a:latin typeface="Times New Roman" pitchFamily="18" charset="0"/>
                </a:rPr>
                <a:t>2</a:t>
              </a:r>
              <a:r>
                <a:rPr kumimoji="1" lang="en-US" altLang="zh-CN" sz="2400" b="1">
                  <a:latin typeface="Times New Roman" pitchFamily="18" charset="0"/>
                </a:rPr>
                <a:t>O</a:t>
              </a:r>
              <a:endParaRPr kumimoji="1" lang="en-US" altLang="zh-CN" sz="2400">
                <a:latin typeface="Tahoma" pitchFamily="34" charset="0"/>
              </a:endParaRPr>
            </a:p>
          </p:txBody>
        </p:sp>
        <p:grpSp>
          <p:nvGrpSpPr>
            <p:cNvPr id="62482" name="Group 15"/>
            <p:cNvGrpSpPr>
              <a:grpSpLocks/>
            </p:cNvGrpSpPr>
            <p:nvPr/>
          </p:nvGrpSpPr>
          <p:grpSpPr bwMode="auto">
            <a:xfrm>
              <a:off x="1584" y="2208"/>
              <a:ext cx="2400" cy="1008"/>
              <a:chOff x="1584" y="2208"/>
              <a:chExt cx="2400" cy="1008"/>
            </a:xfrm>
          </p:grpSpPr>
          <p:sp>
            <p:nvSpPr>
              <p:cNvPr id="62483" name="Freeform 16"/>
              <p:cNvSpPr>
                <a:spLocks/>
              </p:cNvSpPr>
              <p:nvPr/>
            </p:nvSpPr>
            <p:spPr bwMode="auto">
              <a:xfrm flipH="1" flipV="1">
                <a:off x="1584" y="2352"/>
                <a:ext cx="2400" cy="336"/>
              </a:xfrm>
              <a:custGeom>
                <a:avLst/>
                <a:gdLst>
                  <a:gd name="T0" fmla="*/ 0 w 2688"/>
                  <a:gd name="T1" fmla="*/ 470 h 240"/>
                  <a:gd name="T2" fmla="*/ 1033 w 2688"/>
                  <a:gd name="T3" fmla="*/ 0 h 240"/>
                  <a:gd name="T4" fmla="*/ 2143 w 2688"/>
                  <a:gd name="T5" fmla="*/ 470 h 240"/>
                  <a:gd name="T6" fmla="*/ 0 60000 65536"/>
                  <a:gd name="T7" fmla="*/ 0 60000 65536"/>
                  <a:gd name="T8" fmla="*/ 0 60000 65536"/>
                  <a:gd name="T9" fmla="*/ 0 w 2688"/>
                  <a:gd name="T10" fmla="*/ 0 h 240"/>
                  <a:gd name="T11" fmla="*/ 2688 w 2688"/>
                  <a:gd name="T12" fmla="*/ 240 h 240"/>
                </a:gdLst>
                <a:ahLst/>
                <a:cxnLst>
                  <a:cxn ang="T6">
                    <a:pos x="T0" y="T1"/>
                  </a:cxn>
                  <a:cxn ang="T7">
                    <a:pos x="T2" y="T3"/>
                  </a:cxn>
                  <a:cxn ang="T8">
                    <a:pos x="T4" y="T5"/>
                  </a:cxn>
                </a:cxnLst>
                <a:rect l="T9" t="T10" r="T11" b="T12"/>
                <a:pathLst>
                  <a:path w="2688" h="240">
                    <a:moveTo>
                      <a:pt x="0" y="240"/>
                    </a:moveTo>
                    <a:cubicBezTo>
                      <a:pt x="424" y="120"/>
                      <a:pt x="848" y="0"/>
                      <a:pt x="1296" y="0"/>
                    </a:cubicBezTo>
                    <a:cubicBezTo>
                      <a:pt x="1744" y="0"/>
                      <a:pt x="2456" y="200"/>
                      <a:pt x="2688" y="240"/>
                    </a:cubicBezTo>
                  </a:path>
                </a:pathLst>
              </a:custGeom>
              <a:noFill/>
              <a:ln w="28575" cap="sq"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484" name="Text Box 17"/>
              <p:cNvSpPr txBox="1">
                <a:spLocks noChangeArrowheads="1"/>
              </p:cNvSpPr>
              <p:nvPr/>
            </p:nvSpPr>
            <p:spPr bwMode="auto">
              <a:xfrm>
                <a:off x="1824" y="2928"/>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latin typeface="Times New Roman" pitchFamily="18" charset="0"/>
                  </a:rPr>
                  <a:t>Pi</a:t>
                </a:r>
                <a:endParaRPr kumimoji="1" lang="en-US" altLang="zh-CN" sz="2400">
                  <a:latin typeface="Tahoma" pitchFamily="34" charset="0"/>
                </a:endParaRPr>
              </a:p>
            </p:txBody>
          </p:sp>
          <p:sp>
            <p:nvSpPr>
              <p:cNvPr id="62485" name="Text Box 18"/>
              <p:cNvSpPr txBox="1">
                <a:spLocks noChangeArrowheads="1"/>
              </p:cNvSpPr>
              <p:nvPr/>
            </p:nvSpPr>
            <p:spPr bwMode="auto">
              <a:xfrm>
                <a:off x="2064" y="2208"/>
                <a:ext cx="15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chemeClr val="hlink"/>
                    </a:solidFill>
                    <a:latin typeface="黑体" pitchFamily="49" charset="-122"/>
                    <a:ea typeface="黑体" pitchFamily="49" charset="-122"/>
                  </a:rPr>
                  <a:t>磷蛋白磷酸酶</a:t>
                </a:r>
                <a:endParaRPr kumimoji="1" lang="zh-CN" altLang="en-US" sz="2400" dirty="0">
                  <a:solidFill>
                    <a:schemeClr val="hlink"/>
                  </a:solidFill>
                  <a:latin typeface="黑体" pitchFamily="49" charset="-122"/>
                  <a:ea typeface="黑体" pitchFamily="49" charset="-122"/>
                </a:endParaRPr>
              </a:p>
            </p:txBody>
          </p:sp>
        </p:grpSp>
      </p:grpSp>
      <p:grpSp>
        <p:nvGrpSpPr>
          <p:cNvPr id="5" name="Group 32"/>
          <p:cNvGrpSpPr>
            <a:grpSpLocks/>
          </p:cNvGrpSpPr>
          <p:nvPr/>
        </p:nvGrpSpPr>
        <p:grpSpPr bwMode="auto">
          <a:xfrm>
            <a:off x="2555875" y="692150"/>
            <a:ext cx="3898900" cy="1585913"/>
            <a:chOff x="1610" y="436"/>
            <a:chExt cx="2456" cy="999"/>
          </a:xfrm>
        </p:grpSpPr>
        <p:sp>
          <p:nvSpPr>
            <p:cNvPr id="62475" name="Freeform 20"/>
            <p:cNvSpPr>
              <a:spLocks/>
            </p:cNvSpPr>
            <p:nvPr/>
          </p:nvSpPr>
          <p:spPr bwMode="auto">
            <a:xfrm>
              <a:off x="1610" y="1012"/>
              <a:ext cx="2456" cy="336"/>
            </a:xfrm>
            <a:custGeom>
              <a:avLst/>
              <a:gdLst>
                <a:gd name="T0" fmla="*/ 0 w 2688"/>
                <a:gd name="T1" fmla="*/ 470 h 240"/>
                <a:gd name="T2" fmla="*/ 1082 w 2688"/>
                <a:gd name="T3" fmla="*/ 0 h 240"/>
                <a:gd name="T4" fmla="*/ 2244 w 2688"/>
                <a:gd name="T5" fmla="*/ 470 h 240"/>
                <a:gd name="T6" fmla="*/ 0 60000 65536"/>
                <a:gd name="T7" fmla="*/ 0 60000 65536"/>
                <a:gd name="T8" fmla="*/ 0 60000 65536"/>
                <a:gd name="T9" fmla="*/ 0 w 2688"/>
                <a:gd name="T10" fmla="*/ 0 h 240"/>
                <a:gd name="T11" fmla="*/ 2688 w 2688"/>
                <a:gd name="T12" fmla="*/ 240 h 240"/>
              </a:gdLst>
              <a:ahLst/>
              <a:cxnLst>
                <a:cxn ang="T6">
                  <a:pos x="T0" y="T1"/>
                </a:cxn>
                <a:cxn ang="T7">
                  <a:pos x="T2" y="T3"/>
                </a:cxn>
                <a:cxn ang="T8">
                  <a:pos x="T4" y="T5"/>
                </a:cxn>
              </a:cxnLst>
              <a:rect l="T9" t="T10" r="T11" b="T12"/>
              <a:pathLst>
                <a:path w="2688" h="240">
                  <a:moveTo>
                    <a:pt x="0" y="240"/>
                  </a:moveTo>
                  <a:cubicBezTo>
                    <a:pt x="424" y="120"/>
                    <a:pt x="848" y="0"/>
                    <a:pt x="1296" y="0"/>
                  </a:cubicBezTo>
                  <a:cubicBezTo>
                    <a:pt x="1744" y="0"/>
                    <a:pt x="2456" y="200"/>
                    <a:pt x="2688" y="240"/>
                  </a:cubicBezTo>
                </a:path>
              </a:pathLst>
            </a:custGeom>
            <a:noFill/>
            <a:ln w="28575" cap="sq"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476" name="Text Box 21"/>
            <p:cNvSpPr txBox="1">
              <a:spLocks noChangeArrowheads="1"/>
            </p:cNvSpPr>
            <p:nvPr/>
          </p:nvSpPr>
          <p:spPr bwMode="auto">
            <a:xfrm>
              <a:off x="1708" y="436"/>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latin typeface="Times New Roman" pitchFamily="18" charset="0"/>
                </a:rPr>
                <a:t> ATP</a:t>
              </a:r>
              <a:endParaRPr kumimoji="1" lang="en-US" altLang="zh-CN" sz="2400">
                <a:latin typeface="Tahoma" pitchFamily="34" charset="0"/>
              </a:endParaRPr>
            </a:p>
          </p:txBody>
        </p:sp>
        <p:sp>
          <p:nvSpPr>
            <p:cNvPr id="62477" name="Freeform 22"/>
            <p:cNvSpPr>
              <a:spLocks/>
            </p:cNvSpPr>
            <p:nvPr/>
          </p:nvSpPr>
          <p:spPr bwMode="auto">
            <a:xfrm flipV="1">
              <a:off x="2101" y="772"/>
              <a:ext cx="1474" cy="240"/>
            </a:xfrm>
            <a:custGeom>
              <a:avLst/>
              <a:gdLst>
                <a:gd name="T0" fmla="*/ 0 w 2688"/>
                <a:gd name="T1" fmla="*/ 240 h 240"/>
                <a:gd name="T2" fmla="*/ 390 w 2688"/>
                <a:gd name="T3" fmla="*/ 0 h 240"/>
                <a:gd name="T4" fmla="*/ 808 w 2688"/>
                <a:gd name="T5" fmla="*/ 240 h 240"/>
                <a:gd name="T6" fmla="*/ 0 60000 65536"/>
                <a:gd name="T7" fmla="*/ 0 60000 65536"/>
                <a:gd name="T8" fmla="*/ 0 60000 65536"/>
                <a:gd name="T9" fmla="*/ 0 w 2688"/>
                <a:gd name="T10" fmla="*/ 0 h 240"/>
                <a:gd name="T11" fmla="*/ 2688 w 2688"/>
                <a:gd name="T12" fmla="*/ 240 h 240"/>
              </a:gdLst>
              <a:ahLst/>
              <a:cxnLst>
                <a:cxn ang="T6">
                  <a:pos x="T0" y="T1"/>
                </a:cxn>
                <a:cxn ang="T7">
                  <a:pos x="T2" y="T3"/>
                </a:cxn>
                <a:cxn ang="T8">
                  <a:pos x="T4" y="T5"/>
                </a:cxn>
              </a:cxnLst>
              <a:rect l="T9" t="T10" r="T11" b="T12"/>
              <a:pathLst>
                <a:path w="2688" h="240">
                  <a:moveTo>
                    <a:pt x="0" y="240"/>
                  </a:moveTo>
                  <a:cubicBezTo>
                    <a:pt x="424" y="120"/>
                    <a:pt x="848" y="0"/>
                    <a:pt x="1296" y="0"/>
                  </a:cubicBezTo>
                  <a:cubicBezTo>
                    <a:pt x="1744" y="0"/>
                    <a:pt x="2456" y="200"/>
                    <a:pt x="2688" y="240"/>
                  </a:cubicBezTo>
                </a:path>
              </a:pathLst>
            </a:custGeom>
            <a:noFill/>
            <a:ln w="28575" cap="sq"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478" name="Text Box 23"/>
            <p:cNvSpPr txBox="1">
              <a:spLocks noChangeArrowheads="1"/>
            </p:cNvSpPr>
            <p:nvPr/>
          </p:nvSpPr>
          <p:spPr bwMode="auto">
            <a:xfrm>
              <a:off x="3378" y="436"/>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latin typeface="Times New Roman" pitchFamily="18" charset="0"/>
                </a:rPr>
                <a:t>ADP</a:t>
              </a:r>
              <a:endParaRPr kumimoji="1" lang="en-US" altLang="zh-CN" sz="2400">
                <a:latin typeface="Tahoma" pitchFamily="34" charset="0"/>
              </a:endParaRPr>
            </a:p>
          </p:txBody>
        </p:sp>
        <p:sp>
          <p:nvSpPr>
            <p:cNvPr id="62479" name="Text Box 24"/>
            <p:cNvSpPr txBox="1">
              <a:spLocks noChangeArrowheads="1"/>
            </p:cNvSpPr>
            <p:nvPr/>
          </p:nvSpPr>
          <p:spPr bwMode="auto">
            <a:xfrm>
              <a:off x="2298" y="1108"/>
              <a:ext cx="12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chemeClr val="hlink"/>
                  </a:solidFill>
                  <a:latin typeface="黑体" pitchFamily="49" charset="-122"/>
                  <a:ea typeface="黑体" pitchFamily="49" charset="-122"/>
                </a:rPr>
                <a:t>蛋白激酶</a:t>
              </a:r>
              <a:endParaRPr kumimoji="1" lang="zh-CN" altLang="en-US" sz="2400" dirty="0">
                <a:solidFill>
                  <a:schemeClr val="hlink"/>
                </a:solidFill>
                <a:latin typeface="黑体" pitchFamily="49" charset="-122"/>
                <a:ea typeface="黑体" pitchFamily="49" charset="-122"/>
              </a:endParaRPr>
            </a:p>
          </p:txBody>
        </p:sp>
      </p:grpSp>
      <p:grpSp>
        <p:nvGrpSpPr>
          <p:cNvPr id="6" name="Group 31"/>
          <p:cNvGrpSpPr>
            <a:grpSpLocks/>
          </p:cNvGrpSpPr>
          <p:nvPr/>
        </p:nvGrpSpPr>
        <p:grpSpPr bwMode="auto">
          <a:xfrm>
            <a:off x="6350000" y="1995488"/>
            <a:ext cx="2614613" cy="2962275"/>
            <a:chOff x="4000" y="1257"/>
            <a:chExt cx="1647" cy="1866"/>
          </a:xfrm>
        </p:grpSpPr>
        <p:sp>
          <p:nvSpPr>
            <p:cNvPr id="62471" name="Oval 26"/>
            <p:cNvSpPr>
              <a:spLocks noChangeArrowheads="1"/>
            </p:cNvSpPr>
            <p:nvPr/>
          </p:nvSpPr>
          <p:spPr bwMode="auto">
            <a:xfrm>
              <a:off x="4000" y="1257"/>
              <a:ext cx="836" cy="1248"/>
            </a:xfrm>
            <a:prstGeom prst="ellipse">
              <a:avLst/>
            </a:prstGeom>
            <a:solidFill>
              <a:srgbClr val="FF33CC"/>
            </a:solidFill>
            <a:ln w="12700" cap="sq">
              <a:solidFill>
                <a:srgbClr val="99CCFF"/>
              </a:solidFill>
              <a:round/>
              <a:headEnd type="none" w="sm" len="sm"/>
              <a:tailEnd type="none" w="sm" len="sm"/>
            </a:ln>
          </p:spPr>
          <p:txBody>
            <a:bodyPr wrap="none" anchor="ctr"/>
            <a:lstStyle/>
            <a:p>
              <a:endParaRPr lang="zh-CN" altLang="en-US"/>
            </a:p>
          </p:txBody>
        </p:sp>
        <p:sp>
          <p:nvSpPr>
            <p:cNvPr id="62472" name="Text Box 27"/>
            <p:cNvSpPr txBox="1">
              <a:spLocks noChangeArrowheads="1"/>
            </p:cNvSpPr>
            <p:nvPr/>
          </p:nvSpPr>
          <p:spPr bwMode="auto">
            <a:xfrm>
              <a:off x="4241" y="1457"/>
              <a:ext cx="49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solidFill>
                    <a:schemeClr val="bg2"/>
                  </a:solidFill>
                  <a:latin typeface="Times New Roman" pitchFamily="18" charset="0"/>
                </a:rPr>
                <a:t>Thr</a:t>
              </a:r>
            </a:p>
            <a:p>
              <a:pPr algn="l" eaLnBrk="1" hangingPunct="1"/>
              <a:r>
                <a:rPr kumimoji="1" lang="en-US" altLang="zh-CN" sz="2400" b="1">
                  <a:solidFill>
                    <a:schemeClr val="bg2"/>
                  </a:solidFill>
                  <a:latin typeface="Times New Roman" pitchFamily="18" charset="0"/>
                </a:rPr>
                <a:t>Ser</a:t>
              </a:r>
            </a:p>
            <a:p>
              <a:pPr algn="l" eaLnBrk="1" hangingPunct="1"/>
              <a:r>
                <a:rPr kumimoji="1" lang="en-US" altLang="zh-CN" sz="2400" b="1">
                  <a:solidFill>
                    <a:schemeClr val="bg2"/>
                  </a:solidFill>
                  <a:latin typeface="Times New Roman" pitchFamily="18" charset="0"/>
                </a:rPr>
                <a:t>Tyr</a:t>
              </a:r>
              <a:endParaRPr kumimoji="1" lang="en-US" altLang="zh-CN" sz="2400">
                <a:latin typeface="Tahoma" pitchFamily="34" charset="0"/>
              </a:endParaRPr>
            </a:p>
          </p:txBody>
        </p:sp>
        <p:sp>
          <p:nvSpPr>
            <p:cNvPr id="62473" name="Text Box 28"/>
            <p:cNvSpPr txBox="1">
              <a:spLocks noChangeArrowheads="1"/>
            </p:cNvSpPr>
            <p:nvPr/>
          </p:nvSpPr>
          <p:spPr bwMode="auto">
            <a:xfrm>
              <a:off x="4780" y="1688"/>
              <a:ext cx="8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400" b="1">
                  <a:solidFill>
                    <a:srgbClr val="FFFF00"/>
                  </a:solidFill>
                  <a:latin typeface="Times New Roman" pitchFamily="18" charset="0"/>
                </a:rPr>
                <a:t>-O-PO</a:t>
              </a:r>
              <a:r>
                <a:rPr kumimoji="1" lang="en-US" altLang="zh-CN" sz="2400" b="1" baseline="-25000">
                  <a:solidFill>
                    <a:srgbClr val="FFFF00"/>
                  </a:solidFill>
                  <a:latin typeface="Times New Roman" pitchFamily="18" charset="0"/>
                </a:rPr>
                <a:t>3</a:t>
              </a:r>
              <a:r>
                <a:rPr kumimoji="1" lang="en-US" altLang="zh-CN" sz="2400" b="1" baseline="30000">
                  <a:solidFill>
                    <a:srgbClr val="FFFF00"/>
                  </a:solidFill>
                  <a:latin typeface="Times New Roman" pitchFamily="18" charset="0"/>
                </a:rPr>
                <a:t>2-</a:t>
              </a:r>
              <a:endParaRPr kumimoji="1" lang="en-US" altLang="zh-CN" sz="2400">
                <a:latin typeface="Tahoma" pitchFamily="34" charset="0"/>
              </a:endParaRPr>
            </a:p>
          </p:txBody>
        </p:sp>
        <p:sp>
          <p:nvSpPr>
            <p:cNvPr id="62474" name="Text Box 29"/>
            <p:cNvSpPr txBox="1">
              <a:spLocks noChangeArrowheads="1"/>
            </p:cNvSpPr>
            <p:nvPr/>
          </p:nvSpPr>
          <p:spPr bwMode="auto">
            <a:xfrm>
              <a:off x="4094" y="2527"/>
              <a:ext cx="102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99"/>
                  </a:solidFill>
                  <a:latin typeface="黑体" pitchFamily="49" charset="-122"/>
                  <a:ea typeface="黑体" pitchFamily="49" charset="-122"/>
                </a:rPr>
                <a:t>磷酸化的酶蛋白</a:t>
              </a:r>
              <a:endParaRPr kumimoji="1" lang="zh-CN" altLang="en-US" sz="2400" dirty="0">
                <a:latin typeface="黑体" pitchFamily="49" charset="-122"/>
                <a:ea typeface="黑体" pitchFamily="49" charset="-122"/>
              </a:endParaRPr>
            </a:p>
          </p:txBody>
        </p:sp>
      </p:grpSp>
      <p:sp>
        <p:nvSpPr>
          <p:cNvPr id="26" name="灯片编号占位符 25"/>
          <p:cNvSpPr>
            <a:spLocks noGrp="1"/>
          </p:cNvSpPr>
          <p:nvPr>
            <p:ph type="sldNum" sz="quarter" idx="11"/>
          </p:nvPr>
        </p:nvSpPr>
        <p:spPr/>
        <p:txBody>
          <a:bodyPr/>
          <a:lstStyle/>
          <a:p>
            <a:pPr>
              <a:defRPr/>
            </a:pPr>
            <a:fld id="{7D90E316-58D3-4896-89CC-36797C80DBF5}" type="slidenum">
              <a:rPr lang="en-US" altLang="zh-CN" smtClean="0"/>
              <a:pPr>
                <a:defRPr/>
              </a:pPr>
              <a:t>62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395536" y="836712"/>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FontTx/>
              <a:buChar char="•"/>
            </a:pPr>
            <a:r>
              <a:rPr kumimoji="1" lang="en-US" altLang="zh-CN" sz="3200" dirty="0">
                <a:solidFill>
                  <a:srgbClr val="FFFF00"/>
                </a:solidFill>
                <a:latin typeface="黑体" pitchFamily="2" charset="-122"/>
                <a:ea typeface="黑体" pitchFamily="2" charset="-122"/>
              </a:rPr>
              <a:t> </a:t>
            </a:r>
            <a:r>
              <a:rPr kumimoji="1" lang="zh-CN" altLang="en-US" sz="3200" dirty="0">
                <a:solidFill>
                  <a:srgbClr val="FFFF00"/>
                </a:solidFill>
                <a:latin typeface="黑体" pitchFamily="2" charset="-122"/>
                <a:ea typeface="黑体" pitchFamily="2" charset="-122"/>
              </a:rPr>
              <a:t>化学修饰调节的特点</a:t>
            </a:r>
            <a:endParaRPr kumimoji="1" lang="zh-CN" altLang="en-US" sz="2400" dirty="0">
              <a:latin typeface="黑体" pitchFamily="2" charset="-122"/>
              <a:ea typeface="黑体" pitchFamily="2" charset="-122"/>
            </a:endParaRPr>
          </a:p>
        </p:txBody>
      </p:sp>
      <p:sp>
        <p:nvSpPr>
          <p:cNvPr id="67589" name="Rectangle 5"/>
          <p:cNvSpPr>
            <a:spLocks noChangeArrowheads="1"/>
          </p:cNvSpPr>
          <p:nvPr/>
        </p:nvSpPr>
        <p:spPr bwMode="auto">
          <a:xfrm>
            <a:off x="689223" y="1559806"/>
            <a:ext cx="8001000" cy="41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514350" indent="-514350" algn="just">
              <a:lnSpc>
                <a:spcPct val="120000"/>
              </a:lnSpc>
              <a:buFont typeface="+mj-ea"/>
              <a:buAutoNum type="circleNumDbPlain"/>
            </a:pPr>
            <a:r>
              <a:rPr kumimoji="1" lang="zh-CN" altLang="en-US" sz="2800" dirty="0">
                <a:latin typeface="楷体_GB2312" pitchFamily="49" charset="-122"/>
                <a:ea typeface="黑体" pitchFamily="2" charset="-122"/>
              </a:rPr>
              <a:t>酶具有无活性（或低活性）和有活性（或高活性）</a:t>
            </a:r>
            <a:r>
              <a:rPr kumimoji="1" lang="zh-CN" altLang="en-US" sz="2800" dirty="0">
                <a:solidFill>
                  <a:srgbClr val="FFFF00"/>
                </a:solidFill>
                <a:latin typeface="楷体_GB2312" pitchFamily="49" charset="-122"/>
                <a:ea typeface="黑体" pitchFamily="2" charset="-122"/>
              </a:rPr>
              <a:t>两种形式</a:t>
            </a:r>
            <a:r>
              <a:rPr kumimoji="1" lang="zh-CN" altLang="en-US" sz="2800" dirty="0">
                <a:latin typeface="楷体_GB2312" pitchFamily="49" charset="-122"/>
                <a:ea typeface="黑体" pitchFamily="2" charset="-122"/>
              </a:rPr>
              <a:t>；</a:t>
            </a:r>
            <a:endParaRPr kumimoji="1" lang="en-US" altLang="zh-CN" sz="2800" dirty="0">
              <a:latin typeface="楷体_GB2312" pitchFamily="49" charset="-122"/>
              <a:ea typeface="黑体" pitchFamily="2" charset="-122"/>
            </a:endParaRPr>
          </a:p>
          <a:p>
            <a:pPr marL="514350" indent="-514350" algn="just">
              <a:lnSpc>
                <a:spcPct val="120000"/>
              </a:lnSpc>
              <a:buFont typeface="+mj-ea"/>
              <a:buAutoNum type="circleNumDbPlain"/>
            </a:pPr>
            <a:r>
              <a:rPr kumimoji="1" lang="zh-CN" altLang="en-US" sz="2800" dirty="0">
                <a:latin typeface="楷体_GB2312" pitchFamily="49" charset="-122"/>
                <a:ea typeface="黑体" pitchFamily="2" charset="-122"/>
              </a:rPr>
              <a:t>酶蛋白的共价修饰是</a:t>
            </a:r>
            <a:r>
              <a:rPr kumimoji="1" lang="zh-CN" altLang="en-US" sz="2800" dirty="0">
                <a:solidFill>
                  <a:srgbClr val="FFFF00"/>
                </a:solidFill>
                <a:latin typeface="楷体_GB2312" pitchFamily="49" charset="-122"/>
                <a:ea typeface="黑体" pitchFamily="2" charset="-122"/>
              </a:rPr>
              <a:t>可逆的酶促反应</a:t>
            </a:r>
            <a:r>
              <a:rPr kumimoji="1" lang="zh-CN" altLang="en-US" sz="2800" dirty="0">
                <a:latin typeface="楷体_GB2312" pitchFamily="49" charset="-122"/>
                <a:ea typeface="黑体" pitchFamily="2" charset="-122"/>
              </a:rPr>
              <a:t>（两种不同的酶催化）；</a:t>
            </a:r>
          </a:p>
          <a:p>
            <a:pPr marL="514350" indent="-514350" algn="just">
              <a:lnSpc>
                <a:spcPct val="120000"/>
              </a:lnSpc>
              <a:spcBef>
                <a:spcPts val="1200"/>
              </a:spcBef>
              <a:buFont typeface="+mj-ea"/>
              <a:buAutoNum type="circleNumDbPlain"/>
            </a:pPr>
            <a:r>
              <a:rPr kumimoji="1" lang="zh-CN" altLang="en-US" sz="2800" dirty="0">
                <a:latin typeface="楷体_GB2312" pitchFamily="49" charset="-122"/>
                <a:ea typeface="黑体" pitchFamily="2" charset="-122"/>
              </a:rPr>
              <a:t>受激素信号调节，具有级联放大效应，</a:t>
            </a:r>
            <a:r>
              <a:rPr kumimoji="1" lang="zh-CN" altLang="en-US" sz="2800" dirty="0">
                <a:solidFill>
                  <a:srgbClr val="FFFF00"/>
                </a:solidFill>
                <a:latin typeface="楷体_GB2312" pitchFamily="49" charset="-122"/>
                <a:ea typeface="黑体" pitchFamily="2" charset="-122"/>
              </a:rPr>
              <a:t>效率高</a:t>
            </a:r>
            <a:r>
              <a:rPr kumimoji="1" lang="zh-CN" altLang="en-US" sz="2800" dirty="0">
                <a:latin typeface="楷体_GB2312" pitchFamily="49" charset="-122"/>
                <a:ea typeface="黑体" pitchFamily="2" charset="-122"/>
              </a:rPr>
              <a:t>；</a:t>
            </a:r>
          </a:p>
          <a:p>
            <a:pPr marL="514350" indent="-514350" algn="just">
              <a:lnSpc>
                <a:spcPct val="120000"/>
              </a:lnSpc>
              <a:spcBef>
                <a:spcPts val="1200"/>
              </a:spcBef>
              <a:buClr>
                <a:schemeClr val="tx1"/>
              </a:buClr>
              <a:buFont typeface="+mj-ea"/>
              <a:buAutoNum type="circleNumDbPlain"/>
            </a:pPr>
            <a:r>
              <a:rPr kumimoji="1" lang="zh-CN" altLang="en-US" sz="2800" dirty="0">
                <a:solidFill>
                  <a:srgbClr val="FFFF00"/>
                </a:solidFill>
                <a:latin typeface="楷体_GB2312" pitchFamily="49" charset="-122"/>
                <a:ea typeface="黑体" pitchFamily="2" charset="-122"/>
              </a:rPr>
              <a:t>消耗能量</a:t>
            </a:r>
            <a:r>
              <a:rPr kumimoji="1" lang="zh-CN" altLang="en-US" sz="2800" dirty="0">
                <a:latin typeface="楷体_GB2312" pitchFamily="49" charset="-122"/>
                <a:ea typeface="黑体" pitchFamily="2" charset="-122"/>
              </a:rPr>
              <a:t>；</a:t>
            </a:r>
            <a:endParaRPr kumimoji="1" lang="en-US" altLang="zh-CN" sz="2800" dirty="0">
              <a:latin typeface="楷体_GB2312" pitchFamily="49" charset="-122"/>
              <a:ea typeface="黑体" pitchFamily="2" charset="-122"/>
            </a:endParaRPr>
          </a:p>
          <a:p>
            <a:pPr marL="514350" indent="-514350" algn="just">
              <a:lnSpc>
                <a:spcPct val="120000"/>
              </a:lnSpc>
              <a:spcBef>
                <a:spcPts val="1200"/>
              </a:spcBef>
              <a:buClr>
                <a:schemeClr val="tx1"/>
              </a:buClr>
              <a:buFont typeface="+mj-ea"/>
              <a:buAutoNum type="circleNumDbPlain"/>
            </a:pPr>
            <a:r>
              <a:rPr kumimoji="1" lang="zh-CN" altLang="en-US" sz="2800" dirty="0">
                <a:solidFill>
                  <a:srgbClr val="FFFF00"/>
                </a:solidFill>
                <a:latin typeface="楷体_GB2312" pitchFamily="49" charset="-122"/>
                <a:ea typeface="黑体" pitchFamily="2" charset="-122"/>
              </a:rPr>
              <a:t>磷酸化与脱磷酸</a:t>
            </a:r>
            <a:r>
              <a:rPr kumimoji="1" lang="zh-CN" altLang="en-US" sz="2800" dirty="0">
                <a:latin typeface="楷体_GB2312" pitchFamily="49" charset="-122"/>
                <a:ea typeface="黑体" pitchFamily="2" charset="-122"/>
              </a:rPr>
              <a:t>是最常见的方式。</a:t>
            </a:r>
            <a:endParaRPr kumimoji="1" lang="zh-CN" altLang="en-US" sz="2800" dirty="0">
              <a:latin typeface="Tahoma" pitchFamily="34" charset="0"/>
              <a:ea typeface="黑体" pitchFamily="2" charset="-122"/>
            </a:endParaRP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63</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wipe(up)">
                                      <p:cBhvr>
                                        <p:cTn id="7" dur="500"/>
                                        <p:tgtEl>
                                          <p:spTgt spid="6758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animEffect transition="in" filter="wipe(up)">
                                      <p:cBhvr>
                                        <p:cTn id="11" dur="500"/>
                                        <p:tgtEl>
                                          <p:spTgt spid="6758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7589">
                                            <p:txEl>
                                              <p:pRg st="2" end="2"/>
                                            </p:txEl>
                                          </p:spTgt>
                                        </p:tgtEl>
                                        <p:attrNameLst>
                                          <p:attrName>style.visibility</p:attrName>
                                        </p:attrNameLst>
                                      </p:cBhvr>
                                      <p:to>
                                        <p:strVal val="visible"/>
                                      </p:to>
                                    </p:set>
                                    <p:animEffect transition="in" filter="wipe(up)">
                                      <p:cBhvr>
                                        <p:cTn id="16" dur="500"/>
                                        <p:tgtEl>
                                          <p:spTgt spid="6758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7589">
                                            <p:txEl>
                                              <p:pRg st="3" end="3"/>
                                            </p:txEl>
                                          </p:spTgt>
                                        </p:tgtEl>
                                        <p:attrNameLst>
                                          <p:attrName>style.visibility</p:attrName>
                                        </p:attrNameLst>
                                      </p:cBhvr>
                                      <p:to>
                                        <p:strVal val="visible"/>
                                      </p:to>
                                    </p:set>
                                    <p:animEffect transition="in" filter="wipe(up)">
                                      <p:cBhvr>
                                        <p:cTn id="21" dur="500"/>
                                        <p:tgtEl>
                                          <p:spTgt spid="6758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7589">
                                            <p:txEl>
                                              <p:pRg st="4" end="4"/>
                                            </p:txEl>
                                          </p:spTgt>
                                        </p:tgtEl>
                                        <p:attrNameLst>
                                          <p:attrName>style.visibility</p:attrName>
                                        </p:attrNameLst>
                                      </p:cBhvr>
                                      <p:to>
                                        <p:strVal val="visible"/>
                                      </p:to>
                                    </p:set>
                                    <p:animEffect transition="in" filter="wipe(up)">
                                      <p:cBhvr>
                                        <p:cTn id="26" dur="500"/>
                                        <p:tgtEl>
                                          <p:spTgt spid="675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7D90E316-58D3-4896-89CC-36797C80DBF5}" type="slidenum">
              <a:rPr lang="en-US" altLang="zh-CN" smtClean="0"/>
              <a:pPr>
                <a:defRPr/>
              </a:pPr>
              <a:t>64</a:t>
            </a:fld>
            <a:endParaRPr lang="en-US" altLang="zh-CN"/>
          </a:p>
        </p:txBody>
      </p:sp>
      <p:sp>
        <p:nvSpPr>
          <p:cNvPr id="3" name="Rectangle 16"/>
          <p:cNvSpPr txBox="1">
            <a:spLocks noChangeArrowheads="1"/>
          </p:cNvSpPr>
          <p:nvPr/>
        </p:nvSpPr>
        <p:spPr bwMode="auto">
          <a:xfrm>
            <a:off x="1116013" y="1628800"/>
            <a:ext cx="7200403" cy="15836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ts val="1800"/>
              </a:spcBef>
              <a:spcAft>
                <a:spcPct val="0"/>
              </a:spcAft>
              <a:buClr>
                <a:schemeClr val="hlink"/>
              </a:buClr>
              <a:buSzPct val="70000"/>
              <a:tabLst/>
              <a:defRPr/>
            </a:pPr>
            <a:endParaRPr kumimoji="0" lang="zh-CN" altLang="en-US" sz="3200" b="0" i="0" u="none" strike="noStrike" kern="0" cap="none" spc="0" normalizeH="0" baseline="0" noProof="0" dirty="0">
              <a:ln>
                <a:noFill/>
              </a:ln>
              <a:solidFill>
                <a:schemeClr val="tx1"/>
              </a:solidFill>
              <a:uLnTx/>
              <a:uFillTx/>
              <a:latin typeface="黑体" pitchFamily="49" charset="-122"/>
              <a:ea typeface="黑体" pitchFamily="49" charset="-122"/>
            </a:endParaRPr>
          </a:p>
          <a:p>
            <a:pPr marL="342900" marR="0" lvl="0" indent="-342900" algn="l" defTabSz="914400" rtl="0" eaLnBrk="1" fontAlgn="base" latinLnBrk="0" hangingPunct="1">
              <a:lnSpc>
                <a:spcPct val="120000"/>
              </a:lnSpc>
              <a:spcBef>
                <a:spcPts val="1800"/>
              </a:spcBef>
              <a:spcAft>
                <a:spcPct val="0"/>
              </a:spcAft>
              <a:buClr>
                <a:schemeClr val="hlink"/>
              </a:buClr>
              <a:buSzPct val="70000"/>
              <a:buFont typeface="Wingdings" pitchFamily="2" charset="2"/>
              <a:buChar char="v"/>
              <a:tabLst/>
              <a:defRPr/>
            </a:pPr>
            <a:r>
              <a:rPr kumimoji="0" lang="zh-CN" altLang="en-US" sz="3200" b="0" i="0" u="none" strike="noStrike" kern="0" cap="none" spc="0" normalizeH="0" baseline="0" noProof="0" dirty="0">
                <a:ln>
                  <a:noFill/>
                </a:ln>
                <a:solidFill>
                  <a:schemeClr val="tx1"/>
                </a:solidFill>
                <a:uLnTx/>
                <a:uFillTx/>
                <a:latin typeface="黑体" pitchFamily="49" charset="-122"/>
                <a:ea typeface="黑体" pitchFamily="49" charset="-122"/>
              </a:rPr>
              <a:t>别构调节是细胞的</a:t>
            </a:r>
            <a:r>
              <a:rPr kumimoji="0" lang="zh-CN" altLang="en-US" sz="3200" b="0" i="0" u="sng" strike="noStrike" kern="0" cap="none" spc="0" normalizeH="0" baseline="0" noProof="0" dirty="0">
                <a:ln>
                  <a:noFill/>
                </a:ln>
                <a:solidFill>
                  <a:srgbClr val="FFFF00"/>
                </a:solidFill>
                <a:uLnTx/>
                <a:uFillTx/>
                <a:latin typeface="黑体" pitchFamily="49" charset="-122"/>
                <a:ea typeface="黑体" pitchFamily="49" charset="-122"/>
              </a:rPr>
              <a:t>基本调节方式</a:t>
            </a:r>
          </a:p>
          <a:p>
            <a:pPr marL="342900" marR="0" lvl="0" indent="-342900" algn="l" defTabSz="914400" rtl="0" eaLnBrk="1" fontAlgn="base" latinLnBrk="0" hangingPunct="1">
              <a:lnSpc>
                <a:spcPct val="120000"/>
              </a:lnSpc>
              <a:spcBef>
                <a:spcPts val="1800"/>
              </a:spcBef>
              <a:spcAft>
                <a:spcPct val="0"/>
              </a:spcAft>
              <a:buClr>
                <a:schemeClr val="hlink"/>
              </a:buClr>
              <a:buSzPct val="70000"/>
              <a:buFont typeface="Wingdings" pitchFamily="2" charset="2"/>
              <a:buChar char="v"/>
              <a:tabLst/>
              <a:defRPr/>
            </a:pPr>
            <a:r>
              <a:rPr kumimoji="0" lang="zh-CN" altLang="en-US" sz="3200" b="0" i="0" u="none" strike="noStrike" kern="0" cap="none" spc="0" normalizeH="0" baseline="0" noProof="0" dirty="0">
                <a:ln>
                  <a:noFill/>
                </a:ln>
                <a:solidFill>
                  <a:schemeClr val="tx1"/>
                </a:solidFill>
                <a:uLnTx/>
                <a:uFillTx/>
                <a:latin typeface="黑体" pitchFamily="49" charset="-122"/>
                <a:ea typeface="黑体" pitchFamily="49" charset="-122"/>
              </a:rPr>
              <a:t>化学修饰调节是</a:t>
            </a:r>
            <a:r>
              <a:rPr kumimoji="0" lang="zh-CN" altLang="en-US" sz="3200" b="0" i="0" u="sng" strike="noStrike" kern="0" cap="none" spc="0" normalizeH="0" baseline="0" noProof="0" dirty="0">
                <a:ln>
                  <a:noFill/>
                </a:ln>
                <a:solidFill>
                  <a:srgbClr val="FFFF00"/>
                </a:solidFill>
                <a:uLnTx/>
                <a:uFillTx/>
                <a:latin typeface="黑体" pitchFamily="49" charset="-122"/>
                <a:ea typeface="黑体" pitchFamily="49" charset="-122"/>
              </a:rPr>
              <a:t>高效的调节方式</a:t>
            </a:r>
          </a:p>
        </p:txBody>
      </p:sp>
      <p:sp>
        <p:nvSpPr>
          <p:cNvPr id="4" name="Rectangle 6"/>
          <p:cNvSpPr>
            <a:spLocks noChangeArrowheads="1"/>
          </p:cNvSpPr>
          <p:nvPr/>
        </p:nvSpPr>
        <p:spPr bwMode="auto">
          <a:xfrm>
            <a:off x="323850" y="1340768"/>
            <a:ext cx="8675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pPr algn="l">
              <a:buClr>
                <a:srgbClr val="FFFF00"/>
              </a:buClr>
              <a:buFont typeface="Wingdings" pitchFamily="2" charset="2"/>
              <a:buChar char="Ø"/>
            </a:pPr>
            <a:r>
              <a:rPr kumimoji="1" lang="en-US" altLang="zh-CN" sz="3200" dirty="0">
                <a:solidFill>
                  <a:srgbClr val="FFFF00"/>
                </a:solidFill>
                <a:latin typeface="Times New Roman" pitchFamily="18" charset="0"/>
                <a:ea typeface="黑体" pitchFamily="2" charset="-122"/>
              </a:rPr>
              <a:t> </a:t>
            </a:r>
            <a:r>
              <a:rPr kumimoji="1" lang="zh-CN" altLang="en-US" sz="3200" dirty="0">
                <a:solidFill>
                  <a:srgbClr val="FFFF00"/>
                </a:solidFill>
                <a:latin typeface="Times New Roman" pitchFamily="18" charset="0"/>
                <a:ea typeface="黑体" pitchFamily="2" charset="-122"/>
              </a:rPr>
              <a:t>同一个酶可同时受别构调节和化学修饰调节</a:t>
            </a:r>
            <a:endParaRPr kumimoji="1" lang="zh-CN" altLang="en-US" sz="2400" dirty="0">
              <a:solidFill>
                <a:srgbClr val="FFFF00"/>
              </a:solidFill>
              <a:latin typeface="Times New Roman" pitchFamily="18" charset="0"/>
              <a:ea typeface="黑体"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1817688" y="692696"/>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楷体_GB2312" pitchFamily="49" charset="-122"/>
                <a:ea typeface="黑体" pitchFamily="2" charset="-122"/>
              </a:rPr>
              <a:t>（四）酶含量的调节</a:t>
            </a:r>
            <a:endParaRPr kumimoji="1" lang="zh-CN" altLang="en-US" sz="2400" dirty="0">
              <a:solidFill>
                <a:srgbClr val="FFFF00"/>
              </a:solidFill>
              <a:latin typeface="Tahoma" pitchFamily="34" charset="0"/>
              <a:ea typeface="黑体" pitchFamily="2" charset="-122"/>
            </a:endParaRPr>
          </a:p>
        </p:txBody>
      </p:sp>
      <p:sp>
        <p:nvSpPr>
          <p:cNvPr id="68613" name="Rectangle 5"/>
          <p:cNvSpPr>
            <a:spLocks noChangeArrowheads="1"/>
          </p:cNvSpPr>
          <p:nvPr/>
        </p:nvSpPr>
        <p:spPr bwMode="auto">
          <a:xfrm>
            <a:off x="539750" y="1557884"/>
            <a:ext cx="612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dirty="0">
                <a:latin typeface="Times New Roman" pitchFamily="18" charset="0"/>
                <a:ea typeface="黑体" pitchFamily="2" charset="-122"/>
              </a:rPr>
              <a:t>1. </a:t>
            </a:r>
            <a:r>
              <a:rPr kumimoji="1" lang="zh-CN" altLang="en-US" sz="2800" dirty="0">
                <a:latin typeface="Times New Roman" pitchFamily="18" charset="0"/>
                <a:ea typeface="黑体" pitchFamily="2" charset="-122"/>
              </a:rPr>
              <a:t>酶蛋白合成的调节</a:t>
            </a:r>
            <a:endParaRPr kumimoji="1" lang="zh-CN" altLang="en-US" sz="2000" dirty="0">
              <a:latin typeface="Times New Roman" pitchFamily="18" charset="0"/>
              <a:ea typeface="黑体" pitchFamily="2" charset="-122"/>
            </a:endParaRPr>
          </a:p>
        </p:txBody>
      </p:sp>
      <p:sp>
        <p:nvSpPr>
          <p:cNvPr id="68614" name="Rectangle 6"/>
          <p:cNvSpPr>
            <a:spLocks noChangeArrowheads="1"/>
          </p:cNvSpPr>
          <p:nvPr/>
        </p:nvSpPr>
        <p:spPr bwMode="auto">
          <a:xfrm>
            <a:off x="1187450" y="2277021"/>
            <a:ext cx="6769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加速酶编码基因表达，从而使酶蛋白合成增加的化合物称为</a:t>
            </a:r>
            <a:r>
              <a:rPr kumimoji="1" lang="zh-CN" altLang="en-US" sz="2800" dirty="0">
                <a:solidFill>
                  <a:srgbClr val="FFFF00"/>
                </a:solidFill>
                <a:latin typeface="Times New Roman" pitchFamily="18" charset="0"/>
                <a:ea typeface="黑体" pitchFamily="2" charset="-122"/>
              </a:rPr>
              <a:t>诱导剂</a:t>
            </a:r>
            <a:r>
              <a:rPr kumimoji="1" lang="en-US" altLang="zh-CN" sz="2800" dirty="0">
                <a:solidFill>
                  <a:srgbClr val="FFFF00"/>
                </a:solidFill>
                <a:latin typeface="Times New Roman" pitchFamily="18" charset="0"/>
                <a:ea typeface="黑体" pitchFamily="2" charset="-122"/>
              </a:rPr>
              <a:t>(inducer)</a:t>
            </a:r>
            <a:endParaRPr kumimoji="1" lang="en-US" altLang="zh-CN" sz="2400" dirty="0">
              <a:solidFill>
                <a:srgbClr val="FFFF00"/>
              </a:solidFill>
              <a:latin typeface="Times New Roman" pitchFamily="18" charset="0"/>
              <a:ea typeface="黑体" pitchFamily="2" charset="-122"/>
            </a:endParaRPr>
          </a:p>
        </p:txBody>
      </p:sp>
      <p:sp>
        <p:nvSpPr>
          <p:cNvPr id="68615" name="Rectangle 7"/>
          <p:cNvSpPr>
            <a:spLocks noChangeArrowheads="1"/>
          </p:cNvSpPr>
          <p:nvPr/>
        </p:nvSpPr>
        <p:spPr bwMode="auto">
          <a:xfrm>
            <a:off x="1187450" y="3420021"/>
            <a:ext cx="6911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减慢酶编码基因表达，从而使酶蛋白合成减少的化合物称为</a:t>
            </a:r>
            <a:r>
              <a:rPr kumimoji="1" lang="zh-CN" altLang="en-US" sz="2800" dirty="0">
                <a:solidFill>
                  <a:srgbClr val="FFFF00"/>
                </a:solidFill>
                <a:latin typeface="Times New Roman" pitchFamily="18" charset="0"/>
                <a:ea typeface="黑体" pitchFamily="2" charset="-122"/>
              </a:rPr>
              <a:t>阻遏剂</a:t>
            </a:r>
            <a:r>
              <a:rPr kumimoji="1" lang="en-US" altLang="zh-CN" sz="2800" dirty="0">
                <a:solidFill>
                  <a:srgbClr val="FFFF00"/>
                </a:solidFill>
                <a:latin typeface="Times New Roman" pitchFamily="18" charset="0"/>
                <a:ea typeface="黑体" pitchFamily="2" charset="-122"/>
              </a:rPr>
              <a:t>(repressor)</a:t>
            </a:r>
            <a:endParaRPr kumimoji="1" lang="en-US" altLang="zh-CN" sz="2400" dirty="0">
              <a:solidFill>
                <a:srgbClr val="FFFF00"/>
              </a:solidFill>
              <a:latin typeface="Times New Roman" pitchFamily="18" charset="0"/>
              <a:ea typeface="黑体" pitchFamily="2" charset="-122"/>
            </a:endParaRPr>
          </a:p>
        </p:txBody>
      </p:sp>
      <p:sp>
        <p:nvSpPr>
          <p:cNvPr id="68616" name="Rectangle 8"/>
          <p:cNvSpPr>
            <a:spLocks noChangeArrowheads="1"/>
          </p:cNvSpPr>
          <p:nvPr/>
        </p:nvSpPr>
        <p:spPr bwMode="auto">
          <a:xfrm>
            <a:off x="1043608" y="4509046"/>
            <a:ext cx="712879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125000"/>
              </a:lnSpc>
              <a:spcBef>
                <a:spcPct val="20000"/>
              </a:spcBef>
              <a:buClr>
                <a:schemeClr val="hlink"/>
              </a:buClr>
              <a:buSzPct val="70000"/>
              <a:buFont typeface="Wingdings" pitchFamily="2" charset="2"/>
              <a:buChar char="Ø"/>
            </a:pPr>
            <a:r>
              <a:rPr lang="zh-CN" altLang="en-US" sz="2800" dirty="0">
                <a:latin typeface="Times New Roman" pitchFamily="18" charset="0"/>
                <a:ea typeface="黑体" pitchFamily="2" charset="-122"/>
              </a:rPr>
              <a:t>诱导剂或阻遏剂可在</a:t>
            </a:r>
            <a:r>
              <a:rPr lang="zh-CN" altLang="en-US" sz="2800" u="sng" dirty="0">
                <a:solidFill>
                  <a:srgbClr val="FFFF00"/>
                </a:solidFill>
                <a:latin typeface="Times New Roman" pitchFamily="18" charset="0"/>
                <a:ea typeface="黑体" pitchFamily="2" charset="-122"/>
              </a:rPr>
              <a:t>转录或翻译水平</a:t>
            </a:r>
            <a:r>
              <a:rPr lang="zh-CN" altLang="en-US" sz="2800" dirty="0">
                <a:latin typeface="Times New Roman" pitchFamily="18" charset="0"/>
                <a:ea typeface="黑体" pitchFamily="2" charset="-122"/>
              </a:rPr>
              <a:t>影响酶蛋白的生物合成</a:t>
            </a:r>
            <a:endParaRPr lang="en-US" altLang="zh-CN" sz="2800" dirty="0">
              <a:latin typeface="Times New Roman" pitchFamily="18" charset="0"/>
              <a:ea typeface="黑体" pitchFamily="2" charset="-122"/>
            </a:endParaRPr>
          </a:p>
          <a:p>
            <a:pPr marL="342900" indent="-342900" algn="l">
              <a:lnSpc>
                <a:spcPct val="125000"/>
              </a:lnSpc>
              <a:spcBef>
                <a:spcPct val="20000"/>
              </a:spcBef>
              <a:buClr>
                <a:schemeClr val="hlink"/>
              </a:buClr>
              <a:buSzPct val="70000"/>
              <a:buFont typeface="Wingdings" pitchFamily="2" charset="2"/>
              <a:buChar char="Ø"/>
            </a:pPr>
            <a:r>
              <a:rPr lang="zh-CN" altLang="en-US" sz="2800" dirty="0">
                <a:solidFill>
                  <a:srgbClr val="FFFF00"/>
                </a:solidFill>
                <a:latin typeface="Times New Roman" pitchFamily="18" charset="0"/>
                <a:ea typeface="黑体" pitchFamily="2" charset="-122"/>
              </a:rPr>
              <a:t>调节效应出现缓慢，但作用持续时间较长</a:t>
            </a:r>
            <a:r>
              <a:rPr lang="zh-CN" altLang="en-US" sz="2800" dirty="0">
                <a:latin typeface="Times New Roman" pitchFamily="18" charset="0"/>
                <a:ea typeface="黑体" pitchFamily="2" charset="-122"/>
              </a:rPr>
              <a:t> </a:t>
            </a:r>
          </a:p>
        </p:txBody>
      </p:sp>
      <p:sp>
        <p:nvSpPr>
          <p:cNvPr id="7" name="灯片编号占位符 6"/>
          <p:cNvSpPr>
            <a:spLocks noGrp="1"/>
          </p:cNvSpPr>
          <p:nvPr>
            <p:ph type="sldNum" sz="quarter" idx="11"/>
          </p:nvPr>
        </p:nvSpPr>
        <p:spPr/>
        <p:txBody>
          <a:bodyPr/>
          <a:lstStyle/>
          <a:p>
            <a:pPr>
              <a:defRPr/>
            </a:pPr>
            <a:fld id="{7D90E316-58D3-4896-89CC-36797C80DBF5}" type="slidenum">
              <a:rPr lang="en-US" altLang="zh-CN" smtClean="0"/>
              <a:pPr>
                <a:defRPr/>
              </a:pPr>
              <a:t>65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dissolve">
                                      <p:cBhvr>
                                        <p:cTn id="7" dur="500"/>
                                        <p:tgtEl>
                                          <p:spTgt spid="686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4"/>
                                        </p:tgtEl>
                                        <p:attrNameLst>
                                          <p:attrName>style.visibility</p:attrName>
                                        </p:attrNameLst>
                                      </p:cBhvr>
                                      <p:to>
                                        <p:strVal val="visible"/>
                                      </p:to>
                                    </p:set>
                                    <p:animEffect transition="in" filter="dissolve">
                                      <p:cBhvr>
                                        <p:cTn id="12" dur="500"/>
                                        <p:tgtEl>
                                          <p:spTgt spid="686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5"/>
                                        </p:tgtEl>
                                        <p:attrNameLst>
                                          <p:attrName>style.visibility</p:attrName>
                                        </p:attrNameLst>
                                      </p:cBhvr>
                                      <p:to>
                                        <p:strVal val="visible"/>
                                      </p:to>
                                    </p:set>
                                    <p:animEffect transition="in" filter="dissolve">
                                      <p:cBhvr>
                                        <p:cTn id="17" dur="500"/>
                                        <p:tgtEl>
                                          <p:spTgt spid="686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6">
                                            <p:txEl>
                                              <p:pRg st="0" end="0"/>
                                            </p:txEl>
                                          </p:spTgt>
                                        </p:tgtEl>
                                        <p:attrNameLst>
                                          <p:attrName>style.visibility</p:attrName>
                                        </p:attrNameLst>
                                      </p:cBhvr>
                                      <p:to>
                                        <p:strVal val="visible"/>
                                      </p:to>
                                    </p:set>
                                    <p:animEffect transition="in" filter="blinds(horizontal)">
                                      <p:cBhvr>
                                        <p:cTn id="22" dur="500"/>
                                        <p:tgtEl>
                                          <p:spTgt spid="686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8616">
                                            <p:txEl>
                                              <p:pRg st="1" end="1"/>
                                            </p:txEl>
                                          </p:spTgt>
                                        </p:tgtEl>
                                        <p:attrNameLst>
                                          <p:attrName>style.visibility</p:attrName>
                                        </p:attrNameLst>
                                      </p:cBhvr>
                                      <p:to>
                                        <p:strVal val="visible"/>
                                      </p:to>
                                    </p:set>
                                    <p:animEffect transition="in" filter="blinds(horizontal)">
                                      <p:cBhvr>
                                        <p:cTn id="27" dur="500"/>
                                        <p:tgtEl>
                                          <p:spTgt spid="686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68614" grpId="0"/>
      <p:bldP spid="68615" grpId="0"/>
      <p:bldP spid="686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971550" y="981075"/>
            <a:ext cx="601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i="1">
                <a:solidFill>
                  <a:srgbClr val="FFFF00"/>
                </a:solidFill>
                <a:latin typeface="Times New Roman" pitchFamily="18" charset="0"/>
                <a:ea typeface="黑体" pitchFamily="2" charset="-122"/>
              </a:rPr>
              <a:t> </a:t>
            </a:r>
            <a:r>
              <a:rPr kumimoji="1" lang="zh-CN" altLang="en-US" sz="3200">
                <a:solidFill>
                  <a:srgbClr val="FFFF00"/>
                </a:solidFill>
                <a:latin typeface="Times New Roman" pitchFamily="18" charset="0"/>
                <a:ea typeface="黑体" pitchFamily="2" charset="-122"/>
              </a:rPr>
              <a:t>常见的诱导或阻遏方式</a:t>
            </a:r>
            <a:endParaRPr kumimoji="1" lang="zh-CN" altLang="en-US" sz="2400">
              <a:latin typeface="Times New Roman" pitchFamily="18" charset="0"/>
              <a:ea typeface="黑体" pitchFamily="2" charset="-122"/>
            </a:endParaRPr>
          </a:p>
        </p:txBody>
      </p:sp>
      <p:sp>
        <p:nvSpPr>
          <p:cNvPr id="69637" name="Rectangle 5"/>
          <p:cNvSpPr>
            <a:spLocks noChangeArrowheads="1"/>
          </p:cNvSpPr>
          <p:nvPr/>
        </p:nvSpPr>
        <p:spPr bwMode="auto">
          <a:xfrm>
            <a:off x="2124075" y="1947863"/>
            <a:ext cx="614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l-GR" altLang="zh-CN" sz="3200" dirty="0">
                <a:latin typeface="Times New Roman" pitchFamily="18" charset="0"/>
                <a:ea typeface="黑体" pitchFamily="2" charset="-122"/>
              </a:rPr>
              <a:t>Ⅰ</a:t>
            </a:r>
            <a:r>
              <a:rPr kumimoji="1" lang="en-US" altLang="zh-CN" sz="3200" dirty="0">
                <a:latin typeface="Times New Roman" pitchFamily="18" charset="0"/>
                <a:ea typeface="黑体" pitchFamily="2" charset="-122"/>
              </a:rPr>
              <a:t> </a:t>
            </a:r>
            <a:r>
              <a:rPr kumimoji="1" lang="zh-CN" altLang="en-US" sz="3200" dirty="0">
                <a:latin typeface="Times New Roman" pitchFamily="18" charset="0"/>
                <a:ea typeface="黑体" pitchFamily="2" charset="-122"/>
              </a:rPr>
              <a:t>底物对酶合成的诱导</a:t>
            </a:r>
            <a:endParaRPr kumimoji="1" lang="zh-CN" altLang="en-US" sz="2400" dirty="0">
              <a:latin typeface="Times New Roman" pitchFamily="18" charset="0"/>
              <a:ea typeface="黑体" pitchFamily="2" charset="-122"/>
            </a:endParaRPr>
          </a:p>
        </p:txBody>
      </p:sp>
      <p:sp>
        <p:nvSpPr>
          <p:cNvPr id="69638" name="Rectangle 6"/>
          <p:cNvSpPr>
            <a:spLocks noChangeArrowheads="1"/>
          </p:cNvSpPr>
          <p:nvPr/>
        </p:nvSpPr>
        <p:spPr bwMode="auto">
          <a:xfrm>
            <a:off x="2124075" y="2938463"/>
            <a:ext cx="614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a:latin typeface="Times New Roman" pitchFamily="18" charset="0"/>
                <a:ea typeface="黑体" pitchFamily="2" charset="-122"/>
              </a:rPr>
              <a:t>Ⅱ </a:t>
            </a:r>
            <a:r>
              <a:rPr kumimoji="1" lang="zh-CN" altLang="en-US" sz="3200">
                <a:latin typeface="Times New Roman" pitchFamily="18" charset="0"/>
                <a:ea typeface="黑体" pitchFamily="2" charset="-122"/>
              </a:rPr>
              <a:t>产物对酶合成的阻遏</a:t>
            </a:r>
            <a:endParaRPr kumimoji="1" lang="zh-CN" altLang="en-US" sz="2400">
              <a:latin typeface="Times New Roman" pitchFamily="18" charset="0"/>
              <a:ea typeface="黑体" pitchFamily="2" charset="-122"/>
            </a:endParaRPr>
          </a:p>
        </p:txBody>
      </p:sp>
      <p:sp>
        <p:nvSpPr>
          <p:cNvPr id="69639" name="Rectangle 7"/>
          <p:cNvSpPr>
            <a:spLocks noChangeArrowheads="1"/>
          </p:cNvSpPr>
          <p:nvPr/>
        </p:nvSpPr>
        <p:spPr bwMode="auto">
          <a:xfrm>
            <a:off x="2124075" y="4005263"/>
            <a:ext cx="5562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a:latin typeface="Times New Roman" pitchFamily="18" charset="0"/>
                <a:ea typeface="黑体" pitchFamily="2" charset="-122"/>
              </a:rPr>
              <a:t>Ⅲ </a:t>
            </a:r>
            <a:r>
              <a:rPr kumimoji="1" lang="zh-CN" altLang="en-US" sz="3200">
                <a:latin typeface="Times New Roman" pitchFamily="18" charset="0"/>
                <a:ea typeface="黑体" pitchFamily="2" charset="-122"/>
              </a:rPr>
              <a:t>激素对酶合成的诱导</a:t>
            </a:r>
            <a:endParaRPr kumimoji="1" lang="zh-CN" altLang="en-US" sz="2400">
              <a:latin typeface="Times New Roman" pitchFamily="18" charset="0"/>
              <a:ea typeface="黑体" pitchFamily="2" charset="-122"/>
            </a:endParaRPr>
          </a:p>
        </p:txBody>
      </p:sp>
      <p:sp>
        <p:nvSpPr>
          <p:cNvPr id="69640" name="Rectangle 8"/>
          <p:cNvSpPr>
            <a:spLocks noChangeArrowheads="1"/>
          </p:cNvSpPr>
          <p:nvPr/>
        </p:nvSpPr>
        <p:spPr bwMode="auto">
          <a:xfrm>
            <a:off x="2124075" y="5072063"/>
            <a:ext cx="548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a:latin typeface="Times New Roman" pitchFamily="18" charset="0"/>
                <a:ea typeface="黑体" pitchFamily="2" charset="-122"/>
              </a:rPr>
              <a:t>Ⅳ </a:t>
            </a:r>
            <a:r>
              <a:rPr kumimoji="1" lang="zh-CN" altLang="en-US" sz="3200">
                <a:latin typeface="Times New Roman" pitchFamily="18" charset="0"/>
                <a:ea typeface="黑体" pitchFamily="2" charset="-122"/>
              </a:rPr>
              <a:t>药物对酶合成的诱导</a:t>
            </a:r>
            <a:endParaRPr kumimoji="1" lang="zh-CN" altLang="en-US" sz="2400">
              <a:latin typeface="Times New Roman" pitchFamily="18" charset="0"/>
              <a:ea typeface="黑体" pitchFamily="2" charset="-122"/>
            </a:endParaRPr>
          </a:p>
        </p:txBody>
      </p:sp>
      <p:sp>
        <p:nvSpPr>
          <p:cNvPr id="7" name="灯片编号占位符 6"/>
          <p:cNvSpPr>
            <a:spLocks noGrp="1"/>
          </p:cNvSpPr>
          <p:nvPr>
            <p:ph type="sldNum" sz="quarter" idx="11"/>
          </p:nvPr>
        </p:nvSpPr>
        <p:spPr/>
        <p:txBody>
          <a:bodyPr/>
          <a:lstStyle/>
          <a:p>
            <a:pPr>
              <a:defRPr/>
            </a:pPr>
            <a:fld id="{7D90E316-58D3-4896-89CC-36797C80DBF5}" type="slidenum">
              <a:rPr lang="en-US" altLang="zh-CN" smtClean="0"/>
              <a:pPr>
                <a:defRPr/>
              </a:pPr>
              <a:t>66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wipe(up)">
                                      <p:cBhvr>
                                        <p:cTn id="7" dur="500"/>
                                        <p:tgtEl>
                                          <p:spTgt spid="6963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9638"/>
                                        </p:tgtEl>
                                        <p:attrNameLst>
                                          <p:attrName>style.visibility</p:attrName>
                                        </p:attrNameLst>
                                      </p:cBhvr>
                                      <p:to>
                                        <p:strVal val="visible"/>
                                      </p:to>
                                    </p:set>
                                    <p:animEffect transition="in" filter="wipe(up)">
                                      <p:cBhvr>
                                        <p:cTn id="11" dur="500"/>
                                        <p:tgtEl>
                                          <p:spTgt spid="6963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639"/>
                                        </p:tgtEl>
                                        <p:attrNameLst>
                                          <p:attrName>style.visibility</p:attrName>
                                        </p:attrNameLst>
                                      </p:cBhvr>
                                      <p:to>
                                        <p:strVal val="visible"/>
                                      </p:to>
                                    </p:set>
                                    <p:animEffect transition="in" filter="wipe(up)">
                                      <p:cBhvr>
                                        <p:cTn id="15" dur="500"/>
                                        <p:tgtEl>
                                          <p:spTgt spid="69639"/>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9640"/>
                                        </p:tgtEl>
                                        <p:attrNameLst>
                                          <p:attrName>style.visibility</p:attrName>
                                        </p:attrNameLst>
                                      </p:cBhvr>
                                      <p:to>
                                        <p:strVal val="visible"/>
                                      </p:to>
                                    </p:set>
                                    <p:animEffect transition="in" filter="wipe(up)">
                                      <p:cBhvr>
                                        <p:cTn id="19" dur="5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P spid="69639" grpId="0"/>
      <p:bldP spid="696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756345" y="1916063"/>
            <a:ext cx="7704087" cy="504825"/>
          </a:xfrm>
        </p:spPr>
        <p:txBody>
          <a:bodyPr/>
          <a:lstStyle/>
          <a:p>
            <a:pPr>
              <a:lnSpc>
                <a:spcPct val="90000"/>
              </a:lnSpc>
              <a:buFont typeface="华文中宋" pitchFamily="2" charset="-122"/>
              <a:buNone/>
            </a:pPr>
            <a:r>
              <a:rPr lang="zh-CN" altLang="en-US" sz="2800" dirty="0">
                <a:latin typeface="黑体" pitchFamily="49" charset="-122"/>
                <a:ea typeface="黑体" pitchFamily="49" charset="-122"/>
              </a:rPr>
              <a:t>底物诱导酶的合成，在生物界是普遍存在现象。</a:t>
            </a:r>
          </a:p>
        </p:txBody>
      </p:sp>
      <p:sp>
        <p:nvSpPr>
          <p:cNvPr id="104451" name="Rectangle 3"/>
          <p:cNvSpPr>
            <a:spLocks noChangeArrowheads="1"/>
          </p:cNvSpPr>
          <p:nvPr/>
        </p:nvSpPr>
        <p:spPr bwMode="auto">
          <a:xfrm>
            <a:off x="1375940" y="908720"/>
            <a:ext cx="6148388" cy="584775"/>
          </a:xfrm>
          <a:prstGeom prst="rect">
            <a:avLst/>
          </a:prstGeom>
          <a:noFill/>
          <a:ln w="12700" cap="sq">
            <a:noFill/>
            <a:miter lim="800000"/>
            <a:headEnd type="none" w="sm" len="sm"/>
            <a:tailEnd type="none" w="sm" len="sm"/>
          </a:ln>
        </p:spPr>
        <p:txBody>
          <a:bodyPr>
            <a:spAutoFit/>
          </a:bodyPr>
          <a:lstStyle/>
          <a:p>
            <a:pPr eaLnBrk="0" hangingPunct="0"/>
            <a:r>
              <a:rPr kumimoji="1" lang="el-GR" altLang="zh-CN" sz="3200" dirty="0">
                <a:solidFill>
                  <a:srgbClr val="FFFF00"/>
                </a:solidFill>
                <a:latin typeface="黑体" pitchFamily="49" charset="-122"/>
                <a:ea typeface="黑体" pitchFamily="49" charset="-122"/>
              </a:rPr>
              <a:t>Ⅰ</a:t>
            </a:r>
            <a:r>
              <a:rPr kumimoji="1" lang="zh-CN" altLang="en-US" sz="3200" dirty="0">
                <a:solidFill>
                  <a:srgbClr val="FFFF00"/>
                </a:solidFill>
                <a:latin typeface="黑体" pitchFamily="49" charset="-122"/>
                <a:ea typeface="黑体" pitchFamily="49" charset="-122"/>
              </a:rPr>
              <a:t>底物对酶合成的诱导</a:t>
            </a:r>
          </a:p>
        </p:txBody>
      </p:sp>
      <p:sp>
        <p:nvSpPr>
          <p:cNvPr id="197637" name="Rectangle 5"/>
          <p:cNvSpPr>
            <a:spLocks noChangeArrowheads="1"/>
          </p:cNvSpPr>
          <p:nvPr/>
        </p:nvSpPr>
        <p:spPr bwMode="auto">
          <a:xfrm>
            <a:off x="611560" y="3284115"/>
            <a:ext cx="8280400" cy="3097213"/>
          </a:xfrm>
          <a:prstGeom prst="rect">
            <a:avLst/>
          </a:prstGeom>
          <a:noFill/>
          <a:ln w="9525">
            <a:noFill/>
            <a:miter lim="800000"/>
            <a:headEnd/>
            <a:tailEnd/>
          </a:ln>
        </p:spPr>
        <p:txBody>
          <a:bodyPr/>
          <a:lstStyle/>
          <a:p>
            <a:pPr marL="342900" indent="-342900" algn="l" eaLnBrk="0" hangingPunct="0">
              <a:lnSpc>
                <a:spcPct val="120000"/>
              </a:lnSpc>
              <a:spcBef>
                <a:spcPts val="600"/>
              </a:spcBef>
              <a:buClr>
                <a:schemeClr val="tx1"/>
              </a:buClr>
              <a:buFont typeface="Wingdings" pitchFamily="2" charset="2"/>
              <a:buChar char="Ø"/>
            </a:pPr>
            <a:r>
              <a:rPr lang="zh-CN" altLang="en-US" sz="2400" dirty="0">
                <a:latin typeface="黑体" pitchFamily="49" charset="-122"/>
                <a:ea typeface="黑体" pitchFamily="49" charset="-122"/>
              </a:rPr>
              <a:t>当鼠饲料中酪蛋白含量从</a:t>
            </a:r>
            <a:r>
              <a:rPr lang="en-US" altLang="zh-CN" sz="2400" u="sng" dirty="0">
                <a:latin typeface="黑体" pitchFamily="49" charset="-122"/>
                <a:ea typeface="黑体" pitchFamily="49" charset="-122"/>
              </a:rPr>
              <a:t>8%</a:t>
            </a:r>
            <a:r>
              <a:rPr lang="zh-CN" altLang="en-US" sz="2400" dirty="0">
                <a:latin typeface="黑体" pitchFamily="49" charset="-122"/>
                <a:ea typeface="黑体" pitchFamily="49" charset="-122"/>
              </a:rPr>
              <a:t>增至</a:t>
            </a:r>
            <a:r>
              <a:rPr lang="en-US" altLang="zh-CN" sz="2400" u="sng" dirty="0">
                <a:latin typeface="黑体" pitchFamily="49" charset="-122"/>
                <a:ea typeface="黑体" pitchFamily="49" charset="-122"/>
              </a:rPr>
              <a:t>70%</a:t>
            </a:r>
            <a:r>
              <a:rPr lang="zh-CN" altLang="en-US" sz="2400" dirty="0">
                <a:latin typeface="黑体" pitchFamily="49" charset="-122"/>
                <a:ea typeface="黑体" pitchFamily="49" charset="-122"/>
              </a:rPr>
              <a:t>，则鼠肝中</a:t>
            </a:r>
            <a:r>
              <a:rPr lang="zh-CN" altLang="en-US" sz="2400" u="sng" dirty="0">
                <a:latin typeface="黑体" pitchFamily="49" charset="-122"/>
                <a:ea typeface="黑体" pitchFamily="49" charset="-122"/>
              </a:rPr>
              <a:t>精氨酸酶的活性可增加</a:t>
            </a:r>
            <a:r>
              <a:rPr lang="en-US" altLang="zh-CN" sz="2400" u="sng" dirty="0">
                <a:latin typeface="黑体" pitchFamily="49" charset="-122"/>
                <a:ea typeface="黑体" pitchFamily="49" charset="-122"/>
              </a:rPr>
              <a:t>2-3</a:t>
            </a:r>
            <a:r>
              <a:rPr lang="zh-CN" altLang="en-US" sz="2400" u="sng" dirty="0">
                <a:latin typeface="黑体" pitchFamily="49" charset="-122"/>
                <a:ea typeface="黑体" pitchFamily="49" charset="-122"/>
              </a:rPr>
              <a:t>倍；</a:t>
            </a:r>
            <a:endParaRPr lang="zh-CN" altLang="en-US" sz="2400" dirty="0">
              <a:latin typeface="黑体" pitchFamily="49" charset="-122"/>
              <a:ea typeface="黑体" pitchFamily="49" charset="-122"/>
            </a:endParaRPr>
          </a:p>
          <a:p>
            <a:pPr marL="342900" indent="-342900" algn="l" eaLnBrk="0" hangingPunct="0">
              <a:lnSpc>
                <a:spcPct val="120000"/>
              </a:lnSpc>
              <a:spcBef>
                <a:spcPts val="600"/>
              </a:spcBef>
              <a:buClr>
                <a:schemeClr val="tx1"/>
              </a:buClr>
              <a:buFont typeface="Wingdings" pitchFamily="2" charset="2"/>
              <a:buChar char="Ø"/>
            </a:pPr>
            <a:r>
              <a:rPr lang="zh-CN" altLang="en-US" sz="2400" dirty="0">
                <a:latin typeface="黑体" pitchFamily="49" charset="-122"/>
                <a:ea typeface="黑体" pitchFamily="49" charset="-122"/>
              </a:rPr>
              <a:t>在食物消化吸收后，血中多种</a:t>
            </a:r>
            <a:r>
              <a:rPr lang="zh-CN" altLang="en-US" sz="2400" u="sng" dirty="0">
                <a:latin typeface="黑体" pitchFamily="49" charset="-122"/>
                <a:ea typeface="黑体" pitchFamily="49" charset="-122"/>
              </a:rPr>
              <a:t>氨基酸的浓度增加</a:t>
            </a:r>
            <a:r>
              <a:rPr lang="zh-CN" altLang="en-US" sz="2400" dirty="0">
                <a:latin typeface="黑体" pitchFamily="49" charset="-122"/>
                <a:ea typeface="黑体" pitchFamily="49" charset="-122"/>
              </a:rPr>
              <a:t>，可以诱导催化氨基酸分解代谢的多种酶如</a:t>
            </a:r>
            <a:r>
              <a:rPr lang="zh-CN" altLang="en-US" sz="2400" u="sng" dirty="0">
                <a:latin typeface="黑体" pitchFamily="49" charset="-122"/>
                <a:ea typeface="黑体" pitchFamily="49" charset="-122"/>
              </a:rPr>
              <a:t>苏氨酸脱水酶</a:t>
            </a:r>
            <a:r>
              <a:rPr lang="zh-CN" altLang="en-US" sz="2400" dirty="0">
                <a:latin typeface="黑体" pitchFamily="49" charset="-122"/>
                <a:ea typeface="黑体" pitchFamily="49" charset="-122"/>
              </a:rPr>
              <a:t>和</a:t>
            </a:r>
            <a:r>
              <a:rPr lang="zh-CN" altLang="en-US" sz="2400" u="sng" dirty="0">
                <a:latin typeface="黑体" pitchFamily="49" charset="-122"/>
                <a:ea typeface="黑体" pitchFamily="49" charset="-122"/>
              </a:rPr>
              <a:t>酪氨酸转氨酶</a:t>
            </a:r>
            <a:r>
              <a:rPr lang="zh-CN" altLang="en-US" sz="2400" dirty="0">
                <a:latin typeface="黑体" pitchFamily="49" charset="-122"/>
                <a:ea typeface="黑体" pitchFamily="49" charset="-122"/>
              </a:rPr>
              <a:t>等的合成；这种诱导作用对于维持体内游离氨基酸浓度的相对恒定有一定的生理意义。 </a:t>
            </a:r>
          </a:p>
        </p:txBody>
      </p:sp>
      <p:sp>
        <p:nvSpPr>
          <p:cNvPr id="197638" name="Rectangle 6"/>
          <p:cNvSpPr>
            <a:spLocks noChangeArrowheads="1"/>
          </p:cNvSpPr>
          <p:nvPr/>
        </p:nvSpPr>
        <p:spPr bwMode="auto">
          <a:xfrm>
            <a:off x="538163" y="2708275"/>
            <a:ext cx="796925" cy="457200"/>
          </a:xfrm>
          <a:prstGeom prst="rect">
            <a:avLst/>
          </a:prstGeom>
          <a:solidFill>
            <a:srgbClr val="FFFFCC"/>
          </a:solidFill>
          <a:ln w="9525">
            <a:noFill/>
            <a:miter lim="800000"/>
            <a:headEnd/>
            <a:tailEnd/>
          </a:ln>
        </p:spPr>
        <p:txBody>
          <a:bodyPr wrap="none">
            <a:spAutoFit/>
          </a:bodyPr>
          <a:lstStyle/>
          <a:p>
            <a:r>
              <a:rPr lang="zh-CN" altLang="en-US" sz="2400" b="1" dirty="0">
                <a:solidFill>
                  <a:schemeClr val="bg2"/>
                </a:solidFill>
                <a:ea typeface="黑体" pitchFamily="49" charset="-122"/>
              </a:rPr>
              <a:t>举例</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dissolve">
                                      <p:cBhvr>
                                        <p:cTn id="7" dur="500"/>
                                        <p:tgtEl>
                                          <p:spTgt spid="104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7638"/>
                                        </p:tgtEl>
                                        <p:attrNameLst>
                                          <p:attrName>style.visibility</p:attrName>
                                        </p:attrNameLst>
                                      </p:cBhvr>
                                      <p:to>
                                        <p:strVal val="visible"/>
                                      </p:to>
                                    </p:set>
                                    <p:animEffect transition="in" filter="slide(fromBottom)">
                                      <p:cBhvr>
                                        <p:cTn id="12" dur="500"/>
                                        <p:tgtEl>
                                          <p:spTgt spid="197638"/>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97637">
                                            <p:txEl>
                                              <p:pRg st="0" end="0"/>
                                            </p:txEl>
                                          </p:spTgt>
                                        </p:tgtEl>
                                        <p:attrNameLst>
                                          <p:attrName>style.visibility</p:attrName>
                                        </p:attrNameLst>
                                      </p:cBhvr>
                                      <p:to>
                                        <p:strVal val="visible"/>
                                      </p:to>
                                    </p:set>
                                    <p:animEffect transition="in" filter="slide(fromBottom)">
                                      <p:cBhvr>
                                        <p:cTn id="16" dur="500"/>
                                        <p:tgtEl>
                                          <p:spTgt spid="19763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7637">
                                            <p:txEl>
                                              <p:pRg st="1" end="1"/>
                                            </p:txEl>
                                          </p:spTgt>
                                        </p:tgtEl>
                                        <p:attrNameLst>
                                          <p:attrName>style.visibility</p:attrName>
                                        </p:attrNameLst>
                                      </p:cBhvr>
                                      <p:to>
                                        <p:strVal val="visible"/>
                                      </p:to>
                                    </p:set>
                                    <p:animEffect transition="in" filter="slide(fromBottom)">
                                      <p:cBhvr>
                                        <p:cTn id="21" dur="500"/>
                                        <p:tgtEl>
                                          <p:spTgt spid="197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P spid="197637" grpId="0" build="p"/>
      <p:bldP spid="1976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467544" y="1628800"/>
            <a:ext cx="7992888" cy="1512887"/>
          </a:xfrm>
        </p:spPr>
        <p:txBody>
          <a:bodyPr lIns="36000" rIns="36000"/>
          <a:lstStyle/>
          <a:p>
            <a:pPr>
              <a:lnSpc>
                <a:spcPct val="120000"/>
              </a:lnSpc>
              <a:buFont typeface="华文中宋" pitchFamily="2" charset="-122"/>
              <a:buNone/>
            </a:pPr>
            <a:r>
              <a:rPr lang="zh-CN" altLang="en-US" sz="2800" dirty="0">
                <a:effectLst/>
                <a:latin typeface="黑体" pitchFamily="49" charset="-122"/>
                <a:ea typeface="黑体" pitchFamily="49" charset="-122"/>
              </a:rPr>
              <a:t>      代谢反应的</a:t>
            </a:r>
            <a:r>
              <a:rPr lang="zh-CN" altLang="en-US" sz="2800" u="sng" dirty="0">
                <a:effectLst/>
                <a:latin typeface="黑体" pitchFamily="49" charset="-122"/>
                <a:ea typeface="黑体" pitchFamily="49" charset="-122"/>
              </a:rPr>
              <a:t>终产物</a:t>
            </a:r>
            <a:r>
              <a:rPr lang="zh-CN" altLang="en-US" sz="2800" dirty="0">
                <a:effectLst/>
                <a:latin typeface="黑体" pitchFamily="49" charset="-122"/>
                <a:ea typeface="黑体" pitchFamily="49" charset="-122"/>
              </a:rPr>
              <a:t>不但可通过</a:t>
            </a:r>
            <a:r>
              <a:rPr lang="zh-CN" altLang="en-US" sz="2800" u="sng" dirty="0">
                <a:effectLst/>
                <a:latin typeface="黑体" pitchFamily="49" charset="-122"/>
                <a:ea typeface="黑体" pitchFamily="49" charset="-122"/>
              </a:rPr>
              <a:t>别构调节</a:t>
            </a:r>
            <a:r>
              <a:rPr lang="zh-CN" altLang="en-US" sz="2800" dirty="0">
                <a:effectLst/>
                <a:latin typeface="黑体" pitchFamily="49" charset="-122"/>
                <a:ea typeface="黑体" pitchFamily="49" charset="-122"/>
              </a:rPr>
              <a:t>直接抑制代谢体系中关键酶的活性，有时还可</a:t>
            </a:r>
            <a:r>
              <a:rPr lang="zh-CN" altLang="en-US" sz="2800" u="sng" dirty="0">
                <a:effectLst/>
                <a:latin typeface="黑体" pitchFamily="49" charset="-122"/>
                <a:ea typeface="黑体" pitchFamily="49" charset="-122"/>
              </a:rPr>
              <a:t>阻遏</a:t>
            </a:r>
            <a:r>
              <a:rPr lang="zh-CN" altLang="en-US" sz="2800" dirty="0">
                <a:effectLst/>
                <a:latin typeface="黑体" pitchFamily="49" charset="-122"/>
                <a:ea typeface="黑体" pitchFamily="49" charset="-122"/>
              </a:rPr>
              <a:t>这些</a:t>
            </a:r>
            <a:r>
              <a:rPr lang="zh-CN" altLang="en-US" sz="2800" u="sng" dirty="0">
                <a:effectLst/>
                <a:latin typeface="黑体" pitchFamily="49" charset="-122"/>
                <a:ea typeface="黑体" pitchFamily="49" charset="-122"/>
              </a:rPr>
              <a:t>酶的合成</a:t>
            </a:r>
            <a:r>
              <a:rPr lang="zh-CN" altLang="en-US" sz="2800" dirty="0">
                <a:effectLst/>
                <a:latin typeface="黑体" pitchFamily="49" charset="-122"/>
                <a:ea typeface="黑体" pitchFamily="49" charset="-122"/>
              </a:rPr>
              <a:t>。</a:t>
            </a:r>
          </a:p>
        </p:txBody>
      </p:sp>
      <p:sp>
        <p:nvSpPr>
          <p:cNvPr id="105475" name="Rectangle 4"/>
          <p:cNvSpPr>
            <a:spLocks noChangeArrowheads="1"/>
          </p:cNvSpPr>
          <p:nvPr/>
        </p:nvSpPr>
        <p:spPr bwMode="auto">
          <a:xfrm>
            <a:off x="1519956" y="836712"/>
            <a:ext cx="6148388" cy="584775"/>
          </a:xfrm>
          <a:prstGeom prst="rect">
            <a:avLst/>
          </a:prstGeom>
          <a:noFill/>
          <a:ln w="12700" cap="sq">
            <a:noFill/>
            <a:miter lim="800000"/>
            <a:headEnd type="none" w="sm" len="sm"/>
            <a:tailEnd type="none" w="sm" len="sm"/>
          </a:ln>
        </p:spPr>
        <p:txBody>
          <a:bodyPr>
            <a:spAutoFit/>
          </a:bodyPr>
          <a:lstStyle/>
          <a:p>
            <a:pPr eaLnBrk="0" hangingPunct="0"/>
            <a:r>
              <a:rPr kumimoji="1" lang="en-US" altLang="zh-CN" sz="3200" dirty="0">
                <a:solidFill>
                  <a:srgbClr val="FFFF00"/>
                </a:solidFill>
                <a:latin typeface="黑体" pitchFamily="49" charset="-122"/>
                <a:ea typeface="黑体" pitchFamily="49" charset="-122"/>
              </a:rPr>
              <a:t>Ⅱ </a:t>
            </a:r>
            <a:r>
              <a:rPr kumimoji="1" lang="zh-CN" altLang="en-US" sz="3200" dirty="0">
                <a:solidFill>
                  <a:srgbClr val="FFFF00"/>
                </a:solidFill>
                <a:latin typeface="黑体" pitchFamily="49" charset="-122"/>
                <a:ea typeface="黑体" pitchFamily="49" charset="-122"/>
              </a:rPr>
              <a:t>产物对酶合成的阻遏</a:t>
            </a:r>
          </a:p>
        </p:txBody>
      </p:sp>
      <p:sp>
        <p:nvSpPr>
          <p:cNvPr id="201733" name="Rectangle 5"/>
          <p:cNvSpPr>
            <a:spLocks noChangeArrowheads="1"/>
          </p:cNvSpPr>
          <p:nvPr/>
        </p:nvSpPr>
        <p:spPr bwMode="auto">
          <a:xfrm>
            <a:off x="611188" y="4076700"/>
            <a:ext cx="8065268" cy="2232620"/>
          </a:xfrm>
          <a:prstGeom prst="rect">
            <a:avLst/>
          </a:prstGeom>
          <a:noFill/>
          <a:ln w="9525">
            <a:noFill/>
            <a:miter lim="800000"/>
            <a:headEnd/>
            <a:tailEnd/>
          </a:ln>
        </p:spPr>
        <p:txBody>
          <a:bodyPr/>
          <a:lstStyle/>
          <a:p>
            <a:pPr marL="342900" indent="-342900" algn="l" eaLnBrk="0" hangingPunct="0">
              <a:lnSpc>
                <a:spcPct val="110000"/>
              </a:lnSpc>
              <a:spcBef>
                <a:spcPts val="1200"/>
              </a:spcBef>
              <a:buClr>
                <a:schemeClr val="tx1"/>
              </a:buClr>
              <a:buFont typeface="Wingdings" pitchFamily="2" charset="2"/>
              <a:buChar char="Ø"/>
            </a:pPr>
            <a:r>
              <a:rPr lang="en-US" altLang="zh-CN" sz="2800" u="sng" dirty="0">
                <a:solidFill>
                  <a:srgbClr val="FFFF00"/>
                </a:solidFill>
                <a:latin typeface="Arial" pitchFamily="34" charset="0"/>
                <a:ea typeface="黑体" pitchFamily="49" charset="-122"/>
                <a:cs typeface="Arial" pitchFamily="34" charset="0"/>
              </a:rPr>
              <a:t>ALA</a:t>
            </a:r>
            <a:r>
              <a:rPr lang="zh-CN" altLang="en-US" sz="2800" u="sng" dirty="0">
                <a:solidFill>
                  <a:srgbClr val="FFFF00"/>
                </a:solidFill>
                <a:latin typeface="Arial" pitchFamily="34" charset="0"/>
                <a:ea typeface="黑体" pitchFamily="49" charset="-122"/>
                <a:cs typeface="Arial" pitchFamily="34" charset="0"/>
              </a:rPr>
              <a:t>合酶</a:t>
            </a:r>
            <a:r>
              <a:rPr lang="zh-CN" altLang="en-US" sz="2800" dirty="0">
                <a:latin typeface="Arial" pitchFamily="34" charset="0"/>
                <a:ea typeface="黑体" pitchFamily="49" charset="-122"/>
                <a:cs typeface="Arial" pitchFamily="34" charset="0"/>
              </a:rPr>
              <a:t>是血红素生物合成的关键酶，它的合成受高铁血红素的反馈阻遏</a:t>
            </a:r>
            <a:endParaRPr lang="en-US" altLang="zh-CN" sz="2800" dirty="0">
              <a:latin typeface="Arial" pitchFamily="34" charset="0"/>
              <a:ea typeface="黑体" pitchFamily="49" charset="-122"/>
              <a:cs typeface="Arial" pitchFamily="34" charset="0"/>
            </a:endParaRPr>
          </a:p>
          <a:p>
            <a:pPr marL="342900" indent="-342900" algn="l" eaLnBrk="0" hangingPunct="0">
              <a:lnSpc>
                <a:spcPct val="110000"/>
              </a:lnSpc>
              <a:spcBef>
                <a:spcPts val="1200"/>
              </a:spcBef>
              <a:buClr>
                <a:schemeClr val="tx1"/>
              </a:buClr>
              <a:buFont typeface="Wingdings" pitchFamily="2" charset="2"/>
              <a:buChar char="Ø"/>
            </a:pPr>
            <a:r>
              <a:rPr lang="en-US" altLang="zh-CN" sz="2800" u="sng" dirty="0">
                <a:solidFill>
                  <a:srgbClr val="FFFF00"/>
                </a:solidFill>
                <a:latin typeface="Arial" pitchFamily="34" charset="0"/>
                <a:ea typeface="黑体" pitchFamily="49" charset="-122"/>
                <a:cs typeface="Arial" pitchFamily="34" charset="0"/>
              </a:rPr>
              <a:t>HMG-</a:t>
            </a:r>
            <a:r>
              <a:rPr lang="en-US" altLang="zh-CN" sz="2800" u="sng" dirty="0" err="1">
                <a:solidFill>
                  <a:srgbClr val="FFFF00"/>
                </a:solidFill>
                <a:latin typeface="Arial" pitchFamily="34" charset="0"/>
                <a:ea typeface="黑体" pitchFamily="49" charset="-122"/>
                <a:cs typeface="Arial" pitchFamily="34" charset="0"/>
              </a:rPr>
              <a:t>CoA</a:t>
            </a:r>
            <a:r>
              <a:rPr lang="zh-CN" altLang="en-US" sz="2800" u="sng" dirty="0">
                <a:solidFill>
                  <a:srgbClr val="FFFF00"/>
                </a:solidFill>
                <a:latin typeface="Arial" pitchFamily="34" charset="0"/>
                <a:ea typeface="黑体" pitchFamily="49" charset="-122"/>
                <a:cs typeface="Arial" pitchFamily="34" charset="0"/>
              </a:rPr>
              <a:t>还原酶</a:t>
            </a:r>
            <a:r>
              <a:rPr lang="zh-CN" altLang="en-US" sz="2800" dirty="0">
                <a:latin typeface="Arial" pitchFamily="34" charset="0"/>
                <a:ea typeface="黑体" pitchFamily="49" charset="-122"/>
                <a:cs typeface="Arial" pitchFamily="34" charset="0"/>
              </a:rPr>
              <a:t>是胆固醇生物合成的关键酶，  它的合成受胆固醇的反馈阻遏</a:t>
            </a:r>
          </a:p>
        </p:txBody>
      </p:sp>
      <p:sp>
        <p:nvSpPr>
          <p:cNvPr id="201734" name="Rectangle 6"/>
          <p:cNvSpPr>
            <a:spLocks noChangeArrowheads="1"/>
          </p:cNvSpPr>
          <p:nvPr/>
        </p:nvSpPr>
        <p:spPr bwMode="auto">
          <a:xfrm>
            <a:off x="556642" y="3356992"/>
            <a:ext cx="906017" cy="523220"/>
          </a:xfrm>
          <a:prstGeom prst="rect">
            <a:avLst/>
          </a:prstGeom>
          <a:solidFill>
            <a:srgbClr val="FFFFCC"/>
          </a:solidFill>
          <a:ln w="9525">
            <a:noFill/>
            <a:miter lim="800000"/>
            <a:headEnd/>
            <a:tailEnd/>
          </a:ln>
        </p:spPr>
        <p:txBody>
          <a:bodyPr wrap="none">
            <a:spAutoFit/>
          </a:bodyPr>
          <a:lstStyle/>
          <a:p>
            <a:r>
              <a:rPr lang="zh-CN" altLang="en-US" sz="2800" b="1" dirty="0">
                <a:solidFill>
                  <a:schemeClr val="bg2"/>
                </a:solidFill>
                <a:ea typeface="黑体" pitchFamily="49" charset="-122"/>
              </a:rPr>
              <a:t>举例</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slide(fromBottom)">
                                      <p:cBhvr>
                                        <p:cTn id="7" dur="500"/>
                                        <p:tgtEl>
                                          <p:spTgt spid="105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1734"/>
                                        </p:tgtEl>
                                        <p:attrNameLst>
                                          <p:attrName>style.visibility</p:attrName>
                                        </p:attrNameLst>
                                      </p:cBhvr>
                                      <p:to>
                                        <p:strVal val="visible"/>
                                      </p:to>
                                    </p:set>
                                    <p:animEffect transition="in" filter="slide(fromBottom)">
                                      <p:cBhvr>
                                        <p:cTn id="12" dur="500"/>
                                        <p:tgtEl>
                                          <p:spTgt spid="201734"/>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01733">
                                            <p:txEl>
                                              <p:pRg st="0" end="0"/>
                                            </p:txEl>
                                          </p:spTgt>
                                        </p:tgtEl>
                                        <p:attrNameLst>
                                          <p:attrName>style.visibility</p:attrName>
                                        </p:attrNameLst>
                                      </p:cBhvr>
                                      <p:to>
                                        <p:strVal val="visible"/>
                                      </p:to>
                                    </p:set>
                                    <p:anim calcmode="lin" valueType="num">
                                      <p:cBhvr additive="base">
                                        <p:cTn id="16" dur="500" fill="hold"/>
                                        <p:tgtEl>
                                          <p:spTgt spid="20173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17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1733">
                                            <p:txEl>
                                              <p:pRg st="1" end="1"/>
                                            </p:txEl>
                                          </p:spTgt>
                                        </p:tgtEl>
                                        <p:attrNameLst>
                                          <p:attrName>style.visibility</p:attrName>
                                        </p:attrNameLst>
                                      </p:cBhvr>
                                      <p:to>
                                        <p:strVal val="visible"/>
                                      </p:to>
                                    </p:set>
                                    <p:anim calcmode="lin" valueType="num">
                                      <p:cBhvr additive="base">
                                        <p:cTn id="22" dur="500" fill="hold"/>
                                        <p:tgtEl>
                                          <p:spTgt spid="20173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17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P spid="201733" grpId="0" build="p"/>
      <p:bldP spid="20173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467544" y="1772816"/>
            <a:ext cx="8208963" cy="647328"/>
          </a:xfrm>
        </p:spPr>
        <p:txBody>
          <a:bodyPr/>
          <a:lstStyle/>
          <a:p>
            <a:pPr algn="ctr">
              <a:buFont typeface="华文中宋" pitchFamily="2" charset="-122"/>
              <a:buNone/>
            </a:pPr>
            <a:r>
              <a:rPr lang="zh-CN" altLang="en-US" sz="2600" u="sng" dirty="0">
                <a:effectLst/>
                <a:latin typeface="黑体" pitchFamily="49" charset="-122"/>
                <a:ea typeface="黑体" pitchFamily="49" charset="-122"/>
              </a:rPr>
              <a:t>激素</a:t>
            </a:r>
            <a:r>
              <a:rPr lang="zh-CN" altLang="en-US" sz="2600" dirty="0">
                <a:effectLst/>
                <a:latin typeface="黑体" pitchFamily="49" charset="-122"/>
                <a:ea typeface="黑体" pitchFamily="49" charset="-122"/>
              </a:rPr>
              <a:t>是高等动物体内</a:t>
            </a:r>
            <a:r>
              <a:rPr lang="zh-CN" altLang="en-US" sz="2600" u="sng" dirty="0">
                <a:effectLst/>
                <a:latin typeface="黑体" pitchFamily="49" charset="-122"/>
                <a:ea typeface="黑体" pitchFamily="49" charset="-122"/>
              </a:rPr>
              <a:t>影响酶合成的最重要</a:t>
            </a:r>
            <a:r>
              <a:rPr lang="zh-CN" altLang="en-US" sz="2600" dirty="0">
                <a:effectLst/>
                <a:latin typeface="黑体" pitchFamily="49" charset="-122"/>
                <a:ea typeface="黑体" pitchFamily="49" charset="-122"/>
              </a:rPr>
              <a:t>的调节因素</a:t>
            </a:r>
          </a:p>
        </p:txBody>
      </p:sp>
      <p:sp>
        <p:nvSpPr>
          <p:cNvPr id="106499" name="Rectangle 5"/>
          <p:cNvSpPr>
            <a:spLocks noChangeArrowheads="1"/>
          </p:cNvSpPr>
          <p:nvPr/>
        </p:nvSpPr>
        <p:spPr bwMode="auto">
          <a:xfrm>
            <a:off x="1889720" y="836712"/>
            <a:ext cx="5562600" cy="584775"/>
          </a:xfrm>
          <a:prstGeom prst="rect">
            <a:avLst/>
          </a:prstGeom>
          <a:noFill/>
          <a:ln w="12700" cap="sq">
            <a:noFill/>
            <a:miter lim="800000"/>
            <a:headEnd type="none" w="sm" len="sm"/>
            <a:tailEnd type="none" w="sm" len="sm"/>
          </a:ln>
        </p:spPr>
        <p:txBody>
          <a:bodyPr>
            <a:spAutoFit/>
          </a:bodyPr>
          <a:lstStyle/>
          <a:p>
            <a:pPr eaLnBrk="0" hangingPunct="0"/>
            <a:r>
              <a:rPr kumimoji="1" lang="en-US" altLang="zh-CN" sz="3200" dirty="0">
                <a:solidFill>
                  <a:srgbClr val="FFFF00"/>
                </a:solidFill>
                <a:latin typeface="黑体" pitchFamily="49" charset="-122"/>
                <a:ea typeface="黑体" pitchFamily="49" charset="-122"/>
              </a:rPr>
              <a:t>Ⅲ </a:t>
            </a:r>
            <a:r>
              <a:rPr kumimoji="1" lang="zh-CN" altLang="en-US" sz="3200" dirty="0">
                <a:solidFill>
                  <a:srgbClr val="FFFF00"/>
                </a:solidFill>
                <a:latin typeface="黑体" pitchFamily="49" charset="-122"/>
                <a:ea typeface="黑体" pitchFamily="49" charset="-122"/>
              </a:rPr>
              <a:t>激素对酶合成的诱导</a:t>
            </a:r>
          </a:p>
        </p:txBody>
      </p:sp>
      <p:sp>
        <p:nvSpPr>
          <p:cNvPr id="202758" name="Rectangle 6"/>
          <p:cNvSpPr>
            <a:spLocks noChangeArrowheads="1"/>
          </p:cNvSpPr>
          <p:nvPr/>
        </p:nvSpPr>
        <p:spPr bwMode="auto">
          <a:xfrm>
            <a:off x="755650" y="3429000"/>
            <a:ext cx="7848600" cy="2016125"/>
          </a:xfrm>
          <a:prstGeom prst="rect">
            <a:avLst/>
          </a:prstGeom>
          <a:noFill/>
          <a:ln w="9525" algn="ctr">
            <a:noFill/>
            <a:miter lim="800000"/>
            <a:headEnd/>
            <a:tailEnd/>
          </a:ln>
        </p:spPr>
        <p:txBody>
          <a:bodyPr/>
          <a:lstStyle/>
          <a:p>
            <a:pPr marL="342900" indent="-342900" algn="l" eaLnBrk="0" hangingPunct="0">
              <a:lnSpc>
                <a:spcPct val="120000"/>
              </a:lnSpc>
              <a:spcBef>
                <a:spcPts val="1200"/>
              </a:spcBef>
              <a:buClr>
                <a:schemeClr val="tx1"/>
              </a:buClr>
              <a:buFont typeface="Wingdings" pitchFamily="2" charset="2"/>
              <a:buChar char="Ø"/>
            </a:pPr>
            <a:r>
              <a:rPr lang="zh-CN" altLang="en-US" sz="2800" u="sng" dirty="0">
                <a:solidFill>
                  <a:srgbClr val="FFFF00"/>
                </a:solidFill>
                <a:latin typeface="黑体" pitchFamily="49" charset="-122"/>
                <a:ea typeface="黑体" pitchFamily="49" charset="-122"/>
              </a:rPr>
              <a:t>糖皮质激素</a:t>
            </a:r>
            <a:r>
              <a:rPr lang="zh-CN" altLang="en-US" sz="2800" dirty="0">
                <a:latin typeface="黑体" pitchFamily="49" charset="-122"/>
                <a:ea typeface="黑体" pitchFamily="49" charset="-122"/>
              </a:rPr>
              <a:t>能诱导一些氨基酸分解代谢中的酶和糖异生途径关键酶的合成</a:t>
            </a:r>
          </a:p>
          <a:p>
            <a:pPr marL="342900" indent="-342900" algn="l" eaLnBrk="0" hangingPunct="0">
              <a:lnSpc>
                <a:spcPct val="120000"/>
              </a:lnSpc>
              <a:spcBef>
                <a:spcPts val="1200"/>
              </a:spcBef>
              <a:buClr>
                <a:schemeClr val="tx1"/>
              </a:buClr>
              <a:buFont typeface="Wingdings" pitchFamily="2" charset="2"/>
              <a:buChar char="Ø"/>
            </a:pPr>
            <a:r>
              <a:rPr lang="zh-CN" altLang="en-US" sz="2800" u="sng" dirty="0">
                <a:solidFill>
                  <a:srgbClr val="FFFF00"/>
                </a:solidFill>
                <a:latin typeface="黑体" pitchFamily="49" charset="-122"/>
                <a:ea typeface="黑体" pitchFamily="49" charset="-122"/>
              </a:rPr>
              <a:t>胰岛素</a:t>
            </a:r>
            <a:r>
              <a:rPr lang="zh-CN" altLang="en-US" sz="2800" dirty="0">
                <a:latin typeface="黑体" pitchFamily="49" charset="-122"/>
                <a:ea typeface="黑体" pitchFamily="49" charset="-122"/>
              </a:rPr>
              <a:t>能诱导糖酵解和脂肪酸合成途径中的关键酶的合成</a:t>
            </a:r>
          </a:p>
        </p:txBody>
      </p:sp>
      <p:sp>
        <p:nvSpPr>
          <p:cNvPr id="202759" name="Rectangle 7"/>
          <p:cNvSpPr>
            <a:spLocks noChangeArrowheads="1"/>
          </p:cNvSpPr>
          <p:nvPr/>
        </p:nvSpPr>
        <p:spPr bwMode="auto">
          <a:xfrm>
            <a:off x="683568" y="2689756"/>
            <a:ext cx="906017" cy="523220"/>
          </a:xfrm>
          <a:prstGeom prst="rect">
            <a:avLst/>
          </a:prstGeom>
          <a:solidFill>
            <a:srgbClr val="FFFFCC"/>
          </a:solidFill>
          <a:ln w="9525">
            <a:noFill/>
            <a:miter lim="800000"/>
            <a:headEnd/>
            <a:tailEnd/>
          </a:ln>
        </p:spPr>
        <p:txBody>
          <a:bodyPr wrap="none">
            <a:spAutoFit/>
          </a:bodyPr>
          <a:lstStyle/>
          <a:p>
            <a:r>
              <a:rPr lang="zh-CN" altLang="en-US" sz="2800" b="1" dirty="0">
                <a:solidFill>
                  <a:schemeClr val="bg2"/>
                </a:solidFill>
                <a:ea typeface="黑体" pitchFamily="49" charset="-122"/>
              </a:rPr>
              <a:t>举例</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slide(fromBottom)">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2759"/>
                                        </p:tgtEl>
                                        <p:attrNameLst>
                                          <p:attrName>style.visibility</p:attrName>
                                        </p:attrNameLst>
                                      </p:cBhvr>
                                      <p:to>
                                        <p:strVal val="visible"/>
                                      </p:to>
                                    </p:set>
                                    <p:animEffect transition="in" filter="slide(fromBottom)">
                                      <p:cBhvr>
                                        <p:cTn id="12" dur="500"/>
                                        <p:tgtEl>
                                          <p:spTgt spid="202759"/>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02758">
                                            <p:txEl>
                                              <p:pRg st="0" end="0"/>
                                            </p:txEl>
                                          </p:spTgt>
                                        </p:tgtEl>
                                        <p:attrNameLst>
                                          <p:attrName>style.visibility</p:attrName>
                                        </p:attrNameLst>
                                      </p:cBhvr>
                                      <p:to>
                                        <p:strVal val="visible"/>
                                      </p:to>
                                    </p:set>
                                    <p:animEffect transition="in" filter="slide(fromBottom)">
                                      <p:cBhvr>
                                        <p:cTn id="16" dur="500"/>
                                        <p:tgtEl>
                                          <p:spTgt spid="20275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02758">
                                            <p:txEl>
                                              <p:pRg st="1" end="1"/>
                                            </p:txEl>
                                          </p:spTgt>
                                        </p:tgtEl>
                                        <p:attrNameLst>
                                          <p:attrName>style.visibility</p:attrName>
                                        </p:attrNameLst>
                                      </p:cBhvr>
                                      <p:to>
                                        <p:strVal val="visible"/>
                                      </p:to>
                                    </p:set>
                                    <p:animEffect transition="in" filter="slide(fromBottom)">
                                      <p:cBhvr>
                                        <p:cTn id="21" dur="500"/>
                                        <p:tgtEl>
                                          <p:spTgt spid="2027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P spid="202758" grpId="0" build="p"/>
      <p:bldP spid="2027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Oval 7"/>
          <p:cNvSpPr>
            <a:spLocks noChangeArrowheads="1"/>
          </p:cNvSpPr>
          <p:nvPr/>
        </p:nvSpPr>
        <p:spPr bwMode="auto">
          <a:xfrm>
            <a:off x="5687516" y="1092870"/>
            <a:ext cx="228600" cy="228600"/>
          </a:xfrm>
          <a:prstGeom prst="ellipse">
            <a:avLst/>
          </a:prstGeom>
          <a:gradFill rotWithShape="1">
            <a:gsLst>
              <a:gs pos="0">
                <a:srgbClr val="E96E29"/>
              </a:gs>
              <a:gs pos="100000">
                <a:srgbClr val="9B491B"/>
              </a:gs>
            </a:gsLst>
            <a:path path="shape">
              <a:fillToRect l="50000" t="50000" r="50000" b="50000"/>
            </a:path>
          </a:gradFill>
          <a:ln w="19050">
            <a:solidFill>
              <a:schemeClr val="tx1"/>
            </a:solidFill>
            <a:round/>
            <a:headEnd/>
            <a:tailEnd/>
          </a:ln>
          <a:effectLst>
            <a:outerShdw dist="63500" dir="2212194" algn="ctr" rotWithShape="0">
              <a:srgbClr val="000000">
                <a:alpha val="50000"/>
              </a:srgbClr>
            </a:outerShdw>
          </a:effectLst>
        </p:spPr>
        <p:txBody>
          <a:bodyPr wrap="none" anchor="ctr"/>
          <a:lstStyle/>
          <a:p>
            <a:endParaRPr kumimoji="0" lang="zh-CN" altLang="en-US" sz="1800">
              <a:latin typeface="Arial" charset="0"/>
            </a:endParaRPr>
          </a:p>
        </p:txBody>
      </p:sp>
      <p:sp>
        <p:nvSpPr>
          <p:cNvPr id="44043" name="Oval 11"/>
          <p:cNvSpPr>
            <a:spLocks noChangeArrowheads="1"/>
          </p:cNvSpPr>
          <p:nvPr/>
        </p:nvSpPr>
        <p:spPr bwMode="auto">
          <a:xfrm>
            <a:off x="5687516" y="1807245"/>
            <a:ext cx="228600" cy="228600"/>
          </a:xfrm>
          <a:prstGeom prst="ellipse">
            <a:avLst/>
          </a:prstGeom>
          <a:gradFill rotWithShape="1">
            <a:gsLst>
              <a:gs pos="0">
                <a:srgbClr val="DCDC48"/>
              </a:gs>
              <a:gs pos="100000">
                <a:srgbClr val="939330"/>
              </a:gs>
            </a:gsLst>
            <a:path path="shape">
              <a:fillToRect l="50000" t="50000" r="50000" b="50000"/>
            </a:path>
          </a:gradFill>
          <a:ln w="19050">
            <a:solidFill>
              <a:schemeClr val="tx1"/>
            </a:solidFill>
            <a:round/>
            <a:headEnd/>
            <a:tailEnd/>
          </a:ln>
          <a:effectLst>
            <a:outerShdw dist="63500" dir="2212194" algn="ctr" rotWithShape="0">
              <a:srgbClr val="000000">
                <a:alpha val="50000"/>
              </a:srgbClr>
            </a:outerShdw>
          </a:effectLst>
        </p:spPr>
        <p:txBody>
          <a:bodyPr wrap="none" anchor="ctr"/>
          <a:lstStyle/>
          <a:p>
            <a:endParaRPr kumimoji="0" lang="zh-CN" altLang="en-US" sz="1800">
              <a:latin typeface="Arial" charset="0"/>
            </a:endParaRPr>
          </a:p>
        </p:txBody>
      </p:sp>
      <p:sp>
        <p:nvSpPr>
          <p:cNvPr id="44047" name="Oval 15"/>
          <p:cNvSpPr>
            <a:spLocks noChangeArrowheads="1"/>
          </p:cNvSpPr>
          <p:nvPr/>
        </p:nvSpPr>
        <p:spPr bwMode="auto">
          <a:xfrm>
            <a:off x="5687516" y="2512095"/>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tx1"/>
            </a:solidFill>
            <a:round/>
            <a:headEnd/>
            <a:tailEnd/>
          </a:ln>
          <a:effectLst>
            <a:outerShdw dist="63500" dir="2212194" algn="ctr" rotWithShape="0">
              <a:srgbClr val="000000">
                <a:alpha val="50000"/>
              </a:srgbClr>
            </a:outerShdw>
          </a:effectLst>
        </p:spPr>
        <p:txBody>
          <a:bodyPr wrap="none" anchor="ctr"/>
          <a:lstStyle/>
          <a:p>
            <a:pPr>
              <a:defRPr/>
            </a:pPr>
            <a:endParaRPr kumimoji="0" lang="zh-CN" altLang="en-US" sz="1800">
              <a:latin typeface="Arial" charset="0"/>
              <a:ea typeface="宋体" pitchFamily="2" charset="-122"/>
            </a:endParaRPr>
          </a:p>
        </p:txBody>
      </p:sp>
      <p:sp>
        <p:nvSpPr>
          <p:cNvPr id="44051" name="Oval 19"/>
          <p:cNvSpPr>
            <a:spLocks noChangeArrowheads="1"/>
          </p:cNvSpPr>
          <p:nvPr/>
        </p:nvSpPr>
        <p:spPr bwMode="auto">
          <a:xfrm>
            <a:off x="5687516" y="3221708"/>
            <a:ext cx="228600" cy="228600"/>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tx1"/>
            </a:solidFill>
            <a:round/>
            <a:headEnd/>
            <a:tailEnd/>
          </a:ln>
          <a:effectLst>
            <a:outerShdw dist="63500" dir="2212194" algn="ctr" rotWithShape="0">
              <a:srgbClr val="000000">
                <a:alpha val="50000"/>
              </a:srgbClr>
            </a:outerShdw>
          </a:effectLst>
        </p:spPr>
        <p:txBody>
          <a:bodyPr wrap="none" anchor="ctr"/>
          <a:lstStyle/>
          <a:p>
            <a:pPr>
              <a:defRPr/>
            </a:pPr>
            <a:endParaRPr kumimoji="0" lang="zh-CN" altLang="en-US" sz="1800">
              <a:latin typeface="Arial" charset="0"/>
              <a:ea typeface="宋体" pitchFamily="2" charset="-122"/>
            </a:endParaRPr>
          </a:p>
        </p:txBody>
      </p:sp>
      <p:sp>
        <p:nvSpPr>
          <p:cNvPr id="44055" name="Oval 23"/>
          <p:cNvSpPr>
            <a:spLocks noChangeArrowheads="1"/>
          </p:cNvSpPr>
          <p:nvPr/>
        </p:nvSpPr>
        <p:spPr bwMode="auto">
          <a:xfrm>
            <a:off x="5687516" y="3907508"/>
            <a:ext cx="228600" cy="228600"/>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tx1"/>
            </a:solidFill>
            <a:round/>
            <a:headEnd/>
            <a:tailEnd/>
          </a:ln>
          <a:effectLst>
            <a:outerShdw dist="63500" dir="2212194" algn="ctr" rotWithShape="0">
              <a:srgbClr val="000000">
                <a:alpha val="50000"/>
              </a:srgbClr>
            </a:outerShdw>
          </a:effectLst>
        </p:spPr>
        <p:txBody>
          <a:bodyPr wrap="none" anchor="ctr"/>
          <a:lstStyle/>
          <a:p>
            <a:pPr>
              <a:defRPr/>
            </a:pPr>
            <a:endParaRPr kumimoji="0" lang="zh-CN" altLang="en-US" sz="1800">
              <a:latin typeface="Arial" charset="0"/>
              <a:ea typeface="宋体" pitchFamily="2" charset="-122"/>
            </a:endParaRPr>
          </a:p>
        </p:txBody>
      </p:sp>
      <p:grpSp>
        <p:nvGrpSpPr>
          <p:cNvPr id="2" name="Group 24"/>
          <p:cNvGrpSpPr>
            <a:grpSpLocks/>
          </p:cNvGrpSpPr>
          <p:nvPr/>
        </p:nvGrpSpPr>
        <p:grpSpPr bwMode="auto">
          <a:xfrm>
            <a:off x="4696916" y="1216695"/>
            <a:ext cx="990600" cy="381000"/>
            <a:chOff x="1440" y="1392"/>
            <a:chExt cx="624" cy="240"/>
          </a:xfrm>
        </p:grpSpPr>
        <p:sp>
          <p:nvSpPr>
            <p:cNvPr id="9240" name="Line 25"/>
            <p:cNvSpPr>
              <a:spLocks noChangeShapeType="1"/>
            </p:cNvSpPr>
            <p:nvPr/>
          </p:nvSpPr>
          <p:spPr bwMode="auto">
            <a:xfrm flipV="1">
              <a:off x="1440" y="1392"/>
              <a:ext cx="240" cy="24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1" name="Line 26"/>
            <p:cNvSpPr>
              <a:spLocks noChangeShapeType="1"/>
            </p:cNvSpPr>
            <p:nvPr/>
          </p:nvSpPr>
          <p:spPr bwMode="auto">
            <a:xfrm>
              <a:off x="1680" y="1392"/>
              <a:ext cx="384"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27"/>
          <p:cNvGrpSpPr>
            <a:grpSpLocks/>
          </p:cNvGrpSpPr>
          <p:nvPr/>
        </p:nvGrpSpPr>
        <p:grpSpPr bwMode="auto">
          <a:xfrm>
            <a:off x="4620716" y="3731295"/>
            <a:ext cx="1066800" cy="304800"/>
            <a:chOff x="1392" y="2976"/>
            <a:chExt cx="672" cy="192"/>
          </a:xfrm>
        </p:grpSpPr>
        <p:sp>
          <p:nvSpPr>
            <p:cNvPr id="9238" name="Line 28"/>
            <p:cNvSpPr>
              <a:spLocks noChangeShapeType="1"/>
            </p:cNvSpPr>
            <p:nvPr/>
          </p:nvSpPr>
          <p:spPr bwMode="auto">
            <a:xfrm>
              <a:off x="1392" y="2976"/>
              <a:ext cx="288" cy="192"/>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9" name="Line 29"/>
            <p:cNvSpPr>
              <a:spLocks noChangeShapeType="1"/>
            </p:cNvSpPr>
            <p:nvPr/>
          </p:nvSpPr>
          <p:spPr bwMode="auto">
            <a:xfrm>
              <a:off x="1680" y="3168"/>
              <a:ext cx="384"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8256" name="Line 30"/>
          <p:cNvSpPr>
            <a:spLocks noChangeShapeType="1"/>
          </p:cNvSpPr>
          <p:nvPr/>
        </p:nvSpPr>
        <p:spPr bwMode="auto">
          <a:xfrm flipV="1">
            <a:off x="5001716" y="1902495"/>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257" name="Line 31"/>
          <p:cNvSpPr>
            <a:spLocks noChangeShapeType="1"/>
          </p:cNvSpPr>
          <p:nvPr/>
        </p:nvSpPr>
        <p:spPr bwMode="auto">
          <a:xfrm>
            <a:off x="5077916" y="2608933"/>
            <a:ext cx="6096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258" name="Line 32"/>
          <p:cNvSpPr>
            <a:spLocks noChangeShapeType="1"/>
          </p:cNvSpPr>
          <p:nvPr/>
        </p:nvSpPr>
        <p:spPr bwMode="auto">
          <a:xfrm flipV="1">
            <a:off x="5001716" y="3350295"/>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9228" name="Picture 33" descr="wo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012279"/>
            <a:ext cx="231616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 Box 36"/>
          <p:cNvSpPr txBox="1">
            <a:spLocks noChangeArrowheads="1"/>
          </p:cNvSpPr>
          <p:nvPr/>
        </p:nvSpPr>
        <p:spPr bwMode="auto">
          <a:xfrm>
            <a:off x="4260354" y="1456383"/>
            <a:ext cx="5997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200" dirty="0">
                <a:solidFill>
                  <a:srgbClr val="FFFF00"/>
                </a:solidFill>
                <a:ea typeface="黑体" pitchFamily="2" charset="-122"/>
              </a:rPr>
              <a:t>我</a:t>
            </a:r>
          </a:p>
          <a:p>
            <a:pPr eaLnBrk="1" hangingPunct="1"/>
            <a:r>
              <a:rPr lang="zh-CN" altLang="en-US" sz="3200" dirty="0">
                <a:solidFill>
                  <a:srgbClr val="FFFF00"/>
                </a:solidFill>
                <a:ea typeface="黑体" pitchFamily="2" charset="-122"/>
              </a:rPr>
              <a:t>变</a:t>
            </a:r>
          </a:p>
          <a:p>
            <a:pPr eaLnBrk="1" hangingPunct="1"/>
            <a:r>
              <a:rPr lang="zh-CN" altLang="en-US" sz="3200" dirty="0">
                <a:solidFill>
                  <a:srgbClr val="FFFF00"/>
                </a:solidFill>
                <a:ea typeface="黑体" pitchFamily="2" charset="-122"/>
              </a:rPr>
              <a:t>故</a:t>
            </a:r>
          </a:p>
          <a:p>
            <a:pPr eaLnBrk="1" hangingPunct="1"/>
            <a:r>
              <a:rPr lang="zh-CN" altLang="en-US" sz="3200" dirty="0">
                <a:solidFill>
                  <a:srgbClr val="FFFF00"/>
                </a:solidFill>
                <a:ea typeface="黑体" pitchFamily="2" charset="-122"/>
              </a:rPr>
              <a:t>我</a:t>
            </a:r>
          </a:p>
          <a:p>
            <a:pPr eaLnBrk="1" hangingPunct="1"/>
            <a:r>
              <a:rPr lang="zh-CN" altLang="en-US" sz="3200" dirty="0">
                <a:solidFill>
                  <a:srgbClr val="FFFF00"/>
                </a:solidFill>
                <a:ea typeface="黑体" pitchFamily="2" charset="-122"/>
              </a:rPr>
              <a:t>在　　　</a:t>
            </a:r>
          </a:p>
        </p:txBody>
      </p:sp>
      <p:sp>
        <p:nvSpPr>
          <p:cNvPr id="308261" name="Text Box 37"/>
          <p:cNvSpPr txBox="1">
            <a:spLocks noChangeArrowheads="1"/>
          </p:cNvSpPr>
          <p:nvPr/>
        </p:nvSpPr>
        <p:spPr bwMode="auto">
          <a:xfrm>
            <a:off x="5989141" y="908720"/>
            <a:ext cx="1612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a:latin typeface="黑体" pitchFamily="49" charset="-122"/>
                <a:ea typeface="黑体" pitchFamily="49" charset="-122"/>
              </a:rPr>
              <a:t>饥饿　　</a:t>
            </a:r>
          </a:p>
        </p:txBody>
      </p:sp>
      <p:sp>
        <p:nvSpPr>
          <p:cNvPr id="308263" name="Text Box 39"/>
          <p:cNvSpPr txBox="1">
            <a:spLocks noChangeArrowheads="1"/>
          </p:cNvSpPr>
          <p:nvPr/>
        </p:nvSpPr>
        <p:spPr bwMode="auto">
          <a:xfrm>
            <a:off x="6047387" y="1643733"/>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dirty="0">
                <a:latin typeface="黑体" pitchFamily="49" charset="-122"/>
                <a:ea typeface="黑体" pitchFamily="49" charset="-122"/>
              </a:rPr>
              <a:t>饱食　　</a:t>
            </a:r>
          </a:p>
        </p:txBody>
      </p:sp>
      <p:sp>
        <p:nvSpPr>
          <p:cNvPr id="308264" name="Text Box 40"/>
          <p:cNvSpPr txBox="1">
            <a:spLocks noChangeArrowheads="1"/>
          </p:cNvSpPr>
          <p:nvPr/>
        </p:nvSpPr>
        <p:spPr bwMode="auto">
          <a:xfrm>
            <a:off x="6017716" y="2348583"/>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a:latin typeface="黑体" pitchFamily="49" charset="-122"/>
                <a:ea typeface="黑体" pitchFamily="49" charset="-122"/>
              </a:rPr>
              <a:t>疾病　　</a:t>
            </a:r>
          </a:p>
        </p:txBody>
      </p:sp>
      <p:sp>
        <p:nvSpPr>
          <p:cNvPr id="308265" name="Text Box 41"/>
          <p:cNvSpPr txBox="1">
            <a:spLocks noChangeArrowheads="1"/>
          </p:cNvSpPr>
          <p:nvPr/>
        </p:nvSpPr>
        <p:spPr bwMode="auto">
          <a:xfrm>
            <a:off x="6046291" y="3040733"/>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a:latin typeface="黑体" pitchFamily="49" charset="-122"/>
                <a:ea typeface="黑体" pitchFamily="49" charset="-122"/>
              </a:rPr>
              <a:t>激素　　</a:t>
            </a:r>
          </a:p>
        </p:txBody>
      </p:sp>
      <p:sp>
        <p:nvSpPr>
          <p:cNvPr id="308266" name="Text Box 42"/>
          <p:cNvSpPr txBox="1">
            <a:spLocks noChangeArrowheads="1"/>
          </p:cNvSpPr>
          <p:nvPr/>
        </p:nvSpPr>
        <p:spPr bwMode="auto">
          <a:xfrm>
            <a:off x="6060579" y="3745583"/>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2800" dirty="0">
                <a:latin typeface="黑体" pitchFamily="49" charset="-122"/>
                <a:ea typeface="黑体" pitchFamily="49" charset="-122"/>
              </a:rPr>
              <a:t>药物　　</a:t>
            </a:r>
          </a:p>
        </p:txBody>
      </p:sp>
      <p:sp>
        <p:nvSpPr>
          <p:cNvPr id="308271" name="Oval 47"/>
          <p:cNvSpPr>
            <a:spLocks noChangeAspect="1" noChangeArrowheads="1"/>
          </p:cNvSpPr>
          <p:nvPr/>
        </p:nvSpPr>
        <p:spPr bwMode="auto">
          <a:xfrm>
            <a:off x="4273724" y="1982530"/>
            <a:ext cx="540000" cy="540000"/>
          </a:xfrm>
          <a:prstGeom prst="ellipse">
            <a:avLst/>
          </a:prstGeom>
          <a:solidFill>
            <a:srgbClr val="FF33CC"/>
          </a:solidFill>
          <a:ln w="9525">
            <a:noFill/>
            <a:round/>
            <a:headEnd/>
            <a:tailEnd/>
          </a:ln>
          <a:effectLst/>
        </p:spPr>
        <p:txBody>
          <a:bodyPr wrap="none" tIns="0" anchor="ctr"/>
          <a:lstStyle/>
          <a:p>
            <a:pPr algn="ctr"/>
            <a:r>
              <a:rPr lang="zh-CN" altLang="en-US" sz="2800" b="1" dirty="0">
                <a:solidFill>
                  <a:schemeClr val="bg2"/>
                </a:solidFill>
                <a:ea typeface="黑体" pitchFamily="2" charset="-122"/>
              </a:rPr>
              <a:t>变</a:t>
            </a:r>
          </a:p>
        </p:txBody>
      </p:sp>
      <p:sp>
        <p:nvSpPr>
          <p:cNvPr id="26" name="灯片编号占位符 25"/>
          <p:cNvSpPr>
            <a:spLocks noGrp="1"/>
          </p:cNvSpPr>
          <p:nvPr>
            <p:ph type="sldNum" sz="quarter" idx="11"/>
          </p:nvPr>
        </p:nvSpPr>
        <p:spPr/>
        <p:txBody>
          <a:bodyPr/>
          <a:lstStyle/>
          <a:p>
            <a:pPr>
              <a:defRPr/>
            </a:pPr>
            <a:fld id="{7D90E316-58D3-4896-89CC-36797C80DBF5}" type="slidenum">
              <a:rPr lang="en-US" altLang="zh-CN" smtClean="0"/>
              <a:pPr>
                <a:defRPr/>
              </a:pPr>
              <a:t>7</a:t>
            </a:fld>
            <a:endParaRPr lang="en-US" altLang="zh-CN"/>
          </a:p>
        </p:txBody>
      </p:sp>
      <p:sp>
        <p:nvSpPr>
          <p:cNvPr id="27" name="太阳形 26"/>
          <p:cNvSpPr/>
          <p:nvPr/>
        </p:nvSpPr>
        <p:spPr bwMode="auto">
          <a:xfrm>
            <a:off x="3924264" y="4149080"/>
            <a:ext cx="3024000" cy="2592000"/>
          </a:xfrm>
          <a:prstGeom prst="sun">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0" tIns="21600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a:ln>
                  <a:noFill/>
                </a:ln>
                <a:solidFill>
                  <a:schemeClr val="bg2"/>
                </a:solidFill>
                <a:effectLst/>
                <a:latin typeface="黑体" pitchFamily="49" charset="-122"/>
                <a:ea typeface="黑体" pitchFamily="49" charset="-122"/>
              </a:rPr>
              <a:t>关键酶</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fade">
                                      <p:cBhvr>
                                        <p:cTn id="7" dur="500"/>
                                        <p:tgtEl>
                                          <p:spTgt spid="440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fade">
                                      <p:cBhvr>
                                        <p:cTn id="10" dur="500"/>
                                        <p:tgtEl>
                                          <p:spTgt spid="440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47"/>
                                        </p:tgtEl>
                                        <p:attrNameLst>
                                          <p:attrName>style.visibility</p:attrName>
                                        </p:attrNameLst>
                                      </p:cBhvr>
                                      <p:to>
                                        <p:strVal val="visible"/>
                                      </p:to>
                                    </p:set>
                                    <p:animEffect transition="in" filter="fade">
                                      <p:cBhvr>
                                        <p:cTn id="13" dur="500"/>
                                        <p:tgtEl>
                                          <p:spTgt spid="440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051"/>
                                        </p:tgtEl>
                                        <p:attrNameLst>
                                          <p:attrName>style.visibility</p:attrName>
                                        </p:attrNameLst>
                                      </p:cBhvr>
                                      <p:to>
                                        <p:strVal val="visible"/>
                                      </p:to>
                                    </p:set>
                                    <p:animEffect transition="in" filter="fade">
                                      <p:cBhvr>
                                        <p:cTn id="16" dur="500"/>
                                        <p:tgtEl>
                                          <p:spTgt spid="440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055"/>
                                        </p:tgtEl>
                                        <p:attrNameLst>
                                          <p:attrName>style.visibility</p:attrName>
                                        </p:attrNameLst>
                                      </p:cBhvr>
                                      <p:to>
                                        <p:strVal val="visible"/>
                                      </p:to>
                                    </p:set>
                                    <p:animEffect transition="in" filter="fade">
                                      <p:cBhvr>
                                        <p:cTn id="19" dur="500"/>
                                        <p:tgtEl>
                                          <p:spTgt spid="44055"/>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8256"/>
                                        </p:tgtEl>
                                        <p:attrNameLst>
                                          <p:attrName>style.visibility</p:attrName>
                                        </p:attrNameLst>
                                      </p:cBhvr>
                                      <p:to>
                                        <p:strVal val="visible"/>
                                      </p:to>
                                    </p:set>
                                    <p:animEffect transition="in" filter="fade">
                                      <p:cBhvr>
                                        <p:cTn id="28" dur="500"/>
                                        <p:tgtEl>
                                          <p:spTgt spid="3082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8257"/>
                                        </p:tgtEl>
                                        <p:attrNameLst>
                                          <p:attrName>style.visibility</p:attrName>
                                        </p:attrNameLst>
                                      </p:cBhvr>
                                      <p:to>
                                        <p:strVal val="visible"/>
                                      </p:to>
                                    </p:set>
                                    <p:animEffect transition="in" filter="fade">
                                      <p:cBhvr>
                                        <p:cTn id="31" dur="500"/>
                                        <p:tgtEl>
                                          <p:spTgt spid="3082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8258"/>
                                        </p:tgtEl>
                                        <p:attrNameLst>
                                          <p:attrName>style.visibility</p:attrName>
                                        </p:attrNameLst>
                                      </p:cBhvr>
                                      <p:to>
                                        <p:strVal val="visible"/>
                                      </p:to>
                                    </p:set>
                                    <p:animEffect transition="in" filter="fade">
                                      <p:cBhvr>
                                        <p:cTn id="34" dur="500"/>
                                        <p:tgtEl>
                                          <p:spTgt spid="3082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8261"/>
                                        </p:tgtEl>
                                        <p:attrNameLst>
                                          <p:attrName>style.visibility</p:attrName>
                                        </p:attrNameLst>
                                      </p:cBhvr>
                                      <p:to>
                                        <p:strVal val="visible"/>
                                      </p:to>
                                    </p:set>
                                    <p:animEffect transition="in" filter="fade">
                                      <p:cBhvr>
                                        <p:cTn id="37" dur="500"/>
                                        <p:tgtEl>
                                          <p:spTgt spid="3082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8263"/>
                                        </p:tgtEl>
                                        <p:attrNameLst>
                                          <p:attrName>style.visibility</p:attrName>
                                        </p:attrNameLst>
                                      </p:cBhvr>
                                      <p:to>
                                        <p:strVal val="visible"/>
                                      </p:to>
                                    </p:set>
                                    <p:animEffect transition="in" filter="fade">
                                      <p:cBhvr>
                                        <p:cTn id="40" dur="500"/>
                                        <p:tgtEl>
                                          <p:spTgt spid="3082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8264"/>
                                        </p:tgtEl>
                                        <p:attrNameLst>
                                          <p:attrName>style.visibility</p:attrName>
                                        </p:attrNameLst>
                                      </p:cBhvr>
                                      <p:to>
                                        <p:strVal val="visible"/>
                                      </p:to>
                                    </p:set>
                                    <p:animEffect transition="in" filter="fade">
                                      <p:cBhvr>
                                        <p:cTn id="43" dur="500"/>
                                        <p:tgtEl>
                                          <p:spTgt spid="3082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8265"/>
                                        </p:tgtEl>
                                        <p:attrNameLst>
                                          <p:attrName>style.visibility</p:attrName>
                                        </p:attrNameLst>
                                      </p:cBhvr>
                                      <p:to>
                                        <p:strVal val="visible"/>
                                      </p:to>
                                    </p:set>
                                    <p:animEffect transition="in" filter="fade">
                                      <p:cBhvr>
                                        <p:cTn id="46" dur="500"/>
                                        <p:tgtEl>
                                          <p:spTgt spid="30826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8266"/>
                                        </p:tgtEl>
                                        <p:attrNameLst>
                                          <p:attrName>style.visibility</p:attrName>
                                        </p:attrNameLst>
                                      </p:cBhvr>
                                      <p:to>
                                        <p:strVal val="visible"/>
                                      </p:to>
                                    </p:set>
                                    <p:animEffect transition="in" filter="fade">
                                      <p:cBhvr>
                                        <p:cTn id="49" dur="500"/>
                                        <p:tgtEl>
                                          <p:spTgt spid="3082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8271"/>
                                        </p:tgtEl>
                                        <p:attrNameLst>
                                          <p:attrName>style.visibility</p:attrName>
                                        </p:attrNameLst>
                                      </p:cBhvr>
                                      <p:to>
                                        <p:strVal val="visible"/>
                                      </p:to>
                                    </p:set>
                                    <p:animEffect transition="in" filter="fade">
                                      <p:cBhvr>
                                        <p:cTn id="54" dur="500"/>
                                        <p:tgtEl>
                                          <p:spTgt spid="308271"/>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000"/>
                                        <p:tgtEl>
                                          <p:spTgt spid="27"/>
                                        </p:tgtEl>
                                      </p:cBhvr>
                                    </p:animEffect>
                                    <p:anim calcmode="lin" valueType="num">
                                      <p:cBhvr>
                                        <p:cTn id="60" dur="2000" fill="hold"/>
                                        <p:tgtEl>
                                          <p:spTgt spid="27"/>
                                        </p:tgtEl>
                                        <p:attrNameLst>
                                          <p:attrName>style.rotation</p:attrName>
                                        </p:attrNameLst>
                                      </p:cBhvr>
                                      <p:tavLst>
                                        <p:tav tm="0">
                                          <p:val>
                                            <p:fltVal val="720"/>
                                          </p:val>
                                        </p:tav>
                                        <p:tav tm="100000">
                                          <p:val>
                                            <p:fltVal val="0"/>
                                          </p:val>
                                        </p:tav>
                                      </p:tavLst>
                                    </p:anim>
                                    <p:anim calcmode="lin" valueType="num">
                                      <p:cBhvr>
                                        <p:cTn id="61" dur="2000" fill="hold"/>
                                        <p:tgtEl>
                                          <p:spTgt spid="27"/>
                                        </p:tgtEl>
                                        <p:attrNameLst>
                                          <p:attrName>ppt_h</p:attrName>
                                        </p:attrNameLst>
                                      </p:cBhvr>
                                      <p:tavLst>
                                        <p:tav tm="0">
                                          <p:val>
                                            <p:fltVal val="0"/>
                                          </p:val>
                                        </p:tav>
                                        <p:tav tm="100000">
                                          <p:val>
                                            <p:strVal val="#ppt_h"/>
                                          </p:val>
                                        </p:tav>
                                      </p:tavLst>
                                    </p:anim>
                                    <p:anim calcmode="lin" valueType="num">
                                      <p:cBhvr>
                                        <p:cTn id="62" dur="2000" fill="hold"/>
                                        <p:tgtEl>
                                          <p:spTgt spid="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P spid="44043" grpId="0" animBg="1"/>
      <p:bldP spid="44047" grpId="0" animBg="1"/>
      <p:bldP spid="44051" grpId="0" animBg="1"/>
      <p:bldP spid="44055" grpId="0" animBg="1"/>
      <p:bldP spid="308256" grpId="0" animBg="1"/>
      <p:bldP spid="308257" grpId="0" animBg="1"/>
      <p:bldP spid="308258" grpId="0" animBg="1"/>
      <p:bldP spid="308261" grpId="0"/>
      <p:bldP spid="308263" grpId="0"/>
      <p:bldP spid="308264" grpId="0"/>
      <p:bldP spid="308265" grpId="0"/>
      <p:bldP spid="308266" grpId="0"/>
      <p:bldP spid="308271" grpId="0" animBg="1"/>
      <p:bldP spid="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817190" y="1700809"/>
            <a:ext cx="7715250" cy="1440160"/>
          </a:xfrm>
        </p:spPr>
        <p:txBody>
          <a:bodyPr/>
          <a:lstStyle/>
          <a:p>
            <a:pPr>
              <a:lnSpc>
                <a:spcPct val="120000"/>
              </a:lnSpc>
            </a:pPr>
            <a:r>
              <a:rPr lang="zh-CN" altLang="en-US" sz="2400" dirty="0">
                <a:effectLst/>
                <a:latin typeface="黑体" pitchFamily="49" charset="-122"/>
                <a:ea typeface="黑体" pitchFamily="49" charset="-122"/>
              </a:rPr>
              <a:t>很多药物和毒物可诱导肝细胞微粒体中</a:t>
            </a:r>
            <a:r>
              <a:rPr lang="zh-CN" altLang="en-US" sz="2400" u="sng" dirty="0">
                <a:solidFill>
                  <a:srgbClr val="FFFF00"/>
                </a:solidFill>
                <a:effectLst/>
                <a:latin typeface="黑体" pitchFamily="49" charset="-122"/>
                <a:ea typeface="黑体" pitchFamily="49" charset="-122"/>
              </a:rPr>
              <a:t>单加氧酶</a:t>
            </a:r>
            <a:r>
              <a:rPr lang="zh-CN" altLang="en-US" sz="2400" dirty="0">
                <a:effectLst/>
                <a:latin typeface="黑体" pitchFamily="49" charset="-122"/>
                <a:ea typeface="黑体" pitchFamily="49" charset="-122"/>
              </a:rPr>
              <a:t>或其他一些</a:t>
            </a:r>
            <a:r>
              <a:rPr lang="zh-CN" altLang="en-US" sz="2400" u="sng" dirty="0">
                <a:solidFill>
                  <a:srgbClr val="FFFF00"/>
                </a:solidFill>
                <a:effectLst/>
                <a:latin typeface="黑体" pitchFamily="49" charset="-122"/>
                <a:ea typeface="黑体" pitchFamily="49" charset="-122"/>
              </a:rPr>
              <a:t>药物代谢酶</a:t>
            </a:r>
            <a:r>
              <a:rPr lang="zh-CN" altLang="en-US" sz="2400" dirty="0">
                <a:effectLst/>
                <a:latin typeface="黑体" pitchFamily="49" charset="-122"/>
                <a:ea typeface="黑体" pitchFamily="49" charset="-122"/>
              </a:rPr>
              <a:t>的合成，从而促进药物本身或其他药物的代谢，产生耐药现象</a:t>
            </a:r>
          </a:p>
        </p:txBody>
      </p:sp>
      <p:sp>
        <p:nvSpPr>
          <p:cNvPr id="107523" name="Rectangle 6"/>
          <p:cNvSpPr>
            <a:spLocks noChangeArrowheads="1"/>
          </p:cNvSpPr>
          <p:nvPr/>
        </p:nvSpPr>
        <p:spPr bwMode="auto">
          <a:xfrm>
            <a:off x="1821904" y="836712"/>
            <a:ext cx="5486400" cy="584775"/>
          </a:xfrm>
          <a:prstGeom prst="rect">
            <a:avLst/>
          </a:prstGeom>
          <a:noFill/>
          <a:ln w="12700" cap="sq">
            <a:noFill/>
            <a:miter lim="800000"/>
            <a:headEnd type="none" w="sm" len="sm"/>
            <a:tailEnd type="none" w="sm" len="sm"/>
          </a:ln>
        </p:spPr>
        <p:txBody>
          <a:bodyPr>
            <a:spAutoFit/>
          </a:bodyPr>
          <a:lstStyle/>
          <a:p>
            <a:pPr eaLnBrk="0" hangingPunct="0"/>
            <a:r>
              <a:rPr kumimoji="1" lang="en-US" altLang="zh-CN" sz="3200" dirty="0">
                <a:solidFill>
                  <a:srgbClr val="FFFF00"/>
                </a:solidFill>
                <a:latin typeface="黑体" pitchFamily="49" charset="-122"/>
                <a:ea typeface="黑体" pitchFamily="49" charset="-122"/>
              </a:rPr>
              <a:t>Ⅳ </a:t>
            </a:r>
            <a:r>
              <a:rPr kumimoji="1" lang="zh-CN" altLang="en-US" sz="3200" dirty="0">
                <a:solidFill>
                  <a:srgbClr val="FFFF00"/>
                </a:solidFill>
                <a:latin typeface="黑体" pitchFamily="49" charset="-122"/>
                <a:ea typeface="黑体" pitchFamily="49" charset="-122"/>
              </a:rPr>
              <a:t>药物对酶合成的诱导</a:t>
            </a:r>
          </a:p>
        </p:txBody>
      </p:sp>
      <p:sp>
        <p:nvSpPr>
          <p:cNvPr id="203782" name="Rectangle 6"/>
          <p:cNvSpPr>
            <a:spLocks noChangeArrowheads="1"/>
          </p:cNvSpPr>
          <p:nvPr/>
        </p:nvSpPr>
        <p:spPr bwMode="auto">
          <a:xfrm>
            <a:off x="1116013" y="3860800"/>
            <a:ext cx="7272411" cy="2376488"/>
          </a:xfrm>
          <a:prstGeom prst="rect">
            <a:avLst/>
          </a:prstGeom>
          <a:noFill/>
          <a:ln w="9525" algn="ctr">
            <a:noFill/>
            <a:miter lim="800000"/>
            <a:headEnd/>
            <a:tailEnd/>
          </a:ln>
        </p:spPr>
        <p:txBody>
          <a:bodyPr/>
          <a:lstStyle/>
          <a:p>
            <a:pPr marL="342900" indent="-342900" algn="l" eaLnBrk="0" hangingPunct="0">
              <a:lnSpc>
                <a:spcPct val="120000"/>
              </a:lnSpc>
              <a:spcBef>
                <a:spcPts val="1200"/>
              </a:spcBef>
              <a:buClr>
                <a:schemeClr val="tx1"/>
              </a:buClr>
              <a:buFont typeface="Wingdings" pitchFamily="2" charset="2"/>
              <a:buChar char="Ø"/>
            </a:pPr>
            <a:r>
              <a:rPr lang="zh-CN" altLang="en-US" sz="2400" dirty="0">
                <a:latin typeface="黑体" pitchFamily="49" charset="-122"/>
                <a:ea typeface="黑体" pitchFamily="49" charset="-122"/>
              </a:rPr>
              <a:t>长期服用</a:t>
            </a:r>
            <a:r>
              <a:rPr lang="zh-CN" altLang="en-US" sz="2400" u="sng" dirty="0">
                <a:solidFill>
                  <a:srgbClr val="FFFF00"/>
                </a:solidFill>
                <a:latin typeface="黑体" pitchFamily="49" charset="-122"/>
                <a:ea typeface="黑体" pitchFamily="49" charset="-122"/>
              </a:rPr>
              <a:t>苯巴比妥</a:t>
            </a:r>
            <a:r>
              <a:rPr lang="zh-CN" altLang="en-US" sz="2400" dirty="0">
                <a:latin typeface="黑体" pitchFamily="49" charset="-122"/>
                <a:ea typeface="黑体" pitchFamily="49" charset="-122"/>
              </a:rPr>
              <a:t>的病人，会因苯巴比妥诱导生成过多的</a:t>
            </a:r>
            <a:r>
              <a:rPr lang="zh-CN" altLang="en-US" sz="2400" u="sng" dirty="0">
                <a:solidFill>
                  <a:srgbClr val="FFFF00"/>
                </a:solidFill>
                <a:latin typeface="黑体" pitchFamily="49" charset="-122"/>
                <a:ea typeface="黑体" pitchFamily="49" charset="-122"/>
              </a:rPr>
              <a:t>单加氧酶</a:t>
            </a:r>
            <a:r>
              <a:rPr lang="zh-CN" altLang="en-US" sz="2400" dirty="0">
                <a:latin typeface="黑体" pitchFamily="49" charset="-122"/>
                <a:ea typeface="黑体" pitchFamily="49" charset="-122"/>
              </a:rPr>
              <a:t>而使苯巴比妥药效降低；</a:t>
            </a:r>
          </a:p>
          <a:p>
            <a:pPr marL="342900" indent="-342900" algn="l" eaLnBrk="0" hangingPunct="0">
              <a:lnSpc>
                <a:spcPct val="120000"/>
              </a:lnSpc>
              <a:spcBef>
                <a:spcPts val="1200"/>
              </a:spcBef>
              <a:buClr>
                <a:schemeClr val="tx1"/>
              </a:buClr>
              <a:buFont typeface="Wingdings" pitchFamily="2" charset="2"/>
              <a:buChar char="Ø"/>
            </a:pPr>
            <a:r>
              <a:rPr lang="zh-CN" altLang="en-US" sz="2400" u="sng" dirty="0">
                <a:solidFill>
                  <a:srgbClr val="FFFF00"/>
                </a:solidFill>
                <a:latin typeface="黑体" pitchFamily="49" charset="-122"/>
                <a:ea typeface="黑体" pitchFamily="49" charset="-122"/>
              </a:rPr>
              <a:t>氨甲喋呤</a:t>
            </a:r>
            <a:r>
              <a:rPr lang="zh-CN" altLang="en-US" sz="2400" dirty="0">
                <a:latin typeface="黑体" pitchFamily="49" charset="-122"/>
                <a:ea typeface="黑体" pitchFamily="49" charset="-122"/>
              </a:rPr>
              <a:t>治疗肿瘤时，也可因诱导</a:t>
            </a:r>
            <a:r>
              <a:rPr lang="zh-CN" altLang="en-US" sz="2400" u="sng" dirty="0">
                <a:solidFill>
                  <a:srgbClr val="FFFF00"/>
                </a:solidFill>
                <a:latin typeface="黑体" pitchFamily="49" charset="-122"/>
                <a:ea typeface="黑体" pitchFamily="49" charset="-122"/>
              </a:rPr>
              <a:t>叶酸还原酶</a:t>
            </a:r>
            <a:r>
              <a:rPr lang="zh-CN" altLang="en-US" sz="2400" dirty="0">
                <a:latin typeface="黑体" pitchFamily="49" charset="-122"/>
                <a:ea typeface="黑体" pitchFamily="49" charset="-122"/>
              </a:rPr>
              <a:t>的合成而使原来剂量的氨甲喋呤不足而出现药物失效。</a:t>
            </a:r>
          </a:p>
        </p:txBody>
      </p:sp>
      <p:sp>
        <p:nvSpPr>
          <p:cNvPr id="203783" name="Rectangle 7"/>
          <p:cNvSpPr>
            <a:spLocks noChangeArrowheads="1"/>
          </p:cNvSpPr>
          <p:nvPr/>
        </p:nvSpPr>
        <p:spPr bwMode="auto">
          <a:xfrm>
            <a:off x="917004" y="3284538"/>
            <a:ext cx="906017" cy="523220"/>
          </a:xfrm>
          <a:prstGeom prst="rect">
            <a:avLst/>
          </a:prstGeom>
          <a:solidFill>
            <a:srgbClr val="FFFFCC"/>
          </a:solidFill>
          <a:ln w="9525">
            <a:noFill/>
            <a:miter lim="800000"/>
            <a:headEnd/>
            <a:tailEnd/>
          </a:ln>
        </p:spPr>
        <p:txBody>
          <a:bodyPr wrap="none">
            <a:spAutoFit/>
          </a:bodyPr>
          <a:lstStyle/>
          <a:p>
            <a:r>
              <a:rPr lang="zh-CN" altLang="en-US" sz="2800" b="1" dirty="0">
                <a:solidFill>
                  <a:schemeClr val="bg2"/>
                </a:solidFill>
                <a:ea typeface="黑体" pitchFamily="49" charset="-122"/>
              </a:rPr>
              <a:t>举例</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dissolve">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3783"/>
                                        </p:tgtEl>
                                        <p:attrNameLst>
                                          <p:attrName>style.visibility</p:attrName>
                                        </p:attrNameLst>
                                      </p:cBhvr>
                                      <p:to>
                                        <p:strVal val="visible"/>
                                      </p:to>
                                    </p:set>
                                    <p:animEffect transition="in" filter="slide(fromBottom)">
                                      <p:cBhvr>
                                        <p:cTn id="12" dur="500"/>
                                        <p:tgtEl>
                                          <p:spTgt spid="203783"/>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03782">
                                            <p:txEl>
                                              <p:pRg st="0" end="0"/>
                                            </p:txEl>
                                          </p:spTgt>
                                        </p:tgtEl>
                                        <p:attrNameLst>
                                          <p:attrName>style.visibility</p:attrName>
                                        </p:attrNameLst>
                                      </p:cBhvr>
                                      <p:to>
                                        <p:strVal val="visible"/>
                                      </p:to>
                                    </p:set>
                                    <p:animEffect transition="in" filter="slide(fromBottom)">
                                      <p:cBhvr>
                                        <p:cTn id="16" dur="500"/>
                                        <p:tgtEl>
                                          <p:spTgt spid="20378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3782">
                                            <p:txEl>
                                              <p:pRg st="1" end="1"/>
                                            </p:txEl>
                                          </p:spTgt>
                                        </p:tgtEl>
                                        <p:attrNameLst>
                                          <p:attrName>style.visibility</p:attrName>
                                        </p:attrNameLst>
                                      </p:cBhvr>
                                      <p:to>
                                        <p:strVal val="visible"/>
                                      </p:to>
                                    </p:set>
                                    <p:anim calcmode="lin" valueType="num">
                                      <p:cBhvr additive="base">
                                        <p:cTn id="21" dur="500" fill="hold"/>
                                        <p:tgtEl>
                                          <p:spTgt spid="20378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37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P spid="203782"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539750" y="9779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dirty="0">
                <a:solidFill>
                  <a:srgbClr val="FFFF00"/>
                </a:solidFill>
                <a:latin typeface="Times New Roman" pitchFamily="18" charset="0"/>
                <a:ea typeface="黑体" pitchFamily="2" charset="-122"/>
              </a:rPr>
              <a:t> 2. </a:t>
            </a:r>
            <a:r>
              <a:rPr kumimoji="1" lang="zh-CN" altLang="en-US" sz="3200" dirty="0">
                <a:solidFill>
                  <a:srgbClr val="FFFF00"/>
                </a:solidFill>
                <a:latin typeface="Times New Roman" pitchFamily="18" charset="0"/>
                <a:ea typeface="黑体" pitchFamily="2" charset="-122"/>
              </a:rPr>
              <a:t>酶蛋白降解的调节</a:t>
            </a:r>
            <a:endParaRPr kumimoji="1" lang="zh-CN" altLang="en-US" sz="2400" dirty="0">
              <a:latin typeface="Times New Roman" pitchFamily="18" charset="0"/>
              <a:ea typeface="黑体" pitchFamily="2" charset="-122"/>
            </a:endParaRPr>
          </a:p>
        </p:txBody>
      </p:sp>
      <p:grpSp>
        <p:nvGrpSpPr>
          <p:cNvPr id="2" name="Group 11"/>
          <p:cNvGrpSpPr>
            <a:grpSpLocks/>
          </p:cNvGrpSpPr>
          <p:nvPr/>
        </p:nvGrpSpPr>
        <p:grpSpPr bwMode="auto">
          <a:xfrm>
            <a:off x="899592" y="2492896"/>
            <a:ext cx="7797800" cy="1055687"/>
            <a:chOff x="476" y="2060"/>
            <a:chExt cx="4912" cy="665"/>
          </a:xfrm>
        </p:grpSpPr>
        <p:sp>
          <p:nvSpPr>
            <p:cNvPr id="66568" name="Rectangle 6"/>
            <p:cNvSpPr>
              <a:spLocks noChangeArrowheads="1"/>
            </p:cNvSpPr>
            <p:nvPr/>
          </p:nvSpPr>
          <p:spPr bwMode="auto">
            <a:xfrm>
              <a:off x="476" y="2060"/>
              <a:ext cx="48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Font typeface="Wingdings" pitchFamily="2" charset="2"/>
                <a:buChar char="Ø"/>
              </a:pPr>
              <a:r>
                <a:rPr kumimoji="1" lang="zh-CN" altLang="en-US" sz="2800" dirty="0">
                  <a:solidFill>
                    <a:srgbClr val="FFFF00"/>
                  </a:solidFill>
                  <a:latin typeface="Times New Roman" pitchFamily="18" charset="0"/>
                  <a:ea typeface="黑体" pitchFamily="2" charset="-122"/>
                </a:rPr>
                <a:t> 溶酶体的非依赖</a:t>
              </a:r>
              <a:r>
                <a:rPr kumimoji="1" lang="en-US" altLang="zh-CN" sz="2800" dirty="0">
                  <a:solidFill>
                    <a:srgbClr val="FFFF00"/>
                  </a:solidFill>
                  <a:latin typeface="Times New Roman" pitchFamily="18" charset="0"/>
                  <a:ea typeface="黑体" pitchFamily="2" charset="-122"/>
                </a:rPr>
                <a:t>ATP</a:t>
              </a:r>
              <a:r>
                <a:rPr kumimoji="1" lang="zh-CN" altLang="en-US" sz="2800" dirty="0">
                  <a:solidFill>
                    <a:srgbClr val="FFFF00"/>
                  </a:solidFill>
                  <a:latin typeface="Times New Roman" pitchFamily="18" charset="0"/>
                  <a:ea typeface="黑体" pitchFamily="2" charset="-122"/>
                </a:rPr>
                <a:t>途径</a:t>
              </a:r>
            </a:p>
          </p:txBody>
        </p:sp>
        <p:sp>
          <p:nvSpPr>
            <p:cNvPr id="66569" name="Rectangle 8"/>
            <p:cNvSpPr>
              <a:spLocks noChangeArrowheads="1"/>
            </p:cNvSpPr>
            <p:nvPr/>
          </p:nvSpPr>
          <p:spPr bwMode="auto">
            <a:xfrm>
              <a:off x="1714" y="2398"/>
              <a:ext cx="36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释放蛋白水解酶，降解蛋白质</a:t>
              </a:r>
              <a:endParaRPr kumimoji="1" lang="zh-CN" altLang="en-US" sz="2400">
                <a:latin typeface="Times New Roman" pitchFamily="18" charset="0"/>
                <a:ea typeface="黑体" pitchFamily="2" charset="-122"/>
              </a:endParaRPr>
            </a:p>
          </p:txBody>
        </p:sp>
      </p:grpSp>
      <p:grpSp>
        <p:nvGrpSpPr>
          <p:cNvPr id="3" name="Group 12"/>
          <p:cNvGrpSpPr>
            <a:grpSpLocks/>
          </p:cNvGrpSpPr>
          <p:nvPr/>
        </p:nvGrpSpPr>
        <p:grpSpPr bwMode="auto">
          <a:xfrm>
            <a:off x="899592" y="3717032"/>
            <a:ext cx="7920038" cy="1622425"/>
            <a:chOff x="476" y="2862"/>
            <a:chExt cx="4989" cy="1022"/>
          </a:xfrm>
        </p:grpSpPr>
        <p:sp>
          <p:nvSpPr>
            <p:cNvPr id="66566" name="Rectangle 7"/>
            <p:cNvSpPr>
              <a:spLocks noChangeArrowheads="1"/>
            </p:cNvSpPr>
            <p:nvPr/>
          </p:nvSpPr>
          <p:spPr bwMode="auto">
            <a:xfrm>
              <a:off x="476" y="2862"/>
              <a:ext cx="4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Font typeface="Wingdings" pitchFamily="2" charset="2"/>
                <a:buChar char="Ø"/>
              </a:pPr>
              <a:r>
                <a:rPr kumimoji="1" lang="zh-CN" altLang="en-US" sz="2800" dirty="0">
                  <a:solidFill>
                    <a:srgbClr val="FFFF00"/>
                  </a:solidFill>
                  <a:latin typeface="Times New Roman" pitchFamily="18" charset="0"/>
                  <a:ea typeface="黑体" pitchFamily="2" charset="-122"/>
                </a:rPr>
                <a:t> 蛋白酶体的依赖泛素及</a:t>
              </a:r>
              <a:r>
                <a:rPr kumimoji="1" lang="en-US" altLang="zh-CN" sz="2800" dirty="0">
                  <a:solidFill>
                    <a:srgbClr val="FFFF00"/>
                  </a:solidFill>
                  <a:latin typeface="Times New Roman" pitchFamily="18" charset="0"/>
                  <a:ea typeface="黑体" pitchFamily="2" charset="-122"/>
                </a:rPr>
                <a:t>ATP</a:t>
              </a:r>
              <a:r>
                <a:rPr kumimoji="1" lang="zh-CN" altLang="en-US" sz="2800" dirty="0">
                  <a:solidFill>
                    <a:srgbClr val="FFFF00"/>
                  </a:solidFill>
                  <a:latin typeface="Times New Roman" pitchFamily="18" charset="0"/>
                  <a:ea typeface="黑体" pitchFamily="2" charset="-122"/>
                </a:rPr>
                <a:t>的途径</a:t>
              </a:r>
            </a:p>
          </p:txBody>
        </p:sp>
        <p:sp>
          <p:nvSpPr>
            <p:cNvPr id="66567" name="Rectangle 9"/>
            <p:cNvSpPr>
              <a:spLocks noChangeArrowheads="1"/>
            </p:cNvSpPr>
            <p:nvPr/>
          </p:nvSpPr>
          <p:spPr bwMode="auto">
            <a:xfrm>
              <a:off x="1721" y="3158"/>
              <a:ext cx="3744"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lnSpc>
                  <a:spcPct val="130000"/>
                </a:lnSpc>
              </a:pPr>
              <a:r>
                <a:rPr kumimoji="1" lang="en-US" altLang="zh-CN" sz="2800">
                  <a:latin typeface="Times New Roman" pitchFamily="18" charset="0"/>
                  <a:ea typeface="黑体" pitchFamily="2" charset="-122"/>
                </a:rPr>
                <a:t>—— </a:t>
              </a:r>
              <a:r>
                <a:rPr kumimoji="1" lang="zh-CN" altLang="en-US" sz="2800">
                  <a:latin typeface="Times New Roman" pitchFamily="18" charset="0"/>
                  <a:ea typeface="黑体" pitchFamily="2" charset="-122"/>
                </a:rPr>
                <a:t>泛素识别、结合蛋白质；</a:t>
              </a:r>
            </a:p>
            <a:p>
              <a:pPr algn="l">
                <a:lnSpc>
                  <a:spcPct val="130000"/>
                </a:lnSpc>
              </a:pPr>
              <a:r>
                <a:rPr kumimoji="1" lang="zh-CN" altLang="en-US" sz="2800">
                  <a:latin typeface="Times New Roman" pitchFamily="18" charset="0"/>
                  <a:ea typeface="黑体" pitchFamily="2" charset="-122"/>
                </a:rPr>
                <a:t>         蛋白酶体降解蛋白质</a:t>
              </a:r>
              <a:endParaRPr kumimoji="1" lang="zh-CN" altLang="en-US" sz="2400">
                <a:latin typeface="Times New Roman" pitchFamily="18" charset="0"/>
                <a:ea typeface="黑体" pitchFamily="2" charset="-122"/>
              </a:endParaRPr>
            </a:p>
          </p:txBody>
        </p:sp>
      </p:grpSp>
      <p:sp>
        <p:nvSpPr>
          <p:cNvPr id="70666" name="Rectangle 10"/>
          <p:cNvSpPr>
            <a:spLocks noChangeArrowheads="1"/>
          </p:cNvSpPr>
          <p:nvPr/>
        </p:nvSpPr>
        <p:spPr bwMode="auto">
          <a:xfrm>
            <a:off x="971600" y="1736725"/>
            <a:ext cx="7920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l">
              <a:buClr>
                <a:schemeClr val="tx1"/>
              </a:buClr>
              <a:buSzPts val="3200"/>
              <a:buFont typeface="Times New Roman" pitchFamily="18" charset="0"/>
              <a:buChar char="•"/>
            </a:pPr>
            <a:r>
              <a:rPr kumimoji="1" lang="en-US" altLang="zh-CN" sz="2800" dirty="0">
                <a:latin typeface="Times New Roman" pitchFamily="18" charset="0"/>
                <a:ea typeface="黑体" pitchFamily="2" charset="-122"/>
              </a:rPr>
              <a:t> </a:t>
            </a:r>
            <a:r>
              <a:rPr kumimoji="1" lang="zh-CN" altLang="en-US" sz="2800" dirty="0">
                <a:latin typeface="Times New Roman" pitchFamily="18" charset="0"/>
                <a:ea typeface="黑体" pitchFamily="2" charset="-122"/>
              </a:rPr>
              <a:t>通过改变酶蛋白分子的降解速度来调节酶的含量</a:t>
            </a:r>
            <a:endParaRPr kumimoji="1" lang="zh-CN" altLang="en-US" sz="2000" dirty="0">
              <a:latin typeface="Times New Roman" pitchFamily="18" charset="0"/>
              <a:ea typeface="黑体" pitchFamily="2" charset="-122"/>
            </a:endParaRPr>
          </a:p>
        </p:txBody>
      </p:sp>
      <p:sp>
        <p:nvSpPr>
          <p:cNvPr id="10" name="灯片编号占位符 9"/>
          <p:cNvSpPr>
            <a:spLocks noGrp="1"/>
          </p:cNvSpPr>
          <p:nvPr>
            <p:ph type="sldNum" sz="quarter" idx="11"/>
          </p:nvPr>
        </p:nvSpPr>
        <p:spPr/>
        <p:txBody>
          <a:bodyPr/>
          <a:lstStyle/>
          <a:p>
            <a:pPr>
              <a:defRPr/>
            </a:pPr>
            <a:fld id="{7D90E316-58D3-4896-89CC-36797C80DBF5}" type="slidenum">
              <a:rPr lang="en-US" altLang="zh-CN" smtClean="0"/>
              <a:pPr>
                <a:defRPr/>
              </a:pPr>
              <a:t>71</a:t>
            </a:fld>
            <a:endParaRPr lang="en-US" altLang="zh-CN"/>
          </a:p>
        </p:txBody>
      </p:sp>
      <p:sp>
        <p:nvSpPr>
          <p:cNvPr id="11" name="Rectangle 8"/>
          <p:cNvSpPr>
            <a:spLocks noChangeArrowheads="1"/>
          </p:cNvSpPr>
          <p:nvPr/>
        </p:nvSpPr>
        <p:spPr bwMode="auto">
          <a:xfrm>
            <a:off x="1763638" y="5517232"/>
            <a:ext cx="5832698" cy="1126462"/>
          </a:xfrm>
          <a:prstGeom prst="rect">
            <a:avLst/>
          </a:prstGeom>
          <a:solidFill>
            <a:srgbClr val="FFC5FF"/>
          </a:solidFill>
          <a:ln w="12700" cap="sq">
            <a:solidFill>
              <a:srgbClr val="FF0066"/>
            </a:solidFill>
            <a:miter lim="800000"/>
            <a:headEnd type="none" w="sm" len="sm"/>
            <a:tailEnd type="none" w="sm" len="sm"/>
          </a:ln>
        </p:spPr>
        <p:txBody>
          <a:bodyPr wrap="square">
            <a:spAutoFit/>
          </a:bodyPr>
          <a:lstStyle/>
          <a:p>
            <a:pPr marL="185738" indent="-185738" algn="l" eaLnBrk="0" hangingPunct="0">
              <a:lnSpc>
                <a:spcPct val="120000"/>
              </a:lnSpc>
              <a:buFontTx/>
              <a:buChar char="•"/>
            </a:pPr>
            <a:r>
              <a:rPr kumimoji="1" lang="zh-CN" altLang="en-US" sz="2800" dirty="0">
                <a:solidFill>
                  <a:schemeClr val="bg2"/>
                </a:solidFill>
                <a:latin typeface="黑体" pitchFamily="49" charset="-122"/>
                <a:ea typeface="黑体" pitchFamily="49" charset="-122"/>
              </a:rPr>
              <a:t>通过降解酶蛋白来调节酶的含量，远不如酶的诱导和阻遏重要。</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dissolve">
                                      <p:cBhvr>
                                        <p:cTn id="7" dur="5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485800"/>
            <a:ext cx="8229600" cy="1143000"/>
          </a:xfrm>
        </p:spPr>
        <p:txBody>
          <a:bodyPr/>
          <a:lstStyle/>
          <a:p>
            <a:pPr eaLnBrk="1" hangingPunct="1"/>
            <a:r>
              <a:rPr lang="zh-CN" altLang="en-US" sz="3600" b="0" dirty="0">
                <a:solidFill>
                  <a:srgbClr val="FFFF00"/>
                </a:solidFill>
                <a:effectLst/>
                <a:ea typeface="黑体" pitchFamily="2" charset="-122"/>
              </a:rPr>
              <a:t>酶调节方式的比较</a:t>
            </a:r>
          </a:p>
        </p:txBody>
      </p:sp>
      <p:graphicFrame>
        <p:nvGraphicFramePr>
          <p:cNvPr id="117856" name="Group 96"/>
          <p:cNvGraphicFramePr>
            <a:graphicFrameLocks noGrp="1"/>
          </p:cNvGraphicFramePr>
          <p:nvPr>
            <p:ph type="tbl" idx="1"/>
            <p:extLst>
              <p:ext uri="{D42A27DB-BD31-4B8C-83A1-F6EECF244321}">
                <p14:modId xmlns:p14="http://schemas.microsoft.com/office/powerpoint/2010/main" val="405271293"/>
              </p:ext>
            </p:extLst>
          </p:nvPr>
        </p:nvGraphicFramePr>
        <p:xfrm>
          <a:off x="152400" y="1629470"/>
          <a:ext cx="8915400" cy="4751858"/>
        </p:xfrm>
        <a:graphic>
          <a:graphicData uri="http://schemas.openxmlformats.org/drawingml/2006/table">
            <a:tbl>
              <a:tblPr/>
              <a:tblGrid>
                <a:gridCol w="844550">
                  <a:extLst>
                    <a:ext uri="{9D8B030D-6E8A-4147-A177-3AD203B41FA5}">
                      <a16:colId xmlns:a16="http://schemas.microsoft.com/office/drawing/2014/main" val="20000"/>
                    </a:ext>
                  </a:extLst>
                </a:gridCol>
                <a:gridCol w="2566988">
                  <a:extLst>
                    <a:ext uri="{9D8B030D-6E8A-4147-A177-3AD203B41FA5}">
                      <a16:colId xmlns:a16="http://schemas.microsoft.com/office/drawing/2014/main" val="20001"/>
                    </a:ext>
                  </a:extLst>
                </a:gridCol>
                <a:gridCol w="2706687">
                  <a:extLst>
                    <a:ext uri="{9D8B030D-6E8A-4147-A177-3AD203B41FA5}">
                      <a16:colId xmlns:a16="http://schemas.microsoft.com/office/drawing/2014/main" val="20002"/>
                    </a:ext>
                  </a:extLst>
                </a:gridCol>
                <a:gridCol w="2797175">
                  <a:extLst>
                    <a:ext uri="{9D8B030D-6E8A-4147-A177-3AD203B41FA5}">
                      <a16:colId xmlns:a16="http://schemas.microsoft.com/office/drawing/2014/main" val="20003"/>
                    </a:ext>
                  </a:extLst>
                </a:gridCol>
              </a:tblGrid>
              <a:tr h="847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Times New Roman" pitchFamily="18" charset="0"/>
                          <a:ea typeface="黑体" pitchFamily="2" charset="-122"/>
                        </a:rPr>
                        <a:t>调节方式</a:t>
                      </a:r>
                    </a:p>
                  </a:txBody>
                  <a:tcPr marL="0" marR="0" marT="46795" marB="46795" anchor="ctr" anchorCtr="1" horzOverflow="overflow">
                    <a:lnL cap="flat">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Times New Roman" pitchFamily="18" charset="0"/>
                          <a:ea typeface="黑体" pitchFamily="2" charset="-122"/>
                        </a:rPr>
                        <a:t>调节物质</a:t>
                      </a:r>
                    </a:p>
                  </a:txBody>
                  <a:tcPr marL="0" marR="0" marT="46795" marB="46795" anchor="ctr" anchorCtr="1" horzOverflow="overflow">
                    <a:lnL w="28575" cap="flat" cmpd="sng" algn="ctr">
                      <a:solidFill>
                        <a:schemeClr val="bg2"/>
                      </a:solidFill>
                      <a:prstDash val="solid"/>
                      <a:round/>
                      <a:headEnd type="none" w="med" len="med"/>
                      <a:tailEnd type="none" w="med" len="med"/>
                    </a:lnL>
                    <a:lnR>
                      <a:noFill/>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Times New Roman" pitchFamily="18" charset="0"/>
                          <a:ea typeface="黑体" pitchFamily="2" charset="-122"/>
                        </a:rPr>
                        <a:t>酶分子变化</a:t>
                      </a:r>
                    </a:p>
                  </a:txBody>
                  <a:tcPr marL="0" marR="0" marT="46795" marB="46795" anchor="ctr" anchorCtr="1" horzOverflow="overflow">
                    <a:lnL>
                      <a:noFill/>
                    </a:lnL>
                    <a:lnR>
                      <a:noFill/>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FFC5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bg2"/>
                          </a:solidFill>
                          <a:effectLst/>
                          <a:latin typeface="Times New Roman" pitchFamily="18" charset="0"/>
                          <a:ea typeface="黑体" pitchFamily="2" charset="-122"/>
                        </a:rPr>
                        <a:t>特点及生理意义</a:t>
                      </a:r>
                    </a:p>
                  </a:txBody>
                  <a:tcPr marL="0" marR="0" marT="46795" marB="46795" anchor="ctr" anchorCtr="1" horzOverflow="overflow">
                    <a:lnL>
                      <a:noFill/>
                    </a:lnL>
                    <a:lnR cap="flat">
                      <a:noFill/>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FFC5FF"/>
                    </a:solidFill>
                  </a:tcPr>
                </a:tc>
                <a:extLst>
                  <a:ext uri="{0D108BD9-81ED-4DB2-BD59-A6C34878D82A}">
                    <a16:rowId xmlns:a16="http://schemas.microsoft.com/office/drawing/2014/main" val="10000"/>
                  </a:ext>
                </a:extLst>
              </a:tr>
              <a:tr h="13839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Times New Roman" pitchFamily="18" charset="0"/>
                          <a:ea typeface="黑体" pitchFamily="2" charset="-122"/>
                        </a:rPr>
                        <a:t>别构调节</a:t>
                      </a:r>
                    </a:p>
                  </a:txBody>
                  <a:tcPr marL="0" marR="0" marT="46795" marB="46795" horzOverflow="overflow">
                    <a:lnL cap="flat">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别构效应剂可以是    酶的底物、产物或    其他小分子物质</a:t>
                      </a:r>
                    </a:p>
                  </a:txBody>
                  <a:tcPr marL="36000" marR="0" marT="46795" marB="46795" horzOverflow="overflow">
                    <a:lnL w="28575" cap="flat" cmpd="sng" algn="ctr">
                      <a:solidFill>
                        <a:schemeClr val="bg2"/>
                      </a:solidFill>
                      <a:prstDash val="solid"/>
                      <a:round/>
                      <a:headEnd type="none" w="med" len="med"/>
                      <a:tailEnd type="none" w="med" len="med"/>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效应剂通过非共价键   与酶的调节亚基</a:t>
                      </a:r>
                      <a:r>
                        <a:rPr kumimoji="0" lang="en-US" altLang="zh-CN" sz="2000" b="0" i="0" u="none" strike="noStrike" cap="none" normalizeH="0" baseline="0" dirty="0">
                          <a:ln>
                            <a:noFill/>
                          </a:ln>
                          <a:solidFill>
                            <a:schemeClr val="bg2"/>
                          </a:solidFill>
                          <a:effectLst/>
                          <a:latin typeface="Times New Roman" pitchFamily="18" charset="0"/>
                          <a:ea typeface="黑体" pitchFamily="2" charset="-122"/>
                        </a:rPr>
                        <a:t>(</a:t>
                      </a: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部位</a:t>
                      </a:r>
                      <a:r>
                        <a:rPr kumimoji="0" lang="en-US" altLang="zh-CN" sz="2000" b="0" i="0" u="none" strike="noStrike" cap="none" normalizeH="0" baseline="0" dirty="0">
                          <a:ln>
                            <a:noFill/>
                          </a:ln>
                          <a:solidFill>
                            <a:schemeClr val="bg2"/>
                          </a:solidFill>
                          <a:effectLst/>
                          <a:latin typeface="Times New Roman" pitchFamily="18" charset="0"/>
                          <a:ea typeface="黑体" pitchFamily="2" charset="-122"/>
                        </a:rPr>
                        <a:t>)</a:t>
                      </a: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结合，引起酶分子       构象改变</a:t>
                      </a:r>
                    </a:p>
                  </a:txBody>
                  <a:tcPr marL="36000" marR="0" marT="46795" marB="46795"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不消耗</a:t>
                      </a:r>
                      <a:r>
                        <a:rPr kumimoji="0" lang="en-US" altLang="zh-CN" sz="2000" b="0" i="0" u="none" strike="noStrike" cap="none" normalizeH="0" baseline="0" dirty="0">
                          <a:ln>
                            <a:noFill/>
                          </a:ln>
                          <a:solidFill>
                            <a:schemeClr val="bg2"/>
                          </a:solidFill>
                          <a:effectLst/>
                          <a:latin typeface="Times New Roman" pitchFamily="18" charset="0"/>
                          <a:ea typeface="黑体" pitchFamily="2" charset="-122"/>
                        </a:rPr>
                        <a:t>ATP</a:t>
                      </a: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，可防止     产物堆积和能源浪费，作用快</a:t>
                      </a:r>
                    </a:p>
                  </a:txBody>
                  <a:tcPr marL="36000" marR="0" marT="46795" marB="46795"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1190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Times New Roman" pitchFamily="18" charset="0"/>
                          <a:ea typeface="黑体" pitchFamily="2" charset="-122"/>
                        </a:rPr>
                        <a:t>化学修饰调节</a:t>
                      </a:r>
                    </a:p>
                  </a:txBody>
                  <a:tcPr marL="0" marR="0" marT="46795" marB="46795" horzOverflow="overflow">
                    <a:lnL cap="flat">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激素等调节因子</a:t>
                      </a:r>
                    </a:p>
                  </a:txBody>
                  <a:tcPr marL="36000" marR="0" marT="46795" marB="46795" horzOverflow="overflow">
                    <a:lnL w="28575" cap="flat" cmpd="sng" algn="ctr">
                      <a:solidFill>
                        <a:schemeClr val="bg2"/>
                      </a:solidFill>
                      <a:prstDash val="solid"/>
                      <a:round/>
                      <a:headEnd type="none" w="med" len="med"/>
                      <a:tailEnd type="none" w="med" len="med"/>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酶分子发生</a:t>
                      </a:r>
                      <a:endParaRPr kumimoji="0" lang="en-US" altLang="zh-CN" sz="2000" b="0" i="0" u="none" strike="noStrike" cap="none" normalizeH="0" baseline="0" dirty="0">
                        <a:ln>
                          <a:noFill/>
                        </a:ln>
                        <a:solidFill>
                          <a:schemeClr val="bg2"/>
                        </a:solidFill>
                        <a:effectLst/>
                        <a:latin typeface="Times New Roman" pitchFamily="18" charset="0"/>
                        <a:ea typeface="黑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共价键变化</a:t>
                      </a:r>
                    </a:p>
                  </a:txBody>
                  <a:tcPr marL="36000" marR="0" marT="46795" marB="46795"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消耗少量</a:t>
                      </a:r>
                      <a:r>
                        <a:rPr kumimoji="0" lang="en-US" altLang="zh-CN" sz="2000" b="0" i="0" u="none" strike="noStrike" cap="none" normalizeH="0" baseline="0" dirty="0">
                          <a:ln>
                            <a:noFill/>
                          </a:ln>
                          <a:solidFill>
                            <a:schemeClr val="bg2"/>
                          </a:solidFill>
                          <a:effectLst/>
                          <a:latin typeface="Times New Roman" pitchFamily="18" charset="0"/>
                          <a:ea typeface="黑体" pitchFamily="2" charset="-122"/>
                        </a:rPr>
                        <a:t>ATP</a:t>
                      </a: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             作用快，有放大效应，经济高效，可满足应激</a:t>
                      </a:r>
                    </a:p>
                  </a:txBody>
                  <a:tcPr marL="36000" marR="0" marT="46795" marB="46795"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2"/>
                  </a:ext>
                </a:extLst>
              </a:tr>
              <a:tr h="13294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bg2"/>
                          </a:solidFill>
                          <a:effectLst/>
                          <a:latin typeface="Times New Roman" pitchFamily="18" charset="0"/>
                          <a:ea typeface="黑体" pitchFamily="2" charset="-122"/>
                        </a:rPr>
                        <a:t>酶数量调节</a:t>
                      </a:r>
                    </a:p>
                  </a:txBody>
                  <a:tcPr marL="0" marR="0" marT="46795" marB="46795" horzOverflow="overflow">
                    <a:lnL cap="flat">
                      <a:no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诱导剂、阻遏剂，    可以是激素、药物、底物及终产物</a:t>
                      </a:r>
                    </a:p>
                  </a:txBody>
                  <a:tcPr marL="36000" marR="0" marT="46795" marB="46795" horzOverflow="overflow">
                    <a:lnL w="28575" cap="flat" cmpd="sng" algn="ctr">
                      <a:solidFill>
                        <a:schemeClr val="bg2"/>
                      </a:solidFill>
                      <a:prstDash val="solid"/>
                      <a:round/>
                      <a:headEnd type="none" w="med" len="med"/>
                      <a:tailEnd type="none" w="med" len="med"/>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酶蛋白数量增加</a:t>
                      </a:r>
                      <a:endParaRPr kumimoji="0" lang="en-US" altLang="zh-CN" sz="2000" b="0" i="0" u="none" strike="noStrike" cap="none" normalizeH="0" baseline="0" dirty="0">
                        <a:ln>
                          <a:noFill/>
                        </a:ln>
                        <a:solidFill>
                          <a:schemeClr val="bg2"/>
                        </a:solidFill>
                        <a:effectLst/>
                        <a:latin typeface="Times New Roman" pitchFamily="18" charset="0"/>
                        <a:ea typeface="黑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或减少</a:t>
                      </a:r>
                    </a:p>
                  </a:txBody>
                  <a:tcPr marL="36000" marR="0" marT="46795" marB="46795" horzOverflow="overflow">
                    <a:lnL>
                      <a:noFill/>
                    </a:lnL>
                    <a:lnR>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000" b="0" i="0" u="none" strike="noStrike" cap="none" normalizeH="0" baseline="0" dirty="0">
                          <a:ln>
                            <a:noFill/>
                          </a:ln>
                          <a:solidFill>
                            <a:schemeClr val="bg2"/>
                          </a:solidFill>
                          <a:effectLst/>
                          <a:latin typeface="Times New Roman" pitchFamily="18" charset="0"/>
                          <a:ea typeface="黑体" pitchFamily="2" charset="-122"/>
                        </a:rPr>
                        <a:t>耗能多，调节效应        出现慢但维持长久，    除去调节物质后仍可        保持调节效应一段时间</a:t>
                      </a:r>
                    </a:p>
                  </a:txBody>
                  <a:tcPr marL="36000" marR="0" marT="46795" marB="46795" horzOverflow="overflow">
                    <a:lnL>
                      <a:noFill/>
                    </a:lnL>
                    <a:lnR cap="flat">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66FFFF"/>
                    </a:solidFill>
                  </a:tcPr>
                </a:tc>
                <a:extLst>
                  <a:ext uri="{0D108BD9-81ED-4DB2-BD59-A6C34878D82A}">
                    <a16:rowId xmlns:a16="http://schemas.microsoft.com/office/drawing/2014/main" val="10003"/>
                  </a:ext>
                </a:extLst>
              </a:tr>
            </a:tbl>
          </a:graphicData>
        </a:graphic>
      </p:graphicFrame>
      <p:sp>
        <p:nvSpPr>
          <p:cNvPr id="4" name="灯片编号占位符 3"/>
          <p:cNvSpPr>
            <a:spLocks noGrp="1"/>
          </p:cNvSpPr>
          <p:nvPr>
            <p:ph type="sldNum" sz="quarter" idx="11"/>
          </p:nvPr>
        </p:nvSpPr>
        <p:spPr/>
        <p:txBody>
          <a:bodyPr/>
          <a:lstStyle/>
          <a:p>
            <a:pPr>
              <a:defRPr/>
            </a:pPr>
            <a:fld id="{AED666E1-4F86-4851-88A0-C4E430C0E99F}" type="slidenum">
              <a:rPr lang="en-US" altLang="zh-CN" smtClean="0"/>
              <a:pPr>
                <a:defRPr/>
              </a:pPr>
              <a:t>72</a:t>
            </a:fld>
            <a:endParaRPr lang="en-US" altLang="zh-CN"/>
          </a:p>
        </p:txBody>
      </p:sp>
    </p:spTree>
  </p:cSld>
  <p:clrMapOvr>
    <a:masterClrMapping/>
  </p:clrMapOvr>
  <p:transition spd="med">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539552" y="2564904"/>
            <a:ext cx="20162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latin typeface="Times New Roman" pitchFamily="18" charset="0"/>
                <a:ea typeface="黑体" pitchFamily="2" charset="-122"/>
              </a:rPr>
              <a:t>内、外环境改变</a:t>
            </a:r>
            <a:endParaRPr kumimoji="1" lang="zh-CN" altLang="en-US" sz="2400" dirty="0">
              <a:latin typeface="Tahoma" pitchFamily="34" charset="0"/>
              <a:ea typeface="黑体" pitchFamily="2" charset="-122"/>
            </a:endParaRPr>
          </a:p>
        </p:txBody>
      </p:sp>
      <p:grpSp>
        <p:nvGrpSpPr>
          <p:cNvPr id="2" name="Group 5"/>
          <p:cNvGrpSpPr>
            <a:grpSpLocks/>
          </p:cNvGrpSpPr>
          <p:nvPr/>
        </p:nvGrpSpPr>
        <p:grpSpPr bwMode="auto">
          <a:xfrm>
            <a:off x="2411883" y="2636913"/>
            <a:ext cx="2901950" cy="954088"/>
            <a:chOff x="2504" y="1207"/>
            <a:chExt cx="1828" cy="601"/>
          </a:xfrm>
        </p:grpSpPr>
        <p:sp>
          <p:nvSpPr>
            <p:cNvPr id="68620" name="Line 6"/>
            <p:cNvSpPr>
              <a:spLocks noChangeShapeType="1"/>
            </p:cNvSpPr>
            <p:nvPr/>
          </p:nvSpPr>
          <p:spPr bwMode="auto">
            <a:xfrm>
              <a:off x="2504" y="1536"/>
              <a:ext cx="544" cy="0"/>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8621" name="Text Box 7"/>
            <p:cNvSpPr txBox="1">
              <a:spLocks noChangeArrowheads="1"/>
            </p:cNvSpPr>
            <p:nvPr/>
          </p:nvSpPr>
          <p:spPr bwMode="auto">
            <a:xfrm>
              <a:off x="2912" y="1207"/>
              <a:ext cx="142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latin typeface="Times New Roman" pitchFamily="18" charset="0"/>
                  <a:ea typeface="黑体" pitchFamily="2" charset="-122"/>
                </a:rPr>
                <a:t>器官或细胞分泌</a:t>
              </a:r>
              <a:r>
                <a:rPr kumimoji="1" lang="zh-CN" altLang="en-US" sz="2800" dirty="0">
                  <a:solidFill>
                    <a:srgbClr val="FFFF00"/>
                  </a:solidFill>
                  <a:latin typeface="Times New Roman" pitchFamily="18" charset="0"/>
                  <a:ea typeface="黑体" pitchFamily="2" charset="-122"/>
                </a:rPr>
                <a:t>激素</a:t>
              </a:r>
              <a:endParaRPr kumimoji="1" lang="zh-CN" altLang="en-US" sz="2400" dirty="0">
                <a:latin typeface="Tahoma" pitchFamily="34" charset="0"/>
                <a:ea typeface="黑体" pitchFamily="2" charset="-122"/>
              </a:endParaRPr>
            </a:p>
          </p:txBody>
        </p:sp>
      </p:grpSp>
      <p:grpSp>
        <p:nvGrpSpPr>
          <p:cNvPr id="3" name="Group 8"/>
          <p:cNvGrpSpPr>
            <a:grpSpLocks/>
          </p:cNvGrpSpPr>
          <p:nvPr/>
        </p:nvGrpSpPr>
        <p:grpSpPr bwMode="auto">
          <a:xfrm>
            <a:off x="5220072" y="2636914"/>
            <a:ext cx="3311528" cy="946150"/>
            <a:chOff x="3288" y="1314"/>
            <a:chExt cx="2086" cy="596"/>
          </a:xfrm>
        </p:grpSpPr>
        <p:sp>
          <p:nvSpPr>
            <p:cNvPr id="68618" name="Line 9"/>
            <p:cNvSpPr>
              <a:spLocks noChangeShapeType="1"/>
            </p:cNvSpPr>
            <p:nvPr/>
          </p:nvSpPr>
          <p:spPr bwMode="auto">
            <a:xfrm rot="16200000">
              <a:off x="3560" y="1360"/>
              <a:ext cx="0" cy="544"/>
            </a:xfrm>
            <a:prstGeom prst="line">
              <a:avLst/>
            </a:prstGeom>
            <a:noFill/>
            <a:ln w="28575"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8619" name="Text Box 10"/>
            <p:cNvSpPr txBox="1">
              <a:spLocks noChangeArrowheads="1"/>
            </p:cNvSpPr>
            <p:nvPr/>
          </p:nvSpPr>
          <p:spPr bwMode="auto">
            <a:xfrm>
              <a:off x="3904" y="1314"/>
              <a:ext cx="147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Times New Roman" pitchFamily="18" charset="0"/>
                  <a:ea typeface="黑体" pitchFamily="2" charset="-122"/>
                </a:rPr>
                <a:t>激素与靶细胞上的受体结合</a:t>
              </a:r>
              <a:endParaRPr kumimoji="1" lang="zh-CN" altLang="en-US" sz="2400" dirty="0">
                <a:latin typeface="Tahoma" pitchFamily="34" charset="0"/>
                <a:ea typeface="黑体" pitchFamily="2" charset="-122"/>
              </a:endParaRPr>
            </a:p>
          </p:txBody>
        </p:sp>
      </p:grpSp>
      <p:grpSp>
        <p:nvGrpSpPr>
          <p:cNvPr id="4" name="Group 11"/>
          <p:cNvGrpSpPr>
            <a:grpSpLocks/>
          </p:cNvGrpSpPr>
          <p:nvPr/>
        </p:nvGrpSpPr>
        <p:grpSpPr bwMode="auto">
          <a:xfrm>
            <a:off x="683070" y="4916562"/>
            <a:ext cx="5257082" cy="946150"/>
            <a:chOff x="521" y="3113"/>
            <a:chExt cx="2582" cy="596"/>
          </a:xfrm>
        </p:grpSpPr>
        <p:sp>
          <p:nvSpPr>
            <p:cNvPr id="68616" name="Line 12"/>
            <p:cNvSpPr>
              <a:spLocks noChangeShapeType="1"/>
            </p:cNvSpPr>
            <p:nvPr/>
          </p:nvSpPr>
          <p:spPr bwMode="auto">
            <a:xfrm>
              <a:off x="2479" y="3475"/>
              <a:ext cx="624" cy="0"/>
            </a:xfrm>
            <a:prstGeom prst="line">
              <a:avLst/>
            </a:prstGeom>
            <a:noFill/>
            <a:ln w="28575" cap="sq">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68617" name="Text Box 13"/>
            <p:cNvSpPr txBox="1">
              <a:spLocks noChangeArrowheads="1"/>
            </p:cNvSpPr>
            <p:nvPr/>
          </p:nvSpPr>
          <p:spPr bwMode="auto">
            <a:xfrm>
              <a:off x="521" y="3113"/>
              <a:ext cx="202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Times New Roman" pitchFamily="18" charset="0"/>
                  <a:ea typeface="黑体" pitchFamily="2" charset="-122"/>
                </a:rPr>
                <a:t>靶细胞产生生物学效应，适应内外环境改变</a:t>
              </a:r>
              <a:endParaRPr kumimoji="1" lang="zh-CN" altLang="en-US" sz="2400" dirty="0">
                <a:latin typeface="Tahoma" pitchFamily="34" charset="0"/>
                <a:ea typeface="黑体" pitchFamily="2" charset="-122"/>
              </a:endParaRPr>
            </a:p>
          </p:txBody>
        </p:sp>
      </p:grpSp>
      <p:sp>
        <p:nvSpPr>
          <p:cNvPr id="71694" name="Rectangle 14"/>
          <p:cNvSpPr>
            <a:spLocks noChangeArrowheads="1"/>
          </p:cNvSpPr>
          <p:nvPr/>
        </p:nvSpPr>
        <p:spPr bwMode="auto">
          <a:xfrm>
            <a:off x="323528" y="16288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7200" indent="-457200" algn="l">
              <a:buClr>
                <a:srgbClr val="FFFF00"/>
              </a:buClr>
              <a:buSzPts val="3200"/>
              <a:buFont typeface="Wingdings" pitchFamily="2" charset="2"/>
              <a:buChar char="Ø"/>
            </a:pPr>
            <a:r>
              <a:rPr kumimoji="1" lang="zh-CN" altLang="en-US" sz="3200" dirty="0">
                <a:solidFill>
                  <a:srgbClr val="FFFF00"/>
                </a:solidFill>
                <a:latin typeface="楷体_GB2312" pitchFamily="49" charset="-122"/>
                <a:ea typeface="黑体" pitchFamily="2" charset="-122"/>
              </a:rPr>
              <a:t>激素作用机制</a:t>
            </a:r>
            <a:endParaRPr kumimoji="1" lang="zh-CN" altLang="en-US" sz="2400" dirty="0">
              <a:solidFill>
                <a:srgbClr val="FFFF00"/>
              </a:solidFill>
              <a:latin typeface="Tahoma" pitchFamily="34" charset="0"/>
              <a:ea typeface="黑体" pitchFamily="2" charset="-122"/>
            </a:endParaRPr>
          </a:p>
        </p:txBody>
      </p:sp>
      <p:sp>
        <p:nvSpPr>
          <p:cNvPr id="68615" name="Rectangle 15"/>
          <p:cNvSpPr>
            <a:spLocks noChangeArrowheads="1"/>
          </p:cNvSpPr>
          <p:nvPr/>
        </p:nvSpPr>
        <p:spPr bwMode="auto">
          <a:xfrm>
            <a:off x="1258888" y="620688"/>
            <a:ext cx="6624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kumimoji="1" lang="zh-CN" altLang="en-US" sz="3600" dirty="0">
                <a:solidFill>
                  <a:srgbClr val="FFFF00"/>
                </a:solidFill>
                <a:latin typeface="Times New Roman" pitchFamily="18" charset="0"/>
                <a:ea typeface="黑体" pitchFamily="2" charset="-122"/>
              </a:rPr>
              <a:t>二、激素对物质代谢的调节</a:t>
            </a:r>
            <a:endParaRPr kumimoji="1" lang="zh-CN" altLang="en-US" sz="2400" dirty="0">
              <a:solidFill>
                <a:srgbClr val="FFFF00"/>
              </a:solidFill>
              <a:latin typeface="Tahoma" pitchFamily="34" charset="0"/>
              <a:ea typeface="黑体" pitchFamily="2" charset="-122"/>
            </a:endParaRPr>
          </a:p>
        </p:txBody>
      </p:sp>
      <p:sp>
        <p:nvSpPr>
          <p:cNvPr id="14" name="灯片编号占位符 13"/>
          <p:cNvSpPr>
            <a:spLocks noGrp="1"/>
          </p:cNvSpPr>
          <p:nvPr>
            <p:ph type="sldNum" sz="quarter" idx="11"/>
          </p:nvPr>
        </p:nvSpPr>
        <p:spPr/>
        <p:txBody>
          <a:bodyPr/>
          <a:lstStyle/>
          <a:p>
            <a:pPr>
              <a:defRPr/>
            </a:pPr>
            <a:fld id="{7D90E316-58D3-4896-89CC-36797C80DBF5}" type="slidenum">
              <a:rPr lang="en-US" altLang="zh-CN" smtClean="0"/>
              <a:pPr>
                <a:defRPr/>
              </a:pPr>
              <a:t>73</a:t>
            </a:fld>
            <a:endParaRPr lang="en-US" altLang="zh-CN"/>
          </a:p>
        </p:txBody>
      </p:sp>
      <p:grpSp>
        <p:nvGrpSpPr>
          <p:cNvPr id="19" name="组合 18"/>
          <p:cNvGrpSpPr/>
          <p:nvPr/>
        </p:nvGrpSpPr>
        <p:grpSpPr>
          <a:xfrm>
            <a:off x="5940152" y="3655072"/>
            <a:ext cx="3024336" cy="2527075"/>
            <a:chOff x="5940152" y="3655072"/>
            <a:chExt cx="3024336" cy="2527075"/>
          </a:xfrm>
        </p:grpSpPr>
        <p:cxnSp>
          <p:nvCxnSpPr>
            <p:cNvPr id="16" name="直接箭头连接符 15"/>
            <p:cNvCxnSpPr/>
            <p:nvPr/>
          </p:nvCxnSpPr>
          <p:spPr bwMode="auto">
            <a:xfrm>
              <a:off x="7293181" y="3655072"/>
              <a:ext cx="15123" cy="11420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7" name="TextBox 16"/>
            <p:cNvSpPr txBox="1"/>
            <p:nvPr/>
          </p:nvSpPr>
          <p:spPr>
            <a:xfrm>
              <a:off x="5940152" y="4797152"/>
              <a:ext cx="3024336" cy="1384995"/>
            </a:xfrm>
            <a:prstGeom prst="rect">
              <a:avLst/>
            </a:prstGeom>
            <a:noFill/>
          </p:spPr>
          <p:txBody>
            <a:bodyPr wrap="square" rtlCol="0">
              <a:spAutoFit/>
            </a:bodyPr>
            <a:lstStyle/>
            <a:p>
              <a:r>
                <a:rPr lang="zh-CN" altLang="en-US" sz="2800" u="sng" dirty="0">
                  <a:solidFill>
                    <a:srgbClr val="FFFF00"/>
                  </a:solidFill>
                  <a:latin typeface="黑体" pitchFamily="49" charset="-122"/>
                  <a:ea typeface="黑体" pitchFamily="49" charset="-122"/>
                </a:rPr>
                <a:t>调节关键酶活性（化学修饰）或含量</a:t>
              </a:r>
              <a:r>
                <a:rPr lang="en-US" altLang="zh-CN" sz="2800" u="sng" dirty="0">
                  <a:solidFill>
                    <a:srgbClr val="FFFF00"/>
                  </a:solidFill>
                  <a:latin typeface="黑体" pitchFamily="49" charset="-122"/>
                  <a:ea typeface="黑体" pitchFamily="49" charset="-122"/>
                </a:rPr>
                <a:t>(</a:t>
              </a:r>
              <a:r>
                <a:rPr lang="zh-CN" altLang="en-US" sz="2800" u="sng" dirty="0">
                  <a:solidFill>
                    <a:srgbClr val="FFFF00"/>
                  </a:solidFill>
                  <a:latin typeface="黑体" pitchFamily="49" charset="-122"/>
                  <a:ea typeface="黑体" pitchFamily="49" charset="-122"/>
                </a:rPr>
                <a:t>诱导或阻遏）</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694"/>
                                        </p:tgtEl>
                                        <p:attrNameLst>
                                          <p:attrName>style.visibility</p:attrName>
                                        </p:attrNameLst>
                                      </p:cBhvr>
                                      <p:to>
                                        <p:strVal val="visible"/>
                                      </p:to>
                                    </p:set>
                                    <p:animEffect transition="in" filter="dissolve">
                                      <p:cBhvr>
                                        <p:cTn id="7" dur="500"/>
                                        <p:tgtEl>
                                          <p:spTgt spid="716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left)">
                                      <p:cBhvr>
                                        <p:cTn id="12" dur="500"/>
                                        <p:tgtEl>
                                          <p:spTgt spid="7168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9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684213" y="1462940"/>
            <a:ext cx="5129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Clr>
                <a:srgbClr val="FF66CC"/>
              </a:buClr>
              <a:buSzPts val="3200"/>
              <a:buFont typeface="华文楷体" pitchFamily="2" charset="-122"/>
              <a:buChar char="•"/>
            </a:pPr>
            <a:r>
              <a:rPr kumimoji="1" lang="zh-CN" altLang="en-US" sz="3200" dirty="0">
                <a:solidFill>
                  <a:schemeClr val="hlink"/>
                </a:solidFill>
                <a:latin typeface="Times New Roman" pitchFamily="18" charset="0"/>
                <a:ea typeface="黑体" pitchFamily="2" charset="-122"/>
              </a:rPr>
              <a:t> 激素分类</a:t>
            </a:r>
            <a:endParaRPr kumimoji="1" lang="zh-CN" altLang="en-US" sz="2400" dirty="0">
              <a:solidFill>
                <a:schemeClr val="hlink"/>
              </a:solidFill>
              <a:latin typeface="Times New Roman" pitchFamily="18" charset="0"/>
              <a:ea typeface="黑体" pitchFamily="2" charset="-122"/>
            </a:endParaRPr>
          </a:p>
        </p:txBody>
      </p:sp>
      <p:sp>
        <p:nvSpPr>
          <p:cNvPr id="72709" name="Text Box 5"/>
          <p:cNvSpPr txBox="1">
            <a:spLocks noChangeArrowheads="1"/>
          </p:cNvSpPr>
          <p:nvPr/>
        </p:nvSpPr>
        <p:spPr bwMode="auto">
          <a:xfrm>
            <a:off x="2700338" y="3407156"/>
            <a:ext cx="3906837" cy="138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40000"/>
              </a:lnSpc>
            </a:pPr>
            <a:r>
              <a:rPr kumimoji="1" lang="en-US" altLang="zh-CN" sz="3200" dirty="0">
                <a:solidFill>
                  <a:srgbClr val="FFFF66"/>
                </a:solidFill>
                <a:latin typeface="Times New Roman" pitchFamily="18" charset="0"/>
                <a:ea typeface="黑体" pitchFamily="2" charset="-122"/>
              </a:rPr>
              <a:t> </a:t>
            </a:r>
            <a:r>
              <a:rPr kumimoji="1" lang="el-GR" altLang="zh-CN" sz="3200" dirty="0">
                <a:solidFill>
                  <a:srgbClr val="FFFF66"/>
                </a:solidFill>
                <a:latin typeface="Times New Roman" pitchFamily="18" charset="0"/>
                <a:ea typeface="黑体" pitchFamily="2" charset="-122"/>
              </a:rPr>
              <a:t>Ι   </a:t>
            </a:r>
            <a:r>
              <a:rPr kumimoji="1" lang="en-US" altLang="zh-CN" sz="3200" dirty="0">
                <a:solidFill>
                  <a:srgbClr val="FFFF66"/>
                </a:solidFill>
                <a:latin typeface="Times New Roman" pitchFamily="18" charset="0"/>
                <a:ea typeface="黑体" pitchFamily="2" charset="-122"/>
              </a:rPr>
              <a:t> </a:t>
            </a:r>
            <a:r>
              <a:rPr kumimoji="1" lang="zh-CN" altLang="en-US" sz="3200" dirty="0">
                <a:solidFill>
                  <a:srgbClr val="FFFF66"/>
                </a:solidFill>
                <a:latin typeface="Times New Roman" pitchFamily="18" charset="0"/>
                <a:ea typeface="黑体" pitchFamily="2" charset="-122"/>
              </a:rPr>
              <a:t>膜受体激素</a:t>
            </a:r>
          </a:p>
          <a:p>
            <a:pPr algn="l" eaLnBrk="1" hangingPunct="1">
              <a:lnSpc>
                <a:spcPct val="140000"/>
              </a:lnSpc>
            </a:pPr>
            <a:r>
              <a:rPr kumimoji="1" lang="en-US" altLang="zh-CN" sz="3200" dirty="0">
                <a:solidFill>
                  <a:srgbClr val="FFFF66"/>
                </a:solidFill>
                <a:latin typeface="Times New Roman" pitchFamily="18" charset="0"/>
                <a:ea typeface="黑体" pitchFamily="2" charset="-122"/>
              </a:rPr>
              <a:t>Ⅱ  </a:t>
            </a:r>
            <a:r>
              <a:rPr kumimoji="1" lang="zh-CN" altLang="en-US" sz="3200" dirty="0">
                <a:solidFill>
                  <a:srgbClr val="FFFF66"/>
                </a:solidFill>
                <a:latin typeface="Times New Roman" pitchFamily="18" charset="0"/>
                <a:ea typeface="黑体" pitchFamily="2" charset="-122"/>
              </a:rPr>
              <a:t>胞内受体激素</a:t>
            </a:r>
            <a:endParaRPr kumimoji="1" lang="zh-CN" altLang="en-US" sz="2400" dirty="0">
              <a:latin typeface="Times New Roman" pitchFamily="18" charset="0"/>
              <a:ea typeface="黑体" pitchFamily="2" charset="-122"/>
            </a:endParaRPr>
          </a:p>
        </p:txBody>
      </p:sp>
      <p:sp>
        <p:nvSpPr>
          <p:cNvPr id="72710" name="Text Box 6"/>
          <p:cNvSpPr txBox="1">
            <a:spLocks noChangeArrowheads="1"/>
          </p:cNvSpPr>
          <p:nvPr/>
        </p:nvSpPr>
        <p:spPr bwMode="auto">
          <a:xfrm>
            <a:off x="1258888" y="2543060"/>
            <a:ext cx="7345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latin typeface="Times New Roman" pitchFamily="18" charset="0"/>
                <a:ea typeface="黑体" pitchFamily="2" charset="-122"/>
              </a:rPr>
              <a:t>按激素受体在细胞的部位不同，分为：</a:t>
            </a:r>
            <a:endParaRPr kumimoji="1" lang="zh-CN" altLang="en-US" sz="2400" dirty="0">
              <a:latin typeface="Times New Roman" pitchFamily="18" charset="0"/>
              <a:ea typeface="黑体" pitchFamily="2" charset="-122"/>
            </a:endParaRP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74</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dissolve">
                                      <p:cBhvr>
                                        <p:cTn id="7" dur="500"/>
                                        <p:tgtEl>
                                          <p:spTgt spid="7271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up)">
                                      <p:cBhvr>
                                        <p:cTn id="11"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187450" y="1268760"/>
            <a:ext cx="533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r>
              <a:rPr kumimoji="1" lang="en-US" altLang="zh-CN" sz="3200" dirty="0">
                <a:latin typeface="Times New Roman" pitchFamily="18" charset="0"/>
                <a:ea typeface="黑体" pitchFamily="2" charset="-122"/>
              </a:rPr>
              <a:t>1. </a:t>
            </a:r>
            <a:r>
              <a:rPr kumimoji="1" lang="zh-CN" altLang="en-US" sz="3200" dirty="0">
                <a:latin typeface="Times New Roman" pitchFamily="18" charset="0"/>
                <a:ea typeface="黑体" pitchFamily="2" charset="-122"/>
              </a:rPr>
              <a:t>膜受体激素的作用方式</a:t>
            </a:r>
            <a:endParaRPr kumimoji="1" lang="zh-CN" altLang="en-US" sz="2400" dirty="0">
              <a:latin typeface="Times New Roman" pitchFamily="18" charset="0"/>
              <a:ea typeface="黑体" pitchFamily="2" charset="-122"/>
            </a:endParaRPr>
          </a:p>
        </p:txBody>
      </p:sp>
      <p:sp>
        <p:nvSpPr>
          <p:cNvPr id="70659" name="Rectangle 5"/>
          <p:cNvSpPr>
            <a:spLocks noChangeArrowheads="1"/>
          </p:cNvSpPr>
          <p:nvPr/>
        </p:nvSpPr>
        <p:spPr bwMode="auto">
          <a:xfrm>
            <a:off x="539750" y="617538"/>
            <a:ext cx="3816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l">
              <a:buClr>
                <a:srgbClr val="FF66CC"/>
              </a:buClr>
              <a:buSzPts val="3200"/>
              <a:buFont typeface="华文楷体" pitchFamily="2" charset="-122"/>
              <a:buChar char="•"/>
            </a:pPr>
            <a:r>
              <a:rPr kumimoji="1" lang="en-US" altLang="zh-CN" sz="3200">
                <a:solidFill>
                  <a:schemeClr val="hlink"/>
                </a:solidFill>
                <a:latin typeface="Times New Roman" pitchFamily="18" charset="0"/>
                <a:ea typeface="黑体" pitchFamily="2" charset="-122"/>
              </a:rPr>
              <a:t> </a:t>
            </a:r>
            <a:r>
              <a:rPr kumimoji="1" lang="zh-CN" altLang="en-US" sz="3200">
                <a:solidFill>
                  <a:schemeClr val="hlink"/>
                </a:solidFill>
                <a:latin typeface="Times New Roman" pitchFamily="18" charset="0"/>
                <a:ea typeface="黑体" pitchFamily="2" charset="-122"/>
              </a:rPr>
              <a:t>激素作用方式</a:t>
            </a:r>
            <a:endParaRPr kumimoji="1" lang="zh-CN" altLang="en-US" sz="2400">
              <a:solidFill>
                <a:schemeClr val="hlink"/>
              </a:solidFill>
              <a:latin typeface="Times New Roman" pitchFamily="18" charset="0"/>
              <a:ea typeface="黑体" pitchFamily="2" charset="-122"/>
            </a:endParaRPr>
          </a:p>
        </p:txBody>
      </p:sp>
      <p:pic>
        <p:nvPicPr>
          <p:cNvPr id="7373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22524"/>
            <a:ext cx="6552728" cy="489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75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73735"/>
                                        </p:tgtEl>
                                        <p:attrNameLst>
                                          <p:attrName>style.visibility</p:attrName>
                                        </p:attrNameLst>
                                      </p:cBhvr>
                                      <p:to>
                                        <p:strVal val="visible"/>
                                      </p:to>
                                    </p:set>
                                    <p:animEffect transition="in" filter="diamond(in)">
                                      <p:cBhvr>
                                        <p:cTn id="11" dur="20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611560" y="476250"/>
            <a:ext cx="9366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en-US" altLang="zh-CN" sz="3200" dirty="0">
                <a:solidFill>
                  <a:srgbClr val="FFFF00"/>
                </a:solidFill>
                <a:latin typeface="黑体" pitchFamily="2" charset="-122"/>
                <a:ea typeface="黑体" pitchFamily="2" charset="-122"/>
              </a:rPr>
              <a:t> 2. </a:t>
            </a:r>
            <a:r>
              <a:rPr kumimoji="1" lang="zh-CN" altLang="en-US" sz="3200" dirty="0">
                <a:solidFill>
                  <a:srgbClr val="FFFF00"/>
                </a:solidFill>
                <a:latin typeface="黑体" pitchFamily="2" charset="-122"/>
                <a:ea typeface="黑体" pitchFamily="2" charset="-122"/>
              </a:rPr>
              <a:t>胞内受体激素的作用方式</a:t>
            </a:r>
            <a:endParaRPr kumimoji="1" lang="zh-CN" altLang="en-US" sz="2400" dirty="0">
              <a:latin typeface="黑体" pitchFamily="2" charset="-122"/>
              <a:ea typeface="黑体" pitchFamily="2" charset="-122"/>
            </a:endParaRPr>
          </a:p>
        </p:txBody>
      </p:sp>
      <p:pic>
        <p:nvPicPr>
          <p:cNvPr id="747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369888"/>
            <a:ext cx="705802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76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checkerboard(across)">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838200" y="2251075"/>
            <a:ext cx="77724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l">
              <a:lnSpc>
                <a:spcPct val="140000"/>
              </a:lnSpc>
              <a:buClr>
                <a:schemeClr val="tx1"/>
              </a:buClr>
              <a:buSzPts val="3600"/>
              <a:buFont typeface="Times New Roman" pitchFamily="18" charset="0"/>
              <a:buChar char="•"/>
            </a:pPr>
            <a:r>
              <a:rPr kumimoji="1" lang="zh-CN" altLang="en-US" sz="3600" dirty="0">
                <a:latin typeface="Times New Roman" pitchFamily="18" charset="0"/>
                <a:ea typeface="黑体" pitchFamily="2" charset="-122"/>
              </a:rPr>
              <a:t>中枢神经系统的调节</a:t>
            </a:r>
          </a:p>
          <a:p>
            <a:pPr lvl="1" algn="l">
              <a:lnSpc>
                <a:spcPct val="180000"/>
              </a:lnSpc>
              <a:buClr>
                <a:schemeClr val="tx1"/>
              </a:buClr>
              <a:buSzPts val="3200"/>
              <a:buFont typeface="Times New Roman" pitchFamily="18" charset="0"/>
              <a:buChar char="–"/>
            </a:pPr>
            <a:r>
              <a:rPr kumimoji="1" lang="zh-CN" altLang="en-US" sz="3200" dirty="0">
                <a:latin typeface="Times New Roman" pitchFamily="18" charset="0"/>
                <a:ea typeface="黑体" pitchFamily="2" charset="-122"/>
              </a:rPr>
              <a:t> 直接影响体内各器官的功能</a:t>
            </a:r>
          </a:p>
          <a:p>
            <a:pPr lvl="1" algn="l">
              <a:lnSpc>
                <a:spcPct val="50000"/>
              </a:lnSpc>
              <a:buClr>
                <a:schemeClr val="tx1"/>
              </a:buClr>
              <a:buSzPts val="3200"/>
              <a:buFont typeface="Times New Roman" pitchFamily="18" charset="0"/>
              <a:buChar char="–"/>
            </a:pPr>
            <a:endParaRPr kumimoji="1" lang="zh-CN" altLang="en-US" sz="3200" dirty="0">
              <a:latin typeface="Times New Roman" pitchFamily="18" charset="0"/>
              <a:ea typeface="黑体" pitchFamily="2" charset="-122"/>
            </a:endParaRPr>
          </a:p>
          <a:p>
            <a:pPr lvl="1" algn="l">
              <a:lnSpc>
                <a:spcPct val="120000"/>
              </a:lnSpc>
              <a:buClr>
                <a:schemeClr val="tx1"/>
              </a:buClr>
              <a:buSzPts val="3200"/>
              <a:buFont typeface="Times New Roman" pitchFamily="18" charset="0"/>
              <a:buChar char="–"/>
            </a:pPr>
            <a:r>
              <a:rPr kumimoji="1" lang="zh-CN" altLang="en-US" sz="3200" dirty="0">
                <a:latin typeface="Times New Roman" pitchFamily="18" charset="0"/>
                <a:ea typeface="黑体" pitchFamily="2" charset="-122"/>
              </a:rPr>
              <a:t> 通过神经</a:t>
            </a:r>
            <a:r>
              <a:rPr kumimoji="1" lang="en-US" altLang="zh-CN" sz="3200" dirty="0">
                <a:latin typeface="Times New Roman" pitchFamily="18" charset="0"/>
                <a:ea typeface="黑体" pitchFamily="2" charset="-122"/>
              </a:rPr>
              <a:t>-</a:t>
            </a:r>
            <a:r>
              <a:rPr kumimoji="1" lang="zh-CN" altLang="en-US" sz="3200" dirty="0">
                <a:latin typeface="Times New Roman" pitchFamily="18" charset="0"/>
                <a:ea typeface="黑体" pitchFamily="2" charset="-122"/>
              </a:rPr>
              <a:t>体液途径控制内分泌腺，使激素的分泌保持协调和相对平衡</a:t>
            </a:r>
            <a:endParaRPr kumimoji="1" lang="zh-CN" altLang="en-US" sz="2400" dirty="0">
              <a:latin typeface="Times New Roman" pitchFamily="18" charset="0"/>
              <a:ea typeface="黑体" pitchFamily="2" charset="-122"/>
            </a:endParaRPr>
          </a:p>
        </p:txBody>
      </p:sp>
      <p:sp>
        <p:nvSpPr>
          <p:cNvPr id="72707" name="Text Box 5"/>
          <p:cNvSpPr txBox="1">
            <a:spLocks noChangeArrowheads="1"/>
          </p:cNvSpPr>
          <p:nvPr/>
        </p:nvSpPr>
        <p:spPr bwMode="auto">
          <a:xfrm>
            <a:off x="1403350" y="998538"/>
            <a:ext cx="6408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4000" dirty="0">
                <a:solidFill>
                  <a:srgbClr val="FFC000"/>
                </a:solidFill>
                <a:latin typeface="楷体_GB2312" pitchFamily="49" charset="-122"/>
                <a:ea typeface="黑体" pitchFamily="2" charset="-122"/>
              </a:rPr>
              <a:t>三、整体水平的代谢调节</a:t>
            </a:r>
            <a:endParaRPr kumimoji="1" lang="zh-CN" altLang="en-US" sz="2400" dirty="0">
              <a:solidFill>
                <a:srgbClr val="FFC000"/>
              </a:solidFill>
              <a:latin typeface="Tahoma" pitchFamily="34" charset="0"/>
              <a:ea typeface="黑体" pitchFamily="2" charset="-122"/>
            </a:endParaRP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77</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wipe(up)">
                                      <p:cBhvr>
                                        <p:cTn id="7" dur="500"/>
                                        <p:tgtEl>
                                          <p:spTgt spid="75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80">
                                            <p:txEl>
                                              <p:pRg st="1" end="1"/>
                                            </p:txEl>
                                          </p:spTgt>
                                        </p:tgtEl>
                                        <p:attrNameLst>
                                          <p:attrName>style.visibility</p:attrName>
                                        </p:attrNameLst>
                                      </p:cBhvr>
                                      <p:to>
                                        <p:strVal val="visible"/>
                                      </p:to>
                                    </p:set>
                                    <p:animEffect transition="in" filter="wipe(up)">
                                      <p:cBhvr>
                                        <p:cTn id="12" dur="500"/>
                                        <p:tgtEl>
                                          <p:spTgt spid="757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5780">
                                            <p:txEl>
                                              <p:pRg st="3" end="3"/>
                                            </p:txEl>
                                          </p:spTgt>
                                        </p:tgtEl>
                                        <p:attrNameLst>
                                          <p:attrName>style.visibility</p:attrName>
                                        </p:attrNameLst>
                                      </p:cBhvr>
                                      <p:to>
                                        <p:strVal val="visible"/>
                                      </p:to>
                                    </p:set>
                                    <p:animEffect transition="in" filter="wipe(up)">
                                      <p:cBhvr>
                                        <p:cTn id="17" dur="500"/>
                                        <p:tgtEl>
                                          <p:spTgt spid="757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Oval 4"/>
          <p:cNvSpPr>
            <a:spLocks noChangeArrowheads="1"/>
          </p:cNvSpPr>
          <p:nvPr/>
        </p:nvSpPr>
        <p:spPr bwMode="auto">
          <a:xfrm>
            <a:off x="4876800" y="685800"/>
            <a:ext cx="1828800" cy="685800"/>
          </a:xfrm>
          <a:prstGeom prst="ellipse">
            <a:avLst/>
          </a:prstGeom>
          <a:solidFill>
            <a:schemeClr val="tx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54000" rIns="18000" anchor="ctr"/>
          <a:lstStyle/>
          <a:p>
            <a:r>
              <a:rPr kumimoji="1" lang="zh-CN" altLang="en-US" sz="3200" dirty="0">
                <a:solidFill>
                  <a:schemeClr val="bg2"/>
                </a:solidFill>
                <a:latin typeface="黑体" pitchFamily="49" charset="-122"/>
                <a:ea typeface="黑体" pitchFamily="49" charset="-122"/>
              </a:rPr>
              <a:t>下丘脑</a:t>
            </a:r>
            <a:endParaRPr kumimoji="1" lang="zh-CN" altLang="en-US" sz="2400" dirty="0">
              <a:latin typeface="黑体" pitchFamily="49" charset="-122"/>
              <a:ea typeface="黑体" pitchFamily="49" charset="-122"/>
            </a:endParaRPr>
          </a:p>
        </p:txBody>
      </p:sp>
      <p:sp>
        <p:nvSpPr>
          <p:cNvPr id="76807" name="Oval 7"/>
          <p:cNvSpPr>
            <a:spLocks noChangeArrowheads="1"/>
          </p:cNvSpPr>
          <p:nvPr/>
        </p:nvSpPr>
        <p:spPr bwMode="auto">
          <a:xfrm>
            <a:off x="5029200" y="4724400"/>
            <a:ext cx="1524000" cy="1524000"/>
          </a:xfrm>
          <a:prstGeom prst="ellipse">
            <a:avLst/>
          </a:prstGeom>
          <a:solidFill>
            <a:schemeClr val="hlink"/>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p>
            <a:r>
              <a:rPr kumimoji="1" lang="zh-CN" altLang="en-US" sz="3200" dirty="0">
                <a:solidFill>
                  <a:schemeClr val="bg2"/>
                </a:solidFill>
                <a:latin typeface="黑体" pitchFamily="49" charset="-122"/>
                <a:ea typeface="黑体" pitchFamily="49" charset="-122"/>
              </a:rPr>
              <a:t>靶内</a:t>
            </a:r>
          </a:p>
          <a:p>
            <a:r>
              <a:rPr kumimoji="1" lang="zh-CN" altLang="en-US" sz="3200" dirty="0">
                <a:solidFill>
                  <a:schemeClr val="bg2"/>
                </a:solidFill>
                <a:latin typeface="黑体" pitchFamily="49" charset="-122"/>
                <a:ea typeface="黑体" pitchFamily="49" charset="-122"/>
              </a:rPr>
              <a:t>分泌腺</a:t>
            </a:r>
            <a:endParaRPr kumimoji="1" lang="zh-CN" altLang="en-US" sz="2400" dirty="0">
              <a:latin typeface="黑体" pitchFamily="49" charset="-122"/>
              <a:ea typeface="黑体" pitchFamily="49" charset="-122"/>
            </a:endParaRPr>
          </a:p>
        </p:txBody>
      </p:sp>
      <p:grpSp>
        <p:nvGrpSpPr>
          <p:cNvPr id="2" name="Group 53"/>
          <p:cNvGrpSpPr>
            <a:grpSpLocks/>
          </p:cNvGrpSpPr>
          <p:nvPr/>
        </p:nvGrpSpPr>
        <p:grpSpPr bwMode="auto">
          <a:xfrm>
            <a:off x="5724525" y="1447800"/>
            <a:ext cx="762000" cy="914400"/>
            <a:chOff x="3606" y="912"/>
            <a:chExt cx="480" cy="576"/>
          </a:xfrm>
        </p:grpSpPr>
        <p:sp>
          <p:nvSpPr>
            <p:cNvPr id="73777" name="Line 5"/>
            <p:cNvSpPr>
              <a:spLocks noChangeShapeType="1"/>
            </p:cNvSpPr>
            <p:nvPr/>
          </p:nvSpPr>
          <p:spPr bwMode="auto">
            <a:xfrm>
              <a:off x="3648" y="912"/>
              <a:ext cx="0" cy="576"/>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a:p>
          </p:txBody>
        </p:sp>
        <p:grpSp>
          <p:nvGrpSpPr>
            <p:cNvPr id="73778" name="Group 8"/>
            <p:cNvGrpSpPr>
              <a:grpSpLocks/>
            </p:cNvGrpSpPr>
            <p:nvPr/>
          </p:nvGrpSpPr>
          <p:grpSpPr bwMode="auto">
            <a:xfrm>
              <a:off x="3606" y="918"/>
              <a:ext cx="480" cy="519"/>
              <a:chOff x="795" y="2646"/>
              <a:chExt cx="480" cy="519"/>
            </a:xfrm>
          </p:grpSpPr>
          <p:sp>
            <p:nvSpPr>
              <p:cNvPr id="73779" name="Oval 9"/>
              <p:cNvSpPr>
                <a:spLocks noChangeAspect="1" noChangeArrowheads="1"/>
              </p:cNvSpPr>
              <p:nvPr/>
            </p:nvSpPr>
            <p:spPr bwMode="auto">
              <a:xfrm>
                <a:off x="912" y="2784"/>
                <a:ext cx="268" cy="268"/>
              </a:xfrm>
              <a:prstGeom prst="ellipse">
                <a:avLst/>
              </a:prstGeom>
              <a:noFill/>
              <a:ln w="38100" cap="sq">
                <a:solidFill>
                  <a:srgbClr val="FC003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80" name="Text Box 10"/>
              <p:cNvSpPr txBox="1">
                <a:spLocks noChangeArrowheads="1"/>
              </p:cNvSpPr>
              <p:nvPr/>
            </p:nvSpPr>
            <p:spPr bwMode="auto">
              <a:xfrm>
                <a:off x="795" y="2646"/>
                <a:ext cx="48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4800" b="1" dirty="0">
                    <a:solidFill>
                      <a:srgbClr val="FC0030"/>
                    </a:solidFill>
                    <a:latin typeface="Times New Roman" pitchFamily="18" charset="0"/>
                    <a:ea typeface="楷体_GB2312" pitchFamily="49" charset="-122"/>
                  </a:rPr>
                  <a:t>＋</a:t>
                </a:r>
                <a:endParaRPr kumimoji="1" lang="zh-CN" altLang="en-US" sz="2400" dirty="0">
                  <a:latin typeface="Tahoma" pitchFamily="34" charset="0"/>
                </a:endParaRPr>
              </a:p>
            </p:txBody>
          </p:sp>
        </p:grpSp>
      </p:grpSp>
      <p:grpSp>
        <p:nvGrpSpPr>
          <p:cNvPr id="4" name="Group 54"/>
          <p:cNvGrpSpPr>
            <a:grpSpLocks/>
          </p:cNvGrpSpPr>
          <p:nvPr/>
        </p:nvGrpSpPr>
        <p:grpSpPr bwMode="auto">
          <a:xfrm>
            <a:off x="5734051" y="3810000"/>
            <a:ext cx="762000" cy="914400"/>
            <a:chOff x="3612" y="2400"/>
            <a:chExt cx="480" cy="576"/>
          </a:xfrm>
        </p:grpSpPr>
        <p:sp>
          <p:nvSpPr>
            <p:cNvPr id="73773" name="Line 6"/>
            <p:cNvSpPr>
              <a:spLocks noChangeShapeType="1"/>
            </p:cNvSpPr>
            <p:nvPr/>
          </p:nvSpPr>
          <p:spPr bwMode="auto">
            <a:xfrm>
              <a:off x="3648" y="2400"/>
              <a:ext cx="0" cy="576"/>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a:p>
          </p:txBody>
        </p:sp>
        <p:grpSp>
          <p:nvGrpSpPr>
            <p:cNvPr id="73774" name="Group 11"/>
            <p:cNvGrpSpPr>
              <a:grpSpLocks/>
            </p:cNvGrpSpPr>
            <p:nvPr/>
          </p:nvGrpSpPr>
          <p:grpSpPr bwMode="auto">
            <a:xfrm>
              <a:off x="3612" y="2406"/>
              <a:ext cx="480" cy="519"/>
              <a:chOff x="801" y="2646"/>
              <a:chExt cx="480" cy="519"/>
            </a:xfrm>
          </p:grpSpPr>
          <p:sp>
            <p:nvSpPr>
              <p:cNvPr id="73775" name="Oval 12"/>
              <p:cNvSpPr>
                <a:spLocks noChangeAspect="1" noChangeArrowheads="1"/>
              </p:cNvSpPr>
              <p:nvPr/>
            </p:nvSpPr>
            <p:spPr bwMode="auto">
              <a:xfrm>
                <a:off x="912" y="2784"/>
                <a:ext cx="268" cy="268"/>
              </a:xfrm>
              <a:prstGeom prst="ellipse">
                <a:avLst/>
              </a:prstGeom>
              <a:noFill/>
              <a:ln w="38100" cap="sq">
                <a:solidFill>
                  <a:srgbClr val="FC003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76" name="Text Box 13"/>
              <p:cNvSpPr txBox="1">
                <a:spLocks noChangeArrowheads="1"/>
              </p:cNvSpPr>
              <p:nvPr/>
            </p:nvSpPr>
            <p:spPr bwMode="auto">
              <a:xfrm>
                <a:off x="801" y="2646"/>
                <a:ext cx="48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4800" b="1" dirty="0">
                    <a:solidFill>
                      <a:srgbClr val="FC0030"/>
                    </a:solidFill>
                    <a:latin typeface="Times New Roman" pitchFamily="18" charset="0"/>
                    <a:ea typeface="楷体_GB2312" pitchFamily="49" charset="-122"/>
                  </a:rPr>
                  <a:t>＋</a:t>
                </a:r>
                <a:endParaRPr kumimoji="1" lang="zh-CN" altLang="en-US" sz="2400" dirty="0">
                  <a:latin typeface="Tahoma" pitchFamily="34" charset="0"/>
                </a:endParaRPr>
              </a:p>
            </p:txBody>
          </p:sp>
        </p:grpSp>
      </p:grpSp>
      <p:grpSp>
        <p:nvGrpSpPr>
          <p:cNvPr id="6" name="Group 14"/>
          <p:cNvGrpSpPr>
            <a:grpSpLocks/>
          </p:cNvGrpSpPr>
          <p:nvPr/>
        </p:nvGrpSpPr>
        <p:grpSpPr bwMode="auto">
          <a:xfrm>
            <a:off x="5076829" y="2276475"/>
            <a:ext cx="1511301" cy="1447800"/>
            <a:chOff x="3168" y="1434"/>
            <a:chExt cx="952" cy="912"/>
          </a:xfrm>
        </p:grpSpPr>
        <p:grpSp>
          <p:nvGrpSpPr>
            <p:cNvPr id="73769" name="Group 15"/>
            <p:cNvGrpSpPr>
              <a:grpSpLocks/>
            </p:cNvGrpSpPr>
            <p:nvPr/>
          </p:nvGrpSpPr>
          <p:grpSpPr bwMode="auto">
            <a:xfrm>
              <a:off x="3168" y="1434"/>
              <a:ext cx="939" cy="912"/>
              <a:chOff x="693" y="1417"/>
              <a:chExt cx="1316" cy="1388"/>
            </a:xfrm>
          </p:grpSpPr>
          <p:sp>
            <p:nvSpPr>
              <p:cNvPr id="73771" name="Freeform 16"/>
              <p:cNvSpPr>
                <a:spLocks/>
              </p:cNvSpPr>
              <p:nvPr/>
            </p:nvSpPr>
            <p:spPr bwMode="auto">
              <a:xfrm>
                <a:off x="693" y="1417"/>
                <a:ext cx="1316" cy="1388"/>
              </a:xfrm>
              <a:custGeom>
                <a:avLst/>
                <a:gdLst>
                  <a:gd name="T0" fmla="*/ 404 w 1316"/>
                  <a:gd name="T1" fmla="*/ 18 h 1388"/>
                  <a:gd name="T2" fmla="*/ 459 w 1316"/>
                  <a:gd name="T3" fmla="*/ 146 h 1388"/>
                  <a:gd name="T4" fmla="*/ 450 w 1316"/>
                  <a:gd name="T5" fmla="*/ 412 h 1388"/>
                  <a:gd name="T6" fmla="*/ 422 w 1316"/>
                  <a:gd name="T7" fmla="*/ 448 h 1388"/>
                  <a:gd name="T8" fmla="*/ 313 w 1316"/>
                  <a:gd name="T9" fmla="*/ 558 h 1388"/>
                  <a:gd name="T10" fmla="*/ 276 w 1316"/>
                  <a:gd name="T11" fmla="*/ 604 h 1388"/>
                  <a:gd name="T12" fmla="*/ 230 w 1316"/>
                  <a:gd name="T13" fmla="*/ 640 h 1388"/>
                  <a:gd name="T14" fmla="*/ 38 w 1316"/>
                  <a:gd name="T15" fmla="*/ 869 h 1388"/>
                  <a:gd name="T16" fmla="*/ 20 w 1316"/>
                  <a:gd name="T17" fmla="*/ 924 h 1388"/>
                  <a:gd name="T18" fmla="*/ 11 w 1316"/>
                  <a:gd name="T19" fmla="*/ 951 h 1388"/>
                  <a:gd name="T20" fmla="*/ 57 w 1316"/>
                  <a:gd name="T21" fmla="*/ 1143 h 1388"/>
                  <a:gd name="T22" fmla="*/ 139 w 1316"/>
                  <a:gd name="T23" fmla="*/ 1225 h 1388"/>
                  <a:gd name="T24" fmla="*/ 194 w 1316"/>
                  <a:gd name="T25" fmla="*/ 1262 h 1388"/>
                  <a:gd name="T26" fmla="*/ 240 w 1316"/>
                  <a:gd name="T27" fmla="*/ 1308 h 1388"/>
                  <a:gd name="T28" fmla="*/ 331 w 1316"/>
                  <a:gd name="T29" fmla="*/ 1362 h 1388"/>
                  <a:gd name="T30" fmla="*/ 1044 w 1316"/>
                  <a:gd name="T31" fmla="*/ 1317 h 1388"/>
                  <a:gd name="T32" fmla="*/ 1090 w 1316"/>
                  <a:gd name="T33" fmla="*/ 1289 h 1388"/>
                  <a:gd name="T34" fmla="*/ 1126 w 1316"/>
                  <a:gd name="T35" fmla="*/ 1262 h 1388"/>
                  <a:gd name="T36" fmla="*/ 1163 w 1316"/>
                  <a:gd name="T37" fmla="*/ 1244 h 1388"/>
                  <a:gd name="T38" fmla="*/ 1181 w 1316"/>
                  <a:gd name="T39" fmla="*/ 1225 h 1388"/>
                  <a:gd name="T40" fmla="*/ 1209 w 1316"/>
                  <a:gd name="T41" fmla="*/ 1216 h 1388"/>
                  <a:gd name="T42" fmla="*/ 1227 w 1316"/>
                  <a:gd name="T43" fmla="*/ 1189 h 1388"/>
                  <a:gd name="T44" fmla="*/ 1254 w 1316"/>
                  <a:gd name="T45" fmla="*/ 1170 h 1388"/>
                  <a:gd name="T46" fmla="*/ 1300 w 1316"/>
                  <a:gd name="T47" fmla="*/ 1125 h 1388"/>
                  <a:gd name="T48" fmla="*/ 1254 w 1316"/>
                  <a:gd name="T49" fmla="*/ 924 h 1388"/>
                  <a:gd name="T50" fmla="*/ 1218 w 1316"/>
                  <a:gd name="T51" fmla="*/ 887 h 1388"/>
                  <a:gd name="T52" fmla="*/ 1209 w 1316"/>
                  <a:gd name="T53" fmla="*/ 860 h 1388"/>
                  <a:gd name="T54" fmla="*/ 1163 w 1316"/>
                  <a:gd name="T55" fmla="*/ 832 h 1388"/>
                  <a:gd name="T56" fmla="*/ 1108 w 1316"/>
                  <a:gd name="T57" fmla="*/ 777 h 1388"/>
                  <a:gd name="T58" fmla="*/ 1044 w 1316"/>
                  <a:gd name="T59" fmla="*/ 713 h 1388"/>
                  <a:gd name="T60" fmla="*/ 944 w 1316"/>
                  <a:gd name="T61" fmla="*/ 613 h 1388"/>
                  <a:gd name="T62" fmla="*/ 907 w 1316"/>
                  <a:gd name="T63" fmla="*/ 521 h 1388"/>
                  <a:gd name="T64" fmla="*/ 944 w 1316"/>
                  <a:gd name="T65" fmla="*/ 284 h 1388"/>
                  <a:gd name="T66" fmla="*/ 1099 w 1316"/>
                  <a:gd name="T67" fmla="*/ 82 h 1388"/>
                  <a:gd name="T68" fmla="*/ 1172 w 1316"/>
                  <a:gd name="T69" fmla="*/ 0 h 13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6"/>
                  <a:gd name="T106" fmla="*/ 0 h 1388"/>
                  <a:gd name="T107" fmla="*/ 1316 w 1316"/>
                  <a:gd name="T108" fmla="*/ 1388 h 13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6" h="1388">
                    <a:moveTo>
                      <a:pt x="404" y="18"/>
                    </a:moveTo>
                    <a:cubicBezTo>
                      <a:pt x="459" y="56"/>
                      <a:pt x="451" y="72"/>
                      <a:pt x="459" y="146"/>
                    </a:cubicBezTo>
                    <a:cubicBezTo>
                      <a:pt x="456" y="235"/>
                      <a:pt x="461" y="324"/>
                      <a:pt x="450" y="412"/>
                    </a:cubicBezTo>
                    <a:cubicBezTo>
                      <a:pt x="448" y="427"/>
                      <a:pt x="431" y="436"/>
                      <a:pt x="422" y="448"/>
                    </a:cubicBezTo>
                    <a:cubicBezTo>
                      <a:pt x="385" y="500"/>
                      <a:pt x="362" y="520"/>
                      <a:pt x="313" y="558"/>
                    </a:cubicBezTo>
                    <a:cubicBezTo>
                      <a:pt x="265" y="596"/>
                      <a:pt x="326" y="553"/>
                      <a:pt x="276" y="604"/>
                    </a:cubicBezTo>
                    <a:cubicBezTo>
                      <a:pt x="238" y="643"/>
                      <a:pt x="260" y="601"/>
                      <a:pt x="230" y="640"/>
                    </a:cubicBezTo>
                    <a:cubicBezTo>
                      <a:pt x="169" y="718"/>
                      <a:pt x="108" y="799"/>
                      <a:pt x="38" y="869"/>
                    </a:cubicBezTo>
                    <a:cubicBezTo>
                      <a:pt x="32" y="887"/>
                      <a:pt x="26" y="906"/>
                      <a:pt x="20" y="924"/>
                    </a:cubicBezTo>
                    <a:cubicBezTo>
                      <a:pt x="17" y="933"/>
                      <a:pt x="11" y="951"/>
                      <a:pt x="11" y="951"/>
                    </a:cubicBezTo>
                    <a:cubicBezTo>
                      <a:pt x="21" y="1116"/>
                      <a:pt x="0" y="1062"/>
                      <a:pt x="57" y="1143"/>
                    </a:cubicBezTo>
                    <a:cubicBezTo>
                      <a:pt x="73" y="1191"/>
                      <a:pt x="94" y="1195"/>
                      <a:pt x="139" y="1225"/>
                    </a:cubicBezTo>
                    <a:cubicBezTo>
                      <a:pt x="157" y="1237"/>
                      <a:pt x="178" y="1246"/>
                      <a:pt x="194" y="1262"/>
                    </a:cubicBezTo>
                    <a:cubicBezTo>
                      <a:pt x="209" y="1277"/>
                      <a:pt x="222" y="1296"/>
                      <a:pt x="240" y="1308"/>
                    </a:cubicBezTo>
                    <a:cubicBezTo>
                      <a:pt x="270" y="1328"/>
                      <a:pt x="301" y="1342"/>
                      <a:pt x="331" y="1362"/>
                    </a:cubicBezTo>
                    <a:cubicBezTo>
                      <a:pt x="952" y="1353"/>
                      <a:pt x="759" y="1388"/>
                      <a:pt x="1044" y="1317"/>
                    </a:cubicBezTo>
                    <a:cubicBezTo>
                      <a:pt x="1085" y="1274"/>
                      <a:pt x="1036" y="1319"/>
                      <a:pt x="1090" y="1289"/>
                    </a:cubicBezTo>
                    <a:cubicBezTo>
                      <a:pt x="1103" y="1282"/>
                      <a:pt x="1113" y="1270"/>
                      <a:pt x="1126" y="1262"/>
                    </a:cubicBezTo>
                    <a:cubicBezTo>
                      <a:pt x="1138" y="1255"/>
                      <a:pt x="1151" y="1250"/>
                      <a:pt x="1163" y="1244"/>
                    </a:cubicBezTo>
                    <a:cubicBezTo>
                      <a:pt x="1169" y="1238"/>
                      <a:pt x="1174" y="1230"/>
                      <a:pt x="1181" y="1225"/>
                    </a:cubicBezTo>
                    <a:cubicBezTo>
                      <a:pt x="1189" y="1220"/>
                      <a:pt x="1201" y="1222"/>
                      <a:pt x="1209" y="1216"/>
                    </a:cubicBezTo>
                    <a:cubicBezTo>
                      <a:pt x="1218" y="1209"/>
                      <a:pt x="1219" y="1197"/>
                      <a:pt x="1227" y="1189"/>
                    </a:cubicBezTo>
                    <a:cubicBezTo>
                      <a:pt x="1235" y="1181"/>
                      <a:pt x="1246" y="1177"/>
                      <a:pt x="1254" y="1170"/>
                    </a:cubicBezTo>
                    <a:cubicBezTo>
                      <a:pt x="1270" y="1156"/>
                      <a:pt x="1300" y="1125"/>
                      <a:pt x="1300" y="1125"/>
                    </a:cubicBezTo>
                    <a:cubicBezTo>
                      <a:pt x="1294" y="1022"/>
                      <a:pt x="1316" y="984"/>
                      <a:pt x="1254" y="924"/>
                    </a:cubicBezTo>
                    <a:cubicBezTo>
                      <a:pt x="1230" y="850"/>
                      <a:pt x="1266" y="935"/>
                      <a:pt x="1218" y="887"/>
                    </a:cubicBezTo>
                    <a:cubicBezTo>
                      <a:pt x="1211" y="880"/>
                      <a:pt x="1214" y="868"/>
                      <a:pt x="1209" y="860"/>
                    </a:cubicBezTo>
                    <a:cubicBezTo>
                      <a:pt x="1196" y="838"/>
                      <a:pt x="1185" y="839"/>
                      <a:pt x="1163" y="832"/>
                    </a:cubicBezTo>
                    <a:cubicBezTo>
                      <a:pt x="1151" y="796"/>
                      <a:pt x="1144" y="789"/>
                      <a:pt x="1108" y="777"/>
                    </a:cubicBezTo>
                    <a:cubicBezTo>
                      <a:pt x="1089" y="749"/>
                      <a:pt x="1064" y="739"/>
                      <a:pt x="1044" y="713"/>
                    </a:cubicBezTo>
                    <a:cubicBezTo>
                      <a:pt x="1014" y="675"/>
                      <a:pt x="985" y="640"/>
                      <a:pt x="944" y="613"/>
                    </a:cubicBezTo>
                    <a:cubicBezTo>
                      <a:pt x="933" y="581"/>
                      <a:pt x="917" y="553"/>
                      <a:pt x="907" y="521"/>
                    </a:cubicBezTo>
                    <a:cubicBezTo>
                      <a:pt x="913" y="407"/>
                      <a:pt x="891" y="360"/>
                      <a:pt x="944" y="284"/>
                    </a:cubicBezTo>
                    <a:cubicBezTo>
                      <a:pt x="972" y="196"/>
                      <a:pt x="1044" y="152"/>
                      <a:pt x="1099" y="82"/>
                    </a:cubicBezTo>
                    <a:cubicBezTo>
                      <a:pt x="1121" y="54"/>
                      <a:pt x="1140" y="16"/>
                      <a:pt x="1172" y="0"/>
                    </a:cubicBezTo>
                  </a:path>
                </a:pathLst>
              </a:custGeom>
              <a:noFill/>
              <a:ln w="381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73772" name="Freeform 17"/>
              <p:cNvSpPr>
                <a:spLocks/>
              </p:cNvSpPr>
              <p:nvPr/>
            </p:nvSpPr>
            <p:spPr bwMode="auto">
              <a:xfrm>
                <a:off x="1170" y="1463"/>
                <a:ext cx="348" cy="1161"/>
              </a:xfrm>
              <a:custGeom>
                <a:avLst/>
                <a:gdLst>
                  <a:gd name="T0" fmla="*/ 348 w 348"/>
                  <a:gd name="T1" fmla="*/ 0 h 1161"/>
                  <a:gd name="T2" fmla="*/ 284 w 348"/>
                  <a:gd name="T3" fmla="*/ 18 h 1161"/>
                  <a:gd name="T4" fmla="*/ 201 w 348"/>
                  <a:gd name="T5" fmla="*/ 137 h 1161"/>
                  <a:gd name="T6" fmla="*/ 165 w 348"/>
                  <a:gd name="T7" fmla="*/ 192 h 1161"/>
                  <a:gd name="T8" fmla="*/ 119 w 348"/>
                  <a:gd name="T9" fmla="*/ 283 h 1161"/>
                  <a:gd name="T10" fmla="*/ 119 w 348"/>
                  <a:gd name="T11" fmla="*/ 658 h 1161"/>
                  <a:gd name="T12" fmla="*/ 137 w 348"/>
                  <a:gd name="T13" fmla="*/ 731 h 1161"/>
                  <a:gd name="T14" fmla="*/ 128 w 348"/>
                  <a:gd name="T15" fmla="*/ 1006 h 1161"/>
                  <a:gd name="T16" fmla="*/ 92 w 348"/>
                  <a:gd name="T17" fmla="*/ 1060 h 1161"/>
                  <a:gd name="T18" fmla="*/ 0 w 348"/>
                  <a:gd name="T19" fmla="*/ 1161 h 1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161"/>
                  <a:gd name="T32" fmla="*/ 348 w 348"/>
                  <a:gd name="T33" fmla="*/ 1161 h 1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161">
                    <a:moveTo>
                      <a:pt x="348" y="0"/>
                    </a:moveTo>
                    <a:cubicBezTo>
                      <a:pt x="340" y="2"/>
                      <a:pt x="294" y="12"/>
                      <a:pt x="284" y="18"/>
                    </a:cubicBezTo>
                    <a:cubicBezTo>
                      <a:pt x="240" y="44"/>
                      <a:pt x="224" y="96"/>
                      <a:pt x="201" y="137"/>
                    </a:cubicBezTo>
                    <a:cubicBezTo>
                      <a:pt x="190" y="156"/>
                      <a:pt x="177" y="174"/>
                      <a:pt x="165" y="192"/>
                    </a:cubicBezTo>
                    <a:cubicBezTo>
                      <a:pt x="146" y="221"/>
                      <a:pt x="139" y="254"/>
                      <a:pt x="119" y="283"/>
                    </a:cubicBezTo>
                    <a:cubicBezTo>
                      <a:pt x="94" y="433"/>
                      <a:pt x="100" y="379"/>
                      <a:pt x="119" y="658"/>
                    </a:cubicBezTo>
                    <a:cubicBezTo>
                      <a:pt x="121" y="683"/>
                      <a:pt x="137" y="731"/>
                      <a:pt x="137" y="731"/>
                    </a:cubicBezTo>
                    <a:cubicBezTo>
                      <a:pt x="134" y="823"/>
                      <a:pt x="133" y="914"/>
                      <a:pt x="128" y="1006"/>
                    </a:cubicBezTo>
                    <a:cubicBezTo>
                      <a:pt x="126" y="1038"/>
                      <a:pt x="111" y="1036"/>
                      <a:pt x="92" y="1060"/>
                    </a:cubicBezTo>
                    <a:cubicBezTo>
                      <a:pt x="49" y="1115"/>
                      <a:pt x="45" y="1116"/>
                      <a:pt x="0" y="1161"/>
                    </a:cubicBezTo>
                  </a:path>
                </a:pathLst>
              </a:custGeom>
              <a:noFill/>
              <a:ln w="38100" cap="sq"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sp>
          <p:nvSpPr>
            <p:cNvPr id="73770" name="Text Box 18"/>
            <p:cNvSpPr txBox="1">
              <a:spLocks noChangeArrowheads="1"/>
            </p:cNvSpPr>
            <p:nvPr/>
          </p:nvSpPr>
          <p:spPr bwMode="auto">
            <a:xfrm>
              <a:off x="3208" y="1886"/>
              <a:ext cx="9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solidFill>
                    <a:srgbClr val="FFFF00"/>
                  </a:solidFill>
                  <a:latin typeface="黑体" pitchFamily="49" charset="-122"/>
                  <a:ea typeface="黑体" pitchFamily="49" charset="-122"/>
                </a:rPr>
                <a:t>腺垂体</a:t>
              </a:r>
              <a:endParaRPr kumimoji="1" lang="zh-CN" altLang="en-US" sz="2400" dirty="0">
                <a:solidFill>
                  <a:srgbClr val="FFFF00"/>
                </a:solidFill>
                <a:latin typeface="黑体" pitchFamily="49" charset="-122"/>
                <a:ea typeface="黑体" pitchFamily="49" charset="-122"/>
              </a:endParaRPr>
            </a:p>
          </p:txBody>
        </p:sp>
      </p:grpSp>
      <p:grpSp>
        <p:nvGrpSpPr>
          <p:cNvPr id="8" name="Group 50"/>
          <p:cNvGrpSpPr>
            <a:grpSpLocks/>
          </p:cNvGrpSpPr>
          <p:nvPr/>
        </p:nvGrpSpPr>
        <p:grpSpPr bwMode="auto">
          <a:xfrm>
            <a:off x="3635377" y="4292595"/>
            <a:ext cx="1755776" cy="1498597"/>
            <a:chOff x="2290" y="2704"/>
            <a:chExt cx="1106" cy="944"/>
          </a:xfrm>
        </p:grpSpPr>
        <p:sp>
          <p:nvSpPr>
            <p:cNvPr id="73763" name="Arc 20"/>
            <p:cNvSpPr>
              <a:spLocks/>
            </p:cNvSpPr>
            <p:nvPr/>
          </p:nvSpPr>
          <p:spPr bwMode="auto">
            <a:xfrm rot="8550887">
              <a:off x="2820" y="2979"/>
              <a:ext cx="576" cy="538"/>
            </a:xfrm>
            <a:custGeom>
              <a:avLst/>
              <a:gdLst>
                <a:gd name="T0" fmla="*/ 0 w 43200"/>
                <a:gd name="T1" fmla="*/ 0 h 40337"/>
                <a:gd name="T2" fmla="*/ 0 w 43200"/>
                <a:gd name="T3" fmla="*/ 0 h 40337"/>
                <a:gd name="T4" fmla="*/ 0 w 43200"/>
                <a:gd name="T5" fmla="*/ 0 h 40337"/>
                <a:gd name="T6" fmla="*/ 0 60000 65536"/>
                <a:gd name="T7" fmla="*/ 0 60000 65536"/>
                <a:gd name="T8" fmla="*/ 0 60000 65536"/>
                <a:gd name="T9" fmla="*/ 0 w 43200"/>
                <a:gd name="T10" fmla="*/ 0 h 40337"/>
                <a:gd name="T11" fmla="*/ 43200 w 43200"/>
                <a:gd name="T12" fmla="*/ 40337 h 40337"/>
              </a:gdLst>
              <a:ahLst/>
              <a:cxnLst>
                <a:cxn ang="T6">
                  <a:pos x="T0" y="T1"/>
                </a:cxn>
                <a:cxn ang="T7">
                  <a:pos x="T2" y="T3"/>
                </a:cxn>
                <a:cxn ang="T8">
                  <a:pos x="T4" y="T5"/>
                </a:cxn>
              </a:cxnLst>
              <a:rect l="T9" t="T10" r="T11" b="T12"/>
              <a:pathLst>
                <a:path w="43200" h="40337" fill="none" extrusionOk="0">
                  <a:moveTo>
                    <a:pt x="32346" y="0"/>
                  </a:moveTo>
                  <a:cubicBezTo>
                    <a:pt x="39059" y="3850"/>
                    <a:pt x="43200" y="10998"/>
                    <a:pt x="43200" y="18737"/>
                  </a:cubicBezTo>
                  <a:cubicBezTo>
                    <a:pt x="43200" y="30666"/>
                    <a:pt x="33529" y="40337"/>
                    <a:pt x="21600" y="40337"/>
                  </a:cubicBezTo>
                  <a:cubicBezTo>
                    <a:pt x="9670" y="40337"/>
                    <a:pt x="0" y="30666"/>
                    <a:pt x="0" y="18737"/>
                  </a:cubicBezTo>
                  <a:cubicBezTo>
                    <a:pt x="-1" y="15619"/>
                    <a:pt x="675" y="12538"/>
                    <a:pt x="1978" y="9705"/>
                  </a:cubicBezTo>
                </a:path>
                <a:path w="43200" h="40337" stroke="0" extrusionOk="0">
                  <a:moveTo>
                    <a:pt x="32346" y="0"/>
                  </a:moveTo>
                  <a:cubicBezTo>
                    <a:pt x="39059" y="3850"/>
                    <a:pt x="43200" y="10998"/>
                    <a:pt x="43200" y="18737"/>
                  </a:cubicBezTo>
                  <a:cubicBezTo>
                    <a:pt x="43200" y="30666"/>
                    <a:pt x="33529" y="40337"/>
                    <a:pt x="21600" y="40337"/>
                  </a:cubicBezTo>
                  <a:cubicBezTo>
                    <a:pt x="9670" y="40337"/>
                    <a:pt x="0" y="30666"/>
                    <a:pt x="0" y="18737"/>
                  </a:cubicBezTo>
                  <a:cubicBezTo>
                    <a:pt x="-1" y="15619"/>
                    <a:pt x="675" y="12538"/>
                    <a:pt x="1978" y="9705"/>
                  </a:cubicBezTo>
                  <a:lnTo>
                    <a:pt x="21600" y="18737"/>
                  </a:lnTo>
                  <a:close/>
                </a:path>
              </a:pathLst>
            </a:custGeom>
            <a:noFill/>
            <a:ln w="38100">
              <a:solidFill>
                <a:schemeClr val="tx1"/>
              </a:solidFill>
              <a:prstDash val="dash"/>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3764" name="Group 21"/>
            <p:cNvGrpSpPr>
              <a:grpSpLocks/>
            </p:cNvGrpSpPr>
            <p:nvPr/>
          </p:nvGrpSpPr>
          <p:grpSpPr bwMode="auto">
            <a:xfrm>
              <a:off x="2290" y="2704"/>
              <a:ext cx="723" cy="944"/>
              <a:chOff x="2290" y="2704"/>
              <a:chExt cx="723" cy="944"/>
            </a:xfrm>
          </p:grpSpPr>
          <p:grpSp>
            <p:nvGrpSpPr>
              <p:cNvPr id="73765" name="Group 22"/>
              <p:cNvGrpSpPr>
                <a:grpSpLocks/>
              </p:cNvGrpSpPr>
              <p:nvPr/>
            </p:nvGrpSpPr>
            <p:grpSpPr bwMode="auto">
              <a:xfrm>
                <a:off x="2448" y="3206"/>
                <a:ext cx="432" cy="442"/>
                <a:chOff x="1114" y="1881"/>
                <a:chExt cx="480" cy="531"/>
              </a:xfrm>
            </p:grpSpPr>
            <p:sp>
              <p:nvSpPr>
                <p:cNvPr id="73767" name="Oval 23"/>
                <p:cNvSpPr>
                  <a:spLocks noChangeAspect="1" noChangeArrowheads="1"/>
                </p:cNvSpPr>
                <p:nvPr/>
              </p:nvSpPr>
              <p:spPr bwMode="auto">
                <a:xfrm>
                  <a:off x="1227" y="2025"/>
                  <a:ext cx="268" cy="26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68" name="Text Box 24"/>
                <p:cNvSpPr txBox="1">
                  <a:spLocks noChangeArrowheads="1"/>
                </p:cNvSpPr>
                <p:nvPr/>
              </p:nvSpPr>
              <p:spPr bwMode="auto">
                <a:xfrm>
                  <a:off x="1114" y="1881"/>
                  <a:ext cx="480"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4000" b="1" dirty="0">
                      <a:latin typeface="Times New Roman" pitchFamily="18" charset="0"/>
                      <a:ea typeface="楷体_GB2312" pitchFamily="49" charset="-122"/>
                    </a:rPr>
                    <a:t>－</a:t>
                  </a:r>
                  <a:endParaRPr kumimoji="1" lang="zh-CN" altLang="en-US" sz="2400" dirty="0">
                    <a:latin typeface="Tahoma" pitchFamily="34" charset="0"/>
                  </a:endParaRPr>
                </a:p>
              </p:txBody>
            </p:sp>
          </p:grpSp>
          <p:sp>
            <p:nvSpPr>
              <p:cNvPr id="73766" name="Text Box 25"/>
              <p:cNvSpPr txBox="1">
                <a:spLocks noChangeArrowheads="1"/>
              </p:cNvSpPr>
              <p:nvPr/>
            </p:nvSpPr>
            <p:spPr bwMode="auto">
              <a:xfrm>
                <a:off x="2290" y="2704"/>
                <a:ext cx="723"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黑体" pitchFamily="49" charset="-122"/>
                    <a:ea typeface="黑体" pitchFamily="49" charset="-122"/>
                  </a:rPr>
                  <a:t>超短</a:t>
                </a:r>
                <a:endParaRPr kumimoji="1" lang="en-US" altLang="zh-CN" sz="2800" dirty="0">
                  <a:latin typeface="黑体" pitchFamily="49" charset="-122"/>
                  <a:ea typeface="黑体" pitchFamily="49" charset="-122"/>
                </a:endParaRPr>
              </a:p>
              <a:p>
                <a:pPr algn="l" eaLnBrk="1" hangingPunct="1"/>
                <a:r>
                  <a:rPr kumimoji="1" lang="zh-CN" altLang="en-US" sz="2800" dirty="0">
                    <a:latin typeface="黑体" pitchFamily="49" charset="-122"/>
                    <a:ea typeface="黑体" pitchFamily="49" charset="-122"/>
                  </a:rPr>
                  <a:t>反馈</a:t>
                </a:r>
                <a:endParaRPr kumimoji="1" lang="zh-CN" altLang="en-US" sz="2400" dirty="0">
                  <a:latin typeface="黑体" pitchFamily="49" charset="-122"/>
                  <a:ea typeface="黑体" pitchFamily="49" charset="-122"/>
                </a:endParaRPr>
              </a:p>
            </p:txBody>
          </p:sp>
        </p:grpSp>
      </p:grpSp>
      <p:grpSp>
        <p:nvGrpSpPr>
          <p:cNvPr id="11" name="Group 52"/>
          <p:cNvGrpSpPr>
            <a:grpSpLocks/>
          </p:cNvGrpSpPr>
          <p:nvPr/>
        </p:nvGrpSpPr>
        <p:grpSpPr bwMode="auto">
          <a:xfrm>
            <a:off x="2700336" y="1071563"/>
            <a:ext cx="2252660" cy="2279650"/>
            <a:chOff x="1701" y="675"/>
            <a:chExt cx="1419" cy="1436"/>
          </a:xfrm>
        </p:grpSpPr>
        <p:sp>
          <p:nvSpPr>
            <p:cNvPr id="73757" name="Arc 19"/>
            <p:cNvSpPr>
              <a:spLocks/>
            </p:cNvSpPr>
            <p:nvPr/>
          </p:nvSpPr>
          <p:spPr bwMode="auto">
            <a:xfrm flipH="1">
              <a:off x="2544" y="675"/>
              <a:ext cx="576" cy="1436"/>
            </a:xfrm>
            <a:custGeom>
              <a:avLst/>
              <a:gdLst>
                <a:gd name="T0" fmla="*/ 0 w 21600"/>
                <a:gd name="T1" fmla="*/ 0 h 43078"/>
                <a:gd name="T2" fmla="*/ 0 w 21600"/>
                <a:gd name="T3" fmla="*/ 2 h 43078"/>
                <a:gd name="T4" fmla="*/ 0 w 21600"/>
                <a:gd name="T5" fmla="*/ 1 h 43078"/>
                <a:gd name="T6" fmla="*/ 0 60000 65536"/>
                <a:gd name="T7" fmla="*/ 0 60000 65536"/>
                <a:gd name="T8" fmla="*/ 0 60000 65536"/>
                <a:gd name="T9" fmla="*/ 0 w 21600"/>
                <a:gd name="T10" fmla="*/ 0 h 43078"/>
                <a:gd name="T11" fmla="*/ 21600 w 21600"/>
                <a:gd name="T12" fmla="*/ 43078 h 43078"/>
              </a:gdLst>
              <a:ahLst/>
              <a:cxnLst>
                <a:cxn ang="T6">
                  <a:pos x="T0" y="T1"/>
                </a:cxn>
                <a:cxn ang="T7">
                  <a:pos x="T2" y="T3"/>
                </a:cxn>
                <a:cxn ang="T8">
                  <a:pos x="T4" y="T5"/>
                </a:cxn>
              </a:cxnLst>
              <a:rect l="T9" t="T10" r="T11" b="T12"/>
              <a:pathLst>
                <a:path w="21600" h="43078" fill="none" extrusionOk="0">
                  <a:moveTo>
                    <a:pt x="2117" y="-1"/>
                  </a:moveTo>
                  <a:cubicBezTo>
                    <a:pt x="13172" y="1088"/>
                    <a:pt x="21600" y="10386"/>
                    <a:pt x="21600" y="21496"/>
                  </a:cubicBezTo>
                  <a:cubicBezTo>
                    <a:pt x="21600" y="33083"/>
                    <a:pt x="12457" y="42606"/>
                    <a:pt x="880" y="43078"/>
                  </a:cubicBezTo>
                </a:path>
                <a:path w="21600" h="43078" stroke="0" extrusionOk="0">
                  <a:moveTo>
                    <a:pt x="2117" y="-1"/>
                  </a:moveTo>
                  <a:cubicBezTo>
                    <a:pt x="13172" y="1088"/>
                    <a:pt x="21600" y="10386"/>
                    <a:pt x="21600" y="21496"/>
                  </a:cubicBezTo>
                  <a:cubicBezTo>
                    <a:pt x="21600" y="33083"/>
                    <a:pt x="12457" y="42606"/>
                    <a:pt x="880" y="43078"/>
                  </a:cubicBezTo>
                  <a:lnTo>
                    <a:pt x="0" y="21496"/>
                  </a:lnTo>
                  <a:close/>
                </a:path>
              </a:pathLst>
            </a:custGeom>
            <a:noFill/>
            <a:ln w="38100">
              <a:solidFill>
                <a:schemeClr val="tx1"/>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3758" name="Group 26"/>
            <p:cNvGrpSpPr>
              <a:grpSpLocks/>
            </p:cNvGrpSpPr>
            <p:nvPr/>
          </p:nvGrpSpPr>
          <p:grpSpPr bwMode="auto">
            <a:xfrm>
              <a:off x="1701" y="1161"/>
              <a:ext cx="816" cy="663"/>
              <a:chOff x="1744" y="1161"/>
              <a:chExt cx="816" cy="663"/>
            </a:xfrm>
          </p:grpSpPr>
          <p:grpSp>
            <p:nvGrpSpPr>
              <p:cNvPr id="73759" name="Group 27"/>
              <p:cNvGrpSpPr>
                <a:grpSpLocks/>
              </p:cNvGrpSpPr>
              <p:nvPr/>
            </p:nvGrpSpPr>
            <p:grpSpPr bwMode="auto">
              <a:xfrm>
                <a:off x="1925" y="1382"/>
                <a:ext cx="432" cy="442"/>
                <a:chOff x="852" y="1881"/>
                <a:chExt cx="480" cy="531"/>
              </a:xfrm>
            </p:grpSpPr>
            <p:sp>
              <p:nvSpPr>
                <p:cNvPr id="73761" name="Oval 28"/>
                <p:cNvSpPr>
                  <a:spLocks noChangeAspect="1" noChangeArrowheads="1"/>
                </p:cNvSpPr>
                <p:nvPr/>
              </p:nvSpPr>
              <p:spPr bwMode="auto">
                <a:xfrm>
                  <a:off x="953" y="2025"/>
                  <a:ext cx="268" cy="26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62" name="Text Box 29"/>
                <p:cNvSpPr txBox="1">
                  <a:spLocks noChangeArrowheads="1"/>
                </p:cNvSpPr>
                <p:nvPr/>
              </p:nvSpPr>
              <p:spPr bwMode="auto">
                <a:xfrm>
                  <a:off x="852" y="1881"/>
                  <a:ext cx="480"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4000" b="1" dirty="0">
                      <a:latin typeface="Times New Roman" pitchFamily="18" charset="0"/>
                      <a:ea typeface="楷体_GB2312" pitchFamily="49" charset="-122"/>
                    </a:rPr>
                    <a:t>－</a:t>
                  </a:r>
                  <a:endParaRPr kumimoji="1" lang="zh-CN" altLang="en-US" sz="2400" dirty="0">
                    <a:latin typeface="Tahoma" pitchFamily="34" charset="0"/>
                  </a:endParaRPr>
                </a:p>
              </p:txBody>
            </p:sp>
          </p:grpSp>
          <p:sp>
            <p:nvSpPr>
              <p:cNvPr id="73760" name="Text Box 30"/>
              <p:cNvSpPr txBox="1">
                <a:spLocks noChangeArrowheads="1"/>
              </p:cNvSpPr>
              <p:nvPr/>
            </p:nvSpPr>
            <p:spPr bwMode="auto">
              <a:xfrm>
                <a:off x="1744" y="1161"/>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黑体" pitchFamily="49" charset="-122"/>
                    <a:ea typeface="黑体" pitchFamily="49" charset="-122"/>
                  </a:rPr>
                  <a:t>短反馈</a:t>
                </a:r>
                <a:endParaRPr kumimoji="1" lang="zh-CN" altLang="en-US" sz="2400" dirty="0">
                  <a:latin typeface="黑体" pitchFamily="49" charset="-122"/>
                  <a:ea typeface="黑体" pitchFamily="49" charset="-122"/>
                </a:endParaRPr>
              </a:p>
            </p:txBody>
          </p:sp>
        </p:grpSp>
      </p:grpSp>
      <p:grpSp>
        <p:nvGrpSpPr>
          <p:cNvPr id="14" name="Group 49"/>
          <p:cNvGrpSpPr>
            <a:grpSpLocks/>
          </p:cNvGrpSpPr>
          <p:nvPr/>
        </p:nvGrpSpPr>
        <p:grpSpPr bwMode="auto">
          <a:xfrm>
            <a:off x="914400" y="352425"/>
            <a:ext cx="3952875" cy="1066800"/>
            <a:chOff x="576" y="222"/>
            <a:chExt cx="2490" cy="672"/>
          </a:xfrm>
        </p:grpSpPr>
        <p:sp>
          <p:nvSpPr>
            <p:cNvPr id="73754" name="Text Box 41"/>
            <p:cNvSpPr txBox="1">
              <a:spLocks noChangeArrowheads="1"/>
            </p:cNvSpPr>
            <p:nvPr/>
          </p:nvSpPr>
          <p:spPr bwMode="auto">
            <a:xfrm>
              <a:off x="1872" y="240"/>
              <a:ext cx="10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0066"/>
                  </a:solidFill>
                  <a:latin typeface="黑体" pitchFamily="49" charset="-122"/>
                  <a:ea typeface="黑体" pitchFamily="49" charset="-122"/>
                </a:rPr>
                <a:t>神经递质</a:t>
              </a:r>
              <a:endParaRPr kumimoji="1" lang="zh-CN" altLang="en-US" sz="2400" dirty="0">
                <a:solidFill>
                  <a:srgbClr val="FF0066"/>
                </a:solidFill>
                <a:latin typeface="黑体" pitchFamily="49" charset="-122"/>
                <a:ea typeface="黑体" pitchFamily="49" charset="-122"/>
              </a:endParaRPr>
            </a:p>
          </p:txBody>
        </p:sp>
        <p:sp>
          <p:nvSpPr>
            <p:cNvPr id="73755" name="Line 42"/>
            <p:cNvSpPr>
              <a:spLocks noChangeShapeType="1"/>
            </p:cNvSpPr>
            <p:nvPr/>
          </p:nvSpPr>
          <p:spPr bwMode="auto">
            <a:xfrm>
              <a:off x="1770" y="582"/>
              <a:ext cx="1296" cy="0"/>
            </a:xfrm>
            <a:prstGeom prst="line">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73756" name="Text Box 43"/>
            <p:cNvSpPr txBox="1">
              <a:spLocks noChangeArrowheads="1"/>
            </p:cNvSpPr>
            <p:nvPr/>
          </p:nvSpPr>
          <p:spPr bwMode="auto">
            <a:xfrm>
              <a:off x="576" y="222"/>
              <a:ext cx="12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200" dirty="0">
                  <a:latin typeface="黑体" pitchFamily="49" charset="-122"/>
                  <a:ea typeface="黑体" pitchFamily="49" charset="-122"/>
                </a:rPr>
                <a:t>中枢神经细胞</a:t>
              </a:r>
              <a:endParaRPr kumimoji="1" lang="zh-CN" altLang="en-US" sz="2400" dirty="0">
                <a:latin typeface="黑体" pitchFamily="49" charset="-122"/>
                <a:ea typeface="黑体" pitchFamily="49" charset="-122"/>
              </a:endParaRPr>
            </a:p>
          </p:txBody>
        </p:sp>
      </p:grpSp>
      <p:sp>
        <p:nvSpPr>
          <p:cNvPr id="73738" name="Text Box 44"/>
          <p:cNvSpPr txBox="1">
            <a:spLocks noChangeArrowheads="1"/>
          </p:cNvSpPr>
          <p:nvPr/>
        </p:nvSpPr>
        <p:spPr bwMode="auto">
          <a:xfrm>
            <a:off x="179512" y="6084585"/>
            <a:ext cx="5410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solidFill>
                  <a:srgbClr val="FFFF00"/>
                </a:solidFill>
                <a:latin typeface="黑体" pitchFamily="2" charset="-122"/>
                <a:ea typeface="黑体" pitchFamily="2" charset="-122"/>
              </a:rPr>
              <a:t>下丘脑</a:t>
            </a:r>
            <a:r>
              <a:rPr kumimoji="1" lang="en-US" altLang="zh-CN" sz="3200" dirty="0">
                <a:solidFill>
                  <a:srgbClr val="FFFF00"/>
                </a:solidFill>
                <a:latin typeface="黑体" pitchFamily="2" charset="-122"/>
                <a:ea typeface="黑体" pitchFamily="2" charset="-122"/>
              </a:rPr>
              <a:t>-</a:t>
            </a:r>
            <a:r>
              <a:rPr kumimoji="1" lang="zh-CN" altLang="en-US" sz="3200" dirty="0">
                <a:solidFill>
                  <a:srgbClr val="FFFF00"/>
                </a:solidFill>
                <a:latin typeface="黑体" pitchFamily="2" charset="-122"/>
                <a:ea typeface="黑体" pitchFamily="2" charset="-122"/>
              </a:rPr>
              <a:t>垂体</a:t>
            </a:r>
            <a:r>
              <a:rPr kumimoji="1" lang="en-US" altLang="zh-CN" sz="3200" dirty="0">
                <a:solidFill>
                  <a:srgbClr val="FFFF00"/>
                </a:solidFill>
                <a:latin typeface="黑体" pitchFamily="2" charset="-122"/>
                <a:ea typeface="黑体" pitchFamily="2" charset="-122"/>
              </a:rPr>
              <a:t>-</a:t>
            </a:r>
            <a:r>
              <a:rPr kumimoji="1" lang="zh-CN" altLang="en-US" sz="3200" dirty="0">
                <a:solidFill>
                  <a:srgbClr val="FFFF00"/>
                </a:solidFill>
                <a:latin typeface="黑体" pitchFamily="2" charset="-122"/>
                <a:ea typeface="黑体" pitchFamily="2" charset="-122"/>
              </a:rPr>
              <a:t>靶内分泌腺轴</a:t>
            </a:r>
            <a:endParaRPr kumimoji="1" lang="zh-CN" altLang="en-US" sz="2400" dirty="0">
              <a:solidFill>
                <a:srgbClr val="FFFF00"/>
              </a:solidFill>
              <a:latin typeface="黑体" pitchFamily="2" charset="-122"/>
              <a:ea typeface="黑体" pitchFamily="2" charset="-122"/>
            </a:endParaRPr>
          </a:p>
        </p:txBody>
      </p:sp>
      <p:grpSp>
        <p:nvGrpSpPr>
          <p:cNvPr id="15" name="Group 51"/>
          <p:cNvGrpSpPr>
            <a:grpSpLocks/>
          </p:cNvGrpSpPr>
          <p:nvPr/>
        </p:nvGrpSpPr>
        <p:grpSpPr bwMode="auto">
          <a:xfrm>
            <a:off x="6475413" y="1066800"/>
            <a:ext cx="2439987" cy="4497388"/>
            <a:chOff x="4079" y="672"/>
            <a:chExt cx="1537" cy="2833"/>
          </a:xfrm>
        </p:grpSpPr>
        <p:grpSp>
          <p:nvGrpSpPr>
            <p:cNvPr id="73740" name="Group 31"/>
            <p:cNvGrpSpPr>
              <a:grpSpLocks/>
            </p:cNvGrpSpPr>
            <p:nvPr/>
          </p:nvGrpSpPr>
          <p:grpSpPr bwMode="auto">
            <a:xfrm>
              <a:off x="4752" y="1536"/>
              <a:ext cx="864" cy="715"/>
              <a:chOff x="4752" y="1536"/>
              <a:chExt cx="864" cy="715"/>
            </a:xfrm>
          </p:grpSpPr>
          <p:grpSp>
            <p:nvGrpSpPr>
              <p:cNvPr id="73750" name="Group 32"/>
              <p:cNvGrpSpPr>
                <a:grpSpLocks/>
              </p:cNvGrpSpPr>
              <p:nvPr/>
            </p:nvGrpSpPr>
            <p:grpSpPr bwMode="auto">
              <a:xfrm>
                <a:off x="4943" y="1809"/>
                <a:ext cx="432" cy="442"/>
                <a:chOff x="1308" y="1947"/>
                <a:chExt cx="480" cy="509"/>
              </a:xfrm>
            </p:grpSpPr>
            <p:sp>
              <p:nvSpPr>
                <p:cNvPr id="73752" name="Oval 33"/>
                <p:cNvSpPr>
                  <a:spLocks noChangeAspect="1" noChangeArrowheads="1"/>
                </p:cNvSpPr>
                <p:nvPr/>
              </p:nvSpPr>
              <p:spPr bwMode="auto">
                <a:xfrm>
                  <a:off x="1419" y="2070"/>
                  <a:ext cx="268" cy="26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53" name="Text Box 34"/>
                <p:cNvSpPr txBox="1">
                  <a:spLocks noChangeArrowheads="1"/>
                </p:cNvSpPr>
                <p:nvPr/>
              </p:nvSpPr>
              <p:spPr bwMode="auto">
                <a:xfrm>
                  <a:off x="1308" y="1947"/>
                  <a:ext cx="480"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4000" b="1" dirty="0">
                      <a:latin typeface="Times New Roman" pitchFamily="18" charset="0"/>
                      <a:ea typeface="楷体_GB2312" pitchFamily="49" charset="-122"/>
                    </a:rPr>
                    <a:t>－</a:t>
                  </a:r>
                  <a:endParaRPr kumimoji="1" lang="zh-CN" altLang="en-US" sz="2400" dirty="0">
                    <a:latin typeface="Tahoma" pitchFamily="34" charset="0"/>
                  </a:endParaRPr>
                </a:p>
              </p:txBody>
            </p:sp>
          </p:grpSp>
          <p:sp>
            <p:nvSpPr>
              <p:cNvPr id="73751" name="Text Box 35"/>
              <p:cNvSpPr txBox="1">
                <a:spLocks noChangeArrowheads="1"/>
              </p:cNvSpPr>
              <p:nvPr/>
            </p:nvSpPr>
            <p:spPr bwMode="auto">
              <a:xfrm>
                <a:off x="4752" y="1536"/>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黑体" pitchFamily="49" charset="-122"/>
                    <a:ea typeface="黑体" pitchFamily="49" charset="-122"/>
                  </a:rPr>
                  <a:t>长反馈</a:t>
                </a:r>
                <a:endParaRPr kumimoji="1" lang="zh-CN" altLang="en-US" sz="2400" dirty="0">
                  <a:latin typeface="黑体" pitchFamily="49" charset="-122"/>
                  <a:ea typeface="黑体" pitchFamily="49" charset="-122"/>
                </a:endParaRPr>
              </a:p>
            </p:txBody>
          </p:sp>
        </p:grpSp>
        <p:grpSp>
          <p:nvGrpSpPr>
            <p:cNvPr id="73741" name="Group 36"/>
            <p:cNvGrpSpPr>
              <a:grpSpLocks/>
            </p:cNvGrpSpPr>
            <p:nvPr/>
          </p:nvGrpSpPr>
          <p:grpSpPr bwMode="auto">
            <a:xfrm>
              <a:off x="4079" y="2112"/>
              <a:ext cx="694" cy="1393"/>
              <a:chOff x="4079" y="2112"/>
              <a:chExt cx="694" cy="1393"/>
            </a:xfrm>
          </p:grpSpPr>
          <p:sp>
            <p:nvSpPr>
              <p:cNvPr id="73746" name="Arc 37"/>
              <p:cNvSpPr>
                <a:spLocks/>
              </p:cNvSpPr>
              <p:nvPr/>
            </p:nvSpPr>
            <p:spPr bwMode="auto">
              <a:xfrm>
                <a:off x="4079" y="2114"/>
                <a:ext cx="694" cy="1391"/>
              </a:xfrm>
              <a:custGeom>
                <a:avLst/>
                <a:gdLst>
                  <a:gd name="T0" fmla="*/ 0 w 23143"/>
                  <a:gd name="T1" fmla="*/ 0 h 43200"/>
                  <a:gd name="T2" fmla="*/ 0 w 23143"/>
                  <a:gd name="T3" fmla="*/ 1 h 43200"/>
                  <a:gd name="T4" fmla="*/ 0 w 23143"/>
                  <a:gd name="T5" fmla="*/ 1 h 43200"/>
                  <a:gd name="T6" fmla="*/ 0 60000 65536"/>
                  <a:gd name="T7" fmla="*/ 0 60000 65536"/>
                  <a:gd name="T8" fmla="*/ 0 60000 65536"/>
                  <a:gd name="T9" fmla="*/ 0 w 23143"/>
                  <a:gd name="T10" fmla="*/ 0 h 43200"/>
                  <a:gd name="T11" fmla="*/ 23143 w 23143"/>
                  <a:gd name="T12" fmla="*/ 43200 h 43200"/>
                </a:gdLst>
                <a:ahLst/>
                <a:cxnLst>
                  <a:cxn ang="T6">
                    <a:pos x="T0" y="T1"/>
                  </a:cxn>
                  <a:cxn ang="T7">
                    <a:pos x="T2" y="T3"/>
                  </a:cxn>
                  <a:cxn ang="T8">
                    <a:pos x="T4" y="T5"/>
                  </a:cxn>
                </a:cxnLst>
                <a:rect l="T9" t="T10" r="T11" b="T12"/>
                <a:pathLst>
                  <a:path w="23143" h="43200" fill="none" extrusionOk="0">
                    <a:moveTo>
                      <a:pt x="1542" y="0"/>
                    </a:moveTo>
                    <a:cubicBezTo>
                      <a:pt x="13472" y="0"/>
                      <a:pt x="23143" y="9670"/>
                      <a:pt x="23143" y="21600"/>
                    </a:cubicBezTo>
                    <a:cubicBezTo>
                      <a:pt x="23143" y="33529"/>
                      <a:pt x="13472" y="43200"/>
                      <a:pt x="1543" y="43200"/>
                    </a:cubicBezTo>
                    <a:cubicBezTo>
                      <a:pt x="1028" y="43200"/>
                      <a:pt x="513" y="43181"/>
                      <a:pt x="0" y="43144"/>
                    </a:cubicBezTo>
                  </a:path>
                  <a:path w="23143" h="43200" stroke="0" extrusionOk="0">
                    <a:moveTo>
                      <a:pt x="1542" y="0"/>
                    </a:moveTo>
                    <a:cubicBezTo>
                      <a:pt x="13472" y="0"/>
                      <a:pt x="23143" y="9670"/>
                      <a:pt x="23143" y="21600"/>
                    </a:cubicBezTo>
                    <a:cubicBezTo>
                      <a:pt x="23143" y="33529"/>
                      <a:pt x="13472" y="43200"/>
                      <a:pt x="1543" y="43200"/>
                    </a:cubicBezTo>
                    <a:cubicBezTo>
                      <a:pt x="1028" y="43200"/>
                      <a:pt x="513" y="43181"/>
                      <a:pt x="0" y="43144"/>
                    </a:cubicBezTo>
                    <a:lnTo>
                      <a:pt x="1543" y="21600"/>
                    </a:lnTo>
                    <a:close/>
                  </a:path>
                </a:pathLst>
              </a:custGeom>
              <a:noFill/>
              <a:ln w="38100">
                <a:solidFill>
                  <a:schemeClr val="tx1"/>
                </a:solidFill>
                <a:prstDash val="dash"/>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3747" name="Group 38"/>
              <p:cNvGrpSpPr>
                <a:grpSpLocks/>
              </p:cNvGrpSpPr>
              <p:nvPr/>
            </p:nvGrpSpPr>
            <p:grpSpPr bwMode="auto">
              <a:xfrm>
                <a:off x="4080" y="2112"/>
                <a:ext cx="432" cy="442"/>
                <a:chOff x="1113" y="1881"/>
                <a:chExt cx="480" cy="531"/>
              </a:xfrm>
            </p:grpSpPr>
            <p:sp>
              <p:nvSpPr>
                <p:cNvPr id="73748" name="Oval 39"/>
                <p:cNvSpPr>
                  <a:spLocks noChangeAspect="1" noChangeArrowheads="1"/>
                </p:cNvSpPr>
                <p:nvPr/>
              </p:nvSpPr>
              <p:spPr bwMode="auto">
                <a:xfrm>
                  <a:off x="1227" y="2025"/>
                  <a:ext cx="268" cy="26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49" name="Text Box 40"/>
                <p:cNvSpPr txBox="1">
                  <a:spLocks noChangeArrowheads="1"/>
                </p:cNvSpPr>
                <p:nvPr/>
              </p:nvSpPr>
              <p:spPr bwMode="auto">
                <a:xfrm>
                  <a:off x="1113" y="1881"/>
                  <a:ext cx="480"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4000" b="1">
                      <a:latin typeface="Times New Roman" pitchFamily="18" charset="0"/>
                      <a:ea typeface="楷体_GB2312" pitchFamily="49" charset="-122"/>
                    </a:rPr>
                    <a:t>－</a:t>
                  </a:r>
                  <a:endParaRPr kumimoji="1" lang="zh-CN" altLang="en-US" sz="2400">
                    <a:latin typeface="Tahoma" pitchFamily="34" charset="0"/>
                  </a:endParaRPr>
                </a:p>
              </p:txBody>
            </p:sp>
          </p:grpSp>
        </p:grpSp>
        <p:grpSp>
          <p:nvGrpSpPr>
            <p:cNvPr id="73742" name="Group 45"/>
            <p:cNvGrpSpPr>
              <a:grpSpLocks/>
            </p:cNvGrpSpPr>
            <p:nvPr/>
          </p:nvGrpSpPr>
          <p:grpSpPr bwMode="auto">
            <a:xfrm>
              <a:off x="4080" y="672"/>
              <a:ext cx="694" cy="2833"/>
              <a:chOff x="4080" y="672"/>
              <a:chExt cx="694" cy="2833"/>
            </a:xfrm>
          </p:grpSpPr>
          <p:sp>
            <p:nvSpPr>
              <p:cNvPr id="73743" name="Arc 46"/>
              <p:cNvSpPr>
                <a:spLocks/>
              </p:cNvSpPr>
              <p:nvPr/>
            </p:nvSpPr>
            <p:spPr bwMode="auto">
              <a:xfrm>
                <a:off x="4272" y="672"/>
                <a:ext cx="480" cy="672"/>
              </a:xfrm>
              <a:custGeom>
                <a:avLst/>
                <a:gdLst>
                  <a:gd name="T0" fmla="*/ 0 w 21600"/>
                  <a:gd name="T1" fmla="*/ 0 h 23108"/>
                  <a:gd name="T2" fmla="*/ 0 w 21600"/>
                  <a:gd name="T3" fmla="*/ 1 h 23108"/>
                  <a:gd name="T4" fmla="*/ 0 w 21600"/>
                  <a:gd name="T5" fmla="*/ 1 h 23108"/>
                  <a:gd name="T6" fmla="*/ 0 60000 65536"/>
                  <a:gd name="T7" fmla="*/ 0 60000 65536"/>
                  <a:gd name="T8" fmla="*/ 0 60000 65536"/>
                  <a:gd name="T9" fmla="*/ 0 w 21600"/>
                  <a:gd name="T10" fmla="*/ 0 h 23108"/>
                  <a:gd name="T11" fmla="*/ 21600 w 21600"/>
                  <a:gd name="T12" fmla="*/ 23108 h 23108"/>
                </a:gdLst>
                <a:ahLst/>
                <a:cxnLst>
                  <a:cxn ang="T6">
                    <a:pos x="T0" y="T1"/>
                  </a:cxn>
                  <a:cxn ang="T7">
                    <a:pos x="T2" y="T3"/>
                  </a:cxn>
                  <a:cxn ang="T8">
                    <a:pos x="T4" y="T5"/>
                  </a:cxn>
                </a:cxnLst>
                <a:rect l="T9" t="T10" r="T11" b="T12"/>
                <a:pathLst>
                  <a:path w="21600" h="23108" fill="none" extrusionOk="0">
                    <a:moveTo>
                      <a:pt x="-1" y="0"/>
                    </a:moveTo>
                    <a:cubicBezTo>
                      <a:pt x="11929" y="0"/>
                      <a:pt x="21600" y="9670"/>
                      <a:pt x="21600" y="21600"/>
                    </a:cubicBezTo>
                    <a:cubicBezTo>
                      <a:pt x="21600" y="22103"/>
                      <a:pt x="21582" y="22606"/>
                      <a:pt x="21547" y="23108"/>
                    </a:cubicBezTo>
                  </a:path>
                  <a:path w="21600" h="23108" stroke="0" extrusionOk="0">
                    <a:moveTo>
                      <a:pt x="-1" y="0"/>
                    </a:moveTo>
                    <a:cubicBezTo>
                      <a:pt x="11929" y="0"/>
                      <a:pt x="21600" y="9670"/>
                      <a:pt x="21600" y="21600"/>
                    </a:cubicBezTo>
                    <a:cubicBezTo>
                      <a:pt x="21600" y="22103"/>
                      <a:pt x="21582" y="22606"/>
                      <a:pt x="21547" y="23108"/>
                    </a:cubicBezTo>
                    <a:lnTo>
                      <a:pt x="0" y="21600"/>
                    </a:lnTo>
                    <a:close/>
                  </a:path>
                </a:pathLst>
              </a:custGeom>
              <a:noFill/>
              <a:ln w="38100">
                <a:solidFill>
                  <a:schemeClr val="tx1"/>
                </a:solidFill>
                <a:prstDash val="dash"/>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3744" name="Line 47"/>
              <p:cNvSpPr>
                <a:spLocks noChangeShapeType="1"/>
              </p:cNvSpPr>
              <p:nvPr/>
            </p:nvSpPr>
            <p:spPr bwMode="auto">
              <a:xfrm flipV="1">
                <a:off x="4761" y="1251"/>
                <a:ext cx="0" cy="1344"/>
              </a:xfrm>
              <a:prstGeom prst="line">
                <a:avLst/>
              </a:prstGeom>
              <a:noFill/>
              <a:ln w="381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a:p>
            </p:txBody>
          </p:sp>
          <p:sp>
            <p:nvSpPr>
              <p:cNvPr id="73745" name="Arc 48"/>
              <p:cNvSpPr>
                <a:spLocks/>
              </p:cNvSpPr>
              <p:nvPr/>
            </p:nvSpPr>
            <p:spPr bwMode="auto">
              <a:xfrm>
                <a:off x="4080" y="2630"/>
                <a:ext cx="694" cy="875"/>
              </a:xfrm>
              <a:custGeom>
                <a:avLst/>
                <a:gdLst>
                  <a:gd name="T0" fmla="*/ 1 w 23143"/>
                  <a:gd name="T1" fmla="*/ 0 h 27175"/>
                  <a:gd name="T2" fmla="*/ 0 w 23143"/>
                  <a:gd name="T3" fmla="*/ 1 h 27175"/>
                  <a:gd name="T4" fmla="*/ 0 w 23143"/>
                  <a:gd name="T5" fmla="*/ 0 h 27175"/>
                  <a:gd name="T6" fmla="*/ 0 60000 65536"/>
                  <a:gd name="T7" fmla="*/ 0 60000 65536"/>
                  <a:gd name="T8" fmla="*/ 0 60000 65536"/>
                  <a:gd name="T9" fmla="*/ 0 w 23143"/>
                  <a:gd name="T10" fmla="*/ 0 h 27175"/>
                  <a:gd name="T11" fmla="*/ 23143 w 23143"/>
                  <a:gd name="T12" fmla="*/ 27175 h 27175"/>
                </a:gdLst>
                <a:ahLst/>
                <a:cxnLst>
                  <a:cxn ang="T6">
                    <a:pos x="T0" y="T1"/>
                  </a:cxn>
                  <a:cxn ang="T7">
                    <a:pos x="T2" y="T3"/>
                  </a:cxn>
                  <a:cxn ang="T8">
                    <a:pos x="T4" y="T5"/>
                  </a:cxn>
                </a:cxnLst>
                <a:rect l="T9" t="T10" r="T11" b="T12"/>
                <a:pathLst>
                  <a:path w="23143" h="27175" fill="none" extrusionOk="0">
                    <a:moveTo>
                      <a:pt x="22411" y="-1"/>
                    </a:moveTo>
                    <a:cubicBezTo>
                      <a:pt x="22896" y="1818"/>
                      <a:pt x="23143" y="3692"/>
                      <a:pt x="23143" y="5575"/>
                    </a:cubicBezTo>
                    <a:cubicBezTo>
                      <a:pt x="23143" y="17504"/>
                      <a:pt x="13472" y="27175"/>
                      <a:pt x="1543" y="27175"/>
                    </a:cubicBezTo>
                    <a:cubicBezTo>
                      <a:pt x="1028" y="27175"/>
                      <a:pt x="513" y="27156"/>
                      <a:pt x="0" y="27119"/>
                    </a:cubicBezTo>
                  </a:path>
                  <a:path w="23143" h="27175" stroke="0" extrusionOk="0">
                    <a:moveTo>
                      <a:pt x="22411" y="-1"/>
                    </a:moveTo>
                    <a:cubicBezTo>
                      <a:pt x="22896" y="1818"/>
                      <a:pt x="23143" y="3692"/>
                      <a:pt x="23143" y="5575"/>
                    </a:cubicBezTo>
                    <a:cubicBezTo>
                      <a:pt x="23143" y="17504"/>
                      <a:pt x="13472" y="27175"/>
                      <a:pt x="1543" y="27175"/>
                    </a:cubicBezTo>
                    <a:cubicBezTo>
                      <a:pt x="1028" y="27175"/>
                      <a:pt x="513" y="27156"/>
                      <a:pt x="0" y="27119"/>
                    </a:cubicBezTo>
                    <a:lnTo>
                      <a:pt x="1543" y="5575"/>
                    </a:lnTo>
                    <a:close/>
                  </a:path>
                </a:pathLst>
              </a:custGeom>
              <a:noFill/>
              <a:ln w="38100">
                <a:solidFill>
                  <a:schemeClr val="tx1"/>
                </a:solidFill>
                <a:prstDash val="dash"/>
                <a:round/>
                <a:headEn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sp>
        <p:nvSpPr>
          <p:cNvPr id="53" name="灯片编号占位符 52"/>
          <p:cNvSpPr>
            <a:spLocks noGrp="1"/>
          </p:cNvSpPr>
          <p:nvPr>
            <p:ph type="sldNum" sz="quarter" idx="11"/>
          </p:nvPr>
        </p:nvSpPr>
        <p:spPr/>
        <p:txBody>
          <a:bodyPr/>
          <a:lstStyle/>
          <a:p>
            <a:pPr>
              <a:defRPr/>
            </a:pPr>
            <a:fld id="{7D90E316-58D3-4896-89CC-36797C80DBF5}" type="slidenum">
              <a:rPr lang="en-US" altLang="zh-CN" smtClean="0"/>
              <a:pPr>
                <a:defRPr/>
              </a:pPr>
              <a:t>78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par>
                          <p:cTn id="16" fill="hold" nodeType="afterGroup">
                            <p:stCondLst>
                              <p:cond delay="2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par>
                          <p:cTn id="20" fill="hold" nodeType="afterGroup">
                            <p:stCondLst>
                              <p:cond delay="3500"/>
                            </p:stCondLst>
                            <p:childTnLst>
                              <p:par>
                                <p:cTn id="21" presetID="9" presetClass="entr" presetSubtype="0" fill="hold" grpId="0" nodeType="afterEffect">
                                  <p:stCondLst>
                                    <p:cond delay="0"/>
                                  </p:stCondLst>
                                  <p:childTnLst>
                                    <p:set>
                                      <p:cBhvr>
                                        <p:cTn id="22" dur="1" fill="hold">
                                          <p:stCondLst>
                                            <p:cond delay="0"/>
                                          </p:stCondLst>
                                        </p:cTn>
                                        <p:tgtEl>
                                          <p:spTgt spid="76807"/>
                                        </p:tgtEl>
                                        <p:attrNameLst>
                                          <p:attrName>style.visibility</p:attrName>
                                        </p:attrNameLst>
                                      </p:cBhvr>
                                      <p:to>
                                        <p:strVal val="visible"/>
                                      </p:to>
                                    </p:set>
                                    <p:animEffect transition="in" filter="dissolve">
                                      <p:cBhvr>
                                        <p:cTn id="23" dur="500"/>
                                        <p:tgtEl>
                                          <p:spTgt spid="768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1000"/>
                                        <p:tgtEl>
                                          <p:spTgt spid="8"/>
                                        </p:tgtEl>
                                      </p:cBhvr>
                                    </p:animEffect>
                                  </p:childTnLst>
                                </p:cTn>
                              </p:par>
                            </p:childTnLst>
                          </p:cTn>
                        </p:par>
                        <p:par>
                          <p:cTn id="29" fill="hold" nodeType="afterGroup">
                            <p:stCondLst>
                              <p:cond delay="1000"/>
                            </p:stCondLst>
                            <p:childTnLst>
                              <p:par>
                                <p:cTn id="30" presetID="2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1000"/>
                                        <p:tgtEl>
                                          <p:spTgt spid="15"/>
                                        </p:tgtEl>
                                      </p:cBhvr>
                                    </p:animEffect>
                                  </p:childTnLst>
                                </p:cTn>
                              </p:par>
                            </p:childTnLst>
                          </p:cTn>
                        </p:par>
                        <p:par>
                          <p:cTn id="33" fill="hold" nodeType="afterGroup">
                            <p:stCondLst>
                              <p:cond delay="2000"/>
                            </p:stCondLst>
                            <p:childTnLst>
                              <p:par>
                                <p:cTn id="34" presetID="2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1000"/>
                                        <p:tgtEl>
                                          <p:spTgt spid="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539750" y="1049363"/>
            <a:ext cx="7920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Times New Roman" pitchFamily="18" charset="0"/>
                <a:ea typeface="黑体" pitchFamily="2" charset="-122"/>
              </a:rPr>
              <a:t>（一）饱食状态下的代谢调节</a:t>
            </a:r>
            <a:endParaRPr kumimoji="1" lang="zh-CN" altLang="en-US" sz="2400" dirty="0">
              <a:solidFill>
                <a:srgbClr val="FFFF00"/>
              </a:solidFill>
              <a:latin typeface="Tahoma" pitchFamily="34" charset="0"/>
              <a:ea typeface="黑体" pitchFamily="2" charset="-122"/>
            </a:endParaRPr>
          </a:p>
        </p:txBody>
      </p:sp>
      <p:grpSp>
        <p:nvGrpSpPr>
          <p:cNvPr id="2" name="Group 15"/>
          <p:cNvGrpSpPr>
            <a:grpSpLocks/>
          </p:cNvGrpSpPr>
          <p:nvPr/>
        </p:nvGrpSpPr>
        <p:grpSpPr bwMode="auto">
          <a:xfrm>
            <a:off x="1692275" y="1844824"/>
            <a:ext cx="5842000" cy="519113"/>
            <a:chOff x="1066" y="1570"/>
            <a:chExt cx="3680" cy="327"/>
          </a:xfrm>
        </p:grpSpPr>
        <p:sp>
          <p:nvSpPr>
            <p:cNvPr id="74763" name="Text Box 5"/>
            <p:cNvSpPr txBox="1">
              <a:spLocks noChangeArrowheads="1"/>
            </p:cNvSpPr>
            <p:nvPr/>
          </p:nvSpPr>
          <p:spPr bwMode="auto">
            <a:xfrm>
              <a:off x="1066" y="1570"/>
              <a:ext cx="5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饱食</a:t>
              </a:r>
              <a:endParaRPr kumimoji="1" lang="zh-CN" altLang="en-US" sz="2400">
                <a:latin typeface="Arial" pitchFamily="34" charset="0"/>
                <a:ea typeface="黑体" pitchFamily="49" charset="-122"/>
                <a:cs typeface="Arial" pitchFamily="34" charset="0"/>
              </a:endParaRPr>
            </a:p>
          </p:txBody>
        </p:sp>
        <p:sp>
          <p:nvSpPr>
            <p:cNvPr id="74764" name="Text Box 6"/>
            <p:cNvSpPr txBox="1">
              <a:spLocks noChangeArrowheads="1"/>
            </p:cNvSpPr>
            <p:nvPr/>
          </p:nvSpPr>
          <p:spPr bwMode="auto">
            <a:xfrm>
              <a:off x="2290" y="1570"/>
              <a:ext cx="24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Arial" pitchFamily="34" charset="0"/>
                  <a:ea typeface="黑体" pitchFamily="49" charset="-122"/>
                  <a:cs typeface="Arial" pitchFamily="34" charset="0"/>
                </a:rPr>
                <a:t>血糖、血脂、氨基酸↑</a:t>
              </a:r>
            </a:p>
          </p:txBody>
        </p:sp>
        <p:sp>
          <p:nvSpPr>
            <p:cNvPr id="74765" name="Line 7"/>
            <p:cNvSpPr>
              <a:spLocks noChangeShapeType="1"/>
            </p:cNvSpPr>
            <p:nvPr/>
          </p:nvSpPr>
          <p:spPr bwMode="auto">
            <a:xfrm>
              <a:off x="1701" y="1751"/>
              <a:ext cx="499"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3" name="Group 16"/>
          <p:cNvGrpSpPr>
            <a:grpSpLocks/>
          </p:cNvGrpSpPr>
          <p:nvPr/>
        </p:nvGrpSpPr>
        <p:grpSpPr bwMode="auto">
          <a:xfrm>
            <a:off x="3421063" y="2492524"/>
            <a:ext cx="3671887" cy="1522413"/>
            <a:chOff x="2155" y="1978"/>
            <a:chExt cx="2313" cy="959"/>
          </a:xfrm>
        </p:grpSpPr>
        <p:sp>
          <p:nvSpPr>
            <p:cNvPr id="74761" name="Line 8"/>
            <p:cNvSpPr>
              <a:spLocks noChangeShapeType="1"/>
            </p:cNvSpPr>
            <p:nvPr/>
          </p:nvSpPr>
          <p:spPr bwMode="auto">
            <a:xfrm>
              <a:off x="3288" y="1978"/>
              <a:ext cx="0" cy="288"/>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74762" name="Text Box 9"/>
            <p:cNvSpPr txBox="1">
              <a:spLocks noChangeArrowheads="1"/>
            </p:cNvSpPr>
            <p:nvPr/>
          </p:nvSpPr>
          <p:spPr bwMode="auto">
            <a:xfrm>
              <a:off x="2155" y="2341"/>
              <a:ext cx="231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latin typeface="Arial" pitchFamily="34" charset="0"/>
                  <a:ea typeface="黑体" pitchFamily="49" charset="-122"/>
                  <a:cs typeface="Arial" pitchFamily="34" charset="0"/>
                </a:rPr>
                <a:t>胰岛素分泌增加</a:t>
              </a:r>
            </a:p>
            <a:p>
              <a:pPr eaLnBrk="1" hangingPunct="1"/>
              <a:r>
                <a:rPr kumimoji="1" lang="zh-CN" altLang="en-US" sz="2800" dirty="0">
                  <a:latin typeface="Arial" pitchFamily="34" charset="0"/>
                  <a:ea typeface="黑体" pitchFamily="49" charset="-122"/>
                  <a:cs typeface="Arial" pitchFamily="34" charset="0"/>
                </a:rPr>
                <a:t>胰高血糖素分泌减少</a:t>
              </a:r>
              <a:endParaRPr kumimoji="1" lang="zh-CN" altLang="en-US" sz="2400" dirty="0">
                <a:latin typeface="Arial" pitchFamily="34" charset="0"/>
                <a:ea typeface="黑体" pitchFamily="49" charset="-122"/>
                <a:cs typeface="Arial" pitchFamily="34" charset="0"/>
              </a:endParaRPr>
            </a:p>
          </p:txBody>
        </p:sp>
      </p:grpSp>
      <p:grpSp>
        <p:nvGrpSpPr>
          <p:cNvPr id="4" name="Group 17"/>
          <p:cNvGrpSpPr>
            <a:grpSpLocks/>
          </p:cNvGrpSpPr>
          <p:nvPr/>
        </p:nvGrpSpPr>
        <p:grpSpPr bwMode="auto">
          <a:xfrm>
            <a:off x="3203576" y="4221313"/>
            <a:ext cx="4033837" cy="2084388"/>
            <a:chOff x="2018" y="3067"/>
            <a:chExt cx="2541" cy="1313"/>
          </a:xfrm>
        </p:grpSpPr>
        <p:sp>
          <p:nvSpPr>
            <p:cNvPr id="74759" name="Line 10"/>
            <p:cNvSpPr>
              <a:spLocks noChangeShapeType="1"/>
            </p:cNvSpPr>
            <p:nvPr/>
          </p:nvSpPr>
          <p:spPr bwMode="auto">
            <a:xfrm>
              <a:off x="3288" y="3067"/>
              <a:ext cx="0" cy="29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74760" name="Text Box 11"/>
            <p:cNvSpPr txBox="1">
              <a:spLocks noChangeArrowheads="1"/>
            </p:cNvSpPr>
            <p:nvPr/>
          </p:nvSpPr>
          <p:spPr bwMode="auto">
            <a:xfrm>
              <a:off x="2018" y="3411"/>
              <a:ext cx="2541"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ts val="600"/>
                </a:spcBef>
              </a:pPr>
              <a:r>
                <a:rPr kumimoji="1" lang="zh-CN" altLang="en-US" sz="2800" dirty="0">
                  <a:latin typeface="Arial" pitchFamily="34" charset="0"/>
                  <a:ea typeface="黑体" pitchFamily="49" charset="-122"/>
                  <a:cs typeface="Arial" pitchFamily="34" charset="0"/>
                </a:rPr>
                <a:t>以葡萄糖为主要能源</a:t>
              </a:r>
              <a:endParaRPr kumimoji="1" lang="en-US" altLang="zh-CN" sz="2800" dirty="0">
                <a:latin typeface="Arial" pitchFamily="34" charset="0"/>
                <a:ea typeface="黑体" pitchFamily="49" charset="-122"/>
                <a:cs typeface="Arial" pitchFamily="34" charset="0"/>
              </a:endParaRPr>
            </a:p>
            <a:p>
              <a:pPr eaLnBrk="1" hangingPunct="1">
                <a:spcBef>
                  <a:spcPts val="600"/>
                </a:spcBef>
              </a:pPr>
              <a:r>
                <a:rPr kumimoji="1" lang="zh-CN" altLang="en-US" sz="2800" dirty="0">
                  <a:latin typeface="Arial" pitchFamily="34" charset="0"/>
                  <a:ea typeface="黑体" pitchFamily="49" charset="-122"/>
                  <a:cs typeface="Arial" pitchFamily="34" charset="0"/>
                </a:rPr>
                <a:t>以合成代谢为特征</a:t>
              </a:r>
              <a:endParaRPr kumimoji="1" lang="en-US" altLang="zh-CN" sz="2800" dirty="0">
                <a:latin typeface="Arial" pitchFamily="34" charset="0"/>
                <a:ea typeface="黑体" pitchFamily="49" charset="-122"/>
                <a:cs typeface="Arial" pitchFamily="34" charset="0"/>
              </a:endParaRPr>
            </a:p>
            <a:p>
              <a:pPr eaLnBrk="1" hangingPunct="1">
                <a:spcBef>
                  <a:spcPts val="600"/>
                </a:spcBef>
              </a:pPr>
              <a:r>
                <a:rPr kumimoji="1" lang="zh-CN" altLang="en-US" sz="2800" dirty="0">
                  <a:latin typeface="Arial" pitchFamily="34" charset="0"/>
                  <a:ea typeface="黑体" pitchFamily="49" charset="-122"/>
                  <a:cs typeface="Arial" pitchFamily="34" charset="0"/>
                </a:rPr>
                <a:t>（合成糖原及甘油三酯）</a:t>
              </a:r>
              <a:endParaRPr kumimoji="1" lang="zh-CN" altLang="en-US" sz="2400" dirty="0">
                <a:latin typeface="Arial" pitchFamily="34" charset="0"/>
                <a:ea typeface="黑体" pitchFamily="49" charset="-122"/>
                <a:cs typeface="Arial" pitchFamily="34" charset="0"/>
              </a:endParaRPr>
            </a:p>
          </p:txBody>
        </p:sp>
      </p:grpSp>
      <p:sp>
        <p:nvSpPr>
          <p:cNvPr id="13" name="灯片编号占位符 12"/>
          <p:cNvSpPr>
            <a:spLocks noGrp="1"/>
          </p:cNvSpPr>
          <p:nvPr>
            <p:ph type="sldNum" sz="quarter" idx="11"/>
          </p:nvPr>
        </p:nvSpPr>
        <p:spPr/>
        <p:txBody>
          <a:bodyPr/>
          <a:lstStyle/>
          <a:p>
            <a:pPr>
              <a:defRPr/>
            </a:pPr>
            <a:fld id="{7D90E316-58D3-4896-89CC-36797C80DBF5}" type="slidenum">
              <a:rPr lang="en-US" altLang="zh-CN" smtClean="0"/>
              <a:pPr>
                <a:defRPr/>
              </a:pPr>
              <a:t>79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44068" name="Picture 4" descr="l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485350"/>
            <a:ext cx="15843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69" name="Picture 5" descr="心脏－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2051963"/>
            <a:ext cx="11334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0" name="Picture 6" descr="脑－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3683913"/>
            <a:ext cx="1511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1" name="Picture 7" descr="肾－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3539450"/>
            <a:ext cx="11906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072" name="Picture 8" descr="肌肉－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1863" y="2196425"/>
            <a:ext cx="11191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5"/>
          <p:cNvSpPr>
            <a:spLocks noChangeArrowheads="1"/>
          </p:cNvSpPr>
          <p:nvPr/>
        </p:nvSpPr>
        <p:spPr bwMode="ltGray">
          <a:xfrm rot="8317604">
            <a:off x="1116013" y="1477288"/>
            <a:ext cx="2951162" cy="3114675"/>
          </a:xfrm>
          <a:custGeom>
            <a:avLst/>
            <a:gdLst>
              <a:gd name="T0" fmla="*/ 1520 w 21600"/>
              <a:gd name="T1" fmla="*/ 0 h 21600"/>
              <a:gd name="T2" fmla="*/ 23 w 21600"/>
              <a:gd name="T3" fmla="*/ 1480 h 21600"/>
              <a:gd name="T4" fmla="*/ 1520 w 21600"/>
              <a:gd name="T5" fmla="*/ 45 h 21600"/>
              <a:gd name="T6" fmla="*/ 3016 w 21600"/>
              <a:gd name="T7" fmla="*/ 148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C5C5C5"/>
              </a:gs>
              <a:gs pos="50000">
                <a:schemeClr val="bg2"/>
              </a:gs>
              <a:gs pos="100000">
                <a:srgbClr val="C5C5C5"/>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defRPr/>
            </a:pPr>
            <a:endParaRPr kumimoji="0" lang="zh-CN" altLang="en-US" sz="1800">
              <a:latin typeface="Arial" charset="0"/>
              <a:ea typeface="宋体" pitchFamily="2" charset="-122"/>
            </a:endParaRPr>
          </a:p>
        </p:txBody>
      </p:sp>
      <p:grpSp>
        <p:nvGrpSpPr>
          <p:cNvPr id="2" name="Group 58"/>
          <p:cNvGrpSpPr>
            <a:grpSpLocks/>
          </p:cNvGrpSpPr>
          <p:nvPr/>
        </p:nvGrpSpPr>
        <p:grpSpPr bwMode="auto">
          <a:xfrm>
            <a:off x="3779838" y="3493413"/>
            <a:ext cx="3816498" cy="508000"/>
            <a:chOff x="2336" y="2795"/>
            <a:chExt cx="2540" cy="320"/>
          </a:xfrm>
        </p:grpSpPr>
        <p:sp>
          <p:nvSpPr>
            <p:cNvPr id="8225" name="AutoShape 26"/>
            <p:cNvSpPr>
              <a:spLocks noChangeArrowheads="1"/>
            </p:cNvSpPr>
            <p:nvPr/>
          </p:nvSpPr>
          <p:spPr bwMode="gray">
            <a:xfrm>
              <a:off x="2528" y="2795"/>
              <a:ext cx="2348"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r>
                <a:rPr kumimoji="0" lang="zh-CN" altLang="en-US" sz="2400" dirty="0">
                  <a:solidFill>
                    <a:srgbClr val="00359E"/>
                  </a:solidFill>
                  <a:latin typeface="Arial" charset="0"/>
                  <a:ea typeface="黑体" pitchFamily="2" charset="-122"/>
                </a:rPr>
                <a:t> 空  腹    </a:t>
              </a:r>
            </a:p>
          </p:txBody>
        </p:sp>
        <p:grpSp>
          <p:nvGrpSpPr>
            <p:cNvPr id="3" name="Group 27"/>
            <p:cNvGrpSpPr>
              <a:grpSpLocks/>
            </p:cNvGrpSpPr>
            <p:nvPr/>
          </p:nvGrpSpPr>
          <p:grpSpPr bwMode="auto">
            <a:xfrm>
              <a:off x="2336" y="2812"/>
              <a:ext cx="240" cy="303"/>
              <a:chOff x="2078" y="1471"/>
              <a:chExt cx="1615" cy="2039"/>
            </a:xfrm>
          </p:grpSpPr>
          <p:sp>
            <p:nvSpPr>
              <p:cNvPr id="8227"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kumimoji="0" lang="zh-CN" altLang="zh-CN" sz="1800">
                  <a:solidFill>
                    <a:srgbClr val="0000FF"/>
                  </a:solidFill>
                  <a:latin typeface="Arial" charset="0"/>
                </a:endParaRPr>
              </a:p>
            </p:txBody>
          </p:sp>
          <p:sp>
            <p:nvSpPr>
              <p:cNvPr id="8228"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kumimoji="0" lang="zh-CN" altLang="zh-CN" sz="1800">
                  <a:solidFill>
                    <a:srgbClr val="0000FF"/>
                  </a:solidFill>
                  <a:latin typeface="Arial" charset="0"/>
                </a:endParaRPr>
              </a:p>
            </p:txBody>
          </p:sp>
          <p:sp>
            <p:nvSpPr>
              <p:cNvPr id="45086" name="Oval 30"/>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kumimoji="0" lang="zh-CN" altLang="zh-CN" sz="1800">
                  <a:solidFill>
                    <a:srgbClr val="0000FF"/>
                  </a:solidFill>
                  <a:latin typeface="Arial" charset="0"/>
                  <a:ea typeface="宋体" pitchFamily="2" charset="-122"/>
                </a:endParaRPr>
              </a:p>
            </p:txBody>
          </p:sp>
          <p:sp>
            <p:nvSpPr>
              <p:cNvPr id="8230" name="Oval 31"/>
              <p:cNvSpPr>
                <a:spLocks noChangeArrowheads="1"/>
              </p:cNvSpPr>
              <p:nvPr/>
            </p:nvSpPr>
            <p:spPr bwMode="gray">
              <a:xfrm>
                <a:off x="2327" y="1471"/>
                <a:ext cx="781" cy="2039"/>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kumimoji="0" lang="zh-CN" altLang="zh-CN" sz="1800">
                  <a:solidFill>
                    <a:srgbClr val="0000FF"/>
                  </a:solidFill>
                  <a:latin typeface="Arial" charset="0"/>
                </a:endParaRPr>
              </a:p>
            </p:txBody>
          </p:sp>
          <p:sp>
            <p:nvSpPr>
              <p:cNvPr id="45088" name="Oval 32"/>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kumimoji="0" lang="zh-CN" altLang="zh-CN" sz="1800">
                  <a:solidFill>
                    <a:srgbClr val="0000FF"/>
                  </a:solidFill>
                  <a:latin typeface="Arial" charset="0"/>
                  <a:ea typeface="宋体" pitchFamily="2" charset="-122"/>
                </a:endParaRPr>
              </a:p>
            </p:txBody>
          </p:sp>
          <p:sp>
            <p:nvSpPr>
              <p:cNvPr id="8232" name="Oval 33"/>
              <p:cNvSpPr>
                <a:spLocks noChangeArrowheads="1"/>
              </p:cNvSpPr>
              <p:nvPr/>
            </p:nvSpPr>
            <p:spPr bwMode="gray">
              <a:xfrm>
                <a:off x="2334" y="1471"/>
                <a:ext cx="1097" cy="2039"/>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kumimoji="0" lang="zh-CN" altLang="zh-CN" sz="1800">
                  <a:solidFill>
                    <a:srgbClr val="0000FF"/>
                  </a:solidFill>
                  <a:latin typeface="Arial" charset="0"/>
                </a:endParaRPr>
              </a:p>
            </p:txBody>
          </p:sp>
        </p:grpSp>
      </p:grpSp>
      <p:grpSp>
        <p:nvGrpSpPr>
          <p:cNvPr id="4" name="Group 67"/>
          <p:cNvGrpSpPr>
            <a:grpSpLocks/>
          </p:cNvGrpSpPr>
          <p:nvPr/>
        </p:nvGrpSpPr>
        <p:grpSpPr bwMode="auto">
          <a:xfrm>
            <a:off x="2843213" y="4365103"/>
            <a:ext cx="3961035" cy="525309"/>
            <a:chOff x="2154" y="3366"/>
            <a:chExt cx="2676" cy="336"/>
          </a:xfrm>
        </p:grpSpPr>
        <p:sp>
          <p:nvSpPr>
            <p:cNvPr id="8217" name="AutoShape 35"/>
            <p:cNvSpPr>
              <a:spLocks noChangeArrowheads="1"/>
            </p:cNvSpPr>
            <p:nvPr/>
          </p:nvSpPr>
          <p:spPr bwMode="gray">
            <a:xfrm>
              <a:off x="2366" y="3366"/>
              <a:ext cx="246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r>
                <a:rPr kumimoji="0" lang="zh-CN" altLang="en-US" dirty="0">
                  <a:solidFill>
                    <a:srgbClr val="00359E"/>
                  </a:solidFill>
                  <a:latin typeface="Arial" charset="0"/>
                  <a:ea typeface="黑体" pitchFamily="2" charset="-122"/>
                </a:rPr>
                <a:t>     </a:t>
              </a:r>
              <a:r>
                <a:rPr kumimoji="0" lang="zh-CN" altLang="en-US" sz="2400" dirty="0">
                  <a:solidFill>
                    <a:srgbClr val="00359E"/>
                  </a:solidFill>
                  <a:latin typeface="Arial" charset="0"/>
                  <a:ea typeface="黑体" pitchFamily="2" charset="-122"/>
                </a:rPr>
                <a:t>饥  饿     </a:t>
              </a:r>
              <a:endParaRPr kumimoji="0" lang="zh-CN" altLang="en-US" dirty="0">
                <a:solidFill>
                  <a:srgbClr val="00359E"/>
                </a:solidFill>
                <a:latin typeface="Arial" charset="0"/>
                <a:ea typeface="黑体" pitchFamily="2" charset="-122"/>
              </a:endParaRPr>
            </a:p>
          </p:txBody>
        </p:sp>
        <p:grpSp>
          <p:nvGrpSpPr>
            <p:cNvPr id="5" name="Group 36"/>
            <p:cNvGrpSpPr>
              <a:grpSpLocks/>
            </p:cNvGrpSpPr>
            <p:nvPr/>
          </p:nvGrpSpPr>
          <p:grpSpPr bwMode="auto">
            <a:xfrm>
              <a:off x="2154" y="3399"/>
              <a:ext cx="240" cy="303"/>
              <a:chOff x="2078" y="1471"/>
              <a:chExt cx="1615" cy="2039"/>
            </a:xfrm>
          </p:grpSpPr>
          <p:sp>
            <p:nvSpPr>
              <p:cNvPr id="8219"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kumimoji="0" lang="zh-CN" altLang="zh-CN" sz="1800">
                  <a:solidFill>
                    <a:srgbClr val="0000FF"/>
                  </a:solidFill>
                  <a:latin typeface="Arial" charset="0"/>
                </a:endParaRPr>
              </a:p>
            </p:txBody>
          </p:sp>
          <p:sp>
            <p:nvSpPr>
              <p:cNvPr id="8220"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kumimoji="0" lang="zh-CN" altLang="zh-CN" sz="1800">
                  <a:solidFill>
                    <a:srgbClr val="0000FF"/>
                  </a:solidFill>
                  <a:latin typeface="Arial" charset="0"/>
                </a:endParaRPr>
              </a:p>
            </p:txBody>
          </p:sp>
          <p:sp>
            <p:nvSpPr>
              <p:cNvPr id="45095" name="Oval 39"/>
              <p:cNvSpPr>
                <a:spLocks noChangeArrowheads="1"/>
              </p:cNvSpPr>
              <p:nvPr/>
            </p:nvSpPr>
            <p:spPr bwMode="gray">
              <a:xfrm>
                <a:off x="2327" y="1471"/>
                <a:ext cx="781"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kumimoji="0" lang="zh-CN" altLang="zh-CN" sz="1800">
                  <a:solidFill>
                    <a:srgbClr val="0000FF"/>
                  </a:solidFill>
                  <a:latin typeface="Arial" charset="0"/>
                  <a:ea typeface="宋体" pitchFamily="2" charset="-122"/>
                </a:endParaRPr>
              </a:p>
            </p:txBody>
          </p:sp>
          <p:sp>
            <p:nvSpPr>
              <p:cNvPr id="8222" name="Oval 40"/>
              <p:cNvSpPr>
                <a:spLocks noChangeArrowheads="1"/>
              </p:cNvSpPr>
              <p:nvPr/>
            </p:nvSpPr>
            <p:spPr bwMode="gray">
              <a:xfrm>
                <a:off x="2327" y="1471"/>
                <a:ext cx="781" cy="2039"/>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kumimoji="0" lang="zh-CN" altLang="zh-CN" sz="1800">
                  <a:solidFill>
                    <a:srgbClr val="0000FF"/>
                  </a:solidFill>
                  <a:latin typeface="Arial" charset="0"/>
                </a:endParaRPr>
              </a:p>
            </p:txBody>
          </p:sp>
          <p:sp>
            <p:nvSpPr>
              <p:cNvPr id="45097" name="Oval 41"/>
              <p:cNvSpPr>
                <a:spLocks noChangeArrowheads="1"/>
              </p:cNvSpPr>
              <p:nvPr/>
            </p:nvSpPr>
            <p:spPr bwMode="gray">
              <a:xfrm>
                <a:off x="2334" y="1471"/>
                <a:ext cx="1097"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kumimoji="0" lang="zh-CN" altLang="zh-CN" sz="1800">
                  <a:solidFill>
                    <a:srgbClr val="0000FF"/>
                  </a:solidFill>
                  <a:latin typeface="Arial" charset="0"/>
                  <a:ea typeface="宋体" pitchFamily="2" charset="-122"/>
                </a:endParaRPr>
              </a:p>
            </p:txBody>
          </p:sp>
          <p:sp>
            <p:nvSpPr>
              <p:cNvPr id="8224" name="Oval 42"/>
              <p:cNvSpPr>
                <a:spLocks noChangeArrowheads="1"/>
              </p:cNvSpPr>
              <p:nvPr/>
            </p:nvSpPr>
            <p:spPr bwMode="gray">
              <a:xfrm>
                <a:off x="2334" y="1471"/>
                <a:ext cx="1097" cy="2039"/>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kumimoji="0" lang="zh-CN" altLang="zh-CN" sz="1800">
                  <a:solidFill>
                    <a:srgbClr val="0000FF"/>
                  </a:solidFill>
                  <a:latin typeface="Arial" charset="0"/>
                </a:endParaRPr>
              </a:p>
            </p:txBody>
          </p:sp>
        </p:grpSp>
      </p:grpSp>
      <p:grpSp>
        <p:nvGrpSpPr>
          <p:cNvPr id="6" name="Group 76"/>
          <p:cNvGrpSpPr>
            <a:grpSpLocks/>
          </p:cNvGrpSpPr>
          <p:nvPr/>
        </p:nvGrpSpPr>
        <p:grpSpPr bwMode="auto">
          <a:xfrm>
            <a:off x="3924301" y="2628225"/>
            <a:ext cx="4176092" cy="508000"/>
            <a:chOff x="2154" y="2251"/>
            <a:chExt cx="2722" cy="320"/>
          </a:xfrm>
        </p:grpSpPr>
        <p:sp>
          <p:nvSpPr>
            <p:cNvPr id="8209" name="AutoShape 44"/>
            <p:cNvSpPr>
              <a:spLocks noChangeArrowheads="1"/>
            </p:cNvSpPr>
            <p:nvPr/>
          </p:nvSpPr>
          <p:spPr bwMode="gray">
            <a:xfrm>
              <a:off x="2342" y="2251"/>
              <a:ext cx="253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r>
                <a:rPr kumimoji="0" lang="zh-CN" altLang="en-US" dirty="0">
                  <a:solidFill>
                    <a:srgbClr val="00359E"/>
                  </a:solidFill>
                  <a:latin typeface="Arial" charset="0"/>
                  <a:ea typeface="黑体" pitchFamily="2" charset="-122"/>
                </a:rPr>
                <a:t>      </a:t>
              </a:r>
              <a:r>
                <a:rPr kumimoji="0" lang="zh-CN" altLang="en-US" sz="2400" dirty="0">
                  <a:solidFill>
                    <a:srgbClr val="00359E"/>
                  </a:solidFill>
                  <a:latin typeface="Arial" charset="0"/>
                  <a:ea typeface="黑体" pitchFamily="2" charset="-122"/>
                </a:rPr>
                <a:t>饱  食</a:t>
              </a:r>
              <a:r>
                <a:rPr kumimoji="0" lang="zh-CN" altLang="en-US" sz="2400" dirty="0">
                  <a:solidFill>
                    <a:srgbClr val="0000FF"/>
                  </a:solidFill>
                  <a:latin typeface="Arial" charset="0"/>
                  <a:ea typeface="黑体" pitchFamily="2" charset="-122"/>
                </a:rPr>
                <a:t>    </a:t>
              </a:r>
              <a:endParaRPr kumimoji="0" lang="zh-CN" altLang="en-US" dirty="0">
                <a:solidFill>
                  <a:srgbClr val="0000FF"/>
                </a:solidFill>
                <a:latin typeface="Arial" charset="0"/>
                <a:ea typeface="黑体" pitchFamily="2" charset="-122"/>
              </a:endParaRPr>
            </a:p>
          </p:txBody>
        </p:sp>
        <p:grpSp>
          <p:nvGrpSpPr>
            <p:cNvPr id="7" name="Group 45"/>
            <p:cNvGrpSpPr>
              <a:grpSpLocks/>
            </p:cNvGrpSpPr>
            <p:nvPr/>
          </p:nvGrpSpPr>
          <p:grpSpPr bwMode="auto">
            <a:xfrm>
              <a:off x="2154" y="2251"/>
              <a:ext cx="224" cy="303"/>
              <a:chOff x="2078" y="1471"/>
              <a:chExt cx="1615" cy="2039"/>
            </a:xfrm>
          </p:grpSpPr>
          <p:sp>
            <p:nvSpPr>
              <p:cNvPr id="8211"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kumimoji="0" lang="zh-CN" altLang="zh-CN" sz="1800">
                  <a:solidFill>
                    <a:srgbClr val="0000FF"/>
                  </a:solidFill>
                  <a:latin typeface="Arial" charset="0"/>
                </a:endParaRPr>
              </a:p>
            </p:txBody>
          </p:sp>
          <p:sp>
            <p:nvSpPr>
              <p:cNvPr id="8212"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kumimoji="0" lang="zh-CN" altLang="zh-CN" sz="1800">
                  <a:solidFill>
                    <a:srgbClr val="0000FF"/>
                  </a:solidFill>
                  <a:latin typeface="Arial" charset="0"/>
                </a:endParaRPr>
              </a:p>
            </p:txBody>
          </p:sp>
          <p:sp>
            <p:nvSpPr>
              <p:cNvPr id="45104" name="Oval 48"/>
              <p:cNvSpPr>
                <a:spLocks noChangeArrowheads="1"/>
              </p:cNvSpPr>
              <p:nvPr/>
            </p:nvSpPr>
            <p:spPr bwMode="gray">
              <a:xfrm>
                <a:off x="2316" y="1471"/>
                <a:ext cx="836" cy="203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kumimoji="0" lang="zh-CN" altLang="zh-CN" sz="1800">
                  <a:solidFill>
                    <a:srgbClr val="0000FF"/>
                  </a:solidFill>
                  <a:latin typeface="Arial" charset="0"/>
                  <a:ea typeface="宋体" pitchFamily="2" charset="-122"/>
                </a:endParaRPr>
              </a:p>
            </p:txBody>
          </p:sp>
          <p:sp>
            <p:nvSpPr>
              <p:cNvPr id="8214" name="Oval 49"/>
              <p:cNvSpPr>
                <a:spLocks noChangeArrowheads="1"/>
              </p:cNvSpPr>
              <p:nvPr/>
            </p:nvSpPr>
            <p:spPr bwMode="gray">
              <a:xfrm>
                <a:off x="2316" y="1471"/>
                <a:ext cx="836" cy="2039"/>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kumimoji="0" lang="zh-CN" altLang="zh-CN" sz="1800">
                  <a:solidFill>
                    <a:srgbClr val="0000FF"/>
                  </a:solidFill>
                  <a:latin typeface="Arial" charset="0"/>
                </a:endParaRPr>
              </a:p>
            </p:txBody>
          </p:sp>
          <p:sp>
            <p:nvSpPr>
              <p:cNvPr id="45106" name="Oval 50"/>
              <p:cNvSpPr>
                <a:spLocks noChangeArrowheads="1"/>
              </p:cNvSpPr>
              <p:nvPr/>
            </p:nvSpPr>
            <p:spPr bwMode="gray">
              <a:xfrm>
                <a:off x="2345" y="1471"/>
                <a:ext cx="1089" cy="20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kumimoji="0" lang="zh-CN" altLang="zh-CN" sz="1800">
                  <a:solidFill>
                    <a:srgbClr val="0000FF"/>
                  </a:solidFill>
                  <a:latin typeface="Arial" charset="0"/>
                  <a:ea typeface="宋体" pitchFamily="2" charset="-122"/>
                </a:endParaRPr>
              </a:p>
            </p:txBody>
          </p:sp>
          <p:sp>
            <p:nvSpPr>
              <p:cNvPr id="8216" name="Oval 51"/>
              <p:cNvSpPr>
                <a:spLocks noChangeArrowheads="1"/>
              </p:cNvSpPr>
              <p:nvPr/>
            </p:nvSpPr>
            <p:spPr bwMode="gray">
              <a:xfrm>
                <a:off x="2345" y="1471"/>
                <a:ext cx="1088" cy="2039"/>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kumimoji="0" lang="zh-CN" altLang="zh-CN" sz="1800">
                  <a:solidFill>
                    <a:srgbClr val="0000FF"/>
                  </a:solidFill>
                  <a:latin typeface="Arial" charset="0"/>
                </a:endParaRPr>
              </a:p>
            </p:txBody>
          </p:sp>
        </p:grpSp>
      </p:grpSp>
      <p:sp>
        <p:nvSpPr>
          <p:cNvPr id="344149" name="Rectangle 85"/>
          <p:cNvSpPr>
            <a:spLocks noChangeArrowheads="1"/>
          </p:cNvSpPr>
          <p:nvPr/>
        </p:nvSpPr>
        <p:spPr bwMode="gray">
          <a:xfrm>
            <a:off x="6248226" y="2645688"/>
            <a:ext cx="1708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r>
              <a:rPr kumimoji="0" lang="zh-CN" altLang="en-US" sz="2400" dirty="0">
                <a:solidFill>
                  <a:schemeClr val="bg2"/>
                </a:solidFill>
                <a:latin typeface="Arial" charset="0"/>
                <a:ea typeface="黑体" pitchFamily="2" charset="-122"/>
              </a:rPr>
              <a:t>合成肝糖原</a:t>
            </a:r>
            <a:r>
              <a:rPr kumimoji="0" lang="zh-CN" altLang="en-US" dirty="0">
                <a:solidFill>
                  <a:schemeClr val="bg2"/>
                </a:solidFill>
                <a:latin typeface="Arial" charset="0"/>
                <a:ea typeface="黑体" pitchFamily="2" charset="-122"/>
              </a:rPr>
              <a:t>        </a:t>
            </a:r>
          </a:p>
        </p:txBody>
      </p:sp>
      <p:sp>
        <p:nvSpPr>
          <p:cNvPr id="344150" name="Rectangle 86"/>
          <p:cNvSpPr>
            <a:spLocks noChangeArrowheads="1"/>
          </p:cNvSpPr>
          <p:nvPr/>
        </p:nvSpPr>
        <p:spPr bwMode="gray">
          <a:xfrm>
            <a:off x="5888186" y="3541038"/>
            <a:ext cx="1708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r>
              <a:rPr kumimoji="0" lang="zh-CN" altLang="en-US" sz="2400" dirty="0">
                <a:solidFill>
                  <a:schemeClr val="bg2"/>
                </a:solidFill>
                <a:latin typeface="Arial" charset="0"/>
                <a:ea typeface="黑体" pitchFamily="2" charset="-122"/>
              </a:rPr>
              <a:t>分解肝糖原      </a:t>
            </a:r>
          </a:p>
        </p:txBody>
      </p:sp>
      <p:sp>
        <p:nvSpPr>
          <p:cNvPr id="344151" name="Rectangle 87"/>
          <p:cNvSpPr>
            <a:spLocks noChangeArrowheads="1"/>
          </p:cNvSpPr>
          <p:nvPr/>
        </p:nvSpPr>
        <p:spPr bwMode="gray">
          <a:xfrm>
            <a:off x="5004048" y="4401463"/>
            <a:ext cx="115212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eaLnBrk="0" hangingPunct="0"/>
            <a:r>
              <a:rPr kumimoji="0" lang="zh-CN" altLang="en-US" sz="2400" dirty="0">
                <a:solidFill>
                  <a:schemeClr val="bg2"/>
                </a:solidFill>
                <a:latin typeface="Arial" charset="0"/>
                <a:ea typeface="黑体" pitchFamily="2" charset="-122"/>
              </a:rPr>
              <a:t>糖异生       </a:t>
            </a:r>
          </a:p>
        </p:txBody>
      </p:sp>
      <p:sp>
        <p:nvSpPr>
          <p:cNvPr id="344152" name="Text Box 88"/>
          <p:cNvSpPr txBox="1">
            <a:spLocks noChangeArrowheads="1"/>
          </p:cNvSpPr>
          <p:nvPr/>
        </p:nvSpPr>
        <p:spPr bwMode="auto">
          <a:xfrm>
            <a:off x="611560" y="2288500"/>
            <a:ext cx="86300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3600" dirty="0">
                <a:solidFill>
                  <a:schemeClr val="bg2"/>
                </a:solidFill>
                <a:latin typeface="黑体" pitchFamily="49" charset="-122"/>
                <a:ea typeface="黑体" pitchFamily="49" charset="-122"/>
              </a:rPr>
              <a:t>糖</a:t>
            </a:r>
          </a:p>
          <a:p>
            <a:pPr eaLnBrk="1" hangingPunct="1"/>
            <a:r>
              <a:rPr lang="zh-CN" altLang="en-US" sz="3600" dirty="0">
                <a:solidFill>
                  <a:schemeClr val="bg2"/>
                </a:solidFill>
                <a:latin typeface="黑体" pitchFamily="49" charset="-122"/>
                <a:ea typeface="黑体" pitchFamily="49" charset="-122"/>
              </a:rPr>
              <a:t>代</a:t>
            </a:r>
          </a:p>
          <a:p>
            <a:pPr eaLnBrk="1" hangingPunct="1"/>
            <a:r>
              <a:rPr lang="zh-CN" altLang="en-US" sz="3600" dirty="0">
                <a:solidFill>
                  <a:schemeClr val="bg2"/>
                </a:solidFill>
                <a:latin typeface="黑体" pitchFamily="49" charset="-122"/>
                <a:ea typeface="黑体" pitchFamily="49" charset="-122"/>
              </a:rPr>
              <a:t>谢   </a:t>
            </a:r>
          </a:p>
          <a:p>
            <a:pPr eaLnBrk="1" hangingPunct="1"/>
            <a:r>
              <a:rPr lang="zh-CN" altLang="en-US" sz="3600" dirty="0">
                <a:solidFill>
                  <a:schemeClr val="bg2"/>
                </a:solidFill>
                <a:latin typeface="楷体_GB2312" pitchFamily="49" charset="-122"/>
                <a:ea typeface="楷体_GB2312" pitchFamily="49" charset="-122"/>
              </a:rPr>
              <a:t>   </a:t>
            </a:r>
          </a:p>
        </p:txBody>
      </p:sp>
      <p:sp>
        <p:nvSpPr>
          <p:cNvPr id="344153" name="Text Box 89"/>
          <p:cNvSpPr txBox="1">
            <a:spLocks noChangeArrowheads="1"/>
          </p:cNvSpPr>
          <p:nvPr/>
        </p:nvSpPr>
        <p:spPr bwMode="auto">
          <a:xfrm>
            <a:off x="1520031" y="972463"/>
            <a:ext cx="7257116" cy="6463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ctr">
              <a:defRPr sz="3600" b="1" cap="none" spc="-100">
                <a:ln w="11430"/>
                <a:solidFill>
                  <a:srgbClr val="00359E"/>
                </a:solidFill>
                <a:effectLst>
                  <a:outerShdw blurRad="76200" dist="50800" dir="5400000" algn="tl" rotWithShape="0">
                    <a:srgbClr val="000000">
                      <a:alpha val="65000"/>
                    </a:srgbClr>
                  </a:outerShdw>
                </a:effectLst>
                <a:latin typeface="微软雅黑" pitchFamily="34" charset="-122"/>
                <a:ea typeface="微软雅黑" pitchFamily="34" charset="-122"/>
              </a:defRPr>
            </a:lvl1pPr>
          </a:lstStyle>
          <a:p>
            <a:r>
              <a:rPr lang="zh-CN" altLang="en-US" spc="100" dirty="0">
                <a:solidFill>
                  <a:srgbClr val="D60000"/>
                </a:solidFill>
              </a:rPr>
              <a:t>组织器官代谢是否保持不变？      </a:t>
            </a:r>
          </a:p>
        </p:txBody>
      </p:sp>
      <p:sp>
        <p:nvSpPr>
          <p:cNvPr id="344154" name="Text Box 90"/>
          <p:cNvSpPr txBox="1">
            <a:spLocks noChangeArrowheads="1"/>
          </p:cNvSpPr>
          <p:nvPr/>
        </p:nvSpPr>
        <p:spPr bwMode="auto">
          <a:xfrm>
            <a:off x="1187624" y="5436513"/>
            <a:ext cx="7046440" cy="5847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lgn="r">
              <a:spcBef>
                <a:spcPts val="600"/>
              </a:spcBef>
              <a:defRPr sz="3200" b="1" spc="-150">
                <a:ln w="11430"/>
                <a:solidFill>
                  <a:srgbClr val="EA0000"/>
                </a:solidFill>
                <a:effectLst>
                  <a:outerShdw blurRad="38100" dist="25400" dir="2700000" algn="tl" rotWithShape="0">
                    <a:prstClr val="black">
                      <a:alpha val="20000"/>
                    </a:prstClr>
                  </a:outerShdw>
                </a:effectLst>
                <a:latin typeface="方正大黑简体" pitchFamily="2" charset="-122"/>
                <a:ea typeface="方正大黑简体" pitchFamily="2" charset="-122"/>
              </a:defRPr>
            </a:lvl1pPr>
          </a:lstStyle>
          <a:p>
            <a:r>
              <a:rPr lang="zh-CN" altLang="en-US" spc="50" dirty="0">
                <a:solidFill>
                  <a:srgbClr val="D60000"/>
                </a:solidFill>
                <a:effectLst>
                  <a:outerShdw blurRad="76200" dist="50800" dir="5400000" algn="tl" rotWithShape="0">
                    <a:srgbClr val="000000">
                      <a:alpha val="65000"/>
                    </a:srgbClr>
                  </a:outerShdw>
                </a:effectLst>
                <a:latin typeface="黑体" pitchFamily="49" charset="-122"/>
                <a:ea typeface="黑体" pitchFamily="49" charset="-122"/>
              </a:rPr>
              <a:t>糖代谢在变化</a:t>
            </a:r>
            <a:r>
              <a:rPr lang="en-US" altLang="zh-CN" spc="50" dirty="0">
                <a:solidFill>
                  <a:srgbClr val="D60000"/>
                </a:solidFill>
                <a:effectLst>
                  <a:outerShdw blurRad="76200" dist="50800" dir="5400000" algn="tl" rotWithShape="0">
                    <a:srgbClr val="000000">
                      <a:alpha val="65000"/>
                    </a:srgbClr>
                  </a:outerShdw>
                </a:effectLst>
                <a:latin typeface="黑体" pitchFamily="49" charset="-122"/>
                <a:ea typeface="黑体" pitchFamily="49" charset="-122"/>
              </a:rPr>
              <a:t>——</a:t>
            </a:r>
            <a:r>
              <a:rPr lang="zh-CN" altLang="en-US" spc="50" dirty="0">
                <a:solidFill>
                  <a:srgbClr val="D60000"/>
                </a:solidFill>
                <a:effectLst>
                  <a:outerShdw blurRad="76200" dist="50800" dir="5400000" algn="tl" rotWithShape="0">
                    <a:srgbClr val="000000">
                      <a:alpha val="65000"/>
                    </a:srgbClr>
                  </a:outerShdw>
                </a:effectLst>
                <a:latin typeface="黑体" pitchFamily="49" charset="-122"/>
                <a:ea typeface="黑体" pitchFamily="49" charset="-122"/>
              </a:rPr>
              <a:t>维持血糖水平稳定      </a:t>
            </a:r>
          </a:p>
        </p:txBody>
      </p:sp>
      <p:sp>
        <p:nvSpPr>
          <p:cNvPr id="41" name="灯片编号占位符 40"/>
          <p:cNvSpPr>
            <a:spLocks noGrp="1"/>
          </p:cNvSpPr>
          <p:nvPr>
            <p:ph type="sldNum" sz="quarter" idx="11"/>
          </p:nvPr>
        </p:nvSpPr>
        <p:spPr/>
        <p:txBody>
          <a:bodyPr/>
          <a:lstStyle/>
          <a:p>
            <a:pPr>
              <a:defRPr/>
            </a:pPr>
            <a:fld id="{7D90E316-58D3-4896-89CC-36797C80DBF5}" type="slidenum">
              <a:rPr lang="en-US" altLang="zh-CN" smtClean="0"/>
              <a:pPr>
                <a:defRPr/>
              </a:pPr>
              <a:t>8</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4153"/>
                                        </p:tgtEl>
                                        <p:attrNameLst>
                                          <p:attrName>style.visibility</p:attrName>
                                        </p:attrNameLst>
                                      </p:cBhvr>
                                      <p:to>
                                        <p:strVal val="visible"/>
                                      </p:to>
                                    </p:set>
                                    <p:animEffect transition="in" filter="fade">
                                      <p:cBhvr>
                                        <p:cTn id="7" dur="500"/>
                                        <p:tgtEl>
                                          <p:spTgt spid="344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1000" fill="hold"/>
                                        <p:tgtEl>
                                          <p:spTgt spid="344068"/>
                                        </p:tgtEl>
                                      </p:cBhvr>
                                      <p:by x="150000" y="150000"/>
                                    </p:animScale>
                                  </p:childTnLst>
                                </p:cTn>
                              </p:par>
                              <p:par>
                                <p:cTn id="12" presetID="10" presetClass="exit" presetSubtype="0" fill="hold" nodeType="withEffect">
                                  <p:stCondLst>
                                    <p:cond delay="0"/>
                                  </p:stCondLst>
                                  <p:childTnLst>
                                    <p:animEffect transition="out" filter="fade">
                                      <p:cBhvr>
                                        <p:cTn id="13" dur="1000"/>
                                        <p:tgtEl>
                                          <p:spTgt spid="344069"/>
                                        </p:tgtEl>
                                      </p:cBhvr>
                                    </p:animEffect>
                                    <p:set>
                                      <p:cBhvr>
                                        <p:cTn id="14" dur="1" fill="hold">
                                          <p:stCondLst>
                                            <p:cond delay="999"/>
                                          </p:stCondLst>
                                        </p:cTn>
                                        <p:tgtEl>
                                          <p:spTgt spid="34406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000"/>
                                        <p:tgtEl>
                                          <p:spTgt spid="344072"/>
                                        </p:tgtEl>
                                      </p:cBhvr>
                                    </p:animEffect>
                                    <p:set>
                                      <p:cBhvr>
                                        <p:cTn id="17" dur="1" fill="hold">
                                          <p:stCondLst>
                                            <p:cond delay="999"/>
                                          </p:stCondLst>
                                        </p:cTn>
                                        <p:tgtEl>
                                          <p:spTgt spid="34407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344070"/>
                                        </p:tgtEl>
                                      </p:cBhvr>
                                    </p:animEffect>
                                    <p:set>
                                      <p:cBhvr>
                                        <p:cTn id="20" dur="1" fill="hold">
                                          <p:stCondLst>
                                            <p:cond delay="999"/>
                                          </p:stCondLst>
                                        </p:cTn>
                                        <p:tgtEl>
                                          <p:spTgt spid="34407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344071"/>
                                        </p:tgtEl>
                                      </p:cBhvr>
                                    </p:animEffect>
                                    <p:set>
                                      <p:cBhvr>
                                        <p:cTn id="23" dur="1" fill="hold">
                                          <p:stCondLst>
                                            <p:cond delay="999"/>
                                          </p:stCondLst>
                                        </p:cTn>
                                        <p:tgtEl>
                                          <p:spTgt spid="344071"/>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5061"/>
                                        </p:tgtEl>
                                        <p:attrNameLst>
                                          <p:attrName>style.visibility</p:attrName>
                                        </p:attrNameLst>
                                      </p:cBhvr>
                                      <p:to>
                                        <p:strVal val="visible"/>
                                      </p:to>
                                    </p:set>
                                    <p:animEffect transition="in" filter="fade">
                                      <p:cBhvr>
                                        <p:cTn id="28" dur="500"/>
                                        <p:tgtEl>
                                          <p:spTgt spid="450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4152"/>
                                        </p:tgtEl>
                                        <p:attrNameLst>
                                          <p:attrName>style.visibility</p:attrName>
                                        </p:attrNameLst>
                                      </p:cBhvr>
                                      <p:to>
                                        <p:strVal val="visible"/>
                                      </p:to>
                                    </p:set>
                                    <p:animEffect transition="in" filter="fade">
                                      <p:cBhvr>
                                        <p:cTn id="31" dur="500"/>
                                        <p:tgtEl>
                                          <p:spTgt spid="344152"/>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4149"/>
                                        </p:tgtEl>
                                        <p:attrNameLst>
                                          <p:attrName>style.visibility</p:attrName>
                                        </p:attrNameLst>
                                      </p:cBhvr>
                                      <p:to>
                                        <p:strVal val="visible"/>
                                      </p:to>
                                    </p:set>
                                    <p:animEffect transition="in" filter="fade">
                                      <p:cBhvr>
                                        <p:cTn id="45" dur="500"/>
                                        <p:tgtEl>
                                          <p:spTgt spid="3441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4150"/>
                                        </p:tgtEl>
                                        <p:attrNameLst>
                                          <p:attrName>style.visibility</p:attrName>
                                        </p:attrNameLst>
                                      </p:cBhvr>
                                      <p:to>
                                        <p:strVal val="visible"/>
                                      </p:to>
                                    </p:set>
                                    <p:animEffect transition="in" filter="fade">
                                      <p:cBhvr>
                                        <p:cTn id="50" dur="500"/>
                                        <p:tgtEl>
                                          <p:spTgt spid="3441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4151"/>
                                        </p:tgtEl>
                                        <p:attrNameLst>
                                          <p:attrName>style.visibility</p:attrName>
                                        </p:attrNameLst>
                                      </p:cBhvr>
                                      <p:to>
                                        <p:strVal val="visible"/>
                                      </p:to>
                                    </p:set>
                                    <p:animEffect transition="in" filter="fade">
                                      <p:cBhvr>
                                        <p:cTn id="55" dur="500"/>
                                        <p:tgtEl>
                                          <p:spTgt spid="34415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4154"/>
                                        </p:tgtEl>
                                        <p:attrNameLst>
                                          <p:attrName>style.visibility</p:attrName>
                                        </p:attrNameLst>
                                      </p:cBhvr>
                                      <p:to>
                                        <p:strVal val="visible"/>
                                      </p:to>
                                    </p:set>
                                    <p:animEffect transition="in" filter="fade">
                                      <p:cBhvr>
                                        <p:cTn id="60" dur="500"/>
                                        <p:tgtEl>
                                          <p:spTgt spid="34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49" grpId="0"/>
      <p:bldP spid="344150" grpId="0"/>
      <p:bldP spid="344151" grpId="0"/>
      <p:bldP spid="344152" grpId="0"/>
      <p:bldP spid="344153" grpId="0"/>
      <p:bldP spid="344154"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8" name="Picture 4" descr="饱食时的代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450"/>
            <a:ext cx="914400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5"/>
          <p:cNvSpPr txBox="1">
            <a:spLocks noChangeArrowheads="1"/>
          </p:cNvSpPr>
          <p:nvPr/>
        </p:nvSpPr>
        <p:spPr bwMode="auto">
          <a:xfrm>
            <a:off x="898525" y="5300663"/>
            <a:ext cx="1944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3200">
                <a:solidFill>
                  <a:schemeClr val="bg2"/>
                </a:solidFill>
                <a:ea typeface="黑体" pitchFamily="2" charset="-122"/>
              </a:rPr>
              <a:t>饱食时的代谢变化</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80</a:t>
            </a:fld>
            <a:endParaRPr lang="en-US" altLang="zh-CN"/>
          </a:p>
        </p:txBody>
      </p:sp>
    </p:spTree>
  </p:cSld>
  <p:clrMapOvr>
    <a:masterClrMapping/>
  </p:clrMapOvr>
  <p:transition spd="med">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612402" y="755993"/>
            <a:ext cx="7920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Times New Roman" pitchFamily="18" charset="0"/>
                <a:ea typeface="黑体" pitchFamily="2" charset="-122"/>
              </a:rPr>
              <a:t>不同膳食状态下的代谢不同</a:t>
            </a:r>
            <a:endParaRPr kumimoji="1" lang="zh-CN" altLang="en-US" sz="2400" dirty="0">
              <a:solidFill>
                <a:srgbClr val="FFFF00"/>
              </a:solidFill>
              <a:latin typeface="Tahoma" pitchFamily="34" charset="0"/>
              <a:ea typeface="黑体" pitchFamily="2" charset="-122"/>
            </a:endParaRPr>
          </a:p>
        </p:txBody>
      </p:sp>
      <p:grpSp>
        <p:nvGrpSpPr>
          <p:cNvPr id="6" name="组合 5"/>
          <p:cNvGrpSpPr/>
          <p:nvPr/>
        </p:nvGrpSpPr>
        <p:grpSpPr>
          <a:xfrm>
            <a:off x="322883" y="1662261"/>
            <a:ext cx="8641605" cy="954108"/>
            <a:chOff x="322883" y="1662261"/>
            <a:chExt cx="8641605" cy="954108"/>
          </a:xfrm>
        </p:grpSpPr>
        <p:grpSp>
          <p:nvGrpSpPr>
            <p:cNvPr id="2" name="Group 15"/>
            <p:cNvGrpSpPr>
              <a:grpSpLocks/>
            </p:cNvGrpSpPr>
            <p:nvPr/>
          </p:nvGrpSpPr>
          <p:grpSpPr bwMode="auto">
            <a:xfrm>
              <a:off x="322883" y="1662261"/>
              <a:ext cx="2989263" cy="954088"/>
              <a:chOff x="1520" y="1455"/>
              <a:chExt cx="1883" cy="601"/>
            </a:xfrm>
          </p:grpSpPr>
          <p:sp>
            <p:nvSpPr>
              <p:cNvPr id="74763" name="Text Box 5"/>
              <p:cNvSpPr txBox="1">
                <a:spLocks noChangeArrowheads="1"/>
              </p:cNvSpPr>
              <p:nvPr/>
            </p:nvSpPr>
            <p:spPr bwMode="auto">
              <a:xfrm>
                <a:off x="1520" y="1455"/>
                <a:ext cx="635"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FFFF"/>
                    </a:solidFill>
                    <a:latin typeface="Arial" pitchFamily="34" charset="0"/>
                    <a:ea typeface="黑体" pitchFamily="49" charset="-122"/>
                    <a:cs typeface="Arial" pitchFamily="34" charset="0"/>
                  </a:rPr>
                  <a:t>高糖饮食</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74764" name="Text Box 6"/>
              <p:cNvSpPr txBox="1">
                <a:spLocks noChangeArrowheads="1"/>
              </p:cNvSpPr>
              <p:nvPr/>
            </p:nvSpPr>
            <p:spPr bwMode="auto">
              <a:xfrm>
                <a:off x="2382" y="1579"/>
                <a:ext cx="10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FFFF"/>
                    </a:solidFill>
                    <a:latin typeface="Arial" pitchFamily="34" charset="0"/>
                    <a:ea typeface="黑体" pitchFamily="49" charset="-122"/>
                    <a:cs typeface="Arial" pitchFamily="34" charset="0"/>
                  </a:rPr>
                  <a:t>血糖↑↑↑</a:t>
                </a:r>
              </a:p>
            </p:txBody>
          </p:sp>
          <p:sp>
            <p:nvSpPr>
              <p:cNvPr id="74765" name="Line 7"/>
              <p:cNvSpPr>
                <a:spLocks noChangeShapeType="1"/>
              </p:cNvSpPr>
              <p:nvPr/>
            </p:nvSpPr>
            <p:spPr bwMode="auto">
              <a:xfrm>
                <a:off x="2110" y="1751"/>
                <a:ext cx="310"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grpSp>
        <p:sp>
          <p:nvSpPr>
            <p:cNvPr id="74761" name="Line 8"/>
            <p:cNvSpPr>
              <a:spLocks noChangeShapeType="1"/>
            </p:cNvSpPr>
            <p:nvPr/>
          </p:nvSpPr>
          <p:spPr bwMode="auto">
            <a:xfrm rot="5400000">
              <a:off x="3383195" y="1880856"/>
              <a:ext cx="0" cy="504000"/>
            </a:xfrm>
            <a:prstGeom prst="line">
              <a:avLst/>
            </a:prstGeom>
            <a:noFill/>
            <a:ln w="38100" cap="sq">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74762" name="Text Box 9"/>
            <p:cNvSpPr txBox="1">
              <a:spLocks noChangeArrowheads="1"/>
            </p:cNvSpPr>
            <p:nvPr/>
          </p:nvSpPr>
          <p:spPr bwMode="auto">
            <a:xfrm>
              <a:off x="3275211" y="1662262"/>
              <a:ext cx="331117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FF"/>
                  </a:solidFill>
                  <a:latin typeface="Arial" pitchFamily="34" charset="0"/>
                  <a:ea typeface="黑体" pitchFamily="49" charset="-122"/>
                  <a:cs typeface="Arial" pitchFamily="34" charset="0"/>
                </a:rPr>
                <a:t>胰岛素明显升高</a:t>
              </a:r>
              <a:endParaRPr kumimoji="1" lang="en-US" altLang="zh-CN" sz="2800" dirty="0">
                <a:solidFill>
                  <a:srgbClr val="FFFFFF"/>
                </a:solidFill>
                <a:latin typeface="Arial" pitchFamily="34" charset="0"/>
                <a:ea typeface="黑体" pitchFamily="49" charset="-122"/>
                <a:cs typeface="Arial" pitchFamily="34" charset="0"/>
              </a:endParaRPr>
            </a:p>
            <a:p>
              <a:pPr eaLnBrk="1" hangingPunct="1"/>
              <a:r>
                <a:rPr kumimoji="1" lang="zh-CN" altLang="en-US" sz="2800" dirty="0">
                  <a:solidFill>
                    <a:srgbClr val="FFFFFF"/>
                  </a:solidFill>
                  <a:latin typeface="Arial" pitchFamily="34" charset="0"/>
                  <a:ea typeface="黑体" pitchFamily="49" charset="-122"/>
                  <a:cs typeface="Arial" pitchFamily="34" charset="0"/>
                </a:rPr>
                <a:t>胰高血糖素降低</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5" name="矩形 4"/>
            <p:cNvSpPr/>
            <p:nvPr/>
          </p:nvSpPr>
          <p:spPr>
            <a:xfrm>
              <a:off x="6678488" y="1662262"/>
              <a:ext cx="2286000" cy="954107"/>
            </a:xfrm>
            <a:prstGeom prst="rect">
              <a:avLst/>
            </a:prstGeom>
          </p:spPr>
          <p:txBody>
            <a:bodyPr>
              <a:spAutoFit/>
            </a:bodyPr>
            <a:lstStyle/>
            <a:p>
              <a:r>
                <a:rPr kumimoji="1" lang="zh-CN" altLang="en-US" sz="2800" dirty="0">
                  <a:solidFill>
                    <a:srgbClr val="FFFFFF"/>
                  </a:solidFill>
                  <a:latin typeface="Arial" pitchFamily="34" charset="0"/>
                  <a:ea typeface="黑体" pitchFamily="49" charset="-122"/>
                  <a:cs typeface="Arial" pitchFamily="34" charset="0"/>
                </a:rPr>
                <a:t>糖原及甘油三酯合成</a:t>
              </a:r>
            </a:p>
          </p:txBody>
        </p:sp>
        <p:sp>
          <p:nvSpPr>
            <p:cNvPr id="14" name="Line 8"/>
            <p:cNvSpPr>
              <a:spLocks noChangeShapeType="1"/>
            </p:cNvSpPr>
            <p:nvPr/>
          </p:nvSpPr>
          <p:spPr bwMode="auto">
            <a:xfrm rot="5400000">
              <a:off x="6551016" y="1880856"/>
              <a:ext cx="0" cy="504000"/>
            </a:xfrm>
            <a:prstGeom prst="line">
              <a:avLst/>
            </a:prstGeom>
            <a:noFill/>
            <a:ln w="38100" cap="sq">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15" name="Line 10"/>
            <p:cNvSpPr>
              <a:spLocks noChangeShapeType="1"/>
            </p:cNvSpPr>
            <p:nvPr/>
          </p:nvSpPr>
          <p:spPr bwMode="auto">
            <a:xfrm rot="10800000">
              <a:off x="8895422" y="1782938"/>
              <a:ext cx="0" cy="69852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grpSp>
      <p:grpSp>
        <p:nvGrpSpPr>
          <p:cNvPr id="8" name="组合 7"/>
          <p:cNvGrpSpPr/>
          <p:nvPr/>
        </p:nvGrpSpPr>
        <p:grpSpPr>
          <a:xfrm>
            <a:off x="395537" y="2852936"/>
            <a:ext cx="7200799" cy="1815882"/>
            <a:chOff x="323529" y="2623775"/>
            <a:chExt cx="7200799" cy="1815882"/>
          </a:xfrm>
        </p:grpSpPr>
        <p:sp>
          <p:nvSpPr>
            <p:cNvPr id="25" name="Text Box 5"/>
            <p:cNvSpPr txBox="1">
              <a:spLocks noChangeArrowheads="1"/>
            </p:cNvSpPr>
            <p:nvPr/>
          </p:nvSpPr>
          <p:spPr bwMode="auto">
            <a:xfrm>
              <a:off x="323529" y="3050956"/>
              <a:ext cx="1008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FFFF"/>
                  </a:solidFill>
                  <a:latin typeface="Arial" pitchFamily="34" charset="0"/>
                  <a:ea typeface="黑体" pitchFamily="49" charset="-122"/>
                  <a:cs typeface="Arial" pitchFamily="34" charset="0"/>
                </a:rPr>
                <a:t>高脂饮食</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20" name="Line 8"/>
            <p:cNvSpPr>
              <a:spLocks noChangeShapeType="1"/>
            </p:cNvSpPr>
            <p:nvPr/>
          </p:nvSpPr>
          <p:spPr bwMode="auto">
            <a:xfrm rot="5400000">
              <a:off x="1510987" y="3269551"/>
              <a:ext cx="0" cy="504000"/>
            </a:xfrm>
            <a:prstGeom prst="line">
              <a:avLst/>
            </a:prstGeom>
            <a:noFill/>
            <a:ln w="38100" cap="sq">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21" name="Text Box 9"/>
            <p:cNvSpPr txBox="1">
              <a:spLocks noChangeArrowheads="1"/>
            </p:cNvSpPr>
            <p:nvPr/>
          </p:nvSpPr>
          <p:spPr bwMode="auto">
            <a:xfrm>
              <a:off x="1403003" y="3050957"/>
              <a:ext cx="331117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FF"/>
                  </a:solidFill>
                  <a:latin typeface="Arial" pitchFamily="34" charset="0"/>
                  <a:ea typeface="黑体" pitchFamily="49" charset="-122"/>
                  <a:cs typeface="Arial" pitchFamily="34" charset="0"/>
                </a:rPr>
                <a:t>胰岛素降低</a:t>
              </a:r>
              <a:endParaRPr kumimoji="1" lang="en-US" altLang="zh-CN" sz="2800" dirty="0">
                <a:solidFill>
                  <a:srgbClr val="FFFFFF"/>
                </a:solidFill>
                <a:latin typeface="Arial" pitchFamily="34" charset="0"/>
                <a:ea typeface="黑体" pitchFamily="49" charset="-122"/>
                <a:cs typeface="Arial" pitchFamily="34" charset="0"/>
              </a:endParaRPr>
            </a:p>
            <a:p>
              <a:pPr eaLnBrk="1" hangingPunct="1"/>
              <a:r>
                <a:rPr kumimoji="1" lang="zh-CN" altLang="en-US" sz="2800" dirty="0">
                  <a:solidFill>
                    <a:srgbClr val="FFFFFF"/>
                  </a:solidFill>
                  <a:latin typeface="Arial" pitchFamily="34" charset="0"/>
                  <a:ea typeface="黑体" pitchFamily="49" charset="-122"/>
                  <a:cs typeface="Arial" pitchFamily="34" charset="0"/>
                </a:rPr>
                <a:t>胰高血糖素升高</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22" name="矩形 21"/>
            <p:cNvSpPr/>
            <p:nvPr/>
          </p:nvSpPr>
          <p:spPr>
            <a:xfrm>
              <a:off x="4806280" y="2623775"/>
              <a:ext cx="2718048" cy="1815882"/>
            </a:xfrm>
            <a:prstGeom prst="rect">
              <a:avLst/>
            </a:prstGeom>
          </p:spPr>
          <p:txBody>
            <a:bodyPr wrap="square">
              <a:spAutoFit/>
            </a:bodyPr>
            <a:lstStyle/>
            <a:p>
              <a:r>
                <a:rPr kumimoji="1" lang="zh-CN" altLang="en-US" sz="2800" dirty="0">
                  <a:solidFill>
                    <a:srgbClr val="FFFFFF"/>
                  </a:solidFill>
                  <a:latin typeface="Arial" pitchFamily="34" charset="0"/>
                  <a:ea typeface="黑体" pitchFamily="49" charset="-122"/>
                  <a:cs typeface="Arial" pitchFamily="34" charset="0"/>
                </a:rPr>
                <a:t>肝糖原分解</a:t>
              </a:r>
              <a:endParaRPr kumimoji="1" lang="en-US" altLang="zh-CN" sz="2800" dirty="0">
                <a:solidFill>
                  <a:srgbClr val="FFFFFF"/>
                </a:solidFill>
                <a:latin typeface="Arial" pitchFamily="34" charset="0"/>
                <a:ea typeface="黑体" pitchFamily="49" charset="-122"/>
                <a:cs typeface="Arial" pitchFamily="34" charset="0"/>
              </a:endParaRPr>
            </a:p>
            <a:p>
              <a:r>
                <a:rPr kumimoji="1" lang="zh-CN" altLang="en-US" sz="2800" dirty="0">
                  <a:solidFill>
                    <a:srgbClr val="FFFFFF"/>
                  </a:solidFill>
                  <a:latin typeface="Arial" pitchFamily="34" charset="0"/>
                  <a:ea typeface="黑体" pitchFamily="49" charset="-122"/>
                  <a:cs typeface="Arial" pitchFamily="34" charset="0"/>
                </a:rPr>
                <a:t>糖异生</a:t>
              </a:r>
              <a:endParaRPr kumimoji="1" lang="en-US" altLang="zh-CN" sz="2800" dirty="0">
                <a:solidFill>
                  <a:srgbClr val="FFFFFF"/>
                </a:solidFill>
                <a:latin typeface="Arial" pitchFamily="34" charset="0"/>
                <a:ea typeface="黑体" pitchFamily="49" charset="-122"/>
                <a:cs typeface="Arial" pitchFamily="34" charset="0"/>
              </a:endParaRPr>
            </a:p>
            <a:p>
              <a:r>
                <a:rPr kumimoji="1" lang="zh-CN" altLang="en-US" sz="2800" dirty="0">
                  <a:solidFill>
                    <a:srgbClr val="FFFFFF"/>
                  </a:solidFill>
                  <a:latin typeface="Arial" pitchFamily="34" charset="0"/>
                  <a:ea typeface="黑体" pitchFamily="49" charset="-122"/>
                  <a:cs typeface="Arial" pitchFamily="34" charset="0"/>
                </a:rPr>
                <a:t>甘油三酯分解</a:t>
              </a:r>
              <a:endParaRPr kumimoji="1" lang="en-US" altLang="zh-CN" sz="2800" dirty="0">
                <a:solidFill>
                  <a:srgbClr val="FFFFFF"/>
                </a:solidFill>
                <a:latin typeface="Arial" pitchFamily="34" charset="0"/>
                <a:ea typeface="黑体" pitchFamily="49" charset="-122"/>
                <a:cs typeface="Arial" pitchFamily="34" charset="0"/>
              </a:endParaRPr>
            </a:p>
            <a:p>
              <a:r>
                <a:rPr kumimoji="1" lang="zh-CN" altLang="en-US" sz="2800" dirty="0">
                  <a:solidFill>
                    <a:srgbClr val="FFFFFF"/>
                  </a:solidFill>
                  <a:latin typeface="Arial" pitchFamily="34" charset="0"/>
                  <a:ea typeface="黑体" pitchFamily="49" charset="-122"/>
                  <a:cs typeface="Arial" pitchFamily="34" charset="0"/>
                </a:rPr>
                <a:t>酮体合成</a:t>
              </a:r>
            </a:p>
          </p:txBody>
        </p:sp>
        <p:sp>
          <p:nvSpPr>
            <p:cNvPr id="23" name="Line 8"/>
            <p:cNvSpPr>
              <a:spLocks noChangeShapeType="1"/>
            </p:cNvSpPr>
            <p:nvPr/>
          </p:nvSpPr>
          <p:spPr bwMode="auto">
            <a:xfrm rot="5400000">
              <a:off x="4678808" y="3269551"/>
              <a:ext cx="0" cy="504000"/>
            </a:xfrm>
            <a:prstGeom prst="line">
              <a:avLst/>
            </a:prstGeom>
            <a:noFill/>
            <a:ln w="38100" cap="sq">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24" name="Line 10"/>
            <p:cNvSpPr>
              <a:spLocks noChangeShapeType="1"/>
            </p:cNvSpPr>
            <p:nvPr/>
          </p:nvSpPr>
          <p:spPr bwMode="auto">
            <a:xfrm rot="10800000" flipH="1">
              <a:off x="7452319" y="2946098"/>
              <a:ext cx="1" cy="108012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grpSp>
      <p:grpSp>
        <p:nvGrpSpPr>
          <p:cNvPr id="7" name="组合 6"/>
          <p:cNvGrpSpPr/>
          <p:nvPr/>
        </p:nvGrpSpPr>
        <p:grpSpPr>
          <a:xfrm>
            <a:off x="323528" y="4852317"/>
            <a:ext cx="7704856" cy="1384995"/>
            <a:chOff x="179512" y="4282417"/>
            <a:chExt cx="7704856" cy="1384995"/>
          </a:xfrm>
        </p:grpSpPr>
        <p:sp>
          <p:nvSpPr>
            <p:cNvPr id="28" name="Text Box 5"/>
            <p:cNvSpPr txBox="1">
              <a:spLocks noChangeArrowheads="1"/>
            </p:cNvSpPr>
            <p:nvPr/>
          </p:nvSpPr>
          <p:spPr bwMode="auto">
            <a:xfrm>
              <a:off x="179512" y="4492276"/>
              <a:ext cx="1295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FF"/>
                  </a:solidFill>
                  <a:latin typeface="Arial" pitchFamily="34" charset="0"/>
                  <a:ea typeface="黑体" pitchFamily="49" charset="-122"/>
                  <a:cs typeface="Arial" pitchFamily="34" charset="0"/>
                </a:rPr>
                <a:t>高蛋白饮食</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29" name="Line 8"/>
            <p:cNvSpPr>
              <a:spLocks noChangeShapeType="1"/>
            </p:cNvSpPr>
            <p:nvPr/>
          </p:nvSpPr>
          <p:spPr bwMode="auto">
            <a:xfrm rot="5400000">
              <a:off x="1727656" y="4710871"/>
              <a:ext cx="0" cy="504000"/>
            </a:xfrm>
            <a:prstGeom prst="line">
              <a:avLst/>
            </a:prstGeom>
            <a:noFill/>
            <a:ln w="38100" cap="sq">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30" name="Text Box 9"/>
            <p:cNvSpPr txBox="1">
              <a:spLocks noChangeArrowheads="1"/>
            </p:cNvSpPr>
            <p:nvPr/>
          </p:nvSpPr>
          <p:spPr bwMode="auto">
            <a:xfrm>
              <a:off x="1763043" y="4492277"/>
              <a:ext cx="331117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FF"/>
                  </a:solidFill>
                  <a:latin typeface="Arial" pitchFamily="34" charset="0"/>
                  <a:ea typeface="黑体" pitchFamily="49" charset="-122"/>
                  <a:cs typeface="Arial" pitchFamily="34" charset="0"/>
                </a:rPr>
                <a:t>胰岛素中度升高</a:t>
              </a:r>
              <a:endParaRPr kumimoji="1" lang="en-US" altLang="zh-CN" sz="2800" dirty="0">
                <a:solidFill>
                  <a:srgbClr val="FFFFFF"/>
                </a:solidFill>
                <a:latin typeface="Arial" pitchFamily="34" charset="0"/>
                <a:ea typeface="黑体" pitchFamily="49" charset="-122"/>
                <a:cs typeface="Arial" pitchFamily="34" charset="0"/>
              </a:endParaRPr>
            </a:p>
            <a:p>
              <a:pPr eaLnBrk="1" hangingPunct="1"/>
              <a:r>
                <a:rPr kumimoji="1" lang="zh-CN" altLang="en-US" sz="2800" dirty="0">
                  <a:solidFill>
                    <a:srgbClr val="FFFFFF"/>
                  </a:solidFill>
                  <a:latin typeface="Arial" pitchFamily="34" charset="0"/>
                  <a:ea typeface="黑体" pitchFamily="49" charset="-122"/>
                  <a:cs typeface="Arial" pitchFamily="34" charset="0"/>
                </a:rPr>
                <a:t>胰高血糖素升高</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31" name="矩形 30"/>
            <p:cNvSpPr/>
            <p:nvPr/>
          </p:nvSpPr>
          <p:spPr>
            <a:xfrm>
              <a:off x="5166320" y="4282417"/>
              <a:ext cx="2718048" cy="1384995"/>
            </a:xfrm>
            <a:prstGeom prst="rect">
              <a:avLst/>
            </a:prstGeom>
          </p:spPr>
          <p:txBody>
            <a:bodyPr wrap="square">
              <a:spAutoFit/>
            </a:bodyPr>
            <a:lstStyle/>
            <a:p>
              <a:r>
                <a:rPr kumimoji="1" lang="zh-CN" altLang="en-US" sz="2800" dirty="0">
                  <a:solidFill>
                    <a:srgbClr val="FFFFFF"/>
                  </a:solidFill>
                  <a:latin typeface="Arial" pitchFamily="34" charset="0"/>
                  <a:ea typeface="黑体" pitchFamily="49" charset="-122"/>
                  <a:cs typeface="Arial" pitchFamily="34" charset="0"/>
                </a:rPr>
                <a:t>肝糖原分解</a:t>
              </a:r>
              <a:endParaRPr kumimoji="1" lang="en-US" altLang="zh-CN" sz="2800" dirty="0">
                <a:solidFill>
                  <a:srgbClr val="FFFFFF"/>
                </a:solidFill>
                <a:latin typeface="Arial" pitchFamily="34" charset="0"/>
                <a:ea typeface="黑体" pitchFamily="49" charset="-122"/>
                <a:cs typeface="Arial" pitchFamily="34" charset="0"/>
              </a:endParaRPr>
            </a:p>
            <a:p>
              <a:r>
                <a:rPr kumimoji="1" lang="zh-CN" altLang="en-US" sz="2800" dirty="0">
                  <a:solidFill>
                    <a:srgbClr val="FFFFFF"/>
                  </a:solidFill>
                  <a:latin typeface="Arial" pitchFamily="34" charset="0"/>
                  <a:ea typeface="黑体" pitchFamily="49" charset="-122"/>
                  <a:cs typeface="Arial" pitchFamily="34" charset="0"/>
                </a:rPr>
                <a:t>糖异生</a:t>
              </a:r>
              <a:endParaRPr kumimoji="1" lang="en-US" altLang="zh-CN" sz="2800" dirty="0">
                <a:solidFill>
                  <a:srgbClr val="FFFFFF"/>
                </a:solidFill>
                <a:latin typeface="Arial" pitchFamily="34" charset="0"/>
                <a:ea typeface="黑体" pitchFamily="49" charset="-122"/>
                <a:cs typeface="Arial" pitchFamily="34" charset="0"/>
              </a:endParaRPr>
            </a:p>
            <a:p>
              <a:r>
                <a:rPr kumimoji="1" lang="zh-CN" altLang="en-US" sz="2800" dirty="0">
                  <a:solidFill>
                    <a:srgbClr val="FFFFFF"/>
                  </a:solidFill>
                  <a:latin typeface="Arial" pitchFamily="34" charset="0"/>
                  <a:ea typeface="黑体" pitchFamily="49" charset="-122"/>
                  <a:cs typeface="Arial" pitchFamily="34" charset="0"/>
                </a:rPr>
                <a:t>甘油三酯合成</a:t>
              </a:r>
            </a:p>
          </p:txBody>
        </p:sp>
        <p:sp>
          <p:nvSpPr>
            <p:cNvPr id="32" name="Line 8"/>
            <p:cNvSpPr>
              <a:spLocks noChangeShapeType="1"/>
            </p:cNvSpPr>
            <p:nvPr/>
          </p:nvSpPr>
          <p:spPr bwMode="auto">
            <a:xfrm rot="5400000">
              <a:off x="5112088" y="4710871"/>
              <a:ext cx="0" cy="504000"/>
            </a:xfrm>
            <a:prstGeom prst="line">
              <a:avLst/>
            </a:prstGeom>
            <a:noFill/>
            <a:ln w="38100" cap="sq">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34" name="Line 10"/>
            <p:cNvSpPr>
              <a:spLocks noChangeShapeType="1"/>
            </p:cNvSpPr>
            <p:nvPr/>
          </p:nvSpPr>
          <p:spPr bwMode="auto">
            <a:xfrm rot="10800000" flipH="1">
              <a:off x="7812359" y="4437111"/>
              <a:ext cx="1" cy="108012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grpSp>
      <p:sp>
        <p:nvSpPr>
          <p:cNvPr id="27" name="灯片编号占位符 26"/>
          <p:cNvSpPr>
            <a:spLocks noGrp="1"/>
          </p:cNvSpPr>
          <p:nvPr>
            <p:ph type="sldNum" sz="quarter" idx="11"/>
          </p:nvPr>
        </p:nvSpPr>
        <p:spPr/>
        <p:txBody>
          <a:bodyPr/>
          <a:lstStyle/>
          <a:p>
            <a:pPr>
              <a:defRPr/>
            </a:pPr>
            <a:fld id="{7D90E316-58D3-4896-89CC-36797C80DBF5}" type="slidenum">
              <a:rPr lang="en-US" altLang="zh-CN" smtClean="0"/>
              <a:pPr>
                <a:defRPr/>
              </a:pPr>
              <a:t>81</a:t>
            </a:fld>
            <a:endParaRPr lang="en-US" altLang="zh-CN"/>
          </a:p>
        </p:txBody>
      </p:sp>
    </p:spTree>
    <p:extLst>
      <p:ext uri="{BB962C8B-B14F-4D97-AF65-F5344CB8AC3E}">
        <p14:creationId xmlns:p14="http://schemas.microsoft.com/office/powerpoint/2010/main" val="65933018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03648" y="1700808"/>
            <a:ext cx="5400674" cy="584200"/>
            <a:chOff x="1066" y="1570"/>
            <a:chExt cx="2760" cy="368"/>
          </a:xfrm>
        </p:grpSpPr>
        <p:sp>
          <p:nvSpPr>
            <p:cNvPr id="76810" name="Text Box 4"/>
            <p:cNvSpPr txBox="1">
              <a:spLocks noChangeArrowheads="1"/>
            </p:cNvSpPr>
            <p:nvPr/>
          </p:nvSpPr>
          <p:spPr bwMode="auto">
            <a:xfrm>
              <a:off x="1066" y="1570"/>
              <a:ext cx="143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Arial" pitchFamily="34" charset="0"/>
                  <a:ea typeface="黑体" pitchFamily="49" charset="-122"/>
                  <a:cs typeface="Arial" pitchFamily="34" charset="0"/>
                </a:rPr>
                <a:t>禁食</a:t>
              </a:r>
              <a:r>
                <a:rPr kumimoji="1" lang="en-US" altLang="zh-CN" sz="2800" dirty="0">
                  <a:latin typeface="Arial" pitchFamily="34" charset="0"/>
                  <a:ea typeface="黑体" pitchFamily="49" charset="-122"/>
                  <a:cs typeface="Arial" pitchFamily="34" charset="0"/>
                </a:rPr>
                <a:t>12</a:t>
              </a:r>
              <a:r>
                <a:rPr kumimoji="1" lang="zh-CN" altLang="en-US" sz="2800" dirty="0">
                  <a:latin typeface="Arial" pitchFamily="34" charset="0"/>
                  <a:ea typeface="黑体" pitchFamily="49" charset="-122"/>
                  <a:cs typeface="Arial" pitchFamily="34" charset="0"/>
                </a:rPr>
                <a:t>小时以上</a:t>
              </a:r>
              <a:endParaRPr kumimoji="1" lang="zh-CN" altLang="en-US" sz="2400" dirty="0">
                <a:latin typeface="Arial" pitchFamily="34" charset="0"/>
                <a:ea typeface="黑体" pitchFamily="49" charset="-122"/>
                <a:cs typeface="Arial" pitchFamily="34" charset="0"/>
              </a:endParaRPr>
            </a:p>
          </p:txBody>
        </p:sp>
        <p:sp>
          <p:nvSpPr>
            <p:cNvPr id="76811" name="Text Box 5"/>
            <p:cNvSpPr txBox="1">
              <a:spLocks noChangeArrowheads="1"/>
            </p:cNvSpPr>
            <p:nvPr/>
          </p:nvSpPr>
          <p:spPr bwMode="auto">
            <a:xfrm>
              <a:off x="3138" y="1570"/>
              <a:ext cx="68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rIns="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latin typeface="Arial" pitchFamily="34" charset="0"/>
                  <a:ea typeface="黑体" pitchFamily="49" charset="-122"/>
                  <a:cs typeface="Arial" pitchFamily="34" charset="0"/>
                </a:rPr>
                <a:t>血  糖 </a:t>
              </a:r>
              <a:r>
                <a:rPr kumimoji="1" lang="zh-CN" altLang="en-US" sz="3200" dirty="0">
                  <a:latin typeface="Arial" pitchFamily="34" charset="0"/>
                  <a:ea typeface="黑体" pitchFamily="49" charset="-122"/>
                  <a:cs typeface="Arial" pitchFamily="34" charset="0"/>
                </a:rPr>
                <a:t>↓</a:t>
              </a:r>
              <a:endParaRPr kumimoji="1" lang="zh-CN" altLang="en-US" sz="2800" dirty="0">
                <a:latin typeface="Arial" pitchFamily="34" charset="0"/>
                <a:ea typeface="黑体" pitchFamily="49" charset="-122"/>
                <a:cs typeface="Arial" pitchFamily="34" charset="0"/>
              </a:endParaRPr>
            </a:p>
          </p:txBody>
        </p:sp>
        <p:sp>
          <p:nvSpPr>
            <p:cNvPr id="76812" name="Line 6"/>
            <p:cNvSpPr>
              <a:spLocks noChangeShapeType="1"/>
            </p:cNvSpPr>
            <p:nvPr/>
          </p:nvSpPr>
          <p:spPr bwMode="auto">
            <a:xfrm>
              <a:off x="2554" y="1751"/>
              <a:ext cx="499" cy="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grpSp>
      <p:grpSp>
        <p:nvGrpSpPr>
          <p:cNvPr id="3" name="Group 13"/>
          <p:cNvGrpSpPr>
            <a:grpSpLocks/>
          </p:cNvGrpSpPr>
          <p:nvPr/>
        </p:nvGrpSpPr>
        <p:grpSpPr bwMode="auto">
          <a:xfrm>
            <a:off x="3996382" y="2348506"/>
            <a:ext cx="3671888" cy="1522412"/>
            <a:chOff x="2472" y="1797"/>
            <a:chExt cx="2313" cy="959"/>
          </a:xfrm>
        </p:grpSpPr>
        <p:sp>
          <p:nvSpPr>
            <p:cNvPr id="76808" name="Line 8"/>
            <p:cNvSpPr>
              <a:spLocks noChangeShapeType="1"/>
            </p:cNvSpPr>
            <p:nvPr/>
          </p:nvSpPr>
          <p:spPr bwMode="auto">
            <a:xfrm>
              <a:off x="3651" y="1797"/>
              <a:ext cx="0" cy="288"/>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76809" name="Text Box 9"/>
            <p:cNvSpPr txBox="1">
              <a:spLocks noChangeArrowheads="1"/>
            </p:cNvSpPr>
            <p:nvPr/>
          </p:nvSpPr>
          <p:spPr bwMode="auto">
            <a:xfrm>
              <a:off x="2472" y="2160"/>
              <a:ext cx="231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latin typeface="Arial" pitchFamily="34" charset="0"/>
                  <a:ea typeface="黑体" pitchFamily="49" charset="-122"/>
                  <a:cs typeface="Arial" pitchFamily="34" charset="0"/>
                </a:rPr>
                <a:t>胰岛素分泌减少</a:t>
              </a:r>
            </a:p>
            <a:p>
              <a:pPr eaLnBrk="1" hangingPunct="1"/>
              <a:r>
                <a:rPr kumimoji="1" lang="zh-CN" altLang="en-US" sz="2800" dirty="0">
                  <a:latin typeface="Arial" pitchFamily="34" charset="0"/>
                  <a:ea typeface="黑体" pitchFamily="49" charset="-122"/>
                  <a:cs typeface="Arial" pitchFamily="34" charset="0"/>
                </a:rPr>
                <a:t>胰高血糖素分泌增加</a:t>
              </a:r>
              <a:endParaRPr kumimoji="1" lang="zh-CN" altLang="en-US" sz="2400" dirty="0">
                <a:latin typeface="Arial" pitchFamily="34" charset="0"/>
                <a:ea typeface="黑体" pitchFamily="49" charset="-122"/>
                <a:cs typeface="Arial" pitchFamily="34" charset="0"/>
              </a:endParaRPr>
            </a:p>
          </p:txBody>
        </p:sp>
      </p:grpSp>
      <p:grpSp>
        <p:nvGrpSpPr>
          <p:cNvPr id="4" name="Group 14"/>
          <p:cNvGrpSpPr>
            <a:grpSpLocks/>
          </p:cNvGrpSpPr>
          <p:nvPr/>
        </p:nvGrpSpPr>
        <p:grpSpPr bwMode="auto">
          <a:xfrm>
            <a:off x="3204220" y="4077300"/>
            <a:ext cx="5256212" cy="2270128"/>
            <a:chOff x="1973" y="2886"/>
            <a:chExt cx="3311" cy="1430"/>
          </a:xfrm>
        </p:grpSpPr>
        <p:sp>
          <p:nvSpPr>
            <p:cNvPr id="76806" name="Line 10"/>
            <p:cNvSpPr>
              <a:spLocks noChangeShapeType="1"/>
            </p:cNvSpPr>
            <p:nvPr/>
          </p:nvSpPr>
          <p:spPr bwMode="auto">
            <a:xfrm>
              <a:off x="3651" y="2886"/>
              <a:ext cx="0" cy="29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itchFamily="34" charset="0"/>
                <a:ea typeface="黑体" pitchFamily="49" charset="-122"/>
                <a:cs typeface="Arial" pitchFamily="34" charset="0"/>
              </a:endParaRPr>
            </a:p>
          </p:txBody>
        </p:sp>
        <p:sp>
          <p:nvSpPr>
            <p:cNvPr id="76807" name="Text Box 11"/>
            <p:cNvSpPr txBox="1">
              <a:spLocks noChangeArrowheads="1"/>
            </p:cNvSpPr>
            <p:nvPr/>
          </p:nvSpPr>
          <p:spPr bwMode="auto">
            <a:xfrm>
              <a:off x="1973" y="3230"/>
              <a:ext cx="3311"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spcBef>
                  <a:spcPts val="600"/>
                </a:spcBef>
              </a:pPr>
              <a:r>
                <a:rPr kumimoji="1" lang="zh-CN" altLang="en-US" sz="2800" dirty="0">
                  <a:latin typeface="Arial" pitchFamily="34" charset="0"/>
                  <a:ea typeface="黑体" pitchFamily="49" charset="-122"/>
                  <a:cs typeface="Arial" pitchFamily="34" charset="0"/>
                </a:rPr>
                <a:t>肝糖原分解</a:t>
              </a:r>
              <a:r>
                <a:rPr kumimoji="1" lang="zh-CN" altLang="en-US" sz="3200" dirty="0">
                  <a:latin typeface="Arial" pitchFamily="34" charset="0"/>
                  <a:ea typeface="黑体" pitchFamily="49" charset="-122"/>
                  <a:cs typeface="Arial" pitchFamily="34" charset="0"/>
                </a:rPr>
                <a:t>↓</a:t>
              </a:r>
              <a:endParaRPr kumimoji="1" lang="en-US" altLang="zh-CN" sz="2800" dirty="0">
                <a:latin typeface="Arial" pitchFamily="34" charset="0"/>
                <a:ea typeface="黑体" pitchFamily="49" charset="-122"/>
                <a:cs typeface="Arial" pitchFamily="34" charset="0"/>
              </a:endParaRPr>
            </a:p>
            <a:p>
              <a:pPr eaLnBrk="1" hangingPunct="1">
                <a:spcBef>
                  <a:spcPts val="600"/>
                </a:spcBef>
              </a:pPr>
              <a:r>
                <a:rPr kumimoji="1" lang="zh-CN" altLang="en-US" sz="2800" dirty="0">
                  <a:latin typeface="Arial" pitchFamily="34" charset="0"/>
                  <a:ea typeface="黑体" pitchFamily="49" charset="-122"/>
                  <a:cs typeface="Arial" pitchFamily="34" charset="0"/>
                </a:rPr>
                <a:t>糖异生</a:t>
              </a:r>
              <a:r>
                <a:rPr kumimoji="1" lang="zh-CN" altLang="en-US" sz="3200" dirty="0">
                  <a:latin typeface="Arial" pitchFamily="34" charset="0"/>
                  <a:ea typeface="黑体" pitchFamily="49" charset="-122"/>
                  <a:cs typeface="Arial" pitchFamily="34" charset="0"/>
                </a:rPr>
                <a:t>↑</a:t>
              </a:r>
              <a:endParaRPr kumimoji="1" lang="en-US" altLang="zh-CN" sz="2800" dirty="0">
                <a:latin typeface="Arial" pitchFamily="34" charset="0"/>
                <a:ea typeface="黑体" pitchFamily="49" charset="-122"/>
                <a:cs typeface="Arial" pitchFamily="34" charset="0"/>
              </a:endParaRPr>
            </a:p>
            <a:p>
              <a:pPr eaLnBrk="1" hangingPunct="1">
                <a:spcBef>
                  <a:spcPts val="600"/>
                </a:spcBef>
              </a:pPr>
              <a:r>
                <a:rPr kumimoji="1" lang="zh-CN" altLang="en-US" sz="2800" dirty="0">
                  <a:latin typeface="Arial" pitchFamily="34" charset="0"/>
                  <a:ea typeface="黑体" pitchFamily="49" charset="-122"/>
                  <a:cs typeface="Arial" pitchFamily="34" charset="0"/>
                </a:rPr>
                <a:t>脂肪动员</a:t>
              </a:r>
              <a:r>
                <a:rPr kumimoji="1" lang="zh-CN" altLang="en-US" sz="3200" dirty="0">
                  <a:latin typeface="Arial" pitchFamily="34" charset="0"/>
                  <a:ea typeface="黑体" pitchFamily="49" charset="-122"/>
                  <a:cs typeface="Arial" pitchFamily="34" charset="0"/>
                </a:rPr>
                <a:t>↑</a:t>
              </a:r>
              <a:endParaRPr kumimoji="1" lang="zh-CN" altLang="en-US" sz="2400" dirty="0">
                <a:latin typeface="Arial" pitchFamily="34" charset="0"/>
                <a:ea typeface="黑体" pitchFamily="49" charset="-122"/>
                <a:cs typeface="Arial" pitchFamily="34" charset="0"/>
              </a:endParaRPr>
            </a:p>
          </p:txBody>
        </p:sp>
      </p:grpSp>
      <p:sp>
        <p:nvSpPr>
          <p:cNvPr id="76805" name="Rectangle 12"/>
          <p:cNvSpPr>
            <a:spLocks noChangeArrowheads="1"/>
          </p:cNvSpPr>
          <p:nvPr/>
        </p:nvSpPr>
        <p:spPr bwMode="auto">
          <a:xfrm>
            <a:off x="1547813" y="764704"/>
            <a:ext cx="57610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Times New Roman" pitchFamily="18" charset="0"/>
                <a:ea typeface="黑体" pitchFamily="2" charset="-122"/>
              </a:rPr>
              <a:t>（二）空腹状态的代谢</a:t>
            </a:r>
            <a:endParaRPr kumimoji="1" lang="zh-CN" altLang="en-US" sz="2400" dirty="0">
              <a:solidFill>
                <a:srgbClr val="FFFF00"/>
              </a:solidFill>
              <a:latin typeface="Times New Roman" pitchFamily="18" charset="0"/>
              <a:ea typeface="黑体" pitchFamily="2" charset="-122"/>
            </a:endParaRPr>
          </a:p>
        </p:txBody>
      </p:sp>
      <p:sp>
        <p:nvSpPr>
          <p:cNvPr id="13" name="灯片编号占位符 12"/>
          <p:cNvSpPr>
            <a:spLocks noGrp="1"/>
          </p:cNvSpPr>
          <p:nvPr>
            <p:ph type="sldNum" sz="quarter" idx="11"/>
          </p:nvPr>
        </p:nvSpPr>
        <p:spPr/>
        <p:txBody>
          <a:bodyPr/>
          <a:lstStyle/>
          <a:p>
            <a:pPr>
              <a:defRPr/>
            </a:pPr>
            <a:fld id="{7D90E316-58D3-4896-89CC-36797C80DBF5}" type="slidenum">
              <a:rPr lang="en-US" altLang="zh-CN" smtClean="0"/>
              <a:pPr>
                <a:defRPr/>
              </a:pPr>
              <a:t>82</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898" name="Picture 4" descr="饥饿时的代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5875"/>
            <a:ext cx="9142412"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5"/>
          <p:cNvSpPr txBox="1">
            <a:spLocks noChangeArrowheads="1"/>
          </p:cNvSpPr>
          <p:nvPr/>
        </p:nvSpPr>
        <p:spPr bwMode="auto">
          <a:xfrm>
            <a:off x="898525" y="5300663"/>
            <a:ext cx="208929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3200" dirty="0">
                <a:solidFill>
                  <a:srgbClr val="000514"/>
                </a:solidFill>
                <a:ea typeface="黑体" pitchFamily="2" charset="-122"/>
              </a:rPr>
              <a:t>空腹时的代谢变化</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83</a:t>
            </a:fld>
            <a:endParaRPr lang="en-US" altLang="zh-CN"/>
          </a:p>
        </p:txBody>
      </p:sp>
    </p:spTree>
    <p:extLst>
      <p:ext uri="{BB962C8B-B14F-4D97-AF65-F5344CB8AC3E}">
        <p14:creationId xmlns:p14="http://schemas.microsoft.com/office/powerpoint/2010/main" val="3280396164"/>
      </p:ext>
    </p:extLst>
  </p:cSld>
  <p:clrMapOvr>
    <a:masterClrMapping/>
  </p:clrMapOvr>
  <p:transition spd="med">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1" name="Text Box 5"/>
          <p:cNvSpPr txBox="1">
            <a:spLocks noChangeArrowheads="1"/>
          </p:cNvSpPr>
          <p:nvPr/>
        </p:nvSpPr>
        <p:spPr bwMode="auto">
          <a:xfrm>
            <a:off x="2123728" y="2132856"/>
            <a:ext cx="5257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rIns="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dirty="0">
                <a:solidFill>
                  <a:srgbClr val="FFFFFF"/>
                </a:solidFill>
                <a:latin typeface="Arial" pitchFamily="34" charset="0"/>
                <a:ea typeface="黑体" pitchFamily="49" charset="-122"/>
                <a:cs typeface="Arial" pitchFamily="34" charset="0"/>
              </a:rPr>
              <a:t>血糖↓、甘油和脂肪酸↑、氨基酸↑</a:t>
            </a:r>
          </a:p>
        </p:txBody>
      </p:sp>
      <p:grpSp>
        <p:nvGrpSpPr>
          <p:cNvPr id="3" name="Group 13"/>
          <p:cNvGrpSpPr>
            <a:grpSpLocks/>
          </p:cNvGrpSpPr>
          <p:nvPr/>
        </p:nvGrpSpPr>
        <p:grpSpPr bwMode="auto">
          <a:xfrm>
            <a:off x="2915890" y="2726680"/>
            <a:ext cx="3671888" cy="1422400"/>
            <a:chOff x="2472" y="1860"/>
            <a:chExt cx="2313" cy="896"/>
          </a:xfrm>
        </p:grpSpPr>
        <p:sp>
          <p:nvSpPr>
            <p:cNvPr id="76808" name="Line 8"/>
            <p:cNvSpPr>
              <a:spLocks noChangeShapeType="1"/>
            </p:cNvSpPr>
            <p:nvPr/>
          </p:nvSpPr>
          <p:spPr bwMode="auto">
            <a:xfrm>
              <a:off x="3651" y="1860"/>
              <a:ext cx="0" cy="288"/>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76809" name="Text Box 9"/>
            <p:cNvSpPr txBox="1">
              <a:spLocks noChangeArrowheads="1"/>
            </p:cNvSpPr>
            <p:nvPr/>
          </p:nvSpPr>
          <p:spPr bwMode="auto">
            <a:xfrm>
              <a:off x="2472" y="2160"/>
              <a:ext cx="231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FF"/>
                  </a:solidFill>
                  <a:latin typeface="Arial" pitchFamily="34" charset="0"/>
                  <a:ea typeface="黑体" pitchFamily="49" charset="-122"/>
                  <a:cs typeface="Arial" pitchFamily="34" charset="0"/>
                </a:rPr>
                <a:t>胰岛素分泌极少</a:t>
              </a:r>
            </a:p>
            <a:p>
              <a:pPr eaLnBrk="1" hangingPunct="1"/>
              <a:r>
                <a:rPr kumimoji="1" lang="zh-CN" altLang="en-US" sz="2800" dirty="0">
                  <a:solidFill>
                    <a:srgbClr val="FFFFFF"/>
                  </a:solidFill>
                  <a:latin typeface="Arial" pitchFamily="34" charset="0"/>
                  <a:ea typeface="黑体" pitchFamily="49" charset="-122"/>
                  <a:cs typeface="Arial" pitchFamily="34" charset="0"/>
                </a:rPr>
                <a:t>胰高血糖素分泌增加</a:t>
              </a:r>
              <a:endParaRPr kumimoji="1" lang="zh-CN" altLang="en-US" sz="2400" dirty="0">
                <a:solidFill>
                  <a:srgbClr val="FFFFFF"/>
                </a:solidFill>
                <a:latin typeface="Arial" pitchFamily="34" charset="0"/>
                <a:ea typeface="黑体" pitchFamily="49" charset="-122"/>
                <a:cs typeface="Arial" pitchFamily="34" charset="0"/>
              </a:endParaRPr>
            </a:p>
          </p:txBody>
        </p:sp>
      </p:grpSp>
      <p:grpSp>
        <p:nvGrpSpPr>
          <p:cNvPr id="4" name="Group 14"/>
          <p:cNvGrpSpPr>
            <a:grpSpLocks/>
          </p:cNvGrpSpPr>
          <p:nvPr/>
        </p:nvGrpSpPr>
        <p:grpSpPr bwMode="auto">
          <a:xfrm>
            <a:off x="2123728" y="4186708"/>
            <a:ext cx="5256212" cy="2338388"/>
            <a:chOff x="1973" y="2901"/>
            <a:chExt cx="3311" cy="1473"/>
          </a:xfrm>
        </p:grpSpPr>
        <p:sp>
          <p:nvSpPr>
            <p:cNvPr id="76806" name="Line 10"/>
            <p:cNvSpPr>
              <a:spLocks noChangeShapeType="1"/>
            </p:cNvSpPr>
            <p:nvPr/>
          </p:nvSpPr>
          <p:spPr bwMode="auto">
            <a:xfrm>
              <a:off x="3651" y="2901"/>
              <a:ext cx="0" cy="290"/>
            </a:xfrm>
            <a:prstGeom prst="line">
              <a:avLst/>
            </a:prstGeom>
            <a:noFill/>
            <a:ln w="38100" cap="sq">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FFFFFF"/>
                </a:solidFill>
                <a:latin typeface="Arial" pitchFamily="34" charset="0"/>
                <a:ea typeface="黑体" pitchFamily="49" charset="-122"/>
                <a:cs typeface="Arial" pitchFamily="34" charset="0"/>
              </a:endParaRPr>
            </a:p>
          </p:txBody>
        </p:sp>
        <p:sp>
          <p:nvSpPr>
            <p:cNvPr id="76807" name="Text Box 11"/>
            <p:cNvSpPr txBox="1">
              <a:spLocks noChangeArrowheads="1"/>
            </p:cNvSpPr>
            <p:nvPr/>
          </p:nvSpPr>
          <p:spPr bwMode="auto">
            <a:xfrm>
              <a:off x="1973" y="3230"/>
              <a:ext cx="3311"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2800" dirty="0">
                  <a:solidFill>
                    <a:srgbClr val="FFFFFF"/>
                  </a:solidFill>
                  <a:latin typeface="Arial" pitchFamily="34" charset="0"/>
                  <a:ea typeface="黑体" pitchFamily="49" charset="-122"/>
                  <a:cs typeface="Arial" pitchFamily="34" charset="0"/>
                </a:rPr>
                <a:t>葡萄糖利用减少，糖异生增加</a:t>
              </a:r>
              <a:endParaRPr kumimoji="1" lang="en-US" altLang="zh-CN" sz="2800" dirty="0">
                <a:solidFill>
                  <a:srgbClr val="FFFFFF"/>
                </a:solidFill>
                <a:latin typeface="Arial" pitchFamily="34" charset="0"/>
                <a:ea typeface="黑体" pitchFamily="49" charset="-122"/>
                <a:cs typeface="Arial" pitchFamily="34" charset="0"/>
              </a:endParaRPr>
            </a:p>
            <a:p>
              <a:pPr eaLnBrk="1" hangingPunct="1"/>
              <a:r>
                <a:rPr kumimoji="1" lang="zh-CN" altLang="en-US" sz="2800" dirty="0">
                  <a:solidFill>
                    <a:srgbClr val="FFFFFF"/>
                  </a:solidFill>
                  <a:latin typeface="Arial" pitchFamily="34" charset="0"/>
                  <a:ea typeface="黑体" pitchFamily="49" charset="-122"/>
                  <a:cs typeface="Arial" pitchFamily="34" charset="0"/>
                </a:rPr>
                <a:t>脂肪酸和酮体利用增加</a:t>
              </a:r>
              <a:endParaRPr kumimoji="1" lang="en-US" altLang="zh-CN" sz="2800" dirty="0">
                <a:solidFill>
                  <a:srgbClr val="FFFFFF"/>
                </a:solidFill>
                <a:latin typeface="Arial" pitchFamily="34" charset="0"/>
                <a:ea typeface="黑体" pitchFamily="49" charset="-122"/>
                <a:cs typeface="Arial" pitchFamily="34" charset="0"/>
              </a:endParaRPr>
            </a:p>
            <a:p>
              <a:pPr eaLnBrk="1" hangingPunct="1"/>
              <a:r>
                <a:rPr kumimoji="1" lang="zh-CN" altLang="en-US" sz="2800" dirty="0">
                  <a:solidFill>
                    <a:srgbClr val="FFFFFF"/>
                  </a:solidFill>
                  <a:latin typeface="Arial" pitchFamily="34" charset="0"/>
                  <a:ea typeface="黑体" pitchFamily="49" charset="-122"/>
                  <a:cs typeface="Arial" pitchFamily="34" charset="0"/>
                </a:rPr>
                <a:t>以分解代谢为特征</a:t>
              </a:r>
              <a:endParaRPr kumimoji="1" lang="en-US" altLang="zh-CN" sz="2800" dirty="0">
                <a:solidFill>
                  <a:srgbClr val="FFFFFF"/>
                </a:solidFill>
                <a:latin typeface="Arial" pitchFamily="34" charset="0"/>
                <a:ea typeface="黑体" pitchFamily="49" charset="-122"/>
                <a:cs typeface="Arial" pitchFamily="34" charset="0"/>
              </a:endParaRPr>
            </a:p>
            <a:p>
              <a:pPr eaLnBrk="1" hangingPunct="1"/>
              <a:r>
                <a:rPr kumimoji="1" lang="zh-CN" altLang="en-US" sz="2800" dirty="0">
                  <a:solidFill>
                    <a:srgbClr val="FFFFFF"/>
                  </a:solidFill>
                  <a:latin typeface="Arial" pitchFamily="34" charset="0"/>
                  <a:ea typeface="黑体" pitchFamily="49" charset="-122"/>
                  <a:cs typeface="Arial" pitchFamily="34" charset="0"/>
                </a:rPr>
                <a:t>（脂肪和蛋白质分解）</a:t>
              </a:r>
              <a:endParaRPr kumimoji="1" lang="zh-CN" altLang="en-US" sz="2400" dirty="0">
                <a:solidFill>
                  <a:srgbClr val="FFFFFF"/>
                </a:solidFill>
                <a:latin typeface="Arial" pitchFamily="34" charset="0"/>
                <a:ea typeface="黑体" pitchFamily="49" charset="-122"/>
                <a:cs typeface="Arial" pitchFamily="34" charset="0"/>
              </a:endParaRPr>
            </a:p>
          </p:txBody>
        </p:sp>
      </p:grpSp>
      <p:sp>
        <p:nvSpPr>
          <p:cNvPr id="76805" name="Rectangle 12"/>
          <p:cNvSpPr>
            <a:spLocks noChangeArrowheads="1"/>
          </p:cNvSpPr>
          <p:nvPr/>
        </p:nvSpPr>
        <p:spPr bwMode="auto">
          <a:xfrm>
            <a:off x="1547813" y="764704"/>
            <a:ext cx="57610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200" dirty="0">
                <a:solidFill>
                  <a:srgbClr val="FFFF00"/>
                </a:solidFill>
                <a:latin typeface="Times New Roman" pitchFamily="18" charset="0"/>
                <a:ea typeface="黑体" pitchFamily="2" charset="-122"/>
              </a:rPr>
              <a:t>（三）饥饿状态的代谢</a:t>
            </a:r>
            <a:endParaRPr kumimoji="1" lang="zh-CN" altLang="en-US" sz="2400" dirty="0">
              <a:solidFill>
                <a:srgbClr val="FFFF00"/>
              </a:solidFill>
              <a:latin typeface="Times New Roman" pitchFamily="18" charset="0"/>
              <a:ea typeface="黑体" pitchFamily="2" charset="-122"/>
            </a:endParaRPr>
          </a:p>
        </p:txBody>
      </p:sp>
      <p:sp>
        <p:nvSpPr>
          <p:cNvPr id="14" name="Text Box 4"/>
          <p:cNvSpPr txBox="1">
            <a:spLocks noChangeArrowheads="1"/>
          </p:cNvSpPr>
          <p:nvPr/>
        </p:nvSpPr>
        <p:spPr bwMode="auto">
          <a:xfrm>
            <a:off x="467544" y="1465620"/>
            <a:ext cx="4960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en-US" altLang="zh-CN" sz="2800" dirty="0">
                <a:solidFill>
                  <a:srgbClr val="FFFFFF"/>
                </a:solidFill>
                <a:latin typeface="Arial" pitchFamily="34" charset="0"/>
                <a:ea typeface="黑体" pitchFamily="49" charset="-122"/>
                <a:cs typeface="Arial" pitchFamily="34" charset="0"/>
              </a:rPr>
              <a:t>1. </a:t>
            </a:r>
            <a:r>
              <a:rPr kumimoji="1" lang="zh-CN" altLang="en-US" sz="2800" dirty="0">
                <a:solidFill>
                  <a:srgbClr val="FFFFFF"/>
                </a:solidFill>
                <a:latin typeface="Arial" pitchFamily="34" charset="0"/>
                <a:ea typeface="黑体" pitchFamily="49" charset="-122"/>
                <a:cs typeface="Arial" pitchFamily="34" charset="0"/>
              </a:rPr>
              <a:t>短期饥饿（禁食</a:t>
            </a:r>
            <a:r>
              <a:rPr kumimoji="1" lang="en-US" altLang="zh-CN" sz="2800" dirty="0">
                <a:solidFill>
                  <a:srgbClr val="FFFFFF"/>
                </a:solidFill>
                <a:latin typeface="Arial" pitchFamily="34" charset="0"/>
                <a:ea typeface="黑体" pitchFamily="49" charset="-122"/>
                <a:cs typeface="Arial" pitchFamily="34" charset="0"/>
              </a:rPr>
              <a:t>1~3</a:t>
            </a:r>
            <a:r>
              <a:rPr kumimoji="1" lang="zh-CN" altLang="en-US" sz="2800" dirty="0">
                <a:solidFill>
                  <a:srgbClr val="FFFFFF"/>
                </a:solidFill>
                <a:latin typeface="Arial" pitchFamily="34" charset="0"/>
                <a:ea typeface="黑体" pitchFamily="49" charset="-122"/>
                <a:cs typeface="Arial" pitchFamily="34" charset="0"/>
              </a:rPr>
              <a:t>天）</a:t>
            </a:r>
            <a:endParaRPr kumimoji="1" lang="zh-CN" altLang="en-US" sz="2400" dirty="0">
              <a:solidFill>
                <a:srgbClr val="FFFFFF"/>
              </a:solidFill>
              <a:latin typeface="Arial" pitchFamily="34" charset="0"/>
              <a:ea typeface="黑体" pitchFamily="49" charset="-122"/>
              <a:cs typeface="Arial" pitchFamily="34" charset="0"/>
            </a:endParaRPr>
          </a:p>
        </p:txBody>
      </p:sp>
      <p:sp>
        <p:nvSpPr>
          <p:cNvPr id="11" name="灯片编号占位符 10"/>
          <p:cNvSpPr>
            <a:spLocks noGrp="1"/>
          </p:cNvSpPr>
          <p:nvPr>
            <p:ph type="sldNum" sz="quarter" idx="11"/>
          </p:nvPr>
        </p:nvSpPr>
        <p:spPr/>
        <p:txBody>
          <a:bodyPr/>
          <a:lstStyle/>
          <a:p>
            <a:pPr>
              <a:defRPr/>
            </a:pPr>
            <a:fld id="{7D90E316-58D3-4896-89CC-36797C80DBF5}" type="slidenum">
              <a:rPr lang="en-US" altLang="zh-CN" smtClean="0"/>
              <a:pPr>
                <a:defRPr/>
              </a:pPr>
              <a:t>84</a:t>
            </a:fld>
            <a:endParaRPr lang="en-US" altLang="zh-CN"/>
          </a:p>
        </p:txBody>
      </p:sp>
    </p:spTree>
    <p:extLst>
      <p:ext uri="{BB962C8B-B14F-4D97-AF65-F5344CB8AC3E}">
        <p14:creationId xmlns:p14="http://schemas.microsoft.com/office/powerpoint/2010/main" val="219336359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11"/>
                                        </p:tgtEl>
                                        <p:attrNameLst>
                                          <p:attrName>style.visibility</p:attrName>
                                        </p:attrNameLst>
                                      </p:cBhvr>
                                      <p:to>
                                        <p:strVal val="visible"/>
                                      </p:to>
                                    </p:set>
                                    <p:animEffect transition="in" filter="fade">
                                      <p:cBhvr>
                                        <p:cTn id="12" dur="500"/>
                                        <p:tgtEl>
                                          <p:spTgt spid="768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827088" y="1404938"/>
            <a:ext cx="7921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lang="zh-CN" altLang="en-US" sz="2800">
                <a:latin typeface="Arial" pitchFamily="34" charset="0"/>
                <a:ea typeface="黑体" pitchFamily="49" charset="-122"/>
                <a:cs typeface="Arial" pitchFamily="34" charset="0"/>
              </a:rPr>
              <a:t>（</a:t>
            </a:r>
            <a:r>
              <a:rPr lang="en-US" altLang="zh-CN" sz="2800">
                <a:latin typeface="Arial" pitchFamily="34" charset="0"/>
                <a:ea typeface="黑体" pitchFamily="49" charset="-122"/>
                <a:cs typeface="Arial" pitchFamily="34" charset="0"/>
              </a:rPr>
              <a:t>1</a:t>
            </a:r>
            <a:r>
              <a:rPr lang="zh-CN" altLang="en-US" sz="2800">
                <a:latin typeface="Arial" pitchFamily="34" charset="0"/>
                <a:ea typeface="黑体" pitchFamily="49" charset="-122"/>
                <a:cs typeface="Arial" pitchFamily="34" charset="0"/>
              </a:rPr>
              <a:t>）各种组织对葡萄糖的利用普遍降低 </a:t>
            </a:r>
          </a:p>
        </p:txBody>
      </p:sp>
      <p:sp>
        <p:nvSpPr>
          <p:cNvPr id="87043" name="Text Box 3"/>
          <p:cNvSpPr txBox="1">
            <a:spLocks noChangeArrowheads="1"/>
          </p:cNvSpPr>
          <p:nvPr/>
        </p:nvSpPr>
        <p:spPr bwMode="auto">
          <a:xfrm>
            <a:off x="827088" y="2046288"/>
            <a:ext cx="7056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lang="zh-CN" altLang="en-US" sz="2800">
                <a:latin typeface="Arial" pitchFamily="34" charset="0"/>
                <a:ea typeface="黑体" pitchFamily="49" charset="-122"/>
                <a:cs typeface="Arial" pitchFamily="34" charset="0"/>
              </a:rPr>
              <a:t>（</a:t>
            </a:r>
            <a:r>
              <a:rPr lang="en-US" altLang="zh-CN" sz="2800">
                <a:latin typeface="Arial" pitchFamily="34" charset="0"/>
                <a:ea typeface="黑体" pitchFamily="49" charset="-122"/>
                <a:cs typeface="Arial" pitchFamily="34" charset="0"/>
              </a:rPr>
              <a:t>2</a:t>
            </a:r>
            <a:r>
              <a:rPr lang="zh-CN" altLang="en-US" sz="2800">
                <a:latin typeface="Arial" pitchFamily="34" charset="0"/>
                <a:ea typeface="黑体" pitchFamily="49" charset="-122"/>
                <a:cs typeface="Arial" pitchFamily="34" charset="0"/>
              </a:rPr>
              <a:t>）糖异生作用增强</a:t>
            </a:r>
            <a:r>
              <a:rPr lang="zh-CN" altLang="en-US">
                <a:latin typeface="Arial" pitchFamily="34" charset="0"/>
                <a:ea typeface="黑体" pitchFamily="49" charset="-122"/>
                <a:cs typeface="Arial" pitchFamily="34" charset="0"/>
              </a:rPr>
              <a:t> </a:t>
            </a:r>
          </a:p>
        </p:txBody>
      </p:sp>
      <p:sp>
        <p:nvSpPr>
          <p:cNvPr id="87044" name="Rectangle 4"/>
          <p:cNvSpPr>
            <a:spLocks noChangeArrowheads="1"/>
          </p:cNvSpPr>
          <p:nvPr/>
        </p:nvSpPr>
        <p:spPr bwMode="auto">
          <a:xfrm>
            <a:off x="1042988" y="2622445"/>
            <a:ext cx="763270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1166813" indent="-1166813" algn="just">
              <a:lnSpc>
                <a:spcPct val="140000"/>
              </a:lnSpc>
            </a:pPr>
            <a:r>
              <a:rPr kumimoji="1" lang="zh-CN" altLang="en-US" sz="2800" dirty="0">
                <a:solidFill>
                  <a:srgbClr val="FFFF00"/>
                </a:solidFill>
                <a:latin typeface="Arial" pitchFamily="34" charset="0"/>
                <a:ea typeface="黑体" pitchFamily="49" charset="-122"/>
                <a:cs typeface="Arial" pitchFamily="34" charset="0"/>
              </a:rPr>
              <a:t>速度：</a:t>
            </a:r>
            <a:r>
              <a:rPr kumimoji="1" lang="zh-CN" altLang="en-US" sz="2800" dirty="0">
                <a:latin typeface="Arial" pitchFamily="34" charset="0"/>
                <a:ea typeface="黑体" pitchFamily="49" charset="-122"/>
                <a:cs typeface="Arial" pitchFamily="34" charset="0"/>
              </a:rPr>
              <a:t>肝脏糖异生速度约为</a:t>
            </a:r>
            <a:r>
              <a:rPr kumimoji="1" lang="en-US" altLang="zh-CN" sz="2800" dirty="0">
                <a:latin typeface="Arial" pitchFamily="34" charset="0"/>
                <a:ea typeface="黑体" pitchFamily="49" charset="-122"/>
                <a:cs typeface="Arial" pitchFamily="34" charset="0"/>
              </a:rPr>
              <a:t>150</a:t>
            </a:r>
            <a:r>
              <a:rPr kumimoji="1" lang="zh-CN" altLang="en-US" sz="2800" dirty="0">
                <a:latin typeface="Arial" pitchFamily="34" charset="0"/>
                <a:ea typeface="黑体" pitchFamily="49" charset="-122"/>
                <a:cs typeface="Arial" pitchFamily="34" charset="0"/>
              </a:rPr>
              <a:t>克</a:t>
            </a:r>
            <a:r>
              <a:rPr kumimoji="1" lang="en-US" altLang="zh-CN" sz="2800" dirty="0">
                <a:latin typeface="Arial" pitchFamily="34" charset="0"/>
                <a:ea typeface="黑体" pitchFamily="49" charset="-122"/>
                <a:cs typeface="Arial" pitchFamily="34" charset="0"/>
              </a:rPr>
              <a:t>/</a:t>
            </a:r>
            <a:r>
              <a:rPr kumimoji="1" lang="zh-CN" altLang="en-US" sz="2800" dirty="0">
                <a:latin typeface="Arial" pitchFamily="34" charset="0"/>
                <a:ea typeface="黑体" pitchFamily="49" charset="-122"/>
                <a:cs typeface="Arial" pitchFamily="34" charset="0"/>
              </a:rPr>
              <a:t>天；</a:t>
            </a:r>
          </a:p>
          <a:p>
            <a:pPr marL="1166813" indent="-1166813" algn="just">
              <a:lnSpc>
                <a:spcPct val="140000"/>
              </a:lnSpc>
            </a:pPr>
            <a:r>
              <a:rPr kumimoji="1" lang="zh-CN" altLang="en-US" sz="2800" dirty="0">
                <a:solidFill>
                  <a:srgbClr val="FFFF00"/>
                </a:solidFill>
                <a:latin typeface="Arial" pitchFamily="34" charset="0"/>
                <a:ea typeface="黑体" pitchFamily="49" charset="-122"/>
                <a:cs typeface="Arial" pitchFamily="34" charset="0"/>
              </a:rPr>
              <a:t>原料：</a:t>
            </a:r>
            <a:r>
              <a:rPr kumimoji="1" lang="en-US" altLang="zh-CN" sz="2800" dirty="0">
                <a:latin typeface="Arial" pitchFamily="34" charset="0"/>
                <a:ea typeface="黑体" pitchFamily="49" charset="-122"/>
                <a:cs typeface="Arial" pitchFamily="34" charset="0"/>
              </a:rPr>
              <a:t>30%</a:t>
            </a:r>
            <a:r>
              <a:rPr kumimoji="1" lang="zh-CN" altLang="en-US" sz="2800" dirty="0">
                <a:latin typeface="Arial" pitchFamily="34" charset="0"/>
                <a:ea typeface="黑体" pitchFamily="49" charset="-122"/>
                <a:cs typeface="Arial" pitchFamily="34" charset="0"/>
              </a:rPr>
              <a:t>来自乳酸，</a:t>
            </a:r>
            <a:r>
              <a:rPr kumimoji="1" lang="en-US" altLang="zh-CN" sz="2800" dirty="0">
                <a:latin typeface="Arial" pitchFamily="34" charset="0"/>
                <a:ea typeface="黑体" pitchFamily="49" charset="-122"/>
                <a:cs typeface="Arial" pitchFamily="34" charset="0"/>
              </a:rPr>
              <a:t>10%</a:t>
            </a:r>
            <a:r>
              <a:rPr kumimoji="1" lang="zh-CN" altLang="en-US" sz="2800" dirty="0">
                <a:latin typeface="Arial" pitchFamily="34" charset="0"/>
                <a:ea typeface="黑体" pitchFamily="49" charset="-122"/>
                <a:cs typeface="Arial" pitchFamily="34" charset="0"/>
              </a:rPr>
              <a:t>来自甘油，其余</a:t>
            </a:r>
            <a:r>
              <a:rPr kumimoji="1" lang="en-US" altLang="zh-CN" sz="2800" dirty="0">
                <a:latin typeface="Arial" pitchFamily="34" charset="0"/>
                <a:ea typeface="黑体" pitchFamily="49" charset="-122"/>
                <a:cs typeface="Arial" pitchFamily="34" charset="0"/>
              </a:rPr>
              <a:t>60%</a:t>
            </a:r>
            <a:r>
              <a:rPr kumimoji="1" lang="zh-CN" altLang="en-US" sz="2800" dirty="0">
                <a:latin typeface="Arial" pitchFamily="34" charset="0"/>
                <a:ea typeface="黑体" pitchFamily="49" charset="-122"/>
                <a:cs typeface="Arial" pitchFamily="34" charset="0"/>
              </a:rPr>
              <a:t>来自氨基酸。</a:t>
            </a:r>
          </a:p>
          <a:p>
            <a:pPr marL="1166813" indent="-1166813" algn="just">
              <a:lnSpc>
                <a:spcPct val="140000"/>
              </a:lnSpc>
            </a:pPr>
            <a:r>
              <a:rPr kumimoji="1" lang="zh-CN" altLang="en-US" sz="2800" dirty="0">
                <a:solidFill>
                  <a:srgbClr val="FFFF00"/>
                </a:solidFill>
                <a:latin typeface="Arial" pitchFamily="34" charset="0"/>
                <a:ea typeface="黑体" pitchFamily="49" charset="-122"/>
                <a:cs typeface="Arial" pitchFamily="34" charset="0"/>
              </a:rPr>
              <a:t>场所：</a:t>
            </a:r>
            <a:r>
              <a:rPr kumimoji="1" lang="zh-CN" altLang="en-US" sz="2800" dirty="0">
                <a:latin typeface="Arial" pitchFamily="34" charset="0"/>
                <a:ea typeface="黑体" pitchFamily="49" charset="-122"/>
                <a:cs typeface="Arial" pitchFamily="34" charset="0"/>
              </a:rPr>
              <a:t>饥饿初期肝脏是糖异生的主要场所，约占</a:t>
            </a:r>
            <a:r>
              <a:rPr kumimoji="1" lang="en-US" altLang="zh-CN" sz="2800" dirty="0">
                <a:latin typeface="Arial" pitchFamily="34" charset="0"/>
                <a:ea typeface="黑体" pitchFamily="49" charset="-122"/>
                <a:cs typeface="Arial" pitchFamily="34" charset="0"/>
              </a:rPr>
              <a:t>80%</a:t>
            </a:r>
            <a:r>
              <a:rPr kumimoji="1" lang="zh-CN" altLang="en-US" sz="2800" dirty="0">
                <a:latin typeface="Arial" pitchFamily="34" charset="0"/>
                <a:ea typeface="黑体" pitchFamily="49" charset="-122"/>
                <a:cs typeface="Arial" pitchFamily="34" charset="0"/>
              </a:rPr>
              <a:t>，小部份（约</a:t>
            </a:r>
            <a:r>
              <a:rPr kumimoji="1" lang="en-US" altLang="zh-CN" sz="2800" dirty="0">
                <a:latin typeface="Arial" pitchFamily="34" charset="0"/>
                <a:ea typeface="黑体" pitchFamily="49" charset="-122"/>
                <a:cs typeface="Arial" pitchFamily="34" charset="0"/>
              </a:rPr>
              <a:t>20%</a:t>
            </a:r>
            <a:r>
              <a:rPr kumimoji="1" lang="zh-CN" altLang="en-US" sz="2800" dirty="0">
                <a:latin typeface="Arial" pitchFamily="34" charset="0"/>
                <a:ea typeface="黑体" pitchFamily="49" charset="-122"/>
                <a:cs typeface="Arial" pitchFamily="34" charset="0"/>
              </a:rPr>
              <a:t>）则在肾皮质中进行</a:t>
            </a:r>
            <a:r>
              <a:rPr kumimoji="1" lang="zh-CN" altLang="en-US" sz="2400" dirty="0">
                <a:latin typeface="Arial" pitchFamily="34" charset="0"/>
                <a:ea typeface="黑体" pitchFamily="49" charset="-122"/>
                <a:cs typeface="Arial" pitchFamily="34" charset="0"/>
              </a:rPr>
              <a:t>。 </a:t>
            </a:r>
          </a:p>
        </p:txBody>
      </p:sp>
      <p:sp>
        <p:nvSpPr>
          <p:cNvPr id="87045" name="Text Box 5"/>
          <p:cNvSpPr txBox="1">
            <a:spLocks noChangeArrowheads="1"/>
          </p:cNvSpPr>
          <p:nvPr/>
        </p:nvSpPr>
        <p:spPr bwMode="auto">
          <a:xfrm>
            <a:off x="395288" y="69215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buFont typeface="Wingdings" pitchFamily="2" charset="2"/>
              <a:buChar char="Ø"/>
            </a:pPr>
            <a:r>
              <a:rPr kumimoji="1" lang="en-US" altLang="zh-CN" sz="3200" dirty="0">
                <a:solidFill>
                  <a:srgbClr val="FFFF66"/>
                </a:solidFill>
                <a:latin typeface="Arial" pitchFamily="34" charset="0"/>
                <a:ea typeface="黑体" pitchFamily="49" charset="-122"/>
                <a:cs typeface="Arial" pitchFamily="34" charset="0"/>
              </a:rPr>
              <a:t> </a:t>
            </a:r>
            <a:r>
              <a:rPr kumimoji="1" lang="zh-CN" altLang="en-US" sz="3200" dirty="0">
                <a:solidFill>
                  <a:srgbClr val="FFFF66"/>
                </a:solidFill>
                <a:latin typeface="Arial" pitchFamily="34" charset="0"/>
                <a:ea typeface="黑体" pitchFamily="49" charset="-122"/>
                <a:cs typeface="Arial" pitchFamily="34" charset="0"/>
              </a:rPr>
              <a:t>糖代谢变化 </a:t>
            </a:r>
            <a:endParaRPr kumimoji="1" lang="zh-CN" altLang="en-US" sz="2400" dirty="0">
              <a:solidFill>
                <a:srgbClr val="FFFF66"/>
              </a:solidFill>
              <a:latin typeface="Arial" pitchFamily="34" charset="0"/>
              <a:ea typeface="黑体" pitchFamily="49" charset="-122"/>
              <a:cs typeface="Arial" pitchFamily="34" charset="0"/>
            </a:endParaRPr>
          </a:p>
        </p:txBody>
      </p:sp>
      <p:sp>
        <p:nvSpPr>
          <p:cNvPr id="6" name="灯片编号占位符 5"/>
          <p:cNvSpPr>
            <a:spLocks noGrp="1"/>
          </p:cNvSpPr>
          <p:nvPr>
            <p:ph type="sldNum" sz="quarter" idx="11"/>
          </p:nvPr>
        </p:nvSpPr>
        <p:spPr/>
        <p:txBody>
          <a:bodyPr/>
          <a:lstStyle/>
          <a:p>
            <a:pPr>
              <a:defRPr/>
            </a:pPr>
            <a:fld id="{C9E08735-C8C9-4AA1-9F90-B53AB7B4B5D8}" type="slidenum">
              <a:rPr lang="en-US" altLang="zh-CN" smtClean="0"/>
              <a:pPr>
                <a:defRPr/>
              </a:pPr>
              <a:t>85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blinds(horizontal)">
                                      <p:cBhvr>
                                        <p:cTn id="12" dur="500"/>
                                        <p:tgtEl>
                                          <p:spTgt spid="87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3"/>
                                        </p:tgtEl>
                                        <p:attrNameLst>
                                          <p:attrName>style.visibility</p:attrName>
                                        </p:attrNameLst>
                                      </p:cBhvr>
                                      <p:to>
                                        <p:strVal val="visible"/>
                                      </p:to>
                                    </p:set>
                                    <p:animEffect transition="in" filter="blinds(horizontal)">
                                      <p:cBhvr>
                                        <p:cTn id="17" dur="500"/>
                                        <p:tgtEl>
                                          <p:spTgt spid="87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7044">
                                            <p:txEl>
                                              <p:pRg st="0" end="0"/>
                                            </p:txEl>
                                          </p:spTgt>
                                        </p:tgtEl>
                                        <p:attrNameLst>
                                          <p:attrName>style.visibility</p:attrName>
                                        </p:attrNameLst>
                                      </p:cBhvr>
                                      <p:to>
                                        <p:strVal val="visible"/>
                                      </p:to>
                                    </p:set>
                                    <p:animEffect transition="in" filter="blinds(horizontal)">
                                      <p:cBhvr>
                                        <p:cTn id="22" dur="500"/>
                                        <p:tgtEl>
                                          <p:spTgt spid="87044">
                                            <p:txEl>
                                              <p:pRg st="0" end="0"/>
                                            </p:txEl>
                                          </p:spTgt>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87044">
                                            <p:txEl>
                                              <p:pRg st="1" end="1"/>
                                            </p:txEl>
                                          </p:spTgt>
                                        </p:tgtEl>
                                        <p:attrNameLst>
                                          <p:attrName>style.visibility</p:attrName>
                                        </p:attrNameLst>
                                      </p:cBhvr>
                                      <p:to>
                                        <p:strVal val="visible"/>
                                      </p:to>
                                    </p:set>
                                    <p:animEffect transition="in" filter="blinds(horizontal)">
                                      <p:cBhvr>
                                        <p:cTn id="26" dur="500"/>
                                        <p:tgtEl>
                                          <p:spTgt spid="87044">
                                            <p:txEl>
                                              <p:pRg st="1" end="1"/>
                                            </p:txEl>
                                          </p:spTgt>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87044">
                                            <p:txEl>
                                              <p:pRg st="2" end="2"/>
                                            </p:txEl>
                                          </p:spTgt>
                                        </p:tgtEl>
                                        <p:attrNameLst>
                                          <p:attrName>style.visibility</p:attrName>
                                        </p:attrNameLst>
                                      </p:cBhvr>
                                      <p:to>
                                        <p:strVal val="visible"/>
                                      </p:to>
                                    </p:set>
                                    <p:animEffect transition="in" filter="blinds(horizontal)">
                                      <p:cBhvr>
                                        <p:cTn id="30" dur="500"/>
                                        <p:tgtEl>
                                          <p:spTgt spid="870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p:bldP spid="87044" grpId="0" build="p"/>
      <p:bldP spid="8704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195513" y="1780133"/>
            <a:ext cx="64087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lang="en-US" altLang="zh-CN" sz="3200">
                <a:latin typeface="Arial" pitchFamily="34" charset="0"/>
                <a:ea typeface="黑体" pitchFamily="49" charset="-122"/>
                <a:cs typeface="Arial" pitchFamily="34" charset="0"/>
              </a:rPr>
              <a:t>——</a:t>
            </a:r>
            <a:r>
              <a:rPr lang="zh-CN" altLang="en-US" sz="3200">
                <a:latin typeface="Arial" pitchFamily="34" charset="0"/>
                <a:ea typeface="黑体" pitchFamily="49" charset="-122"/>
                <a:cs typeface="Arial" pitchFamily="34" charset="0"/>
              </a:rPr>
              <a:t>脂肪动员加强且酮体生成增多 </a:t>
            </a:r>
          </a:p>
        </p:txBody>
      </p:sp>
      <p:sp>
        <p:nvSpPr>
          <p:cNvPr id="88067" name="Rectangle 3"/>
          <p:cNvSpPr>
            <a:spLocks noChangeArrowheads="1"/>
          </p:cNvSpPr>
          <p:nvPr/>
        </p:nvSpPr>
        <p:spPr bwMode="auto">
          <a:xfrm>
            <a:off x="1116013" y="2643733"/>
            <a:ext cx="748823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57188" indent="-357188" algn="l">
              <a:lnSpc>
                <a:spcPct val="150000"/>
              </a:lnSpc>
              <a:buFontTx/>
              <a:buChar char="•"/>
            </a:pPr>
            <a:r>
              <a:rPr kumimoji="1" lang="zh-CN" altLang="en-US" sz="2800" dirty="0">
                <a:latin typeface="Arial" pitchFamily="34" charset="0"/>
                <a:ea typeface="黑体" pitchFamily="49" charset="-122"/>
                <a:cs typeface="Arial" pitchFamily="34" charset="0"/>
              </a:rPr>
              <a:t>血浆甘油和游离脂肪酸含量升高，脂肪组织动员出的脂肪酸约</a:t>
            </a:r>
            <a:r>
              <a:rPr kumimoji="1" lang="en-US" altLang="zh-CN" sz="2800" dirty="0">
                <a:latin typeface="Arial" pitchFamily="34" charset="0"/>
                <a:ea typeface="黑体" pitchFamily="49" charset="-122"/>
                <a:cs typeface="Arial" pitchFamily="34" charset="0"/>
              </a:rPr>
              <a:t>25%</a:t>
            </a:r>
            <a:r>
              <a:rPr kumimoji="1" lang="zh-CN" altLang="en-US" sz="2800" dirty="0">
                <a:latin typeface="Arial" pitchFamily="34" charset="0"/>
                <a:ea typeface="黑体" pitchFamily="49" charset="-122"/>
                <a:cs typeface="Arial" pitchFamily="34" charset="0"/>
              </a:rPr>
              <a:t>在肝脏生成酮体；</a:t>
            </a:r>
          </a:p>
          <a:p>
            <a:pPr marL="357188" indent="-357188" algn="l">
              <a:lnSpc>
                <a:spcPct val="150000"/>
              </a:lnSpc>
              <a:buFontTx/>
              <a:buChar char="•"/>
            </a:pPr>
            <a:r>
              <a:rPr kumimoji="1" lang="zh-CN" altLang="en-US" sz="2800" dirty="0">
                <a:latin typeface="Arial" pitchFamily="34" charset="0"/>
                <a:ea typeface="黑体" pitchFamily="49" charset="-122"/>
                <a:cs typeface="Arial" pitchFamily="34" charset="0"/>
              </a:rPr>
              <a:t>脂肪酸和酮体成为心肌、骨骼肌和肾皮质的重要燃料，一部分酮体可被大脑利用。 </a:t>
            </a:r>
          </a:p>
        </p:txBody>
      </p:sp>
      <p:sp>
        <p:nvSpPr>
          <p:cNvPr id="88068" name="Text Box 4"/>
          <p:cNvSpPr txBox="1">
            <a:spLocks noChangeArrowheads="1"/>
          </p:cNvSpPr>
          <p:nvPr/>
        </p:nvSpPr>
        <p:spPr bwMode="auto">
          <a:xfrm>
            <a:off x="682625" y="1059408"/>
            <a:ext cx="3025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buFont typeface="Wingdings" pitchFamily="2" charset="2"/>
              <a:buChar char="Ø"/>
            </a:pPr>
            <a:r>
              <a:rPr kumimoji="1" lang="en-US" altLang="zh-CN" sz="3200">
                <a:solidFill>
                  <a:srgbClr val="FFFF66"/>
                </a:solidFill>
                <a:latin typeface="Arial" pitchFamily="34" charset="0"/>
                <a:ea typeface="黑体" pitchFamily="49" charset="-122"/>
                <a:cs typeface="Arial" pitchFamily="34" charset="0"/>
              </a:rPr>
              <a:t> </a:t>
            </a:r>
            <a:r>
              <a:rPr kumimoji="1" lang="zh-CN" altLang="en-US" sz="3200">
                <a:solidFill>
                  <a:srgbClr val="FFFF66"/>
                </a:solidFill>
                <a:latin typeface="Arial" pitchFamily="34" charset="0"/>
                <a:ea typeface="黑体" pitchFamily="49" charset="-122"/>
                <a:cs typeface="Arial" pitchFamily="34" charset="0"/>
              </a:rPr>
              <a:t>脂代谢变化 </a:t>
            </a:r>
            <a:endParaRPr kumimoji="1" lang="zh-CN" altLang="en-US" sz="2400">
              <a:solidFill>
                <a:srgbClr val="FFFF66"/>
              </a:solidFill>
              <a:latin typeface="Arial" pitchFamily="34" charset="0"/>
              <a:ea typeface="黑体" pitchFamily="49" charset="-122"/>
              <a:cs typeface="Arial" pitchFamily="34" charset="0"/>
            </a:endParaRPr>
          </a:p>
        </p:txBody>
      </p:sp>
      <p:sp>
        <p:nvSpPr>
          <p:cNvPr id="5" name="灯片编号占位符 4"/>
          <p:cNvSpPr>
            <a:spLocks noGrp="1"/>
          </p:cNvSpPr>
          <p:nvPr>
            <p:ph type="sldNum" sz="quarter" idx="11"/>
          </p:nvPr>
        </p:nvSpPr>
        <p:spPr/>
        <p:txBody>
          <a:bodyPr/>
          <a:lstStyle/>
          <a:p>
            <a:pPr>
              <a:defRPr/>
            </a:pPr>
            <a:fld id="{C9E08735-C8C9-4AA1-9F90-B53AB7B4B5D8}" type="slidenum">
              <a:rPr lang="en-US" altLang="zh-CN" smtClean="0"/>
              <a:pPr>
                <a:defRPr/>
              </a:pPr>
              <a:t>86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dissolve">
                                      <p:cBhvr>
                                        <p:cTn id="7" dur="500"/>
                                        <p:tgtEl>
                                          <p:spTgt spid="880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066"/>
                                        </p:tgtEl>
                                        <p:attrNameLst>
                                          <p:attrName>style.visibility</p:attrName>
                                        </p:attrNameLst>
                                      </p:cBhvr>
                                      <p:to>
                                        <p:strVal val="visible"/>
                                      </p:to>
                                    </p:set>
                                    <p:animEffect transition="in" filter="wipe(left)">
                                      <p:cBhvr>
                                        <p:cTn id="11" dur="500"/>
                                        <p:tgtEl>
                                          <p:spTgt spid="880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16" dur="500"/>
                                        <p:tgtEl>
                                          <p:spTgt spid="88067">
                                            <p:txEl>
                                              <p:pRg st="0" end="0"/>
                                            </p:txEl>
                                          </p:spTgt>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20"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P spid="8806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275013" y="1770063"/>
            <a:ext cx="4968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lang="en-US" altLang="zh-CN" sz="3200">
                <a:latin typeface="Arial" pitchFamily="34" charset="0"/>
                <a:ea typeface="黑体" pitchFamily="49" charset="-122"/>
                <a:cs typeface="Arial" pitchFamily="34" charset="0"/>
              </a:rPr>
              <a:t>——</a:t>
            </a:r>
            <a:r>
              <a:rPr lang="zh-CN" altLang="en-US" sz="3200">
                <a:latin typeface="Arial" pitchFamily="34" charset="0"/>
                <a:ea typeface="黑体" pitchFamily="49" charset="-122"/>
                <a:cs typeface="Arial" pitchFamily="34" charset="0"/>
              </a:rPr>
              <a:t>肌肉蛋白质分解加强</a:t>
            </a:r>
          </a:p>
        </p:txBody>
      </p:sp>
      <p:sp>
        <p:nvSpPr>
          <p:cNvPr id="89091" name="Rectangle 3"/>
          <p:cNvSpPr>
            <a:spLocks noChangeArrowheads="1"/>
          </p:cNvSpPr>
          <p:nvPr/>
        </p:nvSpPr>
        <p:spPr bwMode="auto">
          <a:xfrm>
            <a:off x="1187450" y="2780928"/>
            <a:ext cx="6913563" cy="243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57188" indent="-357188" algn="l">
              <a:lnSpc>
                <a:spcPct val="140000"/>
              </a:lnSpc>
              <a:buFontTx/>
              <a:buChar char="•"/>
            </a:pPr>
            <a:r>
              <a:rPr kumimoji="1" lang="zh-CN" altLang="en-US" sz="2800" dirty="0">
                <a:latin typeface="Arial" pitchFamily="34" charset="0"/>
                <a:ea typeface="黑体" pitchFamily="49" charset="-122"/>
                <a:cs typeface="Arial" pitchFamily="34" charset="0"/>
              </a:rPr>
              <a:t>蛋白质分解增强出现略迟；</a:t>
            </a:r>
          </a:p>
          <a:p>
            <a:pPr marL="357188" indent="-357188" algn="l">
              <a:lnSpc>
                <a:spcPct val="140000"/>
              </a:lnSpc>
              <a:buFontTx/>
              <a:buChar char="•"/>
            </a:pPr>
            <a:r>
              <a:rPr kumimoji="1" lang="zh-CN" altLang="en-US" sz="2800" dirty="0">
                <a:latin typeface="Arial" pitchFamily="34" charset="0"/>
                <a:ea typeface="黑体" pitchFamily="49" charset="-122"/>
                <a:cs typeface="Arial" pitchFamily="34" charset="0"/>
              </a:rPr>
              <a:t>蛋白质分解释放入血的氨基酸量增加；</a:t>
            </a:r>
          </a:p>
          <a:p>
            <a:pPr marL="357188" indent="-357188" algn="l">
              <a:lnSpc>
                <a:spcPct val="140000"/>
              </a:lnSpc>
              <a:buFontTx/>
              <a:buChar char="•"/>
            </a:pPr>
            <a:r>
              <a:rPr kumimoji="1" lang="zh-CN" altLang="en-US" sz="2800" dirty="0">
                <a:latin typeface="Arial" pitchFamily="34" charset="0"/>
                <a:ea typeface="黑体" pitchFamily="49" charset="-122"/>
                <a:cs typeface="Arial" pitchFamily="34" charset="0"/>
              </a:rPr>
              <a:t>肌肉蛋白质分解的氨基酸大部份转变为丙氨酸和谷氨酰胺释放入血循环。 </a:t>
            </a:r>
          </a:p>
        </p:txBody>
      </p:sp>
      <p:sp>
        <p:nvSpPr>
          <p:cNvPr id="89092" name="Text Box 4"/>
          <p:cNvSpPr txBox="1">
            <a:spLocks noChangeArrowheads="1"/>
          </p:cNvSpPr>
          <p:nvPr/>
        </p:nvSpPr>
        <p:spPr bwMode="auto">
          <a:xfrm>
            <a:off x="611188" y="1036638"/>
            <a:ext cx="5060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buFont typeface="Wingdings" pitchFamily="2" charset="2"/>
              <a:buChar char="Ø"/>
            </a:pPr>
            <a:r>
              <a:rPr kumimoji="1" lang="en-US" altLang="zh-CN" sz="3200">
                <a:solidFill>
                  <a:srgbClr val="FFFF66"/>
                </a:solidFill>
                <a:latin typeface="Arial" pitchFamily="34" charset="0"/>
                <a:ea typeface="黑体" pitchFamily="49" charset="-122"/>
                <a:cs typeface="Arial" pitchFamily="34" charset="0"/>
              </a:rPr>
              <a:t> </a:t>
            </a:r>
            <a:r>
              <a:rPr kumimoji="1" lang="zh-CN" altLang="en-US" sz="3200">
                <a:solidFill>
                  <a:srgbClr val="FFFF66"/>
                </a:solidFill>
                <a:latin typeface="Arial" pitchFamily="34" charset="0"/>
                <a:ea typeface="黑体" pitchFamily="49" charset="-122"/>
                <a:cs typeface="Arial" pitchFamily="34" charset="0"/>
              </a:rPr>
              <a:t>蛋白质代谢变化</a:t>
            </a:r>
            <a:endParaRPr kumimoji="1" lang="zh-CN" altLang="en-US" sz="2400">
              <a:solidFill>
                <a:srgbClr val="FFFF66"/>
              </a:solidFill>
              <a:latin typeface="Arial" pitchFamily="34" charset="0"/>
              <a:ea typeface="黑体" pitchFamily="49" charset="-122"/>
              <a:cs typeface="Arial" pitchFamily="34" charset="0"/>
            </a:endParaRPr>
          </a:p>
        </p:txBody>
      </p:sp>
      <p:sp>
        <p:nvSpPr>
          <p:cNvPr id="5" name="灯片编号占位符 4"/>
          <p:cNvSpPr>
            <a:spLocks noGrp="1"/>
          </p:cNvSpPr>
          <p:nvPr>
            <p:ph type="sldNum" sz="quarter" idx="11"/>
          </p:nvPr>
        </p:nvSpPr>
        <p:spPr/>
        <p:txBody>
          <a:bodyPr/>
          <a:lstStyle/>
          <a:p>
            <a:pPr>
              <a:defRPr/>
            </a:pPr>
            <a:fld id="{C9E08735-C8C9-4AA1-9F90-B53AB7B4B5D8}" type="slidenum">
              <a:rPr lang="en-US" altLang="zh-CN" smtClean="0"/>
              <a:pPr>
                <a:defRPr/>
              </a:pPr>
              <a:t>87</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dissolve">
                                      <p:cBhvr>
                                        <p:cTn id="7" dur="500"/>
                                        <p:tgtEl>
                                          <p:spTgt spid="8909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090"/>
                                        </p:tgtEl>
                                        <p:attrNameLst>
                                          <p:attrName>style.visibility</p:attrName>
                                        </p:attrNameLst>
                                      </p:cBhvr>
                                      <p:to>
                                        <p:strVal val="visible"/>
                                      </p:to>
                                    </p:set>
                                    <p:animEffect transition="in" filter="wipe(left)">
                                      <p:cBhvr>
                                        <p:cTn id="11" dur="500"/>
                                        <p:tgtEl>
                                          <p:spTgt spid="890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16" dur="500"/>
                                        <p:tgtEl>
                                          <p:spTgt spid="89091">
                                            <p:txEl>
                                              <p:pRg st="0" end="0"/>
                                            </p:txEl>
                                          </p:spTgt>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20" dur="500"/>
                                        <p:tgtEl>
                                          <p:spTgt spid="89091">
                                            <p:txEl>
                                              <p:pRg st="1" end="1"/>
                                            </p:txEl>
                                          </p:spTgt>
                                        </p:tgtEl>
                                      </p:cBhvr>
                                    </p:animEffect>
                                  </p:childTnLst>
                                </p:cTn>
                              </p:par>
                            </p:childTnLst>
                          </p:cTn>
                        </p:par>
                        <p:par>
                          <p:cTn id="21" fill="hold" nodeType="afterGroup">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24"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P spid="89092"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946" name="Picture 4" descr="长期饥饿时的代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25"/>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5"/>
          <p:cNvSpPr txBox="1">
            <a:spLocks noChangeArrowheads="1"/>
          </p:cNvSpPr>
          <p:nvPr/>
        </p:nvSpPr>
        <p:spPr bwMode="auto">
          <a:xfrm>
            <a:off x="898525" y="5300663"/>
            <a:ext cx="201729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3200" dirty="0">
                <a:solidFill>
                  <a:srgbClr val="000514"/>
                </a:solidFill>
                <a:ea typeface="黑体" pitchFamily="2" charset="-122"/>
              </a:rPr>
              <a:t>饥饿时的代谢变化</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88</a:t>
            </a:fld>
            <a:endParaRPr lang="en-US" altLang="zh-CN"/>
          </a:p>
        </p:txBody>
      </p:sp>
    </p:spTree>
    <p:extLst>
      <p:ext uri="{BB962C8B-B14F-4D97-AF65-F5344CB8AC3E}">
        <p14:creationId xmlns:p14="http://schemas.microsoft.com/office/powerpoint/2010/main" val="1464734591"/>
      </p:ext>
    </p:extLst>
  </p:cSld>
  <p:clrMapOvr>
    <a:masterClrMapping/>
  </p:clrMapOvr>
  <p:transition spd="med">
    <p:zo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2124075" y="620713"/>
            <a:ext cx="4968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en-US" altLang="zh-CN" sz="3200" dirty="0">
                <a:solidFill>
                  <a:srgbClr val="FFFF00"/>
                </a:solidFill>
                <a:latin typeface="Times New Roman" pitchFamily="18" charset="0"/>
                <a:ea typeface="黑体" pitchFamily="2" charset="-122"/>
              </a:rPr>
              <a:t>2. </a:t>
            </a:r>
            <a:r>
              <a:rPr kumimoji="1" lang="zh-CN" altLang="en-US" sz="3200" dirty="0">
                <a:solidFill>
                  <a:srgbClr val="FFFF00"/>
                </a:solidFill>
                <a:latin typeface="Times New Roman" pitchFamily="18" charset="0"/>
                <a:ea typeface="黑体" pitchFamily="2" charset="-122"/>
              </a:rPr>
              <a:t>长期饥饿时的代谢</a:t>
            </a:r>
            <a:endParaRPr kumimoji="1" lang="zh-CN" altLang="en-US" sz="2400" dirty="0">
              <a:latin typeface="Times New Roman" pitchFamily="18" charset="0"/>
              <a:ea typeface="黑体" pitchFamily="2" charset="-122"/>
            </a:endParaRPr>
          </a:p>
        </p:txBody>
      </p:sp>
      <p:sp>
        <p:nvSpPr>
          <p:cNvPr id="79877" name="Text Box 5"/>
          <p:cNvSpPr txBox="1">
            <a:spLocks noChangeArrowheads="1"/>
          </p:cNvSpPr>
          <p:nvPr/>
        </p:nvSpPr>
        <p:spPr bwMode="auto">
          <a:xfrm>
            <a:off x="1187450" y="3284984"/>
            <a:ext cx="4857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solidFill>
                  <a:srgbClr val="FFFF66"/>
                </a:solidFill>
                <a:latin typeface="Times New Roman" pitchFamily="18" charset="0"/>
                <a:ea typeface="黑体" pitchFamily="2" charset="-122"/>
              </a:rPr>
              <a:t>（</a:t>
            </a:r>
            <a:r>
              <a:rPr kumimoji="1" lang="en-US" altLang="zh-CN" sz="3200" dirty="0">
                <a:solidFill>
                  <a:srgbClr val="FFFF66"/>
                </a:solidFill>
                <a:latin typeface="Times New Roman" pitchFamily="18" charset="0"/>
                <a:ea typeface="黑体" pitchFamily="2" charset="-122"/>
              </a:rPr>
              <a:t>2</a:t>
            </a:r>
            <a:r>
              <a:rPr kumimoji="1" lang="zh-CN" altLang="en-US" sz="3200" dirty="0">
                <a:solidFill>
                  <a:srgbClr val="FFFF66"/>
                </a:solidFill>
                <a:latin typeface="Times New Roman" pitchFamily="18" charset="0"/>
                <a:ea typeface="黑体" pitchFamily="2" charset="-122"/>
              </a:rPr>
              <a:t>）蛋白质代谢变化 </a:t>
            </a:r>
            <a:endParaRPr kumimoji="1" lang="zh-CN" altLang="en-US" sz="2400" dirty="0">
              <a:solidFill>
                <a:srgbClr val="FFFF66"/>
              </a:solidFill>
              <a:latin typeface="Times New Roman" pitchFamily="18" charset="0"/>
              <a:ea typeface="黑体" pitchFamily="2" charset="-122"/>
            </a:endParaRPr>
          </a:p>
        </p:txBody>
      </p:sp>
      <p:sp>
        <p:nvSpPr>
          <p:cNvPr id="79878" name="Text Box 6"/>
          <p:cNvSpPr txBox="1">
            <a:spLocks noChangeArrowheads="1"/>
          </p:cNvSpPr>
          <p:nvPr/>
        </p:nvSpPr>
        <p:spPr bwMode="auto">
          <a:xfrm>
            <a:off x="2628900" y="3861246"/>
            <a:ext cx="597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2800">
                <a:latin typeface="Times New Roman" pitchFamily="18" charset="0"/>
                <a:ea typeface="黑体" pitchFamily="2" charset="-122"/>
              </a:rPr>
              <a:t>蛋白质分解减少，负氮平衡改善</a:t>
            </a:r>
            <a:endParaRPr kumimoji="1" lang="zh-CN" altLang="en-US" sz="2000">
              <a:latin typeface="Times New Roman" pitchFamily="18" charset="0"/>
              <a:ea typeface="黑体" pitchFamily="2" charset="-122"/>
            </a:endParaRPr>
          </a:p>
        </p:txBody>
      </p:sp>
      <p:sp>
        <p:nvSpPr>
          <p:cNvPr id="79879" name="Text Box 7"/>
          <p:cNvSpPr txBox="1">
            <a:spLocks noChangeArrowheads="1"/>
          </p:cNvSpPr>
          <p:nvPr/>
        </p:nvSpPr>
        <p:spPr bwMode="auto">
          <a:xfrm>
            <a:off x="1187624" y="4559324"/>
            <a:ext cx="445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solidFill>
                  <a:srgbClr val="FFFF66"/>
                </a:solidFill>
                <a:latin typeface="Times New Roman" pitchFamily="18" charset="0"/>
                <a:ea typeface="黑体" pitchFamily="2" charset="-122"/>
              </a:rPr>
              <a:t>（</a:t>
            </a:r>
            <a:r>
              <a:rPr kumimoji="1" lang="en-US" altLang="zh-CN" sz="3200" dirty="0">
                <a:solidFill>
                  <a:srgbClr val="FFFF66"/>
                </a:solidFill>
                <a:latin typeface="Times New Roman" pitchFamily="18" charset="0"/>
                <a:ea typeface="黑体" pitchFamily="2" charset="-122"/>
              </a:rPr>
              <a:t>3</a:t>
            </a:r>
            <a:r>
              <a:rPr kumimoji="1" lang="zh-CN" altLang="en-US" sz="3200" dirty="0">
                <a:solidFill>
                  <a:srgbClr val="FFFF66"/>
                </a:solidFill>
                <a:latin typeface="Times New Roman" pitchFamily="18" charset="0"/>
                <a:ea typeface="黑体" pitchFamily="2" charset="-122"/>
              </a:rPr>
              <a:t>）糖代谢变化</a:t>
            </a:r>
            <a:endParaRPr kumimoji="1" lang="zh-CN" altLang="en-US" sz="2400" dirty="0">
              <a:solidFill>
                <a:srgbClr val="FFFF66"/>
              </a:solidFill>
              <a:latin typeface="Times New Roman" pitchFamily="18" charset="0"/>
              <a:ea typeface="黑体" pitchFamily="2" charset="-122"/>
            </a:endParaRPr>
          </a:p>
        </p:txBody>
      </p:sp>
      <p:sp>
        <p:nvSpPr>
          <p:cNvPr id="79880" name="Text Box 8"/>
          <p:cNvSpPr txBox="1">
            <a:spLocks noChangeArrowheads="1"/>
          </p:cNvSpPr>
          <p:nvPr/>
        </p:nvSpPr>
        <p:spPr bwMode="auto">
          <a:xfrm>
            <a:off x="2629074" y="5119712"/>
            <a:ext cx="61198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rIns="0">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20000"/>
              </a:lnSpc>
            </a:pPr>
            <a:r>
              <a:rPr kumimoji="1" lang="zh-CN" altLang="en-US" sz="2800" dirty="0">
                <a:latin typeface="Times New Roman" pitchFamily="18" charset="0"/>
                <a:ea typeface="黑体" pitchFamily="2" charset="-122"/>
              </a:rPr>
              <a:t>肝脏糖异生作用减少，肾糖异生增强</a:t>
            </a:r>
          </a:p>
          <a:p>
            <a:pPr algn="l" eaLnBrk="1" hangingPunct="1">
              <a:lnSpc>
                <a:spcPct val="120000"/>
              </a:lnSpc>
            </a:pPr>
            <a:r>
              <a:rPr kumimoji="1" lang="zh-CN" altLang="en-US" sz="2800" dirty="0">
                <a:latin typeface="Times New Roman" pitchFamily="18" charset="0"/>
                <a:ea typeface="黑体" pitchFamily="2" charset="-122"/>
              </a:rPr>
              <a:t>糖异生的主要原料为乳酸、甘油</a:t>
            </a:r>
            <a:endParaRPr kumimoji="1" lang="zh-CN" altLang="en-US" sz="2000" dirty="0">
              <a:latin typeface="Times New Roman" pitchFamily="18" charset="0"/>
              <a:ea typeface="黑体" pitchFamily="2" charset="-122"/>
            </a:endParaRPr>
          </a:p>
        </p:txBody>
      </p:sp>
      <p:sp>
        <p:nvSpPr>
          <p:cNvPr id="79881" name="Text Box 9"/>
          <p:cNvSpPr txBox="1">
            <a:spLocks noChangeArrowheads="1"/>
          </p:cNvSpPr>
          <p:nvPr/>
        </p:nvSpPr>
        <p:spPr bwMode="auto">
          <a:xfrm>
            <a:off x="1185863" y="1374775"/>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r>
              <a:rPr kumimoji="1" lang="zh-CN" altLang="en-US" sz="3200" dirty="0">
                <a:solidFill>
                  <a:srgbClr val="FFFF66"/>
                </a:solidFill>
                <a:latin typeface="Times New Roman" pitchFamily="18" charset="0"/>
                <a:ea typeface="黑体" pitchFamily="2" charset="-122"/>
              </a:rPr>
              <a:t>（</a:t>
            </a:r>
            <a:r>
              <a:rPr kumimoji="1" lang="en-US" altLang="zh-CN" sz="3200" dirty="0">
                <a:solidFill>
                  <a:srgbClr val="FFFF66"/>
                </a:solidFill>
                <a:latin typeface="Times New Roman" pitchFamily="18" charset="0"/>
                <a:ea typeface="黑体" pitchFamily="2" charset="-122"/>
              </a:rPr>
              <a:t>1</a:t>
            </a:r>
            <a:r>
              <a:rPr kumimoji="1" lang="zh-CN" altLang="en-US" sz="3200" dirty="0">
                <a:solidFill>
                  <a:srgbClr val="FFFF66"/>
                </a:solidFill>
                <a:latin typeface="Times New Roman" pitchFamily="18" charset="0"/>
                <a:ea typeface="黑体" pitchFamily="2" charset="-122"/>
              </a:rPr>
              <a:t>）脂代谢变化</a:t>
            </a:r>
            <a:endParaRPr kumimoji="1" lang="zh-CN" altLang="en-US" sz="2400" dirty="0">
              <a:solidFill>
                <a:srgbClr val="FFFF66"/>
              </a:solidFill>
              <a:latin typeface="Times New Roman" pitchFamily="18" charset="0"/>
              <a:ea typeface="黑体" pitchFamily="2" charset="-122"/>
            </a:endParaRPr>
          </a:p>
        </p:txBody>
      </p:sp>
      <p:sp>
        <p:nvSpPr>
          <p:cNvPr id="79882" name="Text Box 10"/>
          <p:cNvSpPr txBox="1">
            <a:spLocks noChangeArrowheads="1"/>
          </p:cNvSpPr>
          <p:nvPr/>
        </p:nvSpPr>
        <p:spPr bwMode="auto">
          <a:xfrm>
            <a:off x="2627313" y="1951038"/>
            <a:ext cx="45370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20000"/>
              </a:lnSpc>
            </a:pPr>
            <a:r>
              <a:rPr kumimoji="1" lang="zh-CN" altLang="en-US" sz="2800" dirty="0">
                <a:latin typeface="Times New Roman" pitchFamily="18" charset="0"/>
                <a:ea typeface="黑体" pitchFamily="2" charset="-122"/>
              </a:rPr>
              <a:t>脂肪动员进一步加强</a:t>
            </a:r>
          </a:p>
          <a:p>
            <a:pPr algn="l" eaLnBrk="1" hangingPunct="1">
              <a:lnSpc>
                <a:spcPct val="120000"/>
              </a:lnSpc>
            </a:pPr>
            <a:r>
              <a:rPr kumimoji="1" lang="zh-CN" altLang="en-US" sz="2800" dirty="0">
                <a:latin typeface="Times New Roman" pitchFamily="18" charset="0"/>
                <a:ea typeface="黑体" pitchFamily="2" charset="-122"/>
              </a:rPr>
              <a:t>脑组织利用酮体增加</a:t>
            </a:r>
            <a:endParaRPr kumimoji="1" lang="zh-CN" altLang="en-US" sz="2000" dirty="0">
              <a:latin typeface="Times New Roman" pitchFamily="18" charset="0"/>
              <a:ea typeface="黑体" pitchFamily="2" charset="-122"/>
            </a:endParaRPr>
          </a:p>
        </p:txBody>
      </p:sp>
      <p:sp>
        <p:nvSpPr>
          <p:cNvPr id="9" name="灯片编号占位符 8"/>
          <p:cNvSpPr>
            <a:spLocks noGrp="1"/>
          </p:cNvSpPr>
          <p:nvPr>
            <p:ph type="sldNum" sz="quarter" idx="11"/>
          </p:nvPr>
        </p:nvSpPr>
        <p:spPr/>
        <p:txBody>
          <a:bodyPr/>
          <a:lstStyle/>
          <a:p>
            <a:pPr>
              <a:defRPr/>
            </a:pPr>
            <a:fld id="{7D90E316-58D3-4896-89CC-36797C80DBF5}" type="slidenum">
              <a:rPr lang="en-US" altLang="zh-CN" smtClean="0"/>
              <a:pPr>
                <a:defRPr/>
              </a:pPr>
              <a:t>89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dissolve">
                                      <p:cBhvr>
                                        <p:cTn id="7" dur="500"/>
                                        <p:tgtEl>
                                          <p:spTgt spid="7988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882"/>
                                        </p:tgtEl>
                                        <p:attrNameLst>
                                          <p:attrName>style.visibility</p:attrName>
                                        </p:attrNameLst>
                                      </p:cBhvr>
                                      <p:to>
                                        <p:strVal val="visible"/>
                                      </p:to>
                                    </p:set>
                                    <p:animEffect transition="in" filter="dissolve">
                                      <p:cBhvr>
                                        <p:cTn id="11" dur="500"/>
                                        <p:tgtEl>
                                          <p:spTgt spid="7988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9877"/>
                                        </p:tgtEl>
                                        <p:attrNameLst>
                                          <p:attrName>style.visibility</p:attrName>
                                        </p:attrNameLst>
                                      </p:cBhvr>
                                      <p:to>
                                        <p:strVal val="visible"/>
                                      </p:to>
                                    </p:set>
                                    <p:animEffect transition="in" filter="dissolve">
                                      <p:cBhvr>
                                        <p:cTn id="16" dur="500"/>
                                        <p:tgtEl>
                                          <p:spTgt spid="79877"/>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9878"/>
                                        </p:tgtEl>
                                        <p:attrNameLst>
                                          <p:attrName>style.visibility</p:attrName>
                                        </p:attrNameLst>
                                      </p:cBhvr>
                                      <p:to>
                                        <p:strVal val="visible"/>
                                      </p:to>
                                    </p:set>
                                    <p:animEffect transition="in" filter="dissolve">
                                      <p:cBhvr>
                                        <p:cTn id="20" dur="500"/>
                                        <p:tgtEl>
                                          <p:spTgt spid="7987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9879"/>
                                        </p:tgtEl>
                                        <p:attrNameLst>
                                          <p:attrName>style.visibility</p:attrName>
                                        </p:attrNameLst>
                                      </p:cBhvr>
                                      <p:to>
                                        <p:strVal val="visible"/>
                                      </p:to>
                                    </p:set>
                                    <p:animEffect transition="in" filter="dissolve">
                                      <p:cBhvr>
                                        <p:cTn id="25" dur="500"/>
                                        <p:tgtEl>
                                          <p:spTgt spid="79879"/>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9880"/>
                                        </p:tgtEl>
                                        <p:attrNameLst>
                                          <p:attrName>style.visibility</p:attrName>
                                        </p:attrNameLst>
                                      </p:cBhvr>
                                      <p:to>
                                        <p:strVal val="visible"/>
                                      </p:to>
                                    </p:set>
                                    <p:animEffect transition="in" filter="dissolve">
                                      <p:cBhvr>
                                        <p:cTn id="29"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P spid="79879" grpId="0"/>
      <p:bldP spid="79880" grpId="0"/>
      <p:bldP spid="79881" grpId="0"/>
      <p:bldP spid="798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44463" y="1131466"/>
            <a:ext cx="8891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r>
              <a:rPr kumimoji="1" lang="zh-CN" altLang="en-US" sz="3600" dirty="0">
                <a:solidFill>
                  <a:srgbClr val="FFFF66"/>
                </a:solidFill>
                <a:latin typeface="楷体_GB2312" pitchFamily="49" charset="-122"/>
                <a:ea typeface="黑体" pitchFamily="2" charset="-122"/>
              </a:rPr>
              <a:t>（三）代谢物均具有各自的代谢池</a:t>
            </a:r>
            <a:endParaRPr kumimoji="1" lang="zh-CN" altLang="en-US" sz="2400" dirty="0">
              <a:latin typeface="Tahoma" pitchFamily="34" charset="0"/>
              <a:ea typeface="黑体" pitchFamily="2" charset="-122"/>
            </a:endParaRPr>
          </a:p>
        </p:txBody>
      </p:sp>
      <p:grpSp>
        <p:nvGrpSpPr>
          <p:cNvPr id="21" name="Group 7"/>
          <p:cNvGrpSpPr>
            <a:grpSpLocks/>
          </p:cNvGrpSpPr>
          <p:nvPr/>
        </p:nvGrpSpPr>
        <p:grpSpPr bwMode="auto">
          <a:xfrm>
            <a:off x="76202" y="2650777"/>
            <a:ext cx="2982914" cy="2835276"/>
            <a:chOff x="48" y="1591"/>
            <a:chExt cx="1879" cy="1786"/>
          </a:xfrm>
        </p:grpSpPr>
        <p:sp>
          <p:nvSpPr>
            <p:cNvPr id="22" name="Text Box 8"/>
            <p:cNvSpPr txBox="1">
              <a:spLocks noChangeArrowheads="1"/>
            </p:cNvSpPr>
            <p:nvPr/>
          </p:nvSpPr>
          <p:spPr bwMode="auto">
            <a:xfrm>
              <a:off x="48" y="1690"/>
              <a:ext cx="953"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dirty="0">
                  <a:solidFill>
                    <a:srgbClr val="FFFF00"/>
                  </a:solidFill>
                  <a:latin typeface="Arial" charset="0"/>
                  <a:ea typeface="黑体" pitchFamily="2" charset="-122"/>
                </a:rPr>
                <a:t>      </a:t>
              </a:r>
              <a:r>
                <a:rPr lang="zh-CN" altLang="en-US" dirty="0">
                  <a:latin typeface="Arial" charset="0"/>
                  <a:ea typeface="黑体" pitchFamily="2" charset="-122"/>
                </a:rPr>
                <a:t>食物 </a:t>
              </a:r>
            </a:p>
            <a:p>
              <a:pPr eaLnBrk="1" hangingPunct="1"/>
              <a:endParaRPr lang="zh-CN" altLang="en-US" dirty="0">
                <a:solidFill>
                  <a:srgbClr val="FFFF00"/>
                </a:solidFill>
                <a:latin typeface="Arial" charset="0"/>
                <a:ea typeface="黑体" pitchFamily="2" charset="-122"/>
              </a:endParaRPr>
            </a:p>
            <a:p>
              <a:pPr eaLnBrk="1" hangingPunct="1"/>
              <a:endParaRPr lang="zh-CN" altLang="en-US" dirty="0">
                <a:solidFill>
                  <a:srgbClr val="FFFF00"/>
                </a:solidFill>
                <a:latin typeface="Arial" charset="0"/>
                <a:ea typeface="黑体" pitchFamily="2" charset="-122"/>
              </a:endParaRPr>
            </a:p>
            <a:p>
              <a:pPr eaLnBrk="1" hangingPunct="1"/>
              <a:r>
                <a:rPr lang="zh-CN" altLang="en-US" dirty="0">
                  <a:solidFill>
                    <a:srgbClr val="FFFF00"/>
                  </a:solidFill>
                  <a:latin typeface="Arial" charset="0"/>
                  <a:ea typeface="黑体" pitchFamily="2" charset="-122"/>
                </a:rPr>
                <a:t>   </a:t>
              </a:r>
              <a:r>
                <a:rPr lang="zh-CN" altLang="en-US" dirty="0">
                  <a:latin typeface="Arial" charset="0"/>
                  <a:ea typeface="黑体" pitchFamily="2" charset="-122"/>
                </a:rPr>
                <a:t>肝糖原</a:t>
              </a:r>
            </a:p>
            <a:p>
              <a:pPr eaLnBrk="1" hangingPunct="1"/>
              <a:endParaRPr lang="zh-CN" altLang="en-US" dirty="0">
                <a:solidFill>
                  <a:srgbClr val="FFFF00"/>
                </a:solidFill>
                <a:latin typeface="Arial" charset="0"/>
                <a:ea typeface="黑体" pitchFamily="2" charset="-122"/>
              </a:endParaRPr>
            </a:p>
            <a:p>
              <a:pPr eaLnBrk="1" hangingPunct="1"/>
              <a:endParaRPr lang="zh-CN" altLang="en-US" dirty="0">
                <a:solidFill>
                  <a:srgbClr val="FFFF00"/>
                </a:solidFill>
                <a:latin typeface="Arial" charset="0"/>
                <a:ea typeface="黑体" pitchFamily="2" charset="-122"/>
              </a:endParaRPr>
            </a:p>
            <a:p>
              <a:pPr eaLnBrk="1" hangingPunct="1"/>
              <a:r>
                <a:rPr lang="zh-CN" altLang="en-US" dirty="0">
                  <a:latin typeface="Arial" charset="0"/>
                  <a:ea typeface="黑体" pitchFamily="2" charset="-122"/>
                </a:rPr>
                <a:t>非糖物质</a:t>
              </a:r>
            </a:p>
          </p:txBody>
        </p:sp>
        <p:sp>
          <p:nvSpPr>
            <p:cNvPr id="23" name="Line 9"/>
            <p:cNvSpPr>
              <a:spLocks noChangeShapeType="1"/>
            </p:cNvSpPr>
            <p:nvPr/>
          </p:nvSpPr>
          <p:spPr bwMode="auto">
            <a:xfrm>
              <a:off x="967" y="2581"/>
              <a:ext cx="96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outerShdw blurRad="38100" dist="38100" dir="2700000" algn="tl">
                    <a:srgbClr val="000000">
                      <a:alpha val="43137"/>
                    </a:srgbClr>
                  </a:outerShdw>
                </a:effectLst>
              </a:endParaRPr>
            </a:p>
          </p:txBody>
        </p:sp>
        <p:sp>
          <p:nvSpPr>
            <p:cNvPr id="24" name="Freeform 10"/>
            <p:cNvSpPr>
              <a:spLocks/>
            </p:cNvSpPr>
            <p:nvPr/>
          </p:nvSpPr>
          <p:spPr bwMode="auto">
            <a:xfrm>
              <a:off x="919" y="1861"/>
              <a:ext cx="720" cy="1392"/>
            </a:xfrm>
            <a:custGeom>
              <a:avLst/>
              <a:gdLst>
                <a:gd name="T0" fmla="*/ 96 w 720"/>
                <a:gd name="T1" fmla="*/ 1392 h 1392"/>
                <a:gd name="T2" fmla="*/ 720 w 720"/>
                <a:gd name="T3" fmla="*/ 1392 h 1392"/>
                <a:gd name="T4" fmla="*/ 720 w 720"/>
                <a:gd name="T5" fmla="*/ 0 h 1392"/>
                <a:gd name="T6" fmla="*/ 0 w 720"/>
                <a:gd name="T7" fmla="*/ 0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1392">
                  <a:moveTo>
                    <a:pt x="96" y="1392"/>
                  </a:moveTo>
                  <a:lnTo>
                    <a:pt x="720" y="1392"/>
                  </a:lnTo>
                  <a:lnTo>
                    <a:pt x="720" y="0"/>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effectLst>
                  <a:outerShdw blurRad="38100" dist="38100" dir="2700000" algn="tl">
                    <a:srgbClr val="000000">
                      <a:alpha val="43137"/>
                    </a:srgbClr>
                  </a:outerShdw>
                </a:effectLst>
              </a:endParaRPr>
            </a:p>
          </p:txBody>
        </p:sp>
        <p:sp>
          <p:nvSpPr>
            <p:cNvPr id="25" name="Text Box 11"/>
            <p:cNvSpPr txBox="1">
              <a:spLocks noChangeArrowheads="1"/>
            </p:cNvSpPr>
            <p:nvPr/>
          </p:nvSpPr>
          <p:spPr bwMode="auto">
            <a:xfrm>
              <a:off x="1015" y="2974"/>
              <a:ext cx="576" cy="2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800" spc="-150" dirty="0">
                  <a:solidFill>
                    <a:srgbClr val="FFFF00"/>
                  </a:solidFill>
                  <a:latin typeface="黑体" pitchFamily="49" charset="-122"/>
                  <a:ea typeface="黑体" pitchFamily="49" charset="-122"/>
                </a:rPr>
                <a:t>糖异生</a:t>
              </a:r>
              <a:r>
                <a:rPr lang="zh-CN" altLang="en-US" sz="1800" spc="-150" dirty="0">
                  <a:effectLst>
                    <a:outerShdw blurRad="38100" dist="38100" dir="2700000" algn="tl">
                      <a:srgbClr val="000000">
                        <a:alpha val="43137"/>
                      </a:srgbClr>
                    </a:outerShdw>
                  </a:effectLst>
                  <a:latin typeface="黑体" pitchFamily="49" charset="-122"/>
                  <a:ea typeface="黑体" pitchFamily="49" charset="-122"/>
                </a:rPr>
                <a:t> </a:t>
              </a:r>
            </a:p>
          </p:txBody>
        </p:sp>
        <p:sp>
          <p:nvSpPr>
            <p:cNvPr id="26" name="Text Box 12"/>
            <p:cNvSpPr txBox="1">
              <a:spLocks noChangeArrowheads="1"/>
            </p:cNvSpPr>
            <p:nvPr/>
          </p:nvSpPr>
          <p:spPr bwMode="auto">
            <a:xfrm>
              <a:off x="1063" y="2302"/>
              <a:ext cx="480" cy="2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800" dirty="0">
                  <a:solidFill>
                    <a:srgbClr val="FFFF00"/>
                  </a:solidFill>
                  <a:latin typeface="黑体" pitchFamily="49" charset="-122"/>
                  <a:ea typeface="黑体" pitchFamily="49" charset="-122"/>
                </a:rPr>
                <a:t>分解</a:t>
              </a:r>
              <a:r>
                <a:rPr lang="zh-CN" altLang="en-US" sz="1800" dirty="0">
                  <a:effectLst>
                    <a:outerShdw blurRad="38100" dist="38100" dir="2700000" algn="tl">
                      <a:srgbClr val="000000">
                        <a:alpha val="43137"/>
                      </a:srgbClr>
                    </a:outerShdw>
                  </a:effectLst>
                  <a:latin typeface="黑体" pitchFamily="49" charset="-122"/>
                  <a:ea typeface="黑体" pitchFamily="49" charset="-122"/>
                </a:rPr>
                <a:t> </a:t>
              </a:r>
            </a:p>
          </p:txBody>
        </p:sp>
        <p:sp>
          <p:nvSpPr>
            <p:cNvPr id="27" name="Text Box 13"/>
            <p:cNvSpPr txBox="1">
              <a:spLocks noChangeArrowheads="1"/>
            </p:cNvSpPr>
            <p:nvPr/>
          </p:nvSpPr>
          <p:spPr bwMode="auto">
            <a:xfrm>
              <a:off x="919" y="1591"/>
              <a:ext cx="720" cy="2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800" spc="-150" dirty="0">
                  <a:solidFill>
                    <a:srgbClr val="FFFF00"/>
                  </a:solidFill>
                  <a:latin typeface="黑体" pitchFamily="49" charset="-122"/>
                  <a:ea typeface="黑体" pitchFamily="49" charset="-122"/>
                </a:rPr>
                <a:t>消化吸收</a:t>
              </a:r>
              <a:r>
                <a:rPr lang="zh-CN" altLang="en-US" sz="1800" spc="-150" dirty="0">
                  <a:effectLst>
                    <a:outerShdw blurRad="38100" dist="38100" dir="2700000" algn="tl">
                      <a:srgbClr val="000000">
                        <a:alpha val="43137"/>
                      </a:srgbClr>
                    </a:outerShdw>
                  </a:effectLst>
                  <a:latin typeface="黑体" pitchFamily="49" charset="-122"/>
                  <a:ea typeface="黑体" pitchFamily="49" charset="-122"/>
                </a:rPr>
                <a:t> </a:t>
              </a:r>
            </a:p>
          </p:txBody>
        </p:sp>
      </p:grpSp>
      <p:sp>
        <p:nvSpPr>
          <p:cNvPr id="28" name="AutoShape 4"/>
          <p:cNvSpPr>
            <a:spLocks noChangeArrowheads="1"/>
          </p:cNvSpPr>
          <p:nvPr/>
        </p:nvSpPr>
        <p:spPr bwMode="auto">
          <a:xfrm>
            <a:off x="3145904" y="3133005"/>
            <a:ext cx="2074168" cy="1981200"/>
          </a:xfrm>
          <a:prstGeom prst="can">
            <a:avLst>
              <a:gd name="adj" fmla="val 25000"/>
            </a:avLst>
          </a:prstGeom>
          <a:solidFill>
            <a:schemeClr val="bg1">
              <a:lumMod val="75000"/>
            </a:schemeClr>
          </a:solidFill>
          <a:ln w="19050">
            <a:solidFill>
              <a:schemeClr val="bg1">
                <a:lumMod val="85000"/>
              </a:schemeClr>
            </a:solidFill>
            <a:round/>
            <a:headEnd/>
            <a:tailEnd/>
          </a:ln>
          <a:effectLst>
            <a:reflection blurRad="6350" stA="52000" endA="300" endPos="35000" dir="5400000" sy="-100000" algn="bl" rotWithShape="0"/>
          </a:effectLst>
        </p:spPr>
        <p:txBody>
          <a:bodyPr wrap="none" anchor="ctr"/>
          <a:lstStyle/>
          <a:p>
            <a:pPr>
              <a:defRPr/>
            </a:pPr>
            <a:endParaRPr lang="zh-CN" altLang="en-US">
              <a:ea typeface="宋体" pitchFamily="2" charset="-122"/>
            </a:endParaRPr>
          </a:p>
        </p:txBody>
      </p:sp>
      <p:sp>
        <p:nvSpPr>
          <p:cNvPr id="29" name="Oval 5"/>
          <p:cNvSpPr>
            <a:spLocks noChangeArrowheads="1"/>
          </p:cNvSpPr>
          <p:nvPr/>
        </p:nvSpPr>
        <p:spPr bwMode="auto">
          <a:xfrm>
            <a:off x="3145904" y="3133005"/>
            <a:ext cx="2074168" cy="533400"/>
          </a:xfrm>
          <a:prstGeom prst="ellipse">
            <a:avLst/>
          </a:prstGeom>
          <a:ln w="9525">
            <a:solidFill>
              <a:srgbClr val="FF0000"/>
            </a:solidFill>
            <a:round/>
            <a:headEnd/>
            <a:tailEnd/>
          </a:ln>
        </p:spPr>
        <p:style>
          <a:lnRef idx="0">
            <a:scrgbClr r="0" g="0" b="0"/>
          </a:lnRef>
          <a:fillRef idx="1003">
            <a:schemeClr val="lt1"/>
          </a:fillRef>
          <a:effectRef idx="0">
            <a:scrgbClr r="0" g="0" b="0"/>
          </a:effectRef>
          <a:fontRef idx="major"/>
        </p:style>
        <p:txBody>
          <a:bodyPr wrap="none" anchor="ctr"/>
          <a:lstStyle/>
          <a:p>
            <a:pPr>
              <a:defRPr/>
            </a:pPr>
            <a:endParaRPr lang="zh-CN" altLang="en-US"/>
          </a:p>
        </p:txBody>
      </p:sp>
      <p:sp>
        <p:nvSpPr>
          <p:cNvPr id="30" name="AutoShape 6"/>
          <p:cNvSpPr>
            <a:spLocks noChangeArrowheads="1"/>
          </p:cNvSpPr>
          <p:nvPr/>
        </p:nvSpPr>
        <p:spPr bwMode="auto">
          <a:xfrm>
            <a:off x="3145904" y="3742605"/>
            <a:ext cx="2074168" cy="1371600"/>
          </a:xfrm>
          <a:prstGeom prst="can">
            <a:avLst>
              <a:gd name="adj" fmla="val 38542"/>
            </a:avLst>
          </a:prstGeom>
          <a:solidFill>
            <a:srgbClr val="FF0000"/>
          </a:solidFill>
          <a:ln w="38100">
            <a:noFill/>
            <a:round/>
            <a:headEnd/>
            <a:tailEnd/>
          </a:ln>
        </p:spPr>
        <p:txBody>
          <a:bodyPr wrap="none" anchor="ctr"/>
          <a:lstStyle/>
          <a:p>
            <a:pPr algn="ctr"/>
            <a:r>
              <a:rPr lang="zh-CN" altLang="en-US" sz="3200" spc="-150" dirty="0">
                <a:latin typeface="黑体" pitchFamily="49" charset="-122"/>
                <a:ea typeface="黑体" pitchFamily="49" charset="-122"/>
              </a:rPr>
              <a:t>血糖</a:t>
            </a:r>
          </a:p>
          <a:p>
            <a:pPr algn="ctr"/>
            <a:r>
              <a:rPr lang="zh-CN" altLang="en-US" sz="2000" spc="-150" dirty="0">
                <a:latin typeface="黑体" pitchFamily="49" charset="-122"/>
                <a:ea typeface="黑体" pitchFamily="49" charset="-122"/>
              </a:rPr>
              <a:t>   </a:t>
            </a:r>
            <a:r>
              <a:rPr lang="en-US" altLang="zh-CN" sz="2000" spc="-150" dirty="0">
                <a:latin typeface="黑体" pitchFamily="49" charset="-122"/>
                <a:ea typeface="黑体" pitchFamily="49" charset="-122"/>
              </a:rPr>
              <a:t>3.89-6.11 </a:t>
            </a:r>
            <a:r>
              <a:rPr lang="en-US" altLang="zh-CN" sz="2000" spc="-150" dirty="0" err="1">
                <a:latin typeface="黑体" pitchFamily="49" charset="-122"/>
                <a:ea typeface="黑体" pitchFamily="49" charset="-122"/>
              </a:rPr>
              <a:t>mmol</a:t>
            </a:r>
            <a:r>
              <a:rPr lang="en-US" altLang="zh-CN" sz="2000" spc="-150" dirty="0">
                <a:latin typeface="黑体" pitchFamily="49" charset="-122"/>
                <a:ea typeface="黑体" pitchFamily="49" charset="-122"/>
              </a:rPr>
              <a:t> / L    </a:t>
            </a:r>
          </a:p>
        </p:txBody>
      </p:sp>
      <p:sp>
        <p:nvSpPr>
          <p:cNvPr id="31" name="Rectangle 45"/>
          <p:cNvSpPr>
            <a:spLocks noChangeArrowheads="1"/>
          </p:cNvSpPr>
          <p:nvPr/>
        </p:nvSpPr>
        <p:spPr bwMode="auto">
          <a:xfrm>
            <a:off x="1453274" y="2987848"/>
            <a:ext cx="1150938" cy="144463"/>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36" name="Rectangle 54"/>
          <p:cNvSpPr>
            <a:spLocks noChangeArrowheads="1"/>
          </p:cNvSpPr>
          <p:nvPr/>
        </p:nvSpPr>
        <p:spPr bwMode="auto">
          <a:xfrm>
            <a:off x="1451687" y="4152894"/>
            <a:ext cx="1150937" cy="144463"/>
          </a:xfrm>
          <a:prstGeom prst="rect">
            <a:avLst/>
          </a:prstGeom>
          <a:solidFill>
            <a:srgbClr val="FF99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38" name="Rectangle 56"/>
          <p:cNvSpPr>
            <a:spLocks noChangeArrowheads="1"/>
          </p:cNvSpPr>
          <p:nvPr/>
        </p:nvSpPr>
        <p:spPr bwMode="auto">
          <a:xfrm>
            <a:off x="1508837" y="5189532"/>
            <a:ext cx="1079500" cy="144462"/>
          </a:xfrm>
          <a:prstGeom prst="rect">
            <a:avLst/>
          </a:prstGeom>
          <a:solidFill>
            <a:srgbClr val="99FF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grpSp>
        <p:nvGrpSpPr>
          <p:cNvPr id="39" name="Group 14"/>
          <p:cNvGrpSpPr>
            <a:grpSpLocks/>
          </p:cNvGrpSpPr>
          <p:nvPr/>
        </p:nvGrpSpPr>
        <p:grpSpPr bwMode="auto">
          <a:xfrm>
            <a:off x="5220072" y="2526952"/>
            <a:ext cx="3744913" cy="3124201"/>
            <a:chOff x="3456" y="1513"/>
            <a:chExt cx="2359" cy="1968"/>
          </a:xfrm>
        </p:grpSpPr>
        <p:sp>
          <p:nvSpPr>
            <p:cNvPr id="40" name="Freeform 15"/>
            <p:cNvSpPr>
              <a:spLocks/>
            </p:cNvSpPr>
            <p:nvPr/>
          </p:nvSpPr>
          <p:spPr bwMode="auto">
            <a:xfrm>
              <a:off x="3888" y="1798"/>
              <a:ext cx="864" cy="1008"/>
            </a:xfrm>
            <a:custGeom>
              <a:avLst/>
              <a:gdLst>
                <a:gd name="T0" fmla="*/ 2192 w 672"/>
                <a:gd name="T1" fmla="*/ 0 h 1008"/>
                <a:gd name="T2" fmla="*/ 0 w 672"/>
                <a:gd name="T3" fmla="*/ 0 h 1008"/>
                <a:gd name="T4" fmla="*/ 0 w 672"/>
                <a:gd name="T5" fmla="*/ 1008 h 1008"/>
                <a:gd name="T6" fmla="*/ 2361 w 672"/>
                <a:gd name="T7" fmla="*/ 1008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008">
                  <a:moveTo>
                    <a:pt x="624" y="0"/>
                  </a:moveTo>
                  <a:lnTo>
                    <a:pt x="0" y="0"/>
                  </a:lnTo>
                  <a:lnTo>
                    <a:pt x="0" y="1008"/>
                  </a:lnTo>
                  <a:lnTo>
                    <a:pt x="672" y="100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Freeform 16"/>
            <p:cNvSpPr>
              <a:spLocks/>
            </p:cNvSpPr>
            <p:nvPr/>
          </p:nvSpPr>
          <p:spPr bwMode="auto">
            <a:xfrm>
              <a:off x="3888" y="2278"/>
              <a:ext cx="912" cy="1056"/>
            </a:xfrm>
            <a:custGeom>
              <a:avLst/>
              <a:gdLst>
                <a:gd name="T0" fmla="*/ 2876 w 672"/>
                <a:gd name="T1" fmla="*/ 0 h 1008"/>
                <a:gd name="T2" fmla="*/ 0 w 672"/>
                <a:gd name="T3" fmla="*/ 0 h 1008"/>
                <a:gd name="T4" fmla="*/ 0 w 672"/>
                <a:gd name="T5" fmla="*/ 1272 h 1008"/>
                <a:gd name="T6" fmla="*/ 3094 w 672"/>
                <a:gd name="T7" fmla="*/ 1272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1008">
                  <a:moveTo>
                    <a:pt x="624" y="0"/>
                  </a:moveTo>
                  <a:lnTo>
                    <a:pt x="0" y="0"/>
                  </a:lnTo>
                  <a:lnTo>
                    <a:pt x="0" y="1008"/>
                  </a:lnTo>
                  <a:lnTo>
                    <a:pt x="672" y="100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17"/>
            <p:cNvSpPr>
              <a:spLocks noChangeShapeType="1"/>
            </p:cNvSpPr>
            <p:nvPr/>
          </p:nvSpPr>
          <p:spPr bwMode="auto">
            <a:xfrm>
              <a:off x="3456" y="2566"/>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Text Box 18"/>
            <p:cNvSpPr txBox="1">
              <a:spLocks noChangeArrowheads="1"/>
            </p:cNvSpPr>
            <p:nvPr/>
          </p:nvSpPr>
          <p:spPr bwMode="auto">
            <a:xfrm>
              <a:off x="3888" y="1513"/>
              <a:ext cx="720" cy="23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1800" spc="-150" dirty="0">
                  <a:solidFill>
                    <a:srgbClr val="FFFF00"/>
                  </a:solidFill>
                  <a:latin typeface="黑体" pitchFamily="49" charset="-122"/>
                  <a:ea typeface="黑体" pitchFamily="49" charset="-122"/>
                </a:rPr>
                <a:t>氧化分解</a:t>
              </a:r>
              <a:r>
                <a:rPr lang="zh-CN" altLang="en-US" sz="1800" spc="-150" dirty="0">
                  <a:latin typeface="黑体" pitchFamily="49" charset="-122"/>
                  <a:ea typeface="黑体" pitchFamily="49" charset="-122"/>
                </a:rPr>
                <a:t> </a:t>
              </a:r>
            </a:p>
          </p:txBody>
        </p:sp>
        <p:sp>
          <p:nvSpPr>
            <p:cNvPr id="44" name="Text Box 19"/>
            <p:cNvSpPr txBox="1">
              <a:spLocks noChangeArrowheads="1"/>
            </p:cNvSpPr>
            <p:nvPr/>
          </p:nvSpPr>
          <p:spPr bwMode="auto">
            <a:xfrm>
              <a:off x="4688" y="1661"/>
              <a:ext cx="10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en-US" altLang="zh-CN" dirty="0">
                  <a:latin typeface="Arial" charset="0"/>
                  <a:ea typeface="黑体" pitchFamily="2" charset="-122"/>
                </a:rPr>
                <a:t>CO</a:t>
              </a:r>
              <a:r>
                <a:rPr lang="en-US" altLang="zh-CN" baseline="-25000" dirty="0">
                  <a:latin typeface="Arial" charset="0"/>
                  <a:ea typeface="黑体" pitchFamily="2" charset="-122"/>
                </a:rPr>
                <a:t>2</a:t>
              </a:r>
              <a:r>
                <a:rPr lang="en-US" altLang="zh-CN" dirty="0">
                  <a:latin typeface="Arial" charset="0"/>
                  <a:ea typeface="黑体" pitchFamily="2" charset="-122"/>
                </a:rPr>
                <a:t>+H</a:t>
              </a:r>
              <a:r>
                <a:rPr lang="en-US" altLang="zh-CN" baseline="-25000" dirty="0">
                  <a:latin typeface="Arial" charset="0"/>
                  <a:ea typeface="黑体" pitchFamily="2" charset="-122"/>
                </a:rPr>
                <a:t>2</a:t>
              </a:r>
              <a:r>
                <a:rPr lang="en-US" altLang="zh-CN" dirty="0">
                  <a:latin typeface="Arial" charset="0"/>
                  <a:ea typeface="黑体" pitchFamily="2" charset="-122"/>
                </a:rPr>
                <a:t>O</a:t>
              </a:r>
              <a:r>
                <a:rPr lang="zh-CN" altLang="en-US" dirty="0">
                  <a:latin typeface="Arial" charset="0"/>
                  <a:ea typeface="黑体" pitchFamily="2" charset="-122"/>
                </a:rPr>
                <a:t>　　</a:t>
              </a:r>
            </a:p>
          </p:txBody>
        </p:sp>
        <p:sp>
          <p:nvSpPr>
            <p:cNvPr id="45" name="Text Box 20"/>
            <p:cNvSpPr txBox="1">
              <a:spLocks noChangeArrowheads="1"/>
            </p:cNvSpPr>
            <p:nvPr/>
          </p:nvSpPr>
          <p:spPr bwMode="auto">
            <a:xfrm>
              <a:off x="4681" y="2127"/>
              <a:ext cx="11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dirty="0">
                  <a:latin typeface="Arial" charset="0"/>
                  <a:ea typeface="黑体" pitchFamily="2" charset="-122"/>
                </a:rPr>
                <a:t>肝、肌糖原　　</a:t>
              </a:r>
            </a:p>
          </p:txBody>
        </p:sp>
        <p:sp>
          <p:nvSpPr>
            <p:cNvPr id="46" name="Text Box 21"/>
            <p:cNvSpPr txBox="1">
              <a:spLocks noChangeArrowheads="1"/>
            </p:cNvSpPr>
            <p:nvPr/>
          </p:nvSpPr>
          <p:spPr bwMode="auto">
            <a:xfrm>
              <a:off x="4771" y="2662"/>
              <a:ext cx="7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r>
                <a:rPr lang="zh-CN" altLang="en-US" dirty="0">
                  <a:latin typeface="Arial" charset="0"/>
                  <a:ea typeface="黑体" pitchFamily="2" charset="-122"/>
                </a:rPr>
                <a:t>其它糖　　</a:t>
              </a:r>
            </a:p>
          </p:txBody>
        </p:sp>
        <p:sp>
          <p:nvSpPr>
            <p:cNvPr id="47" name="Text Box 22"/>
            <p:cNvSpPr txBox="1">
              <a:spLocks noChangeArrowheads="1"/>
            </p:cNvSpPr>
            <p:nvPr/>
          </p:nvSpPr>
          <p:spPr bwMode="auto">
            <a:xfrm>
              <a:off x="4752" y="3190"/>
              <a:ext cx="9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dirty="0">
                  <a:latin typeface="Arial" charset="0"/>
                  <a:ea typeface="黑体" pitchFamily="2" charset="-122"/>
                </a:rPr>
                <a:t>脂肪、</a:t>
              </a:r>
              <a:r>
                <a:rPr lang="en-US" altLang="zh-CN" dirty="0" err="1">
                  <a:latin typeface="Arial" charset="0"/>
                  <a:ea typeface="黑体" pitchFamily="2" charset="-122"/>
                </a:rPr>
                <a:t>aa</a:t>
              </a:r>
              <a:r>
                <a:rPr lang="zh-CN" altLang="en-US" dirty="0">
                  <a:latin typeface="Arial" charset="0"/>
                  <a:ea typeface="黑体" pitchFamily="2" charset="-122"/>
                </a:rPr>
                <a:t>　　</a:t>
              </a:r>
            </a:p>
          </p:txBody>
        </p:sp>
        <p:sp>
          <p:nvSpPr>
            <p:cNvPr id="48" name="Text Box 23"/>
            <p:cNvSpPr txBox="1">
              <a:spLocks noChangeArrowheads="1"/>
            </p:cNvSpPr>
            <p:nvPr/>
          </p:nvSpPr>
          <p:spPr bwMode="auto">
            <a:xfrm>
              <a:off x="4032" y="1993"/>
              <a:ext cx="432" cy="23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r>
                <a:rPr lang="zh-CN" altLang="en-US" sz="1800" dirty="0">
                  <a:solidFill>
                    <a:srgbClr val="FFFF00"/>
                  </a:solidFill>
                  <a:latin typeface="黑体" pitchFamily="49" charset="-122"/>
                  <a:ea typeface="黑体" pitchFamily="49" charset="-122"/>
                </a:rPr>
                <a:t>合成</a:t>
              </a:r>
              <a:r>
                <a:rPr lang="zh-CN" altLang="en-US" sz="1800" dirty="0">
                  <a:latin typeface="黑体" pitchFamily="49" charset="-122"/>
                  <a:ea typeface="黑体" pitchFamily="49" charset="-122"/>
                </a:rPr>
                <a:t> </a:t>
              </a:r>
            </a:p>
          </p:txBody>
        </p:sp>
        <p:sp>
          <p:nvSpPr>
            <p:cNvPr id="49" name="Text Box 24"/>
            <p:cNvSpPr txBox="1">
              <a:spLocks noChangeArrowheads="1"/>
            </p:cNvSpPr>
            <p:nvPr/>
          </p:nvSpPr>
          <p:spPr bwMode="auto">
            <a:xfrm>
              <a:off x="3878" y="2531"/>
              <a:ext cx="1031" cy="23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l" eaLnBrk="1" hangingPunct="1"/>
              <a:r>
                <a:rPr lang="zh-CN" altLang="en-US" sz="1800" spc="-150" dirty="0">
                  <a:solidFill>
                    <a:srgbClr val="FFFF00"/>
                  </a:solidFill>
                  <a:latin typeface="黑体" pitchFamily="49" charset="-122"/>
                  <a:ea typeface="黑体" pitchFamily="49" charset="-122"/>
                </a:rPr>
                <a:t>磷酸戊糖途径</a:t>
              </a:r>
              <a:r>
                <a:rPr lang="zh-CN" altLang="en-US" sz="1800" spc="-150" dirty="0">
                  <a:latin typeface="黑体" pitchFamily="49" charset="-122"/>
                  <a:ea typeface="黑体" pitchFamily="49" charset="-122"/>
                </a:rPr>
                <a:t> </a:t>
              </a:r>
            </a:p>
          </p:txBody>
        </p:sp>
        <p:sp>
          <p:nvSpPr>
            <p:cNvPr id="50" name="Text Box 25"/>
            <p:cNvSpPr txBox="1">
              <a:spLocks noChangeArrowheads="1"/>
            </p:cNvSpPr>
            <p:nvPr/>
          </p:nvSpPr>
          <p:spPr bwMode="auto">
            <a:xfrm>
              <a:off x="4038" y="3067"/>
              <a:ext cx="480" cy="233"/>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algn="ctr" eaLnBrk="1" hangingPunct="1"/>
              <a:r>
                <a:rPr lang="zh-CN" altLang="en-US" sz="1800" dirty="0">
                  <a:solidFill>
                    <a:srgbClr val="FFFF00"/>
                  </a:solidFill>
                  <a:latin typeface="黑体" pitchFamily="49" charset="-122"/>
                  <a:ea typeface="黑体" pitchFamily="49" charset="-122"/>
                </a:rPr>
                <a:t>转变</a:t>
              </a:r>
              <a:r>
                <a:rPr lang="zh-CN" altLang="en-US" sz="1800" dirty="0">
                  <a:latin typeface="黑体" pitchFamily="49" charset="-122"/>
                  <a:ea typeface="黑体" pitchFamily="49" charset="-122"/>
                </a:rPr>
                <a:t> </a:t>
              </a:r>
            </a:p>
          </p:txBody>
        </p:sp>
      </p:grpSp>
      <p:sp>
        <p:nvSpPr>
          <p:cNvPr id="37" name="Rectangle 55"/>
          <p:cNvSpPr>
            <a:spLocks noChangeArrowheads="1"/>
          </p:cNvSpPr>
          <p:nvPr/>
        </p:nvSpPr>
        <p:spPr bwMode="auto">
          <a:xfrm>
            <a:off x="5903654" y="2921131"/>
            <a:ext cx="1295400" cy="142875"/>
          </a:xfrm>
          <a:prstGeom prst="rect">
            <a:avLst/>
          </a:prstGeom>
          <a:solidFill>
            <a:srgbClr val="FF99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33" name="Rectangle 51"/>
          <p:cNvSpPr>
            <a:spLocks noChangeArrowheads="1"/>
          </p:cNvSpPr>
          <p:nvPr/>
        </p:nvSpPr>
        <p:spPr bwMode="auto">
          <a:xfrm>
            <a:off x="5912480" y="3672198"/>
            <a:ext cx="1293812" cy="142875"/>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34" name="Rectangle 52"/>
          <p:cNvSpPr>
            <a:spLocks noChangeArrowheads="1"/>
          </p:cNvSpPr>
          <p:nvPr/>
        </p:nvSpPr>
        <p:spPr bwMode="auto">
          <a:xfrm>
            <a:off x="5912480" y="4524665"/>
            <a:ext cx="1293812" cy="142875"/>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35" name="Rectangle 53"/>
          <p:cNvSpPr>
            <a:spLocks noChangeArrowheads="1"/>
          </p:cNvSpPr>
          <p:nvPr/>
        </p:nvSpPr>
        <p:spPr bwMode="auto">
          <a:xfrm>
            <a:off x="5913159" y="5346240"/>
            <a:ext cx="1368425" cy="171450"/>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32" name="Rectangle 50"/>
          <p:cNvSpPr>
            <a:spLocks noChangeArrowheads="1"/>
          </p:cNvSpPr>
          <p:nvPr/>
        </p:nvSpPr>
        <p:spPr bwMode="auto">
          <a:xfrm>
            <a:off x="5903654" y="2922910"/>
            <a:ext cx="1293812" cy="142875"/>
          </a:xfrm>
          <a:prstGeom prst="rect">
            <a:avLst/>
          </a:prstGeom>
          <a:solidFill>
            <a:srgbClr val="FF33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zh-CN" altLang="en-US">
              <a:ea typeface="宋体" pitchFamily="2" charset="-122"/>
            </a:endParaRPr>
          </a:p>
        </p:txBody>
      </p:sp>
      <p:sp>
        <p:nvSpPr>
          <p:cNvPr id="51" name="灯片编号占位符 50"/>
          <p:cNvSpPr>
            <a:spLocks noGrp="1"/>
          </p:cNvSpPr>
          <p:nvPr>
            <p:ph type="sldNum" sz="quarter" idx="11"/>
          </p:nvPr>
        </p:nvSpPr>
        <p:spPr/>
        <p:txBody>
          <a:bodyPr/>
          <a:lstStyle/>
          <a:p>
            <a:pPr>
              <a:defRPr/>
            </a:pPr>
            <a:fld id="{7D90E316-58D3-4896-89CC-36797C80DBF5}" type="slidenum">
              <a:rPr lang="en-US" altLang="zh-CN" smtClean="0"/>
              <a:pPr>
                <a:defRPr/>
              </a:pPr>
              <a:t>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5"/>
                                        </p:tgtEl>
                                        <p:attrNameLst>
                                          <p:attrName>style.visibility</p:attrName>
                                        </p:attrNameLst>
                                      </p:cBhvr>
                                      <p:to>
                                        <p:strVal val="hidden"/>
                                      </p:to>
                                    </p:set>
                                  </p:childTnLst>
                                </p:cTn>
                              </p:par>
                              <p:par>
                                <p:cTn id="58" presetID="17" presetClass="entr" presetSubtype="1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strVal val="#ppt_h"/>
                                          </p:val>
                                        </p:tav>
                                        <p:tav tm="100000">
                                          <p:val>
                                            <p:strVal val="#ppt_h"/>
                                          </p:val>
                                        </p:tav>
                                      </p:tavLst>
                                    </p:anim>
                                  </p:childTnLst>
                                </p:cTn>
                              </p:par>
                              <p:par>
                                <p:cTn id="62" presetID="17" presetClass="entr" presetSubtype="1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37"/>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6"/>
                                        </p:tgtEl>
                                        <p:attrNameLst>
                                          <p:attrName>style.visibility</p:attrName>
                                        </p:attrNameLst>
                                      </p:cBhvr>
                                      <p:to>
                                        <p:strVal val="hidden"/>
                                      </p:to>
                                    </p:set>
                                  </p:childTnLst>
                                </p:cTn>
                              </p:par>
                              <p:par>
                                <p:cTn id="72" presetID="17" presetClass="entr" presetSubtype="1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Rot="1" noChangeArrowheads="1"/>
          </p:cNvSpPr>
          <p:nvPr>
            <p:ph type="title"/>
          </p:nvPr>
        </p:nvSpPr>
        <p:spPr>
          <a:xfrm>
            <a:off x="457200" y="188913"/>
            <a:ext cx="8229600" cy="1143000"/>
          </a:xfrm>
        </p:spPr>
        <p:txBody>
          <a:bodyPr/>
          <a:lstStyle/>
          <a:p>
            <a:pPr eaLnBrk="1" hangingPunct="1"/>
            <a:r>
              <a:rPr kumimoji="1" lang="zh-CN" altLang="en-US" sz="3600" b="0">
                <a:solidFill>
                  <a:srgbClr val="FFFF00"/>
                </a:solidFill>
                <a:effectLst/>
                <a:ea typeface="黑体" pitchFamily="2" charset="-122"/>
              </a:rPr>
              <a:t>饥饿时的燃料代谢</a:t>
            </a:r>
          </a:p>
        </p:txBody>
      </p:sp>
      <p:graphicFrame>
        <p:nvGraphicFramePr>
          <p:cNvPr id="105568" name="Group 96"/>
          <p:cNvGraphicFramePr>
            <a:graphicFrameLocks noGrp="1"/>
          </p:cNvGraphicFramePr>
          <p:nvPr>
            <p:ph type="tbl" idx="1"/>
            <p:extLst>
              <p:ext uri="{D42A27DB-BD31-4B8C-83A1-F6EECF244321}">
                <p14:modId xmlns:p14="http://schemas.microsoft.com/office/powerpoint/2010/main" val="1459859366"/>
              </p:ext>
            </p:extLst>
          </p:nvPr>
        </p:nvGraphicFramePr>
        <p:xfrm>
          <a:off x="684213" y="1196975"/>
          <a:ext cx="7848600" cy="5486400"/>
        </p:xfrm>
        <a:graphic>
          <a:graphicData uri="http://schemas.openxmlformats.org/drawingml/2006/table">
            <a:tbl>
              <a:tblPr/>
              <a:tblGrid>
                <a:gridCol w="3163887">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gridCol w="2509838">
                  <a:extLst>
                    <a:ext uri="{9D8B030D-6E8A-4147-A177-3AD203B41FA5}">
                      <a16:colId xmlns:a16="http://schemas.microsoft.com/office/drawing/2014/main" val="20002"/>
                    </a:ext>
                  </a:extLst>
                </a:gridCol>
              </a:tblGrid>
              <a:tr h="420688">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燃料的交换与消耗</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24</a:t>
                      </a:r>
                      <a:r>
                        <a:rPr kumimoji="1"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小时燃料的生成与消耗的克数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37623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饥饿</a:t>
                      </a: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3</a:t>
                      </a: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饥饿</a:t>
                      </a: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大脑对燃料的消耗</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76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葡萄糖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酮体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其他器官利用葡萄糖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238">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燃料的动员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377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脂肪组织脂解作用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6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肌肉蛋白质分解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7825">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肝燃料的输出</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376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葡萄糖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CN" altLang="en-US"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酮体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chemeClr val="tx1"/>
                          </a:solidFill>
                          <a:effectLst/>
                          <a:latin typeface="黑体" panose="02010609060101010101" pitchFamily="49" charset="-122"/>
                          <a:ea typeface="黑体" panose="02010609060101010101" pitchFamily="49" charset="-122"/>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灯片编号占位符 3"/>
          <p:cNvSpPr>
            <a:spLocks noGrp="1"/>
          </p:cNvSpPr>
          <p:nvPr>
            <p:ph type="sldNum" sz="quarter" idx="11"/>
          </p:nvPr>
        </p:nvSpPr>
        <p:spPr/>
        <p:txBody>
          <a:bodyPr/>
          <a:lstStyle/>
          <a:p>
            <a:pPr>
              <a:defRPr/>
            </a:pPr>
            <a:fld id="{AED666E1-4F86-4851-88A0-C4E430C0E99F}" type="slidenum">
              <a:rPr lang="en-US" altLang="zh-CN" smtClean="0"/>
              <a:pPr>
                <a:defRPr/>
              </a:pPr>
              <a:t>90</a:t>
            </a:fld>
            <a:endParaRPr lang="en-US" altLang="zh-CN"/>
          </a:p>
        </p:txBody>
      </p:sp>
    </p:spTree>
  </p:cSld>
  <p:clrMapOvr>
    <a:masterClrMapping/>
  </p:clrMapOvr>
  <p:transition spd="med">
    <p:zo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611188" y="1131466"/>
            <a:ext cx="806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600" dirty="0">
                <a:solidFill>
                  <a:srgbClr val="FFFF00"/>
                </a:solidFill>
                <a:latin typeface="黑体" pitchFamily="2" charset="-122"/>
                <a:ea typeface="黑体" pitchFamily="2" charset="-122"/>
              </a:rPr>
              <a:t>（四）应激状态的代谢调节</a:t>
            </a:r>
            <a:endParaRPr kumimoji="1" lang="zh-CN" altLang="en-US" sz="2400" dirty="0">
              <a:solidFill>
                <a:srgbClr val="FFFF00"/>
              </a:solidFill>
              <a:latin typeface="黑体" pitchFamily="2" charset="-122"/>
              <a:ea typeface="黑体" pitchFamily="2" charset="-122"/>
            </a:endParaRPr>
          </a:p>
        </p:txBody>
      </p:sp>
      <p:sp>
        <p:nvSpPr>
          <p:cNvPr id="80902" name="Text Box 6"/>
          <p:cNvSpPr txBox="1">
            <a:spLocks noChangeArrowheads="1"/>
          </p:cNvSpPr>
          <p:nvPr/>
        </p:nvSpPr>
        <p:spPr bwMode="auto">
          <a:xfrm>
            <a:off x="900113" y="2276475"/>
            <a:ext cx="74898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just" eaLnBrk="1" hangingPunct="1">
              <a:lnSpc>
                <a:spcPct val="130000"/>
              </a:lnSpc>
            </a:pPr>
            <a:r>
              <a:rPr kumimoji="1" lang="en-US" altLang="zh-CN" sz="3200" dirty="0">
                <a:solidFill>
                  <a:srgbClr val="FFCC66"/>
                </a:solidFill>
                <a:latin typeface="Times New Roman" pitchFamily="18" charset="0"/>
                <a:ea typeface="黑体" pitchFamily="2" charset="-122"/>
              </a:rPr>
              <a:t>         </a:t>
            </a:r>
            <a:r>
              <a:rPr kumimoji="1" lang="zh-CN" altLang="en-US" sz="3200" dirty="0">
                <a:solidFill>
                  <a:srgbClr val="FFFF66"/>
                </a:solidFill>
                <a:latin typeface="Times New Roman" pitchFamily="18" charset="0"/>
                <a:ea typeface="黑体" pitchFamily="2" charset="-122"/>
              </a:rPr>
              <a:t>应激</a:t>
            </a:r>
            <a:r>
              <a:rPr kumimoji="1" lang="en-US" altLang="zh-CN" sz="3200" dirty="0">
                <a:solidFill>
                  <a:srgbClr val="FFFF66"/>
                </a:solidFill>
                <a:latin typeface="Times New Roman" pitchFamily="18" charset="0"/>
                <a:ea typeface="黑体" pitchFamily="2" charset="-122"/>
              </a:rPr>
              <a:t>(stress)</a:t>
            </a:r>
            <a:r>
              <a:rPr kumimoji="1" lang="zh-CN" altLang="en-US" sz="3200" dirty="0">
                <a:solidFill>
                  <a:srgbClr val="FFFFFF"/>
                </a:solidFill>
                <a:latin typeface="Times New Roman" pitchFamily="18" charset="0"/>
                <a:ea typeface="黑体" pitchFamily="2" charset="-122"/>
              </a:rPr>
              <a:t>指人体受到一些异乎寻常的刺激，如创伤、剧痛、冻伤、缺氧、中毒、感染及剧烈情绪波动等所作出一系列反应的“ 紧张状态 ”。</a:t>
            </a:r>
            <a:endParaRPr kumimoji="1" lang="zh-CN" altLang="en-US" sz="2400" dirty="0">
              <a:solidFill>
                <a:srgbClr val="FFFFFF"/>
              </a:solidFill>
              <a:latin typeface="Times New Roman" pitchFamily="18" charset="0"/>
              <a:ea typeface="黑体" pitchFamily="2" charset="-122"/>
            </a:endParaRP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91</a:t>
            </a:fld>
            <a:endParaRPr lang="en-US" altLang="zh-CN"/>
          </a:p>
        </p:txBody>
      </p:sp>
    </p:spTree>
    <p:extLst>
      <p:ext uri="{BB962C8B-B14F-4D97-AF65-F5344CB8AC3E}">
        <p14:creationId xmlns:p14="http://schemas.microsoft.com/office/powerpoint/2010/main" val="124574394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wipe(up)">
                                      <p:cBhvr>
                                        <p:cTn id="7"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825625" y="620713"/>
            <a:ext cx="541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kumimoji="1" lang="zh-CN" altLang="en-US" sz="3600">
                <a:solidFill>
                  <a:srgbClr val="FFFF00"/>
                </a:solidFill>
                <a:latin typeface="楷体_GB2312" pitchFamily="49" charset="-122"/>
                <a:ea typeface="黑体" pitchFamily="2" charset="-122"/>
              </a:rPr>
              <a:t>应激时机体整体反应</a:t>
            </a:r>
            <a:endParaRPr kumimoji="1" lang="zh-CN" altLang="en-US" sz="2800">
              <a:solidFill>
                <a:srgbClr val="FFFFFF"/>
              </a:solidFill>
              <a:latin typeface="Tahoma" pitchFamily="34" charset="0"/>
              <a:ea typeface="黑体" pitchFamily="2" charset="-122"/>
            </a:endParaRPr>
          </a:p>
        </p:txBody>
      </p:sp>
      <p:sp>
        <p:nvSpPr>
          <p:cNvPr id="81925" name="Rectangle 5"/>
          <p:cNvSpPr>
            <a:spLocks noChangeArrowheads="1"/>
          </p:cNvSpPr>
          <p:nvPr/>
        </p:nvSpPr>
        <p:spPr bwMode="auto">
          <a:xfrm>
            <a:off x="1828800" y="1557338"/>
            <a:ext cx="6096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rIns="0">
            <a:spAutoFit/>
          </a:bodyPr>
          <a:lstStyle/>
          <a:p>
            <a:pPr algn="l">
              <a:lnSpc>
                <a:spcPct val="140000"/>
              </a:lnSpc>
              <a:buClr>
                <a:srgbClr val="FFFFFF"/>
              </a:buClr>
              <a:buSzPts val="3200"/>
              <a:buFont typeface="华文楷体" pitchFamily="2" charset="-122"/>
              <a:buChar char="•"/>
            </a:pPr>
            <a:r>
              <a:rPr kumimoji="1" lang="en-US" altLang="zh-CN" sz="2800">
                <a:solidFill>
                  <a:srgbClr val="FFFFFF"/>
                </a:solidFill>
                <a:latin typeface="Times New Roman" pitchFamily="18" charset="0"/>
                <a:ea typeface="黑体" pitchFamily="2" charset="-122"/>
                <a:cs typeface="Times New Roman" pitchFamily="18" charset="0"/>
              </a:rPr>
              <a:t> </a:t>
            </a:r>
            <a:r>
              <a:rPr kumimoji="1" lang="zh-CN" altLang="en-US" sz="2800">
                <a:solidFill>
                  <a:srgbClr val="FFFFFF"/>
                </a:solidFill>
                <a:latin typeface="Times New Roman" pitchFamily="18" charset="0"/>
                <a:ea typeface="黑体" pitchFamily="2" charset="-122"/>
                <a:cs typeface="Times New Roman" pitchFamily="18" charset="0"/>
              </a:rPr>
              <a:t>交感神经兴奋</a:t>
            </a:r>
          </a:p>
          <a:p>
            <a:pPr algn="l">
              <a:lnSpc>
                <a:spcPct val="140000"/>
              </a:lnSpc>
              <a:buClr>
                <a:srgbClr val="FFFFFF"/>
              </a:buClr>
              <a:buSzPts val="3200"/>
              <a:buFont typeface="华文楷体" pitchFamily="2" charset="-122"/>
              <a:buChar char="•"/>
            </a:pPr>
            <a:r>
              <a:rPr kumimoji="1" lang="zh-CN" altLang="en-US" sz="2800">
                <a:solidFill>
                  <a:srgbClr val="FFFFFF"/>
                </a:solidFill>
                <a:latin typeface="Times New Roman" pitchFamily="18" charset="0"/>
                <a:ea typeface="黑体" pitchFamily="2" charset="-122"/>
                <a:cs typeface="Times New Roman" pitchFamily="18" charset="0"/>
              </a:rPr>
              <a:t> 肾上腺髓质及皮质激素分泌增多</a:t>
            </a:r>
          </a:p>
          <a:p>
            <a:pPr algn="l">
              <a:lnSpc>
                <a:spcPct val="140000"/>
              </a:lnSpc>
              <a:buClr>
                <a:srgbClr val="FFFFFF"/>
              </a:buClr>
              <a:buSzPts val="3200"/>
              <a:buFont typeface="华文楷体" pitchFamily="2" charset="-122"/>
              <a:buChar char="•"/>
            </a:pPr>
            <a:r>
              <a:rPr kumimoji="1" lang="zh-CN" altLang="en-US" sz="2800">
                <a:solidFill>
                  <a:srgbClr val="FFFFFF"/>
                </a:solidFill>
                <a:latin typeface="Times New Roman" pitchFamily="18" charset="0"/>
                <a:ea typeface="黑体" pitchFamily="2" charset="-122"/>
                <a:cs typeface="Times New Roman" pitchFamily="18" charset="0"/>
              </a:rPr>
              <a:t> 胰高血糖素、生长激素增加，</a:t>
            </a:r>
          </a:p>
          <a:p>
            <a:pPr algn="l">
              <a:lnSpc>
                <a:spcPct val="140000"/>
              </a:lnSpc>
              <a:buClr>
                <a:srgbClr val="FFFFFF"/>
              </a:buClr>
              <a:buSzPts val="3200"/>
              <a:buFont typeface="华文楷体" pitchFamily="2" charset="-122"/>
              <a:buNone/>
            </a:pPr>
            <a:r>
              <a:rPr kumimoji="1" lang="zh-CN" altLang="en-US" sz="2800">
                <a:solidFill>
                  <a:srgbClr val="FFFFFF"/>
                </a:solidFill>
                <a:latin typeface="Times New Roman" pitchFamily="18" charset="0"/>
                <a:ea typeface="黑体" pitchFamily="2" charset="-122"/>
                <a:cs typeface="Times New Roman" pitchFamily="18" charset="0"/>
              </a:rPr>
              <a:t>   胰岛素分泌减少</a:t>
            </a:r>
            <a:endParaRPr kumimoji="1" lang="zh-CN" altLang="en-US" sz="2000">
              <a:solidFill>
                <a:srgbClr val="FFFFFF"/>
              </a:solidFill>
              <a:latin typeface="Times New Roman" pitchFamily="18" charset="0"/>
              <a:ea typeface="黑体" pitchFamily="2" charset="-122"/>
              <a:cs typeface="Times New Roman" pitchFamily="18" charset="0"/>
            </a:endParaRPr>
          </a:p>
        </p:txBody>
      </p:sp>
      <p:grpSp>
        <p:nvGrpSpPr>
          <p:cNvPr id="2" name="Group 9"/>
          <p:cNvGrpSpPr>
            <a:grpSpLocks/>
          </p:cNvGrpSpPr>
          <p:nvPr/>
        </p:nvGrpSpPr>
        <p:grpSpPr bwMode="auto">
          <a:xfrm>
            <a:off x="1547813" y="4076626"/>
            <a:ext cx="5903912" cy="1941513"/>
            <a:chOff x="975" y="2749"/>
            <a:chExt cx="3855" cy="1223"/>
          </a:xfrm>
        </p:grpSpPr>
        <p:sp>
          <p:nvSpPr>
            <p:cNvPr id="92165" name="Line 7"/>
            <p:cNvSpPr>
              <a:spLocks noChangeShapeType="1"/>
            </p:cNvSpPr>
            <p:nvPr/>
          </p:nvSpPr>
          <p:spPr bwMode="auto">
            <a:xfrm>
              <a:off x="2926" y="2749"/>
              <a:ext cx="0" cy="454"/>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CN" altLang="en-US">
                <a:solidFill>
                  <a:srgbClr val="FFFFFF"/>
                </a:solidFill>
              </a:endParaRPr>
            </a:p>
          </p:txBody>
        </p:sp>
        <p:sp>
          <p:nvSpPr>
            <p:cNvPr id="92166" name="Text Box 8"/>
            <p:cNvSpPr txBox="1">
              <a:spLocks noChangeArrowheads="1"/>
            </p:cNvSpPr>
            <p:nvPr/>
          </p:nvSpPr>
          <p:spPr bwMode="auto">
            <a:xfrm>
              <a:off x="975" y="3294"/>
              <a:ext cx="385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eaLnBrk="1" hangingPunct="1">
                <a:lnSpc>
                  <a:spcPct val="120000"/>
                </a:lnSpc>
                <a:spcBef>
                  <a:spcPts val="1200"/>
                </a:spcBef>
              </a:pPr>
              <a:r>
                <a:rPr kumimoji="1" lang="zh-CN" altLang="en-US" sz="2800" dirty="0">
                  <a:solidFill>
                    <a:srgbClr val="FFFFFF"/>
                  </a:solidFill>
                  <a:latin typeface="Times New Roman" pitchFamily="18" charset="0"/>
                  <a:ea typeface="黑体" pitchFamily="2" charset="-122"/>
                  <a:cs typeface="Times New Roman" pitchFamily="18" charset="0"/>
                </a:rPr>
                <a:t>以血糖↑、脂肪动员↑、蛋白质分解↑为特征的分解代谢</a:t>
              </a:r>
            </a:p>
          </p:txBody>
        </p:sp>
      </p:grpSp>
      <p:sp>
        <p:nvSpPr>
          <p:cNvPr id="7" name="灯片编号占位符 6"/>
          <p:cNvSpPr>
            <a:spLocks noGrp="1"/>
          </p:cNvSpPr>
          <p:nvPr>
            <p:ph type="sldNum" sz="quarter" idx="11"/>
          </p:nvPr>
        </p:nvSpPr>
        <p:spPr/>
        <p:txBody>
          <a:bodyPr/>
          <a:lstStyle/>
          <a:p>
            <a:pPr>
              <a:defRPr/>
            </a:pPr>
            <a:fld id="{7D90E316-58D3-4896-89CC-36797C80DBF5}" type="slidenum">
              <a:rPr lang="en-US" altLang="zh-CN" smtClean="0"/>
              <a:pPr>
                <a:defRPr/>
              </a:pPr>
              <a:t>92</a:t>
            </a:fld>
            <a:endParaRPr lang="en-US" altLang="zh-CN"/>
          </a:p>
        </p:txBody>
      </p:sp>
    </p:spTree>
    <p:extLst>
      <p:ext uri="{BB962C8B-B14F-4D97-AF65-F5344CB8AC3E}">
        <p14:creationId xmlns:p14="http://schemas.microsoft.com/office/powerpoint/2010/main" val="413929419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wipe(up)">
                                      <p:cBhvr>
                                        <p:cTn id="7" dur="500"/>
                                        <p:tgtEl>
                                          <p:spTgt spid="81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表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941388"/>
            <a:ext cx="8534400"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5"/>
          <p:cNvSpPr>
            <a:spLocks noChangeArrowheads="1"/>
          </p:cNvSpPr>
          <p:nvPr/>
        </p:nvSpPr>
        <p:spPr bwMode="auto">
          <a:xfrm>
            <a:off x="2151063" y="323850"/>
            <a:ext cx="498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kumimoji="1" lang="en-US" altLang="zh-CN" sz="3600">
                <a:solidFill>
                  <a:srgbClr val="FFFF00"/>
                </a:solidFill>
                <a:latin typeface="黑体" pitchFamily="2" charset="-122"/>
                <a:ea typeface="黑体" pitchFamily="2" charset="-122"/>
              </a:rPr>
              <a:t> </a:t>
            </a:r>
            <a:r>
              <a:rPr kumimoji="1" lang="zh-CN" altLang="en-US" sz="3600">
                <a:solidFill>
                  <a:srgbClr val="FFFF00"/>
                </a:solidFill>
                <a:latin typeface="黑体" pitchFamily="2" charset="-122"/>
                <a:ea typeface="黑体" pitchFamily="2" charset="-122"/>
              </a:rPr>
              <a:t>应激时机体的代谢改变</a:t>
            </a:r>
          </a:p>
        </p:txBody>
      </p:sp>
      <p:sp>
        <p:nvSpPr>
          <p:cNvPr id="4" name="灯片编号占位符 3"/>
          <p:cNvSpPr>
            <a:spLocks noGrp="1"/>
          </p:cNvSpPr>
          <p:nvPr>
            <p:ph type="sldNum" sz="quarter" idx="11"/>
          </p:nvPr>
        </p:nvSpPr>
        <p:spPr/>
        <p:txBody>
          <a:bodyPr/>
          <a:lstStyle/>
          <a:p>
            <a:pPr>
              <a:defRPr/>
            </a:pPr>
            <a:fld id="{7D90E316-58D3-4896-89CC-36797C80DBF5}" type="slidenum">
              <a:rPr lang="en-US" altLang="zh-CN" smtClean="0"/>
              <a:pPr>
                <a:defRPr/>
              </a:pPr>
              <a:t>93</a:t>
            </a:fld>
            <a:endParaRPr lang="en-US" altLang="zh-CN"/>
          </a:p>
        </p:txBody>
      </p:sp>
    </p:spTree>
    <p:extLst>
      <p:ext uri="{BB962C8B-B14F-4D97-AF65-F5344CB8AC3E}">
        <p14:creationId xmlns:p14="http://schemas.microsoft.com/office/powerpoint/2010/main" val="2209525958"/>
      </p:ext>
    </p:extLst>
  </p:cSld>
  <p:clrMapOvr>
    <a:masterClrMapping/>
  </p:clrMapOvr>
  <p:transition spd="med">
    <p:zo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pPr>
              <a:defRPr/>
            </a:pPr>
            <a:fld id="{7D90E316-58D3-4896-89CC-36797C80DBF5}" type="slidenum">
              <a:rPr lang="en-US" altLang="zh-CN" smtClean="0"/>
              <a:pPr>
                <a:defRPr/>
              </a:pPr>
              <a:t>94</a:t>
            </a:fld>
            <a:endParaRPr lang="en-US" altLang="zh-CN"/>
          </a:p>
        </p:txBody>
      </p:sp>
      <p:sp>
        <p:nvSpPr>
          <p:cNvPr id="4" name="Rectangle 6"/>
          <p:cNvSpPr>
            <a:spLocks noChangeArrowheads="1"/>
          </p:cNvSpPr>
          <p:nvPr/>
        </p:nvSpPr>
        <p:spPr bwMode="auto">
          <a:xfrm>
            <a:off x="539055" y="1340768"/>
            <a:ext cx="7921377" cy="3168650"/>
          </a:xfrm>
          <a:prstGeom prst="rect">
            <a:avLst/>
          </a:prstGeom>
          <a:noFill/>
          <a:ln w="9525">
            <a:noFill/>
            <a:miter lim="800000"/>
            <a:headEnd/>
            <a:tailEnd/>
          </a:ln>
        </p:spPr>
        <p:txBody>
          <a:bodyPr/>
          <a:lstStyle/>
          <a:p>
            <a:pPr marL="342900" indent="-342900" algn="l">
              <a:lnSpc>
                <a:spcPct val="160000"/>
              </a:lnSpc>
              <a:spcBef>
                <a:spcPts val="1200"/>
              </a:spcBef>
              <a:buClr>
                <a:srgbClr val="C00000"/>
              </a:buClr>
              <a:buFont typeface="华文中宋" pitchFamily="2" charset="-122"/>
              <a:buNone/>
              <a:defRPr/>
            </a:pPr>
            <a:r>
              <a:rPr lang="zh-CN" altLang="en-US" sz="2800" dirty="0">
                <a:latin typeface="华文中宋" pitchFamily="2" charset="-122"/>
                <a:ea typeface="黑体" pitchFamily="49" charset="-122"/>
              </a:rPr>
              <a:t>         应激时，</a:t>
            </a:r>
            <a:r>
              <a:rPr lang="zh-CN" altLang="en-US" sz="2800" dirty="0">
                <a:effectLst>
                  <a:outerShdw blurRad="38100" dist="38100" dir="2700000" algn="tl">
                    <a:srgbClr val="000000"/>
                  </a:outerShdw>
                </a:effectLst>
                <a:latin typeface="华文中宋" pitchFamily="2" charset="-122"/>
                <a:ea typeface="黑体" pitchFamily="49" charset="-122"/>
              </a:rPr>
              <a:t>三大营养物质</a:t>
            </a:r>
            <a:r>
              <a:rPr lang="zh-CN" altLang="en-US" sz="2800" dirty="0">
                <a:latin typeface="华文中宋" pitchFamily="2" charset="-122"/>
                <a:ea typeface="黑体" pitchFamily="49" charset="-122"/>
              </a:rPr>
              <a:t>的代谢变化均趋向</a:t>
            </a:r>
            <a:r>
              <a:rPr lang="zh-CN" altLang="en-US" sz="2800" u="sng" dirty="0">
                <a:solidFill>
                  <a:srgbClr val="FFFF00"/>
                </a:solidFill>
                <a:latin typeface="华文中宋" pitchFamily="2" charset="-122"/>
                <a:ea typeface="黑体" pitchFamily="49" charset="-122"/>
              </a:rPr>
              <a:t>分解代谢加强</a:t>
            </a:r>
            <a:r>
              <a:rPr lang="zh-CN" altLang="en-US" sz="2800" dirty="0">
                <a:latin typeface="华文中宋" pitchFamily="2" charset="-122"/>
                <a:ea typeface="黑体" pitchFamily="49" charset="-122"/>
              </a:rPr>
              <a:t>、</a:t>
            </a:r>
            <a:r>
              <a:rPr lang="zh-CN" altLang="en-US" sz="2800" u="sng" dirty="0">
                <a:solidFill>
                  <a:srgbClr val="FFFF00"/>
                </a:solidFill>
                <a:latin typeface="华文中宋" pitchFamily="2" charset="-122"/>
                <a:ea typeface="黑体" pitchFamily="49" charset="-122"/>
              </a:rPr>
              <a:t>合成代谢受到抑制</a:t>
            </a:r>
            <a:r>
              <a:rPr lang="zh-CN" altLang="en-US" sz="2800" dirty="0">
                <a:latin typeface="华文中宋" pitchFamily="2" charset="-122"/>
                <a:ea typeface="黑体" pitchFamily="49" charset="-122"/>
              </a:rPr>
              <a:t>，以帮助机体渡过“紧急状态”。</a:t>
            </a:r>
            <a:endParaRPr lang="en-US" altLang="zh-CN" sz="2800" dirty="0">
              <a:latin typeface="华文中宋" pitchFamily="2" charset="-122"/>
              <a:ea typeface="黑体" pitchFamily="49" charset="-122"/>
            </a:endParaRPr>
          </a:p>
          <a:p>
            <a:pPr marL="342900" indent="-342900" algn="l">
              <a:lnSpc>
                <a:spcPct val="160000"/>
              </a:lnSpc>
              <a:spcBef>
                <a:spcPts val="1200"/>
              </a:spcBef>
              <a:buClr>
                <a:srgbClr val="C00000"/>
              </a:buClr>
              <a:buFont typeface="华文中宋" pitchFamily="2" charset="-122"/>
              <a:buNone/>
              <a:defRPr/>
            </a:pPr>
            <a:r>
              <a:rPr lang="en-US" altLang="zh-CN" sz="2800" dirty="0">
                <a:latin typeface="华文中宋" pitchFamily="2" charset="-122"/>
                <a:ea typeface="黑体" pitchFamily="49" charset="-122"/>
              </a:rPr>
              <a:t>         </a:t>
            </a:r>
            <a:r>
              <a:rPr lang="zh-CN" altLang="en-US" sz="2800" dirty="0">
                <a:latin typeface="华文中宋" pitchFamily="2" charset="-122"/>
                <a:ea typeface="黑体" pitchFamily="49" charset="-122"/>
              </a:rPr>
              <a:t>若应激状态持续时间较长，则会导致机体因消耗过多而出现三大营养物质代谢的紊乱。</a:t>
            </a:r>
            <a:endParaRPr lang="zh-CN" altLang="en-US" sz="2800" dirty="0">
              <a:latin typeface="黑体" pitchFamily="49" charset="-122"/>
              <a:ea typeface="黑体"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719138" y="836613"/>
            <a:ext cx="7740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254125" indent="-1254125"/>
            <a:r>
              <a:rPr lang="zh-CN" altLang="en-US" sz="3200" dirty="0">
                <a:solidFill>
                  <a:srgbClr val="FFFF00"/>
                </a:solidFill>
                <a:latin typeface="Times New Roman" pitchFamily="18" charset="0"/>
                <a:ea typeface="黑体" pitchFamily="2" charset="-122"/>
              </a:rPr>
              <a:t>（五）肥   胖</a:t>
            </a:r>
          </a:p>
        </p:txBody>
      </p:sp>
      <p:sp>
        <p:nvSpPr>
          <p:cNvPr id="97286" name="Text Box 6"/>
          <p:cNvSpPr txBox="1">
            <a:spLocks noChangeArrowheads="1"/>
          </p:cNvSpPr>
          <p:nvPr/>
        </p:nvSpPr>
        <p:spPr bwMode="auto">
          <a:xfrm>
            <a:off x="898525" y="1700808"/>
            <a:ext cx="7561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en-US" altLang="zh-CN" sz="2800" dirty="0">
                <a:ea typeface="黑体" pitchFamily="2" charset="-122"/>
              </a:rPr>
              <a:t>      </a:t>
            </a:r>
            <a:r>
              <a:rPr lang="zh-CN" altLang="en-US" sz="2800" dirty="0">
                <a:ea typeface="黑体" pitchFamily="2" charset="-122"/>
              </a:rPr>
              <a:t>肥胖是多种因素引起进食行为和能量代谢调节紊乱的结果。</a:t>
            </a:r>
          </a:p>
        </p:txBody>
      </p:sp>
      <p:sp>
        <p:nvSpPr>
          <p:cNvPr id="97287" name="Rectangle 7"/>
          <p:cNvSpPr>
            <a:spLocks noChangeArrowheads="1"/>
          </p:cNvSpPr>
          <p:nvPr/>
        </p:nvSpPr>
        <p:spPr bwMode="auto">
          <a:xfrm>
            <a:off x="790575" y="2817694"/>
            <a:ext cx="7958138"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717550" algn="l">
              <a:lnSpc>
                <a:spcPct val="150000"/>
              </a:lnSpc>
            </a:pPr>
            <a:r>
              <a:rPr kumimoji="1" lang="zh-CN" altLang="en-US" sz="2800" dirty="0">
                <a:latin typeface="Times New Roman" pitchFamily="18" charset="0"/>
                <a:ea typeface="黑体" pitchFamily="2" charset="-122"/>
              </a:rPr>
              <a:t>诊断肥胖常用标准是</a:t>
            </a:r>
            <a:r>
              <a:rPr kumimoji="1" lang="zh-CN" altLang="en-US" sz="2800" u="sng" dirty="0">
                <a:solidFill>
                  <a:srgbClr val="FFFF00"/>
                </a:solidFill>
                <a:latin typeface="Times New Roman" pitchFamily="18" charset="0"/>
                <a:ea typeface="黑体" pitchFamily="2" charset="-122"/>
              </a:rPr>
              <a:t>体重指数（</a:t>
            </a:r>
            <a:r>
              <a:rPr kumimoji="1" lang="en-US" altLang="zh-CN" sz="2800" u="sng" dirty="0">
                <a:solidFill>
                  <a:srgbClr val="FFFF00"/>
                </a:solidFill>
                <a:latin typeface="Times New Roman" pitchFamily="18" charset="0"/>
                <a:ea typeface="黑体" pitchFamily="2" charset="-122"/>
              </a:rPr>
              <a:t>body mass index, BMI)</a:t>
            </a:r>
            <a:r>
              <a:rPr kumimoji="1" lang="en-US" altLang="zh-CN" sz="2800" dirty="0">
                <a:solidFill>
                  <a:srgbClr val="FFFF00"/>
                </a:solidFill>
                <a:latin typeface="Times New Roman" pitchFamily="18" charset="0"/>
                <a:ea typeface="黑体" pitchFamily="2" charset="-122"/>
              </a:rPr>
              <a:t>, BMI=</a:t>
            </a:r>
            <a:r>
              <a:rPr kumimoji="1" lang="zh-CN" altLang="en-US" sz="2800" dirty="0">
                <a:solidFill>
                  <a:srgbClr val="FFFF00"/>
                </a:solidFill>
                <a:latin typeface="Times New Roman" pitchFamily="18" charset="0"/>
                <a:ea typeface="黑体" pitchFamily="2" charset="-122"/>
              </a:rPr>
              <a:t>体重 </a:t>
            </a:r>
            <a:r>
              <a:rPr kumimoji="1" lang="en-US" altLang="zh-CN" sz="2800" dirty="0">
                <a:solidFill>
                  <a:srgbClr val="FFFF00"/>
                </a:solidFill>
                <a:latin typeface="Times New Roman" pitchFamily="18" charset="0"/>
                <a:ea typeface="黑体" pitchFamily="2" charset="-122"/>
              </a:rPr>
              <a:t>(kg)/</a:t>
            </a:r>
            <a:r>
              <a:rPr kumimoji="1" lang="zh-CN" altLang="en-US" sz="2800" dirty="0">
                <a:solidFill>
                  <a:srgbClr val="FFFF00"/>
                </a:solidFill>
                <a:latin typeface="Times New Roman" pitchFamily="18" charset="0"/>
                <a:ea typeface="黑体" pitchFamily="2" charset="-122"/>
              </a:rPr>
              <a:t>身高</a:t>
            </a:r>
            <a:r>
              <a:rPr kumimoji="1" lang="en-US" altLang="zh-CN" sz="2800" baseline="30000" dirty="0">
                <a:solidFill>
                  <a:srgbClr val="FFFF00"/>
                </a:solidFill>
                <a:latin typeface="Times New Roman" pitchFamily="18" charset="0"/>
                <a:ea typeface="黑体" pitchFamily="2" charset="-122"/>
              </a:rPr>
              <a:t>2</a:t>
            </a:r>
            <a:r>
              <a:rPr kumimoji="1" lang="en-US" altLang="zh-CN" sz="2800" dirty="0">
                <a:solidFill>
                  <a:srgbClr val="FFFF00"/>
                </a:solidFill>
                <a:latin typeface="Times New Roman" pitchFamily="18" charset="0"/>
                <a:ea typeface="黑体" pitchFamily="2" charset="-122"/>
              </a:rPr>
              <a:t> (m</a:t>
            </a:r>
            <a:r>
              <a:rPr kumimoji="1" lang="en-US" altLang="zh-CN" sz="2800" baseline="30000" dirty="0">
                <a:solidFill>
                  <a:srgbClr val="FFFF00"/>
                </a:solidFill>
                <a:latin typeface="Times New Roman" pitchFamily="18" charset="0"/>
                <a:ea typeface="黑体" pitchFamily="2" charset="-122"/>
              </a:rPr>
              <a:t>2</a:t>
            </a:r>
            <a:r>
              <a:rPr kumimoji="1" lang="en-US" altLang="zh-CN" sz="2800" dirty="0">
                <a:solidFill>
                  <a:srgbClr val="FFFF00"/>
                </a:solidFill>
                <a:latin typeface="Times New Roman" pitchFamily="18" charset="0"/>
                <a:ea typeface="黑体" pitchFamily="2" charset="-122"/>
              </a:rPr>
              <a:t>)</a:t>
            </a:r>
            <a:r>
              <a:rPr kumimoji="1" lang="zh-CN" altLang="en-US" sz="2800" dirty="0">
                <a:latin typeface="Times New Roman" pitchFamily="18" charset="0"/>
                <a:ea typeface="黑体" pitchFamily="2" charset="-122"/>
              </a:rPr>
              <a:t>。</a:t>
            </a:r>
          </a:p>
        </p:txBody>
      </p:sp>
      <p:sp>
        <p:nvSpPr>
          <p:cNvPr id="97288" name="Text Box 8"/>
          <p:cNvSpPr txBox="1">
            <a:spLocks noChangeArrowheads="1"/>
          </p:cNvSpPr>
          <p:nvPr/>
        </p:nvSpPr>
        <p:spPr bwMode="auto">
          <a:xfrm>
            <a:off x="2771775" y="4366220"/>
            <a:ext cx="467995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r>
              <a:rPr lang="zh-CN" altLang="en-US" sz="2800">
                <a:latin typeface="Times New Roman" pitchFamily="18" charset="0"/>
                <a:ea typeface="黑体" pitchFamily="2" charset="-122"/>
              </a:rPr>
              <a:t>正常：</a:t>
            </a:r>
            <a:r>
              <a:rPr lang="en-US" altLang="zh-CN" sz="2800">
                <a:latin typeface="Times New Roman" pitchFamily="18" charset="0"/>
                <a:ea typeface="黑体" pitchFamily="2" charset="-122"/>
              </a:rPr>
              <a:t>18.5 ≤ BMI ≥24</a:t>
            </a:r>
          </a:p>
          <a:p>
            <a:pPr algn="l" eaLnBrk="1" hangingPunct="1">
              <a:spcBef>
                <a:spcPct val="50000"/>
              </a:spcBef>
            </a:pPr>
            <a:r>
              <a:rPr lang="zh-CN" altLang="en-US" sz="2800">
                <a:latin typeface="Times New Roman" pitchFamily="18" charset="0"/>
                <a:ea typeface="黑体" pitchFamily="2" charset="-122"/>
              </a:rPr>
              <a:t>超重： </a:t>
            </a:r>
            <a:r>
              <a:rPr lang="en-US" altLang="zh-CN" sz="2800">
                <a:latin typeface="Times New Roman" pitchFamily="18" charset="0"/>
                <a:ea typeface="黑体" pitchFamily="2" charset="-122"/>
              </a:rPr>
              <a:t>24 &lt; BMI &gt; 28</a:t>
            </a:r>
          </a:p>
          <a:p>
            <a:pPr algn="l" eaLnBrk="1" hangingPunct="1">
              <a:spcBef>
                <a:spcPct val="50000"/>
              </a:spcBef>
            </a:pPr>
            <a:r>
              <a:rPr lang="zh-CN" altLang="en-US" sz="2800">
                <a:latin typeface="Times New Roman" pitchFamily="18" charset="0"/>
                <a:ea typeface="黑体" pitchFamily="2" charset="-122"/>
              </a:rPr>
              <a:t>肥胖：</a:t>
            </a:r>
            <a:r>
              <a:rPr lang="en-US" altLang="zh-CN" sz="2800">
                <a:latin typeface="Times New Roman" pitchFamily="18" charset="0"/>
                <a:ea typeface="黑体" pitchFamily="2" charset="-122"/>
              </a:rPr>
              <a:t>BMI ≥ 28</a:t>
            </a:r>
          </a:p>
        </p:txBody>
      </p:sp>
      <p:sp>
        <p:nvSpPr>
          <p:cNvPr id="6" name="灯片编号占位符 5"/>
          <p:cNvSpPr>
            <a:spLocks noGrp="1"/>
          </p:cNvSpPr>
          <p:nvPr>
            <p:ph type="sldNum" sz="quarter" idx="11"/>
          </p:nvPr>
        </p:nvSpPr>
        <p:spPr/>
        <p:txBody>
          <a:bodyPr/>
          <a:lstStyle/>
          <a:p>
            <a:pPr>
              <a:defRPr/>
            </a:pPr>
            <a:fld id="{7D90E316-58D3-4896-89CC-36797C80DBF5}" type="slidenum">
              <a:rPr lang="en-US" altLang="zh-CN" smtClean="0"/>
              <a:pPr>
                <a:defRPr/>
              </a:pPr>
              <a:t>95</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dissolve">
                                      <p:cBhvr>
                                        <p:cTn id="7" dur="500"/>
                                        <p:tgtEl>
                                          <p:spTgt spid="97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287"/>
                                        </p:tgtEl>
                                        <p:attrNameLst>
                                          <p:attrName>style.visibility</p:attrName>
                                        </p:attrNameLst>
                                      </p:cBhvr>
                                      <p:to>
                                        <p:strVal val="visible"/>
                                      </p:to>
                                    </p:set>
                                    <p:animEffect transition="in" filter="dissolve">
                                      <p:cBhvr>
                                        <p:cTn id="12" dur="500"/>
                                        <p:tgtEl>
                                          <p:spTgt spid="972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7288"/>
                                        </p:tgtEl>
                                        <p:attrNameLst>
                                          <p:attrName>style.visibility</p:attrName>
                                        </p:attrNameLst>
                                      </p:cBhvr>
                                      <p:to>
                                        <p:strVal val="visible"/>
                                      </p:to>
                                    </p:set>
                                    <p:animEffect transition="in" filter="wipe(up)">
                                      <p:cBhvr>
                                        <p:cTn id="17"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7" grpId="0"/>
      <p:bldP spid="9728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50825" y="333375"/>
            <a:ext cx="864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pPr>
            <a:endParaRPr lang="zh-CN" altLang="zh-CN"/>
          </a:p>
        </p:txBody>
      </p:sp>
      <p:sp>
        <p:nvSpPr>
          <p:cNvPr id="98307" name="Text Box 3"/>
          <p:cNvSpPr txBox="1">
            <a:spLocks noChangeArrowheads="1"/>
          </p:cNvSpPr>
          <p:nvPr/>
        </p:nvSpPr>
        <p:spPr bwMode="auto">
          <a:xfrm>
            <a:off x="1077913" y="2219325"/>
            <a:ext cx="74549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lnSpc>
                <a:spcPct val="130000"/>
              </a:lnSpc>
              <a:spcBef>
                <a:spcPct val="50000"/>
              </a:spcBef>
              <a:buFontTx/>
              <a:buChar char="•"/>
            </a:pPr>
            <a:r>
              <a:rPr lang="zh-CN" altLang="en-US" sz="2800" dirty="0">
                <a:latin typeface="Times New Roman" pitchFamily="18" charset="0"/>
                <a:ea typeface="黑体" pitchFamily="2" charset="-122"/>
              </a:rPr>
              <a:t>体质性肥胖 ：青少年期多见的肥胖，主要  由于脂肪细胞数量增加所致。</a:t>
            </a:r>
          </a:p>
          <a:p>
            <a:pPr algn="l" eaLnBrk="1" hangingPunct="1">
              <a:lnSpc>
                <a:spcPct val="130000"/>
              </a:lnSpc>
              <a:spcBef>
                <a:spcPct val="50000"/>
              </a:spcBef>
              <a:buFontTx/>
              <a:buChar char="•"/>
            </a:pPr>
            <a:r>
              <a:rPr lang="zh-CN" altLang="en-US" sz="2800" dirty="0">
                <a:latin typeface="Times New Roman" pitchFamily="18" charset="0"/>
                <a:ea typeface="黑体" pitchFamily="2" charset="-122"/>
              </a:rPr>
              <a:t>获得性肥胖：成人因营养过剩引起的肥胖，主要由于脂肪细胞体积增加，也有数量增加。</a:t>
            </a:r>
          </a:p>
        </p:txBody>
      </p:sp>
      <p:sp>
        <p:nvSpPr>
          <p:cNvPr id="87044" name="Rectangle 4"/>
          <p:cNvSpPr>
            <a:spLocks noChangeArrowheads="1"/>
          </p:cNvSpPr>
          <p:nvPr/>
        </p:nvSpPr>
        <p:spPr bwMode="auto">
          <a:xfrm>
            <a:off x="2195413" y="764704"/>
            <a:ext cx="4968875" cy="579438"/>
          </a:xfrm>
          <a:prstGeom prst="rect">
            <a:avLst/>
          </a:prstGeom>
          <a:solidFill>
            <a:srgbClr val="FFFF99"/>
          </a:solidFill>
          <a:ln>
            <a:noFill/>
          </a:ln>
        </p:spPr>
        <p:txBody>
          <a:bodyPr>
            <a:spAutoFit/>
          </a:bodyPr>
          <a:lstStyle/>
          <a:p>
            <a:pPr>
              <a:spcBef>
                <a:spcPct val="50000"/>
              </a:spcBef>
              <a:buClr>
                <a:srgbClr val="FFFF00"/>
              </a:buClr>
            </a:pPr>
            <a:r>
              <a:rPr lang="zh-CN" altLang="en-US" sz="3200" dirty="0">
                <a:solidFill>
                  <a:schemeClr val="bg2"/>
                </a:solidFill>
                <a:latin typeface="Times New Roman" pitchFamily="18" charset="0"/>
                <a:ea typeface="黑体" pitchFamily="2" charset="-122"/>
              </a:rPr>
              <a:t>肥胖的类型 </a:t>
            </a:r>
          </a:p>
        </p:txBody>
      </p:sp>
      <p:sp>
        <p:nvSpPr>
          <p:cNvPr id="98309" name="Rectangle 5"/>
          <p:cNvSpPr>
            <a:spLocks noChangeArrowheads="1"/>
          </p:cNvSpPr>
          <p:nvPr/>
        </p:nvSpPr>
        <p:spPr bwMode="auto">
          <a:xfrm>
            <a:off x="1044575" y="1628775"/>
            <a:ext cx="2736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lgn="l">
              <a:buSzPct val="80000"/>
              <a:buFont typeface="Wingdings" pitchFamily="2" charset="2"/>
              <a:buChar char="n"/>
            </a:pPr>
            <a:r>
              <a:rPr lang="zh-CN" altLang="en-US" sz="2800">
                <a:solidFill>
                  <a:srgbClr val="FFFF00"/>
                </a:solidFill>
                <a:latin typeface="Times New Roman" pitchFamily="18" charset="0"/>
                <a:ea typeface="黑体" pitchFamily="2" charset="-122"/>
              </a:rPr>
              <a:t>单纯性肥胖</a:t>
            </a:r>
          </a:p>
        </p:txBody>
      </p:sp>
      <p:sp>
        <p:nvSpPr>
          <p:cNvPr id="98310" name="Rectangle 6"/>
          <p:cNvSpPr>
            <a:spLocks noChangeArrowheads="1"/>
          </p:cNvSpPr>
          <p:nvPr/>
        </p:nvSpPr>
        <p:spPr bwMode="auto">
          <a:xfrm>
            <a:off x="1044575" y="5070475"/>
            <a:ext cx="287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273050" indent="-273050" algn="l">
              <a:buSzPct val="80000"/>
              <a:buFont typeface="Wingdings" pitchFamily="2" charset="2"/>
              <a:buChar char="n"/>
            </a:pPr>
            <a:r>
              <a:rPr lang="zh-CN" altLang="en-US" sz="2800">
                <a:solidFill>
                  <a:srgbClr val="FFFF00"/>
                </a:solidFill>
                <a:latin typeface="Times New Roman" pitchFamily="18" charset="0"/>
                <a:ea typeface="黑体" pitchFamily="2" charset="-122"/>
              </a:rPr>
              <a:t>继发性肥胖症 </a:t>
            </a:r>
          </a:p>
        </p:txBody>
      </p:sp>
      <p:sp>
        <p:nvSpPr>
          <p:cNvPr id="98311" name="Rectangle 7"/>
          <p:cNvSpPr>
            <a:spLocks noChangeArrowheads="1"/>
          </p:cNvSpPr>
          <p:nvPr/>
        </p:nvSpPr>
        <p:spPr bwMode="auto">
          <a:xfrm>
            <a:off x="1404938" y="5603875"/>
            <a:ext cx="5400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zh-CN" altLang="en-US" sz="2800">
                <a:latin typeface="Times New Roman" pitchFamily="18" charset="0"/>
                <a:ea typeface="黑体" pitchFamily="2" charset="-122"/>
              </a:rPr>
              <a:t>某些神经、内分泌疾病引起。</a:t>
            </a:r>
          </a:p>
        </p:txBody>
      </p:sp>
      <p:sp>
        <p:nvSpPr>
          <p:cNvPr id="8" name="灯片编号占位符 7"/>
          <p:cNvSpPr>
            <a:spLocks noGrp="1"/>
          </p:cNvSpPr>
          <p:nvPr>
            <p:ph type="sldNum" sz="quarter" idx="11"/>
          </p:nvPr>
        </p:nvSpPr>
        <p:spPr/>
        <p:txBody>
          <a:bodyPr/>
          <a:lstStyle/>
          <a:p>
            <a:pPr>
              <a:defRPr/>
            </a:pPr>
            <a:fld id="{7D90E316-58D3-4896-89CC-36797C80DBF5}" type="slidenum">
              <a:rPr lang="en-US" altLang="zh-CN" smtClean="0"/>
              <a:pPr>
                <a:defRPr/>
              </a:pPr>
              <a:t>96</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dissolve">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dissolve">
                                      <p:cBhvr>
                                        <p:cTn id="12" dur="500"/>
                                        <p:tgtEl>
                                          <p:spTgt spid="98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8307">
                                            <p:txEl>
                                              <p:pRg st="0" end="0"/>
                                            </p:txEl>
                                          </p:spTgt>
                                        </p:tgtEl>
                                        <p:attrNameLst>
                                          <p:attrName>style.visibility</p:attrName>
                                        </p:attrNameLst>
                                      </p:cBhvr>
                                      <p:to>
                                        <p:strVal val="visible"/>
                                      </p:to>
                                    </p:set>
                                    <p:animEffect transition="in" filter="wipe(up)">
                                      <p:cBhvr>
                                        <p:cTn id="17" dur="500"/>
                                        <p:tgtEl>
                                          <p:spTgt spid="98307">
                                            <p:txEl>
                                              <p:pRg st="0" end="0"/>
                                            </p:txEl>
                                          </p:spTgt>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98307">
                                            <p:txEl>
                                              <p:pRg st="1" end="1"/>
                                            </p:txEl>
                                          </p:spTgt>
                                        </p:tgtEl>
                                        <p:attrNameLst>
                                          <p:attrName>style.visibility</p:attrName>
                                        </p:attrNameLst>
                                      </p:cBhvr>
                                      <p:to>
                                        <p:strVal val="visible"/>
                                      </p:to>
                                    </p:set>
                                    <p:animEffect transition="in" filter="wipe(up)">
                                      <p:cBhvr>
                                        <p:cTn id="21" dur="500"/>
                                        <p:tgtEl>
                                          <p:spTgt spid="9830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8311"/>
                                        </p:tgtEl>
                                        <p:attrNameLst>
                                          <p:attrName>style.visibility</p:attrName>
                                        </p:attrNameLst>
                                      </p:cBhvr>
                                      <p:to>
                                        <p:strVal val="visible"/>
                                      </p:to>
                                    </p:set>
                                    <p:animEffect transition="in" filter="slide(fromBottom)">
                                      <p:cBhvr>
                                        <p:cTn id="26" dur="5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9" grpId="0"/>
      <p:bldP spid="98310" grpId="0"/>
      <p:bldP spid="983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39750" y="1700213"/>
            <a:ext cx="7993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2438" indent="-452438" algn="l">
              <a:spcBef>
                <a:spcPts val="600"/>
              </a:spcBef>
            </a:pPr>
            <a:r>
              <a:rPr lang="en-US" altLang="zh-CN" sz="2800" dirty="0">
                <a:latin typeface="Times New Roman" pitchFamily="18" charset="0"/>
                <a:ea typeface="黑体" pitchFamily="2" charset="-122"/>
              </a:rPr>
              <a:t>             </a:t>
            </a:r>
            <a:r>
              <a:rPr lang="zh-CN" altLang="en-US" sz="2800" dirty="0">
                <a:latin typeface="Times New Roman" pitchFamily="18" charset="0"/>
                <a:ea typeface="黑体" pitchFamily="2" charset="-122"/>
              </a:rPr>
              <a:t>体重的控制机制主要通过神经</a:t>
            </a:r>
            <a:r>
              <a:rPr lang="en-US" altLang="zh-CN" sz="2800" dirty="0">
                <a:latin typeface="Times New Roman" pitchFamily="18" charset="0"/>
                <a:ea typeface="黑体" pitchFamily="2" charset="-122"/>
              </a:rPr>
              <a:t>-</a:t>
            </a:r>
            <a:r>
              <a:rPr lang="zh-CN" altLang="en-US" sz="2800" dirty="0">
                <a:latin typeface="Times New Roman" pitchFamily="18" charset="0"/>
                <a:ea typeface="黑体" pitchFamily="2" charset="-122"/>
              </a:rPr>
              <a:t>体液调节，维持正常食欲、进食和能量消耗的平衡。</a:t>
            </a:r>
          </a:p>
        </p:txBody>
      </p:sp>
      <p:sp>
        <p:nvSpPr>
          <p:cNvPr id="100355" name="Rectangle 3"/>
          <p:cNvSpPr>
            <a:spLocks noChangeArrowheads="1"/>
          </p:cNvSpPr>
          <p:nvPr/>
        </p:nvSpPr>
        <p:spPr bwMode="auto">
          <a:xfrm>
            <a:off x="538163" y="2983697"/>
            <a:ext cx="79222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717550" algn="l">
              <a:spcBef>
                <a:spcPts val="600"/>
              </a:spcBef>
            </a:pPr>
            <a:r>
              <a:rPr kumimoji="1" lang="zh-CN" altLang="en-US" sz="2800" dirty="0">
                <a:latin typeface="Arial" pitchFamily="34" charset="0"/>
                <a:ea typeface="黑体" pitchFamily="2" charset="-122"/>
                <a:cs typeface="Arial" pitchFamily="34" charset="0"/>
              </a:rPr>
              <a:t>刺激食欲的激素有饥饿素</a:t>
            </a:r>
            <a:r>
              <a:rPr kumimoji="1" lang="en-US" altLang="zh-CN" sz="2800" dirty="0">
                <a:latin typeface="Arial" pitchFamily="34" charset="0"/>
                <a:ea typeface="黑体" pitchFamily="2" charset="-122"/>
                <a:cs typeface="Arial" pitchFamily="34" charset="0"/>
              </a:rPr>
              <a:t>(ghrelin)</a:t>
            </a:r>
            <a:r>
              <a:rPr kumimoji="1" lang="zh-CN" altLang="en-US" sz="2800" dirty="0">
                <a:latin typeface="Arial" pitchFamily="34" charset="0"/>
                <a:ea typeface="黑体" pitchFamily="2" charset="-122"/>
                <a:cs typeface="Arial" pitchFamily="34" charset="0"/>
              </a:rPr>
              <a:t>、神经肽</a:t>
            </a:r>
            <a:r>
              <a:rPr kumimoji="1" lang="en-US" altLang="zh-CN" sz="2800" dirty="0">
                <a:latin typeface="Arial" pitchFamily="34" charset="0"/>
                <a:ea typeface="黑体" pitchFamily="2" charset="-122"/>
                <a:cs typeface="Arial" pitchFamily="34" charset="0"/>
              </a:rPr>
              <a:t>Y (neuropeptide Y</a:t>
            </a:r>
            <a:r>
              <a:rPr kumimoji="1" lang="zh-CN" altLang="en-US" sz="2800" dirty="0">
                <a:latin typeface="Arial" pitchFamily="34" charset="0"/>
                <a:ea typeface="黑体" pitchFamily="2" charset="-122"/>
                <a:cs typeface="Arial" pitchFamily="34" charset="0"/>
              </a:rPr>
              <a:t>，</a:t>
            </a:r>
            <a:r>
              <a:rPr kumimoji="1" lang="en-US" altLang="zh-CN" sz="2800" dirty="0">
                <a:latin typeface="Arial" pitchFamily="34" charset="0"/>
                <a:ea typeface="黑体" pitchFamily="2" charset="-122"/>
                <a:cs typeface="Arial" pitchFamily="34" charset="0"/>
              </a:rPr>
              <a:t>NPY)</a:t>
            </a:r>
            <a:r>
              <a:rPr kumimoji="1" lang="zh-CN" altLang="en-US" sz="2800">
                <a:latin typeface="Arial" pitchFamily="34" charset="0"/>
                <a:ea typeface="黑体" pitchFamily="2" charset="-122"/>
                <a:cs typeface="Arial" pitchFamily="34" charset="0"/>
              </a:rPr>
              <a:t>等 </a:t>
            </a:r>
            <a:r>
              <a:rPr kumimoji="1" lang="zh-CN" altLang="en-US" sz="2800" dirty="0">
                <a:latin typeface="Arial" pitchFamily="34" charset="0"/>
                <a:ea typeface="黑体" pitchFamily="2" charset="-122"/>
                <a:cs typeface="Arial" pitchFamily="34" charset="0"/>
              </a:rPr>
              <a:t>。</a:t>
            </a:r>
          </a:p>
        </p:txBody>
      </p:sp>
      <p:sp>
        <p:nvSpPr>
          <p:cNvPr id="100356" name="Rectangle 4"/>
          <p:cNvSpPr>
            <a:spLocks noChangeArrowheads="1"/>
          </p:cNvSpPr>
          <p:nvPr/>
        </p:nvSpPr>
        <p:spPr bwMode="auto">
          <a:xfrm>
            <a:off x="539751" y="4065697"/>
            <a:ext cx="81359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717550" algn="l">
              <a:spcBef>
                <a:spcPts val="600"/>
              </a:spcBef>
            </a:pPr>
            <a:r>
              <a:rPr kumimoji="1" lang="zh-CN" altLang="en-US" sz="2800" dirty="0">
                <a:latin typeface="Arial" pitchFamily="34" charset="0"/>
                <a:ea typeface="黑体" pitchFamily="49" charset="-122"/>
                <a:cs typeface="Arial" pitchFamily="34" charset="0"/>
              </a:rPr>
              <a:t>抑制食欲的激素包括胰岛素，瘦蛋白</a:t>
            </a:r>
            <a:r>
              <a:rPr kumimoji="1" lang="en-US" altLang="zh-CN" sz="2800" dirty="0">
                <a:latin typeface="Arial" pitchFamily="34" charset="0"/>
                <a:ea typeface="黑体" pitchFamily="49" charset="-122"/>
                <a:cs typeface="Arial" pitchFamily="34" charset="0"/>
              </a:rPr>
              <a:t>(</a:t>
            </a:r>
            <a:r>
              <a:rPr kumimoji="1" lang="en-US" altLang="zh-CN" sz="2800" dirty="0" err="1">
                <a:latin typeface="Arial" pitchFamily="34" charset="0"/>
                <a:ea typeface="黑体" pitchFamily="49" charset="-122"/>
                <a:cs typeface="Arial" pitchFamily="34" charset="0"/>
              </a:rPr>
              <a:t>leptin</a:t>
            </a:r>
            <a:r>
              <a:rPr kumimoji="1" lang="en-US" altLang="zh-CN" sz="2800" dirty="0">
                <a:latin typeface="Arial" pitchFamily="34" charset="0"/>
                <a:ea typeface="黑体" pitchFamily="49" charset="-122"/>
                <a:cs typeface="Arial" pitchFamily="34" charset="0"/>
              </a:rPr>
              <a:t>)</a:t>
            </a:r>
            <a:r>
              <a:rPr kumimoji="1" lang="zh-CN" altLang="en-US" sz="2800" dirty="0">
                <a:latin typeface="Arial" pitchFamily="34" charset="0"/>
                <a:ea typeface="黑体" pitchFamily="49" charset="-122"/>
                <a:cs typeface="Arial" pitchFamily="34" charset="0"/>
              </a:rPr>
              <a:t>，</a:t>
            </a:r>
            <a:r>
              <a:rPr kumimoji="1" lang="zh-CN" altLang="en-US" sz="2800" dirty="0">
                <a:latin typeface="Times New Roman" pitchFamily="18" charset="0"/>
                <a:ea typeface="黑体" pitchFamily="2" charset="-122"/>
              </a:rPr>
              <a:t>胆囊收缩素</a:t>
            </a:r>
            <a:r>
              <a:rPr kumimoji="1" lang="en-US" altLang="zh-CN" sz="2800" dirty="0">
                <a:latin typeface="Arial" pitchFamily="34" charset="0"/>
                <a:ea typeface="黑体" pitchFamily="2" charset="-122"/>
                <a:cs typeface="Arial" pitchFamily="34" charset="0"/>
              </a:rPr>
              <a:t>(cholecystokinin, CCK)</a:t>
            </a:r>
            <a:r>
              <a:rPr kumimoji="1" lang="zh-CN" altLang="en-US" sz="2800" dirty="0">
                <a:latin typeface="Arial" pitchFamily="34" charset="0"/>
                <a:ea typeface="黑体" pitchFamily="49" charset="-122"/>
                <a:cs typeface="Arial" pitchFamily="34" charset="0"/>
              </a:rPr>
              <a:t>和</a:t>
            </a:r>
            <a:r>
              <a:rPr kumimoji="1" lang="en-US" altLang="zh-CN" sz="2800" dirty="0">
                <a:latin typeface="Symbol" pitchFamily="18" charset="2"/>
                <a:ea typeface="黑体" pitchFamily="49" charset="-122"/>
                <a:cs typeface="Arial" pitchFamily="34" charset="0"/>
              </a:rPr>
              <a:t>a</a:t>
            </a:r>
            <a:r>
              <a:rPr kumimoji="1" lang="en-US" altLang="zh-CN" sz="2800" dirty="0">
                <a:latin typeface="Arial" pitchFamily="34" charset="0"/>
                <a:ea typeface="黑体" pitchFamily="49" charset="-122"/>
                <a:cs typeface="Arial" pitchFamily="34" charset="0"/>
              </a:rPr>
              <a:t>-</a:t>
            </a:r>
            <a:r>
              <a:rPr kumimoji="1" lang="zh-CN" altLang="en-US" sz="2800" dirty="0">
                <a:latin typeface="Arial" pitchFamily="34" charset="0"/>
                <a:ea typeface="黑体" pitchFamily="49" charset="-122"/>
                <a:cs typeface="Arial" pitchFamily="34" charset="0"/>
              </a:rPr>
              <a:t>促</a:t>
            </a:r>
            <a:r>
              <a:rPr lang="zh-CN" altLang="en-US" sz="2800" dirty="0">
                <a:latin typeface="Arial" pitchFamily="34" charset="0"/>
                <a:ea typeface="黑体" pitchFamily="49" charset="-122"/>
                <a:cs typeface="Arial" pitchFamily="34" charset="0"/>
              </a:rPr>
              <a:t>黑素细胞激素</a:t>
            </a:r>
            <a:r>
              <a:rPr lang="en-US" altLang="zh-CN" sz="2800" dirty="0">
                <a:latin typeface="Arial" pitchFamily="34" charset="0"/>
                <a:ea typeface="黑体" pitchFamily="49" charset="-122"/>
                <a:cs typeface="Arial" pitchFamily="34" charset="0"/>
              </a:rPr>
              <a:t>(</a:t>
            </a:r>
            <a:r>
              <a:rPr kumimoji="1" lang="en-US" altLang="zh-CN" sz="2800" dirty="0">
                <a:latin typeface="Symbol" pitchFamily="18" charset="2"/>
                <a:ea typeface="黑体" pitchFamily="49" charset="-122"/>
                <a:cs typeface="Arial" pitchFamily="34" charset="0"/>
              </a:rPr>
              <a:t>a</a:t>
            </a:r>
            <a:r>
              <a:rPr lang="en-US" altLang="zh-CN" sz="2800" dirty="0">
                <a:latin typeface="Arial" pitchFamily="34" charset="0"/>
                <a:ea typeface="黑体" pitchFamily="49" charset="-122"/>
                <a:cs typeface="Arial" pitchFamily="34" charset="0"/>
              </a:rPr>
              <a:t>-melanocyte-stimulating hormone, </a:t>
            </a:r>
            <a:r>
              <a:rPr kumimoji="1" lang="en-US" altLang="zh-CN" sz="2800" dirty="0">
                <a:latin typeface="Symbol" pitchFamily="18" charset="2"/>
                <a:ea typeface="黑体" pitchFamily="49" charset="-122"/>
                <a:cs typeface="Arial" pitchFamily="34" charset="0"/>
              </a:rPr>
              <a:t>a</a:t>
            </a:r>
            <a:r>
              <a:rPr kumimoji="1" lang="en-US" altLang="zh-CN" sz="2800" dirty="0">
                <a:latin typeface="Arial" pitchFamily="34" charset="0"/>
                <a:ea typeface="黑体" pitchFamily="49" charset="-122"/>
                <a:cs typeface="Arial" pitchFamily="34" charset="0"/>
              </a:rPr>
              <a:t>-</a:t>
            </a:r>
            <a:r>
              <a:rPr lang="en-US" altLang="zh-CN" sz="2800" dirty="0">
                <a:latin typeface="Arial" pitchFamily="34" charset="0"/>
                <a:ea typeface="黑体" pitchFamily="49" charset="-122"/>
                <a:cs typeface="Arial" pitchFamily="34" charset="0"/>
              </a:rPr>
              <a:t>MSH)</a:t>
            </a:r>
            <a:r>
              <a:rPr kumimoji="1" lang="zh-CN" altLang="en-US" sz="2800" dirty="0">
                <a:latin typeface="Arial" pitchFamily="34" charset="0"/>
                <a:ea typeface="黑体" pitchFamily="49" charset="-122"/>
                <a:cs typeface="Arial" pitchFamily="34" charset="0"/>
              </a:rPr>
              <a:t>等。</a:t>
            </a:r>
          </a:p>
        </p:txBody>
      </p:sp>
      <p:sp>
        <p:nvSpPr>
          <p:cNvPr id="88069" name="Rectangle 5"/>
          <p:cNvSpPr>
            <a:spLocks noChangeArrowheads="1"/>
          </p:cNvSpPr>
          <p:nvPr/>
        </p:nvSpPr>
        <p:spPr bwMode="auto">
          <a:xfrm>
            <a:off x="611188" y="905346"/>
            <a:ext cx="7993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2438" indent="-452438"/>
            <a:r>
              <a:rPr lang="en-US" altLang="zh-CN" sz="3200" dirty="0">
                <a:solidFill>
                  <a:srgbClr val="FFFF00"/>
                </a:solidFill>
                <a:latin typeface="Times New Roman" pitchFamily="18" charset="0"/>
                <a:ea typeface="黑体" pitchFamily="2" charset="-122"/>
              </a:rPr>
              <a:t>1</a:t>
            </a:r>
            <a:r>
              <a:rPr lang="zh-CN" altLang="en-US" sz="3200" dirty="0">
                <a:solidFill>
                  <a:srgbClr val="FFFF00"/>
                </a:solidFill>
                <a:latin typeface="Times New Roman" pitchFamily="18" charset="0"/>
                <a:ea typeface="黑体" pitchFamily="2" charset="-122"/>
              </a:rPr>
              <a:t>．体重的调节机制</a:t>
            </a:r>
          </a:p>
        </p:txBody>
      </p:sp>
      <p:sp>
        <p:nvSpPr>
          <p:cNvPr id="6" name="灯片编号占位符 5"/>
          <p:cNvSpPr>
            <a:spLocks noGrp="1"/>
          </p:cNvSpPr>
          <p:nvPr>
            <p:ph type="sldNum" sz="quarter" idx="11"/>
          </p:nvPr>
        </p:nvSpPr>
        <p:spPr/>
        <p:txBody>
          <a:bodyPr/>
          <a:lstStyle/>
          <a:p>
            <a:pPr>
              <a:defRPr/>
            </a:pPr>
            <a:fld id="{7D90E316-58D3-4896-89CC-36797C80DBF5}" type="slidenum">
              <a:rPr lang="en-US" altLang="zh-CN" smtClean="0"/>
              <a:pPr>
                <a:defRPr/>
              </a:pPr>
              <a:t>97</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slide(fromBottom)">
                                      <p:cBhvr>
                                        <p:cTn id="12" dur="500"/>
                                        <p:tgtEl>
                                          <p:spTgt spid="1003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0356"/>
                                        </p:tgtEl>
                                        <p:attrNameLst>
                                          <p:attrName>style.visibility</p:attrName>
                                        </p:attrNameLst>
                                      </p:cBhvr>
                                      <p:to>
                                        <p:strVal val="visible"/>
                                      </p:to>
                                    </p:set>
                                    <p:animEffect transition="in" filter="slide(fromBottom)">
                                      <p:cBhvr>
                                        <p:cTn id="17"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585872" y="1502787"/>
            <a:ext cx="23744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FFFFF"/>
                </a:solidFill>
                <a:latin typeface="Times New Roman" pitchFamily="18" charset="0"/>
                <a:ea typeface="黑体" pitchFamily="2" charset="-122"/>
              </a:rPr>
              <a:t>抑制食欲激素功能障碍</a:t>
            </a:r>
          </a:p>
        </p:txBody>
      </p:sp>
      <p:sp>
        <p:nvSpPr>
          <p:cNvPr id="88069" name="Rectangle 5"/>
          <p:cNvSpPr>
            <a:spLocks noChangeArrowheads="1"/>
          </p:cNvSpPr>
          <p:nvPr/>
        </p:nvSpPr>
        <p:spPr bwMode="auto">
          <a:xfrm>
            <a:off x="1196180" y="1142742"/>
            <a:ext cx="63951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dirty="0">
                <a:solidFill>
                  <a:srgbClr val="FFFF00"/>
                </a:solidFill>
                <a:latin typeface="Times New Roman" pitchFamily="18" charset="0"/>
                <a:ea typeface="黑体" pitchFamily="2" charset="-122"/>
              </a:rPr>
              <a:t>肥胖的形成</a:t>
            </a:r>
          </a:p>
        </p:txBody>
      </p:sp>
      <p:sp>
        <p:nvSpPr>
          <p:cNvPr id="7" name="Rectangle 2"/>
          <p:cNvSpPr>
            <a:spLocks noChangeArrowheads="1"/>
          </p:cNvSpPr>
          <p:nvPr/>
        </p:nvSpPr>
        <p:spPr bwMode="auto">
          <a:xfrm>
            <a:off x="6228184" y="1484784"/>
            <a:ext cx="23762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FFFFF"/>
                </a:solidFill>
                <a:latin typeface="Times New Roman" pitchFamily="18" charset="0"/>
                <a:ea typeface="黑体" pitchFamily="2" charset="-122"/>
              </a:rPr>
              <a:t>刺激食欲激素功能增强</a:t>
            </a:r>
          </a:p>
        </p:txBody>
      </p:sp>
      <p:grpSp>
        <p:nvGrpSpPr>
          <p:cNvPr id="11" name="组合 10"/>
          <p:cNvGrpSpPr/>
          <p:nvPr/>
        </p:nvGrpSpPr>
        <p:grpSpPr>
          <a:xfrm>
            <a:off x="4305952" y="2438891"/>
            <a:ext cx="3528392" cy="2965608"/>
            <a:chOff x="2843808" y="2564904"/>
            <a:chExt cx="3528392" cy="2965608"/>
          </a:xfrm>
        </p:grpSpPr>
        <p:sp>
          <p:nvSpPr>
            <p:cNvPr id="6" name="Rectangle 2"/>
            <p:cNvSpPr>
              <a:spLocks noChangeArrowheads="1"/>
            </p:cNvSpPr>
            <p:nvPr/>
          </p:nvSpPr>
          <p:spPr bwMode="auto">
            <a:xfrm>
              <a:off x="4067944" y="5007292"/>
              <a:ext cx="1080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2438" indent="-452438"/>
              <a:r>
                <a:rPr lang="zh-CN" altLang="en-US" sz="2800" dirty="0">
                  <a:solidFill>
                    <a:srgbClr val="FFFFFF"/>
                  </a:solidFill>
                  <a:latin typeface="Times New Roman" pitchFamily="18" charset="0"/>
                  <a:ea typeface="黑体" pitchFamily="2" charset="-122"/>
                </a:rPr>
                <a:t>肥胖</a:t>
              </a:r>
            </a:p>
          </p:txBody>
        </p:sp>
        <p:sp>
          <p:nvSpPr>
            <p:cNvPr id="8" name="Rectangle 2"/>
            <p:cNvSpPr>
              <a:spLocks noChangeArrowheads="1"/>
            </p:cNvSpPr>
            <p:nvPr/>
          </p:nvSpPr>
          <p:spPr bwMode="auto">
            <a:xfrm>
              <a:off x="2843808" y="3160890"/>
              <a:ext cx="35283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2438" indent="-452438" algn="l"/>
              <a:r>
                <a:rPr lang="zh-CN" altLang="en-US" sz="2800" dirty="0">
                  <a:solidFill>
                    <a:srgbClr val="FFFFFF"/>
                  </a:solidFill>
                  <a:latin typeface="Times New Roman" pitchFamily="18" charset="0"/>
                  <a:ea typeface="黑体" pitchFamily="2" charset="-122"/>
                </a:rPr>
                <a:t>进食增多 </a:t>
              </a:r>
              <a:r>
                <a:rPr lang="en-US" altLang="zh-CN" sz="2800" dirty="0">
                  <a:solidFill>
                    <a:srgbClr val="FFFFFF"/>
                  </a:solidFill>
                  <a:latin typeface="Times New Roman" pitchFamily="18" charset="0"/>
                  <a:ea typeface="黑体" pitchFamily="2" charset="-122"/>
                </a:rPr>
                <a:t>&gt; </a:t>
              </a:r>
              <a:r>
                <a:rPr lang="zh-CN" altLang="en-US" sz="2800" dirty="0">
                  <a:solidFill>
                    <a:srgbClr val="FFFFFF"/>
                  </a:solidFill>
                  <a:latin typeface="Times New Roman" pitchFamily="18" charset="0"/>
                  <a:ea typeface="黑体" pitchFamily="2" charset="-122"/>
                </a:rPr>
                <a:t>能量消耗 </a:t>
              </a:r>
            </a:p>
          </p:txBody>
        </p:sp>
        <p:grpSp>
          <p:nvGrpSpPr>
            <p:cNvPr id="10" name="组合 9"/>
            <p:cNvGrpSpPr/>
            <p:nvPr/>
          </p:nvGrpSpPr>
          <p:grpSpPr>
            <a:xfrm>
              <a:off x="3382936" y="2564904"/>
              <a:ext cx="2643243" cy="669419"/>
              <a:chOff x="3382936" y="2564904"/>
              <a:chExt cx="2643243" cy="669419"/>
            </a:xfrm>
          </p:grpSpPr>
          <p:cxnSp>
            <p:nvCxnSpPr>
              <p:cNvPr id="3" name="肘形连接符 2"/>
              <p:cNvCxnSpPr>
                <a:stCxn id="100354" idx="2"/>
                <a:endCxn id="7" idx="2"/>
              </p:cNvCxnSpPr>
              <p:nvPr/>
            </p:nvCxnSpPr>
            <p:spPr bwMode="auto">
              <a:xfrm rot="5400000" flipH="1" flipV="1">
                <a:off x="4695556" y="1252284"/>
                <a:ext cx="18003" cy="2643243"/>
              </a:xfrm>
              <a:prstGeom prst="bentConnector3">
                <a:avLst>
                  <a:gd name="adj1" fmla="val -1269788"/>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直接箭头连接符 8"/>
              <p:cNvCxnSpPr/>
              <p:nvPr/>
            </p:nvCxnSpPr>
            <p:spPr bwMode="auto">
              <a:xfrm>
                <a:off x="4608004" y="2821439"/>
                <a:ext cx="0" cy="4128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cxnSp>
          <p:nvCxnSpPr>
            <p:cNvPr id="14" name="直接箭头连接符 13"/>
            <p:cNvCxnSpPr/>
            <p:nvPr/>
          </p:nvCxnSpPr>
          <p:spPr bwMode="auto">
            <a:xfrm>
              <a:off x="4608004" y="3627021"/>
              <a:ext cx="0" cy="4128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5" name="Rectangle 2"/>
            <p:cNvSpPr>
              <a:spLocks noChangeArrowheads="1"/>
            </p:cNvSpPr>
            <p:nvPr/>
          </p:nvSpPr>
          <p:spPr bwMode="auto">
            <a:xfrm>
              <a:off x="3748100" y="4056127"/>
              <a:ext cx="1719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2438" indent="-452438"/>
              <a:r>
                <a:rPr lang="zh-CN" altLang="en-US" sz="2800" dirty="0">
                  <a:solidFill>
                    <a:srgbClr val="FFFFFF"/>
                  </a:solidFill>
                  <a:latin typeface="Times New Roman" pitchFamily="18" charset="0"/>
                  <a:ea typeface="黑体" pitchFamily="2" charset="-122"/>
                </a:rPr>
                <a:t>脂肪蓄积</a:t>
              </a:r>
            </a:p>
          </p:txBody>
        </p:sp>
        <p:cxnSp>
          <p:nvCxnSpPr>
            <p:cNvPr id="16" name="直接箭头连接符 15"/>
            <p:cNvCxnSpPr/>
            <p:nvPr/>
          </p:nvCxnSpPr>
          <p:spPr bwMode="auto">
            <a:xfrm>
              <a:off x="4608004" y="4566067"/>
              <a:ext cx="0" cy="41288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sp>
        <p:nvSpPr>
          <p:cNvPr id="19" name="Rectangle 2"/>
          <p:cNvSpPr>
            <a:spLocks noChangeArrowheads="1"/>
          </p:cNvSpPr>
          <p:nvPr/>
        </p:nvSpPr>
        <p:spPr bwMode="auto">
          <a:xfrm>
            <a:off x="732630" y="4695164"/>
            <a:ext cx="16561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FFFFF"/>
                </a:solidFill>
                <a:latin typeface="Times New Roman" pitchFamily="18" charset="0"/>
                <a:ea typeface="黑体" pitchFamily="2" charset="-122"/>
              </a:rPr>
              <a:t>脂连蛋白缺陷</a:t>
            </a:r>
          </a:p>
        </p:txBody>
      </p:sp>
      <p:grpSp>
        <p:nvGrpSpPr>
          <p:cNvPr id="100368" name="组合 100367"/>
          <p:cNvGrpSpPr/>
          <p:nvPr/>
        </p:nvGrpSpPr>
        <p:grpSpPr>
          <a:xfrm>
            <a:off x="2310549" y="4293096"/>
            <a:ext cx="3363555" cy="1550496"/>
            <a:chOff x="2000533" y="4725144"/>
            <a:chExt cx="3363555" cy="1550496"/>
          </a:xfrm>
        </p:grpSpPr>
        <p:sp>
          <p:nvSpPr>
            <p:cNvPr id="20" name="Rectangle 2"/>
            <p:cNvSpPr>
              <a:spLocks noChangeArrowheads="1"/>
            </p:cNvSpPr>
            <p:nvPr/>
          </p:nvSpPr>
          <p:spPr bwMode="auto">
            <a:xfrm>
              <a:off x="2594901" y="4725144"/>
              <a:ext cx="200417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FFFFFF"/>
                  </a:solidFill>
                  <a:latin typeface="Times New Roman" pitchFamily="18" charset="0"/>
                  <a:ea typeface="黑体" pitchFamily="2" charset="-122"/>
                </a:rPr>
                <a:t>脂肪合成↑</a:t>
              </a:r>
              <a:endParaRPr lang="en-US" altLang="zh-CN" sz="2800" dirty="0">
                <a:solidFill>
                  <a:srgbClr val="FFFFFF"/>
                </a:solidFill>
                <a:latin typeface="Times New Roman" pitchFamily="18" charset="0"/>
                <a:ea typeface="黑体" pitchFamily="2" charset="-122"/>
              </a:endParaRPr>
            </a:p>
            <a:p>
              <a:r>
                <a:rPr lang="zh-CN" altLang="en-US" sz="2800" dirty="0">
                  <a:solidFill>
                    <a:srgbClr val="FFFFFF"/>
                  </a:solidFill>
                  <a:latin typeface="Times New Roman" pitchFamily="18" charset="0"/>
                  <a:ea typeface="黑体" pitchFamily="2" charset="-122"/>
                </a:rPr>
                <a:t>分解↓</a:t>
              </a:r>
            </a:p>
          </p:txBody>
        </p:sp>
        <p:sp>
          <p:nvSpPr>
            <p:cNvPr id="21" name="Rectangle 2"/>
            <p:cNvSpPr>
              <a:spLocks noChangeArrowheads="1"/>
            </p:cNvSpPr>
            <p:nvPr/>
          </p:nvSpPr>
          <p:spPr bwMode="auto">
            <a:xfrm>
              <a:off x="2594901" y="5752420"/>
              <a:ext cx="200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2800" dirty="0">
                  <a:solidFill>
                    <a:srgbClr val="FFFFFF"/>
                  </a:solidFill>
                  <a:latin typeface="Times New Roman" pitchFamily="18" charset="0"/>
                  <a:ea typeface="黑体" pitchFamily="2" charset="-122"/>
                </a:rPr>
                <a:t>胰岛素耐受</a:t>
              </a:r>
            </a:p>
          </p:txBody>
        </p:sp>
        <p:cxnSp>
          <p:nvCxnSpPr>
            <p:cNvPr id="13" name="肘形连接符 12"/>
            <p:cNvCxnSpPr/>
            <p:nvPr/>
          </p:nvCxnSpPr>
          <p:spPr bwMode="auto">
            <a:xfrm rot="10800000" flipV="1">
              <a:off x="2582200" y="5202778"/>
              <a:ext cx="12700" cy="811252"/>
            </a:xfrm>
            <a:prstGeom prst="bentConnector3">
              <a:avLst>
                <a:gd name="adj1" fmla="val 2508205"/>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2" name="直接连接符 21"/>
            <p:cNvCxnSpPr/>
            <p:nvPr/>
          </p:nvCxnSpPr>
          <p:spPr bwMode="auto">
            <a:xfrm>
              <a:off x="2000533" y="5614608"/>
              <a:ext cx="25396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0359" name="肘形连接符 100358"/>
            <p:cNvCxnSpPr>
              <a:stCxn id="20" idx="3"/>
              <a:endCxn id="21" idx="3"/>
            </p:cNvCxnSpPr>
            <p:nvPr/>
          </p:nvCxnSpPr>
          <p:spPr bwMode="auto">
            <a:xfrm>
              <a:off x="4599078" y="5202198"/>
              <a:ext cx="12700" cy="811832"/>
            </a:xfrm>
            <a:prstGeom prst="bentConnector3">
              <a:avLst>
                <a:gd name="adj1" fmla="val 2036071"/>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0362" name="直接箭头连接符 100361"/>
            <p:cNvCxnSpPr/>
            <p:nvPr/>
          </p:nvCxnSpPr>
          <p:spPr bwMode="auto">
            <a:xfrm flipH="1" flipV="1">
              <a:off x="4860072" y="5574937"/>
              <a:ext cx="504016"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grpSp>
      <p:sp>
        <p:nvSpPr>
          <p:cNvPr id="23" name="灯片编号占位符 22"/>
          <p:cNvSpPr>
            <a:spLocks noGrp="1"/>
          </p:cNvSpPr>
          <p:nvPr>
            <p:ph type="sldNum" sz="quarter" idx="11"/>
          </p:nvPr>
        </p:nvSpPr>
        <p:spPr/>
        <p:txBody>
          <a:bodyPr/>
          <a:lstStyle/>
          <a:p>
            <a:pPr>
              <a:defRPr/>
            </a:pPr>
            <a:fld id="{7D90E316-58D3-4896-89CC-36797C80DBF5}" type="slidenum">
              <a:rPr lang="en-US" altLang="zh-CN" smtClean="0"/>
              <a:pPr>
                <a:defRPr/>
              </a:pPr>
              <a:t>98</a:t>
            </a:fld>
            <a:endParaRPr lang="en-US" altLang="zh-CN"/>
          </a:p>
        </p:txBody>
      </p:sp>
    </p:spTree>
    <p:extLst>
      <p:ext uri="{BB962C8B-B14F-4D97-AF65-F5344CB8AC3E}">
        <p14:creationId xmlns:p14="http://schemas.microsoft.com/office/powerpoint/2010/main" val="1218641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0368"/>
                                        </p:tgtEl>
                                        <p:attrNameLst>
                                          <p:attrName>style.visibility</p:attrName>
                                        </p:attrNameLst>
                                      </p:cBhvr>
                                      <p:to>
                                        <p:strVal val="visible"/>
                                      </p:to>
                                    </p:set>
                                    <p:animEffect transition="in" filter="wipe(left)">
                                      <p:cBhvr>
                                        <p:cTn id="26" dur="1000"/>
                                        <p:tgtEl>
                                          <p:spTgt spid="100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7" grpId="0"/>
      <p:bldP spid="1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827088" y="2708275"/>
            <a:ext cx="763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eaLnBrk="0" hangingPunct="0">
              <a:defRPr>
                <a:solidFill>
                  <a:schemeClr val="tx1"/>
                </a:solidFill>
                <a:latin typeface="Garamond" pitchFamily="18" charset="0"/>
                <a:ea typeface="宋体" pitchFamily="2" charset="-122"/>
              </a:defRPr>
            </a:lvl1pPr>
            <a:lvl2pPr marL="742950" indent="-285750" eaLnBrk="0" hangingPunct="0">
              <a:defRPr>
                <a:solidFill>
                  <a:schemeClr val="tx1"/>
                </a:solidFill>
                <a:latin typeface="Garamond" pitchFamily="18" charset="0"/>
                <a:ea typeface="宋体" pitchFamily="2" charset="-122"/>
              </a:defRPr>
            </a:lvl2pPr>
            <a:lvl3pPr marL="1143000" indent="-228600" eaLnBrk="0" hangingPunct="0">
              <a:defRPr>
                <a:solidFill>
                  <a:schemeClr val="tx1"/>
                </a:solidFill>
                <a:latin typeface="Garamond" pitchFamily="18" charset="0"/>
                <a:ea typeface="宋体" pitchFamily="2" charset="-122"/>
              </a:defRPr>
            </a:lvl3pPr>
            <a:lvl4pPr marL="1600200" indent="-228600" eaLnBrk="0" hangingPunct="0">
              <a:defRPr>
                <a:solidFill>
                  <a:schemeClr val="tx1"/>
                </a:solidFill>
                <a:latin typeface="Garamond" pitchFamily="18" charset="0"/>
                <a:ea typeface="宋体" pitchFamily="2" charset="-122"/>
              </a:defRPr>
            </a:lvl4pPr>
            <a:lvl5pPr marL="2057400" indent="-228600" eaLnBrk="0" hangingPunct="0">
              <a:defRPr>
                <a:solidFill>
                  <a:schemeClr val="tx1"/>
                </a:solidFill>
                <a:latin typeface="Garamond" pitchFamily="18" charset="0"/>
                <a:ea typeface="宋体" pitchFamily="2" charset="-122"/>
              </a:defRPr>
            </a:lvl5pPr>
            <a:lvl6pPr marL="2514600" indent="-228600" algn="ctr" eaLnBrk="0" fontAlgn="base" hangingPunct="0">
              <a:spcBef>
                <a:spcPct val="0"/>
              </a:spcBef>
              <a:spcAft>
                <a:spcPct val="0"/>
              </a:spcAft>
              <a:defRPr>
                <a:solidFill>
                  <a:schemeClr val="tx1"/>
                </a:solidFill>
                <a:latin typeface="Garamond" pitchFamily="18" charset="0"/>
                <a:ea typeface="宋体" pitchFamily="2" charset="-122"/>
              </a:defRPr>
            </a:lvl6pPr>
            <a:lvl7pPr marL="2971800" indent="-228600" algn="ctr" eaLnBrk="0" fontAlgn="base" hangingPunct="0">
              <a:spcBef>
                <a:spcPct val="0"/>
              </a:spcBef>
              <a:spcAft>
                <a:spcPct val="0"/>
              </a:spcAft>
              <a:defRPr>
                <a:solidFill>
                  <a:schemeClr val="tx1"/>
                </a:solidFill>
                <a:latin typeface="Garamond" pitchFamily="18" charset="0"/>
                <a:ea typeface="宋体" pitchFamily="2" charset="-122"/>
              </a:defRPr>
            </a:lvl7pPr>
            <a:lvl8pPr marL="3429000" indent="-228600" algn="ctr" eaLnBrk="0" fontAlgn="base" hangingPunct="0">
              <a:spcBef>
                <a:spcPct val="0"/>
              </a:spcBef>
              <a:spcAft>
                <a:spcPct val="0"/>
              </a:spcAft>
              <a:defRPr>
                <a:solidFill>
                  <a:schemeClr val="tx1"/>
                </a:solidFill>
                <a:latin typeface="Garamond" pitchFamily="18" charset="0"/>
                <a:ea typeface="宋体" pitchFamily="2" charset="-122"/>
              </a:defRPr>
            </a:lvl8pPr>
            <a:lvl9pPr marL="3886200" indent="-228600" algn="ctr" eaLnBrk="0" fontAlgn="base" hangingPunct="0">
              <a:spcBef>
                <a:spcPct val="0"/>
              </a:spcBef>
              <a:spcAft>
                <a:spcPct val="0"/>
              </a:spcAft>
              <a:defRPr>
                <a:solidFill>
                  <a:schemeClr val="tx1"/>
                </a:solidFill>
                <a:latin typeface="Garamond" pitchFamily="18" charset="0"/>
                <a:ea typeface="宋体" pitchFamily="2" charset="-122"/>
              </a:defRPr>
            </a:lvl9pPr>
          </a:lstStyle>
          <a:p>
            <a:pPr algn="l" eaLnBrk="1" hangingPunct="1">
              <a:spcBef>
                <a:spcPct val="50000"/>
              </a:spcBef>
              <a:buFont typeface="Wingdings" pitchFamily="2" charset="2"/>
              <a:buAutoNum type="arabicPeriod"/>
            </a:pPr>
            <a:r>
              <a:rPr lang="zh-CN" altLang="en-US" sz="2800" dirty="0">
                <a:latin typeface="Times New Roman" pitchFamily="18" charset="0"/>
                <a:ea typeface="黑体" pitchFamily="2" charset="-122"/>
              </a:rPr>
              <a:t>高胰岛素血症是肥胖的重要特征，也是促进肥胖形成的重要因素。</a:t>
            </a:r>
          </a:p>
          <a:p>
            <a:pPr algn="l" eaLnBrk="1" hangingPunct="1">
              <a:spcBef>
                <a:spcPct val="50000"/>
              </a:spcBef>
              <a:buFont typeface="Wingdings" pitchFamily="2" charset="2"/>
              <a:buAutoNum type="arabicPeriod"/>
            </a:pPr>
            <a:r>
              <a:rPr lang="zh-CN" altLang="en-US" sz="2800" dirty="0">
                <a:latin typeface="Times New Roman" pitchFamily="18" charset="0"/>
                <a:ea typeface="黑体" pitchFamily="2" charset="-122"/>
              </a:rPr>
              <a:t>肥胖者常可表现胰岛素抵抗和高胰岛素血症。</a:t>
            </a:r>
          </a:p>
          <a:p>
            <a:pPr algn="l" eaLnBrk="1" hangingPunct="1">
              <a:spcBef>
                <a:spcPct val="50000"/>
              </a:spcBef>
              <a:buFont typeface="Wingdings" pitchFamily="2" charset="2"/>
              <a:buAutoNum type="arabicPeriod"/>
            </a:pPr>
            <a:r>
              <a:rPr lang="zh-CN" altLang="en-US" sz="2800" dirty="0">
                <a:latin typeface="Times New Roman" pitchFamily="18" charset="0"/>
                <a:ea typeface="黑体" pitchFamily="2" charset="-122"/>
              </a:rPr>
              <a:t>肥胖者糖代谢表现异常</a:t>
            </a:r>
            <a:r>
              <a:rPr lang="en-US" altLang="zh-CN" sz="2800" dirty="0">
                <a:latin typeface="Times New Roman" pitchFamily="18" charset="0"/>
                <a:ea typeface="黑体" pitchFamily="2" charset="-122"/>
              </a:rPr>
              <a:t>——</a:t>
            </a:r>
            <a:r>
              <a:rPr lang="zh-CN" altLang="en-US" sz="2800" dirty="0">
                <a:latin typeface="Times New Roman" pitchFamily="18" charset="0"/>
                <a:ea typeface="黑体" pitchFamily="2" charset="-122"/>
              </a:rPr>
              <a:t>高血糖 </a:t>
            </a:r>
          </a:p>
          <a:p>
            <a:pPr algn="l" eaLnBrk="1" hangingPunct="1">
              <a:spcBef>
                <a:spcPct val="50000"/>
              </a:spcBef>
              <a:buFont typeface="Wingdings" pitchFamily="2" charset="2"/>
              <a:buAutoNum type="arabicPeriod"/>
            </a:pPr>
            <a:r>
              <a:rPr lang="zh-CN" altLang="en-US" sz="2800" dirty="0">
                <a:latin typeface="Times New Roman" pitchFamily="18" charset="0"/>
                <a:ea typeface="黑体" pitchFamily="2" charset="-122"/>
              </a:rPr>
              <a:t>肥胖者也存在脂代谢异常</a:t>
            </a:r>
            <a:r>
              <a:rPr lang="en-US" altLang="zh-CN" sz="2800" dirty="0">
                <a:latin typeface="Times New Roman" pitchFamily="18" charset="0"/>
                <a:ea typeface="黑体" pitchFamily="2" charset="-122"/>
              </a:rPr>
              <a:t>——</a:t>
            </a:r>
            <a:r>
              <a:rPr lang="zh-CN" altLang="en-US" sz="2800" dirty="0">
                <a:latin typeface="Times New Roman" pitchFamily="18" charset="0"/>
                <a:ea typeface="黑体" pitchFamily="2" charset="-122"/>
              </a:rPr>
              <a:t>高血脂 </a:t>
            </a:r>
          </a:p>
        </p:txBody>
      </p:sp>
      <p:sp>
        <p:nvSpPr>
          <p:cNvPr id="101379" name="Rectangle 3"/>
          <p:cNvSpPr>
            <a:spLocks noChangeArrowheads="1"/>
          </p:cNvSpPr>
          <p:nvPr/>
        </p:nvSpPr>
        <p:spPr bwMode="auto">
          <a:xfrm>
            <a:off x="611188" y="1773238"/>
            <a:ext cx="7705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4988" indent="-534988" algn="l">
              <a:buClr>
                <a:srgbClr val="FFFF00"/>
              </a:buClr>
              <a:buFont typeface="Wingdings" pitchFamily="2" charset="2"/>
              <a:buChar char="Ø"/>
            </a:pPr>
            <a:r>
              <a:rPr lang="zh-CN" altLang="en-US" sz="2800">
                <a:solidFill>
                  <a:srgbClr val="FFFF00"/>
                </a:solidFill>
                <a:latin typeface="Times New Roman" pitchFamily="18" charset="0"/>
                <a:ea typeface="黑体" pitchFamily="2" charset="-122"/>
              </a:rPr>
              <a:t>肥胖者常表现胰岛素抵抗和糖脂代谢的紊乱</a:t>
            </a:r>
          </a:p>
        </p:txBody>
      </p:sp>
      <p:sp>
        <p:nvSpPr>
          <p:cNvPr id="89092" name="Rectangle 4"/>
          <p:cNvSpPr>
            <a:spLocks noChangeArrowheads="1"/>
          </p:cNvSpPr>
          <p:nvPr/>
        </p:nvSpPr>
        <p:spPr bwMode="auto">
          <a:xfrm>
            <a:off x="611188" y="904875"/>
            <a:ext cx="7993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2438" indent="-452438"/>
            <a:r>
              <a:rPr lang="en-US" altLang="zh-CN" sz="3200" dirty="0">
                <a:solidFill>
                  <a:srgbClr val="FFFF00"/>
                </a:solidFill>
                <a:latin typeface="Times New Roman" pitchFamily="18" charset="0"/>
                <a:ea typeface="黑体" pitchFamily="2" charset="-122"/>
              </a:rPr>
              <a:t>2</a:t>
            </a:r>
            <a:r>
              <a:rPr lang="zh-CN" altLang="en-US" sz="3200" dirty="0">
                <a:solidFill>
                  <a:srgbClr val="FFFF00"/>
                </a:solidFill>
                <a:latin typeface="Times New Roman" pitchFamily="18" charset="0"/>
                <a:ea typeface="黑体" pitchFamily="2" charset="-122"/>
              </a:rPr>
              <a:t>．肥胖的代谢变化</a:t>
            </a:r>
          </a:p>
        </p:txBody>
      </p:sp>
      <p:sp>
        <p:nvSpPr>
          <p:cNvPr id="5" name="灯片编号占位符 4"/>
          <p:cNvSpPr>
            <a:spLocks noGrp="1"/>
          </p:cNvSpPr>
          <p:nvPr>
            <p:ph type="sldNum" sz="quarter" idx="11"/>
          </p:nvPr>
        </p:nvSpPr>
        <p:spPr/>
        <p:txBody>
          <a:bodyPr/>
          <a:lstStyle/>
          <a:p>
            <a:pPr>
              <a:defRPr/>
            </a:pPr>
            <a:fld id="{7D90E316-58D3-4896-89CC-36797C80DBF5}" type="slidenum">
              <a:rPr lang="en-US" altLang="zh-CN" smtClean="0"/>
              <a:pPr>
                <a:defRPr/>
              </a:pPr>
              <a:t>99</a:t>
            </a:fld>
            <a:endParaRPr lang="en-US" altLang="zh-CN"/>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dissolve">
                                      <p:cBhvr>
                                        <p:cTn id="7" dur="500"/>
                                        <p:tgtEl>
                                          <p:spTgt spid="10137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090">
                                            <p:txEl>
                                              <p:pRg st="0" end="0"/>
                                            </p:txEl>
                                          </p:spTgt>
                                        </p:tgtEl>
                                        <p:attrNameLst>
                                          <p:attrName>style.visibility</p:attrName>
                                        </p:attrNameLst>
                                      </p:cBhvr>
                                      <p:to>
                                        <p:strVal val="visible"/>
                                      </p:to>
                                    </p:set>
                                    <p:animEffect transition="in" filter="fade">
                                      <p:cBhvr>
                                        <p:cTn id="12" dur="1000"/>
                                        <p:tgtEl>
                                          <p:spTgt spid="89090">
                                            <p:txEl>
                                              <p:pRg st="0" end="0"/>
                                            </p:txEl>
                                          </p:spTgt>
                                        </p:tgtEl>
                                      </p:cBhvr>
                                    </p:animEffect>
                                    <p:anim calcmode="lin" valueType="num">
                                      <p:cBhvr>
                                        <p:cTn id="13" dur="1000" fill="hold"/>
                                        <p:tgtEl>
                                          <p:spTgt spid="8909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9090">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9090">
                                            <p:txEl>
                                              <p:pRg st="1" end="1"/>
                                            </p:txEl>
                                          </p:spTgt>
                                        </p:tgtEl>
                                        <p:attrNameLst>
                                          <p:attrName>style.visibility</p:attrName>
                                        </p:attrNameLst>
                                      </p:cBhvr>
                                      <p:to>
                                        <p:strVal val="visible"/>
                                      </p:to>
                                    </p:set>
                                    <p:animEffect transition="in" filter="fade">
                                      <p:cBhvr>
                                        <p:cTn id="18" dur="1000"/>
                                        <p:tgtEl>
                                          <p:spTgt spid="89090">
                                            <p:txEl>
                                              <p:pRg st="1" end="1"/>
                                            </p:txEl>
                                          </p:spTgt>
                                        </p:tgtEl>
                                      </p:cBhvr>
                                    </p:animEffect>
                                    <p:anim calcmode="lin" valueType="num">
                                      <p:cBhvr>
                                        <p:cTn id="19" dur="1000" fill="hold"/>
                                        <p:tgtEl>
                                          <p:spTgt spid="8909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90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9090">
                                            <p:txEl>
                                              <p:pRg st="2" end="2"/>
                                            </p:txEl>
                                          </p:spTgt>
                                        </p:tgtEl>
                                        <p:attrNameLst>
                                          <p:attrName>style.visibility</p:attrName>
                                        </p:attrNameLst>
                                      </p:cBhvr>
                                      <p:to>
                                        <p:strVal val="visible"/>
                                      </p:to>
                                    </p:set>
                                    <p:animEffect transition="in" filter="fade">
                                      <p:cBhvr>
                                        <p:cTn id="25" dur="1000"/>
                                        <p:tgtEl>
                                          <p:spTgt spid="89090">
                                            <p:txEl>
                                              <p:pRg st="2" end="2"/>
                                            </p:txEl>
                                          </p:spTgt>
                                        </p:tgtEl>
                                      </p:cBhvr>
                                    </p:animEffect>
                                    <p:anim calcmode="lin" valueType="num">
                                      <p:cBhvr>
                                        <p:cTn id="26" dur="1000" fill="hold"/>
                                        <p:tgtEl>
                                          <p:spTgt spid="8909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90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9090">
                                            <p:txEl>
                                              <p:pRg st="3" end="3"/>
                                            </p:txEl>
                                          </p:spTgt>
                                        </p:tgtEl>
                                        <p:attrNameLst>
                                          <p:attrName>style.visibility</p:attrName>
                                        </p:attrNameLst>
                                      </p:cBhvr>
                                      <p:to>
                                        <p:strVal val="visible"/>
                                      </p:to>
                                    </p:set>
                                    <p:animEffect transition="in" filter="fade">
                                      <p:cBhvr>
                                        <p:cTn id="32" dur="1000"/>
                                        <p:tgtEl>
                                          <p:spTgt spid="89090">
                                            <p:txEl>
                                              <p:pRg st="3" end="3"/>
                                            </p:txEl>
                                          </p:spTgt>
                                        </p:tgtEl>
                                      </p:cBhvr>
                                    </p:animEffect>
                                    <p:anim calcmode="lin" valueType="num">
                                      <p:cBhvr>
                                        <p:cTn id="33" dur="1000" fill="hold"/>
                                        <p:tgtEl>
                                          <p:spTgt spid="8909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90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uiExpand="1" build="p"/>
      <p:bldP spid="101379" grpId="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宋体"/>
        <a:cs typeface=""/>
      </a:majorFont>
      <a:minorFont>
        <a:latin typeface="Garamond"/>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Garamond"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Garamond" pitchFamily="18" charset="0"/>
            <a:ea typeface="宋体" pitchFamily="2" charset="-12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5514</TotalTime>
  <Words>5309</Words>
  <Application>Microsoft Office PowerPoint</Application>
  <PresentationFormat>全屏显示(4:3)</PresentationFormat>
  <Paragraphs>1006</Paragraphs>
  <Slides>110</Slides>
  <Notes>9</Notes>
  <HiddenSlides>11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110</vt:i4>
      </vt:variant>
    </vt:vector>
  </HeadingPairs>
  <TitlesOfParts>
    <vt:vector size="127" baseType="lpstr">
      <vt:lpstr>方正姚体</vt:lpstr>
      <vt:lpstr>仿宋</vt:lpstr>
      <vt:lpstr>黑体</vt:lpstr>
      <vt:lpstr>华文楷体</vt:lpstr>
      <vt:lpstr>华文中宋</vt:lpstr>
      <vt:lpstr>楷体_GB2312</vt:lpstr>
      <vt:lpstr>隶书</vt:lpstr>
      <vt:lpstr>宋体</vt:lpstr>
      <vt:lpstr>微软雅黑</vt:lpstr>
      <vt:lpstr>Arial</vt:lpstr>
      <vt:lpstr>Arial Narrow</vt:lpstr>
      <vt:lpstr>Garamond</vt:lpstr>
      <vt:lpstr>Symbol</vt:lpstr>
      <vt:lpstr>Tahoma</vt:lpstr>
      <vt:lpstr>Times New Roman</vt:lpstr>
      <vt:lpstr>Wingdings</vt:lpstr>
      <vt:lpstr>Stream</vt:lpstr>
      <vt:lpstr>PowerPoint 演示文稿</vt:lpstr>
      <vt:lpstr>PowerPoint 演示文稿</vt:lpstr>
      <vt:lpstr>PowerPoint 演示文稿</vt:lpstr>
      <vt:lpstr>代谢的特点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蛋白激酶A的别构调节</vt:lpstr>
      <vt:lpstr> 别构调节的特点：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酶调节方式的比较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饥饿时的燃料代谢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西医综合大纲</vt:lpstr>
    </vt:vector>
  </TitlesOfParts>
  <Company>IGE，SMU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Julia</dc:creator>
  <cp:lastModifiedBy>ZHU LINA</cp:lastModifiedBy>
  <cp:revision>195</cp:revision>
  <dcterms:created xsi:type="dcterms:W3CDTF">2006-09-13T02:58:14Z</dcterms:created>
  <dcterms:modified xsi:type="dcterms:W3CDTF">2021-11-13T07:26:45Z</dcterms:modified>
</cp:coreProperties>
</file>