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59" r:id="rId4"/>
    <p:sldId id="491" r:id="rId5"/>
    <p:sldId id="493" r:id="rId6"/>
    <p:sldId id="494" r:id="rId7"/>
    <p:sldId id="463" r:id="rId8"/>
    <p:sldId id="283" r:id="rId9"/>
    <p:sldId id="286" r:id="rId10"/>
    <p:sldId id="344" r:id="rId11"/>
    <p:sldId id="346" r:id="rId12"/>
    <p:sldId id="496" r:id="rId13"/>
    <p:sldId id="497" r:id="rId14"/>
    <p:sldId id="347" r:id="rId15"/>
    <p:sldId id="325" r:id="rId16"/>
    <p:sldId id="332" r:id="rId17"/>
    <p:sldId id="288" r:id="rId18"/>
    <p:sldId id="257" r:id="rId19"/>
    <p:sldId id="465" r:id="rId20"/>
    <p:sldId id="466" r:id="rId21"/>
    <p:sldId id="358" r:id="rId22"/>
    <p:sldId id="263" r:id="rId2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CCFFCC"/>
    <a:srgbClr val="EAEAEA"/>
    <a:srgbClr val="777777"/>
    <a:srgbClr val="4D4D4D"/>
    <a:srgbClr val="F8FFEB"/>
    <a:srgbClr val="FFFFFF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 autoAdjust="0"/>
    <p:restoredTop sz="90909" autoAdjust="0"/>
  </p:normalViewPr>
  <p:slideViewPr>
    <p:cSldViewPr>
      <p:cViewPr varScale="1">
        <p:scale>
          <a:sx n="102" d="100"/>
          <a:sy n="102" d="100"/>
        </p:scale>
        <p:origin x="1407" y="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3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F1C50C-49F5-4C38-8451-22A3ED06F05D}" type="doc">
      <dgm:prSet loTypeId="urn:microsoft.com/office/officeart/2005/8/layout/orgChart1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11BFA973-01DE-4DCD-828F-44D9E03035EB}">
      <dgm:prSet phldrT="[文本]"/>
      <dgm:spPr/>
      <dgm:t>
        <a:bodyPr/>
        <a:lstStyle/>
        <a:p>
          <a:r>
            <a:rPr lang="zh-CN" altLang="en-US" b="1" dirty="0">
              <a:latin typeface="仿宋_GB2312" pitchFamily="49" charset="-122"/>
              <a:ea typeface="仿宋_GB2312" pitchFamily="49" charset="-122"/>
            </a:rPr>
            <a:t>分析问题</a:t>
          </a:r>
          <a:endParaRPr lang="en-US" altLang="zh-CN" b="1" dirty="0">
            <a:latin typeface="仿宋_GB2312" pitchFamily="49" charset="-122"/>
            <a:ea typeface="仿宋_GB2312" pitchFamily="49" charset="-122"/>
          </a:endParaRPr>
        </a:p>
        <a:p>
          <a:r>
            <a:rPr lang="zh-CN" altLang="en-US" b="1" dirty="0">
              <a:latin typeface="仿宋_GB2312" pitchFamily="49" charset="-122"/>
              <a:ea typeface="仿宋_GB2312" pitchFamily="49" charset="-122"/>
            </a:rPr>
            <a:t>解决问题</a:t>
          </a:r>
          <a:endParaRPr lang="zh-CN" altLang="en-US" b="1" dirty="0"/>
        </a:p>
      </dgm:t>
    </dgm:pt>
    <dgm:pt modelId="{2AE5DB9E-9982-4D84-B26E-2FFE1B390682}" type="parTrans" cxnId="{54D1A878-D09D-46BE-829D-AF6C50D17502}">
      <dgm:prSet/>
      <dgm:spPr/>
      <dgm:t>
        <a:bodyPr/>
        <a:lstStyle/>
        <a:p>
          <a:endParaRPr lang="zh-CN" altLang="en-US" b="1"/>
        </a:p>
      </dgm:t>
    </dgm:pt>
    <dgm:pt modelId="{1E52844B-5D8E-491F-921B-140F77B24246}" type="sibTrans" cxnId="{54D1A878-D09D-46BE-829D-AF6C50D17502}">
      <dgm:prSet/>
      <dgm:spPr/>
      <dgm:t>
        <a:bodyPr/>
        <a:lstStyle/>
        <a:p>
          <a:endParaRPr lang="zh-CN" altLang="en-US" b="1"/>
        </a:p>
      </dgm:t>
    </dgm:pt>
    <dgm:pt modelId="{03887C3E-3840-40AE-944F-8A047DA46184}" type="asst">
      <dgm:prSet phldrT="[文本]"/>
      <dgm:spPr/>
      <dgm:t>
        <a:bodyPr/>
        <a:lstStyle/>
        <a:p>
          <a:r>
            <a:rPr lang="zh-CN" altLang="en-US" b="1" dirty="0"/>
            <a:t>机遇</a:t>
          </a:r>
        </a:p>
      </dgm:t>
    </dgm:pt>
    <dgm:pt modelId="{FA603A4D-D0F3-46CF-85B0-D2CF6BD8FC12}" type="parTrans" cxnId="{11B8DBFF-7113-44C6-99AB-AC1742A53834}">
      <dgm:prSet/>
      <dgm:spPr/>
      <dgm:t>
        <a:bodyPr/>
        <a:lstStyle/>
        <a:p>
          <a:endParaRPr lang="zh-CN" altLang="en-US" b="1"/>
        </a:p>
      </dgm:t>
    </dgm:pt>
    <dgm:pt modelId="{F399B30C-BD9C-4336-A835-DD10A2DE473A}" type="sibTrans" cxnId="{11B8DBFF-7113-44C6-99AB-AC1742A53834}">
      <dgm:prSet/>
      <dgm:spPr/>
      <dgm:t>
        <a:bodyPr/>
        <a:lstStyle/>
        <a:p>
          <a:endParaRPr lang="zh-CN" altLang="en-US" b="1"/>
        </a:p>
      </dgm:t>
    </dgm:pt>
    <dgm:pt modelId="{C4507549-0777-440C-A148-5068CAE7F044}">
      <dgm:prSet phldrT="[文本]"/>
      <dgm:spPr/>
      <dgm:t>
        <a:bodyPr/>
        <a:lstStyle/>
        <a:p>
          <a:r>
            <a:rPr lang="zh-CN" altLang="en-US" b="1" dirty="0"/>
            <a:t>技术</a:t>
          </a:r>
        </a:p>
      </dgm:t>
    </dgm:pt>
    <dgm:pt modelId="{203BB25C-5FD2-4383-9B24-7A5CC66C4DAC}" type="parTrans" cxnId="{FEBC0478-7E47-40A3-A2CB-C6D4D79549C5}">
      <dgm:prSet/>
      <dgm:spPr/>
      <dgm:t>
        <a:bodyPr/>
        <a:lstStyle/>
        <a:p>
          <a:endParaRPr lang="zh-CN" altLang="en-US" b="1"/>
        </a:p>
      </dgm:t>
    </dgm:pt>
    <dgm:pt modelId="{6E823130-D612-46D0-84DD-04A3B3C97BE2}" type="sibTrans" cxnId="{FEBC0478-7E47-40A3-A2CB-C6D4D79549C5}">
      <dgm:prSet/>
      <dgm:spPr/>
      <dgm:t>
        <a:bodyPr/>
        <a:lstStyle/>
        <a:p>
          <a:endParaRPr lang="zh-CN" altLang="en-US" b="1"/>
        </a:p>
      </dgm:t>
    </dgm:pt>
    <dgm:pt modelId="{1FC55549-A50F-4168-B128-6B8F21210C55}">
      <dgm:prSet phldrT="[文本]"/>
      <dgm:spPr/>
      <dgm:t>
        <a:bodyPr/>
        <a:lstStyle/>
        <a:p>
          <a:r>
            <a:rPr lang="zh-CN" altLang="en-US" b="1" dirty="0"/>
            <a:t>经验</a:t>
          </a:r>
        </a:p>
      </dgm:t>
    </dgm:pt>
    <dgm:pt modelId="{7ACD5BCC-A827-404E-AB48-182B79D1706F}" type="parTrans" cxnId="{0014E57D-52E5-4CC2-9A9D-AFCA258A1691}">
      <dgm:prSet/>
      <dgm:spPr/>
      <dgm:t>
        <a:bodyPr/>
        <a:lstStyle/>
        <a:p>
          <a:endParaRPr lang="zh-CN" altLang="en-US" b="1"/>
        </a:p>
      </dgm:t>
    </dgm:pt>
    <dgm:pt modelId="{19FABC03-022F-43B5-8E32-9E72C54A408A}" type="sibTrans" cxnId="{0014E57D-52E5-4CC2-9A9D-AFCA258A1691}">
      <dgm:prSet/>
      <dgm:spPr/>
      <dgm:t>
        <a:bodyPr/>
        <a:lstStyle/>
        <a:p>
          <a:endParaRPr lang="zh-CN" altLang="en-US" b="1"/>
        </a:p>
      </dgm:t>
    </dgm:pt>
    <dgm:pt modelId="{253F933C-26E1-4B6F-A46C-F203F3AD35F0}">
      <dgm:prSet phldrT="[文本]"/>
      <dgm:spPr/>
      <dgm:t>
        <a:bodyPr/>
        <a:lstStyle/>
        <a:p>
          <a:r>
            <a:rPr lang="zh-CN" altLang="en-US" b="1" dirty="0"/>
            <a:t>情商</a:t>
          </a:r>
        </a:p>
      </dgm:t>
    </dgm:pt>
    <dgm:pt modelId="{2E3722E4-20B0-45D1-B527-B222BE56D3F5}" type="parTrans" cxnId="{141EA0F0-A1B4-415D-9C39-3F92EFEFEFC7}">
      <dgm:prSet/>
      <dgm:spPr/>
      <dgm:t>
        <a:bodyPr/>
        <a:lstStyle/>
        <a:p>
          <a:endParaRPr lang="zh-CN" altLang="en-US" b="1"/>
        </a:p>
      </dgm:t>
    </dgm:pt>
    <dgm:pt modelId="{99B1090D-0B12-4530-A5CF-C5227762A517}" type="sibTrans" cxnId="{141EA0F0-A1B4-415D-9C39-3F92EFEFEFC7}">
      <dgm:prSet/>
      <dgm:spPr/>
      <dgm:t>
        <a:bodyPr/>
        <a:lstStyle/>
        <a:p>
          <a:endParaRPr lang="zh-CN" altLang="en-US" b="1"/>
        </a:p>
      </dgm:t>
    </dgm:pt>
    <dgm:pt modelId="{65542928-4746-4D0C-8D11-EA4725FE3B3C}">
      <dgm:prSet/>
      <dgm:spPr/>
      <dgm:t>
        <a:bodyPr/>
        <a:lstStyle/>
        <a:p>
          <a:r>
            <a:rPr lang="zh-CN" altLang="en-US" b="1" dirty="0"/>
            <a:t>合作伙伴</a:t>
          </a:r>
        </a:p>
      </dgm:t>
    </dgm:pt>
    <dgm:pt modelId="{91B62803-F3AD-454A-874A-1AA5712C05E4}" type="parTrans" cxnId="{E478BCE5-B8AD-4CA6-B92C-5076AD0D1F2A}">
      <dgm:prSet/>
      <dgm:spPr/>
      <dgm:t>
        <a:bodyPr/>
        <a:lstStyle/>
        <a:p>
          <a:endParaRPr lang="zh-CN" altLang="en-US" b="1"/>
        </a:p>
      </dgm:t>
    </dgm:pt>
    <dgm:pt modelId="{E6DA3CFA-057F-40B1-802E-EFBCB1E1A783}" type="sibTrans" cxnId="{E478BCE5-B8AD-4CA6-B92C-5076AD0D1F2A}">
      <dgm:prSet/>
      <dgm:spPr/>
      <dgm:t>
        <a:bodyPr/>
        <a:lstStyle/>
        <a:p>
          <a:endParaRPr lang="zh-CN" altLang="en-US" b="1"/>
        </a:p>
      </dgm:t>
    </dgm:pt>
    <dgm:pt modelId="{0976E9B4-213B-4F0E-87D0-05C7D3AA41B5}" type="pres">
      <dgm:prSet presAssocID="{A3F1C50C-49F5-4C38-8451-22A3ED06F0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1E80A2E-D8D9-43B4-91C4-5F26D48CFD16}" type="pres">
      <dgm:prSet presAssocID="{11BFA973-01DE-4DCD-828F-44D9E03035EB}" presName="hierRoot1" presStyleCnt="0">
        <dgm:presLayoutVars>
          <dgm:hierBranch val="init"/>
        </dgm:presLayoutVars>
      </dgm:prSet>
      <dgm:spPr/>
    </dgm:pt>
    <dgm:pt modelId="{B4727C50-9BCF-4B5A-B0D6-A5DDB715477C}" type="pres">
      <dgm:prSet presAssocID="{11BFA973-01DE-4DCD-828F-44D9E03035EB}" presName="rootComposite1" presStyleCnt="0"/>
      <dgm:spPr/>
    </dgm:pt>
    <dgm:pt modelId="{025B50C7-1ABE-4F5B-B3EF-09E578DC24B5}" type="pres">
      <dgm:prSet presAssocID="{11BFA973-01DE-4DCD-828F-44D9E03035EB}" presName="rootText1" presStyleLbl="node0" presStyleIdx="0" presStyleCnt="1" custScaleX="167040" custScaleY="153982">
        <dgm:presLayoutVars>
          <dgm:chPref val="3"/>
        </dgm:presLayoutVars>
      </dgm:prSet>
      <dgm:spPr/>
    </dgm:pt>
    <dgm:pt modelId="{F72C1178-D8AE-4FDA-9E85-86AC7E242389}" type="pres">
      <dgm:prSet presAssocID="{11BFA973-01DE-4DCD-828F-44D9E03035EB}" presName="rootConnector1" presStyleLbl="node1" presStyleIdx="0" presStyleCnt="0"/>
      <dgm:spPr/>
    </dgm:pt>
    <dgm:pt modelId="{68E16BE3-0289-455C-BD94-137855F7242F}" type="pres">
      <dgm:prSet presAssocID="{11BFA973-01DE-4DCD-828F-44D9E03035EB}" presName="hierChild2" presStyleCnt="0"/>
      <dgm:spPr/>
    </dgm:pt>
    <dgm:pt modelId="{93161A1D-5C47-40F1-8AB5-13CF3BDDB059}" type="pres">
      <dgm:prSet presAssocID="{203BB25C-5FD2-4383-9B24-7A5CC66C4DAC}" presName="Name37" presStyleLbl="parChTrans1D2" presStyleIdx="0" presStyleCnt="5"/>
      <dgm:spPr/>
    </dgm:pt>
    <dgm:pt modelId="{CA08B6D9-115A-4DD0-9E06-1B11A48FDED5}" type="pres">
      <dgm:prSet presAssocID="{C4507549-0777-440C-A148-5068CAE7F044}" presName="hierRoot2" presStyleCnt="0">
        <dgm:presLayoutVars>
          <dgm:hierBranch val="init"/>
        </dgm:presLayoutVars>
      </dgm:prSet>
      <dgm:spPr/>
    </dgm:pt>
    <dgm:pt modelId="{BAAD08A3-0D1B-4870-8B2D-A58B6217691C}" type="pres">
      <dgm:prSet presAssocID="{C4507549-0777-440C-A148-5068CAE7F044}" presName="rootComposite" presStyleCnt="0"/>
      <dgm:spPr/>
    </dgm:pt>
    <dgm:pt modelId="{48945896-A6B4-460C-A2AB-AD4D0453B9BE}" type="pres">
      <dgm:prSet presAssocID="{C4507549-0777-440C-A148-5068CAE7F044}" presName="rootText" presStyleLbl="node2" presStyleIdx="0" presStyleCnt="4">
        <dgm:presLayoutVars>
          <dgm:chPref val="3"/>
        </dgm:presLayoutVars>
      </dgm:prSet>
      <dgm:spPr/>
    </dgm:pt>
    <dgm:pt modelId="{1EE1DCF3-2568-4ACA-9F20-5CDD1803A1F4}" type="pres">
      <dgm:prSet presAssocID="{C4507549-0777-440C-A148-5068CAE7F044}" presName="rootConnector" presStyleLbl="node2" presStyleIdx="0" presStyleCnt="4"/>
      <dgm:spPr/>
    </dgm:pt>
    <dgm:pt modelId="{AF2A38B1-E2BA-4164-8990-C79BC783CEBA}" type="pres">
      <dgm:prSet presAssocID="{C4507549-0777-440C-A148-5068CAE7F044}" presName="hierChild4" presStyleCnt="0"/>
      <dgm:spPr/>
    </dgm:pt>
    <dgm:pt modelId="{FDC03317-BC11-4B3F-9C76-9A017B583DBE}" type="pres">
      <dgm:prSet presAssocID="{C4507549-0777-440C-A148-5068CAE7F044}" presName="hierChild5" presStyleCnt="0"/>
      <dgm:spPr/>
    </dgm:pt>
    <dgm:pt modelId="{D0C4397D-8FEC-4359-B05F-04966F553D77}" type="pres">
      <dgm:prSet presAssocID="{91B62803-F3AD-454A-874A-1AA5712C05E4}" presName="Name37" presStyleLbl="parChTrans1D2" presStyleIdx="1" presStyleCnt="5"/>
      <dgm:spPr/>
    </dgm:pt>
    <dgm:pt modelId="{82E1DD5E-D26C-4D42-8BC9-93A48A9E73CD}" type="pres">
      <dgm:prSet presAssocID="{65542928-4746-4D0C-8D11-EA4725FE3B3C}" presName="hierRoot2" presStyleCnt="0">
        <dgm:presLayoutVars>
          <dgm:hierBranch val="init"/>
        </dgm:presLayoutVars>
      </dgm:prSet>
      <dgm:spPr/>
    </dgm:pt>
    <dgm:pt modelId="{CC04DA01-8C30-49B0-86F0-5EDFF4D5FA18}" type="pres">
      <dgm:prSet presAssocID="{65542928-4746-4D0C-8D11-EA4725FE3B3C}" presName="rootComposite" presStyleCnt="0"/>
      <dgm:spPr/>
    </dgm:pt>
    <dgm:pt modelId="{0D0E58A9-FFEF-4A19-AC67-D34E1FB14E43}" type="pres">
      <dgm:prSet presAssocID="{65542928-4746-4D0C-8D11-EA4725FE3B3C}" presName="rootText" presStyleLbl="node2" presStyleIdx="1" presStyleCnt="4" custScaleX="133671" custLinFactX="12299" custLinFactNeighborX="100000" custLinFactNeighborY="-2005">
        <dgm:presLayoutVars>
          <dgm:chPref val="3"/>
        </dgm:presLayoutVars>
      </dgm:prSet>
      <dgm:spPr/>
    </dgm:pt>
    <dgm:pt modelId="{58AEACD3-4E31-45E8-93BB-A64982C97955}" type="pres">
      <dgm:prSet presAssocID="{65542928-4746-4D0C-8D11-EA4725FE3B3C}" presName="rootConnector" presStyleLbl="node2" presStyleIdx="1" presStyleCnt="4"/>
      <dgm:spPr/>
    </dgm:pt>
    <dgm:pt modelId="{ED01A3ED-4A4D-408D-8766-5DA64850586D}" type="pres">
      <dgm:prSet presAssocID="{65542928-4746-4D0C-8D11-EA4725FE3B3C}" presName="hierChild4" presStyleCnt="0"/>
      <dgm:spPr/>
    </dgm:pt>
    <dgm:pt modelId="{ECC9FCDF-D235-44D1-8B20-C02A2E61EBE7}" type="pres">
      <dgm:prSet presAssocID="{65542928-4746-4D0C-8D11-EA4725FE3B3C}" presName="hierChild5" presStyleCnt="0"/>
      <dgm:spPr/>
    </dgm:pt>
    <dgm:pt modelId="{71F0F16F-2867-43BE-BEA0-C9AE49A5650B}" type="pres">
      <dgm:prSet presAssocID="{7ACD5BCC-A827-404E-AB48-182B79D1706F}" presName="Name37" presStyleLbl="parChTrans1D2" presStyleIdx="2" presStyleCnt="5"/>
      <dgm:spPr/>
    </dgm:pt>
    <dgm:pt modelId="{907491AB-1EAF-49F9-B0C8-95A3E28650DB}" type="pres">
      <dgm:prSet presAssocID="{1FC55549-A50F-4168-B128-6B8F21210C55}" presName="hierRoot2" presStyleCnt="0">
        <dgm:presLayoutVars>
          <dgm:hierBranch val="init"/>
        </dgm:presLayoutVars>
      </dgm:prSet>
      <dgm:spPr/>
    </dgm:pt>
    <dgm:pt modelId="{F621C1A3-5D3C-4C0E-A468-3919C8E23E2A}" type="pres">
      <dgm:prSet presAssocID="{1FC55549-A50F-4168-B128-6B8F21210C55}" presName="rootComposite" presStyleCnt="0"/>
      <dgm:spPr/>
    </dgm:pt>
    <dgm:pt modelId="{203C9090-28EB-4897-9502-D9B316D5081F}" type="pres">
      <dgm:prSet presAssocID="{1FC55549-A50F-4168-B128-6B8F21210C55}" presName="rootText" presStyleLbl="node2" presStyleIdx="2" presStyleCnt="4" custLinFactX="-59414" custLinFactNeighborX="-100000" custLinFactNeighborY="-2005">
        <dgm:presLayoutVars>
          <dgm:chPref val="3"/>
        </dgm:presLayoutVars>
      </dgm:prSet>
      <dgm:spPr/>
    </dgm:pt>
    <dgm:pt modelId="{B1897B77-6668-4E79-9AE1-510963CB1FBF}" type="pres">
      <dgm:prSet presAssocID="{1FC55549-A50F-4168-B128-6B8F21210C55}" presName="rootConnector" presStyleLbl="node2" presStyleIdx="2" presStyleCnt="4"/>
      <dgm:spPr/>
    </dgm:pt>
    <dgm:pt modelId="{D772D6C9-5640-4786-BD8C-830CCC964566}" type="pres">
      <dgm:prSet presAssocID="{1FC55549-A50F-4168-B128-6B8F21210C55}" presName="hierChild4" presStyleCnt="0"/>
      <dgm:spPr/>
    </dgm:pt>
    <dgm:pt modelId="{D3702940-232C-446F-BF31-4D3FD8495EF3}" type="pres">
      <dgm:prSet presAssocID="{1FC55549-A50F-4168-B128-6B8F21210C55}" presName="hierChild5" presStyleCnt="0"/>
      <dgm:spPr/>
    </dgm:pt>
    <dgm:pt modelId="{E60A6595-2D8F-4BFF-81B0-8C41D366D1AA}" type="pres">
      <dgm:prSet presAssocID="{2E3722E4-20B0-45D1-B527-B222BE56D3F5}" presName="Name37" presStyleLbl="parChTrans1D2" presStyleIdx="3" presStyleCnt="5"/>
      <dgm:spPr/>
    </dgm:pt>
    <dgm:pt modelId="{4538B811-A759-4D0C-942E-CDA5D6ADD7DB}" type="pres">
      <dgm:prSet presAssocID="{253F933C-26E1-4B6F-A46C-F203F3AD35F0}" presName="hierRoot2" presStyleCnt="0">
        <dgm:presLayoutVars>
          <dgm:hierBranch val="init"/>
        </dgm:presLayoutVars>
      </dgm:prSet>
      <dgm:spPr/>
    </dgm:pt>
    <dgm:pt modelId="{CB522B6C-D03D-400E-B31D-7712807F5411}" type="pres">
      <dgm:prSet presAssocID="{253F933C-26E1-4B6F-A46C-F203F3AD35F0}" presName="rootComposite" presStyleCnt="0"/>
      <dgm:spPr/>
    </dgm:pt>
    <dgm:pt modelId="{E24A3BAD-0831-4EB5-A5FA-FAC9D1C8C310}" type="pres">
      <dgm:prSet presAssocID="{253F933C-26E1-4B6F-A46C-F203F3AD35F0}" presName="rootText" presStyleLbl="node2" presStyleIdx="3" presStyleCnt="4" custLinFactNeighborX="-14730">
        <dgm:presLayoutVars>
          <dgm:chPref val="3"/>
        </dgm:presLayoutVars>
      </dgm:prSet>
      <dgm:spPr/>
    </dgm:pt>
    <dgm:pt modelId="{CA0F4A52-5DC9-434E-8BA1-371C9399E6BC}" type="pres">
      <dgm:prSet presAssocID="{253F933C-26E1-4B6F-A46C-F203F3AD35F0}" presName="rootConnector" presStyleLbl="node2" presStyleIdx="3" presStyleCnt="4"/>
      <dgm:spPr/>
    </dgm:pt>
    <dgm:pt modelId="{39CAAF15-19AF-4820-AB17-F04EDEE2A993}" type="pres">
      <dgm:prSet presAssocID="{253F933C-26E1-4B6F-A46C-F203F3AD35F0}" presName="hierChild4" presStyleCnt="0"/>
      <dgm:spPr/>
    </dgm:pt>
    <dgm:pt modelId="{84F0C730-497F-4293-9B45-0855847603F4}" type="pres">
      <dgm:prSet presAssocID="{253F933C-26E1-4B6F-A46C-F203F3AD35F0}" presName="hierChild5" presStyleCnt="0"/>
      <dgm:spPr/>
    </dgm:pt>
    <dgm:pt modelId="{221319BB-18AD-4E3B-9DB0-277911865667}" type="pres">
      <dgm:prSet presAssocID="{11BFA973-01DE-4DCD-828F-44D9E03035EB}" presName="hierChild3" presStyleCnt="0"/>
      <dgm:spPr/>
    </dgm:pt>
    <dgm:pt modelId="{726EB356-EEEE-432B-B82E-DCAE35F86298}" type="pres">
      <dgm:prSet presAssocID="{FA603A4D-D0F3-46CF-85B0-D2CF6BD8FC12}" presName="Name111" presStyleLbl="parChTrans1D2" presStyleIdx="4" presStyleCnt="5"/>
      <dgm:spPr/>
    </dgm:pt>
    <dgm:pt modelId="{51A5F58D-4E56-4981-9549-AB32A44BE848}" type="pres">
      <dgm:prSet presAssocID="{03887C3E-3840-40AE-944F-8A047DA46184}" presName="hierRoot3" presStyleCnt="0">
        <dgm:presLayoutVars>
          <dgm:hierBranch val="init"/>
        </dgm:presLayoutVars>
      </dgm:prSet>
      <dgm:spPr/>
    </dgm:pt>
    <dgm:pt modelId="{2CC6433B-C593-415B-8019-E23B48CE637F}" type="pres">
      <dgm:prSet presAssocID="{03887C3E-3840-40AE-944F-8A047DA46184}" presName="rootComposite3" presStyleCnt="0"/>
      <dgm:spPr/>
    </dgm:pt>
    <dgm:pt modelId="{8F2FF056-B8D7-49A6-A6B0-BA301A1FE15A}" type="pres">
      <dgm:prSet presAssocID="{03887C3E-3840-40AE-944F-8A047DA46184}" presName="rootText3" presStyleLbl="asst1" presStyleIdx="0" presStyleCnt="1" custScaleY="75881">
        <dgm:presLayoutVars>
          <dgm:chPref val="3"/>
        </dgm:presLayoutVars>
      </dgm:prSet>
      <dgm:spPr/>
    </dgm:pt>
    <dgm:pt modelId="{6716D04F-6852-4681-B8FD-06F8F3E1BD61}" type="pres">
      <dgm:prSet presAssocID="{03887C3E-3840-40AE-944F-8A047DA46184}" presName="rootConnector3" presStyleLbl="asst1" presStyleIdx="0" presStyleCnt="1"/>
      <dgm:spPr/>
    </dgm:pt>
    <dgm:pt modelId="{17C8BEC5-D25F-4D5E-AFE8-C99970C6A5D2}" type="pres">
      <dgm:prSet presAssocID="{03887C3E-3840-40AE-944F-8A047DA46184}" presName="hierChild6" presStyleCnt="0"/>
      <dgm:spPr/>
    </dgm:pt>
    <dgm:pt modelId="{93DB31B7-0E94-4405-8E83-5070B6E96566}" type="pres">
      <dgm:prSet presAssocID="{03887C3E-3840-40AE-944F-8A047DA46184}" presName="hierChild7" presStyleCnt="0"/>
      <dgm:spPr/>
    </dgm:pt>
  </dgm:ptLst>
  <dgm:cxnLst>
    <dgm:cxn modelId="{850AC526-D94A-442F-B0CE-EC85E5F012A2}" type="presOf" srcId="{91B62803-F3AD-454A-874A-1AA5712C05E4}" destId="{D0C4397D-8FEC-4359-B05F-04966F553D77}" srcOrd="0" destOrd="0" presId="urn:microsoft.com/office/officeart/2005/8/layout/orgChart1"/>
    <dgm:cxn modelId="{0A7F5C38-D97C-4041-B949-7D9AA91EB136}" type="presOf" srcId="{253F933C-26E1-4B6F-A46C-F203F3AD35F0}" destId="{E24A3BAD-0831-4EB5-A5FA-FAC9D1C8C310}" srcOrd="0" destOrd="0" presId="urn:microsoft.com/office/officeart/2005/8/layout/orgChart1"/>
    <dgm:cxn modelId="{AE5A093E-A21A-4509-95C7-E1A3A5722EFA}" type="presOf" srcId="{FA603A4D-D0F3-46CF-85B0-D2CF6BD8FC12}" destId="{726EB356-EEEE-432B-B82E-DCAE35F86298}" srcOrd="0" destOrd="0" presId="urn:microsoft.com/office/officeart/2005/8/layout/orgChart1"/>
    <dgm:cxn modelId="{96F23660-1032-4FA5-9DF3-29EC2D9A67A2}" type="presOf" srcId="{03887C3E-3840-40AE-944F-8A047DA46184}" destId="{6716D04F-6852-4681-B8FD-06F8F3E1BD61}" srcOrd="1" destOrd="0" presId="urn:microsoft.com/office/officeart/2005/8/layout/orgChart1"/>
    <dgm:cxn modelId="{FABABE6B-4064-4988-9086-374F6A922197}" type="presOf" srcId="{253F933C-26E1-4B6F-A46C-F203F3AD35F0}" destId="{CA0F4A52-5DC9-434E-8BA1-371C9399E6BC}" srcOrd="1" destOrd="0" presId="urn:microsoft.com/office/officeart/2005/8/layout/orgChart1"/>
    <dgm:cxn modelId="{E0AA526F-D0F9-4C2B-B540-9F2382B4A572}" type="presOf" srcId="{65542928-4746-4D0C-8D11-EA4725FE3B3C}" destId="{58AEACD3-4E31-45E8-93BB-A64982C97955}" srcOrd="1" destOrd="0" presId="urn:microsoft.com/office/officeart/2005/8/layout/orgChart1"/>
    <dgm:cxn modelId="{FEBC0478-7E47-40A3-A2CB-C6D4D79549C5}" srcId="{11BFA973-01DE-4DCD-828F-44D9E03035EB}" destId="{C4507549-0777-440C-A148-5068CAE7F044}" srcOrd="1" destOrd="0" parTransId="{203BB25C-5FD2-4383-9B24-7A5CC66C4DAC}" sibTransId="{6E823130-D612-46D0-84DD-04A3B3C97BE2}"/>
    <dgm:cxn modelId="{54D1A878-D09D-46BE-829D-AF6C50D17502}" srcId="{A3F1C50C-49F5-4C38-8451-22A3ED06F05D}" destId="{11BFA973-01DE-4DCD-828F-44D9E03035EB}" srcOrd="0" destOrd="0" parTransId="{2AE5DB9E-9982-4D84-B26E-2FFE1B390682}" sibTransId="{1E52844B-5D8E-491F-921B-140F77B24246}"/>
    <dgm:cxn modelId="{D195B978-702A-4E54-9C09-0D989BC2E2A4}" type="presOf" srcId="{65542928-4746-4D0C-8D11-EA4725FE3B3C}" destId="{0D0E58A9-FFEF-4A19-AC67-D34E1FB14E43}" srcOrd="0" destOrd="0" presId="urn:microsoft.com/office/officeart/2005/8/layout/orgChart1"/>
    <dgm:cxn modelId="{0C77B75A-90DC-4F07-9E84-C4F315A140E3}" type="presOf" srcId="{A3F1C50C-49F5-4C38-8451-22A3ED06F05D}" destId="{0976E9B4-213B-4F0E-87D0-05C7D3AA41B5}" srcOrd="0" destOrd="0" presId="urn:microsoft.com/office/officeart/2005/8/layout/orgChart1"/>
    <dgm:cxn modelId="{EE0E8A7D-15D7-4FCA-AB85-C699D715EA62}" type="presOf" srcId="{1FC55549-A50F-4168-B128-6B8F21210C55}" destId="{203C9090-28EB-4897-9502-D9B316D5081F}" srcOrd="0" destOrd="0" presId="urn:microsoft.com/office/officeart/2005/8/layout/orgChart1"/>
    <dgm:cxn modelId="{0014E57D-52E5-4CC2-9A9D-AFCA258A1691}" srcId="{11BFA973-01DE-4DCD-828F-44D9E03035EB}" destId="{1FC55549-A50F-4168-B128-6B8F21210C55}" srcOrd="3" destOrd="0" parTransId="{7ACD5BCC-A827-404E-AB48-182B79D1706F}" sibTransId="{19FABC03-022F-43B5-8E32-9E72C54A408A}"/>
    <dgm:cxn modelId="{4A22617E-16E6-4BFF-B948-3FDB7F5632A5}" type="presOf" srcId="{2E3722E4-20B0-45D1-B527-B222BE56D3F5}" destId="{E60A6595-2D8F-4BFF-81B0-8C41D366D1AA}" srcOrd="0" destOrd="0" presId="urn:microsoft.com/office/officeart/2005/8/layout/orgChart1"/>
    <dgm:cxn modelId="{875D5F8F-E10A-4D1A-9735-27990BBAF9C9}" type="presOf" srcId="{11BFA973-01DE-4DCD-828F-44D9E03035EB}" destId="{F72C1178-D8AE-4FDA-9E85-86AC7E242389}" srcOrd="1" destOrd="0" presId="urn:microsoft.com/office/officeart/2005/8/layout/orgChart1"/>
    <dgm:cxn modelId="{70018E90-4563-4334-AB85-DE1BE053F19E}" type="presOf" srcId="{C4507549-0777-440C-A148-5068CAE7F044}" destId="{1EE1DCF3-2568-4ACA-9F20-5CDD1803A1F4}" srcOrd="1" destOrd="0" presId="urn:microsoft.com/office/officeart/2005/8/layout/orgChart1"/>
    <dgm:cxn modelId="{515A9B90-AA32-4068-A90C-41E7E154A3E8}" type="presOf" srcId="{03887C3E-3840-40AE-944F-8A047DA46184}" destId="{8F2FF056-B8D7-49A6-A6B0-BA301A1FE15A}" srcOrd="0" destOrd="0" presId="urn:microsoft.com/office/officeart/2005/8/layout/orgChart1"/>
    <dgm:cxn modelId="{EA21F790-E22D-4F91-945B-FF81D2613F22}" type="presOf" srcId="{203BB25C-5FD2-4383-9B24-7A5CC66C4DAC}" destId="{93161A1D-5C47-40F1-8AB5-13CF3BDDB059}" srcOrd="0" destOrd="0" presId="urn:microsoft.com/office/officeart/2005/8/layout/orgChart1"/>
    <dgm:cxn modelId="{E113F89A-94E1-41DF-A3CF-EB9D921C8F0B}" type="presOf" srcId="{C4507549-0777-440C-A148-5068CAE7F044}" destId="{48945896-A6B4-460C-A2AB-AD4D0453B9BE}" srcOrd="0" destOrd="0" presId="urn:microsoft.com/office/officeart/2005/8/layout/orgChart1"/>
    <dgm:cxn modelId="{DFD08EA9-4E0F-4ECE-A98A-06597E552C1B}" type="presOf" srcId="{11BFA973-01DE-4DCD-828F-44D9E03035EB}" destId="{025B50C7-1ABE-4F5B-B3EF-09E578DC24B5}" srcOrd="0" destOrd="0" presId="urn:microsoft.com/office/officeart/2005/8/layout/orgChart1"/>
    <dgm:cxn modelId="{F26199D8-A040-44E6-9936-5D82DE3D7C7F}" type="presOf" srcId="{1FC55549-A50F-4168-B128-6B8F21210C55}" destId="{B1897B77-6668-4E79-9AE1-510963CB1FBF}" srcOrd="1" destOrd="0" presId="urn:microsoft.com/office/officeart/2005/8/layout/orgChart1"/>
    <dgm:cxn modelId="{B7CAE6DE-2F30-45A4-9C49-5F1C6E36709A}" type="presOf" srcId="{7ACD5BCC-A827-404E-AB48-182B79D1706F}" destId="{71F0F16F-2867-43BE-BEA0-C9AE49A5650B}" srcOrd="0" destOrd="0" presId="urn:microsoft.com/office/officeart/2005/8/layout/orgChart1"/>
    <dgm:cxn modelId="{E478BCE5-B8AD-4CA6-B92C-5076AD0D1F2A}" srcId="{11BFA973-01DE-4DCD-828F-44D9E03035EB}" destId="{65542928-4746-4D0C-8D11-EA4725FE3B3C}" srcOrd="2" destOrd="0" parTransId="{91B62803-F3AD-454A-874A-1AA5712C05E4}" sibTransId="{E6DA3CFA-057F-40B1-802E-EFBCB1E1A783}"/>
    <dgm:cxn modelId="{141EA0F0-A1B4-415D-9C39-3F92EFEFEFC7}" srcId="{11BFA973-01DE-4DCD-828F-44D9E03035EB}" destId="{253F933C-26E1-4B6F-A46C-F203F3AD35F0}" srcOrd="4" destOrd="0" parTransId="{2E3722E4-20B0-45D1-B527-B222BE56D3F5}" sibTransId="{99B1090D-0B12-4530-A5CF-C5227762A517}"/>
    <dgm:cxn modelId="{11B8DBFF-7113-44C6-99AB-AC1742A53834}" srcId="{11BFA973-01DE-4DCD-828F-44D9E03035EB}" destId="{03887C3E-3840-40AE-944F-8A047DA46184}" srcOrd="0" destOrd="0" parTransId="{FA603A4D-D0F3-46CF-85B0-D2CF6BD8FC12}" sibTransId="{F399B30C-BD9C-4336-A835-DD10A2DE473A}"/>
    <dgm:cxn modelId="{7C1EA44F-90C7-4834-B3DE-6C2A534C8102}" type="presParOf" srcId="{0976E9B4-213B-4F0E-87D0-05C7D3AA41B5}" destId="{51E80A2E-D8D9-43B4-91C4-5F26D48CFD16}" srcOrd="0" destOrd="0" presId="urn:microsoft.com/office/officeart/2005/8/layout/orgChart1"/>
    <dgm:cxn modelId="{3B8F88B8-DE5B-4347-8CE5-F6486878BC55}" type="presParOf" srcId="{51E80A2E-D8D9-43B4-91C4-5F26D48CFD16}" destId="{B4727C50-9BCF-4B5A-B0D6-A5DDB715477C}" srcOrd="0" destOrd="0" presId="urn:microsoft.com/office/officeart/2005/8/layout/orgChart1"/>
    <dgm:cxn modelId="{2A1D6A19-370E-4323-97D0-A029D96B53F1}" type="presParOf" srcId="{B4727C50-9BCF-4B5A-B0D6-A5DDB715477C}" destId="{025B50C7-1ABE-4F5B-B3EF-09E578DC24B5}" srcOrd="0" destOrd="0" presId="urn:microsoft.com/office/officeart/2005/8/layout/orgChart1"/>
    <dgm:cxn modelId="{82F01F72-D5D5-40D0-AD82-165230820205}" type="presParOf" srcId="{B4727C50-9BCF-4B5A-B0D6-A5DDB715477C}" destId="{F72C1178-D8AE-4FDA-9E85-86AC7E242389}" srcOrd="1" destOrd="0" presId="urn:microsoft.com/office/officeart/2005/8/layout/orgChart1"/>
    <dgm:cxn modelId="{5D144BCA-2EEC-460E-80E0-2BFD39B33FAA}" type="presParOf" srcId="{51E80A2E-D8D9-43B4-91C4-5F26D48CFD16}" destId="{68E16BE3-0289-455C-BD94-137855F7242F}" srcOrd="1" destOrd="0" presId="urn:microsoft.com/office/officeart/2005/8/layout/orgChart1"/>
    <dgm:cxn modelId="{626E53D9-5F49-4001-B096-C5FB8D35D8C5}" type="presParOf" srcId="{68E16BE3-0289-455C-BD94-137855F7242F}" destId="{93161A1D-5C47-40F1-8AB5-13CF3BDDB059}" srcOrd="0" destOrd="0" presId="urn:microsoft.com/office/officeart/2005/8/layout/orgChart1"/>
    <dgm:cxn modelId="{E6ADE1B7-E1B2-457A-8CCA-E1BDC9F1BF6E}" type="presParOf" srcId="{68E16BE3-0289-455C-BD94-137855F7242F}" destId="{CA08B6D9-115A-4DD0-9E06-1B11A48FDED5}" srcOrd="1" destOrd="0" presId="urn:microsoft.com/office/officeart/2005/8/layout/orgChart1"/>
    <dgm:cxn modelId="{16EF6F0F-8887-46A9-ADFF-8868F13F5D4E}" type="presParOf" srcId="{CA08B6D9-115A-4DD0-9E06-1B11A48FDED5}" destId="{BAAD08A3-0D1B-4870-8B2D-A58B6217691C}" srcOrd="0" destOrd="0" presId="urn:microsoft.com/office/officeart/2005/8/layout/orgChart1"/>
    <dgm:cxn modelId="{47E9ABE4-FA1F-4782-BF62-46606C1BE6CE}" type="presParOf" srcId="{BAAD08A3-0D1B-4870-8B2D-A58B6217691C}" destId="{48945896-A6B4-460C-A2AB-AD4D0453B9BE}" srcOrd="0" destOrd="0" presId="urn:microsoft.com/office/officeart/2005/8/layout/orgChart1"/>
    <dgm:cxn modelId="{D937F2A0-C73D-4BAC-97CE-1AC5B5ACDEE1}" type="presParOf" srcId="{BAAD08A3-0D1B-4870-8B2D-A58B6217691C}" destId="{1EE1DCF3-2568-4ACA-9F20-5CDD1803A1F4}" srcOrd="1" destOrd="0" presId="urn:microsoft.com/office/officeart/2005/8/layout/orgChart1"/>
    <dgm:cxn modelId="{1CB0712B-0562-487E-AC05-4A59511D1ACB}" type="presParOf" srcId="{CA08B6D9-115A-4DD0-9E06-1B11A48FDED5}" destId="{AF2A38B1-E2BA-4164-8990-C79BC783CEBA}" srcOrd="1" destOrd="0" presId="urn:microsoft.com/office/officeart/2005/8/layout/orgChart1"/>
    <dgm:cxn modelId="{26C1D7D3-2818-4CAF-863D-62B22E51E474}" type="presParOf" srcId="{CA08B6D9-115A-4DD0-9E06-1B11A48FDED5}" destId="{FDC03317-BC11-4B3F-9C76-9A017B583DBE}" srcOrd="2" destOrd="0" presId="urn:microsoft.com/office/officeart/2005/8/layout/orgChart1"/>
    <dgm:cxn modelId="{0FF170CF-47FD-4C92-93F5-F240670E2E3D}" type="presParOf" srcId="{68E16BE3-0289-455C-BD94-137855F7242F}" destId="{D0C4397D-8FEC-4359-B05F-04966F553D77}" srcOrd="2" destOrd="0" presId="urn:microsoft.com/office/officeart/2005/8/layout/orgChart1"/>
    <dgm:cxn modelId="{947E386F-B2A0-46F2-B513-C00BF421F27F}" type="presParOf" srcId="{68E16BE3-0289-455C-BD94-137855F7242F}" destId="{82E1DD5E-D26C-4D42-8BC9-93A48A9E73CD}" srcOrd="3" destOrd="0" presId="urn:microsoft.com/office/officeart/2005/8/layout/orgChart1"/>
    <dgm:cxn modelId="{CE1F43F1-213E-4922-B722-B596C776EFD3}" type="presParOf" srcId="{82E1DD5E-D26C-4D42-8BC9-93A48A9E73CD}" destId="{CC04DA01-8C30-49B0-86F0-5EDFF4D5FA18}" srcOrd="0" destOrd="0" presId="urn:microsoft.com/office/officeart/2005/8/layout/orgChart1"/>
    <dgm:cxn modelId="{CFBFBB73-BF2A-41E6-97D6-F54B1B062C10}" type="presParOf" srcId="{CC04DA01-8C30-49B0-86F0-5EDFF4D5FA18}" destId="{0D0E58A9-FFEF-4A19-AC67-D34E1FB14E43}" srcOrd="0" destOrd="0" presId="urn:microsoft.com/office/officeart/2005/8/layout/orgChart1"/>
    <dgm:cxn modelId="{55771D66-7093-4EB9-AE3D-5E6C41FDF343}" type="presParOf" srcId="{CC04DA01-8C30-49B0-86F0-5EDFF4D5FA18}" destId="{58AEACD3-4E31-45E8-93BB-A64982C97955}" srcOrd="1" destOrd="0" presId="urn:microsoft.com/office/officeart/2005/8/layout/orgChart1"/>
    <dgm:cxn modelId="{DE197E94-E3C6-4E77-BBFE-46BF4C434359}" type="presParOf" srcId="{82E1DD5E-D26C-4D42-8BC9-93A48A9E73CD}" destId="{ED01A3ED-4A4D-408D-8766-5DA64850586D}" srcOrd="1" destOrd="0" presId="urn:microsoft.com/office/officeart/2005/8/layout/orgChart1"/>
    <dgm:cxn modelId="{3207EC95-DA66-47C7-A454-811D1F600441}" type="presParOf" srcId="{82E1DD5E-D26C-4D42-8BC9-93A48A9E73CD}" destId="{ECC9FCDF-D235-44D1-8B20-C02A2E61EBE7}" srcOrd="2" destOrd="0" presId="urn:microsoft.com/office/officeart/2005/8/layout/orgChart1"/>
    <dgm:cxn modelId="{E9AF52E0-2337-46E5-BCC7-DC5CC2B67AA8}" type="presParOf" srcId="{68E16BE3-0289-455C-BD94-137855F7242F}" destId="{71F0F16F-2867-43BE-BEA0-C9AE49A5650B}" srcOrd="4" destOrd="0" presId="urn:microsoft.com/office/officeart/2005/8/layout/orgChart1"/>
    <dgm:cxn modelId="{C3FAC296-5516-4A65-84C4-ED659E5F23FE}" type="presParOf" srcId="{68E16BE3-0289-455C-BD94-137855F7242F}" destId="{907491AB-1EAF-49F9-B0C8-95A3E28650DB}" srcOrd="5" destOrd="0" presId="urn:microsoft.com/office/officeart/2005/8/layout/orgChart1"/>
    <dgm:cxn modelId="{52310EAF-F6BF-4239-A43F-9DB40B0C9087}" type="presParOf" srcId="{907491AB-1EAF-49F9-B0C8-95A3E28650DB}" destId="{F621C1A3-5D3C-4C0E-A468-3919C8E23E2A}" srcOrd="0" destOrd="0" presId="urn:microsoft.com/office/officeart/2005/8/layout/orgChart1"/>
    <dgm:cxn modelId="{782200A7-0AB1-4230-82F8-6FD777899A53}" type="presParOf" srcId="{F621C1A3-5D3C-4C0E-A468-3919C8E23E2A}" destId="{203C9090-28EB-4897-9502-D9B316D5081F}" srcOrd="0" destOrd="0" presId="urn:microsoft.com/office/officeart/2005/8/layout/orgChart1"/>
    <dgm:cxn modelId="{300C60C4-4260-411C-8ECC-CDC025CFB1CB}" type="presParOf" srcId="{F621C1A3-5D3C-4C0E-A468-3919C8E23E2A}" destId="{B1897B77-6668-4E79-9AE1-510963CB1FBF}" srcOrd="1" destOrd="0" presId="urn:microsoft.com/office/officeart/2005/8/layout/orgChart1"/>
    <dgm:cxn modelId="{8ECDB44E-422D-42CB-A5DE-E70F6612EC8B}" type="presParOf" srcId="{907491AB-1EAF-49F9-B0C8-95A3E28650DB}" destId="{D772D6C9-5640-4786-BD8C-830CCC964566}" srcOrd="1" destOrd="0" presId="urn:microsoft.com/office/officeart/2005/8/layout/orgChart1"/>
    <dgm:cxn modelId="{EBAD30E6-72F4-4885-A5F3-1A606EB9C0D6}" type="presParOf" srcId="{907491AB-1EAF-49F9-B0C8-95A3E28650DB}" destId="{D3702940-232C-446F-BF31-4D3FD8495EF3}" srcOrd="2" destOrd="0" presId="urn:microsoft.com/office/officeart/2005/8/layout/orgChart1"/>
    <dgm:cxn modelId="{A027C32F-F991-44F3-AB8A-D201F634A4F8}" type="presParOf" srcId="{68E16BE3-0289-455C-BD94-137855F7242F}" destId="{E60A6595-2D8F-4BFF-81B0-8C41D366D1AA}" srcOrd="6" destOrd="0" presId="urn:microsoft.com/office/officeart/2005/8/layout/orgChart1"/>
    <dgm:cxn modelId="{AE26ED61-25B1-4940-9279-56C4DD3CD9E3}" type="presParOf" srcId="{68E16BE3-0289-455C-BD94-137855F7242F}" destId="{4538B811-A759-4D0C-942E-CDA5D6ADD7DB}" srcOrd="7" destOrd="0" presId="urn:microsoft.com/office/officeart/2005/8/layout/orgChart1"/>
    <dgm:cxn modelId="{B0106625-CBD2-46B5-9D9D-CD7AB5E15A5A}" type="presParOf" srcId="{4538B811-A759-4D0C-942E-CDA5D6ADD7DB}" destId="{CB522B6C-D03D-400E-B31D-7712807F5411}" srcOrd="0" destOrd="0" presId="urn:microsoft.com/office/officeart/2005/8/layout/orgChart1"/>
    <dgm:cxn modelId="{AFC193CC-C96B-421C-972A-8EBD421D6A20}" type="presParOf" srcId="{CB522B6C-D03D-400E-B31D-7712807F5411}" destId="{E24A3BAD-0831-4EB5-A5FA-FAC9D1C8C310}" srcOrd="0" destOrd="0" presId="urn:microsoft.com/office/officeart/2005/8/layout/orgChart1"/>
    <dgm:cxn modelId="{8E19C3F6-E51E-495E-95ED-89BD00060ACB}" type="presParOf" srcId="{CB522B6C-D03D-400E-B31D-7712807F5411}" destId="{CA0F4A52-5DC9-434E-8BA1-371C9399E6BC}" srcOrd="1" destOrd="0" presId="urn:microsoft.com/office/officeart/2005/8/layout/orgChart1"/>
    <dgm:cxn modelId="{0B96D7A5-4DC2-425D-88FF-E1FA1DB8FA38}" type="presParOf" srcId="{4538B811-A759-4D0C-942E-CDA5D6ADD7DB}" destId="{39CAAF15-19AF-4820-AB17-F04EDEE2A993}" srcOrd="1" destOrd="0" presId="urn:microsoft.com/office/officeart/2005/8/layout/orgChart1"/>
    <dgm:cxn modelId="{DD276031-C54B-422A-A9B7-F8134EBC021D}" type="presParOf" srcId="{4538B811-A759-4D0C-942E-CDA5D6ADD7DB}" destId="{84F0C730-497F-4293-9B45-0855847603F4}" srcOrd="2" destOrd="0" presId="urn:microsoft.com/office/officeart/2005/8/layout/orgChart1"/>
    <dgm:cxn modelId="{7DDE0C6E-2963-4488-ACF1-1A730BA1FB98}" type="presParOf" srcId="{51E80A2E-D8D9-43B4-91C4-5F26D48CFD16}" destId="{221319BB-18AD-4E3B-9DB0-277911865667}" srcOrd="2" destOrd="0" presId="urn:microsoft.com/office/officeart/2005/8/layout/orgChart1"/>
    <dgm:cxn modelId="{5957BC09-68D5-4686-A2FE-CFD302442ED9}" type="presParOf" srcId="{221319BB-18AD-4E3B-9DB0-277911865667}" destId="{726EB356-EEEE-432B-B82E-DCAE35F86298}" srcOrd="0" destOrd="0" presId="urn:microsoft.com/office/officeart/2005/8/layout/orgChart1"/>
    <dgm:cxn modelId="{20C43F81-603A-4FB0-ABE3-0EB37998F465}" type="presParOf" srcId="{221319BB-18AD-4E3B-9DB0-277911865667}" destId="{51A5F58D-4E56-4981-9549-AB32A44BE848}" srcOrd="1" destOrd="0" presId="urn:microsoft.com/office/officeart/2005/8/layout/orgChart1"/>
    <dgm:cxn modelId="{9E92D741-2273-4AB9-B2F7-B89E7323966F}" type="presParOf" srcId="{51A5F58D-4E56-4981-9549-AB32A44BE848}" destId="{2CC6433B-C593-415B-8019-E23B48CE637F}" srcOrd="0" destOrd="0" presId="urn:microsoft.com/office/officeart/2005/8/layout/orgChart1"/>
    <dgm:cxn modelId="{B28DC13C-2857-49CE-8DAF-AEECDA3ACCF3}" type="presParOf" srcId="{2CC6433B-C593-415B-8019-E23B48CE637F}" destId="{8F2FF056-B8D7-49A6-A6B0-BA301A1FE15A}" srcOrd="0" destOrd="0" presId="urn:microsoft.com/office/officeart/2005/8/layout/orgChart1"/>
    <dgm:cxn modelId="{A0E6902D-9F84-46BD-869A-A588DEADBD37}" type="presParOf" srcId="{2CC6433B-C593-415B-8019-E23B48CE637F}" destId="{6716D04F-6852-4681-B8FD-06F8F3E1BD61}" srcOrd="1" destOrd="0" presId="urn:microsoft.com/office/officeart/2005/8/layout/orgChart1"/>
    <dgm:cxn modelId="{A5C6E476-0850-48F7-91F8-F880D8A3BD53}" type="presParOf" srcId="{51A5F58D-4E56-4981-9549-AB32A44BE848}" destId="{17C8BEC5-D25F-4D5E-AFE8-C99970C6A5D2}" srcOrd="1" destOrd="0" presId="urn:microsoft.com/office/officeart/2005/8/layout/orgChart1"/>
    <dgm:cxn modelId="{AD25A286-0AE8-4F31-AD52-2820E9FB7D0C}" type="presParOf" srcId="{51A5F58D-4E56-4981-9549-AB32A44BE848}" destId="{93DB31B7-0E94-4405-8E83-5070B6E96566}" srcOrd="2" destOrd="0" presId="urn:microsoft.com/office/officeart/2005/8/layout/orgChart1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EB356-EEEE-432B-B82E-DCAE35F86298}">
      <dsp:nvSpPr>
        <dsp:cNvPr id="0" name=""/>
        <dsp:cNvSpPr/>
      </dsp:nvSpPr>
      <dsp:spPr>
        <a:xfrm>
          <a:off x="2206939" y="981193"/>
          <a:ext cx="97316" cy="426337"/>
        </a:xfrm>
        <a:custGeom>
          <a:avLst/>
          <a:gdLst/>
          <a:ahLst/>
          <a:cxnLst/>
          <a:rect l="0" t="0" r="0" b="0"/>
          <a:pathLst>
            <a:path>
              <a:moveTo>
                <a:pt x="97316" y="0"/>
              </a:moveTo>
              <a:lnTo>
                <a:pt x="97316" y="426337"/>
              </a:lnTo>
              <a:lnTo>
                <a:pt x="0" y="42633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A6595-2D8F-4BFF-81B0-8C41D366D1AA}">
      <dsp:nvSpPr>
        <dsp:cNvPr id="0" name=""/>
        <dsp:cNvSpPr/>
      </dsp:nvSpPr>
      <dsp:spPr>
        <a:xfrm>
          <a:off x="2304256" y="981193"/>
          <a:ext cx="1701695" cy="852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359"/>
              </a:lnTo>
              <a:lnTo>
                <a:pt x="1701695" y="755359"/>
              </a:lnTo>
              <a:lnTo>
                <a:pt x="1701695" y="8526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0F16F-2867-43BE-BEA0-C9AE49A5650B}">
      <dsp:nvSpPr>
        <dsp:cNvPr id="0" name=""/>
        <dsp:cNvSpPr/>
      </dsp:nvSpPr>
      <dsp:spPr>
        <a:xfrm>
          <a:off x="1543534" y="981193"/>
          <a:ext cx="760721" cy="843384"/>
        </a:xfrm>
        <a:custGeom>
          <a:avLst/>
          <a:gdLst/>
          <a:ahLst/>
          <a:cxnLst/>
          <a:rect l="0" t="0" r="0" b="0"/>
          <a:pathLst>
            <a:path>
              <a:moveTo>
                <a:pt x="760721" y="0"/>
              </a:moveTo>
              <a:lnTo>
                <a:pt x="760721" y="746068"/>
              </a:lnTo>
              <a:lnTo>
                <a:pt x="0" y="746068"/>
              </a:lnTo>
              <a:lnTo>
                <a:pt x="0" y="84338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4397D-8FEC-4359-B05F-04966F553D77}">
      <dsp:nvSpPr>
        <dsp:cNvPr id="0" name=""/>
        <dsp:cNvSpPr/>
      </dsp:nvSpPr>
      <dsp:spPr>
        <a:xfrm>
          <a:off x="2304256" y="981193"/>
          <a:ext cx="480084" cy="843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068"/>
              </a:lnTo>
              <a:lnTo>
                <a:pt x="480084" y="746068"/>
              </a:lnTo>
              <a:lnTo>
                <a:pt x="480084" y="84338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1A1D-5C47-40F1-8AB5-13CF3BDDB059}">
      <dsp:nvSpPr>
        <dsp:cNvPr id="0" name=""/>
        <dsp:cNvSpPr/>
      </dsp:nvSpPr>
      <dsp:spPr>
        <a:xfrm>
          <a:off x="466039" y="981193"/>
          <a:ext cx="1838216" cy="852675"/>
        </a:xfrm>
        <a:custGeom>
          <a:avLst/>
          <a:gdLst/>
          <a:ahLst/>
          <a:cxnLst/>
          <a:rect l="0" t="0" r="0" b="0"/>
          <a:pathLst>
            <a:path>
              <a:moveTo>
                <a:pt x="1838216" y="0"/>
              </a:moveTo>
              <a:lnTo>
                <a:pt x="1838216" y="755359"/>
              </a:lnTo>
              <a:lnTo>
                <a:pt x="0" y="755359"/>
              </a:lnTo>
              <a:lnTo>
                <a:pt x="0" y="8526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B50C7-1ABE-4F5B-B3EF-09E578DC24B5}">
      <dsp:nvSpPr>
        <dsp:cNvPr id="0" name=""/>
        <dsp:cNvSpPr/>
      </dsp:nvSpPr>
      <dsp:spPr>
        <a:xfrm>
          <a:off x="1530174" y="267623"/>
          <a:ext cx="1548162" cy="7135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>
              <a:latin typeface="仿宋_GB2312" pitchFamily="49" charset="-122"/>
              <a:ea typeface="仿宋_GB2312" pitchFamily="49" charset="-122"/>
            </a:rPr>
            <a:t>分析问题</a:t>
          </a:r>
          <a:endParaRPr lang="en-US" altLang="zh-CN" sz="1400" b="1" kern="1200" dirty="0">
            <a:latin typeface="仿宋_GB2312" pitchFamily="49" charset="-122"/>
            <a:ea typeface="仿宋_GB2312" pitchFamily="49" charset="-122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>
              <a:latin typeface="仿宋_GB2312" pitchFamily="49" charset="-122"/>
              <a:ea typeface="仿宋_GB2312" pitchFamily="49" charset="-122"/>
            </a:rPr>
            <a:t>解决问题</a:t>
          </a:r>
          <a:endParaRPr lang="zh-CN" altLang="en-US" sz="1400" b="1" kern="1200" dirty="0"/>
        </a:p>
      </dsp:txBody>
      <dsp:txXfrm>
        <a:off x="1530174" y="267623"/>
        <a:ext cx="1548162" cy="713569"/>
      </dsp:txXfrm>
    </dsp:sp>
    <dsp:sp modelId="{48945896-A6B4-460C-A2AB-AD4D0453B9BE}">
      <dsp:nvSpPr>
        <dsp:cNvPr id="0" name=""/>
        <dsp:cNvSpPr/>
      </dsp:nvSpPr>
      <dsp:spPr>
        <a:xfrm>
          <a:off x="2628" y="1833869"/>
          <a:ext cx="926821" cy="4634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/>
            <a:t>技术</a:t>
          </a:r>
        </a:p>
      </dsp:txBody>
      <dsp:txXfrm>
        <a:off x="2628" y="1833869"/>
        <a:ext cx="926821" cy="463410"/>
      </dsp:txXfrm>
    </dsp:sp>
    <dsp:sp modelId="{0D0E58A9-FFEF-4A19-AC67-D34E1FB14E43}">
      <dsp:nvSpPr>
        <dsp:cNvPr id="0" name=""/>
        <dsp:cNvSpPr/>
      </dsp:nvSpPr>
      <dsp:spPr>
        <a:xfrm>
          <a:off x="2164894" y="1824577"/>
          <a:ext cx="1238891" cy="4634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/>
            <a:t>合作伙伴</a:t>
          </a:r>
        </a:p>
      </dsp:txBody>
      <dsp:txXfrm>
        <a:off x="2164894" y="1824577"/>
        <a:ext cx="1238891" cy="463410"/>
      </dsp:txXfrm>
    </dsp:sp>
    <dsp:sp modelId="{203C9090-28EB-4897-9502-D9B316D5081F}">
      <dsp:nvSpPr>
        <dsp:cNvPr id="0" name=""/>
        <dsp:cNvSpPr/>
      </dsp:nvSpPr>
      <dsp:spPr>
        <a:xfrm>
          <a:off x="1080123" y="1824577"/>
          <a:ext cx="926821" cy="4634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/>
            <a:t>经验</a:t>
          </a:r>
        </a:p>
      </dsp:txBody>
      <dsp:txXfrm>
        <a:off x="1080123" y="1824577"/>
        <a:ext cx="926821" cy="463410"/>
      </dsp:txXfrm>
    </dsp:sp>
    <dsp:sp modelId="{E24A3BAD-0831-4EB5-A5FA-FAC9D1C8C310}">
      <dsp:nvSpPr>
        <dsp:cNvPr id="0" name=""/>
        <dsp:cNvSpPr/>
      </dsp:nvSpPr>
      <dsp:spPr>
        <a:xfrm>
          <a:off x="3542540" y="1833869"/>
          <a:ext cx="926821" cy="4634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/>
            <a:t>情商</a:t>
          </a:r>
        </a:p>
      </dsp:txBody>
      <dsp:txXfrm>
        <a:off x="3542540" y="1833869"/>
        <a:ext cx="926821" cy="463410"/>
      </dsp:txXfrm>
    </dsp:sp>
    <dsp:sp modelId="{8F2FF056-B8D7-49A6-A6B0-BA301A1FE15A}">
      <dsp:nvSpPr>
        <dsp:cNvPr id="0" name=""/>
        <dsp:cNvSpPr/>
      </dsp:nvSpPr>
      <dsp:spPr>
        <a:xfrm>
          <a:off x="1280118" y="1231710"/>
          <a:ext cx="926821" cy="3516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b="1" kern="1200" dirty="0"/>
            <a:t>机遇</a:t>
          </a:r>
        </a:p>
      </dsp:txBody>
      <dsp:txXfrm>
        <a:off x="1280118" y="1231710"/>
        <a:ext cx="926821" cy="351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16B9B-5331-4067-956E-A6E61B2F23F3}" type="datetimeFigureOut">
              <a:rPr lang="zh-CN" altLang="en-US" smtClean="0"/>
              <a:t>2023/9/9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DC979-09D8-4855-81D5-8B3C74980E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355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F9CFA4-4561-4E14-B8A2-6668B82C6C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3020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5B685B6-38FD-472F-9538-015DB7598F82}" type="slidenum">
              <a:rPr lang="zh-CN" altLang="en-US" smtClean="0">
                <a:latin typeface="Times New Roman" pitchFamily="18" charset="0"/>
              </a:rPr>
              <a:pPr eaLnBrk="1" hangingPunct="1"/>
              <a:t>7</a:t>
            </a:fld>
            <a:endParaRPr lang="en-US" altLang="zh-CN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ea typeface="宋体" charset="-122"/>
              </a:rPr>
              <a:t>课时：</a:t>
            </a:r>
            <a:r>
              <a:rPr lang="en-US" altLang="zh-CN">
                <a:ea typeface="宋体" charset="-122"/>
              </a:rPr>
              <a:t>34</a:t>
            </a:r>
            <a:endParaRPr lang="zh-CN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5B685B6-38FD-472F-9538-015DB7598F82}" type="slidenum">
              <a:rPr lang="zh-CN" altLang="en-US" smtClean="0">
                <a:latin typeface="Times New Roman" pitchFamily="18" charset="0"/>
              </a:rPr>
              <a:pPr eaLnBrk="1" hangingPunct="1"/>
              <a:t>8</a:t>
            </a:fld>
            <a:endParaRPr lang="en-US" altLang="zh-CN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ea typeface="宋体" charset="-122"/>
              </a:rPr>
              <a:t>课时：</a:t>
            </a:r>
            <a:r>
              <a:rPr lang="en-US" altLang="zh-CN">
                <a:ea typeface="宋体" charset="-122"/>
              </a:rPr>
              <a:t>34</a:t>
            </a:r>
            <a:endParaRPr lang="zh-CN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9CFA4-4561-4E14-B8A2-6668B82C6C5C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240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97C4-DA5B-4F66-A9EC-B77746CFDF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287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065C9-73C9-4114-B6B8-EBC9D08F5E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980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F2420-A677-4ACA-8276-94059E54F7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398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-18256"/>
            <a:ext cx="7772400" cy="1143000"/>
          </a:xfrm>
        </p:spPr>
        <p:txBody>
          <a:bodyPr/>
          <a:lstStyle>
            <a:lvl1pPr>
              <a:defRPr sz="40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02432"/>
            <a:ext cx="7772400" cy="4114800"/>
          </a:xfrm>
        </p:spPr>
        <p:txBody>
          <a:bodyPr/>
          <a:lstStyle>
            <a:lvl1pPr>
              <a:lnSpc>
                <a:spcPct val="120000"/>
              </a:lnSpc>
              <a:defRPr b="1">
                <a:solidFill>
                  <a:schemeClr val="tx1"/>
                </a:solidFill>
                <a:latin typeface="+mn-ea"/>
                <a:ea typeface="+mn-ea"/>
              </a:defRPr>
            </a:lvl1pPr>
            <a:lvl2pPr>
              <a:lnSpc>
                <a:spcPct val="120000"/>
              </a:lnSpc>
              <a:defRPr b="1"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lnSpc>
                <a:spcPct val="120000"/>
              </a:lnSpc>
              <a:defRPr b="1">
                <a:solidFill>
                  <a:schemeClr val="tx1"/>
                </a:solidFill>
                <a:latin typeface="+mn-ea"/>
                <a:ea typeface="+mn-ea"/>
              </a:defRPr>
            </a:lvl3pPr>
            <a:lvl4pPr>
              <a:lnSpc>
                <a:spcPct val="120000"/>
              </a:lnSpc>
              <a:defRPr b="1">
                <a:solidFill>
                  <a:schemeClr val="tx1"/>
                </a:solidFill>
                <a:latin typeface="+mn-ea"/>
                <a:ea typeface="+mn-ea"/>
              </a:defRPr>
            </a:lvl4pPr>
            <a:lvl5pPr>
              <a:lnSpc>
                <a:spcPct val="120000"/>
              </a:lnSpc>
              <a:defRPr b="1">
                <a:solidFill>
                  <a:schemeClr val="tx1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C6B18-9A40-4D21-B2D8-3480AE83851F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6877"/>
            <a:ext cx="9144000" cy="341123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</a:gradFill>
          <a:ln>
            <a:noFill/>
          </a:ln>
          <a:effectLst/>
        </p:spPr>
      </p:pic>
      <p:cxnSp>
        <p:nvCxnSpPr>
          <p:cNvPr id="11" name="直接连接符 10"/>
          <p:cNvCxnSpPr/>
          <p:nvPr userDrawn="1"/>
        </p:nvCxnSpPr>
        <p:spPr bwMode="auto">
          <a:xfrm>
            <a:off x="0" y="1124744"/>
            <a:ext cx="9144000" cy="0"/>
          </a:xfrm>
          <a:prstGeom prst="line">
            <a:avLst/>
          </a:prstGeom>
          <a:noFill/>
          <a:ln w="76200" cap="flat" cmpd="sng" algn="ctr">
            <a:gradFill>
              <a:gsLst>
                <a:gs pos="0">
                  <a:srgbClr val="FFC000"/>
                </a:gs>
                <a:gs pos="92000">
                  <a:srgbClr val="FFFF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359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285B1-5D38-468D-B8B9-F5EA4E8EF5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539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76221-2099-45A1-AAE7-834DA3540A8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895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EE0BA-D6DD-4FBE-979F-DDE74E735BA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09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66867-1D30-4101-8A63-96578BD4177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550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A02D7-E7C5-4AE4-B6FA-974FF82B68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065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44C36-15DE-4733-B61C-9D99689B2C2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453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FE1C3-2402-4BA5-A2BF-12C95DEC12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638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单击以编辑</a:t>
            </a:r>
            <a:r>
              <a:rPr lang="zh-CN" altLang="en-US"/>
              <a:t>母版标题样式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单击以编辑母版文本样式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CB08057D-A7E1-4673-A165-CD071AA0A7B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5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232" y="1501872"/>
            <a:ext cx="4953000" cy="1600200"/>
          </a:xfrm>
        </p:spPr>
        <p:txBody>
          <a:bodyPr/>
          <a:lstStyle/>
          <a:p>
            <a:r>
              <a:rPr lang="zh-CN" altLang="en-US" sz="4800" b="1" dirty="0">
                <a:solidFill>
                  <a:schemeClr val="tx1"/>
                </a:solidFill>
                <a:ea typeface="楷体_GB2312" pitchFamily="49" charset="-122"/>
              </a:rPr>
              <a:t>软 件 工 程</a:t>
            </a:r>
            <a:br>
              <a:rPr lang="zh-CN" altLang="en-US" sz="4800" b="1" dirty="0">
                <a:solidFill>
                  <a:schemeClr val="tx1"/>
                </a:solidFill>
                <a:ea typeface="楷体_GB2312" pitchFamily="49" charset="-122"/>
              </a:rPr>
            </a:br>
            <a:r>
              <a:rPr lang="en-US" altLang="zh-CN" sz="3600" b="1" dirty="0">
                <a:solidFill>
                  <a:schemeClr val="tx1"/>
                </a:solidFill>
                <a:ea typeface="楷体_GB2312" pitchFamily="49" charset="-122"/>
              </a:rPr>
              <a:t>Software Engineering</a:t>
            </a:r>
            <a:endParaRPr lang="en-US" altLang="zh-CN" b="1" dirty="0">
              <a:ea typeface="楷体_GB2312" pitchFamily="49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52" y="3500438"/>
            <a:ext cx="6477000" cy="121444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ea typeface="楷体_GB2312" pitchFamily="49" charset="-122"/>
              </a:rPr>
              <a:t>主讲：杨谊</a:t>
            </a:r>
            <a:endParaRPr lang="zh-CN" altLang="en-US" sz="3600" b="1" dirty="0">
              <a:ea typeface="楷体_GB2312" pitchFamily="49" charset="-122"/>
            </a:endParaRPr>
          </a:p>
          <a:p>
            <a:r>
              <a:rPr lang="zh-CN" altLang="en-US" sz="2800" b="1" dirty="0">
                <a:ea typeface="楷体_GB2312" pitchFamily="49" charset="-122"/>
              </a:rPr>
              <a:t>生物医学工程学院</a:t>
            </a:r>
            <a:endParaRPr lang="en-US" altLang="zh-CN" sz="2800" b="1" dirty="0">
              <a:ea typeface="楷体_GB2312" pitchFamily="49" charset="-122"/>
            </a:endParaRPr>
          </a:p>
          <a:p>
            <a:pPr algn="l"/>
            <a:endParaRPr lang="en-US" altLang="zh-CN" sz="3600" b="1" dirty="0">
              <a:ea typeface="楷体_GB2312" pitchFamily="49" charset="-122"/>
            </a:endParaRPr>
          </a:p>
        </p:txBody>
      </p:sp>
      <p:sp>
        <p:nvSpPr>
          <p:cNvPr id="2" name="AutoShape 9" descr="d:\users\yy\appdata\roaming\360se6\User Data\temp\rjcxj(1).jpg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" name="AutoShape 11" descr="d:\users\yy\appdata\roaming\360se6\User Data\temp\rjcxj(1).jpg"/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课程性质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02432"/>
            <a:ext cx="7772400" cy="4114800"/>
          </a:xfrm>
        </p:spPr>
        <p:txBody>
          <a:bodyPr/>
          <a:lstStyle/>
          <a:p>
            <a:r>
              <a:rPr lang="zh-CN" altLang="en-US" dirty="0">
                <a:solidFill>
                  <a:srgbClr val="0000FF"/>
                </a:solidFill>
              </a:rPr>
              <a:t>理工学科中的“管理派”</a:t>
            </a:r>
            <a:endParaRPr lang="en-US" altLang="zh-CN" dirty="0">
              <a:solidFill>
                <a:srgbClr val="0000FF"/>
              </a:solidFill>
            </a:endParaRPr>
          </a:p>
          <a:p>
            <a:endParaRPr lang="en-US" altLang="zh-CN" dirty="0">
              <a:solidFill>
                <a:srgbClr val="0000FF"/>
              </a:solidFill>
            </a:endParaRPr>
          </a:p>
          <a:p>
            <a:r>
              <a:rPr lang="zh-CN" altLang="en-US" dirty="0">
                <a:solidFill>
                  <a:srgbClr val="0000FF"/>
                </a:solidFill>
              </a:rPr>
              <a:t>技术领域中的“策略学”</a:t>
            </a:r>
          </a:p>
        </p:txBody>
      </p:sp>
    </p:spTree>
    <p:extLst>
      <p:ext uri="{BB962C8B-B14F-4D97-AF65-F5344CB8AC3E}">
        <p14:creationId xmlns:p14="http://schemas.microsoft.com/office/powerpoint/2010/main" val="402045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课程性质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02432"/>
            <a:ext cx="7772400" cy="4114800"/>
          </a:xfrm>
        </p:spPr>
        <p:txBody>
          <a:bodyPr/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理工学科中的“管理派”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zh-CN" altLang="en-US" dirty="0">
                <a:solidFill>
                  <a:srgbClr val="0000FF"/>
                </a:solidFill>
              </a:rPr>
              <a:t>技术领域中的“策略学”</a:t>
            </a:r>
            <a:endParaRPr lang="en-US" altLang="zh-CN" dirty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r>
              <a:rPr lang="zh-CN" altLang="en-US" dirty="0"/>
              <a:t>理解问题的能力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与用户沟通的技能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组织工程和人员的策略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提出合理的解决方案的能力（有时不一定只依赖技术）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综合技术能力（编程、测试）</a:t>
            </a:r>
          </a:p>
        </p:txBody>
      </p:sp>
    </p:spTree>
    <p:extLst>
      <p:ext uri="{BB962C8B-B14F-4D97-AF65-F5344CB8AC3E}">
        <p14:creationId xmlns:p14="http://schemas.microsoft.com/office/powerpoint/2010/main" val="5114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CDC726-751D-4CA1-B79B-D4DB5D40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学习目标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512A65-C80B-41F5-BC53-B269EAD84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zh-CN" altLang="en-US" sz="2400" dirty="0"/>
              <a:t>熟悉软件项目开发技术和维护的过程，掌握软件开发的基本方法，为今后软件工程实践打下良好的基础；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zh-CN" altLang="en-US" sz="2400" dirty="0"/>
              <a:t>形成自觉遵守规则，诚实守信的良好习惯，增强团队合作意识；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zh-CN" altLang="en-US" sz="2400" dirty="0"/>
              <a:t>培养严谨的工作作风，养成职业素养；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zh-CN" altLang="en-US" sz="2400" dirty="0"/>
              <a:t>加强爱国情怀、 社会责任、文化自信和人文精神。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0C0ABD9-37CD-45C2-97B7-07B4E23BA011}"/>
              </a:ext>
            </a:extLst>
          </p:cNvPr>
          <p:cNvSpPr txBox="1"/>
          <p:nvPr/>
        </p:nvSpPr>
        <p:spPr>
          <a:xfrm>
            <a:off x="1187624" y="332656"/>
            <a:ext cx="151216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课程思政</a:t>
            </a:r>
          </a:p>
        </p:txBody>
      </p:sp>
    </p:spTree>
    <p:extLst>
      <p:ext uri="{BB962C8B-B14F-4D97-AF65-F5344CB8AC3E}">
        <p14:creationId xmlns:p14="http://schemas.microsoft.com/office/powerpoint/2010/main" val="160867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CDC726-751D-4CA1-B79B-D4DB5D40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学习目标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512A65-C80B-41F5-BC53-B269EAD8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zh-CN" altLang="en-US" sz="2400" dirty="0"/>
              <a:t>软件开发的规范、指导原则和实践案例，蕴含着丰富的人生哲理、社会价值导向。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zh-CN" altLang="en-US" sz="2400" dirty="0"/>
              <a:t>要培养专业的软件开发、维护以及项目管理能力</a:t>
            </a:r>
            <a:endParaRPr lang="en-US" altLang="zh-CN" sz="2400" dirty="0"/>
          </a:p>
          <a:p>
            <a:pPr>
              <a:spcBef>
                <a:spcPts val="1800"/>
              </a:spcBef>
            </a:pPr>
            <a:r>
              <a:rPr lang="zh-CN" altLang="en-US" sz="2400" dirty="0"/>
              <a:t>更要培养“工匠精神”：</a:t>
            </a:r>
            <a:endParaRPr lang="en-US" altLang="zh-CN" sz="2400" dirty="0"/>
          </a:p>
          <a:p>
            <a:pPr lvl="1">
              <a:spcBef>
                <a:spcPts val="1800"/>
              </a:spcBef>
            </a:pPr>
            <a:r>
              <a:rPr lang="zh-CN" altLang="en-US" sz="2000" dirty="0"/>
              <a:t>认真、踏实、严谨的科学态度</a:t>
            </a:r>
            <a:endParaRPr lang="en-US" altLang="zh-CN" sz="2000" dirty="0"/>
          </a:p>
          <a:p>
            <a:pPr lvl="1">
              <a:spcBef>
                <a:spcPts val="1800"/>
              </a:spcBef>
            </a:pPr>
            <a:r>
              <a:rPr lang="zh-CN" altLang="en-US" sz="2000" dirty="0"/>
              <a:t>高度的社会责任感</a:t>
            </a:r>
            <a:endParaRPr lang="en-US" altLang="zh-CN" sz="2000" dirty="0"/>
          </a:p>
          <a:p>
            <a:pPr lvl="1">
              <a:spcBef>
                <a:spcPts val="1800"/>
              </a:spcBef>
            </a:pPr>
            <a:r>
              <a:rPr lang="zh-CN" altLang="en-US" sz="2000" dirty="0"/>
              <a:t>敢于拼搏的创新精神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8C7FE05-6924-4666-B119-35E52DFAC77B}"/>
              </a:ext>
            </a:extLst>
          </p:cNvPr>
          <p:cNvSpPr txBox="1"/>
          <p:nvPr/>
        </p:nvSpPr>
        <p:spPr>
          <a:xfrm>
            <a:off x="1187624" y="332656"/>
            <a:ext cx="151216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课程思政</a:t>
            </a:r>
          </a:p>
        </p:txBody>
      </p:sp>
    </p:spTree>
    <p:extLst>
      <p:ext uri="{BB962C8B-B14F-4D97-AF65-F5344CB8AC3E}">
        <p14:creationId xmlns:p14="http://schemas.microsoft.com/office/powerpoint/2010/main" val="866275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624" y="-18256"/>
            <a:ext cx="7270576" cy="1143000"/>
          </a:xfrm>
        </p:spPr>
        <p:txBody>
          <a:bodyPr/>
          <a:lstStyle/>
          <a:p>
            <a:r>
              <a:rPr lang="zh-CN" altLang="en-US" dirty="0"/>
              <a:t>课程过程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382294"/>
            <a:ext cx="7772400" cy="3929258"/>
          </a:xfrm>
        </p:spPr>
        <p:txBody>
          <a:bodyPr/>
          <a:lstStyle/>
          <a:p>
            <a:r>
              <a:rPr lang="zh-CN" altLang="en-US" dirty="0"/>
              <a:t>一起学习</a:t>
            </a:r>
            <a:endParaRPr lang="en-US" altLang="zh-CN" dirty="0"/>
          </a:p>
          <a:p>
            <a:r>
              <a:rPr lang="zh-CN" altLang="en-US" dirty="0"/>
              <a:t>充分交流</a:t>
            </a:r>
            <a:endParaRPr lang="en-US" altLang="zh-CN" dirty="0"/>
          </a:p>
          <a:p>
            <a:r>
              <a:rPr lang="zh-CN" altLang="en-US" dirty="0"/>
              <a:t>分享思想和信息</a:t>
            </a:r>
            <a:endParaRPr lang="en-US" altLang="zh-CN" dirty="0"/>
          </a:p>
          <a:p>
            <a:r>
              <a:rPr lang="zh-CN" altLang="en-US" dirty="0"/>
              <a:t>共同提高</a:t>
            </a:r>
          </a:p>
        </p:txBody>
      </p:sp>
      <p:pic>
        <p:nvPicPr>
          <p:cNvPr id="26626" name="Picture 2" descr="d:\users\yy\appdata\roaming\360se6\User Data\temp\u=2623904414,1937361032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536504" cy="392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373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课程开展形式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340768"/>
            <a:ext cx="7772400" cy="4680520"/>
          </a:xfrm>
        </p:spPr>
        <p:txBody>
          <a:bodyPr/>
          <a:lstStyle/>
          <a:p>
            <a:r>
              <a:rPr lang="zh-CN" altLang="en-US" dirty="0"/>
              <a:t>理论</a:t>
            </a:r>
          </a:p>
          <a:p>
            <a:pPr lvl="1">
              <a:lnSpc>
                <a:spcPct val="150000"/>
              </a:lnSpc>
            </a:pPr>
            <a:r>
              <a:rPr lang="zh-CN" altLang="en-US" sz="2400" dirty="0"/>
              <a:t>内容：基本原理、方法和技术</a:t>
            </a:r>
          </a:p>
          <a:p>
            <a:pPr lvl="1">
              <a:lnSpc>
                <a:spcPct val="150000"/>
              </a:lnSpc>
            </a:pPr>
            <a:r>
              <a:rPr lang="zh-CN" altLang="en-US" sz="2400" dirty="0"/>
              <a:t>形式：听课、自学、讨论、演讲、展示</a:t>
            </a:r>
          </a:p>
          <a:p>
            <a:pPr>
              <a:lnSpc>
                <a:spcPct val="150000"/>
              </a:lnSpc>
              <a:spcBef>
                <a:spcPts val="1600"/>
              </a:spcBef>
            </a:pPr>
            <a:r>
              <a:rPr lang="zh-CN" altLang="en-US" dirty="0"/>
              <a:t>实践（软件工程综合实验，</a:t>
            </a:r>
            <a:r>
              <a:rPr lang="zh-CN" altLang="en-US"/>
              <a:t>下学年）</a:t>
            </a:r>
            <a:endParaRPr lang="zh-CN" altLang="en-US" dirty="0"/>
          </a:p>
          <a:p>
            <a:pPr lvl="1">
              <a:lnSpc>
                <a:spcPct val="130000"/>
              </a:lnSpc>
            </a:pPr>
            <a:r>
              <a:rPr lang="zh-CN" altLang="en-US" sz="2400" dirty="0"/>
              <a:t>内容：体验一个应用系统的完整开发过程（计划、分析、设计、编码、测试、维护）</a:t>
            </a:r>
          </a:p>
          <a:p>
            <a:pPr lvl="1">
              <a:lnSpc>
                <a:spcPct val="150000"/>
              </a:lnSpc>
            </a:pPr>
            <a:r>
              <a:rPr lang="zh-CN" altLang="en-US" sz="2400" dirty="0"/>
              <a:t>形式：小组合作，完成设计，展示与答辩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课程强调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7439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600" dirty="0"/>
              <a:t>自主学习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积极实践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3600" dirty="0"/>
              <a:t>创新思想</a:t>
            </a:r>
          </a:p>
        </p:txBody>
      </p:sp>
      <p:sp>
        <p:nvSpPr>
          <p:cNvPr id="4" name="矩形 3"/>
          <p:cNvSpPr/>
          <p:nvPr/>
        </p:nvSpPr>
        <p:spPr>
          <a:xfrm>
            <a:off x="3771780" y="1556792"/>
            <a:ext cx="50568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/>
              <a:t>主动学习探索</a:t>
            </a:r>
            <a:endParaRPr lang="en-US" altLang="zh-CN" sz="2800" b="1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/>
              <a:t>积极讨论思考</a:t>
            </a:r>
            <a:endParaRPr lang="en-US" altLang="zh-CN" sz="2800" b="1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/>
              <a:t>在实际项目中运用、创新</a:t>
            </a:r>
            <a:endParaRPr lang="en-US" altLang="zh-CN" sz="2800" b="1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/>
              <a:t>乐于提出自己的想法</a:t>
            </a:r>
            <a:endParaRPr lang="en-US" altLang="zh-CN" sz="2800" b="1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/>
              <a:t>善于辩证收获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4FF4FA-21F2-4DF5-B43F-B3BF96BB084E}"/>
              </a:ext>
            </a:extLst>
          </p:cNvPr>
          <p:cNvSpPr txBox="1"/>
          <p:nvPr/>
        </p:nvSpPr>
        <p:spPr>
          <a:xfrm>
            <a:off x="1187624" y="332656"/>
            <a:ext cx="151216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课程思政</a:t>
            </a:r>
          </a:p>
        </p:txBody>
      </p:sp>
    </p:spTree>
    <p:extLst>
      <p:ext uri="{BB962C8B-B14F-4D97-AF65-F5344CB8AC3E}">
        <p14:creationId xmlns:p14="http://schemas.microsoft.com/office/powerpoint/2010/main" val="2441728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zh-CN" altLang="en-US" dirty="0"/>
              <a:t>章节内容与学时安排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909826"/>
              </p:ext>
            </p:extLst>
          </p:nvPr>
        </p:nvGraphicFramePr>
        <p:xfrm>
          <a:off x="467544" y="1135728"/>
          <a:ext cx="8496945" cy="55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3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章节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课内学时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课外学时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0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12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课程介绍、团队组织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软件工程概述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软件过程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4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3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11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13.1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结构化分析、计划、风险管理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8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2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4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结构化设计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8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2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5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结构化实现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8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2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13.2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14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质量控制、软件维护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4</a:t>
                      </a:r>
                      <a:endParaRPr lang="zh-CN" altLang="en-US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2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6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10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面向对象方法学、</a:t>
                      </a:r>
                      <a:r>
                        <a:rPr lang="en-US" altLang="zh-CN" b="1" dirty="0"/>
                        <a:t>UML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3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7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面向对象分析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3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8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面向对象设计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3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9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面向对象实现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3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复习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宋体"/>
                          <a:cs typeface="+mn-cs"/>
                        </a:rPr>
                        <a:t>2</a:t>
                      </a:r>
                      <a:endParaRPr kumimoji="0" lang="zh-CN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考试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3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/>
                        <a:t>总计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48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24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055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532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80920" cy="4320480"/>
          </a:xfrm>
        </p:spPr>
        <p:txBody>
          <a:bodyPr/>
          <a:lstStyle/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ea typeface="楷体_GB2312" pitchFamily="49" charset="-122"/>
              </a:rPr>
              <a:t>教材</a:t>
            </a:r>
            <a:endParaRPr lang="en-US" altLang="zh-CN" sz="280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Clr>
                <a:srgbClr val="FF0000"/>
              </a:buClr>
              <a:buNone/>
            </a:pPr>
            <a:r>
              <a:rPr lang="zh-CN" altLang="en-US" sz="2800" dirty="0">
                <a:ea typeface="楷体_GB2312" pitchFamily="49" charset="-122"/>
              </a:rPr>
              <a:t>  </a:t>
            </a:r>
            <a:r>
              <a:rPr lang="zh-CN" altLang="en-US" sz="2800" b="0" dirty="0">
                <a:ea typeface="楷体_GB2312" pitchFamily="49" charset="-122"/>
              </a:rPr>
              <a:t>张海藩，软件工程，人民邮电出版社</a:t>
            </a:r>
            <a:endParaRPr lang="en-US" altLang="zh-CN" sz="2800" b="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Clr>
                <a:srgbClr val="FF0000"/>
              </a:buClr>
              <a:buNone/>
            </a:pPr>
            <a:r>
              <a:rPr lang="en-US" altLang="zh-CN" sz="2800" b="0" dirty="0">
                <a:ea typeface="楷体_GB2312" pitchFamily="49" charset="-122"/>
              </a:rPr>
              <a:t>  ROGER S. PRESSMAN,BRUCE R. MAXIM, Software </a:t>
            </a:r>
            <a:r>
              <a:rPr lang="en-US" altLang="zh-CN" sz="2800" b="0" dirty="0" err="1">
                <a:ea typeface="楷体_GB2312" pitchFamily="49" charset="-122"/>
              </a:rPr>
              <a:t>Engineering_A</a:t>
            </a:r>
            <a:r>
              <a:rPr lang="en-US" altLang="zh-CN" sz="2800" b="0" dirty="0">
                <a:ea typeface="楷体_GB2312" pitchFamily="49" charset="-122"/>
              </a:rPr>
              <a:t> Practitioners Approach(9th Ed),Mc Graw Hill</a:t>
            </a:r>
          </a:p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ea typeface="楷体_GB2312" pitchFamily="49" charset="-122"/>
              </a:rPr>
              <a:t>课程网站</a:t>
            </a:r>
            <a:endParaRPr lang="en-US" altLang="zh-CN" sz="280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Clr>
                <a:srgbClr val="FF0000"/>
              </a:buClr>
              <a:buNone/>
            </a:pPr>
            <a:r>
              <a:rPr lang="en-US" altLang="zh-CN" sz="1600" b="0" dirty="0"/>
              <a:t>    </a:t>
            </a:r>
            <a:r>
              <a:rPr lang="en-US" altLang="zh-CN" sz="2400" dirty="0"/>
              <a:t>https://aike.smu.edu.cn/course/view.php?id=669</a:t>
            </a:r>
            <a:endParaRPr lang="en-US" altLang="zh-CN" sz="280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Clr>
                <a:srgbClr val="FF0000"/>
              </a:buClr>
              <a:buNone/>
            </a:pPr>
            <a:endParaRPr lang="en-US" altLang="zh-CN" sz="2800" dirty="0">
              <a:ea typeface="楷体_GB2312" pitchFamily="49" charset="-122"/>
            </a:endParaRPr>
          </a:p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zh-CN" altLang="en-US" sz="280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altLang="zh-CN" sz="2800" dirty="0">
              <a:ea typeface="楷体_GB2312" pitchFamily="49" charset="-122"/>
            </a:endParaRPr>
          </a:p>
          <a:p>
            <a:pPr marL="0" indent="0" algn="ctr">
              <a:spcBef>
                <a:spcPct val="60000"/>
              </a:spcBef>
              <a:buFontTx/>
              <a:buNone/>
            </a:pPr>
            <a:endParaRPr lang="zh-CN" altLang="en-US" sz="2800" b="1" dirty="0">
              <a:ea typeface="楷体_GB2312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44624"/>
            <a:ext cx="7772400" cy="1143000"/>
          </a:xfrm>
        </p:spPr>
        <p:txBody>
          <a:bodyPr/>
          <a:lstStyle/>
          <a:p>
            <a:r>
              <a:rPr lang="zh-CN" altLang="en-US" dirty="0"/>
              <a:t>教材与课程网站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80920" cy="5184576"/>
          </a:xfrm>
        </p:spPr>
        <p:txBody>
          <a:bodyPr/>
          <a:lstStyle/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ea typeface="楷体_GB2312" pitchFamily="49" charset="-122"/>
              </a:rPr>
              <a:t>郑人杰，软件工程，清华大学出版社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i="1" dirty="0">
                <a:ea typeface="楷体_GB2312" pitchFamily="49" charset="-122"/>
              </a:rPr>
              <a:t>Roger S. Pressman</a:t>
            </a:r>
            <a:r>
              <a:rPr lang="zh-CN" altLang="en-US" sz="1800" i="1" dirty="0">
                <a:ea typeface="楷体_GB2312" pitchFamily="49" charset="-122"/>
              </a:rPr>
              <a:t>，</a:t>
            </a:r>
            <a:r>
              <a:rPr lang="zh-CN" altLang="en-US" sz="1800" dirty="0">
                <a:ea typeface="楷体_GB2312" pitchFamily="49" charset="-122"/>
              </a:rPr>
              <a:t>软件工程 </a:t>
            </a:r>
            <a:r>
              <a:rPr lang="en-US" altLang="zh-CN" sz="1800" dirty="0">
                <a:ea typeface="楷体_GB2312" pitchFamily="49" charset="-122"/>
              </a:rPr>
              <a:t>-</a:t>
            </a:r>
            <a:r>
              <a:rPr lang="zh-CN" altLang="en-US" sz="1800" dirty="0">
                <a:ea typeface="楷体_GB2312" pitchFamily="49" charset="-122"/>
              </a:rPr>
              <a:t>实践者的研究方法（英文版  第十版），机械工业出版社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Frederick P. Brooks</a:t>
            </a:r>
            <a:r>
              <a:rPr lang="zh-CN" altLang="en-US" sz="1800" dirty="0"/>
              <a:t>，</a:t>
            </a:r>
            <a:r>
              <a:rPr lang="en-US" altLang="zh-CN" sz="1800" dirty="0"/>
              <a:t>Jr. </a:t>
            </a:r>
            <a:r>
              <a:rPr lang="zh-CN" altLang="en-US" sz="1800" dirty="0">
                <a:ea typeface="楷体_GB2312" pitchFamily="49" charset="-122"/>
              </a:rPr>
              <a:t>人月神话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 err="1"/>
              <a:t>Diomidis</a:t>
            </a:r>
            <a:r>
              <a:rPr lang="en-US" altLang="zh-CN" sz="1800" dirty="0"/>
              <a:t> </a:t>
            </a:r>
            <a:r>
              <a:rPr lang="en-US" altLang="zh-CN" sz="1800" dirty="0" err="1"/>
              <a:t>Spinellis</a:t>
            </a:r>
            <a:r>
              <a:rPr lang="zh-CN" altLang="en-US" sz="1800" dirty="0"/>
              <a:t>，架构之美 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楷体_GB2312" pitchFamily="49" charset="-122"/>
              </a:rPr>
              <a:t>Martin Fowler</a:t>
            </a:r>
            <a:r>
              <a:rPr lang="zh-CN" altLang="en-US" sz="1800" dirty="0">
                <a:ea typeface="楷体_GB2312" pitchFamily="49" charset="-122"/>
              </a:rPr>
              <a:t>，企业应用架构开发模式，机械工业出版社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 err="1">
                <a:ea typeface="楷体_GB2312" pitchFamily="49" charset="-122"/>
              </a:rPr>
              <a:t>Eric.Eva</a:t>
            </a:r>
            <a:r>
              <a:rPr lang="zh-CN" altLang="en-US" sz="1800" dirty="0">
                <a:ea typeface="楷体_GB2312" pitchFamily="49" charset="-122"/>
              </a:rPr>
              <a:t>，领域驱动设计：软件核心复杂性应对之道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Steve </a:t>
            </a:r>
            <a:r>
              <a:rPr lang="en-US" altLang="zh-CN" sz="1800" dirty="0" err="1"/>
              <a:t>McConnel</a:t>
            </a:r>
            <a:r>
              <a:rPr lang="en-US" altLang="zh-CN" sz="1800" dirty="0"/>
              <a:t> </a:t>
            </a:r>
            <a:r>
              <a:rPr lang="zh-CN" altLang="en-US" sz="1800" dirty="0"/>
              <a:t>，快速软件开发，电子工业出版社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楷体_GB2312" pitchFamily="49" charset="-122"/>
              </a:rPr>
              <a:t>【</a:t>
            </a:r>
            <a:r>
              <a:rPr lang="zh-CN" altLang="en-US" sz="1800" dirty="0">
                <a:ea typeface="楷体_GB2312" pitchFamily="49" charset="-122"/>
              </a:rPr>
              <a:t>爱生活的程序员</a:t>
            </a:r>
            <a:r>
              <a:rPr lang="en-US" altLang="zh-CN" sz="1800" dirty="0">
                <a:ea typeface="楷体_GB2312" pitchFamily="49" charset="-122"/>
              </a:rPr>
              <a:t>-</a:t>
            </a:r>
            <a:r>
              <a:rPr lang="zh-CN" altLang="en-US" sz="1800" dirty="0">
                <a:ea typeface="楷体_GB2312" pitchFamily="49" charset="-122"/>
              </a:rPr>
              <a:t>道宗</a:t>
            </a:r>
            <a:r>
              <a:rPr lang="en-US" altLang="zh-CN" sz="1800" dirty="0">
                <a:ea typeface="楷体_GB2312" pitchFamily="49" charset="-122"/>
              </a:rPr>
              <a:t>】Java</a:t>
            </a:r>
            <a:r>
              <a:rPr lang="zh-CN" altLang="en-US" sz="1800" dirty="0">
                <a:ea typeface="楷体_GB2312" pitchFamily="49" charset="-122"/>
              </a:rPr>
              <a:t>与模式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楷体_GB2312" pitchFamily="49" charset="-122"/>
              </a:rPr>
              <a:t>Don't Make Me Think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ea typeface="楷体_GB2312" pitchFamily="49" charset="-122"/>
              </a:rPr>
              <a:t>设计模式沉思录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楷体_GB2312" pitchFamily="49" charset="-122"/>
              </a:rPr>
              <a:t>Head First </a:t>
            </a:r>
            <a:r>
              <a:rPr lang="zh-CN" altLang="en-US" sz="1800" dirty="0">
                <a:ea typeface="楷体_GB2312" pitchFamily="49" charset="-122"/>
              </a:rPr>
              <a:t>设计模式（中文版）</a:t>
            </a:r>
            <a:endParaRPr lang="en-US" altLang="zh-CN" sz="1800" dirty="0">
              <a:ea typeface="楷体_GB2312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endParaRPr lang="en-US" altLang="zh-CN" sz="1800" dirty="0">
              <a:ea typeface="楷体_GB2312" pitchFamily="49" charset="-122"/>
            </a:endParaRPr>
          </a:p>
          <a:p>
            <a:pPr marL="0" indent="0" algn="ctr">
              <a:spcBef>
                <a:spcPct val="60000"/>
              </a:spcBef>
              <a:buFontTx/>
              <a:buNone/>
            </a:pPr>
            <a:endParaRPr lang="zh-CN" altLang="en-US" sz="1800" b="1" dirty="0">
              <a:ea typeface="楷体_GB2312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44624"/>
            <a:ext cx="7772400" cy="1143000"/>
          </a:xfrm>
        </p:spPr>
        <p:txBody>
          <a:bodyPr/>
          <a:lstStyle/>
          <a:p>
            <a:r>
              <a:rPr lang="zh-CN" altLang="en-US" dirty="0"/>
              <a:t>参考书</a:t>
            </a:r>
          </a:p>
        </p:txBody>
      </p:sp>
    </p:spTree>
    <p:extLst>
      <p:ext uri="{BB962C8B-B14F-4D97-AF65-F5344CB8AC3E}">
        <p14:creationId xmlns:p14="http://schemas.microsoft.com/office/powerpoint/2010/main" val="274412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软件课程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85893"/>
            <a:ext cx="5036964" cy="3483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596" y="1793805"/>
            <a:ext cx="237626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工具类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388" y="1792420"/>
            <a:ext cx="237626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方法类</a:t>
            </a:r>
          </a:p>
        </p:txBody>
      </p:sp>
      <p:sp>
        <p:nvSpPr>
          <p:cNvPr id="7" name="矩形 6"/>
          <p:cNvSpPr/>
          <p:nvPr/>
        </p:nvSpPr>
        <p:spPr>
          <a:xfrm>
            <a:off x="401873" y="2657901"/>
            <a:ext cx="684803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</a:t>
            </a:r>
            <a:endParaRPr lang="zh-CN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 rot="882831">
            <a:off x="1259632" y="2545724"/>
            <a:ext cx="1852816" cy="92333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JAVA</a:t>
            </a:r>
            <a:endParaRPr lang="zh-CN" altLang="en-US" sz="5400" b="1" cap="all" spc="0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 rot="544434">
            <a:off x="99085" y="4825297"/>
            <a:ext cx="1473480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240000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 err="1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c++</a:t>
            </a:r>
            <a:endParaRPr lang="zh-CN" altLang="en-US" sz="5400" b="1" cap="all" spc="0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 rot="2128470">
            <a:off x="1914130" y="4258960"/>
            <a:ext cx="1146468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240000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DB</a:t>
            </a:r>
            <a:endParaRPr lang="zh-CN" altLang="en-US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 rot="2827527">
            <a:off x="537021" y="3629151"/>
            <a:ext cx="1338829" cy="92333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JSP</a:t>
            </a:r>
            <a:endParaRPr lang="zh-CN" altLang="en-US" sz="54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 rot="833983">
            <a:off x="5796136" y="2700658"/>
            <a:ext cx="2400016" cy="954107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240000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2800" b="1" cap="all" spc="0" dirty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DATA</a:t>
            </a:r>
          </a:p>
          <a:p>
            <a:pPr algn="ctr"/>
            <a:r>
              <a:rPr lang="en-US" altLang="zh-CN" sz="2800" b="1" cap="all" dirty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STRUCTURE</a:t>
            </a:r>
            <a:endParaRPr lang="zh-CN" altLang="en-US" sz="2800" b="1" cap="all" spc="0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 rot="1131455">
            <a:off x="6312278" y="5235339"/>
            <a:ext cx="2831224" cy="58477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240000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3200" b="1" cap="all" spc="0" dirty="0" err="1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aLGORITHM</a:t>
            </a:r>
            <a:endParaRPr lang="zh-CN" altLang="en-US" sz="3200" b="1" cap="all" spc="0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 rot="426715">
            <a:off x="7195861" y="3963746"/>
            <a:ext cx="1377301" cy="923330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HIS</a:t>
            </a:r>
            <a:endParaRPr lang="zh-CN" altLang="en-US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38744" y="1792420"/>
            <a:ext cx="244770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管理类</a:t>
            </a:r>
          </a:p>
        </p:txBody>
      </p:sp>
      <p:sp>
        <p:nvSpPr>
          <p:cNvPr id="20" name="矩形 19"/>
          <p:cNvSpPr/>
          <p:nvPr/>
        </p:nvSpPr>
        <p:spPr>
          <a:xfrm rot="20407539">
            <a:off x="1249885" y="5205248"/>
            <a:ext cx="2146742" cy="58477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1800000" lon="1800000" rev="0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3200" b="1" cap="all" spc="0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ANDROID</a:t>
            </a:r>
            <a:endParaRPr lang="zh-CN" altLang="en-US" sz="32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26833" y="1648414"/>
            <a:ext cx="1031051" cy="92333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SE</a:t>
            </a:r>
            <a:endParaRPr lang="zh-CN" altLang="en-US" sz="54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84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80920" cy="5400600"/>
          </a:xfrm>
        </p:spPr>
        <p:txBody>
          <a:bodyPr/>
          <a:lstStyle/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ea typeface="楷体_GB2312" pitchFamily="49" charset="-122"/>
              </a:rPr>
              <a:t>代码整洁之道</a:t>
            </a:r>
            <a:r>
              <a:rPr lang="en-US" altLang="zh-CN" sz="1800" dirty="0">
                <a:ea typeface="楷体_GB2312" pitchFamily="49" charset="-122"/>
              </a:rPr>
              <a:t>(</a:t>
            </a:r>
            <a:r>
              <a:rPr lang="zh-CN" altLang="en-US" sz="1800" dirty="0">
                <a:ea typeface="楷体_GB2312" pitchFamily="49" charset="-122"/>
              </a:rPr>
              <a:t>中文完整版</a:t>
            </a:r>
            <a:r>
              <a:rPr lang="en-US" altLang="zh-CN" sz="1800" dirty="0">
                <a:ea typeface="楷体_GB2312" pitchFamily="49" charset="-122"/>
              </a:rPr>
              <a:t>)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>
                <a:ea typeface="楷体_GB2312" pitchFamily="49" charset="-122"/>
              </a:rPr>
              <a:t>代码大全中文版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/>
              <a:t>代码之美</a:t>
            </a:r>
            <a:endParaRPr lang="en-US" altLang="zh-CN" sz="1800" dirty="0"/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Dreaming in Code </a:t>
            </a:r>
            <a:r>
              <a:rPr lang="zh-CN" altLang="en-US" sz="1800" dirty="0"/>
              <a:t>梦断代码</a:t>
            </a:r>
            <a:endParaRPr lang="en-US" altLang="zh-CN" sz="1800" dirty="0"/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Code Craft </a:t>
            </a:r>
            <a:r>
              <a:rPr lang="zh-CN" altLang="en-US" sz="1800" dirty="0"/>
              <a:t>代码匠艺</a:t>
            </a:r>
            <a:endParaRPr lang="en-US" altLang="zh-CN" sz="1800" dirty="0"/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/>
              <a:t>程序员修炼之道 从小工到专家</a:t>
            </a:r>
            <a:endParaRPr lang="en-US" altLang="zh-CN" sz="1800" dirty="0"/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/>
              <a:t>程序设计实践中文版</a:t>
            </a:r>
            <a:endParaRPr lang="en-US" altLang="zh-CN" sz="1800" dirty="0"/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Donald A. Norman</a:t>
            </a:r>
            <a:r>
              <a:rPr lang="zh-CN" altLang="en-US" sz="1800" dirty="0"/>
              <a:t>，</a:t>
            </a:r>
            <a:r>
              <a:rPr lang="en-US" altLang="zh-CN" sz="1800" dirty="0"/>
              <a:t>The Design of Everyday Things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Susan </a:t>
            </a:r>
            <a:r>
              <a:rPr lang="en-US" altLang="zh-CN" sz="1800" dirty="0" err="1"/>
              <a:t>Lammers</a:t>
            </a:r>
            <a:r>
              <a:rPr lang="en-US" altLang="zh-CN" sz="1800" dirty="0"/>
              <a:t> </a:t>
            </a:r>
            <a:r>
              <a:rPr lang="zh-CN" altLang="en-US" sz="1800" dirty="0"/>
              <a:t>，</a:t>
            </a:r>
            <a:r>
              <a:rPr lang="en-US" altLang="zh-CN" sz="1800" dirty="0"/>
              <a:t>Programmers at Work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Peter Seibel</a:t>
            </a:r>
            <a:r>
              <a:rPr lang="zh-CN" altLang="en-US" sz="1800" dirty="0"/>
              <a:t>，</a:t>
            </a:r>
            <a:r>
              <a:rPr lang="en-US" altLang="zh-CN" sz="1800" dirty="0"/>
              <a:t>Coders at Work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1800" dirty="0"/>
              <a:t>The Art of Software Testing   </a:t>
            </a:r>
            <a:r>
              <a:rPr lang="zh-CN" altLang="en-US" sz="1800" dirty="0"/>
              <a:t>软件测试的艺术（测试领域的经典之作）</a:t>
            </a:r>
          </a:p>
          <a:p>
            <a:pPr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zh-CN" altLang="en-US" sz="1800" dirty="0"/>
              <a:t>项目管理艺术，</a:t>
            </a:r>
            <a:r>
              <a:rPr lang="en-US" altLang="zh-CN" sz="1800" dirty="0"/>
              <a:t> Scott </a:t>
            </a:r>
            <a:r>
              <a:rPr lang="en-US" altLang="zh-CN" sz="1800" dirty="0" err="1"/>
              <a:t>Berkun</a:t>
            </a: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zh-CN" altLang="en-US" sz="1800" dirty="0">
              <a:ea typeface="楷体_GB2312" pitchFamily="49" charset="-122"/>
            </a:endParaRPr>
          </a:p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en-US" altLang="zh-CN" sz="1800" dirty="0">
              <a:ea typeface="楷体_GB2312" pitchFamily="49" charset="-122"/>
            </a:endParaRPr>
          </a:p>
          <a:p>
            <a:pPr>
              <a:spcBef>
                <a:spcPct val="60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zh-CN" altLang="en-US" sz="1800" dirty="0">
              <a:ea typeface="楷体_GB2312" pitchFamily="49" charset="-122"/>
            </a:endParaRPr>
          </a:p>
          <a:p>
            <a:pPr marL="0" indent="0">
              <a:spcBef>
                <a:spcPct val="60000"/>
              </a:spcBef>
              <a:buNone/>
            </a:pPr>
            <a:endParaRPr lang="en-US" altLang="zh-CN" sz="1800" dirty="0">
              <a:ea typeface="楷体_GB2312" pitchFamily="49" charset="-122"/>
            </a:endParaRPr>
          </a:p>
          <a:p>
            <a:pPr marL="0" indent="0" algn="ctr">
              <a:spcBef>
                <a:spcPct val="60000"/>
              </a:spcBef>
              <a:buFontTx/>
              <a:buNone/>
            </a:pPr>
            <a:endParaRPr lang="zh-CN" altLang="en-US" sz="1800" b="1" dirty="0">
              <a:ea typeface="楷体_GB2312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53752"/>
            <a:ext cx="7772400" cy="1143000"/>
          </a:xfrm>
        </p:spPr>
        <p:txBody>
          <a:bodyPr/>
          <a:lstStyle/>
          <a:p>
            <a:r>
              <a:rPr lang="zh-CN" altLang="en-US" dirty="0"/>
              <a:t>参考书</a:t>
            </a:r>
          </a:p>
        </p:txBody>
      </p:sp>
    </p:spTree>
    <p:extLst>
      <p:ext uri="{BB962C8B-B14F-4D97-AF65-F5344CB8AC3E}">
        <p14:creationId xmlns:p14="http://schemas.microsoft.com/office/powerpoint/2010/main" val="2815682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22090" y="2396962"/>
            <a:ext cx="75760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课堂作业（小组）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，</a:t>
            </a:r>
            <a:r>
              <a:rPr lang="zh-CN" altLang="en-US" b="1" dirty="0">
                <a:latin typeface="+mn-ea"/>
              </a:rPr>
              <a:t>每次 </a:t>
            </a:r>
            <a:r>
              <a:rPr lang="en-US" altLang="zh-CN" b="1" dirty="0">
                <a:latin typeface="+mn-ea"/>
              </a:rPr>
              <a:t>3 </a:t>
            </a:r>
            <a:r>
              <a:rPr lang="zh-CN" altLang="en-US" b="1" dirty="0">
                <a:latin typeface="+mn-ea"/>
              </a:rPr>
              <a:t>分，总分 </a:t>
            </a:r>
            <a:r>
              <a:rPr lang="en-US" altLang="zh-CN" b="1" dirty="0">
                <a:latin typeface="+mn-ea"/>
              </a:rPr>
              <a:t>24 </a:t>
            </a:r>
            <a:r>
              <a:rPr lang="zh-CN" altLang="en-US" b="1" dirty="0">
                <a:latin typeface="+mn-ea"/>
              </a:rPr>
              <a:t>分</a:t>
            </a:r>
            <a:endParaRPr lang="en-US" altLang="zh-CN" b="1" dirty="0">
              <a:latin typeface="+mn-ea"/>
            </a:endParaRPr>
          </a:p>
          <a:p>
            <a:pPr>
              <a:buClr>
                <a:srgbClr val="009900"/>
              </a:buClr>
            </a:pPr>
            <a:r>
              <a:rPr lang="zh-CN" altLang="en-US" sz="1800" b="1" dirty="0">
                <a:latin typeface="+mn-ea"/>
              </a:rPr>
              <a:t>  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次，第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2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次，第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3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次，第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4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2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次，第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5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1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次，第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6-10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章</a:t>
            </a:r>
            <a:r>
              <a:rPr lang="en-US" altLang="zh-CN" sz="1800" b="1" kern="0" dirty="0">
                <a:solidFill>
                  <a:srgbClr val="000000"/>
                </a:solidFill>
                <a:latin typeface="宋体"/>
                <a:ea typeface="宋体"/>
              </a:rPr>
              <a:t>2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次 </a:t>
            </a:r>
            <a:endParaRPr lang="en-US" altLang="zh-CN" sz="1800" b="1" kern="0" dirty="0">
              <a:solidFill>
                <a:srgbClr val="000000"/>
              </a:solidFill>
              <a:latin typeface="宋体"/>
              <a:ea typeface="宋体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063" y="1204481"/>
            <a:ext cx="7848872" cy="648072"/>
          </a:xfrm>
        </p:spPr>
        <p:txBody>
          <a:bodyPr/>
          <a:lstStyle/>
          <a:p>
            <a:pPr>
              <a:buClr>
                <a:srgbClr val="009900"/>
              </a:buClr>
              <a:buFont typeface="Symbol" pitchFamily="18" charset="2"/>
              <a:buChar char="§"/>
            </a:pPr>
            <a:r>
              <a:rPr lang="zh-CN" altLang="en-US" sz="2800" b="1" dirty="0">
                <a:latin typeface="+mn-ea"/>
                <a:ea typeface="+mn-ea"/>
                <a:sym typeface="Symbol" pitchFamily="18" charset="2"/>
              </a:rPr>
              <a:t> 平时成绩 </a:t>
            </a:r>
            <a:r>
              <a:rPr lang="en-US" altLang="zh-CN" sz="2800" b="1" dirty="0">
                <a:latin typeface="+mn-ea"/>
                <a:ea typeface="+mn-ea"/>
                <a:sym typeface="Symbol" pitchFamily="18" charset="2"/>
              </a:rPr>
              <a:t>5</a:t>
            </a:r>
            <a:r>
              <a:rPr lang="en-US" altLang="zh-CN" sz="2800" b="1" dirty="0">
                <a:latin typeface="+mn-ea"/>
                <a:ea typeface="+mn-ea"/>
              </a:rPr>
              <a:t>0% </a:t>
            </a:r>
          </a:p>
          <a:p>
            <a:pPr>
              <a:buClr>
                <a:srgbClr val="009900"/>
              </a:buClr>
              <a:buFont typeface="Symbol" pitchFamily="18" charset="2"/>
              <a:buChar char="§"/>
            </a:pP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zh-CN" altLang="en-US" dirty="0"/>
              <a:t>课程评分规则</a:t>
            </a:r>
          </a:p>
        </p:txBody>
      </p:sp>
      <p:sp>
        <p:nvSpPr>
          <p:cNvPr id="3" name="矩形 2"/>
          <p:cNvSpPr/>
          <p:nvPr/>
        </p:nvSpPr>
        <p:spPr>
          <a:xfrm>
            <a:off x="1222090" y="1813806"/>
            <a:ext cx="73894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spcBef>
                <a:spcPct val="20000"/>
              </a:spcBef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网课测验讨论（个人）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，每次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1-3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分，总分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46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   </a:t>
            </a:r>
            <a:endParaRPr lang="en-US" altLang="zh-CN" b="1" kern="0" dirty="0">
              <a:solidFill>
                <a:srgbClr val="000000"/>
              </a:solidFill>
              <a:latin typeface="宋体"/>
              <a:ea typeface="宋体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22090" y="3227134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spcBef>
                <a:spcPct val="20000"/>
              </a:spcBef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实验报告</a:t>
            </a:r>
            <a:r>
              <a:rPr lang="zh-CN" altLang="en-US" b="1" dirty="0">
                <a:latin typeface="+mn-ea"/>
              </a:rPr>
              <a:t>（小组）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，每份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15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分，总分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30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</a:t>
            </a:r>
            <a:endParaRPr lang="en-US" altLang="zh-CN" b="1" kern="0" dirty="0">
              <a:solidFill>
                <a:srgbClr val="000000"/>
              </a:solidFill>
              <a:latin typeface="宋体"/>
              <a:ea typeface="宋体"/>
            </a:endParaRPr>
          </a:p>
          <a:p>
            <a:pPr lvl="0">
              <a:spcBef>
                <a:spcPct val="20000"/>
              </a:spcBef>
              <a:buClr>
                <a:srgbClr val="009900"/>
              </a:buClr>
            </a:pPr>
            <a:r>
              <a:rPr lang="zh-CN" altLang="en-US" sz="2000" b="1" kern="0" dirty="0">
                <a:solidFill>
                  <a:srgbClr val="000000"/>
                </a:solidFill>
                <a:latin typeface="宋体"/>
                <a:ea typeface="宋体"/>
              </a:rPr>
              <a:t>  </a:t>
            </a:r>
            <a:r>
              <a:rPr lang="zh-CN" altLang="en-US" sz="1800" b="1" kern="0" dirty="0">
                <a:solidFill>
                  <a:srgbClr val="000000"/>
                </a:solidFill>
                <a:latin typeface="宋体"/>
                <a:ea typeface="宋体"/>
              </a:rPr>
              <a:t>需求分析和系统设计</a:t>
            </a:r>
            <a:endParaRPr lang="en-US" altLang="zh-CN" sz="2000" b="1" kern="0" dirty="0">
              <a:solidFill>
                <a:srgbClr val="000000"/>
              </a:solidFill>
              <a:latin typeface="宋体"/>
              <a:ea typeface="宋体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44063" y="4149080"/>
            <a:ext cx="7821477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ts val="1000"/>
              </a:spcBef>
              <a:buClr>
                <a:srgbClr val="009900"/>
              </a:buClr>
              <a:buFont typeface="Symbol" pitchFamily="18" charset="2"/>
              <a:buChar char="§"/>
            </a:pPr>
            <a:r>
              <a:rPr lang="zh-CN" altLang="en-US" sz="3200" b="1" kern="0" dirty="0">
                <a:solidFill>
                  <a:srgbClr val="000000"/>
                </a:solidFill>
                <a:latin typeface="宋体"/>
                <a:ea typeface="宋体"/>
              </a:rPr>
              <a:t> </a:t>
            </a:r>
            <a:r>
              <a:rPr lang="zh-CN" altLang="en-US" sz="2800" b="1" kern="0" dirty="0">
                <a:solidFill>
                  <a:srgbClr val="000000"/>
                </a:solidFill>
                <a:latin typeface="宋体"/>
                <a:ea typeface="宋体"/>
              </a:rPr>
              <a:t>期末考试 </a:t>
            </a:r>
            <a:r>
              <a:rPr lang="en-US" altLang="zh-CN" sz="2800" b="1" kern="0" dirty="0">
                <a:solidFill>
                  <a:srgbClr val="000000"/>
                </a:solidFill>
                <a:latin typeface="宋体"/>
                <a:ea typeface="宋体"/>
              </a:rPr>
              <a:t>50%</a:t>
            </a:r>
          </a:p>
          <a:p>
            <a:pPr marL="622300" lvl="0" indent="-177800">
              <a:spcBef>
                <a:spcPct val="20000"/>
              </a:spcBef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笔试，闭卷</a:t>
            </a:r>
            <a:endParaRPr lang="en-US" altLang="zh-CN" b="1" kern="0" dirty="0">
              <a:solidFill>
                <a:srgbClr val="000000"/>
              </a:solidFill>
              <a:latin typeface="宋体"/>
              <a:ea typeface="宋体"/>
            </a:endParaRPr>
          </a:p>
          <a:p>
            <a:pPr marL="622300" lvl="0" indent="-177800">
              <a:spcBef>
                <a:spcPct val="20000"/>
              </a:spcBef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10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道选择题共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20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</a:t>
            </a:r>
            <a:endParaRPr lang="en-US" altLang="zh-CN" b="1" kern="0" dirty="0">
              <a:solidFill>
                <a:srgbClr val="000000"/>
              </a:solidFill>
              <a:latin typeface="宋体"/>
              <a:ea typeface="宋体"/>
            </a:endParaRPr>
          </a:p>
          <a:p>
            <a:pPr marL="622300" lvl="0" indent="-177800">
              <a:spcBef>
                <a:spcPct val="20000"/>
              </a:spcBef>
              <a:buClr>
                <a:srgbClr val="009900"/>
              </a:buClr>
              <a:buFont typeface="Arial" panose="020B0604020202020204" pitchFamily="34" charset="0"/>
              <a:buChar char="•"/>
            </a:pP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 8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道应用题共 </a:t>
            </a:r>
            <a:r>
              <a:rPr lang="en-US" altLang="zh-CN" b="1" kern="0" dirty="0">
                <a:solidFill>
                  <a:srgbClr val="000000"/>
                </a:solidFill>
                <a:latin typeface="宋体"/>
                <a:ea typeface="宋体"/>
              </a:rPr>
              <a:t>80 </a:t>
            </a:r>
            <a:r>
              <a:rPr lang="zh-CN" altLang="en-US" b="1" kern="0" dirty="0">
                <a:solidFill>
                  <a:srgbClr val="000000"/>
                </a:solidFill>
                <a:latin typeface="宋体"/>
                <a:ea typeface="宋体"/>
              </a:rPr>
              <a:t>分</a:t>
            </a:r>
            <a:endParaRPr lang="en-US" altLang="zh-CN" b="1" kern="0" dirty="0">
              <a:solidFill>
                <a:srgbClr val="000000"/>
              </a:solidFill>
              <a:latin typeface="宋体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99833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41920" y="1340768"/>
            <a:ext cx="77724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5775" indent="-485775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676275"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>
                <a:ea typeface="楷体_GB2312" pitchFamily="49" charset="-122"/>
              </a:rPr>
              <a:t>应用软件需求规格说明书（本课程）</a:t>
            </a:r>
            <a:endParaRPr lang="en-US" altLang="zh-CN" b="1" dirty="0">
              <a:ea typeface="楷体_GB2312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>
                <a:ea typeface="楷体_GB2312" pitchFamily="49" charset="-122"/>
              </a:rPr>
              <a:t>应用软件系统设计报告 （本课程）</a:t>
            </a:r>
            <a:endParaRPr lang="en-US" altLang="zh-CN" b="1" dirty="0">
              <a:ea typeface="楷体_GB2312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>
                <a:solidFill>
                  <a:srgbClr val="777777"/>
                </a:solidFill>
                <a:ea typeface="楷体_GB2312" pitchFamily="49" charset="-122"/>
              </a:rPr>
              <a:t>应用软件系统测试报告（综合实验）</a:t>
            </a:r>
            <a:endParaRPr lang="en-US" altLang="zh-CN" b="1" dirty="0">
              <a:solidFill>
                <a:srgbClr val="777777"/>
              </a:solidFill>
              <a:ea typeface="楷体_GB2312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>
                <a:solidFill>
                  <a:srgbClr val="777777"/>
                </a:solidFill>
                <a:ea typeface="楷体_GB2312" pitchFamily="49" charset="-122"/>
              </a:rPr>
              <a:t>课程论文：（综合实验）</a:t>
            </a:r>
            <a:endParaRPr lang="en-US" altLang="zh-CN" b="1" dirty="0">
              <a:solidFill>
                <a:srgbClr val="777777"/>
              </a:solidFill>
              <a:ea typeface="楷体_GB2312" pitchFamily="49" charset="-122"/>
            </a:endParaRPr>
          </a:p>
          <a:p>
            <a:pPr lvl="1">
              <a:lnSpc>
                <a:spcPct val="150000"/>
              </a:lnSpc>
              <a:buClr>
                <a:srgbClr val="006600"/>
              </a:buClr>
              <a:buSzPct val="60000"/>
              <a:buFont typeface="Wingdings" pitchFamily="2" charset="2"/>
              <a:buChar char="l"/>
            </a:pPr>
            <a:r>
              <a:rPr lang="zh-CN" altLang="en-US" b="1" dirty="0">
                <a:solidFill>
                  <a:srgbClr val="777777"/>
                </a:solidFill>
                <a:ea typeface="楷体_GB2312" pitchFamily="49" charset="-122"/>
              </a:rPr>
              <a:t>选题：软件工程领域的新技术、软件开发实践心得或某书读后感</a:t>
            </a:r>
          </a:p>
          <a:p>
            <a:pPr lvl="1">
              <a:lnSpc>
                <a:spcPct val="150000"/>
              </a:lnSpc>
              <a:buClr>
                <a:srgbClr val="006600"/>
              </a:buClr>
              <a:buSzPct val="60000"/>
              <a:buFont typeface="Wingdings" pitchFamily="2" charset="2"/>
              <a:buChar char="l"/>
            </a:pPr>
            <a:r>
              <a:rPr lang="zh-CN" altLang="en-US" b="1" dirty="0">
                <a:solidFill>
                  <a:srgbClr val="777777"/>
                </a:solidFill>
                <a:ea typeface="楷体_GB2312" pitchFamily="49" charset="-122"/>
              </a:rPr>
              <a:t>篇幅：</a:t>
            </a:r>
            <a:r>
              <a:rPr lang="en-US" altLang="zh-CN" b="1" dirty="0">
                <a:solidFill>
                  <a:srgbClr val="777777"/>
                </a:solidFill>
                <a:ea typeface="楷体_GB2312" pitchFamily="49" charset="-122"/>
              </a:rPr>
              <a:t>3000-4000</a:t>
            </a:r>
            <a:r>
              <a:rPr lang="zh-CN" altLang="en-US" b="1" dirty="0">
                <a:solidFill>
                  <a:srgbClr val="777777"/>
                </a:solidFill>
                <a:ea typeface="楷体_GB2312" pitchFamily="49" charset="-122"/>
              </a:rPr>
              <a:t>字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小组提交报告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e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364" y="-40247"/>
            <a:ext cx="3674855" cy="243590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ne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30109" y="-40247"/>
            <a:ext cx="3214844" cy="2437200"/>
          </a:xfrm>
          <a:prstGeom prst="rect">
            <a:avLst/>
          </a:prstGeom>
        </p:spPr>
      </p:pic>
      <p:pic>
        <p:nvPicPr>
          <p:cNvPr id="8" name="图片 7" descr="educ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5510" y="-40247"/>
            <a:ext cx="3760449" cy="2437200"/>
          </a:xfrm>
          <a:prstGeom prst="rect">
            <a:avLst/>
          </a:prstGeom>
        </p:spPr>
      </p:pic>
      <p:pic>
        <p:nvPicPr>
          <p:cNvPr id="10" name="图片 9" descr="communica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89096" y="2429264"/>
            <a:ext cx="3110947" cy="2205631"/>
          </a:xfrm>
          <a:prstGeom prst="rect">
            <a:avLst/>
          </a:prstGeom>
        </p:spPr>
      </p:pic>
      <p:pic>
        <p:nvPicPr>
          <p:cNvPr id="11" name="图片 10" descr="searc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02995" y="2374909"/>
            <a:ext cx="3732747" cy="2206800"/>
          </a:xfrm>
          <a:prstGeom prst="rect">
            <a:avLst/>
          </a:prstGeom>
        </p:spPr>
      </p:pic>
      <p:pic>
        <p:nvPicPr>
          <p:cNvPr id="15" name="图片 14" descr="entertainment.jpg"/>
          <p:cNvPicPr>
            <a:picLocks noChangeAspect="1"/>
          </p:cNvPicPr>
          <p:nvPr/>
        </p:nvPicPr>
        <p:blipFill rotWithShape="1">
          <a:blip r:embed="rId7" cstate="print"/>
          <a:srcRect t="15092" b="6179"/>
          <a:stretch/>
        </p:blipFill>
        <p:spPr>
          <a:xfrm>
            <a:off x="4500282" y="4586175"/>
            <a:ext cx="4643718" cy="2211683"/>
          </a:xfrm>
          <a:prstGeom prst="rect">
            <a:avLst/>
          </a:prstGeom>
        </p:spPr>
      </p:pic>
      <p:pic>
        <p:nvPicPr>
          <p:cNvPr id="17" name="图片 16" descr="entertainment2.jpg"/>
          <p:cNvPicPr>
            <a:picLocks noChangeAspect="1"/>
          </p:cNvPicPr>
          <p:nvPr/>
        </p:nvPicPr>
        <p:blipFill rotWithShape="1">
          <a:blip r:embed="rId8" cstate="print"/>
          <a:srcRect l="14829" t="12203" r="11088"/>
          <a:stretch/>
        </p:blipFill>
        <p:spPr>
          <a:xfrm>
            <a:off x="3030109" y="2395657"/>
            <a:ext cx="2466463" cy="2206800"/>
          </a:xfrm>
          <a:prstGeom prst="rect">
            <a:avLst/>
          </a:prstGeom>
        </p:spPr>
      </p:pic>
      <p:pic>
        <p:nvPicPr>
          <p:cNvPr id="13" name="图片 12" descr="buy2.jpg"/>
          <p:cNvPicPr>
            <a:picLocks noChangeAspect="1"/>
          </p:cNvPicPr>
          <p:nvPr/>
        </p:nvPicPr>
        <p:blipFill rotWithShape="1">
          <a:blip r:embed="rId9" cstate="print"/>
          <a:srcRect r="24789" b="8399"/>
          <a:stretch/>
        </p:blipFill>
        <p:spPr>
          <a:xfrm>
            <a:off x="-89095" y="4611858"/>
            <a:ext cx="4643717" cy="2186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563FFD-2CE8-4F69-8136-5B77C90C3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软件无处不在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F2B9D07-EE91-4D51-8877-A1BF844E5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51"/>
          <a:stretch/>
        </p:blipFill>
        <p:spPr>
          <a:xfrm>
            <a:off x="395537" y="1340768"/>
            <a:ext cx="5472608" cy="3383849"/>
          </a:xfrm>
        </p:spPr>
      </p:pic>
      <p:sp>
        <p:nvSpPr>
          <p:cNvPr id="6" name="内容占位符 2">
            <a:extLst>
              <a:ext uri="{FF2B5EF4-FFF2-40B4-BE49-F238E27FC236}">
                <a16:creationId xmlns:a16="http://schemas.microsoft.com/office/drawing/2014/main" id="{99D9B1FA-31B2-4DD5-A3B0-A6273EE753E1}"/>
              </a:ext>
            </a:extLst>
          </p:cNvPr>
          <p:cNvSpPr txBox="1">
            <a:spLocks/>
          </p:cNvSpPr>
          <p:nvPr/>
        </p:nvSpPr>
        <p:spPr bwMode="auto">
          <a:xfrm>
            <a:off x="6012160" y="1340768"/>
            <a:ext cx="251804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 b="1">
                <a:solidFill>
                  <a:schemeClr val="tx1"/>
                </a:solidFill>
                <a:latin typeface="+mn-ea"/>
                <a:ea typeface="+mn-ea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 b="1">
                <a:solidFill>
                  <a:schemeClr val="tx1"/>
                </a:solidFill>
                <a:latin typeface="+mn-ea"/>
                <a:ea typeface="+mn-ea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2400" kern="0" dirty="0"/>
              <a:t>工业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农业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国防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科技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教育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医疗</a:t>
            </a:r>
            <a:endParaRPr lang="en-US" altLang="zh-CN" sz="2400" kern="0" dirty="0"/>
          </a:p>
          <a:p>
            <a:pPr marL="0" indent="0">
              <a:buFontTx/>
              <a:buNone/>
            </a:pPr>
            <a:r>
              <a:rPr lang="zh-CN" altLang="en-US" sz="2400" kern="0" dirty="0"/>
              <a:t>生活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D7479ED-6367-47B1-95C7-D6769880FEA1}"/>
              </a:ext>
            </a:extLst>
          </p:cNvPr>
          <p:cNvSpPr txBox="1">
            <a:spLocks/>
          </p:cNvSpPr>
          <p:nvPr/>
        </p:nvSpPr>
        <p:spPr bwMode="auto">
          <a:xfrm>
            <a:off x="2771800" y="4940641"/>
            <a:ext cx="403244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 b="1">
                <a:solidFill>
                  <a:schemeClr val="tx1"/>
                </a:solidFill>
                <a:latin typeface="+mn-ea"/>
                <a:ea typeface="+mn-ea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 b="1">
                <a:solidFill>
                  <a:schemeClr val="tx1"/>
                </a:solidFill>
                <a:latin typeface="+mn-ea"/>
                <a:ea typeface="+mn-ea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4800" i="1" kern="0" dirty="0">
                <a:ln w="0"/>
                <a:solidFill>
                  <a:srgbClr val="0066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时代的驱动力</a:t>
            </a:r>
          </a:p>
        </p:txBody>
      </p:sp>
    </p:spTree>
    <p:extLst>
      <p:ext uri="{BB962C8B-B14F-4D97-AF65-F5344CB8AC3E}">
        <p14:creationId xmlns:p14="http://schemas.microsoft.com/office/powerpoint/2010/main" val="247783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259810-2A23-4456-85F0-FA5EADE7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软件：时代的驱动力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5966EB-26F7-4477-AEFC-AAD07D27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软件开发越来越</a:t>
            </a:r>
            <a:r>
              <a:rPr lang="en-US" altLang="zh-CN" dirty="0"/>
              <a:t>——</a:t>
            </a:r>
          </a:p>
          <a:p>
            <a:r>
              <a:rPr lang="zh-CN" altLang="en-US" dirty="0"/>
              <a:t>重要</a:t>
            </a:r>
            <a:endParaRPr lang="en-US" altLang="zh-CN" dirty="0"/>
          </a:p>
          <a:p>
            <a:r>
              <a:rPr lang="zh-CN" altLang="en-US" dirty="0"/>
              <a:t>复杂</a:t>
            </a:r>
            <a:endParaRPr lang="en-US" altLang="zh-CN" dirty="0"/>
          </a:p>
          <a:p>
            <a:r>
              <a:rPr lang="zh-CN" altLang="en-US" dirty="0"/>
              <a:t>不易掌控</a:t>
            </a:r>
          </a:p>
        </p:txBody>
      </p:sp>
    </p:spTree>
    <p:extLst>
      <p:ext uri="{BB962C8B-B14F-4D97-AF65-F5344CB8AC3E}">
        <p14:creationId xmlns:p14="http://schemas.microsoft.com/office/powerpoint/2010/main" val="421927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DB219B-C17D-43EB-A07E-BBA931543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软件开发思想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5B5A6C-6BC1-4D5D-8B2F-190C918BF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02432"/>
            <a:ext cx="7772400" cy="1738536"/>
          </a:xfrm>
        </p:spPr>
        <p:txBody>
          <a:bodyPr/>
          <a:lstStyle/>
          <a:p>
            <a:r>
              <a:rPr lang="zh-CN" altLang="en-US" dirty="0"/>
              <a:t>软件的本质是什么？</a:t>
            </a:r>
            <a:endParaRPr lang="en-US" altLang="zh-CN" dirty="0"/>
          </a:p>
          <a:p>
            <a:r>
              <a:rPr lang="zh-CN" altLang="en-US" dirty="0"/>
              <a:t>软件开发存在哪些问题？</a:t>
            </a:r>
            <a:endParaRPr lang="en-US" altLang="zh-CN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4DF55E0-43F6-4D1B-A8EB-1CFD327DB769}"/>
              </a:ext>
            </a:extLst>
          </p:cNvPr>
          <p:cNvSpPr txBox="1">
            <a:spLocks/>
          </p:cNvSpPr>
          <p:nvPr/>
        </p:nvSpPr>
        <p:spPr bwMode="auto">
          <a:xfrm>
            <a:off x="3563888" y="3741008"/>
            <a:ext cx="5400600" cy="17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800" b="1">
                <a:solidFill>
                  <a:schemeClr val="tx1"/>
                </a:solidFill>
                <a:latin typeface="+mn-ea"/>
                <a:ea typeface="+mn-ea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400" b="1">
                <a:solidFill>
                  <a:schemeClr val="tx1"/>
                </a:solidFill>
                <a:latin typeface="+mn-ea"/>
                <a:ea typeface="+mn-ea"/>
              </a:defRPr>
            </a:lvl3pPr>
            <a:lvl4pPr marL="16002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4pPr>
            <a:lvl5pPr marL="20574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+mn-ea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u"/>
            </a:pPr>
            <a:r>
              <a:rPr lang="zh-CN" altLang="en-US" kern="0" dirty="0"/>
              <a:t>软件开发的工程性原则</a:t>
            </a:r>
            <a:endParaRPr lang="en-US" altLang="zh-CN" kern="0" dirty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kern="0" dirty="0"/>
              <a:t>软件开发的构思与实践</a:t>
            </a:r>
          </a:p>
        </p:txBody>
      </p:sp>
    </p:spTree>
    <p:extLst>
      <p:ext uri="{BB962C8B-B14F-4D97-AF65-F5344CB8AC3E}">
        <p14:creationId xmlns:p14="http://schemas.microsoft.com/office/powerpoint/2010/main" val="232458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4624"/>
            <a:ext cx="8229600" cy="1139825"/>
          </a:xfrm>
        </p:spPr>
        <p:txBody>
          <a:bodyPr/>
          <a:lstStyle/>
          <a:p>
            <a:pPr eaLnBrk="1" hangingPunct="1"/>
            <a:r>
              <a:rPr kumimoji="1" lang="zh-CN" altLang="en-US" sz="3600" b="1" dirty="0"/>
              <a:t>课程内容和任务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784"/>
            <a:ext cx="8229600" cy="5041776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kumimoji="1" lang="zh-CN" altLang="en-US" b="1" dirty="0">
                <a:latin typeface="仿宋_GB2312" pitchFamily="49" charset="-122"/>
                <a:ea typeface="仿宋_GB2312" pitchFamily="49" charset="-122"/>
              </a:rPr>
              <a:t>主要内容</a:t>
            </a:r>
            <a:endParaRPr kumimoji="1" lang="en-US" altLang="zh-CN" b="1" dirty="0">
              <a:latin typeface="仿宋_GB2312" pitchFamily="49" charset="-122"/>
              <a:ea typeface="仿宋_GB2312" pitchFamily="49" charset="-122"/>
            </a:endParaRPr>
          </a:p>
          <a:p>
            <a:pPr lvl="1">
              <a:lnSpc>
                <a:spcPct val="120000"/>
              </a:lnSpc>
            </a:pPr>
            <a:r>
              <a:rPr kumimoji="1" lang="zh-CN" altLang="en-US" sz="2400" b="1" dirty="0"/>
              <a:t>研究如何管理软件开发过程</a:t>
            </a:r>
            <a:endParaRPr kumimoji="1" lang="en-US" altLang="zh-CN" sz="2400" b="1" dirty="0"/>
          </a:p>
          <a:p>
            <a:pPr lvl="1">
              <a:lnSpc>
                <a:spcPct val="120000"/>
              </a:lnSpc>
            </a:pPr>
            <a:r>
              <a:rPr lang="zh-CN" altLang="en-US" sz="2400" dirty="0"/>
              <a:t>组织、实施、控制</a:t>
            </a:r>
            <a:endParaRPr kumimoji="1" lang="zh-CN" altLang="en-US" sz="2400" b="1" dirty="0"/>
          </a:p>
          <a:p>
            <a:pPr eaLnBrk="1" hangingPunct="1">
              <a:lnSpc>
                <a:spcPct val="120000"/>
              </a:lnSpc>
            </a:pPr>
            <a:r>
              <a:rPr kumimoji="1" lang="zh-CN" altLang="en-US" b="1" dirty="0">
                <a:latin typeface="仿宋_GB2312" pitchFamily="49" charset="-122"/>
                <a:ea typeface="仿宋_GB2312" pitchFamily="49" charset="-122"/>
              </a:rPr>
              <a:t>主要任务</a:t>
            </a:r>
            <a:endParaRPr kumimoji="1" lang="en-US" altLang="zh-CN" b="1" dirty="0">
              <a:latin typeface="仿宋_GB2312" pitchFamily="49" charset="-122"/>
              <a:ea typeface="仿宋_GB2312" pitchFamily="49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2400" dirty="0">
                <a:solidFill>
                  <a:srgbClr val="000033"/>
                </a:solidFill>
              </a:rPr>
              <a:t>理解一种思想：</a:t>
            </a:r>
            <a:r>
              <a:rPr lang="zh-CN" altLang="en-US" dirty="0">
                <a:solidFill>
                  <a:srgbClr val="000033"/>
                </a:solidFill>
              </a:rPr>
              <a:t>软件工程思想</a:t>
            </a:r>
            <a:endParaRPr kumimoji="1" lang="en-US" altLang="zh-CN" b="1" dirty="0"/>
          </a:p>
          <a:p>
            <a:pPr lvl="1">
              <a:lnSpc>
                <a:spcPct val="120000"/>
              </a:lnSpc>
            </a:pPr>
            <a:r>
              <a:rPr kumimoji="1" lang="zh-CN" altLang="en-US" sz="2400" b="1" dirty="0"/>
              <a:t>培养软件开发的管理</a:t>
            </a:r>
            <a:r>
              <a:rPr lang="zh-CN" altLang="en-US" sz="2400" dirty="0"/>
              <a:t>能力：方法、技术、工具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24128" y="2996952"/>
            <a:ext cx="3024336" cy="952184"/>
          </a:xfrm>
          <a:prstGeom prst="rect">
            <a:avLst/>
          </a:prstGeom>
          <a:solidFill>
            <a:srgbClr val="FFFFFF"/>
          </a:solidFill>
          <a:effectLst>
            <a:outerShdw blurRad="50800" dist="50800" dir="162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25000"/>
              </a:lnSpc>
            </a:pPr>
            <a:r>
              <a:rPr lang="zh-CN" altLang="en-US" b="1" dirty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学会思想比掌握一种工具更为重要。</a:t>
            </a:r>
          </a:p>
        </p:txBody>
      </p:sp>
    </p:spTree>
    <p:extLst>
      <p:ext uri="{BB962C8B-B14F-4D97-AF65-F5344CB8AC3E}">
        <p14:creationId xmlns:p14="http://schemas.microsoft.com/office/powerpoint/2010/main" val="339051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4624"/>
            <a:ext cx="8229600" cy="1139825"/>
          </a:xfrm>
        </p:spPr>
        <p:txBody>
          <a:bodyPr/>
          <a:lstStyle/>
          <a:p>
            <a:r>
              <a:rPr lang="zh-CN" altLang="en-US" sz="3600" dirty="0"/>
              <a:t>课程内容和任务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229600" cy="3168352"/>
          </a:xfrm>
        </p:spPr>
        <p:txBody>
          <a:bodyPr/>
          <a:lstStyle/>
          <a:p>
            <a:pPr marL="444500" lvl="1" indent="-266700">
              <a:lnSpc>
                <a:spcPct val="120000"/>
              </a:lnSpc>
            </a:pPr>
            <a:r>
              <a:rPr kumimoji="1" lang="zh-CN" altLang="en-US" b="1" dirty="0">
                <a:latin typeface="仿宋_GB2312" pitchFamily="49" charset="-122"/>
                <a:ea typeface="仿宋_GB2312" pitchFamily="49" charset="-122"/>
              </a:rPr>
              <a:t>培养软件开发的管理能力</a:t>
            </a:r>
            <a:endParaRPr kumimoji="1" lang="en-US" altLang="zh-CN" b="1" dirty="0">
              <a:solidFill>
                <a:srgbClr val="FF0066"/>
              </a:solidFill>
              <a:latin typeface="仿宋_GB2312" pitchFamily="49" charset="-122"/>
              <a:ea typeface="仿宋_GB2312" pitchFamily="49" charset="-122"/>
            </a:endParaRPr>
          </a:p>
          <a:p>
            <a:pPr marL="723900" lvl="2" indent="-190500"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准确完善地获取并表达用户需求；</a:t>
            </a:r>
            <a:endParaRPr lang="en-US" altLang="zh-CN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marL="723900" lvl="2" indent="-190500">
              <a:lnSpc>
                <a:spcPct val="120000"/>
              </a:lnSpc>
            </a:pPr>
            <a:r>
              <a:rPr kumimoji="1"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合理设计软件功能和模块；</a:t>
            </a:r>
            <a:endParaRPr kumimoji="1" lang="en-US" altLang="zh-CN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marL="723900" lvl="2" indent="-190500"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有效分工、合作与交流；</a:t>
            </a:r>
            <a:endParaRPr lang="en-US" altLang="zh-CN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marL="723900" lvl="2" indent="-190500">
              <a:lnSpc>
                <a:spcPct val="120000"/>
              </a:lnSpc>
            </a:pPr>
            <a:r>
              <a:rPr kumimoji="1"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熟练进行编码</a:t>
            </a:r>
            <a:r>
              <a:rPr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和</a:t>
            </a:r>
            <a:r>
              <a:rPr kumimoji="1"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可视化设计；</a:t>
            </a:r>
            <a:endParaRPr kumimoji="1" lang="en-US" altLang="zh-CN" dirty="0">
              <a:solidFill>
                <a:schemeClr val="accent4">
                  <a:lumMod val="85000"/>
                  <a:lumOff val="15000"/>
                </a:schemeClr>
              </a:solidFill>
            </a:endParaRPr>
          </a:p>
          <a:p>
            <a:pPr marL="723900" lvl="2" indent="-190500"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</a:rPr>
              <a:t>测试系统完善软件产品</a:t>
            </a:r>
            <a:r>
              <a:rPr lang="zh-CN" altLang="en-US" dirty="0">
                <a:solidFill>
                  <a:schemeClr val="accent4">
                    <a:lumMod val="85000"/>
                    <a:lumOff val="15000"/>
                  </a:schemeClr>
                </a:solidFill>
                <a:latin typeface="仿宋_GB2312" pitchFamily="49" charset="-122"/>
                <a:ea typeface="仿宋_GB2312" pitchFamily="49" charset="-122"/>
              </a:rPr>
              <a:t>。</a:t>
            </a:r>
            <a:endParaRPr kumimoji="1" lang="en-US" altLang="zh-CN" dirty="0">
              <a:solidFill>
                <a:schemeClr val="accent4">
                  <a:lumMod val="85000"/>
                  <a:lumOff val="15000"/>
                </a:schemeClr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4" name="椭圆形标注 3"/>
          <p:cNvSpPr/>
          <p:nvPr/>
        </p:nvSpPr>
        <p:spPr bwMode="auto">
          <a:xfrm>
            <a:off x="5796136" y="1662496"/>
            <a:ext cx="2304256" cy="1080120"/>
          </a:xfrm>
          <a:prstGeom prst="wedgeEllipseCallout">
            <a:avLst>
              <a:gd name="adj1" fmla="val -56768"/>
              <a:gd name="adj2" fmla="val 51682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b="1" dirty="0"/>
              <a:t>管理</a:t>
            </a:r>
            <a:r>
              <a:rPr lang="en-US" altLang="zh-CN" b="1" dirty="0"/>
              <a:t>+</a:t>
            </a:r>
            <a:r>
              <a:rPr lang="zh-CN" altLang="en-US" b="1" dirty="0"/>
              <a:t>技术</a:t>
            </a:r>
            <a:endParaRPr kumimoji="1" lang="zh-CN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3740461332"/>
              </p:ext>
            </p:extLst>
          </p:nvPr>
        </p:nvGraphicFramePr>
        <p:xfrm>
          <a:off x="4572000" y="3960440"/>
          <a:ext cx="4608512" cy="2564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2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课程性质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412776"/>
            <a:ext cx="8604448" cy="1303784"/>
          </a:xfrm>
        </p:spPr>
        <p:txBody>
          <a:bodyPr/>
          <a:lstStyle/>
          <a:p>
            <a:r>
              <a:rPr lang="zh-CN" altLang="en-US" dirty="0"/>
              <a:t>精确学科（软件）</a:t>
            </a:r>
            <a:r>
              <a:rPr lang="en-US" altLang="zh-CN" dirty="0"/>
              <a:t>+ </a:t>
            </a:r>
            <a:r>
              <a:rPr lang="zh-CN" altLang="en-US" dirty="0"/>
              <a:t>非精确学科（管理）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2265479"/>
            <a:ext cx="7056784" cy="1421928"/>
          </a:xfrm>
          <a:prstGeom prst="rect">
            <a:avLst/>
          </a:prstGeom>
          <a:solidFill>
            <a:srgbClr val="FFFF99"/>
          </a:solidFill>
          <a:effectLst>
            <a:outerShdw blurRad="50800" dist="50800" dir="168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/>
              <a:t>精确学科：</a:t>
            </a:r>
            <a:endParaRPr lang="en-US" altLang="zh-CN" b="1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非</a:t>
            </a:r>
            <a:r>
              <a:rPr lang="en-US" altLang="zh-CN" b="1" dirty="0"/>
              <a:t>0</a:t>
            </a:r>
            <a:r>
              <a:rPr lang="zh-CN" altLang="en-US" b="1" dirty="0"/>
              <a:t>即</a:t>
            </a:r>
            <a:r>
              <a:rPr lang="en-US" altLang="zh-CN" b="1" dirty="0"/>
              <a:t>1</a:t>
            </a:r>
            <a:r>
              <a:rPr lang="zh-CN" altLang="en-US" b="1" dirty="0"/>
              <a:t>，非真即假，非此即彼</a:t>
            </a:r>
            <a:endParaRPr lang="en-US" altLang="zh-CN" b="1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正确性和执行效率，客观性强</a:t>
            </a:r>
          </a:p>
        </p:txBody>
      </p:sp>
      <p:sp>
        <p:nvSpPr>
          <p:cNvPr id="5" name="矩形 4"/>
          <p:cNvSpPr/>
          <p:nvPr/>
        </p:nvSpPr>
        <p:spPr>
          <a:xfrm>
            <a:off x="1187625" y="4054529"/>
            <a:ext cx="7056783" cy="1421928"/>
          </a:xfrm>
          <a:prstGeom prst="rect">
            <a:avLst/>
          </a:prstGeom>
          <a:solidFill>
            <a:srgbClr val="CCFFCC"/>
          </a:solidFill>
          <a:effectLst>
            <a:outerShdw blurRad="50800" dist="50800" dir="168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/>
              <a:t>非精确学科：</a:t>
            </a:r>
            <a:endParaRPr lang="en-US" altLang="zh-CN" b="1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多个答案，多种理解，较多的经验化、个体化</a:t>
            </a:r>
            <a:endParaRPr lang="en-US" altLang="zh-CN" b="1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用户的感受、接纳程度，主客观均有</a:t>
            </a:r>
          </a:p>
        </p:txBody>
      </p:sp>
    </p:spTree>
    <p:extLst>
      <p:ext uri="{BB962C8B-B14F-4D97-AF65-F5344CB8AC3E}">
        <p14:creationId xmlns:p14="http://schemas.microsoft.com/office/powerpoint/2010/main" val="383756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空演示文稿">
  <a:themeElements>
    <a:clrScheme name="空演示文稿 3">
      <a:dk1>
        <a:srgbClr val="000000"/>
      </a:dk1>
      <a:lt1>
        <a:srgbClr val="FFFFCC"/>
      </a:lt1>
      <a:dk2>
        <a:srgbClr val="999933"/>
      </a:dk2>
      <a:lt2>
        <a:srgbClr val="8080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空演示文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charset="-122"/>
          </a:defRPr>
        </a:defPPr>
      </a:lstStyle>
    </a:lnDef>
  </a:objectDefaults>
  <a:extraClrSchemeLst>
    <a:extraClrScheme>
      <a:clrScheme name="空演示文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演示文稿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Office\Templates\空演示文稿.pot</Template>
  <TotalTime>4534</TotalTime>
  <Words>1040</Words>
  <Application>Microsoft Office PowerPoint</Application>
  <PresentationFormat>全屏显示(4:3)</PresentationFormat>
  <Paragraphs>230</Paragraphs>
  <Slides>22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仿宋_GB2312</vt:lpstr>
      <vt:lpstr>黑体</vt:lpstr>
      <vt:lpstr>华文细黑</vt:lpstr>
      <vt:lpstr>华文新魏</vt:lpstr>
      <vt:lpstr>宋体</vt:lpstr>
      <vt:lpstr>微软雅黑</vt:lpstr>
      <vt:lpstr>Arial</vt:lpstr>
      <vt:lpstr>Symbol</vt:lpstr>
      <vt:lpstr>Times New Roman</vt:lpstr>
      <vt:lpstr>Wingdings</vt:lpstr>
      <vt:lpstr>空演示文稿</vt:lpstr>
      <vt:lpstr>软 件 工 程 Software Engineering</vt:lpstr>
      <vt:lpstr>软件课程</vt:lpstr>
      <vt:lpstr>PowerPoint 演示文稿</vt:lpstr>
      <vt:lpstr>软件无处不在</vt:lpstr>
      <vt:lpstr>软件：时代的驱动力</vt:lpstr>
      <vt:lpstr>软件开发思想</vt:lpstr>
      <vt:lpstr>课程内容和任务</vt:lpstr>
      <vt:lpstr>课程内容和任务</vt:lpstr>
      <vt:lpstr>课程性质</vt:lpstr>
      <vt:lpstr>课程性质</vt:lpstr>
      <vt:lpstr>课程性质</vt:lpstr>
      <vt:lpstr>学习目标</vt:lpstr>
      <vt:lpstr>学习目标</vt:lpstr>
      <vt:lpstr>课程过程</vt:lpstr>
      <vt:lpstr>课程开展形式</vt:lpstr>
      <vt:lpstr>课程强调</vt:lpstr>
      <vt:lpstr>章节内容与学时安排</vt:lpstr>
      <vt:lpstr>教材与课程网站</vt:lpstr>
      <vt:lpstr>参考书</vt:lpstr>
      <vt:lpstr>参考书</vt:lpstr>
      <vt:lpstr>课程评分规则</vt:lpstr>
      <vt:lpstr>小组提交报告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 件 工 程 Software Engineering</dc:title>
  <dc:creator>科技处</dc:creator>
  <cp:lastModifiedBy>yy</cp:lastModifiedBy>
  <cp:revision>426</cp:revision>
  <cp:lastPrinted>2000-06-01T08:32:58Z</cp:lastPrinted>
  <dcterms:created xsi:type="dcterms:W3CDTF">2000-06-01T08:10:22Z</dcterms:created>
  <dcterms:modified xsi:type="dcterms:W3CDTF">2023-09-09T14:02:53Z</dcterms:modified>
</cp:coreProperties>
</file>