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9" r:id="rId2"/>
  </p:sldMasterIdLst>
  <p:sldIdLst>
    <p:sldId id="521" r:id="rId3"/>
    <p:sldId id="523" r:id="rId4"/>
    <p:sldId id="524" r:id="rId5"/>
    <p:sldId id="570" r:id="rId6"/>
    <p:sldId id="548" r:id="rId7"/>
    <p:sldId id="549" r:id="rId8"/>
    <p:sldId id="566" r:id="rId9"/>
    <p:sldId id="565" r:id="rId10"/>
    <p:sldId id="547" r:id="rId11"/>
    <p:sldId id="568" r:id="rId12"/>
    <p:sldId id="569" r:id="rId13"/>
    <p:sldId id="567" r:id="rId14"/>
    <p:sldId id="550" r:id="rId15"/>
    <p:sldId id="551" r:id="rId16"/>
    <p:sldId id="552" r:id="rId17"/>
    <p:sldId id="555" r:id="rId18"/>
    <p:sldId id="556" r:id="rId19"/>
    <p:sldId id="557" r:id="rId20"/>
    <p:sldId id="558" r:id="rId21"/>
    <p:sldId id="553" r:id="rId22"/>
    <p:sldId id="554" r:id="rId2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C0C"/>
    <a:srgbClr val="FC1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99D2-B2FE-471E-A70E-84FC59A3E6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792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4E8D3-BCD0-4703-9562-D2DBF49696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762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BCE87-567C-4957-957B-B756A262BE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410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301625" y="1905000"/>
            <a:ext cx="8540750" cy="41941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9F605-4FDD-4AD8-AEAE-53C3F9CFAF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0162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9484D-2BDF-4AA4-A7B6-C2B0813200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445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63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263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F6C8C-9775-49E4-9CEB-A767F90B61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7418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AE5D-FEB3-4E80-9FE8-BF95961261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529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7ABB4-6657-4BA4-9118-636948DAC4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1374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9487B-0E46-42F8-B678-CBF30FB229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34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7EEBD-B324-4162-9844-32D9CB5100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8970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08838-AD94-4379-AB2D-0420286495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160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DB773-C37C-42FF-AFB1-B411AAFFF3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3222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D706-EF35-4E2B-B44A-6541F3F7CE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4247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EE756-7B6E-4EFF-B0C1-9CC545BC8B3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3912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94F80-9602-47B3-806E-BFE930CD70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6402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6ADB-1200-4E30-BA1B-9BC3AB83D5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7360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14D2-A3D6-48E0-B6DB-E6945CC91D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462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7321E-15B0-497D-B898-4891C05E4A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454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75AAE-191C-4D0A-B46A-E8D270972E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922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BD4C6-662C-4457-AF59-E7C727ED48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631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AE080-8F87-4155-BFF1-398EA3DD46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277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0B363-D20D-4EEC-93C9-9CA5819A5F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958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F449C-5FF9-4232-B8F5-5319207840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227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88D63-7490-414D-8AC0-F40DBB1723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984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75F1C20-36EA-44A1-BE71-0CE852DE6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C830B1-0A45-4C85-8909-061209B377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2528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2528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2528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29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22529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29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52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2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09990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908050"/>
            <a:ext cx="8937625" cy="4465638"/>
          </a:xfrm>
          <a:prstGeom prst="rect">
            <a:avLst/>
          </a:prstGeom>
          <a:solidFill>
            <a:schemeClr val="accent5">
              <a:alpha val="95000"/>
            </a:scheme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6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03648" y="1268760"/>
            <a:ext cx="6408737" cy="388902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000C0C"/>
                </a:solidFill>
                <a:latin typeface="楷体_GB2312" pitchFamily="49" charset="-122"/>
                <a:ea typeface="楷体_GB2312" pitchFamily="49" charset="-122"/>
              </a:rPr>
              <a:t>第一代：</a:t>
            </a:r>
            <a:r>
              <a:rPr lang="en-US" altLang="zh-CN" b="1" dirty="0" smtClean="0">
                <a:solidFill>
                  <a:srgbClr val="000C0C"/>
                </a:solidFill>
                <a:latin typeface="楷体_GB2312" pitchFamily="49" charset="-122"/>
                <a:ea typeface="楷体_GB2312" pitchFamily="49" charset="-122"/>
              </a:rPr>
              <a:t>Sanger</a:t>
            </a:r>
            <a:r>
              <a:rPr lang="zh-CN" altLang="en-US" b="1" dirty="0" smtClean="0">
                <a:solidFill>
                  <a:srgbClr val="000C0C"/>
                </a:solidFill>
                <a:latin typeface="楷体_GB2312" pitchFamily="49" charset="-122"/>
                <a:ea typeface="楷体_GB2312" pitchFamily="49" charset="-122"/>
              </a:rPr>
              <a:t>测序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000C0C"/>
                </a:solidFill>
                <a:latin typeface="楷体_GB2312" pitchFamily="49" charset="-122"/>
                <a:ea typeface="楷体_GB2312" pitchFamily="49" charset="-122"/>
              </a:rPr>
              <a:t>第二代：高通量测序（</a:t>
            </a:r>
            <a:r>
              <a:rPr lang="en-US" altLang="zh-CN" b="1" dirty="0" smtClean="0">
                <a:solidFill>
                  <a:srgbClr val="000C0C"/>
                </a:solidFill>
                <a:latin typeface="楷体_GB2312" pitchFamily="49" charset="-122"/>
                <a:ea typeface="楷体_GB2312" pitchFamily="49" charset="-122"/>
              </a:rPr>
              <a:t>NGS</a:t>
            </a:r>
            <a:r>
              <a:rPr lang="zh-CN" altLang="en-US" b="1" dirty="0" smtClean="0">
                <a:solidFill>
                  <a:srgbClr val="000C0C"/>
                </a:solidFill>
                <a:latin typeface="楷体_GB2312" pitchFamily="49" charset="-122"/>
                <a:ea typeface="楷体_GB2312" pitchFamily="49" charset="-122"/>
              </a:rPr>
              <a:t>）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rgbClr val="000C0C"/>
                </a:solidFill>
                <a:latin typeface="楷体_GB2312" pitchFamily="49" charset="-122"/>
                <a:ea typeface="楷体_GB2312" pitchFamily="49" charset="-122"/>
              </a:rPr>
              <a:t>第三代：单分子</a:t>
            </a:r>
            <a:r>
              <a:rPr lang="en-US" altLang="zh-CN" b="1" dirty="0" smtClean="0">
                <a:solidFill>
                  <a:srgbClr val="000C0C"/>
                </a:solidFill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b="1" dirty="0" smtClean="0">
                <a:solidFill>
                  <a:srgbClr val="000C0C"/>
                </a:solidFill>
                <a:latin typeface="楷体_GB2312" pitchFamily="49" charset="-122"/>
                <a:ea typeface="楷体_GB2312" pitchFamily="49" charset="-122"/>
              </a:rPr>
              <a:t>纳米孔测序 </a:t>
            </a:r>
          </a:p>
        </p:txBody>
      </p:sp>
    </p:spTree>
    <p:extLst>
      <p:ext uri="{BB962C8B-B14F-4D97-AF65-F5344CB8AC3E}">
        <p14:creationId xmlns:p14="http://schemas.microsoft.com/office/powerpoint/2010/main" val="403491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9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476672"/>
            <a:ext cx="516395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0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3" name="五角星 2"/>
          <p:cNvSpPr/>
          <p:nvPr/>
        </p:nvSpPr>
        <p:spPr>
          <a:xfrm>
            <a:off x="7452320" y="3717032"/>
            <a:ext cx="504056" cy="4320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033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39016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1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9485"/>
            <a:ext cx="5018218" cy="58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1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6172320" cy="591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85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476672"/>
            <a:ext cx="8216725" cy="584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71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72662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7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人体与疾病</a:t>
            </a:r>
          </a:p>
        </p:txBody>
      </p:sp>
      <p:sp>
        <p:nvSpPr>
          <p:cNvPr id="8195" name="Rectangle 2"/>
          <p:cNvSpPr txBox="1">
            <a:spLocks noRot="1" noChangeArrowheads="1"/>
          </p:cNvSpPr>
          <p:nvPr/>
        </p:nvSpPr>
        <p:spPr bwMode="auto">
          <a:xfrm>
            <a:off x="971550" y="3451225"/>
            <a:ext cx="20161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ea typeface="楷体_GB2312" pitchFamily="49" charset="-122"/>
              </a:rPr>
              <a:t>肠道菌群</a:t>
            </a:r>
          </a:p>
        </p:txBody>
      </p:sp>
      <p:sp>
        <p:nvSpPr>
          <p:cNvPr id="8196" name="Rectangle 2"/>
          <p:cNvSpPr txBox="1">
            <a:spLocks noRot="1" noChangeArrowheads="1"/>
          </p:cNvSpPr>
          <p:nvPr/>
        </p:nvSpPr>
        <p:spPr bwMode="auto">
          <a:xfrm>
            <a:off x="3851275" y="3406775"/>
            <a:ext cx="151288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ea typeface="楷体_GB2312" pitchFamily="49" charset="-122"/>
              </a:rPr>
              <a:t>免疫</a:t>
            </a:r>
          </a:p>
        </p:txBody>
      </p:sp>
      <p:sp>
        <p:nvSpPr>
          <p:cNvPr id="8197" name="Rectangle 2"/>
          <p:cNvSpPr txBox="1">
            <a:spLocks noRot="1" noChangeArrowheads="1"/>
          </p:cNvSpPr>
          <p:nvPr/>
        </p:nvSpPr>
        <p:spPr bwMode="auto">
          <a:xfrm>
            <a:off x="6011863" y="3424238"/>
            <a:ext cx="15128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ea typeface="楷体_GB2312" pitchFamily="49" charset="-122"/>
              </a:rPr>
              <a:t>疾病</a:t>
            </a:r>
          </a:p>
        </p:txBody>
      </p:sp>
      <p:sp>
        <p:nvSpPr>
          <p:cNvPr id="8198" name="Rectangle 2"/>
          <p:cNvSpPr txBox="1">
            <a:spLocks noRot="1" noChangeArrowheads="1"/>
          </p:cNvSpPr>
          <p:nvPr/>
        </p:nvSpPr>
        <p:spPr bwMode="auto">
          <a:xfrm>
            <a:off x="4787900" y="1989138"/>
            <a:ext cx="151288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ea typeface="楷体_GB2312" pitchFamily="49" charset="-122"/>
              </a:rPr>
              <a:t>基因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5003800" y="3887788"/>
            <a:ext cx="12969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6699250" y="3071813"/>
            <a:ext cx="7938" cy="66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4559300" y="3071813"/>
            <a:ext cx="7938" cy="61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567238" y="3071813"/>
            <a:ext cx="2139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543550" y="2644775"/>
            <a:ext cx="0" cy="427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2843213" y="3883025"/>
            <a:ext cx="13144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5" name="Rectangle 2"/>
          <p:cNvSpPr txBox="1">
            <a:spLocks noRot="1" noChangeArrowheads="1"/>
          </p:cNvSpPr>
          <p:nvPr/>
        </p:nvSpPr>
        <p:spPr bwMode="auto">
          <a:xfrm>
            <a:off x="4862513" y="3179763"/>
            <a:ext cx="15128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2"/>
                </a:solidFill>
                <a:ea typeface="楷体_GB2312" pitchFamily="49" charset="-122"/>
              </a:rPr>
              <a:t>炎症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265339" cy="438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71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18" y="476672"/>
            <a:ext cx="532838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 bwMode="auto">
          <a:xfrm>
            <a:off x="1476375" y="1268413"/>
            <a:ext cx="61912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b="1" dirty="0" smtClean="0">
                <a:solidFill>
                  <a:schemeClr val="tx2"/>
                </a:solidFill>
                <a:latin typeface="+mn-ea"/>
                <a:ea typeface="+mn-ea"/>
              </a:rPr>
              <a:t>疾病</a:t>
            </a:r>
            <a:r>
              <a:rPr lang="en-US" altLang="zh-CN" b="1" dirty="0" smtClean="0">
                <a:solidFill>
                  <a:schemeClr val="tx2"/>
                </a:solidFill>
                <a:latin typeface="+mn-ea"/>
                <a:ea typeface="+mn-ea"/>
              </a:rPr>
              <a:t>(</a:t>
            </a:r>
            <a:r>
              <a:rPr lang="zh-CN" altLang="en-US" b="1" dirty="0" smtClean="0">
                <a:solidFill>
                  <a:schemeClr val="tx2"/>
                </a:solidFill>
                <a:latin typeface="+mn-ea"/>
                <a:ea typeface="+mn-ea"/>
              </a:rPr>
              <a:t>感染性、遗传性、复杂性）</a:t>
            </a:r>
            <a:endParaRPr lang="en-US" altLang="zh-CN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CN" sz="2000" b="1" dirty="0" smtClean="0">
              <a:solidFill>
                <a:schemeClr val="tx2"/>
              </a:solidFill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ea typeface="楷体_GB2312" pitchFamily="49" charset="-122"/>
              </a:rPr>
              <a:t>原因（</a:t>
            </a:r>
            <a:r>
              <a:rPr lang="zh-CN" altLang="en-US" sz="2000" b="1" dirty="0" smtClean="0">
                <a:solidFill>
                  <a:srgbClr val="FF0000"/>
                </a:solidFill>
                <a:ea typeface="楷体_GB2312" pitchFamily="49" charset="-122"/>
              </a:rPr>
              <a:t>基因</a:t>
            </a:r>
            <a:r>
              <a:rPr lang="zh-CN" altLang="en-US" sz="2000" b="1" dirty="0" smtClean="0">
                <a:solidFill>
                  <a:schemeClr val="tx2"/>
                </a:solidFill>
                <a:ea typeface="楷体_GB2312" pitchFamily="49" charset="-122"/>
              </a:rPr>
              <a:t>、蛋白、通路）</a:t>
            </a:r>
            <a:endParaRPr lang="en-US" altLang="zh-CN" sz="2000" b="1" dirty="0" smtClean="0">
              <a:solidFill>
                <a:schemeClr val="tx2"/>
              </a:solidFill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000" b="1" dirty="0" smtClean="0">
                <a:solidFill>
                  <a:schemeClr val="tx2"/>
                </a:solidFill>
                <a:ea typeface="楷体_GB2312" pitchFamily="49" charset="-122"/>
              </a:rPr>
              <a:t>预防（黄帝内经）</a:t>
            </a:r>
            <a:endParaRPr lang="en-US" altLang="zh-CN" sz="2000" b="1" dirty="0" smtClean="0">
              <a:solidFill>
                <a:schemeClr val="tx2"/>
              </a:solidFill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ea typeface="楷体_GB2312" pitchFamily="49" charset="-122"/>
              </a:rPr>
              <a:t>诊断</a:t>
            </a:r>
            <a:endParaRPr lang="en-US" altLang="zh-CN" sz="2000" b="1" dirty="0" smtClean="0">
              <a:solidFill>
                <a:srgbClr val="FF0000"/>
              </a:solidFill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ea typeface="楷体_GB2312" pitchFamily="49" charset="-122"/>
              </a:rPr>
              <a:t>治疗</a:t>
            </a:r>
            <a:endParaRPr lang="en-US" altLang="zh-CN" sz="2000" b="1" dirty="0" smtClean="0">
              <a:solidFill>
                <a:srgbClr val="FF0000"/>
              </a:solidFill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ea typeface="楷体_GB2312" pitchFamily="49" charset="-122"/>
              </a:rPr>
              <a:t>预后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81400" y="2335213"/>
            <a:ext cx="13716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Northern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基因芯片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荧光定量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PCR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测序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59138" y="5084763"/>
            <a:ext cx="23082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检测方法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972175" y="2519363"/>
            <a:ext cx="13716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Wesrtern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双向电泳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蛋白芯片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547813" y="2335213"/>
            <a:ext cx="13716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Southern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基因芯片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荧光定量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PCR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测序</a:t>
            </a:r>
          </a:p>
        </p:txBody>
      </p:sp>
      <p:grpSp>
        <p:nvGrpSpPr>
          <p:cNvPr id="7174" name="组合 14"/>
          <p:cNvGrpSpPr>
            <a:grpSpLocks/>
          </p:cNvGrpSpPr>
          <p:nvPr/>
        </p:nvGrpSpPr>
        <p:grpSpPr bwMode="auto">
          <a:xfrm>
            <a:off x="1476375" y="3938588"/>
            <a:ext cx="6019800" cy="655637"/>
            <a:chOff x="2133600" y="3886200"/>
            <a:chExt cx="6019800" cy="655638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2133600" y="3962400"/>
              <a:ext cx="1371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华文新魏" panose="02010800040101010101" pitchFamily="2" charset="-122"/>
                  <a:ea typeface="华文新魏" panose="02010800040101010101" pitchFamily="2" charset="-122"/>
                  <a:cs typeface="+mn-cs"/>
                </a:rPr>
                <a:t>DNA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267200" y="3962400"/>
              <a:ext cx="1371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华文新魏" panose="02010800040101010101" pitchFamily="2" charset="-122"/>
                  <a:ea typeface="华文新魏" panose="02010800040101010101" pitchFamily="2" charset="-122"/>
                  <a:cs typeface="+mn-cs"/>
                </a:rPr>
                <a:t>RNA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6477000" y="3886200"/>
              <a:ext cx="16764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华文新魏" panose="02010800040101010101" pitchFamily="2" charset="-122"/>
                  <a:ea typeface="华文新魏" panose="02010800040101010101" pitchFamily="2" charset="-122"/>
                  <a:cs typeface="+mn-cs"/>
                </a:rPr>
                <a:t>蛋白质</a:t>
              </a: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3429000" y="4038600"/>
              <a:ext cx="976313" cy="409576"/>
            </a:xfrm>
            <a:prstGeom prst="notchedRightArrow">
              <a:avLst>
                <a:gd name="adj1" fmla="val 50000"/>
                <a:gd name="adj2" fmla="val 59593"/>
              </a:avLst>
            </a:prstGeom>
            <a:solidFill>
              <a:srgbClr val="33CCCC"/>
            </a:solidFill>
            <a:ln w="9525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5562600" y="4038600"/>
              <a:ext cx="976313" cy="409576"/>
            </a:xfrm>
            <a:prstGeom prst="notchedRightArrow">
              <a:avLst>
                <a:gd name="adj1" fmla="val 50000"/>
                <a:gd name="adj2" fmla="val 59593"/>
              </a:avLst>
            </a:prstGeom>
            <a:solidFill>
              <a:srgbClr val="33CCCC"/>
            </a:solidFill>
            <a:ln w="9525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5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3813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504" y="1484784"/>
            <a:ext cx="1620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基因检测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zh-CN" altLang="en-US" sz="2800" dirty="0" smtClean="0">
                <a:latin typeface="+mj-ea"/>
                <a:ea typeface="+mj-ea"/>
              </a:rPr>
              <a:t>基因诊断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4354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808416" cy="591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" y="476672"/>
            <a:ext cx="917147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7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6771819" cy="585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577872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32240"/>
      </p:ext>
    </p:extLst>
  </p:cSld>
  <p:clrMapOvr>
    <a:masterClrMapping/>
  </p:clrMapOvr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1170</TotalTime>
  <Words>83</Words>
  <Application>Microsoft Office PowerPoint</Application>
  <PresentationFormat>全屏显示(4:3)</PresentationFormat>
  <Paragraphs>33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华文新魏</vt:lpstr>
      <vt:lpstr>楷体_GB2312</vt:lpstr>
      <vt:lpstr>宋体</vt:lpstr>
      <vt:lpstr>Arial</vt:lpstr>
      <vt:lpstr>Garamond</vt:lpstr>
      <vt:lpstr>Times New Roman</vt:lpstr>
      <vt:lpstr>Wingdings</vt:lpstr>
      <vt:lpstr>诗情画意</vt:lpstr>
      <vt:lpstr>Stream</vt:lpstr>
      <vt:lpstr>PowerPoint 演示文稿</vt:lpstr>
      <vt:lpstr>人体与疾病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肠道微生物</dc:title>
  <dc:creator>syb</dc:creator>
  <cp:lastModifiedBy>Administrator</cp:lastModifiedBy>
  <cp:revision>96</cp:revision>
  <dcterms:created xsi:type="dcterms:W3CDTF">2017-05-10T03:07:53Z</dcterms:created>
  <dcterms:modified xsi:type="dcterms:W3CDTF">2021-09-09T02:38:17Z</dcterms:modified>
</cp:coreProperties>
</file>