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57" r:id="rId1"/>
  </p:sldMasterIdLst>
  <p:sldIdLst>
    <p:sldId id="256" r:id="rId2"/>
    <p:sldId id="257" r:id="rId3"/>
    <p:sldId id="309" r:id="rId4"/>
    <p:sldId id="310" r:id="rId5"/>
    <p:sldId id="311" r:id="rId6"/>
    <p:sldId id="312" r:id="rId7"/>
    <p:sldId id="313" r:id="rId8"/>
    <p:sldId id="295" r:id="rId9"/>
    <p:sldId id="296" r:id="rId10"/>
    <p:sldId id="297" r:id="rId11"/>
    <p:sldId id="298" r:id="rId12"/>
    <p:sldId id="305" r:id="rId13"/>
    <p:sldId id="306" r:id="rId14"/>
    <p:sldId id="303" r:id="rId15"/>
    <p:sldId id="304" r:id="rId16"/>
    <p:sldId id="279" r:id="rId17"/>
    <p:sldId id="280" r:id="rId18"/>
    <p:sldId id="281" r:id="rId19"/>
    <p:sldId id="282" r:id="rId20"/>
    <p:sldId id="284" r:id="rId21"/>
    <p:sldId id="283" r:id="rId22"/>
    <p:sldId id="285" r:id="rId23"/>
    <p:sldId id="286" r:id="rId24"/>
    <p:sldId id="287" r:id="rId25"/>
    <p:sldId id="288" r:id="rId26"/>
    <p:sldId id="289" r:id="rId27"/>
    <p:sldId id="293" r:id="rId28"/>
    <p:sldId id="294" r:id="rId29"/>
    <p:sldId id="290" r:id="rId30"/>
    <p:sldId id="291" r:id="rId31"/>
    <p:sldId id="292" r:id="rId32"/>
    <p:sldId id="258" r:id="rId33"/>
    <p:sldId id="259" r:id="rId34"/>
    <p:sldId id="260" r:id="rId35"/>
    <p:sldId id="261" r:id="rId36"/>
    <p:sldId id="262" r:id="rId37"/>
    <p:sldId id="308" r:id="rId38"/>
    <p:sldId id="265" r:id="rId39"/>
    <p:sldId id="272" r:id="rId40"/>
    <p:sldId id="264" r:id="rId41"/>
    <p:sldId id="266" r:id="rId42"/>
    <p:sldId id="267" r:id="rId43"/>
    <p:sldId id="268" r:id="rId44"/>
    <p:sldId id="270" r:id="rId45"/>
    <p:sldId id="271" r:id="rId46"/>
    <p:sldId id="273" r:id="rId4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5" d="100"/>
          <a:sy n="115" d="100"/>
        </p:scale>
        <p:origin x="372"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标题幻灯片">
    <p:spTree>
      <p:nvGrpSpPr>
        <p:cNvPr id="1" name=""/>
        <p:cNvGrpSpPr/>
        <p:nvPr/>
      </p:nvGrpSpPr>
      <p:grpSpPr>
        <a:xfrm>
          <a:off x="0" y="0"/>
          <a:ext cx="0" cy="0"/>
          <a:chOff x="0" y="0"/>
          <a:chExt cx="0" cy="0"/>
        </a:xfrm>
      </p:grpSpPr>
      <p:sp>
        <p:nvSpPr>
          <p:cNvPr id="10" name="Rectangle 9"/>
          <p:cNvSpPr/>
          <p:nvPr/>
        </p:nvSpPr>
        <p:spPr>
          <a:xfrm>
            <a:off x="0" y="0"/>
            <a:ext cx="12192000" cy="457200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457200" y="4960137"/>
            <a:ext cx="7772400" cy="1463040"/>
          </a:xfrm>
        </p:spPr>
        <p:txBody>
          <a:bodyPr anchor="ctr">
            <a:normAutofit/>
          </a:bodyPr>
          <a:lstStyle>
            <a:lvl1pPr algn="r">
              <a:defRPr sz="5000" spc="200" baseline="0"/>
            </a:lvl1pPr>
          </a:lstStyle>
          <a:p>
            <a:r>
              <a:rPr lang="zh-CN" altLang="en-US" smtClean="0"/>
              <a:t>单击此处编辑母版标题样式</a:t>
            </a:r>
            <a:endParaRPr lang="en-US" dirty="0"/>
          </a:p>
        </p:txBody>
      </p:sp>
      <p:sp>
        <p:nvSpPr>
          <p:cNvPr id="3" name="Subtitle 2"/>
          <p:cNvSpPr>
            <a:spLocks noGrp="1"/>
          </p:cNvSpPr>
          <p:nvPr>
            <p:ph type="subTitle" idx="1"/>
          </p:nvPr>
        </p:nvSpPr>
        <p:spPr>
          <a:xfrm>
            <a:off x="8610600" y="4960137"/>
            <a:ext cx="3200400" cy="1463040"/>
          </a:xfrm>
        </p:spPr>
        <p:txBody>
          <a:bodyPr lIns="91440" rIns="91440" anchor="ctr">
            <a:normAutofit/>
          </a:bodyPr>
          <a:lstStyle>
            <a:lvl1pPr marL="0" indent="0" algn="l">
              <a:lnSpc>
                <a:spcPct val="100000"/>
              </a:lnSpc>
              <a:spcBef>
                <a:spcPts val="0"/>
              </a:spcBef>
              <a:buNone/>
              <a:defRPr sz="1800">
                <a:solidFill>
                  <a:schemeClr val="tx1">
                    <a:lumMod val="95000"/>
                    <a:lumOff val="5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zh-CN" altLang="en-US" smtClean="0"/>
              <a:t>单击以编辑母版副标题样式</a:t>
            </a:r>
            <a:endParaRPr lang="en-US" dirty="0"/>
          </a:p>
        </p:txBody>
      </p:sp>
      <p:sp>
        <p:nvSpPr>
          <p:cNvPr id="4" name="Date Placeholder 3"/>
          <p:cNvSpPr>
            <a:spLocks noGrp="1"/>
          </p:cNvSpPr>
          <p:nvPr>
            <p:ph type="dt" sz="half" idx="10"/>
          </p:nvPr>
        </p:nvSpPr>
        <p:spPr/>
        <p:txBody>
          <a:bodyPr/>
          <a:lstStyle>
            <a:lvl1pPr algn="l">
              <a:defRPr/>
            </a:lvl1pPr>
          </a:lstStyle>
          <a:p>
            <a:fld id="{49089775-351C-4264-A3B7-667895C577C4}" type="datetimeFigureOut">
              <a:rPr lang="zh-CN" altLang="en-US" smtClean="0"/>
              <a:t>2021/12/22</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46CA67A0-674D-4182-A713-909929EBE276}" type="slidenum">
              <a:rPr lang="zh-CN" altLang="en-US" smtClean="0"/>
              <a:t>‹#›</a:t>
            </a:fld>
            <a:endParaRPr lang="zh-CN" altLang="en-US"/>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936342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p:txBody>
          <a:bodyPr vert="eaVert"/>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49089775-351C-4264-A3B7-667895C577C4}" type="datetimeFigureOut">
              <a:rPr lang="zh-CN" altLang="en-US" smtClean="0"/>
              <a:t>2021/12/22</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46CA67A0-674D-4182-A713-909929EBE276}" type="slidenum">
              <a:rPr lang="zh-CN" altLang="en-US" smtClean="0"/>
              <a:t>‹#›</a:t>
            </a:fld>
            <a:endParaRPr lang="zh-CN" altLang="en-US"/>
          </a:p>
        </p:txBody>
      </p:sp>
    </p:spTree>
    <p:extLst>
      <p:ext uri="{BB962C8B-B14F-4D97-AF65-F5344CB8AC3E}">
        <p14:creationId xmlns:p14="http://schemas.microsoft.com/office/powerpoint/2010/main" val="27880971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竖排标题与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762000"/>
            <a:ext cx="2628900" cy="5410200"/>
          </a:xfrm>
        </p:spPr>
        <p:txBody>
          <a:bodyPr vert="eaVert" lIns="45720" tIns="91440" rIns="45720" bIns="91440"/>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a:xfrm>
            <a:off x="990601" y="762000"/>
            <a:ext cx="7581900" cy="5410200"/>
          </a:xfrm>
        </p:spPr>
        <p:txBody>
          <a:bodyPr vert="eaVert"/>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49089775-351C-4264-A3B7-667895C577C4}" type="datetimeFigureOut">
              <a:rPr lang="zh-CN" altLang="en-US" smtClean="0"/>
              <a:t>2021/12/22</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46CA67A0-674D-4182-A713-909929EBE276}" type="slidenum">
              <a:rPr lang="zh-CN" altLang="en-US" smtClean="0"/>
              <a:t>‹#›</a:t>
            </a:fld>
            <a:endParaRPr lang="zh-CN" altLang="en-US"/>
          </a:p>
        </p:txBody>
      </p:sp>
      <p:cxnSp>
        <p:nvCxnSpPr>
          <p:cNvPr id="7" name="Straight Connector 6"/>
          <p:cNvCxnSpPr/>
          <p:nvPr/>
        </p:nvCxnSpPr>
        <p:spPr>
          <a:xfrm rot="5400000" flipV="1">
            <a:off x="10058400" y="59263"/>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934964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idx="1"/>
          </p:nvPr>
        </p:nvSpPr>
        <p:spPr/>
        <p:txBody>
          <a:bodyPr/>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49089775-351C-4264-A3B7-667895C577C4}" type="datetimeFigureOut">
              <a:rPr lang="zh-CN" altLang="en-US" smtClean="0"/>
              <a:t>2021/12/22</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46CA67A0-674D-4182-A713-909929EBE276}" type="slidenum">
              <a:rPr lang="zh-CN" altLang="en-US" smtClean="0"/>
              <a:t>‹#›</a:t>
            </a:fld>
            <a:endParaRPr lang="zh-CN" altLang="en-US"/>
          </a:p>
        </p:txBody>
      </p:sp>
    </p:spTree>
    <p:extLst>
      <p:ext uri="{BB962C8B-B14F-4D97-AF65-F5344CB8AC3E}">
        <p14:creationId xmlns:p14="http://schemas.microsoft.com/office/powerpoint/2010/main" val="34494448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节标题">
    <p:spTree>
      <p:nvGrpSpPr>
        <p:cNvPr id="1" name=""/>
        <p:cNvGrpSpPr/>
        <p:nvPr/>
      </p:nvGrpSpPr>
      <p:grpSpPr>
        <a:xfrm>
          <a:off x="0" y="0"/>
          <a:ext cx="0" cy="0"/>
          <a:chOff x="0" y="0"/>
          <a:chExt cx="0" cy="0"/>
        </a:xfrm>
      </p:grpSpPr>
      <p:sp>
        <p:nvSpPr>
          <p:cNvPr id="9" name="Rectangle 8"/>
          <p:cNvSpPr/>
          <p:nvPr/>
        </p:nvSpPr>
        <p:spPr>
          <a:xfrm>
            <a:off x="0" y="0"/>
            <a:ext cx="12192000" cy="4572001"/>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4960137"/>
            <a:ext cx="7772400" cy="1463040"/>
          </a:xfrm>
        </p:spPr>
        <p:txBody>
          <a:bodyPr anchor="ctr">
            <a:normAutofit/>
          </a:bodyPr>
          <a:lstStyle>
            <a:lvl1pPr algn="r">
              <a:defRPr sz="5000" b="0" spc="200" baseline="0"/>
            </a:lvl1pPr>
          </a:lstStyle>
          <a:p>
            <a:r>
              <a:rPr lang="zh-CN" altLang="en-US" smtClean="0"/>
              <a:t>单击此处编辑母版标题样式</a:t>
            </a:r>
            <a:endParaRPr lang="en-US" dirty="0"/>
          </a:p>
        </p:txBody>
      </p:sp>
      <p:sp>
        <p:nvSpPr>
          <p:cNvPr id="3" name="Text Placeholder 2"/>
          <p:cNvSpPr>
            <a:spLocks noGrp="1"/>
          </p:cNvSpPr>
          <p:nvPr>
            <p:ph type="body" idx="1"/>
          </p:nvPr>
        </p:nvSpPr>
        <p:spPr>
          <a:xfrm>
            <a:off x="8610600" y="4960137"/>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smtClean="0"/>
              <a:t>编辑母版文本样式</a:t>
            </a:r>
          </a:p>
        </p:txBody>
      </p:sp>
      <p:sp>
        <p:nvSpPr>
          <p:cNvPr id="4" name="Date Placeholder 3"/>
          <p:cNvSpPr>
            <a:spLocks noGrp="1"/>
          </p:cNvSpPr>
          <p:nvPr>
            <p:ph type="dt" sz="half" idx="10"/>
          </p:nvPr>
        </p:nvSpPr>
        <p:spPr/>
        <p:txBody>
          <a:bodyPr/>
          <a:lstStyle/>
          <a:p>
            <a:fld id="{49089775-351C-4264-A3B7-667895C577C4}" type="datetimeFigureOut">
              <a:rPr lang="zh-CN" altLang="en-US" smtClean="0"/>
              <a:t>2021/12/22</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46CA67A0-674D-4182-A713-909929EBE276}" type="slidenum">
              <a:rPr lang="zh-CN" altLang="en-US" smtClean="0"/>
              <a:t>‹#›</a:t>
            </a:fld>
            <a:endParaRPr lang="zh-CN" altLang="en-US"/>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476180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499616"/>
          </a:xfrm>
        </p:spPr>
        <p:txBody>
          <a:bodyPr/>
          <a:lstStyle/>
          <a:p>
            <a:r>
              <a:rPr lang="zh-CN" altLang="en-US" smtClean="0"/>
              <a:t>单击此处编辑母版标题样式</a:t>
            </a:r>
            <a:endParaRPr lang="en-US" dirty="0"/>
          </a:p>
        </p:txBody>
      </p:sp>
      <p:sp>
        <p:nvSpPr>
          <p:cNvPr id="3" name="Content Placeholder 2"/>
          <p:cNvSpPr>
            <a:spLocks noGrp="1"/>
          </p:cNvSpPr>
          <p:nvPr>
            <p:ph sz="half" idx="1"/>
          </p:nvPr>
        </p:nvSpPr>
        <p:spPr>
          <a:xfrm>
            <a:off x="1024127" y="2286000"/>
            <a:ext cx="4754880" cy="4023360"/>
          </a:xfrm>
        </p:spPr>
        <p:txBody>
          <a:bodyPr/>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Content Placeholder 3"/>
          <p:cNvSpPr>
            <a:spLocks noGrp="1"/>
          </p:cNvSpPr>
          <p:nvPr>
            <p:ph sz="half" idx="2"/>
          </p:nvPr>
        </p:nvSpPr>
        <p:spPr>
          <a:xfrm>
            <a:off x="5989320" y="2286000"/>
            <a:ext cx="4754880" cy="4023360"/>
          </a:xfrm>
        </p:spPr>
        <p:txBody>
          <a:bodyPr/>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Date Placeholder 4"/>
          <p:cNvSpPr>
            <a:spLocks noGrp="1"/>
          </p:cNvSpPr>
          <p:nvPr>
            <p:ph type="dt" sz="half" idx="10"/>
          </p:nvPr>
        </p:nvSpPr>
        <p:spPr/>
        <p:txBody>
          <a:bodyPr/>
          <a:lstStyle/>
          <a:p>
            <a:fld id="{49089775-351C-4264-A3B7-667895C577C4}" type="datetimeFigureOut">
              <a:rPr lang="zh-CN" altLang="en-US" smtClean="0"/>
              <a:t>2021/12/22</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46CA67A0-674D-4182-A713-909929EBE276}" type="slidenum">
              <a:rPr lang="zh-CN" altLang="en-US" smtClean="0"/>
              <a:t>‹#›</a:t>
            </a:fld>
            <a:endParaRPr lang="zh-CN" altLang="en-US"/>
          </a:p>
        </p:txBody>
      </p:sp>
    </p:spTree>
    <p:extLst>
      <p:ext uri="{BB962C8B-B14F-4D97-AF65-F5344CB8AC3E}">
        <p14:creationId xmlns:p14="http://schemas.microsoft.com/office/powerpoint/2010/main" val="17821834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1024128" y="2179636"/>
            <a:ext cx="4754880" cy="822960"/>
          </a:xfrm>
        </p:spPr>
        <p:txBody>
          <a:bodyPr lIns="137160" rIns="137160" anchor="ctr">
            <a:normAutofit/>
          </a:bodyPr>
          <a:lstStyle>
            <a:lvl1pPr marL="0" indent="0">
              <a:spcBef>
                <a:spcPts val="0"/>
              </a:spcBef>
              <a:spcAft>
                <a:spcPts val="0"/>
              </a:spcAft>
              <a:buNone/>
              <a:defRPr sz="2300" b="0" cap="none" baseline="0">
                <a:solidFill>
                  <a:schemeClr val="accent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编辑母版文本样式</a:t>
            </a:r>
          </a:p>
        </p:txBody>
      </p:sp>
      <p:sp>
        <p:nvSpPr>
          <p:cNvPr id="4" name="Content Placeholder 3"/>
          <p:cNvSpPr>
            <a:spLocks noGrp="1"/>
          </p:cNvSpPr>
          <p:nvPr>
            <p:ph sz="half" idx="2"/>
          </p:nvPr>
        </p:nvSpPr>
        <p:spPr>
          <a:xfrm>
            <a:off x="1024128" y="2967788"/>
            <a:ext cx="4754880" cy="3341572"/>
          </a:xfrm>
        </p:spPr>
        <p:txBody>
          <a:bodyPr/>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Text Placeholder 4"/>
          <p:cNvSpPr>
            <a:spLocks noGrp="1"/>
          </p:cNvSpPr>
          <p:nvPr>
            <p:ph type="body" sz="quarter" idx="3"/>
          </p:nvPr>
        </p:nvSpPr>
        <p:spPr>
          <a:xfrm>
            <a:off x="5990888" y="2179636"/>
            <a:ext cx="4754880" cy="822960"/>
          </a:xfrm>
        </p:spPr>
        <p:txBody>
          <a:bodyPr lIns="137160" rIns="137160" anchor="ctr">
            <a:normAutofit/>
          </a:bodyPr>
          <a:lstStyle>
            <a:lvl1pPr marL="0" indent="0">
              <a:spcBef>
                <a:spcPts val="0"/>
              </a:spcBef>
              <a:spcAft>
                <a:spcPts val="0"/>
              </a:spcAft>
              <a:buNone/>
              <a:defRPr lang="en-US" sz="2300" b="0" kern="1200" cap="none"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zh-CN" altLang="en-US" smtClean="0"/>
              <a:t>编辑母版文本样式</a:t>
            </a:r>
          </a:p>
        </p:txBody>
      </p:sp>
      <p:sp>
        <p:nvSpPr>
          <p:cNvPr id="6" name="Content Placeholder 5"/>
          <p:cNvSpPr>
            <a:spLocks noGrp="1"/>
          </p:cNvSpPr>
          <p:nvPr>
            <p:ph sz="quarter" idx="4"/>
          </p:nvPr>
        </p:nvSpPr>
        <p:spPr>
          <a:xfrm>
            <a:off x="5990888" y="2967788"/>
            <a:ext cx="4754880" cy="3341572"/>
          </a:xfrm>
        </p:spPr>
        <p:txBody>
          <a:bodyPr/>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7" name="Date Placeholder 6"/>
          <p:cNvSpPr>
            <a:spLocks noGrp="1"/>
          </p:cNvSpPr>
          <p:nvPr>
            <p:ph type="dt" sz="half" idx="10"/>
          </p:nvPr>
        </p:nvSpPr>
        <p:spPr/>
        <p:txBody>
          <a:bodyPr/>
          <a:lstStyle/>
          <a:p>
            <a:fld id="{49089775-351C-4264-A3B7-667895C577C4}" type="datetimeFigureOut">
              <a:rPr lang="zh-CN" altLang="en-US" smtClean="0"/>
              <a:t>2021/12/22</a:t>
            </a:fld>
            <a:endParaRPr lang="zh-CN" altLang="en-US"/>
          </a:p>
        </p:txBody>
      </p:sp>
      <p:sp>
        <p:nvSpPr>
          <p:cNvPr id="8" name="Footer Placeholder 7"/>
          <p:cNvSpPr>
            <a:spLocks noGrp="1"/>
          </p:cNvSpPr>
          <p:nvPr>
            <p:ph type="ftr" sz="quarter" idx="11"/>
          </p:nvPr>
        </p:nvSpPr>
        <p:spPr/>
        <p:txBody>
          <a:bodyPr/>
          <a:lstStyle/>
          <a:p>
            <a:endParaRPr lang="zh-CN" altLang="en-US"/>
          </a:p>
        </p:txBody>
      </p:sp>
      <p:sp>
        <p:nvSpPr>
          <p:cNvPr id="9" name="Slide Number Placeholder 8"/>
          <p:cNvSpPr>
            <a:spLocks noGrp="1"/>
          </p:cNvSpPr>
          <p:nvPr>
            <p:ph type="sldNum" sz="quarter" idx="12"/>
          </p:nvPr>
        </p:nvSpPr>
        <p:spPr/>
        <p:txBody>
          <a:bodyPr/>
          <a:lstStyle/>
          <a:p>
            <a:fld id="{46CA67A0-674D-4182-A713-909929EBE276}" type="slidenum">
              <a:rPr lang="zh-CN" altLang="en-US" smtClean="0"/>
              <a:t>‹#›</a:t>
            </a:fld>
            <a:endParaRPr lang="zh-CN" altLang="en-US"/>
          </a:p>
        </p:txBody>
      </p:sp>
    </p:spTree>
    <p:extLst>
      <p:ext uri="{BB962C8B-B14F-4D97-AF65-F5344CB8AC3E}">
        <p14:creationId xmlns:p14="http://schemas.microsoft.com/office/powerpoint/2010/main" val="28921817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Date Placeholder 2"/>
          <p:cNvSpPr>
            <a:spLocks noGrp="1"/>
          </p:cNvSpPr>
          <p:nvPr>
            <p:ph type="dt" sz="half" idx="10"/>
          </p:nvPr>
        </p:nvSpPr>
        <p:spPr/>
        <p:txBody>
          <a:bodyPr/>
          <a:lstStyle/>
          <a:p>
            <a:fld id="{49089775-351C-4264-A3B7-667895C577C4}" type="datetimeFigureOut">
              <a:rPr lang="zh-CN" altLang="en-US" smtClean="0"/>
              <a:t>2021/12/22</a:t>
            </a:fld>
            <a:endParaRPr lang="zh-CN" altLang="en-US"/>
          </a:p>
        </p:txBody>
      </p:sp>
      <p:sp>
        <p:nvSpPr>
          <p:cNvPr id="4" name="Footer Placeholder 3"/>
          <p:cNvSpPr>
            <a:spLocks noGrp="1"/>
          </p:cNvSpPr>
          <p:nvPr>
            <p:ph type="ftr" sz="quarter" idx="11"/>
          </p:nvPr>
        </p:nvSpPr>
        <p:spPr/>
        <p:txBody>
          <a:bodyPr/>
          <a:lstStyle/>
          <a:p>
            <a:endParaRPr lang="zh-CN" altLang="en-US"/>
          </a:p>
        </p:txBody>
      </p:sp>
      <p:sp>
        <p:nvSpPr>
          <p:cNvPr id="5" name="Slide Number Placeholder 4"/>
          <p:cNvSpPr>
            <a:spLocks noGrp="1"/>
          </p:cNvSpPr>
          <p:nvPr>
            <p:ph type="sldNum" sz="quarter" idx="12"/>
          </p:nvPr>
        </p:nvSpPr>
        <p:spPr/>
        <p:txBody>
          <a:bodyPr/>
          <a:lstStyle/>
          <a:p>
            <a:fld id="{46CA67A0-674D-4182-A713-909929EBE276}" type="slidenum">
              <a:rPr lang="zh-CN" altLang="en-US" smtClean="0"/>
              <a:t>‹#›</a:t>
            </a:fld>
            <a:endParaRPr lang="zh-CN" altLang="en-US"/>
          </a:p>
        </p:txBody>
      </p:sp>
    </p:spTree>
    <p:extLst>
      <p:ext uri="{BB962C8B-B14F-4D97-AF65-F5344CB8AC3E}">
        <p14:creationId xmlns:p14="http://schemas.microsoft.com/office/powerpoint/2010/main" val="11752802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9089775-351C-4264-A3B7-667895C577C4}" type="datetimeFigureOut">
              <a:rPr lang="zh-CN" altLang="en-US" smtClean="0"/>
              <a:t>2021/12/22</a:t>
            </a:fld>
            <a:endParaRPr lang="zh-CN" altLang="en-US"/>
          </a:p>
        </p:txBody>
      </p:sp>
      <p:sp>
        <p:nvSpPr>
          <p:cNvPr id="3" name="Footer Placeholder 2"/>
          <p:cNvSpPr>
            <a:spLocks noGrp="1"/>
          </p:cNvSpPr>
          <p:nvPr>
            <p:ph type="ftr" sz="quarter" idx="11"/>
          </p:nvPr>
        </p:nvSpPr>
        <p:spPr/>
        <p:txBody>
          <a:bodyPr/>
          <a:lstStyle/>
          <a:p>
            <a:endParaRPr lang="zh-CN" altLang="en-US"/>
          </a:p>
        </p:txBody>
      </p:sp>
      <p:sp>
        <p:nvSpPr>
          <p:cNvPr id="4" name="Slide Number Placeholder 3"/>
          <p:cNvSpPr>
            <a:spLocks noGrp="1"/>
          </p:cNvSpPr>
          <p:nvPr>
            <p:ph type="sldNum" sz="quarter" idx="12"/>
          </p:nvPr>
        </p:nvSpPr>
        <p:spPr/>
        <p:txBody>
          <a:bodyPr/>
          <a:lstStyle/>
          <a:p>
            <a:fld id="{46CA67A0-674D-4182-A713-909929EBE276}" type="slidenum">
              <a:rPr lang="zh-CN" altLang="en-US" smtClean="0"/>
              <a:t>‹#›</a:t>
            </a:fld>
            <a:endParaRPr lang="zh-CN" altLang="en-US"/>
          </a:p>
        </p:txBody>
      </p:sp>
    </p:spTree>
    <p:extLst>
      <p:ext uri="{BB962C8B-B14F-4D97-AF65-F5344CB8AC3E}">
        <p14:creationId xmlns:p14="http://schemas.microsoft.com/office/powerpoint/2010/main" val="39467514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8" name="Title 7"/>
          <p:cNvSpPr>
            <a:spLocks noGrp="1"/>
          </p:cNvSpPr>
          <p:nvPr>
            <p:ph type="title"/>
          </p:nvPr>
        </p:nvSpPr>
        <p:spPr>
          <a:xfrm>
            <a:off x="1024128" y="471509"/>
            <a:ext cx="4389120" cy="1737360"/>
          </a:xfrm>
        </p:spPr>
        <p:txBody>
          <a:bodyPr>
            <a:noAutofit/>
          </a:bodyPr>
          <a:lstStyle>
            <a:lvl1pPr>
              <a:lnSpc>
                <a:spcPct val="80000"/>
              </a:lnSpc>
              <a:defRPr sz="4000"/>
            </a:lvl1pPr>
          </a:lstStyle>
          <a:p>
            <a:r>
              <a:rPr lang="zh-CN" altLang="en-US" smtClean="0"/>
              <a:t>单击此处编辑母版标题样式</a:t>
            </a:r>
            <a:endParaRPr lang="en-US" dirty="0"/>
          </a:p>
        </p:txBody>
      </p:sp>
      <p:sp>
        <p:nvSpPr>
          <p:cNvPr id="3" name="Content Placeholder 2"/>
          <p:cNvSpPr>
            <a:spLocks noGrp="1"/>
          </p:cNvSpPr>
          <p:nvPr>
            <p:ph idx="1"/>
          </p:nvPr>
        </p:nvSpPr>
        <p:spPr>
          <a:xfrm>
            <a:off x="5715000" y="822960"/>
            <a:ext cx="5678424" cy="5184648"/>
          </a:xfrm>
        </p:spPr>
        <p:txBody>
          <a:bodyPr/>
          <a:lstStyle>
            <a:lvl1pPr>
              <a:defRPr sz="24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Text Placeholder 3"/>
          <p:cNvSpPr>
            <a:spLocks noGrp="1"/>
          </p:cNvSpPr>
          <p:nvPr>
            <p:ph type="body" sz="half" idx="2"/>
          </p:nvPr>
        </p:nvSpPr>
        <p:spPr>
          <a:xfrm>
            <a:off x="1024128" y="2257506"/>
            <a:ext cx="438912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编辑母版文本样式</a:t>
            </a:r>
          </a:p>
        </p:txBody>
      </p:sp>
      <p:sp>
        <p:nvSpPr>
          <p:cNvPr id="5" name="Date Placeholder 4"/>
          <p:cNvSpPr>
            <a:spLocks noGrp="1"/>
          </p:cNvSpPr>
          <p:nvPr>
            <p:ph type="dt" sz="half" idx="10"/>
          </p:nvPr>
        </p:nvSpPr>
        <p:spPr/>
        <p:txBody>
          <a:bodyPr/>
          <a:lstStyle/>
          <a:p>
            <a:fld id="{49089775-351C-4264-A3B7-667895C577C4}" type="datetimeFigureOut">
              <a:rPr lang="zh-CN" altLang="en-US" smtClean="0"/>
              <a:t>2021/12/22</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46CA67A0-674D-4182-A713-909929EBE276}" type="slidenum">
              <a:rPr lang="zh-CN" altLang="en-US" smtClean="0"/>
              <a:t>‹#›</a:t>
            </a:fld>
            <a:endParaRPr lang="zh-CN" altLang="en-US"/>
          </a:p>
        </p:txBody>
      </p:sp>
    </p:spTree>
    <p:extLst>
      <p:ext uri="{BB962C8B-B14F-4D97-AF65-F5344CB8AC3E}">
        <p14:creationId xmlns:p14="http://schemas.microsoft.com/office/powerpoint/2010/main" val="31389347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8"/>
            <a:ext cx="7772400" cy="1463040"/>
          </a:xfrm>
        </p:spPr>
        <p:txBody>
          <a:bodyPr anchor="ctr">
            <a:normAutofit/>
          </a:bodyPr>
          <a:lstStyle>
            <a:lvl1pPr algn="r">
              <a:defRPr sz="5000" spc="200" baseline="0"/>
            </a:lvl1pPr>
          </a:lstStyle>
          <a:p>
            <a:r>
              <a:rPr lang="zh-CN" altLang="en-US" smtClean="0"/>
              <a:t>单击此处编辑母版标题样式</a:t>
            </a:r>
            <a:endParaRPr lang="en-US" dirty="0"/>
          </a:p>
        </p:txBody>
      </p:sp>
      <p:sp>
        <p:nvSpPr>
          <p:cNvPr id="3" name="Picture Placeholder 2"/>
          <p:cNvSpPr>
            <a:spLocks noGrp="1" noChangeAspect="1"/>
          </p:cNvSpPr>
          <p:nvPr>
            <p:ph type="pic" idx="1"/>
          </p:nvPr>
        </p:nvSpPr>
        <p:spPr>
          <a:xfrm>
            <a:off x="0" y="-1"/>
            <a:ext cx="12188952" cy="4572000"/>
          </a:xfrm>
          <a:solidFill>
            <a:schemeClr val="accent1">
              <a:lumMod val="60000"/>
              <a:lumOff val="40000"/>
            </a:schemeClr>
          </a:solidFill>
        </p:spPr>
        <p:txBody>
          <a:bodyPr lIns="457200" tIns="365760" rIns="45720" bIns="4572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smtClean="0"/>
              <a:t>单击图标添加图片</a:t>
            </a:r>
            <a:endParaRPr lang="en-US" dirty="0"/>
          </a:p>
        </p:txBody>
      </p:sp>
      <p:sp>
        <p:nvSpPr>
          <p:cNvPr id="4" name="Text Placeholder 3"/>
          <p:cNvSpPr>
            <a:spLocks noGrp="1"/>
          </p:cNvSpPr>
          <p:nvPr>
            <p:ph type="body" sz="half" idx="2"/>
          </p:nvPr>
        </p:nvSpPr>
        <p:spPr>
          <a:xfrm>
            <a:off x="8610600" y="4960138"/>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编辑母版文本样式</a:t>
            </a:r>
          </a:p>
        </p:txBody>
      </p:sp>
      <p:sp>
        <p:nvSpPr>
          <p:cNvPr id="5" name="Date Placeholder 4"/>
          <p:cNvSpPr>
            <a:spLocks noGrp="1"/>
          </p:cNvSpPr>
          <p:nvPr>
            <p:ph type="dt" sz="half" idx="10"/>
          </p:nvPr>
        </p:nvSpPr>
        <p:spPr/>
        <p:txBody>
          <a:bodyPr/>
          <a:lstStyle/>
          <a:p>
            <a:fld id="{49089775-351C-4264-A3B7-667895C577C4}" type="datetimeFigureOut">
              <a:rPr lang="zh-CN" altLang="en-US" smtClean="0"/>
              <a:t>2021/12/22</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46CA67A0-674D-4182-A713-909929EBE276}" type="slidenum">
              <a:rPr lang="zh-CN" altLang="en-US" smtClean="0"/>
              <a:t>‹#›</a:t>
            </a:fld>
            <a:endParaRPr lang="zh-CN" altLang="en-US"/>
          </a:p>
        </p:txBody>
      </p:sp>
      <p:cxnSp>
        <p:nvCxnSpPr>
          <p:cNvPr id="8" name="Straight Connector 7"/>
          <p:cNvCxnSpPr/>
          <p:nvPr/>
        </p:nvCxnSpPr>
        <p:spPr>
          <a:xfrm flipV="1">
            <a:off x="8386843"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119876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128" y="585216"/>
            <a:ext cx="9720072" cy="1499616"/>
          </a:xfrm>
          <a:prstGeom prst="rect">
            <a:avLst/>
          </a:prstGeom>
        </p:spPr>
        <p:txBody>
          <a:bodyPr vert="horz" lIns="91440" tIns="45720" rIns="91440" bIns="45720" rtlCol="0" anchor="ctr">
            <a:normAutofit/>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1024128" y="2286000"/>
            <a:ext cx="9720073" cy="4023360"/>
          </a:xfrm>
          <a:prstGeom prst="rect">
            <a:avLst/>
          </a:prstGeom>
        </p:spPr>
        <p:txBody>
          <a:bodyPr vert="horz" lIns="45720" tIns="45720" rIns="45720" bIns="45720" rtlCol="0">
            <a:normAutofit/>
          </a:bodyPr>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2"/>
          </p:nvPr>
        </p:nvSpPr>
        <p:spPr>
          <a:xfrm>
            <a:off x="1024129" y="6470704"/>
            <a:ext cx="2154143"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49089775-351C-4264-A3B7-667895C577C4}" type="datetimeFigureOut">
              <a:rPr lang="zh-CN" altLang="en-US" smtClean="0"/>
              <a:t>2021/12/22</a:t>
            </a:fld>
            <a:endParaRPr lang="zh-CN" altLang="en-US"/>
          </a:p>
        </p:txBody>
      </p:sp>
      <p:sp>
        <p:nvSpPr>
          <p:cNvPr id="5" name="Footer Placeholder 4"/>
          <p:cNvSpPr>
            <a:spLocks noGrp="1"/>
          </p:cNvSpPr>
          <p:nvPr>
            <p:ph type="ftr" sz="quarter" idx="3"/>
          </p:nvPr>
        </p:nvSpPr>
        <p:spPr>
          <a:xfrm>
            <a:off x="4842932" y="6470704"/>
            <a:ext cx="5901459"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endParaRPr lang="zh-CN" altLang="en-US"/>
          </a:p>
        </p:txBody>
      </p:sp>
      <p:sp>
        <p:nvSpPr>
          <p:cNvPr id="6" name="Slide Number Placeholder 5"/>
          <p:cNvSpPr>
            <a:spLocks noGrp="1"/>
          </p:cNvSpPr>
          <p:nvPr>
            <p:ph type="sldNum" sz="quarter" idx="4"/>
          </p:nvPr>
        </p:nvSpPr>
        <p:spPr>
          <a:xfrm>
            <a:off x="10837333" y="6470704"/>
            <a:ext cx="97366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46CA67A0-674D-4182-A713-909929EBE276}" type="slidenum">
              <a:rPr lang="zh-CN" altLang="en-US" smtClean="0"/>
              <a:t>‹#›</a:t>
            </a:fld>
            <a:endParaRPr lang="zh-CN" altLang="en-US"/>
          </a:p>
        </p:txBody>
      </p:sp>
      <p:cxnSp>
        <p:nvCxnSpPr>
          <p:cNvPr id="7" name="Straight Connector 6"/>
          <p:cNvCxnSpPr/>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7332546"/>
      </p:ext>
    </p:extLst>
  </p:cSld>
  <p:clrMap bg1="lt1" tx1="dk1" bg2="lt2" tx2="dk2" accent1="accent1" accent2="accent2" accent3="accent3" accent4="accent4" accent5="accent5" accent6="accent6" hlink="hlink" folHlink="folHlink"/>
  <p:sldLayoutIdLst>
    <p:sldLayoutId id="2147483858" r:id="rId1"/>
    <p:sldLayoutId id="2147483859" r:id="rId2"/>
    <p:sldLayoutId id="2147483860" r:id="rId3"/>
    <p:sldLayoutId id="2147483861" r:id="rId4"/>
    <p:sldLayoutId id="2147483862" r:id="rId5"/>
    <p:sldLayoutId id="2147483863" r:id="rId6"/>
    <p:sldLayoutId id="2147483864" r:id="rId7"/>
    <p:sldLayoutId id="2147483865" r:id="rId8"/>
    <p:sldLayoutId id="2147483866" r:id="rId9"/>
    <p:sldLayoutId id="2147483867" r:id="rId10"/>
    <p:sldLayoutId id="2147483868" r:id="rId11"/>
  </p:sldLayoutIdLst>
  <p:txStyles>
    <p:titleStyle>
      <a:lvl1pPr algn="l" defTabSz="914400" rtl="0" eaLnBrk="1" latinLnBrk="0" hangingPunct="1">
        <a:lnSpc>
          <a:spcPct val="80000"/>
        </a:lnSpc>
        <a:spcBef>
          <a:spcPct val="0"/>
        </a:spcBef>
        <a:buNone/>
        <a:defRPr sz="50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p:txBody>
          <a:bodyPr/>
          <a:lstStyle/>
          <a:p>
            <a:r>
              <a:rPr lang="zh-CN" altLang="en-US" dirty="0" smtClean="0"/>
              <a:t>读内经  学养生</a:t>
            </a:r>
            <a:endParaRPr lang="zh-CN" altLang="en-US" dirty="0"/>
          </a:p>
        </p:txBody>
      </p:sp>
      <p:sp>
        <p:nvSpPr>
          <p:cNvPr id="3" name="副标题 2"/>
          <p:cNvSpPr>
            <a:spLocks noGrp="1"/>
          </p:cNvSpPr>
          <p:nvPr>
            <p:ph type="subTitle" idx="1"/>
          </p:nvPr>
        </p:nvSpPr>
        <p:spPr/>
        <p:txBody>
          <a:bodyPr/>
          <a:lstStyle/>
          <a:p>
            <a:r>
              <a:rPr lang="zh-CN" altLang="en-US" dirty="0" smtClean="0"/>
              <a:t>宋艳斌</a:t>
            </a:r>
            <a:endParaRPr lang="zh-CN" altLang="en-US" dirty="0"/>
          </a:p>
        </p:txBody>
      </p:sp>
    </p:spTree>
    <p:extLst>
      <p:ext uri="{BB962C8B-B14F-4D97-AF65-F5344CB8AC3E}">
        <p14:creationId xmlns:p14="http://schemas.microsoft.com/office/powerpoint/2010/main" val="420668393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1024129" y="997528"/>
            <a:ext cx="9720073" cy="5461462"/>
          </a:xfrm>
        </p:spPr>
        <p:txBody>
          <a:bodyPr/>
          <a:lstStyle/>
          <a:p>
            <a:pPr>
              <a:lnSpc>
                <a:spcPct val="150000"/>
              </a:lnSpc>
            </a:pPr>
            <a:r>
              <a:rPr lang="zh-CN" altLang="en-US" dirty="0"/>
              <a:t>夫上古圣人之教下也，皆谓之虚邪贼风，避之有时，恬惔虚无，真气从之，精神内守，病安从来？</a:t>
            </a:r>
          </a:p>
          <a:p>
            <a:pPr>
              <a:lnSpc>
                <a:spcPct val="150000"/>
              </a:lnSpc>
            </a:pPr>
            <a:r>
              <a:rPr lang="zh-CN" altLang="en-US" dirty="0"/>
              <a:t>是以志闲而少欲，心安而不惧，形劳而不倦，气从以顺，各从其欲，皆得所愿。</a:t>
            </a:r>
          </a:p>
          <a:p>
            <a:pPr>
              <a:lnSpc>
                <a:spcPct val="150000"/>
              </a:lnSpc>
            </a:pPr>
            <a:r>
              <a:rPr lang="zh-CN" altLang="en-US" dirty="0"/>
              <a:t>故美其食，任其服，乐其俗，高下不相慕，其民故曰朴。</a:t>
            </a:r>
          </a:p>
          <a:p>
            <a:pPr>
              <a:lnSpc>
                <a:spcPct val="150000"/>
              </a:lnSpc>
            </a:pPr>
            <a:r>
              <a:rPr lang="zh-CN" altLang="en-US" dirty="0"/>
              <a:t>是以嗜欲不能劳其目，淫邪不能惑其心，愚智贤不肖不惧于物，故合于道。</a:t>
            </a:r>
          </a:p>
          <a:p>
            <a:pPr>
              <a:lnSpc>
                <a:spcPct val="150000"/>
              </a:lnSpc>
            </a:pPr>
            <a:r>
              <a:rPr lang="zh-CN" altLang="en-US" dirty="0"/>
              <a:t>所以能年皆度百岁而动作不衰者，以其德全不危也。</a:t>
            </a:r>
          </a:p>
        </p:txBody>
      </p:sp>
      <p:sp>
        <p:nvSpPr>
          <p:cNvPr id="6" name="矩形 5"/>
          <p:cNvSpPr/>
          <p:nvPr/>
        </p:nvSpPr>
        <p:spPr>
          <a:xfrm>
            <a:off x="3666097" y="359818"/>
            <a:ext cx="4211409" cy="369332"/>
          </a:xfrm>
          <a:prstGeom prst="rect">
            <a:avLst/>
          </a:prstGeom>
        </p:spPr>
        <p:txBody>
          <a:bodyPr wrap="none">
            <a:spAutoFit/>
          </a:bodyPr>
          <a:lstStyle/>
          <a:p>
            <a:r>
              <a:rPr lang="zh-CN" altLang="en-US" dirty="0"/>
              <a:t>养生之道</a:t>
            </a:r>
            <a:r>
              <a:rPr lang="en-US" altLang="zh-CN" dirty="0"/>
              <a:t>《</a:t>
            </a:r>
            <a:r>
              <a:rPr lang="zh-CN" altLang="en-US" dirty="0"/>
              <a:t>黄帝内</a:t>
            </a:r>
            <a:r>
              <a:rPr lang="zh-CN" altLang="en-US" dirty="0" smtClean="0"/>
              <a:t>经</a:t>
            </a:r>
            <a:r>
              <a:rPr lang="en-US" altLang="zh-CN" dirty="0"/>
              <a:t>·</a:t>
            </a:r>
            <a:r>
              <a:rPr lang="zh-CN" altLang="en-US" dirty="0" smtClean="0"/>
              <a:t>素</a:t>
            </a:r>
            <a:r>
              <a:rPr lang="zh-CN" altLang="en-US" dirty="0"/>
              <a:t>问</a:t>
            </a:r>
            <a:r>
              <a:rPr lang="en-US" altLang="zh-CN" dirty="0" smtClean="0"/>
              <a:t>·</a:t>
            </a:r>
            <a:r>
              <a:rPr lang="zh-CN" altLang="en-US" dirty="0"/>
              <a:t>上古天真论</a:t>
            </a:r>
            <a:r>
              <a:rPr lang="en-US" altLang="zh-CN" dirty="0"/>
              <a:t>》</a:t>
            </a:r>
          </a:p>
        </p:txBody>
      </p:sp>
    </p:spTree>
    <p:extLst>
      <p:ext uri="{BB962C8B-B14F-4D97-AF65-F5344CB8AC3E}">
        <p14:creationId xmlns:p14="http://schemas.microsoft.com/office/powerpoint/2010/main" val="20475758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1024128" y="856211"/>
            <a:ext cx="9720073" cy="5469774"/>
          </a:xfrm>
        </p:spPr>
        <p:txBody>
          <a:bodyPr>
            <a:normAutofit fontScale="85000" lnSpcReduction="20000"/>
          </a:bodyPr>
          <a:lstStyle/>
          <a:p>
            <a:pPr>
              <a:lnSpc>
                <a:spcPct val="170000"/>
              </a:lnSpc>
              <a:spcBef>
                <a:spcPts val="600"/>
              </a:spcBef>
            </a:pPr>
            <a:r>
              <a:rPr lang="zh-CN" altLang="en-US" dirty="0"/>
              <a:t>古代深懂养生之道的人在教导普通人的时候，总要讲到对虚邪贼风等致病因素应及时避开，心情要清静安闲，排除杂念妄想，以使真气顺畅，精神守持于内，这样疾病就无从发生</a:t>
            </a:r>
            <a:r>
              <a:rPr lang="zh-CN" altLang="en-US" dirty="0" smtClean="0"/>
              <a:t>。</a:t>
            </a:r>
            <a:endParaRPr lang="en-US" altLang="zh-CN" dirty="0" smtClean="0"/>
          </a:p>
          <a:p>
            <a:pPr>
              <a:lnSpc>
                <a:spcPct val="170000"/>
              </a:lnSpc>
              <a:spcBef>
                <a:spcPts val="600"/>
              </a:spcBef>
            </a:pPr>
            <a:r>
              <a:rPr lang="zh-CN" altLang="en-US" dirty="0" smtClean="0"/>
              <a:t>因此</a:t>
            </a:r>
            <a:r>
              <a:rPr lang="zh-CN" altLang="en-US" dirty="0"/>
              <a:t>，人们就可以心志安闲，少有欲望，情绪安定而没有焦虑，形体劳作而不使疲倦，真气因而调顺，各人都能随其所欲而满足自己的愿望</a:t>
            </a:r>
            <a:r>
              <a:rPr lang="zh-CN" altLang="en-US" dirty="0" smtClean="0"/>
              <a:t>。</a:t>
            </a:r>
            <a:endParaRPr lang="en-US" altLang="zh-CN" dirty="0" smtClean="0"/>
          </a:p>
          <a:p>
            <a:pPr>
              <a:lnSpc>
                <a:spcPct val="170000"/>
              </a:lnSpc>
              <a:spcBef>
                <a:spcPts val="600"/>
              </a:spcBef>
            </a:pPr>
            <a:r>
              <a:rPr lang="zh-CN" altLang="en-US" dirty="0" smtClean="0"/>
              <a:t>人们</a:t>
            </a:r>
            <a:r>
              <a:rPr lang="zh-CN" altLang="en-US" dirty="0"/>
              <a:t>无论吃什么食物都觉得甘美，随便穿什么衣服也都感到满意，大家喜爱自己的风俗习尚，愉快地生活，社会地位无论高低，都不相倾慕，所以这些人称得上朴实无华</a:t>
            </a:r>
            <a:r>
              <a:rPr lang="zh-CN" altLang="en-US" dirty="0" smtClean="0"/>
              <a:t>。</a:t>
            </a:r>
            <a:endParaRPr lang="en-US" altLang="zh-CN" dirty="0" smtClean="0"/>
          </a:p>
          <a:p>
            <a:pPr>
              <a:lnSpc>
                <a:spcPct val="170000"/>
              </a:lnSpc>
              <a:spcBef>
                <a:spcPts val="600"/>
              </a:spcBef>
            </a:pPr>
            <a:r>
              <a:rPr lang="zh-CN" altLang="en-US" dirty="0" smtClean="0"/>
              <a:t>因而</a:t>
            </a:r>
            <a:r>
              <a:rPr lang="zh-CN" altLang="en-US" dirty="0"/>
              <a:t>任何不正当的嗜欲都不会引起他们注目，</a:t>
            </a:r>
            <a:r>
              <a:rPr lang="zh-CN" altLang="en-US" dirty="0" smtClean="0"/>
              <a:t>任何淫乱</a:t>
            </a:r>
            <a:r>
              <a:rPr lang="zh-CN" altLang="en-US" dirty="0"/>
              <a:t>邪僻的事物也都不能惑乱他们的心志。无论愚笨的、聪明的、能力大的还是能力小的，都不因外界事物的变化而动心焦虑，所以符合养生之道</a:t>
            </a:r>
            <a:r>
              <a:rPr lang="zh-CN" altLang="en-US" dirty="0" smtClean="0"/>
              <a:t>。</a:t>
            </a:r>
            <a:endParaRPr lang="en-US" altLang="zh-CN" dirty="0" smtClean="0"/>
          </a:p>
          <a:p>
            <a:pPr>
              <a:lnSpc>
                <a:spcPct val="170000"/>
              </a:lnSpc>
              <a:spcBef>
                <a:spcPts val="600"/>
              </a:spcBef>
            </a:pPr>
            <a:r>
              <a:rPr lang="zh-CN" altLang="en-US" dirty="0" smtClean="0"/>
              <a:t>他们</a:t>
            </a:r>
            <a:r>
              <a:rPr lang="zh-CN" altLang="en-US" dirty="0"/>
              <a:t>之所以能够年龄超过百岁而动作不显得衰老，正是由于领会和掌握了修身养性的方法，而身体不被内外邪气干扰危害所致。</a:t>
            </a:r>
          </a:p>
        </p:txBody>
      </p:sp>
      <p:sp>
        <p:nvSpPr>
          <p:cNvPr id="5" name="矩形 4"/>
          <p:cNvSpPr/>
          <p:nvPr/>
        </p:nvSpPr>
        <p:spPr>
          <a:xfrm>
            <a:off x="3490318" y="210189"/>
            <a:ext cx="4211409" cy="369332"/>
          </a:xfrm>
          <a:prstGeom prst="rect">
            <a:avLst/>
          </a:prstGeom>
        </p:spPr>
        <p:txBody>
          <a:bodyPr wrap="none">
            <a:spAutoFit/>
          </a:bodyPr>
          <a:lstStyle/>
          <a:p>
            <a:r>
              <a:rPr lang="zh-CN" altLang="en-US" dirty="0"/>
              <a:t>养生之道</a:t>
            </a:r>
            <a:r>
              <a:rPr lang="en-US" altLang="zh-CN" dirty="0"/>
              <a:t>《</a:t>
            </a:r>
            <a:r>
              <a:rPr lang="zh-CN" altLang="en-US" dirty="0"/>
              <a:t>黄帝内</a:t>
            </a:r>
            <a:r>
              <a:rPr lang="zh-CN" altLang="en-US" dirty="0" smtClean="0"/>
              <a:t>经</a:t>
            </a:r>
            <a:r>
              <a:rPr lang="en-US" altLang="zh-CN" dirty="0"/>
              <a:t>·</a:t>
            </a:r>
            <a:r>
              <a:rPr lang="zh-CN" altLang="en-US" dirty="0" smtClean="0"/>
              <a:t>素</a:t>
            </a:r>
            <a:r>
              <a:rPr lang="zh-CN" altLang="en-US" dirty="0"/>
              <a:t>问</a:t>
            </a:r>
            <a:r>
              <a:rPr lang="en-US" altLang="zh-CN" dirty="0" smtClean="0"/>
              <a:t>·</a:t>
            </a:r>
            <a:r>
              <a:rPr lang="zh-CN" altLang="en-US" dirty="0"/>
              <a:t>上古天真论</a:t>
            </a:r>
            <a:r>
              <a:rPr lang="en-US" altLang="zh-CN" dirty="0"/>
              <a:t>》</a:t>
            </a:r>
          </a:p>
        </p:txBody>
      </p:sp>
    </p:spTree>
    <p:extLst>
      <p:ext uri="{BB962C8B-B14F-4D97-AF65-F5344CB8AC3E}">
        <p14:creationId xmlns:p14="http://schemas.microsoft.com/office/powerpoint/2010/main" val="146156237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1024128" y="931025"/>
            <a:ext cx="9720073" cy="5428211"/>
          </a:xfrm>
        </p:spPr>
        <p:txBody>
          <a:bodyPr>
            <a:normAutofit fontScale="77500" lnSpcReduction="20000"/>
          </a:bodyPr>
          <a:lstStyle/>
          <a:p>
            <a:pPr>
              <a:lnSpc>
                <a:spcPct val="150000"/>
              </a:lnSpc>
              <a:spcBef>
                <a:spcPts val="600"/>
              </a:spcBef>
            </a:pPr>
            <a:r>
              <a:rPr lang="zh-CN" altLang="en-US" dirty="0"/>
              <a:t>黄帝问于岐伯曰：愿闻人之始生，何气筑为基？何立而为楯？何失而死？何得而生</a:t>
            </a:r>
            <a:r>
              <a:rPr lang="zh-CN" altLang="en-US" dirty="0" smtClean="0"/>
              <a:t>？</a:t>
            </a:r>
            <a:endParaRPr lang="zh-CN" altLang="en-US" dirty="0"/>
          </a:p>
          <a:p>
            <a:pPr>
              <a:lnSpc>
                <a:spcPct val="150000"/>
              </a:lnSpc>
              <a:spcBef>
                <a:spcPts val="600"/>
              </a:spcBef>
            </a:pPr>
            <a:r>
              <a:rPr lang="zh-CN" altLang="en-US" dirty="0"/>
              <a:t>岐伯曰：以母为基，以父为楯；失神者死，得神者生也</a:t>
            </a:r>
            <a:r>
              <a:rPr lang="zh-CN" altLang="en-US" dirty="0" smtClean="0"/>
              <a:t>。</a:t>
            </a:r>
            <a:endParaRPr lang="zh-CN" altLang="en-US" dirty="0"/>
          </a:p>
          <a:p>
            <a:pPr>
              <a:lnSpc>
                <a:spcPct val="150000"/>
              </a:lnSpc>
              <a:spcBef>
                <a:spcPts val="600"/>
              </a:spcBef>
            </a:pPr>
            <a:r>
              <a:rPr lang="zh-CN" altLang="en-US" dirty="0"/>
              <a:t>黄帝曰：何者为神</a:t>
            </a:r>
            <a:r>
              <a:rPr lang="zh-CN" altLang="en-US" dirty="0" smtClean="0"/>
              <a:t>？</a:t>
            </a:r>
            <a:endParaRPr lang="zh-CN" altLang="en-US" dirty="0"/>
          </a:p>
          <a:p>
            <a:pPr>
              <a:lnSpc>
                <a:spcPct val="150000"/>
              </a:lnSpc>
              <a:spcBef>
                <a:spcPts val="600"/>
              </a:spcBef>
            </a:pPr>
            <a:r>
              <a:rPr lang="zh-CN" altLang="en-US" dirty="0"/>
              <a:t>岐伯曰：血气已和，营卫已通，五脏已成，神气舍心，魂魄毕具，乃成为人</a:t>
            </a:r>
            <a:r>
              <a:rPr lang="zh-CN" altLang="en-US" dirty="0" smtClean="0"/>
              <a:t>。</a:t>
            </a:r>
            <a:endParaRPr lang="zh-CN" altLang="en-US" dirty="0"/>
          </a:p>
          <a:p>
            <a:pPr>
              <a:lnSpc>
                <a:spcPct val="150000"/>
              </a:lnSpc>
              <a:spcBef>
                <a:spcPts val="600"/>
              </a:spcBef>
            </a:pPr>
            <a:r>
              <a:rPr lang="zh-CN" altLang="en-US" dirty="0"/>
              <a:t>黄帝曰：人之寿夭各不同，或夭寿，或卒死，或病久，愿闻其道</a:t>
            </a:r>
            <a:r>
              <a:rPr lang="zh-CN" altLang="en-US" dirty="0" smtClean="0"/>
              <a:t>。</a:t>
            </a:r>
            <a:endParaRPr lang="zh-CN" altLang="en-US" dirty="0"/>
          </a:p>
          <a:p>
            <a:pPr>
              <a:lnSpc>
                <a:spcPct val="150000"/>
              </a:lnSpc>
              <a:spcBef>
                <a:spcPts val="600"/>
              </a:spcBef>
            </a:pPr>
            <a:r>
              <a:rPr lang="zh-CN" altLang="en-US" dirty="0"/>
              <a:t>岐伯曰：五脏坚固，血脉和调，肌肉解利，皮肤致密，营卫之行，不失其常，呼吸微徐，气以度行，六腑化谷，津液布扬，各如其常，故能长久</a:t>
            </a:r>
            <a:r>
              <a:rPr lang="zh-CN" altLang="en-US" dirty="0" smtClean="0"/>
              <a:t>。</a:t>
            </a:r>
            <a:endParaRPr lang="zh-CN" altLang="en-US" dirty="0"/>
          </a:p>
          <a:p>
            <a:pPr>
              <a:lnSpc>
                <a:spcPct val="150000"/>
              </a:lnSpc>
              <a:spcBef>
                <a:spcPts val="600"/>
              </a:spcBef>
            </a:pPr>
            <a:r>
              <a:rPr lang="zh-CN" altLang="en-US" dirty="0"/>
              <a:t>黄帝曰：人之寿百岁而死，何以致之</a:t>
            </a:r>
            <a:r>
              <a:rPr lang="zh-CN" altLang="en-US" dirty="0" smtClean="0"/>
              <a:t>？</a:t>
            </a:r>
            <a:endParaRPr lang="zh-CN" altLang="en-US" dirty="0"/>
          </a:p>
          <a:p>
            <a:pPr>
              <a:lnSpc>
                <a:spcPct val="150000"/>
              </a:lnSpc>
              <a:spcBef>
                <a:spcPts val="600"/>
              </a:spcBef>
            </a:pPr>
            <a:r>
              <a:rPr lang="zh-CN" altLang="en-US" dirty="0"/>
              <a:t>岐伯曰：使道隧以长，基墙高以方，通调营卫，三部三里起，骨高肉满，百岁乃得终</a:t>
            </a:r>
            <a:r>
              <a:rPr lang="zh-CN" altLang="en-US" dirty="0" smtClean="0"/>
              <a:t>。</a:t>
            </a:r>
            <a:endParaRPr lang="en-US" altLang="zh-CN" dirty="0" smtClean="0"/>
          </a:p>
          <a:p>
            <a:pPr>
              <a:lnSpc>
                <a:spcPct val="150000"/>
              </a:lnSpc>
              <a:spcBef>
                <a:spcPts val="600"/>
              </a:spcBef>
            </a:pPr>
            <a:r>
              <a:rPr lang="zh-CN" altLang="en-US" dirty="0"/>
              <a:t>黄帝曰：其不能终寿而死者，何如</a:t>
            </a:r>
            <a:r>
              <a:rPr lang="zh-CN" altLang="en-US" dirty="0" smtClean="0"/>
              <a:t>？</a:t>
            </a:r>
            <a:endParaRPr lang="zh-CN" altLang="en-US" dirty="0"/>
          </a:p>
          <a:p>
            <a:pPr>
              <a:lnSpc>
                <a:spcPct val="150000"/>
              </a:lnSpc>
              <a:spcBef>
                <a:spcPts val="600"/>
              </a:spcBef>
            </a:pPr>
            <a:r>
              <a:rPr lang="zh-CN" altLang="en-US" dirty="0"/>
              <a:t>岐伯曰：其五脏皆不坚，使道不长，空外以张，喘息暴疾；又卑基墙，薄脉少血，其肉不石，数中风寒，血气虚，脉不通，真邪相攻，乱而相引，故中寿而尽也。</a:t>
            </a:r>
          </a:p>
        </p:txBody>
      </p:sp>
      <p:sp>
        <p:nvSpPr>
          <p:cNvPr id="4" name="矩形 3"/>
          <p:cNvSpPr/>
          <p:nvPr/>
        </p:nvSpPr>
        <p:spPr>
          <a:xfrm>
            <a:off x="3565132" y="210189"/>
            <a:ext cx="3518912" cy="369332"/>
          </a:xfrm>
          <a:prstGeom prst="rect">
            <a:avLst/>
          </a:prstGeom>
        </p:spPr>
        <p:txBody>
          <a:bodyPr wrap="none">
            <a:spAutoFit/>
          </a:bodyPr>
          <a:lstStyle/>
          <a:p>
            <a:r>
              <a:rPr lang="zh-CN" altLang="en-US" dirty="0"/>
              <a:t>养生之道</a:t>
            </a:r>
            <a:r>
              <a:rPr lang="en-US" altLang="zh-CN" dirty="0"/>
              <a:t>《</a:t>
            </a:r>
            <a:r>
              <a:rPr lang="zh-CN" altLang="en-US" dirty="0"/>
              <a:t>黄帝内经</a:t>
            </a:r>
            <a:r>
              <a:rPr lang="en-US" altLang="zh-CN" dirty="0" smtClean="0"/>
              <a:t>·</a:t>
            </a:r>
            <a:r>
              <a:rPr lang="zh-CN" altLang="en-US" dirty="0" smtClean="0"/>
              <a:t>灵</a:t>
            </a:r>
            <a:r>
              <a:rPr lang="zh-CN" altLang="en-US" dirty="0"/>
              <a:t>枢</a:t>
            </a:r>
            <a:r>
              <a:rPr lang="en-US" altLang="zh-CN" dirty="0"/>
              <a:t>·</a:t>
            </a:r>
            <a:r>
              <a:rPr lang="zh-CN" altLang="en-US" dirty="0"/>
              <a:t>天年</a:t>
            </a:r>
            <a:r>
              <a:rPr lang="en-US" altLang="zh-CN" dirty="0" smtClean="0"/>
              <a:t>》</a:t>
            </a:r>
            <a:endParaRPr lang="en-US" altLang="zh-CN" dirty="0"/>
          </a:p>
        </p:txBody>
      </p:sp>
    </p:spTree>
    <p:extLst>
      <p:ext uri="{BB962C8B-B14F-4D97-AF65-F5344CB8AC3E}">
        <p14:creationId xmlns:p14="http://schemas.microsoft.com/office/powerpoint/2010/main" val="285646258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974251" y="997529"/>
            <a:ext cx="10414185" cy="5527962"/>
          </a:xfrm>
        </p:spPr>
        <p:txBody>
          <a:bodyPr>
            <a:normAutofit fontScale="62500" lnSpcReduction="20000"/>
          </a:bodyPr>
          <a:lstStyle/>
          <a:p>
            <a:pPr>
              <a:lnSpc>
                <a:spcPct val="170000"/>
              </a:lnSpc>
              <a:spcBef>
                <a:spcPts val="0"/>
              </a:spcBef>
              <a:spcAft>
                <a:spcPts val="0"/>
              </a:spcAft>
              <a:buFont typeface="Wingdings" panose="05000000000000000000" pitchFamily="2" charset="2"/>
              <a:buChar char="p"/>
            </a:pPr>
            <a:r>
              <a:rPr lang="zh-CN" altLang="en-US" dirty="0"/>
              <a:t>黄帝问于岐伯说：我想了解一下人在生命开始时，是以什么作为基础？以什么作为捍卫呢？损失了什么就要死亡？得到了什么才能生存</a:t>
            </a:r>
            <a:r>
              <a:rPr lang="zh-CN" altLang="en-US" dirty="0" smtClean="0"/>
              <a:t>？</a:t>
            </a:r>
            <a:endParaRPr lang="en-US" altLang="zh-CN" dirty="0" smtClean="0"/>
          </a:p>
          <a:p>
            <a:pPr>
              <a:lnSpc>
                <a:spcPct val="170000"/>
              </a:lnSpc>
              <a:spcBef>
                <a:spcPts val="0"/>
              </a:spcBef>
              <a:spcAft>
                <a:spcPts val="0"/>
              </a:spcAft>
              <a:buFont typeface="Wingdings" panose="05000000000000000000" pitchFamily="2" charset="2"/>
              <a:buChar char="p"/>
            </a:pPr>
            <a:r>
              <a:rPr lang="zh-CN" altLang="en-US" dirty="0" smtClean="0"/>
              <a:t>岐</a:t>
            </a:r>
            <a:r>
              <a:rPr lang="zh-CN" altLang="en-US" dirty="0"/>
              <a:t>伯说：以母亲的血为基础，以父亲的精为卫外功能，由父精母血结合而产生神气，失神气的就会死亡，有了神气才能维持生命</a:t>
            </a:r>
            <a:r>
              <a:rPr lang="zh-CN" altLang="en-US" dirty="0" smtClean="0"/>
              <a:t>。</a:t>
            </a:r>
            <a:endParaRPr lang="zh-CN" altLang="en-US" dirty="0"/>
          </a:p>
          <a:p>
            <a:pPr>
              <a:lnSpc>
                <a:spcPct val="170000"/>
              </a:lnSpc>
              <a:spcBef>
                <a:spcPts val="0"/>
              </a:spcBef>
              <a:spcAft>
                <a:spcPts val="0"/>
              </a:spcAft>
              <a:buFont typeface="Wingdings" panose="05000000000000000000" pitchFamily="2" charset="2"/>
              <a:buChar char="p"/>
            </a:pPr>
            <a:r>
              <a:rPr lang="zh-CN" altLang="en-US" dirty="0"/>
              <a:t>黄帝问：什么是神呢</a:t>
            </a:r>
            <a:r>
              <a:rPr lang="zh-CN" altLang="en-US" dirty="0" smtClean="0"/>
              <a:t>？</a:t>
            </a:r>
            <a:endParaRPr lang="en-US" altLang="zh-CN" dirty="0" smtClean="0"/>
          </a:p>
          <a:p>
            <a:pPr>
              <a:lnSpc>
                <a:spcPct val="170000"/>
              </a:lnSpc>
              <a:spcBef>
                <a:spcPts val="0"/>
              </a:spcBef>
              <a:spcAft>
                <a:spcPts val="0"/>
              </a:spcAft>
              <a:buFont typeface="Wingdings" panose="05000000000000000000" pitchFamily="2" charset="2"/>
              <a:buChar char="p"/>
            </a:pPr>
            <a:r>
              <a:rPr lang="zh-CN" altLang="en-US" dirty="0" smtClean="0"/>
              <a:t>岐</a:t>
            </a:r>
            <a:r>
              <a:rPr lang="zh-CN" altLang="en-US" dirty="0"/>
              <a:t>伯说：当人体的血气和调，营气卫气的运行通畅，五脏形成之后，神气藏之于心，魂魄也都具备了，才能成为一个健全的人体</a:t>
            </a:r>
            <a:r>
              <a:rPr lang="zh-CN" altLang="en-US" dirty="0" smtClean="0"/>
              <a:t>。</a:t>
            </a:r>
            <a:endParaRPr lang="zh-CN" altLang="en-US" dirty="0"/>
          </a:p>
          <a:p>
            <a:pPr>
              <a:lnSpc>
                <a:spcPct val="170000"/>
              </a:lnSpc>
              <a:spcBef>
                <a:spcPts val="0"/>
              </a:spcBef>
              <a:spcAft>
                <a:spcPts val="0"/>
              </a:spcAft>
              <a:buFont typeface="Wingdings" panose="05000000000000000000" pitchFamily="2" charset="2"/>
              <a:buChar char="p"/>
            </a:pPr>
            <a:r>
              <a:rPr lang="zh-CN" altLang="en-US" dirty="0"/>
              <a:t>黄帝说：人的寿命长短各不相同，有中途夭亡的，有年老长寿的，有猝然死亡的，有的患病很久，希望听听它的道理</a:t>
            </a:r>
            <a:r>
              <a:rPr lang="zh-CN" altLang="en-US" dirty="0" smtClean="0"/>
              <a:t>。</a:t>
            </a:r>
            <a:endParaRPr lang="en-US" altLang="zh-CN" dirty="0" smtClean="0"/>
          </a:p>
          <a:p>
            <a:pPr>
              <a:lnSpc>
                <a:spcPct val="170000"/>
              </a:lnSpc>
              <a:spcBef>
                <a:spcPts val="0"/>
              </a:spcBef>
              <a:spcAft>
                <a:spcPts val="0"/>
              </a:spcAft>
              <a:buFont typeface="Wingdings" panose="05000000000000000000" pitchFamily="2" charset="2"/>
              <a:buChar char="p"/>
            </a:pPr>
            <a:r>
              <a:rPr lang="zh-CN" altLang="en-US" dirty="0" smtClean="0"/>
              <a:t>岐</a:t>
            </a:r>
            <a:r>
              <a:rPr lang="zh-CN" altLang="en-US" dirty="0"/>
              <a:t>伯说：如果五脏强健，血脉调顺，肌肉之间通利无滞，皮肤固密，营卫的运行不失其常度，呼吸均匀徐缓，全身之气有规律的运行，六腑也能正常地消化饮食，使精微、津液能敷布周身，以营养人体，各脏腑功能正常，所以能够使生命维持长久而多寿</a:t>
            </a:r>
            <a:r>
              <a:rPr lang="zh-CN" altLang="en-US" dirty="0" smtClean="0"/>
              <a:t>。</a:t>
            </a:r>
            <a:endParaRPr lang="zh-CN" altLang="en-US" dirty="0"/>
          </a:p>
          <a:p>
            <a:pPr>
              <a:lnSpc>
                <a:spcPct val="170000"/>
              </a:lnSpc>
              <a:spcBef>
                <a:spcPts val="0"/>
              </a:spcBef>
              <a:spcAft>
                <a:spcPts val="0"/>
              </a:spcAft>
              <a:buFont typeface="Wingdings" panose="05000000000000000000" pitchFamily="2" charset="2"/>
              <a:buChar char="p"/>
            </a:pPr>
            <a:r>
              <a:rPr lang="zh-CN" altLang="en-US" dirty="0"/>
              <a:t>黄帝说：有些人可活到百岁而死，怎么会达到这样的长寿呢</a:t>
            </a:r>
            <a:r>
              <a:rPr lang="zh-CN" altLang="en-US" dirty="0" smtClean="0"/>
              <a:t>？</a:t>
            </a:r>
            <a:endParaRPr lang="en-US" altLang="zh-CN" dirty="0" smtClean="0"/>
          </a:p>
          <a:p>
            <a:pPr>
              <a:lnSpc>
                <a:spcPct val="170000"/>
              </a:lnSpc>
              <a:spcBef>
                <a:spcPts val="0"/>
              </a:spcBef>
              <a:spcAft>
                <a:spcPts val="0"/>
              </a:spcAft>
              <a:buFont typeface="Wingdings" panose="05000000000000000000" pitchFamily="2" charset="2"/>
              <a:buChar char="p"/>
            </a:pPr>
            <a:r>
              <a:rPr lang="zh-CN" altLang="en-US" dirty="0" smtClean="0"/>
              <a:t>岐</a:t>
            </a:r>
            <a:r>
              <a:rPr lang="zh-CN" altLang="en-US" dirty="0"/>
              <a:t>伯说：长寿的人，他的鼻孔和人中深邃而长，面部的骨骼高厚而方正，营卫的循行通调无阻，面部的三庭耸起而不平陷，肌肉丰满，骨骼高起，这种壮健的形体，是能活到百岁而终其天年的象征</a:t>
            </a:r>
            <a:r>
              <a:rPr lang="zh-CN" altLang="en-US" dirty="0" smtClean="0"/>
              <a:t>。</a:t>
            </a:r>
            <a:endParaRPr lang="en-US" altLang="zh-CN" dirty="0" smtClean="0"/>
          </a:p>
          <a:p>
            <a:pPr>
              <a:lnSpc>
                <a:spcPct val="170000"/>
              </a:lnSpc>
              <a:spcBef>
                <a:spcPts val="0"/>
              </a:spcBef>
              <a:spcAft>
                <a:spcPts val="0"/>
              </a:spcAft>
              <a:buFont typeface="Wingdings" panose="05000000000000000000" pitchFamily="2" charset="2"/>
              <a:buChar char="p"/>
            </a:pPr>
            <a:r>
              <a:rPr lang="zh-CN" altLang="en-US" dirty="0"/>
              <a:t>黄帝说：有人不能活到应该活到的岁数而死亡的，这是为什么呢</a:t>
            </a:r>
            <a:r>
              <a:rPr lang="zh-CN" altLang="en-US" dirty="0" smtClean="0"/>
              <a:t>？</a:t>
            </a:r>
            <a:endParaRPr lang="en-US" altLang="zh-CN" dirty="0" smtClean="0"/>
          </a:p>
          <a:p>
            <a:pPr>
              <a:lnSpc>
                <a:spcPct val="170000"/>
              </a:lnSpc>
              <a:spcBef>
                <a:spcPts val="0"/>
              </a:spcBef>
              <a:spcAft>
                <a:spcPts val="0"/>
              </a:spcAft>
              <a:buFont typeface="Wingdings" panose="05000000000000000000" pitchFamily="2" charset="2"/>
              <a:buChar char="p"/>
            </a:pPr>
            <a:r>
              <a:rPr lang="zh-CN" altLang="en-US" dirty="0" smtClean="0"/>
              <a:t>岐</a:t>
            </a:r>
            <a:r>
              <a:rPr lang="zh-CN" altLang="en-US" dirty="0"/>
              <a:t>伯说：不能长寿的人，是他的五脏不坚固，鼻孔和人中沟不深邃，鼻孔向外开张着，呼吸急促疾速，或者面部之骨骼瘦小，脉管薄弱，脉中血少而不充盈，肌肉不坚实，肌腠松弛，再屡被风寒侵袭，血气更虚，血脉不通利，外邪就易于侵入，与真气相攻，真气败乱，促使他中年而死。</a:t>
            </a:r>
          </a:p>
        </p:txBody>
      </p:sp>
      <p:sp>
        <p:nvSpPr>
          <p:cNvPr id="4" name="矩形 3"/>
          <p:cNvSpPr/>
          <p:nvPr/>
        </p:nvSpPr>
        <p:spPr>
          <a:xfrm>
            <a:off x="3565132" y="276691"/>
            <a:ext cx="3518912" cy="369332"/>
          </a:xfrm>
          <a:prstGeom prst="rect">
            <a:avLst/>
          </a:prstGeom>
        </p:spPr>
        <p:txBody>
          <a:bodyPr wrap="none">
            <a:spAutoFit/>
          </a:bodyPr>
          <a:lstStyle/>
          <a:p>
            <a:r>
              <a:rPr lang="zh-CN" altLang="en-US" dirty="0"/>
              <a:t>养生之道</a:t>
            </a:r>
            <a:r>
              <a:rPr lang="en-US" altLang="zh-CN" dirty="0"/>
              <a:t>《</a:t>
            </a:r>
            <a:r>
              <a:rPr lang="zh-CN" altLang="en-US" dirty="0"/>
              <a:t>黄帝内经</a:t>
            </a:r>
            <a:r>
              <a:rPr lang="en-US" altLang="zh-CN" dirty="0" smtClean="0"/>
              <a:t>·</a:t>
            </a:r>
            <a:r>
              <a:rPr lang="zh-CN" altLang="en-US" dirty="0" smtClean="0"/>
              <a:t>灵</a:t>
            </a:r>
            <a:r>
              <a:rPr lang="zh-CN" altLang="en-US" dirty="0"/>
              <a:t>枢</a:t>
            </a:r>
            <a:r>
              <a:rPr lang="en-US" altLang="zh-CN" dirty="0"/>
              <a:t>·</a:t>
            </a:r>
            <a:r>
              <a:rPr lang="zh-CN" altLang="en-US" dirty="0"/>
              <a:t>天年</a:t>
            </a:r>
            <a:r>
              <a:rPr lang="en-US" altLang="zh-CN" dirty="0" smtClean="0"/>
              <a:t>》</a:t>
            </a:r>
            <a:endParaRPr lang="en-US" altLang="zh-CN" dirty="0"/>
          </a:p>
        </p:txBody>
      </p:sp>
    </p:spTree>
    <p:extLst>
      <p:ext uri="{BB962C8B-B14F-4D97-AF65-F5344CB8AC3E}">
        <p14:creationId xmlns:p14="http://schemas.microsoft.com/office/powerpoint/2010/main" val="210792960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982564" y="1172094"/>
            <a:ext cx="9720073" cy="4912821"/>
          </a:xfrm>
        </p:spPr>
        <p:txBody>
          <a:bodyPr>
            <a:normAutofit lnSpcReduction="10000"/>
          </a:bodyPr>
          <a:lstStyle/>
          <a:p>
            <a:pPr>
              <a:lnSpc>
                <a:spcPct val="150000"/>
              </a:lnSpc>
            </a:pPr>
            <a:r>
              <a:rPr lang="zh-CN" altLang="en-US" dirty="0"/>
              <a:t>黄帝曰：余闻上古有真人者，提挈天地，把握阴阳，呼吸精气，独立守神，肌肉若一。故能寿敝天地，无有终时，此其道生。</a:t>
            </a:r>
          </a:p>
          <a:p>
            <a:pPr>
              <a:lnSpc>
                <a:spcPct val="150000"/>
              </a:lnSpc>
            </a:pPr>
            <a:r>
              <a:rPr lang="zh-CN" altLang="en-US" dirty="0"/>
              <a:t>中古之时，有至人者，淳德全道，和于阴阳，调于四时，去世离俗，积精全神，游行天地之间，视听八达之外，此盖益其寿命而强者也，亦归于真人。</a:t>
            </a:r>
          </a:p>
          <a:p>
            <a:pPr>
              <a:lnSpc>
                <a:spcPct val="150000"/>
              </a:lnSpc>
            </a:pPr>
            <a:r>
              <a:rPr lang="zh-CN" altLang="en-US" dirty="0"/>
              <a:t>其次有圣人者，处天地之和，从八风之理，适嗜欲于世俗之间，无恚嗔之心，行不欲离于世，被服章，举不欲观于俗，外不劳形于事，内无思想之患，以恬愉为务，以自得为功，形体不敝，精神不散，亦可以百数。</a:t>
            </a:r>
          </a:p>
          <a:p>
            <a:pPr>
              <a:lnSpc>
                <a:spcPct val="150000"/>
              </a:lnSpc>
            </a:pPr>
            <a:r>
              <a:rPr lang="zh-CN" altLang="en-US" dirty="0"/>
              <a:t>其次有贤人者，法则天地，象似日月，辨列星辰，逆从阴阳，分别四时，将从上古，合同于道，亦可使益寿而有极时。</a:t>
            </a:r>
          </a:p>
        </p:txBody>
      </p:sp>
      <p:sp>
        <p:nvSpPr>
          <p:cNvPr id="4" name="矩形 3"/>
          <p:cNvSpPr/>
          <p:nvPr/>
        </p:nvSpPr>
        <p:spPr>
          <a:xfrm>
            <a:off x="3993377" y="401382"/>
            <a:ext cx="4211409" cy="369332"/>
          </a:xfrm>
          <a:prstGeom prst="rect">
            <a:avLst/>
          </a:prstGeom>
        </p:spPr>
        <p:txBody>
          <a:bodyPr wrap="none">
            <a:spAutoFit/>
          </a:bodyPr>
          <a:lstStyle/>
          <a:p>
            <a:r>
              <a:rPr lang="zh-CN" altLang="en-US" dirty="0" smtClean="0"/>
              <a:t>养生之人</a:t>
            </a:r>
            <a:r>
              <a:rPr lang="en-US" altLang="zh-CN" dirty="0" smtClean="0"/>
              <a:t>《</a:t>
            </a:r>
            <a:r>
              <a:rPr lang="zh-CN" altLang="en-US" dirty="0"/>
              <a:t>黄帝内</a:t>
            </a:r>
            <a:r>
              <a:rPr lang="zh-CN" altLang="en-US" dirty="0" smtClean="0"/>
              <a:t>经</a:t>
            </a:r>
            <a:r>
              <a:rPr lang="en-US" altLang="zh-CN" dirty="0"/>
              <a:t>·</a:t>
            </a:r>
            <a:r>
              <a:rPr lang="zh-CN" altLang="en-US" dirty="0"/>
              <a:t>素问</a:t>
            </a:r>
            <a:r>
              <a:rPr lang="en-US" altLang="zh-CN" dirty="0"/>
              <a:t>·</a:t>
            </a:r>
            <a:r>
              <a:rPr lang="zh-CN" altLang="en-US" dirty="0"/>
              <a:t>上古天真论</a:t>
            </a:r>
            <a:r>
              <a:rPr lang="en-US" altLang="zh-CN" dirty="0" smtClean="0"/>
              <a:t>》</a:t>
            </a:r>
            <a:endParaRPr lang="en-US" altLang="zh-CN" dirty="0"/>
          </a:p>
        </p:txBody>
      </p:sp>
    </p:spTree>
    <p:extLst>
      <p:ext uri="{BB962C8B-B14F-4D97-AF65-F5344CB8AC3E}">
        <p14:creationId xmlns:p14="http://schemas.microsoft.com/office/powerpoint/2010/main" val="428616005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892796" y="1105593"/>
            <a:ext cx="9720073" cy="4912822"/>
          </a:xfrm>
        </p:spPr>
        <p:txBody>
          <a:bodyPr>
            <a:normAutofit fontScale="70000" lnSpcReduction="20000"/>
          </a:bodyPr>
          <a:lstStyle/>
          <a:p>
            <a:pPr>
              <a:lnSpc>
                <a:spcPct val="170000"/>
              </a:lnSpc>
              <a:spcBef>
                <a:spcPts val="600"/>
              </a:spcBef>
            </a:pPr>
            <a:r>
              <a:rPr lang="zh-CN" altLang="en-US" dirty="0"/>
              <a:t>黄帝说</a:t>
            </a:r>
            <a:r>
              <a:rPr lang="en-US" altLang="zh-CN" dirty="0"/>
              <a:t>:</a:t>
            </a:r>
            <a:r>
              <a:rPr lang="zh-CN" altLang="en-US" dirty="0"/>
              <a:t>我听说上古时代有称为真人的人，掌握了天地阴阳变化的规律，能够调节呼吸，吸收精纯的清气，超然独处，令精神守持于内，锻炼身体，使筋骨肌肉与整个身体达到高度的协调，所以他的寿命同于天地而没有终了的时候，这是他修道养生的结果</a:t>
            </a:r>
            <a:r>
              <a:rPr lang="zh-CN" altLang="en-US" dirty="0" smtClean="0"/>
              <a:t>。</a:t>
            </a:r>
            <a:endParaRPr lang="en-US" altLang="zh-CN" dirty="0" smtClean="0"/>
          </a:p>
          <a:p>
            <a:pPr>
              <a:lnSpc>
                <a:spcPct val="170000"/>
              </a:lnSpc>
              <a:spcBef>
                <a:spcPts val="600"/>
              </a:spcBef>
            </a:pPr>
            <a:r>
              <a:rPr lang="zh-CN" altLang="en-US" dirty="0" smtClean="0"/>
              <a:t>中古</a:t>
            </a:r>
            <a:r>
              <a:rPr lang="zh-CN" altLang="en-US" dirty="0"/>
              <a:t>的时候，有称为至人的人，具有淳厚的道德，能全面地掌握养生之道，和调于阴阳四时的变化，离开世俗社会生活的干扰，积蓄精气，集中精神，使其远驰于广阔的天地自然之中，让视觉和听觉的注意力守持于八方之外，这是他延长寿命和强健身体的方法，这种人也可以归属真人的行列</a:t>
            </a:r>
            <a:r>
              <a:rPr lang="zh-CN" altLang="en-US" dirty="0" smtClean="0"/>
              <a:t>。</a:t>
            </a:r>
            <a:endParaRPr lang="en-US" altLang="zh-CN" dirty="0" smtClean="0"/>
          </a:p>
          <a:p>
            <a:pPr>
              <a:lnSpc>
                <a:spcPct val="170000"/>
              </a:lnSpc>
              <a:spcBef>
                <a:spcPts val="600"/>
              </a:spcBef>
            </a:pPr>
            <a:r>
              <a:rPr lang="zh-CN" altLang="en-US" dirty="0" smtClean="0"/>
              <a:t>其次</a:t>
            </a:r>
            <a:r>
              <a:rPr lang="zh-CN" altLang="en-US" dirty="0"/>
              <a:t>有称为圣人的人，能够安处于天地自然的正常环境之中，顺从八风的活动规律，使自己的嗜欲同世俗社会相应，没有恼怒怨恨之情</a:t>
            </a:r>
            <a:r>
              <a:rPr lang="en-US" altLang="zh-CN" dirty="0"/>
              <a:t>;</a:t>
            </a:r>
            <a:r>
              <a:rPr lang="zh-CN" altLang="en-US" dirty="0"/>
              <a:t>行为不离开世俗的一般准则，穿着装饰普通纹彩的衣服，举动也没有炫耀于世俗的地方，在外，他不使形体过度劳累，在内，没有任何思想负担，以安静、愉快为目的，以悠然自得为满足</a:t>
            </a:r>
            <a:r>
              <a:rPr lang="en-US" altLang="zh-CN" dirty="0"/>
              <a:t>;</a:t>
            </a:r>
            <a:r>
              <a:rPr lang="zh-CN" altLang="en-US" dirty="0"/>
              <a:t>所以他的形体不易衰惫，精神不易耗散，寿命也可达到百岁左右</a:t>
            </a:r>
            <a:r>
              <a:rPr lang="zh-CN" altLang="en-US" dirty="0" smtClean="0"/>
              <a:t>。</a:t>
            </a:r>
            <a:endParaRPr lang="en-US" altLang="zh-CN" dirty="0" smtClean="0"/>
          </a:p>
          <a:p>
            <a:pPr>
              <a:lnSpc>
                <a:spcPct val="170000"/>
              </a:lnSpc>
              <a:spcBef>
                <a:spcPts val="600"/>
              </a:spcBef>
            </a:pPr>
            <a:r>
              <a:rPr lang="zh-CN" altLang="en-US" dirty="0" smtClean="0"/>
              <a:t>其次</a:t>
            </a:r>
            <a:r>
              <a:rPr lang="zh-CN" altLang="en-US" dirty="0"/>
              <a:t>有称为贤人的人，能够依据天地的变化，日月的升降，星辰的位置，以顺从阴阳的消长和适应四时的变迁，追随上古真人，使生活符合养生之道，这样的人也能增益寿命，但仍有终结的时候。</a:t>
            </a:r>
          </a:p>
        </p:txBody>
      </p:sp>
      <p:sp>
        <p:nvSpPr>
          <p:cNvPr id="4" name="矩形 3"/>
          <p:cNvSpPr/>
          <p:nvPr/>
        </p:nvSpPr>
        <p:spPr>
          <a:xfrm>
            <a:off x="3993377" y="401382"/>
            <a:ext cx="4211409" cy="369332"/>
          </a:xfrm>
          <a:prstGeom prst="rect">
            <a:avLst/>
          </a:prstGeom>
        </p:spPr>
        <p:txBody>
          <a:bodyPr wrap="none">
            <a:spAutoFit/>
          </a:bodyPr>
          <a:lstStyle/>
          <a:p>
            <a:r>
              <a:rPr lang="zh-CN" altLang="en-US" dirty="0" smtClean="0"/>
              <a:t>养生之人</a:t>
            </a:r>
            <a:r>
              <a:rPr lang="en-US" altLang="zh-CN" dirty="0" smtClean="0"/>
              <a:t>《</a:t>
            </a:r>
            <a:r>
              <a:rPr lang="zh-CN" altLang="en-US" dirty="0"/>
              <a:t>黄帝内</a:t>
            </a:r>
            <a:r>
              <a:rPr lang="zh-CN" altLang="en-US" dirty="0" smtClean="0"/>
              <a:t>经</a:t>
            </a:r>
            <a:r>
              <a:rPr lang="en-US" altLang="zh-CN" dirty="0"/>
              <a:t>·</a:t>
            </a:r>
            <a:r>
              <a:rPr lang="zh-CN" altLang="en-US" dirty="0"/>
              <a:t>素问</a:t>
            </a:r>
            <a:r>
              <a:rPr lang="en-US" altLang="zh-CN" dirty="0"/>
              <a:t>·</a:t>
            </a:r>
            <a:r>
              <a:rPr lang="zh-CN" altLang="en-US" dirty="0"/>
              <a:t>上古天真论</a:t>
            </a:r>
            <a:r>
              <a:rPr lang="en-US" altLang="zh-CN" dirty="0" smtClean="0"/>
              <a:t>》</a:t>
            </a:r>
            <a:endParaRPr lang="en-US" altLang="zh-CN" dirty="0"/>
          </a:p>
        </p:txBody>
      </p:sp>
    </p:spTree>
    <p:extLst>
      <p:ext uri="{BB962C8B-B14F-4D97-AF65-F5344CB8AC3E}">
        <p14:creationId xmlns:p14="http://schemas.microsoft.com/office/powerpoint/2010/main" val="87218700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949314" y="856210"/>
            <a:ext cx="10065050" cy="5619405"/>
          </a:xfrm>
        </p:spPr>
        <p:txBody>
          <a:bodyPr>
            <a:normAutofit/>
          </a:bodyPr>
          <a:lstStyle/>
          <a:p>
            <a:pPr>
              <a:lnSpc>
                <a:spcPct val="160000"/>
              </a:lnSpc>
            </a:pPr>
            <a:r>
              <a:rPr lang="zh-CN" altLang="en-US" sz="2000" dirty="0" smtClean="0"/>
              <a:t>春</a:t>
            </a:r>
            <a:r>
              <a:rPr lang="zh-CN" altLang="en-US" sz="2000" dirty="0"/>
              <a:t>三月，此谓发陈。天地俱生，万物以荣，夜卧早起，广步于庭，被发缓形，以使志生</a:t>
            </a:r>
            <a:r>
              <a:rPr lang="en-US" altLang="zh-CN" sz="2000" dirty="0"/>
              <a:t>;</a:t>
            </a:r>
            <a:r>
              <a:rPr lang="zh-CN" altLang="en-US" sz="2000" dirty="0"/>
              <a:t>生而勿杀，予而勿夺，赏而勿罚，此春气之应，养生之道也。逆之则伤肝，夏为寒变，奉长者少。</a:t>
            </a:r>
          </a:p>
          <a:p>
            <a:pPr>
              <a:lnSpc>
                <a:spcPct val="160000"/>
              </a:lnSpc>
            </a:pPr>
            <a:r>
              <a:rPr lang="zh-CN" altLang="en-US" sz="2000" dirty="0"/>
              <a:t>春天的三月，是草木发芽、枝叶舒展的季节。在这一季节里，天地一同焕发生机，万物因此欣欣向荣。人应当晚睡早起，多到室外散步</a:t>
            </a:r>
            <a:r>
              <a:rPr lang="en-US" altLang="zh-CN" sz="2000" dirty="0"/>
              <a:t>;</a:t>
            </a:r>
            <a:r>
              <a:rPr lang="zh-CN" altLang="en-US" sz="2000" dirty="0"/>
              <a:t>散步时解开头发，伸展伸展腰体，用以使情志宣发舒畅开来。天地使万物和人焕发生机的时候一定不要去扼杀，赋予万物和人焕发生机的权利一定不要去剥夺，勉励万物和人焕发生机的行为一定不要去破坏。这乃是顺应春气、养护人体生机的法则。违背这一法则，就会伤害肝气，到了夏天还会因为身体虚寒而出现病变。之所以如此，是由于春天生机不旺、以致供给身体在夏天茂长时所需的正气缺少的缘故。</a:t>
            </a:r>
          </a:p>
        </p:txBody>
      </p:sp>
      <p:sp>
        <p:nvSpPr>
          <p:cNvPr id="4" name="矩形 3"/>
          <p:cNvSpPr/>
          <p:nvPr/>
        </p:nvSpPr>
        <p:spPr>
          <a:xfrm>
            <a:off x="3466341" y="353874"/>
            <a:ext cx="3929281" cy="369332"/>
          </a:xfrm>
          <a:prstGeom prst="rect">
            <a:avLst/>
          </a:prstGeom>
        </p:spPr>
        <p:txBody>
          <a:bodyPr wrap="none">
            <a:spAutoFit/>
          </a:bodyPr>
          <a:lstStyle/>
          <a:p>
            <a:r>
              <a:rPr lang="zh-CN" altLang="en-US" dirty="0"/>
              <a:t>四季养生</a:t>
            </a:r>
            <a:r>
              <a:rPr lang="en-US" altLang="zh-CN" dirty="0"/>
              <a:t>《</a:t>
            </a:r>
            <a:r>
              <a:rPr lang="zh-CN" altLang="en-US" dirty="0"/>
              <a:t>黄帝内经</a:t>
            </a:r>
            <a:r>
              <a:rPr lang="en-US" altLang="zh-CN" dirty="0"/>
              <a:t>·</a:t>
            </a:r>
            <a:r>
              <a:rPr lang="zh-CN" altLang="en-US" dirty="0"/>
              <a:t>四气调神大论</a:t>
            </a:r>
            <a:r>
              <a:rPr lang="en-US" altLang="zh-CN" dirty="0"/>
              <a:t>》</a:t>
            </a:r>
          </a:p>
        </p:txBody>
      </p:sp>
    </p:spTree>
    <p:extLst>
      <p:ext uri="{BB962C8B-B14F-4D97-AF65-F5344CB8AC3E}">
        <p14:creationId xmlns:p14="http://schemas.microsoft.com/office/powerpoint/2010/main" val="396333562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1032440" y="839585"/>
            <a:ext cx="9720073" cy="5436524"/>
          </a:xfrm>
        </p:spPr>
        <p:txBody>
          <a:bodyPr>
            <a:normAutofit/>
          </a:bodyPr>
          <a:lstStyle/>
          <a:p>
            <a:pPr>
              <a:lnSpc>
                <a:spcPct val="150000"/>
              </a:lnSpc>
            </a:pPr>
            <a:r>
              <a:rPr lang="zh-CN" altLang="en-US" sz="2000" dirty="0"/>
              <a:t>夏三月，此谓蕃秀。天地气交，万物华实，夜卧早起，无厌于日，使志无怒，使华英成秀，使气得泄，若所爱在外，此夏气之应，养长之道也。逆之则伤心，秋为痎疟，奉收者少，冬至重病。</a:t>
            </a:r>
          </a:p>
          <a:p>
            <a:pPr>
              <a:lnSpc>
                <a:spcPct val="150000"/>
              </a:lnSpc>
            </a:pPr>
            <a:r>
              <a:rPr lang="zh-CN" altLang="en-US" sz="2000" dirty="0"/>
              <a:t>夏天的三个月，是万物繁盛壮美的季节。在这一季节里，天地之气已经完全交会，万物开始开花结实。人应当晚睡早起，不要对天长炎热感到厌倦，要使情绪平和不躁，使气色焕发光彩，使体内的阳气自然得到宣散，就像把愉快的心情表现于外一样。这乃是顺应夏气、保护身体机能旺盛滋长的法则。违背了这一法则，就会伤害心气，到了秋天又会由生疟疾。究其原因，则是由于身体在夏天未能得到充分长养、以致供给秋天的收敛之力少而不足的缘故。到了冬天，还会再导致别的疾病发生。</a:t>
            </a:r>
          </a:p>
          <a:p>
            <a:pPr>
              <a:lnSpc>
                <a:spcPct val="150000"/>
              </a:lnSpc>
            </a:pPr>
            <a:endParaRPr lang="zh-CN" altLang="en-US" sz="2000" dirty="0"/>
          </a:p>
        </p:txBody>
      </p:sp>
      <p:sp>
        <p:nvSpPr>
          <p:cNvPr id="4" name="矩形 3"/>
          <p:cNvSpPr/>
          <p:nvPr/>
        </p:nvSpPr>
        <p:spPr>
          <a:xfrm>
            <a:off x="3748973" y="337249"/>
            <a:ext cx="3929281" cy="369332"/>
          </a:xfrm>
          <a:prstGeom prst="rect">
            <a:avLst/>
          </a:prstGeom>
        </p:spPr>
        <p:txBody>
          <a:bodyPr wrap="none">
            <a:spAutoFit/>
          </a:bodyPr>
          <a:lstStyle/>
          <a:p>
            <a:r>
              <a:rPr lang="zh-CN" altLang="en-US" dirty="0"/>
              <a:t>四季养生</a:t>
            </a:r>
            <a:r>
              <a:rPr lang="en-US" altLang="zh-CN" dirty="0"/>
              <a:t>《</a:t>
            </a:r>
            <a:r>
              <a:rPr lang="zh-CN" altLang="en-US" dirty="0"/>
              <a:t>黄帝内经</a:t>
            </a:r>
            <a:r>
              <a:rPr lang="en-US" altLang="zh-CN" dirty="0"/>
              <a:t>·</a:t>
            </a:r>
            <a:r>
              <a:rPr lang="zh-CN" altLang="en-US" dirty="0"/>
              <a:t>四气调神大论</a:t>
            </a:r>
            <a:r>
              <a:rPr lang="en-US" altLang="zh-CN" dirty="0"/>
              <a:t>》</a:t>
            </a:r>
          </a:p>
        </p:txBody>
      </p:sp>
    </p:spTree>
    <p:extLst>
      <p:ext uri="{BB962C8B-B14F-4D97-AF65-F5344CB8AC3E}">
        <p14:creationId xmlns:p14="http://schemas.microsoft.com/office/powerpoint/2010/main" val="385837196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899437" y="872837"/>
            <a:ext cx="9720073" cy="5220392"/>
          </a:xfrm>
        </p:spPr>
        <p:txBody>
          <a:bodyPr>
            <a:normAutofit/>
          </a:bodyPr>
          <a:lstStyle/>
          <a:p>
            <a:pPr>
              <a:lnSpc>
                <a:spcPct val="150000"/>
              </a:lnSpc>
            </a:pPr>
            <a:r>
              <a:rPr lang="zh-CN" altLang="en-US" sz="2000" dirty="0">
                <a:solidFill>
                  <a:srgbClr val="FF0000"/>
                </a:solidFill>
              </a:rPr>
              <a:t>秋</a:t>
            </a:r>
            <a:r>
              <a:rPr lang="zh-CN" altLang="en-US" sz="2000" dirty="0"/>
              <a:t>三月，此谓容平。天气以急，地气以明，早卧早起，与鸡俱兴，使志安宁，以缓秋刑，收敛神气，使秋气平，无外其志，使肺气清，此秋气之应，养收之道也。逆之则伤肺，冬为飧泄，奉藏者少。</a:t>
            </a:r>
          </a:p>
          <a:p>
            <a:pPr>
              <a:lnSpc>
                <a:spcPct val="150000"/>
              </a:lnSpc>
            </a:pPr>
            <a:r>
              <a:rPr lang="zh-CN" altLang="en-US" sz="2000" dirty="0"/>
              <a:t>秋天的三个月，是万物果实饱满、已经成熟的季节。在这一季节里，天气清肃，其风劲急，草木凋零，大地明净。人应当早睡早起，跟群鸡同时作息。使情志安定平静，用以缓冲深秋的肃杀之气对人的影响</a:t>
            </a:r>
            <a:r>
              <a:rPr lang="en-US" altLang="zh-CN" sz="2000" dirty="0"/>
              <a:t>;</a:t>
            </a:r>
            <a:r>
              <a:rPr lang="zh-CN" altLang="en-US" sz="2000" dirty="0"/>
              <a:t>收敛此前向外宣散的神气，以使人体能适应秋气并达到相互平衡</a:t>
            </a:r>
            <a:r>
              <a:rPr lang="en-US" altLang="zh-CN" sz="2000" dirty="0"/>
              <a:t>;</a:t>
            </a:r>
            <a:r>
              <a:rPr lang="zh-CN" altLang="en-US" sz="2000" dirty="0"/>
              <a:t>不要让情志向外越泄，用以使肺气保持清肃。这乃是顺应秋气、养护人体收敛机能的法则。违背了这一法则，就会伤害肺气，到了冬天还会由</a:t>
            </a:r>
            <a:r>
              <a:rPr lang="zh-CN" altLang="en-US" sz="2000" dirty="0" smtClean="0"/>
              <a:t>生飧</a:t>
            </a:r>
            <a:r>
              <a:rPr lang="zh-CN" altLang="en-US" sz="2000" dirty="0"/>
              <a:t>泄。究其原因，是由于身体的收敛机能在秋天未能得到应有的养护、以致供给冬天的闭藏之力少而不足的缘故。</a:t>
            </a:r>
          </a:p>
        </p:txBody>
      </p:sp>
      <p:sp>
        <p:nvSpPr>
          <p:cNvPr id="4" name="矩形 3"/>
          <p:cNvSpPr/>
          <p:nvPr/>
        </p:nvSpPr>
        <p:spPr>
          <a:xfrm>
            <a:off x="3794832" y="260065"/>
            <a:ext cx="3929281" cy="369332"/>
          </a:xfrm>
          <a:prstGeom prst="rect">
            <a:avLst/>
          </a:prstGeom>
        </p:spPr>
        <p:txBody>
          <a:bodyPr wrap="none">
            <a:spAutoFit/>
          </a:bodyPr>
          <a:lstStyle/>
          <a:p>
            <a:r>
              <a:rPr lang="zh-CN" altLang="en-US" dirty="0"/>
              <a:t>四季养生</a:t>
            </a:r>
            <a:r>
              <a:rPr lang="en-US" altLang="zh-CN" dirty="0"/>
              <a:t>《</a:t>
            </a:r>
            <a:r>
              <a:rPr lang="zh-CN" altLang="en-US" dirty="0"/>
              <a:t>黄帝内经</a:t>
            </a:r>
            <a:r>
              <a:rPr lang="en-US" altLang="zh-CN" dirty="0"/>
              <a:t>·</a:t>
            </a:r>
            <a:r>
              <a:rPr lang="zh-CN" altLang="en-US" dirty="0"/>
              <a:t>四气调神大论</a:t>
            </a:r>
            <a:r>
              <a:rPr lang="en-US" altLang="zh-CN" dirty="0"/>
              <a:t>》</a:t>
            </a:r>
          </a:p>
        </p:txBody>
      </p:sp>
    </p:spTree>
    <p:extLst>
      <p:ext uri="{BB962C8B-B14F-4D97-AF65-F5344CB8AC3E}">
        <p14:creationId xmlns:p14="http://schemas.microsoft.com/office/powerpoint/2010/main" val="108239780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974252" y="864524"/>
            <a:ext cx="9720073" cy="4962698"/>
          </a:xfrm>
        </p:spPr>
        <p:txBody>
          <a:bodyPr>
            <a:normAutofit fontScale="92500"/>
          </a:bodyPr>
          <a:lstStyle/>
          <a:p>
            <a:pPr>
              <a:lnSpc>
                <a:spcPct val="150000"/>
              </a:lnSpc>
            </a:pPr>
            <a:r>
              <a:rPr lang="zh-CN" altLang="en-US" dirty="0"/>
              <a:t>冬三月，此谓闭藏。水冰地坼，无扰乎阳，早卧晚起，必待日光，使志若伏若匿，若有私意，若已有得，去寒就温，无泄皮肤，使气亟夺，此冬气之应，养藏之道也。逆之则伤肾，春为痿厥，奉生者少。</a:t>
            </a:r>
          </a:p>
          <a:p>
            <a:pPr>
              <a:lnSpc>
                <a:spcPct val="150000"/>
              </a:lnSpc>
            </a:pPr>
            <a:r>
              <a:rPr lang="zh-CN" altLang="en-US" dirty="0"/>
              <a:t>冬天的三个月，是万物生机闭藏的季节。在这一季节里，水面结冰，大地冻裂，所以人不要扰动阳气，要早睡晚起，一定需等到日光出现再起床</a:t>
            </a:r>
            <a:r>
              <a:rPr lang="en-US" altLang="zh-CN" dirty="0"/>
              <a:t>;</a:t>
            </a:r>
            <a:r>
              <a:rPr lang="zh-CN" altLang="en-US" dirty="0"/>
              <a:t>使情志就像军队埋伏、就像鱼鸟深藏、就像人有隐私、就像心有所获等等一样</a:t>
            </a:r>
            <a:r>
              <a:rPr lang="en-US" altLang="zh-CN" dirty="0"/>
              <a:t>;</a:t>
            </a:r>
            <a:r>
              <a:rPr lang="zh-CN" altLang="en-US" dirty="0"/>
              <a:t>还要远离严寒之地，靠近温暖之所，不要让肤腠开启出汗而使阳气大量丧失。这乃是顺应冬气、养护人体闭藏机能的法则。违背这一法则，就会伤害肾气，到了春天还会导致四肢痿弱逆冷的病症。究其原因，是由于身体的闭藏机能在冬天未能得到应有的养护、以致供给春天时焕发生机的能量少而不足的缘故。</a:t>
            </a:r>
          </a:p>
          <a:p>
            <a:pPr>
              <a:lnSpc>
                <a:spcPct val="150000"/>
              </a:lnSpc>
            </a:pPr>
            <a:endParaRPr lang="zh-CN" altLang="en-US" dirty="0"/>
          </a:p>
        </p:txBody>
      </p:sp>
      <p:sp>
        <p:nvSpPr>
          <p:cNvPr id="4" name="矩形 3"/>
          <p:cNvSpPr/>
          <p:nvPr/>
        </p:nvSpPr>
        <p:spPr>
          <a:xfrm>
            <a:off x="3599345" y="434632"/>
            <a:ext cx="3929281" cy="369332"/>
          </a:xfrm>
          <a:prstGeom prst="rect">
            <a:avLst/>
          </a:prstGeom>
        </p:spPr>
        <p:txBody>
          <a:bodyPr wrap="none">
            <a:spAutoFit/>
          </a:bodyPr>
          <a:lstStyle/>
          <a:p>
            <a:r>
              <a:rPr lang="zh-CN" altLang="en-US" dirty="0"/>
              <a:t>四季养生</a:t>
            </a:r>
            <a:r>
              <a:rPr lang="en-US" altLang="zh-CN" dirty="0"/>
              <a:t>《</a:t>
            </a:r>
            <a:r>
              <a:rPr lang="zh-CN" altLang="en-US" dirty="0"/>
              <a:t>黄帝内经</a:t>
            </a:r>
            <a:r>
              <a:rPr lang="en-US" altLang="zh-CN" dirty="0"/>
              <a:t>·</a:t>
            </a:r>
            <a:r>
              <a:rPr lang="zh-CN" altLang="en-US" dirty="0"/>
              <a:t>四气调神大论</a:t>
            </a:r>
            <a:r>
              <a:rPr lang="en-US" altLang="zh-CN" dirty="0"/>
              <a:t>》</a:t>
            </a:r>
          </a:p>
        </p:txBody>
      </p:sp>
    </p:spTree>
    <p:extLst>
      <p:ext uri="{BB962C8B-B14F-4D97-AF65-F5344CB8AC3E}">
        <p14:creationId xmlns:p14="http://schemas.microsoft.com/office/powerpoint/2010/main" val="18982625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t>总结</a:t>
            </a:r>
          </a:p>
        </p:txBody>
      </p:sp>
      <p:sp>
        <p:nvSpPr>
          <p:cNvPr id="3" name="内容占位符 2"/>
          <p:cNvSpPr>
            <a:spLocks noGrp="1"/>
          </p:cNvSpPr>
          <p:nvPr>
            <p:ph idx="1"/>
          </p:nvPr>
        </p:nvSpPr>
        <p:spPr>
          <a:xfrm>
            <a:off x="856210" y="2161309"/>
            <a:ext cx="10449099" cy="3749040"/>
          </a:xfrm>
        </p:spPr>
        <p:txBody>
          <a:bodyPr>
            <a:noAutofit/>
          </a:bodyPr>
          <a:lstStyle/>
          <a:p>
            <a:pPr marL="0" indent="0">
              <a:buNone/>
            </a:pPr>
            <a:r>
              <a:rPr lang="en-US" altLang="zh-CN" sz="1600" b="1" dirty="0"/>
              <a:t>《</a:t>
            </a:r>
            <a:r>
              <a:rPr lang="zh-CN" altLang="en-US" sz="1600" b="1" dirty="0"/>
              <a:t>黄帝内经</a:t>
            </a:r>
            <a:r>
              <a:rPr lang="en-US" altLang="zh-CN" sz="1600" b="1" dirty="0" smtClean="0"/>
              <a:t>》</a:t>
            </a:r>
            <a:r>
              <a:rPr lang="zh-CN" altLang="en-US" sz="1600" b="1" dirty="0" smtClean="0"/>
              <a:t>主要</a:t>
            </a:r>
            <a:r>
              <a:rPr lang="zh-CN" altLang="en-US" sz="1600" b="1" dirty="0"/>
              <a:t>内容包括：整体观念、阴阳五行、藏象经络、病因病机、诊法治则、预防养生和运气学说等等。</a:t>
            </a:r>
          </a:p>
          <a:p>
            <a:r>
              <a:rPr lang="zh-CN" altLang="en-US" sz="1600" b="1" dirty="0"/>
              <a:t>“</a:t>
            </a:r>
            <a:r>
              <a:rPr lang="zh-CN" altLang="en-US" sz="1600" b="1" dirty="0">
                <a:solidFill>
                  <a:srgbClr val="FF0000"/>
                </a:solidFill>
              </a:rPr>
              <a:t>整体观念</a:t>
            </a:r>
            <a:r>
              <a:rPr lang="zh-CN" altLang="en-US" sz="1600" b="1" dirty="0"/>
              <a:t>”强调人体本身与自然界是一个整体，同时人体结构和各个部分都是彼此联系的。</a:t>
            </a:r>
          </a:p>
          <a:p>
            <a:r>
              <a:rPr lang="zh-CN" altLang="en-US" sz="1600" b="1" dirty="0"/>
              <a:t>“阴阳五行”是用来说明事物之间对立统一关系的理论。</a:t>
            </a:r>
          </a:p>
          <a:p>
            <a:r>
              <a:rPr lang="zh-CN" altLang="en-US" sz="1600" b="1" dirty="0"/>
              <a:t>“藏象经络”是以研究人体五脏六腑、十二经脉、奇经八脉等生理功能、病理变化及相互关系为主要内容的。</a:t>
            </a:r>
          </a:p>
          <a:p>
            <a:r>
              <a:rPr lang="zh-CN" altLang="en-US" sz="1600" b="1" dirty="0"/>
              <a:t>“病因病机”阐述了各种致病因素作用于人体后是否发病以及疾病发生和变化的内在机理。</a:t>
            </a:r>
          </a:p>
          <a:p>
            <a:r>
              <a:rPr lang="zh-CN" altLang="en-US" sz="1600" b="1" dirty="0"/>
              <a:t>“诊法治则”是中医认识和治疗疾病的基本原则。</a:t>
            </a:r>
          </a:p>
          <a:p>
            <a:r>
              <a:rPr lang="zh-CN" altLang="en-US" sz="1600" b="1" dirty="0"/>
              <a:t>“</a:t>
            </a:r>
            <a:r>
              <a:rPr lang="zh-CN" altLang="en-US" sz="1600" b="1" dirty="0">
                <a:solidFill>
                  <a:srgbClr val="FF0000"/>
                </a:solidFill>
              </a:rPr>
              <a:t>预防养生</a:t>
            </a:r>
            <a:r>
              <a:rPr lang="zh-CN" altLang="en-US" sz="1600" b="1" dirty="0"/>
              <a:t>”系统地阐述了中医的养生学说，是养生防病经验的重要总结。</a:t>
            </a:r>
          </a:p>
          <a:p>
            <a:r>
              <a:rPr lang="zh-CN" altLang="en-US" sz="1600" b="1" dirty="0"/>
              <a:t>“</a:t>
            </a:r>
            <a:r>
              <a:rPr lang="zh-CN" altLang="en-US" sz="1600" b="1" dirty="0">
                <a:solidFill>
                  <a:srgbClr val="FF0000"/>
                </a:solidFill>
              </a:rPr>
              <a:t>运气学说</a:t>
            </a:r>
            <a:r>
              <a:rPr lang="zh-CN" altLang="en-US" sz="1600" b="1" dirty="0"/>
              <a:t>”研究自然界气候对人体生理、病理的影响，并以此为依据，指导人们趋利避害。</a:t>
            </a:r>
          </a:p>
          <a:p>
            <a:endParaRPr lang="zh-CN" altLang="en-US" sz="1600" b="1" dirty="0"/>
          </a:p>
          <a:p>
            <a:endParaRPr lang="zh-CN" altLang="en-US" sz="1600" b="1" dirty="0"/>
          </a:p>
        </p:txBody>
      </p:sp>
    </p:spTree>
    <p:extLst>
      <p:ext uri="{BB962C8B-B14F-4D97-AF65-F5344CB8AC3E}">
        <p14:creationId xmlns:p14="http://schemas.microsoft.com/office/powerpoint/2010/main" val="234494202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1032441" y="764771"/>
            <a:ext cx="9720073" cy="5902036"/>
          </a:xfrm>
        </p:spPr>
        <p:txBody>
          <a:bodyPr>
            <a:normAutofit fontScale="70000" lnSpcReduction="20000"/>
          </a:bodyPr>
          <a:lstStyle/>
          <a:p>
            <a:pPr>
              <a:lnSpc>
                <a:spcPct val="170000"/>
              </a:lnSpc>
            </a:pPr>
            <a:r>
              <a:rPr lang="zh-CN" altLang="en-US" dirty="0"/>
              <a:t>逆春气则少阳不生，肝气内变</a:t>
            </a:r>
            <a:r>
              <a:rPr lang="en-US" altLang="zh-CN" dirty="0"/>
              <a:t>;</a:t>
            </a:r>
            <a:r>
              <a:rPr lang="zh-CN" altLang="en-US" dirty="0"/>
              <a:t>逆夏气则太阳不长，心气内洞</a:t>
            </a:r>
            <a:r>
              <a:rPr lang="en-US" altLang="zh-CN" dirty="0"/>
              <a:t>;</a:t>
            </a:r>
            <a:r>
              <a:rPr lang="zh-CN" altLang="en-US" dirty="0"/>
              <a:t>逆秋气则太阴不收，肺气焦满</a:t>
            </a:r>
            <a:r>
              <a:rPr lang="en-US" altLang="zh-CN" dirty="0"/>
              <a:t>;</a:t>
            </a:r>
            <a:r>
              <a:rPr lang="zh-CN" altLang="en-US" dirty="0"/>
              <a:t>逆冬气则少阴不藏，肾气独沉。夫四时阴阳者，万物之根本也。所以圣人春夏养阳，秋冬养阴，以从其根，故与万物沉浮于生长之门。逆其根，则伐其本，坏其真矣。故阴阳四时者，万物之终始也，死生之本也，逆之则灾害生，从之则苛疾不起，是谓得道。道者，圣人行之，愚者佩之。从阴阳则生，逆之则死</a:t>
            </a:r>
            <a:r>
              <a:rPr lang="en-US" altLang="zh-CN" dirty="0"/>
              <a:t>;</a:t>
            </a:r>
            <a:r>
              <a:rPr lang="zh-CN" altLang="en-US" dirty="0"/>
              <a:t>从之则治，逆之则乱。反顺为逆，是谓内格</a:t>
            </a:r>
            <a:r>
              <a:rPr lang="zh-CN" altLang="en-US" dirty="0" smtClean="0"/>
              <a:t>。</a:t>
            </a:r>
            <a:endParaRPr lang="en-US" altLang="zh-CN" dirty="0" smtClean="0"/>
          </a:p>
          <a:p>
            <a:pPr>
              <a:lnSpc>
                <a:spcPct val="170000"/>
              </a:lnSpc>
            </a:pPr>
            <a:r>
              <a:rPr lang="zh-CN" altLang="en-US" dirty="0"/>
              <a:t>违背了春天的时令规律，人体的少阳之气就不能焕发生机，肝气就会因此内郁而引起病变</a:t>
            </a:r>
            <a:r>
              <a:rPr lang="en-US" altLang="zh-CN" dirty="0"/>
              <a:t>;</a:t>
            </a:r>
            <a:r>
              <a:rPr lang="zh-CN" altLang="en-US" dirty="0"/>
              <a:t>违背了夏天的时令规律，人体的太阳之气就不能旺盛滋长，心气就会因此内空而出现虚寒</a:t>
            </a:r>
            <a:r>
              <a:rPr lang="en-US" altLang="zh-CN" dirty="0"/>
              <a:t>;</a:t>
            </a:r>
            <a:r>
              <a:rPr lang="zh-CN" altLang="en-US" dirty="0"/>
              <a:t>违背了秋天的时令规律，人体的太阴之气就不能起到收敛的作用，肺气就会因此枯萎而导致肺部胀满</a:t>
            </a:r>
            <a:r>
              <a:rPr lang="en-US" altLang="zh-CN" dirty="0"/>
              <a:t>;</a:t>
            </a:r>
            <a:r>
              <a:rPr lang="zh-CN" altLang="en-US" dirty="0"/>
              <a:t>违背了冬天的时令规律，人体的少阴之气就不能起到闭藏的作用，肾气就会因此失常而发生泻泄</a:t>
            </a:r>
            <a:r>
              <a:rPr lang="zh-CN" altLang="en-US" dirty="0" smtClean="0"/>
              <a:t>。</a:t>
            </a:r>
            <a:endParaRPr lang="zh-CN" altLang="en-US" dirty="0"/>
          </a:p>
          <a:p>
            <a:pPr>
              <a:lnSpc>
                <a:spcPct val="170000"/>
              </a:lnSpc>
            </a:pPr>
            <a:r>
              <a:rPr lang="zh-CN" altLang="en-US" dirty="0"/>
              <a:t>四季的阴阳变化，是万物生发、滋长、收敛、闭藏的根本。懂得养生的圣人在春夏二季摄养阳气、在秋冬二季保养阴精的原因，就是为了适应养生的根本规律，所以能同万物在生发、滋长、收敛、闭藏这些方面保持一致。违背了养生之道的根本规律，就会摧残人体的本元、毁坏人的身体。所以四季的阴阳变化，是万物的起点与终点，是生死的根本。违背了它，灾祸就会产生</a:t>
            </a:r>
            <a:r>
              <a:rPr lang="en-US" altLang="zh-CN" dirty="0"/>
              <a:t>;</a:t>
            </a:r>
            <a:r>
              <a:rPr lang="zh-CN" altLang="en-US" dirty="0"/>
              <a:t>而适应它，重病就不会患上</a:t>
            </a:r>
            <a:r>
              <a:rPr lang="zh-CN" altLang="en-US" dirty="0" smtClean="0"/>
              <a:t>。</a:t>
            </a:r>
            <a:endParaRPr lang="en-US" altLang="zh-CN" dirty="0" smtClean="0"/>
          </a:p>
          <a:p>
            <a:pPr>
              <a:lnSpc>
                <a:spcPct val="170000"/>
              </a:lnSpc>
            </a:pPr>
            <a:r>
              <a:rPr lang="zh-CN" altLang="en-US" dirty="0" smtClean="0"/>
              <a:t>懂得</a:t>
            </a:r>
            <a:r>
              <a:rPr lang="zh-CN" altLang="en-US" dirty="0"/>
              <a:t>了这些，就可以说是掌握了养生之道</a:t>
            </a:r>
            <a:r>
              <a:rPr lang="zh-CN" altLang="en-US" dirty="0" smtClean="0"/>
              <a:t>。养生之道</a:t>
            </a:r>
            <a:r>
              <a:rPr lang="zh-CN" altLang="en-US" dirty="0"/>
              <a:t>，圣人遵行它，愚蠢的人们违背它。顺应四季的阴阳变化人就能生存，违背四季的阴阳变化人就会死亡</a:t>
            </a:r>
            <a:r>
              <a:rPr lang="en-US" altLang="zh-CN" dirty="0"/>
              <a:t>;</a:t>
            </a:r>
            <a:r>
              <a:rPr lang="zh-CN" altLang="en-US" dirty="0"/>
              <a:t>顺应四季的阴阳变化人体就能功能正常，违背四季的阴阳变化人体就会功能紊乱。把顺应四季的阴阳变化颠倒过来变成违背它而产生的病变，这叫</a:t>
            </a:r>
            <a:r>
              <a:rPr lang="en-US" altLang="zh-CN" dirty="0"/>
              <a:t>"</a:t>
            </a:r>
            <a:r>
              <a:rPr lang="zh-CN" altLang="en-US" dirty="0"/>
              <a:t>内格</a:t>
            </a:r>
            <a:r>
              <a:rPr lang="en-US" altLang="zh-CN" dirty="0"/>
              <a:t>"</a:t>
            </a:r>
            <a:r>
              <a:rPr lang="zh-CN" altLang="en-US" dirty="0"/>
              <a:t>。</a:t>
            </a:r>
          </a:p>
        </p:txBody>
      </p:sp>
      <p:sp>
        <p:nvSpPr>
          <p:cNvPr id="4" name="矩形 3"/>
          <p:cNvSpPr/>
          <p:nvPr/>
        </p:nvSpPr>
        <p:spPr>
          <a:xfrm>
            <a:off x="3927836" y="395439"/>
            <a:ext cx="3929281" cy="369332"/>
          </a:xfrm>
          <a:prstGeom prst="rect">
            <a:avLst/>
          </a:prstGeom>
        </p:spPr>
        <p:txBody>
          <a:bodyPr wrap="none">
            <a:spAutoFit/>
          </a:bodyPr>
          <a:lstStyle/>
          <a:p>
            <a:r>
              <a:rPr lang="zh-CN" altLang="en-US" dirty="0"/>
              <a:t>四季养生</a:t>
            </a:r>
            <a:r>
              <a:rPr lang="en-US" altLang="zh-CN" dirty="0"/>
              <a:t>《</a:t>
            </a:r>
            <a:r>
              <a:rPr lang="zh-CN" altLang="en-US" dirty="0"/>
              <a:t>黄帝内经</a:t>
            </a:r>
            <a:r>
              <a:rPr lang="en-US" altLang="zh-CN" dirty="0"/>
              <a:t>·</a:t>
            </a:r>
            <a:r>
              <a:rPr lang="zh-CN" altLang="en-US" dirty="0"/>
              <a:t>四气调神大论</a:t>
            </a:r>
            <a:r>
              <a:rPr lang="en-US" altLang="zh-CN" dirty="0"/>
              <a:t>》</a:t>
            </a:r>
          </a:p>
        </p:txBody>
      </p:sp>
    </p:spTree>
    <p:extLst>
      <p:ext uri="{BB962C8B-B14F-4D97-AF65-F5344CB8AC3E}">
        <p14:creationId xmlns:p14="http://schemas.microsoft.com/office/powerpoint/2010/main" val="421502453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899437" y="764770"/>
            <a:ext cx="9720073" cy="5669281"/>
          </a:xfrm>
        </p:spPr>
        <p:txBody>
          <a:bodyPr>
            <a:normAutofit fontScale="77500" lnSpcReduction="20000"/>
          </a:bodyPr>
          <a:lstStyle/>
          <a:p>
            <a:pPr>
              <a:lnSpc>
                <a:spcPct val="170000"/>
              </a:lnSpc>
            </a:pPr>
            <a:r>
              <a:rPr lang="zh-CN" altLang="en-US" dirty="0"/>
              <a:t>天气，清净光明者也，藏德不止，故不下也。天明则日月不明，邪害空窍，阳气者闭塞，地气者冒明，云雾不精，则上应白露不下，交通不表，万物命故不施，不施则名木多死。恶气不发，风雨不节，白露不下，则菀槁不荣。贼风数至，暴雨数起，天地四时不相保，与道相失，则未央绝灭。唯圣人从之，故身无奇病，万物</a:t>
            </a:r>
            <a:r>
              <a:rPr lang="zh-CN" altLang="en-US" dirty="0" smtClean="0"/>
              <a:t>不失</a:t>
            </a:r>
            <a:r>
              <a:rPr lang="zh-CN" altLang="en-US" dirty="0"/>
              <a:t>，生气不竭</a:t>
            </a:r>
            <a:r>
              <a:rPr lang="zh-CN" altLang="en-US" dirty="0" smtClean="0"/>
              <a:t>。</a:t>
            </a:r>
            <a:endParaRPr lang="en-US" altLang="zh-CN" dirty="0" smtClean="0"/>
          </a:p>
          <a:p>
            <a:pPr>
              <a:lnSpc>
                <a:spcPct val="170000"/>
              </a:lnSpc>
            </a:pPr>
            <a:r>
              <a:rPr lang="zh-CN" altLang="en-US" dirty="0"/>
              <a:t>天气能够总是清爽洁净、一片光明，是由于上天所具的化生万物之道藏而不露并健运不息、永不衰减的缘故。如果天上阴霾笼罩、晦暗不清，日月就不能放射光明。在这样的时候，邪气就会侵入人的孔窍而造成疾病。如果天上的阳气闭塞不通，地上的阴气不能萌发上腾，云雾不能消散而使天空放晴，那么天上下应地气的甘露就不会降下，天地阴阳的交感就不会发生，万物的生机也就因此而不能延续下去了。万物的生机不能延续，即使高大的树木也会大量枯死。有害于万物生长的恶劣气候不能终止，风雨不能按时到来，甘露不能降下，草木就会凋零枯萎而不能繁茂。邪风频频刮来，暴雨屡屡突降，天地阴阳、四季之气不能相互保持协调，同时又大大背离正常规律，那么万物将活不到各自寿命的半数就会完全死亡。只有懂得养生之道的圣人能够适应四季阴阳的变化，所以他们的身体从无大病。要是万物都能像圣人一样不去背离养生之道，能够适应四季阴阳的变化，它们的生气就不会枯竭。</a:t>
            </a:r>
          </a:p>
        </p:txBody>
      </p:sp>
      <p:sp>
        <p:nvSpPr>
          <p:cNvPr id="4" name="矩形 3"/>
          <p:cNvSpPr/>
          <p:nvPr/>
        </p:nvSpPr>
        <p:spPr>
          <a:xfrm>
            <a:off x="3794832" y="326566"/>
            <a:ext cx="3929281" cy="369332"/>
          </a:xfrm>
          <a:prstGeom prst="rect">
            <a:avLst/>
          </a:prstGeom>
        </p:spPr>
        <p:txBody>
          <a:bodyPr wrap="none">
            <a:spAutoFit/>
          </a:bodyPr>
          <a:lstStyle/>
          <a:p>
            <a:r>
              <a:rPr lang="zh-CN" altLang="en-US" dirty="0"/>
              <a:t>四季养生</a:t>
            </a:r>
            <a:r>
              <a:rPr lang="en-US" altLang="zh-CN" dirty="0"/>
              <a:t>《</a:t>
            </a:r>
            <a:r>
              <a:rPr lang="zh-CN" altLang="en-US" dirty="0"/>
              <a:t>黄帝内经</a:t>
            </a:r>
            <a:r>
              <a:rPr lang="en-US" altLang="zh-CN" dirty="0"/>
              <a:t>·</a:t>
            </a:r>
            <a:r>
              <a:rPr lang="zh-CN" altLang="en-US" dirty="0"/>
              <a:t>四气调神大论</a:t>
            </a:r>
            <a:r>
              <a:rPr lang="en-US" altLang="zh-CN" dirty="0"/>
              <a:t>》</a:t>
            </a:r>
          </a:p>
        </p:txBody>
      </p:sp>
    </p:spTree>
    <p:extLst>
      <p:ext uri="{BB962C8B-B14F-4D97-AF65-F5344CB8AC3E}">
        <p14:creationId xmlns:p14="http://schemas.microsoft.com/office/powerpoint/2010/main" val="127733149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1207008" y="1072341"/>
            <a:ext cx="9720073" cy="5162205"/>
          </a:xfrm>
        </p:spPr>
        <p:txBody>
          <a:bodyPr/>
          <a:lstStyle/>
          <a:p>
            <a:pPr>
              <a:lnSpc>
                <a:spcPct val="150000"/>
              </a:lnSpc>
            </a:pPr>
            <a:r>
              <a:rPr lang="zh-CN" altLang="en-US" dirty="0"/>
              <a:t>是故圣人不治已病治未病，不治已乱治未乱，此之谓也。夫病已成而后药之，乱已成而后治之，譬犹渴而穿井，斗而铸锥，不亦晚</a:t>
            </a:r>
            <a:r>
              <a:rPr lang="zh-CN" altLang="en-US" dirty="0" smtClean="0"/>
              <a:t>乎？</a:t>
            </a:r>
            <a:endParaRPr lang="en-US" altLang="zh-CN" dirty="0" smtClean="0"/>
          </a:p>
          <a:p>
            <a:pPr>
              <a:lnSpc>
                <a:spcPct val="150000"/>
              </a:lnSpc>
            </a:pPr>
            <a:r>
              <a:rPr lang="zh-CN" altLang="en-US" dirty="0"/>
              <a:t>因此圣人不是在生病之后才去治疗，而是在还没有生病的时候就进行预防</a:t>
            </a:r>
            <a:r>
              <a:rPr lang="en-US" altLang="zh-CN" dirty="0"/>
              <a:t>;</a:t>
            </a:r>
            <a:r>
              <a:rPr lang="zh-CN" altLang="en-US" dirty="0"/>
              <a:t>不是在身体的功能紊乱之后才去调理，而是在身体的功能还没有紊乱的时候就进行预防，说的就是这些道理。疾病已经生成然后才去用药治疗，身体的功能紊乱之后才去进行调理，打一个比方，就像是口渴了然后才去掘井、战斗已经开始了然后才去铸造</a:t>
            </a:r>
            <a:r>
              <a:rPr lang="zh-CN" altLang="en-US" dirty="0" smtClean="0"/>
              <a:t>武器</a:t>
            </a:r>
            <a:r>
              <a:rPr lang="zh-CN" altLang="en-US" dirty="0"/>
              <a:t>一</a:t>
            </a:r>
            <a:r>
              <a:rPr lang="zh-CN" altLang="en-US" dirty="0" smtClean="0"/>
              <a:t>样</a:t>
            </a:r>
            <a:r>
              <a:rPr lang="zh-CN" altLang="en-US" dirty="0"/>
              <a:t>，不是太晚了</a:t>
            </a:r>
            <a:r>
              <a:rPr lang="zh-CN" altLang="en-US" dirty="0" smtClean="0"/>
              <a:t>吗？</a:t>
            </a:r>
            <a:endParaRPr lang="zh-CN" altLang="en-US" dirty="0"/>
          </a:p>
        </p:txBody>
      </p:sp>
      <p:sp>
        <p:nvSpPr>
          <p:cNvPr id="4" name="五角星 3"/>
          <p:cNvSpPr/>
          <p:nvPr/>
        </p:nvSpPr>
        <p:spPr>
          <a:xfrm>
            <a:off x="766434" y="1072341"/>
            <a:ext cx="590204" cy="532014"/>
          </a:xfrm>
          <a:prstGeom prst="star5">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 name="矩形 4"/>
          <p:cNvSpPr/>
          <p:nvPr/>
        </p:nvSpPr>
        <p:spPr>
          <a:xfrm>
            <a:off x="3915228" y="309941"/>
            <a:ext cx="3929281" cy="369332"/>
          </a:xfrm>
          <a:prstGeom prst="rect">
            <a:avLst/>
          </a:prstGeom>
        </p:spPr>
        <p:txBody>
          <a:bodyPr wrap="none">
            <a:spAutoFit/>
          </a:bodyPr>
          <a:lstStyle/>
          <a:p>
            <a:r>
              <a:rPr lang="zh-CN" altLang="en-US" dirty="0"/>
              <a:t>四季养生</a:t>
            </a:r>
            <a:r>
              <a:rPr lang="en-US" altLang="zh-CN" dirty="0"/>
              <a:t>《</a:t>
            </a:r>
            <a:r>
              <a:rPr lang="zh-CN" altLang="en-US" dirty="0"/>
              <a:t>黄帝内经</a:t>
            </a:r>
            <a:r>
              <a:rPr lang="en-US" altLang="zh-CN" dirty="0"/>
              <a:t>·</a:t>
            </a:r>
            <a:r>
              <a:rPr lang="zh-CN" altLang="en-US" dirty="0"/>
              <a:t>四气调神大论</a:t>
            </a:r>
            <a:r>
              <a:rPr lang="en-US" altLang="zh-CN" dirty="0"/>
              <a:t>》</a:t>
            </a:r>
          </a:p>
        </p:txBody>
      </p:sp>
    </p:spTree>
    <p:extLst>
      <p:ext uri="{BB962C8B-B14F-4D97-AF65-F5344CB8AC3E}">
        <p14:creationId xmlns:p14="http://schemas.microsoft.com/office/powerpoint/2010/main" val="206035873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990877" y="989215"/>
            <a:ext cx="9720073" cy="5685905"/>
          </a:xfrm>
        </p:spPr>
        <p:txBody>
          <a:bodyPr>
            <a:normAutofit/>
          </a:bodyPr>
          <a:lstStyle/>
          <a:p>
            <a:pPr>
              <a:lnSpc>
                <a:spcPct val="150000"/>
              </a:lnSpc>
            </a:pPr>
            <a:r>
              <a:rPr lang="zh-CN" altLang="en-US" dirty="0" smtClean="0"/>
              <a:t>东风</a:t>
            </a:r>
            <a:r>
              <a:rPr lang="zh-CN" altLang="en-US" dirty="0"/>
              <a:t>生于春，病在肝，俞在颈项；南风生于夏，病在心，俞在胸胁；西风生于秋，病在肺，俞在肩背；北风生于冬，病在肾，俞在腰股；中央为土，病在脾，俞在脊</a:t>
            </a:r>
            <a:r>
              <a:rPr lang="zh-CN" altLang="en-US" dirty="0" smtClean="0"/>
              <a:t>。</a:t>
            </a:r>
            <a:endParaRPr lang="zh-CN" altLang="en-US" dirty="0"/>
          </a:p>
          <a:p>
            <a:pPr>
              <a:lnSpc>
                <a:spcPct val="150000"/>
              </a:lnSpc>
            </a:pPr>
            <a:r>
              <a:rPr lang="zh-CN" altLang="en-US" dirty="0"/>
              <a:t>故春气者，病在头；夏气者，病在藏；秋气者，病在肩背；冬气者，病在四支</a:t>
            </a:r>
            <a:r>
              <a:rPr lang="zh-CN" altLang="en-US" dirty="0" smtClean="0"/>
              <a:t>。</a:t>
            </a:r>
            <a:endParaRPr lang="zh-CN" altLang="en-US" dirty="0"/>
          </a:p>
          <a:p>
            <a:pPr>
              <a:lnSpc>
                <a:spcPct val="150000"/>
              </a:lnSpc>
            </a:pPr>
            <a:r>
              <a:rPr lang="zh-CN" altLang="en-US" dirty="0"/>
              <a:t>故春善病鼽衄，仲夏善病胸胁，长夏善病洞泄寒中，秋善病风疟，冬善病痹厥</a:t>
            </a:r>
            <a:r>
              <a:rPr lang="zh-CN" altLang="en-US" dirty="0" smtClean="0"/>
              <a:t>。</a:t>
            </a:r>
            <a:endParaRPr lang="zh-CN" altLang="en-US" dirty="0"/>
          </a:p>
          <a:p>
            <a:pPr>
              <a:lnSpc>
                <a:spcPct val="150000"/>
              </a:lnSpc>
            </a:pPr>
            <a:r>
              <a:rPr lang="zh-CN" altLang="en-US" dirty="0"/>
              <a:t>故冬不按跷，春不鼽衄，春不病颈项，仲夏不病胸胁，长夏不病洞泄寒中，秋不病风疟，冬不病痹厥，飧泄而汗出也</a:t>
            </a:r>
            <a:r>
              <a:rPr lang="zh-CN" altLang="en-US" dirty="0" smtClean="0"/>
              <a:t>。</a:t>
            </a:r>
            <a:endParaRPr lang="zh-CN" altLang="en-US" dirty="0"/>
          </a:p>
          <a:p>
            <a:pPr>
              <a:lnSpc>
                <a:spcPct val="150000"/>
              </a:lnSpc>
            </a:pPr>
            <a:r>
              <a:rPr lang="zh-CN" altLang="en-US" dirty="0"/>
              <a:t>夫精者，身之本也。故藏于精者，春不病温。夏暑汗不出者，秋成风疟。此平人脉法也。</a:t>
            </a:r>
          </a:p>
        </p:txBody>
      </p:sp>
      <p:sp>
        <p:nvSpPr>
          <p:cNvPr id="4" name="矩形 3"/>
          <p:cNvSpPr/>
          <p:nvPr/>
        </p:nvSpPr>
        <p:spPr>
          <a:xfrm>
            <a:off x="4126549" y="492822"/>
            <a:ext cx="3698448" cy="369332"/>
          </a:xfrm>
          <a:prstGeom prst="rect">
            <a:avLst/>
          </a:prstGeom>
        </p:spPr>
        <p:txBody>
          <a:bodyPr wrap="none">
            <a:spAutoFit/>
          </a:bodyPr>
          <a:lstStyle/>
          <a:p>
            <a:r>
              <a:rPr lang="zh-CN" altLang="en-US" dirty="0"/>
              <a:t>四季养生</a:t>
            </a:r>
            <a:r>
              <a:rPr lang="en-US" altLang="zh-CN" dirty="0" smtClean="0"/>
              <a:t>《</a:t>
            </a:r>
            <a:r>
              <a:rPr lang="zh-CN" altLang="en-US" dirty="0"/>
              <a:t>黄帝内经</a:t>
            </a:r>
            <a:r>
              <a:rPr lang="en-US" altLang="zh-CN" dirty="0"/>
              <a:t>·</a:t>
            </a:r>
            <a:r>
              <a:rPr lang="zh-CN" altLang="en-US" dirty="0"/>
              <a:t>金匮真言论</a:t>
            </a:r>
            <a:r>
              <a:rPr lang="en-US" altLang="zh-CN" dirty="0"/>
              <a:t>》</a:t>
            </a:r>
          </a:p>
        </p:txBody>
      </p:sp>
    </p:spTree>
    <p:extLst>
      <p:ext uri="{BB962C8B-B14F-4D97-AF65-F5344CB8AC3E}">
        <p14:creationId xmlns:p14="http://schemas.microsoft.com/office/powerpoint/2010/main" val="137808231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1024128" y="847898"/>
            <a:ext cx="9720073" cy="5577840"/>
          </a:xfrm>
        </p:spPr>
        <p:txBody>
          <a:bodyPr>
            <a:normAutofit fontScale="77500" lnSpcReduction="20000"/>
          </a:bodyPr>
          <a:lstStyle/>
          <a:p>
            <a:pPr>
              <a:lnSpc>
                <a:spcPct val="150000"/>
              </a:lnSpc>
            </a:pPr>
            <a:r>
              <a:rPr lang="zh-CN" altLang="en-US" dirty="0"/>
              <a:t>东风生于春季，病多发生在肝，肝的经气输注于颈项</a:t>
            </a:r>
            <a:r>
              <a:rPr lang="zh-CN" altLang="en-US" dirty="0" smtClean="0"/>
              <a:t>。</a:t>
            </a:r>
            <a:endParaRPr lang="en-US" altLang="zh-CN" dirty="0" smtClean="0"/>
          </a:p>
          <a:p>
            <a:pPr>
              <a:lnSpc>
                <a:spcPct val="150000"/>
              </a:lnSpc>
            </a:pPr>
            <a:r>
              <a:rPr lang="zh-CN" altLang="en-US" dirty="0" smtClean="0"/>
              <a:t>南风</a:t>
            </a:r>
            <a:r>
              <a:rPr lang="zh-CN" altLang="en-US" dirty="0"/>
              <a:t>生于夏季，病多发生于心，心的经气输注于胸胁</a:t>
            </a:r>
            <a:r>
              <a:rPr lang="zh-CN" altLang="en-US" dirty="0" smtClean="0"/>
              <a:t>。</a:t>
            </a:r>
            <a:endParaRPr lang="en-US" altLang="zh-CN" dirty="0" smtClean="0"/>
          </a:p>
          <a:p>
            <a:pPr>
              <a:lnSpc>
                <a:spcPct val="150000"/>
              </a:lnSpc>
            </a:pPr>
            <a:r>
              <a:rPr lang="zh-CN" altLang="en-US" dirty="0" smtClean="0"/>
              <a:t>西风</a:t>
            </a:r>
            <a:r>
              <a:rPr lang="zh-CN" altLang="en-US" dirty="0"/>
              <a:t>生于</a:t>
            </a:r>
            <a:r>
              <a:rPr lang="zh-CN" altLang="en-US" dirty="0">
                <a:solidFill>
                  <a:srgbClr val="FF0000"/>
                </a:solidFill>
              </a:rPr>
              <a:t>秋</a:t>
            </a:r>
            <a:r>
              <a:rPr lang="zh-CN" altLang="en-US" dirty="0"/>
              <a:t>季，病多发生在肺，肺的经气输注于肩背</a:t>
            </a:r>
            <a:r>
              <a:rPr lang="zh-CN" altLang="en-US" dirty="0" smtClean="0"/>
              <a:t>。</a:t>
            </a:r>
            <a:endParaRPr lang="en-US" altLang="zh-CN" dirty="0" smtClean="0"/>
          </a:p>
          <a:p>
            <a:pPr>
              <a:lnSpc>
                <a:spcPct val="150000"/>
              </a:lnSpc>
            </a:pPr>
            <a:r>
              <a:rPr lang="zh-CN" altLang="en-US" dirty="0" smtClean="0"/>
              <a:t>北风</a:t>
            </a:r>
            <a:r>
              <a:rPr lang="zh-CN" altLang="en-US" dirty="0"/>
              <a:t>生于冬季，病多发生在肾，肾的经气输注于腰股</a:t>
            </a:r>
            <a:r>
              <a:rPr lang="zh-CN" altLang="en-US" dirty="0" smtClean="0"/>
              <a:t>。</a:t>
            </a:r>
            <a:endParaRPr lang="en-US" altLang="zh-CN" dirty="0" smtClean="0"/>
          </a:p>
          <a:p>
            <a:pPr>
              <a:lnSpc>
                <a:spcPct val="150000"/>
              </a:lnSpc>
            </a:pPr>
            <a:r>
              <a:rPr lang="zh-CN" altLang="en-US" dirty="0" smtClean="0"/>
              <a:t>长</a:t>
            </a:r>
            <a:r>
              <a:rPr lang="zh-CN" altLang="en-US" dirty="0"/>
              <a:t>夏季节和中央的方位属于土，病多发生在脾，脾的经气输注于脊</a:t>
            </a:r>
            <a:r>
              <a:rPr lang="zh-CN" altLang="en-US" dirty="0" smtClean="0"/>
              <a:t>。</a:t>
            </a:r>
            <a:endParaRPr lang="en-US" altLang="zh-CN" dirty="0" smtClean="0"/>
          </a:p>
          <a:p>
            <a:pPr>
              <a:lnSpc>
                <a:spcPct val="150000"/>
              </a:lnSpc>
            </a:pPr>
            <a:r>
              <a:rPr lang="zh-CN" altLang="en-US" dirty="0" smtClean="0"/>
              <a:t>所以</a:t>
            </a:r>
            <a:r>
              <a:rPr lang="zh-CN" altLang="en-US" dirty="0"/>
              <a:t>春季邪气伤人，多病在头部：夏季邪气伤人，多病在心：秋季邪气伤人，多病在肩背：冬季邪气伤人，多病在四肢。春天多发生嬶衄，夏天多发生在胸胁方面的疾患，长夏季多发生洞泄等里寒证，秋天多发生风疟，冬天多发生痹厥。若冬天不进行按跤等扰动阳气的活动，来年春天就不会发生嬶衄和颈项部位的疾病，夏天就不会发生胸胁的疾患，长夏季节就不会发生洞泄一类的里寒病，秋天就不会发生风疟病，冬天也不会发生痺厥、飨泄、汗出过多等病症</a:t>
            </a:r>
            <a:r>
              <a:rPr lang="zh-CN" altLang="en-US" dirty="0" smtClean="0"/>
              <a:t>。</a:t>
            </a:r>
            <a:endParaRPr lang="en-US" altLang="zh-CN" dirty="0" smtClean="0"/>
          </a:p>
          <a:p>
            <a:pPr>
              <a:lnSpc>
                <a:spcPct val="150000"/>
              </a:lnSpc>
            </a:pPr>
            <a:r>
              <a:rPr lang="zh-CN" altLang="en-US" dirty="0" smtClean="0"/>
              <a:t>精</a:t>
            </a:r>
            <a:r>
              <a:rPr lang="zh-CN" altLang="en-US" dirty="0"/>
              <a:t>，是人体的根本，所以阴精内藏而不妄泄，春天就不会得温热病。夏暑阳盛，如果不能排汗散热，到秋天就会酿成风疟病。这是诊察普通人四时发病的一般规律。</a:t>
            </a:r>
          </a:p>
        </p:txBody>
      </p:sp>
      <p:sp>
        <p:nvSpPr>
          <p:cNvPr id="4" name="矩形 3"/>
          <p:cNvSpPr/>
          <p:nvPr/>
        </p:nvSpPr>
        <p:spPr>
          <a:xfrm>
            <a:off x="4010171" y="368131"/>
            <a:ext cx="3236784" cy="369332"/>
          </a:xfrm>
          <a:prstGeom prst="rect">
            <a:avLst/>
          </a:prstGeom>
        </p:spPr>
        <p:txBody>
          <a:bodyPr wrap="none">
            <a:spAutoFit/>
          </a:bodyPr>
          <a:lstStyle/>
          <a:p>
            <a:r>
              <a:rPr lang="zh-CN" altLang="en-US" dirty="0"/>
              <a:t>四季</a:t>
            </a:r>
            <a:r>
              <a:rPr lang="en-US" altLang="zh-CN" dirty="0" smtClean="0"/>
              <a:t>《</a:t>
            </a:r>
            <a:r>
              <a:rPr lang="zh-CN" altLang="en-US" dirty="0"/>
              <a:t>黄帝内经</a:t>
            </a:r>
            <a:r>
              <a:rPr lang="en-US" altLang="zh-CN" dirty="0"/>
              <a:t>·</a:t>
            </a:r>
            <a:r>
              <a:rPr lang="zh-CN" altLang="en-US" dirty="0"/>
              <a:t>金匮真言论</a:t>
            </a:r>
            <a:r>
              <a:rPr lang="en-US" altLang="zh-CN" dirty="0"/>
              <a:t>》</a:t>
            </a:r>
          </a:p>
        </p:txBody>
      </p:sp>
    </p:spTree>
    <p:extLst>
      <p:ext uri="{BB962C8B-B14F-4D97-AF65-F5344CB8AC3E}">
        <p14:creationId xmlns:p14="http://schemas.microsoft.com/office/powerpoint/2010/main" val="92071226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1024128" y="881149"/>
            <a:ext cx="9720073" cy="5644342"/>
          </a:xfrm>
        </p:spPr>
        <p:txBody>
          <a:bodyPr>
            <a:normAutofit fontScale="92500" lnSpcReduction="10000"/>
          </a:bodyPr>
          <a:lstStyle/>
          <a:p>
            <a:pPr>
              <a:lnSpc>
                <a:spcPct val="150000"/>
              </a:lnSpc>
            </a:pPr>
            <a:r>
              <a:rPr lang="zh-CN" altLang="en-US" dirty="0"/>
              <a:t>东方青色，入通于肝，开窍于目，藏精于肝，其病发惊骇；其味酸，其类草木，其畜鸡，其谷麦，其应四时，上为岁星，是以春气在头也，其音角，其数八，是以知病之在筋也，其臭臊</a:t>
            </a:r>
            <a:r>
              <a:rPr lang="zh-CN" altLang="en-US" dirty="0" smtClean="0"/>
              <a:t>。</a:t>
            </a:r>
            <a:endParaRPr lang="zh-CN" altLang="en-US" dirty="0"/>
          </a:p>
          <a:p>
            <a:pPr>
              <a:lnSpc>
                <a:spcPct val="150000"/>
              </a:lnSpc>
            </a:pPr>
            <a:r>
              <a:rPr lang="zh-CN" altLang="en-US" dirty="0"/>
              <a:t>南方赤色，入通于心，开窍于耳，藏精于心，故病在五藏；其味苦，其类火，其畜羊，其谷黍，其应四时，上为荧惑星，是以知病之在脉也，其音徵，其数七，其臭焦</a:t>
            </a:r>
            <a:r>
              <a:rPr lang="zh-CN" altLang="en-US" dirty="0" smtClean="0"/>
              <a:t>。</a:t>
            </a:r>
            <a:endParaRPr lang="zh-CN" altLang="en-US" dirty="0"/>
          </a:p>
          <a:p>
            <a:pPr>
              <a:lnSpc>
                <a:spcPct val="150000"/>
              </a:lnSpc>
            </a:pPr>
            <a:r>
              <a:rPr lang="zh-CN" altLang="en-US" dirty="0"/>
              <a:t>中央黄色，入通于脾，开窍于口，藏精于脾，故病在舌本；其味甘，其类土，其畜牛，其谷稷，其应四时上为镇星，是以知病在肉也，其音宫，其数五，其臭香</a:t>
            </a:r>
            <a:r>
              <a:rPr lang="zh-CN" altLang="en-US" dirty="0" smtClean="0"/>
              <a:t>。</a:t>
            </a:r>
            <a:endParaRPr lang="zh-CN" altLang="en-US" dirty="0"/>
          </a:p>
          <a:p>
            <a:pPr>
              <a:lnSpc>
                <a:spcPct val="150000"/>
              </a:lnSpc>
            </a:pPr>
            <a:r>
              <a:rPr lang="zh-CN" altLang="en-US" dirty="0"/>
              <a:t>西方</a:t>
            </a:r>
            <a:r>
              <a:rPr lang="zh-CN" altLang="en-US" dirty="0">
                <a:solidFill>
                  <a:srgbClr val="FF0000"/>
                </a:solidFill>
              </a:rPr>
              <a:t>白</a:t>
            </a:r>
            <a:r>
              <a:rPr lang="zh-CN" altLang="en-US" dirty="0"/>
              <a:t>色，入通于肺，开窍于鼻，藏精于肺，故病在背；其味辛，其类金，其畜马，其谷稻，其应四时，上为太白星，是以知病之在皮毛也，其音商，其数九，其臭腥</a:t>
            </a:r>
            <a:r>
              <a:rPr lang="zh-CN" altLang="en-US" dirty="0" smtClean="0"/>
              <a:t>。</a:t>
            </a:r>
            <a:endParaRPr lang="zh-CN" altLang="en-US" dirty="0"/>
          </a:p>
          <a:p>
            <a:pPr>
              <a:lnSpc>
                <a:spcPct val="150000"/>
              </a:lnSpc>
            </a:pPr>
            <a:r>
              <a:rPr lang="zh-CN" altLang="en-US" dirty="0"/>
              <a:t>北方黑色，入通于肾，开窍于二阴，藏精于肾，故病在溪；其味咸，其类水，其畜彘，其谷豆，其应四时，上为辰星，是以知病之在骨也，其音羽，其数六，其臭腐</a:t>
            </a:r>
            <a:r>
              <a:rPr lang="zh-CN" altLang="en-US" dirty="0" smtClean="0"/>
              <a:t>。</a:t>
            </a:r>
            <a:endParaRPr lang="zh-CN" altLang="en-US" dirty="0"/>
          </a:p>
        </p:txBody>
      </p:sp>
      <p:sp>
        <p:nvSpPr>
          <p:cNvPr id="4" name="矩形 3"/>
          <p:cNvSpPr/>
          <p:nvPr/>
        </p:nvSpPr>
        <p:spPr>
          <a:xfrm>
            <a:off x="4234615" y="412064"/>
            <a:ext cx="3236784" cy="369332"/>
          </a:xfrm>
          <a:prstGeom prst="rect">
            <a:avLst/>
          </a:prstGeom>
        </p:spPr>
        <p:txBody>
          <a:bodyPr wrap="none">
            <a:spAutoFit/>
          </a:bodyPr>
          <a:lstStyle/>
          <a:p>
            <a:r>
              <a:rPr lang="zh-CN" altLang="en-US" dirty="0"/>
              <a:t>方位</a:t>
            </a:r>
            <a:r>
              <a:rPr lang="en-US" altLang="zh-CN" dirty="0" smtClean="0"/>
              <a:t>《</a:t>
            </a:r>
            <a:r>
              <a:rPr lang="zh-CN" altLang="en-US" dirty="0"/>
              <a:t>黄帝内经</a:t>
            </a:r>
            <a:r>
              <a:rPr lang="en-US" altLang="zh-CN" dirty="0"/>
              <a:t>·</a:t>
            </a:r>
            <a:r>
              <a:rPr lang="zh-CN" altLang="en-US" dirty="0"/>
              <a:t>金匮真言论</a:t>
            </a:r>
            <a:r>
              <a:rPr lang="en-US" altLang="zh-CN" dirty="0"/>
              <a:t>》</a:t>
            </a:r>
          </a:p>
        </p:txBody>
      </p:sp>
    </p:spTree>
    <p:extLst>
      <p:ext uri="{BB962C8B-B14F-4D97-AF65-F5344CB8AC3E}">
        <p14:creationId xmlns:p14="http://schemas.microsoft.com/office/powerpoint/2010/main" val="109987277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1024128" y="822960"/>
            <a:ext cx="9720073" cy="6035039"/>
          </a:xfrm>
        </p:spPr>
        <p:txBody>
          <a:bodyPr>
            <a:normAutofit fontScale="77500" lnSpcReduction="20000"/>
          </a:bodyPr>
          <a:lstStyle/>
          <a:p>
            <a:pPr>
              <a:lnSpc>
                <a:spcPct val="160000"/>
              </a:lnSpc>
              <a:spcBef>
                <a:spcPts val="600"/>
              </a:spcBef>
            </a:pPr>
            <a:r>
              <a:rPr lang="zh-CN" altLang="en-US" dirty="0" smtClean="0"/>
              <a:t>东方</a:t>
            </a:r>
            <a:r>
              <a:rPr lang="zh-CN" altLang="en-US" dirty="0"/>
              <a:t>青色，与肝相通，肝开窍于目，精气内藏于肝，发病常表现为惊骇，在五味为酸，与草木同类，在五蓄为鸡，在五谷为麦，与四时中的夏季相应，在天体为岁星，春天阳气上升，所以其气在头，在五音为角，其成数为八，因肝主筋所以它的疾病多发生在筋。此外，在嗅味为臊</a:t>
            </a:r>
            <a:r>
              <a:rPr lang="zh-CN" altLang="en-US" dirty="0" smtClean="0"/>
              <a:t>。</a:t>
            </a:r>
            <a:endParaRPr lang="en-US" altLang="zh-CN" dirty="0" smtClean="0"/>
          </a:p>
          <a:p>
            <a:pPr>
              <a:lnSpc>
                <a:spcPct val="160000"/>
              </a:lnSpc>
              <a:spcBef>
                <a:spcPts val="600"/>
              </a:spcBef>
            </a:pPr>
            <a:r>
              <a:rPr lang="zh-CN" altLang="en-US" dirty="0" smtClean="0"/>
              <a:t>南方</a:t>
            </a:r>
            <a:r>
              <a:rPr lang="zh-CN" altLang="en-US" dirty="0"/>
              <a:t>赤色，与心相通，心开窍于耳，精气内</a:t>
            </a:r>
            <a:r>
              <a:rPr lang="zh-CN" altLang="en-US" dirty="0" smtClean="0"/>
              <a:t>藏于心</a:t>
            </a:r>
            <a:r>
              <a:rPr lang="zh-CN" altLang="en-US" dirty="0"/>
              <a:t>，在五味为苦，与火同类，在五畜为羊，在五谷为黍，与四时中的夏季相应，在天体为荧惑星，他的疾病多发生在脉和五脏，在五音为徵，其成数为七。此外，在嗅味为焦</a:t>
            </a:r>
            <a:r>
              <a:rPr lang="zh-CN" altLang="en-US" dirty="0" smtClean="0"/>
              <a:t>。</a:t>
            </a:r>
            <a:endParaRPr lang="en-US" altLang="zh-CN" dirty="0" smtClean="0"/>
          </a:p>
          <a:p>
            <a:pPr>
              <a:lnSpc>
                <a:spcPct val="160000"/>
              </a:lnSpc>
              <a:spcBef>
                <a:spcPts val="600"/>
              </a:spcBef>
            </a:pPr>
            <a:r>
              <a:rPr lang="zh-CN" altLang="en-US" dirty="0" smtClean="0"/>
              <a:t>中央</a:t>
            </a:r>
            <a:r>
              <a:rPr lang="zh-CN" altLang="en-US" dirty="0"/>
              <a:t>黄色，与脾相通，脾开窍于口，精气内藏于脾，在五味为甘，与土同类，在五畜为牛，在五谷为稷，与四时中的长夏相应，在天体为镇星，他的疾病多发生在舌根和肌肉，在五音为宫，其生数为五。此外，在嗅味为香</a:t>
            </a:r>
            <a:r>
              <a:rPr lang="zh-CN" altLang="en-US" dirty="0" smtClean="0"/>
              <a:t>。</a:t>
            </a:r>
            <a:endParaRPr lang="en-US" altLang="zh-CN" dirty="0" smtClean="0"/>
          </a:p>
          <a:p>
            <a:pPr>
              <a:lnSpc>
                <a:spcPct val="160000"/>
              </a:lnSpc>
              <a:spcBef>
                <a:spcPts val="600"/>
              </a:spcBef>
            </a:pPr>
            <a:r>
              <a:rPr lang="zh-CN" altLang="en-US" dirty="0" smtClean="0"/>
              <a:t>西方</a:t>
            </a:r>
            <a:r>
              <a:rPr lang="zh-CN" altLang="en-US" dirty="0"/>
              <a:t>白色，与肺相通，肺开窍于鼻，精气内藏于肺，在五味为辛，与金同类，在五畜为马，在五谷为稻，与四时中的秋季相应，在天体为太白星，他的疾病多发生在背部和皮毛，在五音为商，其成数为九。此外，在嗅味为腥</a:t>
            </a:r>
            <a:r>
              <a:rPr lang="zh-CN" altLang="en-US" dirty="0" smtClean="0"/>
              <a:t>。</a:t>
            </a:r>
            <a:endParaRPr lang="en-US" altLang="zh-CN" dirty="0" smtClean="0"/>
          </a:p>
          <a:p>
            <a:pPr>
              <a:lnSpc>
                <a:spcPct val="160000"/>
              </a:lnSpc>
              <a:spcBef>
                <a:spcPts val="600"/>
              </a:spcBef>
            </a:pPr>
            <a:r>
              <a:rPr lang="zh-CN" altLang="en-US" dirty="0" smtClean="0"/>
              <a:t>北方</a:t>
            </a:r>
            <a:r>
              <a:rPr lang="zh-CN" altLang="en-US" dirty="0"/>
              <a:t>黑色，与肾相同，肾开窍于前后二阴，精气内藏于肾，在五味为咸，与水同类，在五畜为彘，在五谷为豆，与四时中的冬季相应，在天体为辰星，他的疾病多发生在溪和骨，在五音为羽，其成数为六。此外，其嗅味为腐</a:t>
            </a:r>
            <a:r>
              <a:rPr lang="zh-CN" altLang="en-US" dirty="0" smtClean="0"/>
              <a:t>。</a:t>
            </a:r>
            <a:endParaRPr lang="en-US" altLang="zh-CN" dirty="0" smtClean="0"/>
          </a:p>
        </p:txBody>
      </p:sp>
      <p:sp>
        <p:nvSpPr>
          <p:cNvPr id="4" name="矩形 3"/>
          <p:cNvSpPr/>
          <p:nvPr/>
        </p:nvSpPr>
        <p:spPr>
          <a:xfrm>
            <a:off x="4276178" y="285003"/>
            <a:ext cx="3236784" cy="369332"/>
          </a:xfrm>
          <a:prstGeom prst="rect">
            <a:avLst/>
          </a:prstGeom>
        </p:spPr>
        <p:txBody>
          <a:bodyPr wrap="none">
            <a:spAutoFit/>
          </a:bodyPr>
          <a:lstStyle/>
          <a:p>
            <a:r>
              <a:rPr lang="zh-CN" altLang="en-US" dirty="0" smtClean="0"/>
              <a:t>方位</a:t>
            </a:r>
            <a:r>
              <a:rPr lang="en-US" altLang="zh-CN" dirty="0" smtClean="0"/>
              <a:t>《</a:t>
            </a:r>
            <a:r>
              <a:rPr lang="zh-CN" altLang="en-US" dirty="0"/>
              <a:t>黄帝内经</a:t>
            </a:r>
            <a:r>
              <a:rPr lang="en-US" altLang="zh-CN" dirty="0"/>
              <a:t>·</a:t>
            </a:r>
            <a:r>
              <a:rPr lang="zh-CN" altLang="en-US" dirty="0"/>
              <a:t>金匮真言论</a:t>
            </a:r>
            <a:r>
              <a:rPr lang="en-US" altLang="zh-CN" dirty="0"/>
              <a:t>》</a:t>
            </a:r>
          </a:p>
        </p:txBody>
      </p:sp>
    </p:spTree>
    <p:extLst>
      <p:ext uri="{BB962C8B-B14F-4D97-AF65-F5344CB8AC3E}">
        <p14:creationId xmlns:p14="http://schemas.microsoft.com/office/powerpoint/2010/main" val="332977151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1007503" y="847899"/>
            <a:ext cx="9720073" cy="5577840"/>
          </a:xfrm>
        </p:spPr>
        <p:txBody>
          <a:bodyPr>
            <a:normAutofit fontScale="77500" lnSpcReduction="20000"/>
          </a:bodyPr>
          <a:lstStyle/>
          <a:p>
            <a:pPr>
              <a:lnSpc>
                <a:spcPct val="170000"/>
              </a:lnSpc>
              <a:spcBef>
                <a:spcPts val="600"/>
              </a:spcBef>
            </a:pPr>
            <a:r>
              <a:rPr lang="zh-CN" altLang="en-US" dirty="0" smtClean="0"/>
              <a:t>黄帝</a:t>
            </a:r>
            <a:r>
              <a:rPr lang="zh-CN" altLang="en-US" dirty="0"/>
              <a:t>问曰</a:t>
            </a:r>
            <a:r>
              <a:rPr lang="en-US" altLang="zh-CN" dirty="0"/>
              <a:t>:</a:t>
            </a:r>
            <a:r>
              <a:rPr lang="zh-CN" altLang="en-US" dirty="0"/>
              <a:t>医之治病也，一病而治各不同，皆愈</a:t>
            </a:r>
            <a:r>
              <a:rPr lang="zh-CN" altLang="en-US" dirty="0" smtClean="0"/>
              <a:t>何也？岐</a:t>
            </a:r>
            <a:r>
              <a:rPr lang="zh-CN" altLang="en-US" dirty="0"/>
              <a:t>伯对曰</a:t>
            </a:r>
            <a:r>
              <a:rPr lang="en-US" altLang="zh-CN" dirty="0"/>
              <a:t>:</a:t>
            </a:r>
            <a:r>
              <a:rPr lang="zh-CN" altLang="en-US" dirty="0"/>
              <a:t>地势使然也</a:t>
            </a:r>
            <a:r>
              <a:rPr lang="zh-CN" altLang="en-US" dirty="0" smtClean="0"/>
              <a:t>。</a:t>
            </a:r>
            <a:endParaRPr lang="zh-CN" altLang="en-US" dirty="0"/>
          </a:p>
          <a:p>
            <a:pPr>
              <a:lnSpc>
                <a:spcPct val="170000"/>
              </a:lnSpc>
              <a:spcBef>
                <a:spcPts val="600"/>
              </a:spcBef>
            </a:pPr>
            <a:r>
              <a:rPr lang="zh-CN" altLang="en-US" dirty="0"/>
              <a:t>故东方之域</a:t>
            </a:r>
            <a:r>
              <a:rPr lang="zh-CN" altLang="en-US" dirty="0" smtClean="0"/>
              <a:t>，天地</a:t>
            </a:r>
            <a:r>
              <a:rPr lang="zh-CN" altLang="en-US" dirty="0"/>
              <a:t>之所始生也。鱼盐之地，海滨傍水，其民食鱼而嗜咸，皆安其处，美其食。鱼者使人热中，盐者胜血，故其民皆黑色疏理。其病皆为痈疡，其治宜砭石。故砭石者，亦从东方来</a:t>
            </a:r>
            <a:r>
              <a:rPr lang="zh-CN" altLang="en-US" dirty="0" smtClean="0"/>
              <a:t>。</a:t>
            </a:r>
            <a:endParaRPr lang="zh-CN" altLang="en-US" dirty="0"/>
          </a:p>
          <a:p>
            <a:pPr>
              <a:lnSpc>
                <a:spcPct val="170000"/>
              </a:lnSpc>
              <a:spcBef>
                <a:spcPts val="600"/>
              </a:spcBef>
            </a:pPr>
            <a:r>
              <a:rPr lang="zh-CN" altLang="en-US" dirty="0"/>
              <a:t>西方者，金玉之域，沙石之处，天地之所收引也。其民陵居而多风，水土刚强，其民不衣而褐荐，其民华食而脂肥，故邪不能伤其形体，其病生于内，其治宜毒药。故毒药者，亦从西方来</a:t>
            </a:r>
            <a:r>
              <a:rPr lang="zh-CN" altLang="en-US" dirty="0" smtClean="0"/>
              <a:t>。</a:t>
            </a:r>
            <a:endParaRPr lang="zh-CN" altLang="en-US" dirty="0"/>
          </a:p>
          <a:p>
            <a:pPr>
              <a:lnSpc>
                <a:spcPct val="170000"/>
              </a:lnSpc>
              <a:spcBef>
                <a:spcPts val="600"/>
              </a:spcBef>
            </a:pPr>
            <a:r>
              <a:rPr lang="zh-CN" altLang="en-US" dirty="0"/>
              <a:t>北方者，天地所闭藏之域也。其地高陵居，风寒冰冽，其民乐野处而乳食，脏寒生满病，其治宜灸焫。故灸焫者，亦从北方来</a:t>
            </a:r>
            <a:r>
              <a:rPr lang="zh-CN" altLang="en-US" dirty="0" smtClean="0"/>
              <a:t>。</a:t>
            </a:r>
            <a:endParaRPr lang="zh-CN" altLang="en-US" dirty="0"/>
          </a:p>
          <a:p>
            <a:pPr>
              <a:lnSpc>
                <a:spcPct val="170000"/>
              </a:lnSpc>
              <a:spcBef>
                <a:spcPts val="600"/>
              </a:spcBef>
            </a:pPr>
            <a:r>
              <a:rPr lang="zh-CN" altLang="en-US" dirty="0"/>
              <a:t>南方者，天地所长养，阳之所盛处也。其地下，水土弱，雾露之所聚也。其民嗜酸而食胕，故其民皆致理而赤色，其病挛痹，其治宜微针。故九针者，亦从南方来</a:t>
            </a:r>
            <a:r>
              <a:rPr lang="zh-CN" altLang="en-US" dirty="0" smtClean="0"/>
              <a:t>。</a:t>
            </a:r>
            <a:endParaRPr lang="zh-CN" altLang="en-US" dirty="0"/>
          </a:p>
          <a:p>
            <a:pPr>
              <a:lnSpc>
                <a:spcPct val="170000"/>
              </a:lnSpc>
              <a:spcBef>
                <a:spcPts val="600"/>
              </a:spcBef>
            </a:pPr>
            <a:r>
              <a:rPr lang="zh-CN" altLang="en-US" dirty="0"/>
              <a:t>中央者，其地平以湿，天地所以生万物也众。其民食杂而不劳，故其病多痿厥寒热。其治宜导引按蹻，故导引按蹻者，亦从中央出也</a:t>
            </a:r>
            <a:r>
              <a:rPr lang="zh-CN" altLang="en-US" dirty="0" smtClean="0"/>
              <a:t>。</a:t>
            </a:r>
            <a:endParaRPr lang="zh-CN" altLang="en-US" dirty="0"/>
          </a:p>
          <a:p>
            <a:pPr>
              <a:lnSpc>
                <a:spcPct val="170000"/>
              </a:lnSpc>
              <a:spcBef>
                <a:spcPts val="600"/>
              </a:spcBef>
            </a:pPr>
            <a:r>
              <a:rPr lang="zh-CN" altLang="en-US" dirty="0"/>
              <a:t>故圣人杂合以治，各得其所宜，故治所以异而病皆愈者，得病之情，知治之大体也。</a:t>
            </a:r>
          </a:p>
        </p:txBody>
      </p:sp>
      <p:sp>
        <p:nvSpPr>
          <p:cNvPr id="4" name="矩形 3"/>
          <p:cNvSpPr/>
          <p:nvPr/>
        </p:nvSpPr>
        <p:spPr>
          <a:xfrm>
            <a:off x="4018315" y="334879"/>
            <a:ext cx="3698448" cy="369332"/>
          </a:xfrm>
          <a:prstGeom prst="rect">
            <a:avLst/>
          </a:prstGeom>
        </p:spPr>
        <p:txBody>
          <a:bodyPr wrap="none">
            <a:spAutoFit/>
          </a:bodyPr>
          <a:lstStyle/>
          <a:p>
            <a:r>
              <a:rPr lang="zh-CN" altLang="en-US" dirty="0"/>
              <a:t>地理位置</a:t>
            </a:r>
            <a:r>
              <a:rPr lang="en-US" altLang="zh-CN" dirty="0"/>
              <a:t>《</a:t>
            </a:r>
            <a:r>
              <a:rPr lang="zh-CN" altLang="en-US" dirty="0"/>
              <a:t>黄帝内经</a:t>
            </a:r>
            <a:r>
              <a:rPr lang="en-US" altLang="zh-CN" dirty="0"/>
              <a:t>·</a:t>
            </a:r>
            <a:r>
              <a:rPr lang="zh-CN" altLang="en-US" dirty="0"/>
              <a:t>异法方宜论</a:t>
            </a:r>
            <a:r>
              <a:rPr lang="en-US" altLang="zh-CN" dirty="0"/>
              <a:t>》</a:t>
            </a:r>
          </a:p>
        </p:txBody>
      </p:sp>
    </p:spTree>
    <p:extLst>
      <p:ext uri="{BB962C8B-B14F-4D97-AF65-F5344CB8AC3E}">
        <p14:creationId xmlns:p14="http://schemas.microsoft.com/office/powerpoint/2010/main" val="105462949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999189" y="831272"/>
            <a:ext cx="10730068" cy="5744095"/>
          </a:xfrm>
        </p:spPr>
        <p:txBody>
          <a:bodyPr>
            <a:normAutofit fontScale="62500" lnSpcReduction="20000"/>
          </a:bodyPr>
          <a:lstStyle/>
          <a:p>
            <a:pPr>
              <a:lnSpc>
                <a:spcPct val="170000"/>
              </a:lnSpc>
              <a:spcBef>
                <a:spcPts val="0"/>
              </a:spcBef>
              <a:spcAft>
                <a:spcPts val="0"/>
              </a:spcAft>
            </a:pPr>
            <a:r>
              <a:rPr lang="zh-CN" altLang="en-US" dirty="0"/>
              <a:t>黄帝问道</a:t>
            </a:r>
            <a:r>
              <a:rPr lang="en-US" altLang="zh-CN" dirty="0"/>
              <a:t>:</a:t>
            </a:r>
            <a:r>
              <a:rPr lang="zh-CN" altLang="en-US" dirty="0"/>
              <a:t>医生在治疗疾病时，生同样的病，但采用的治疗手段不同，结果都治愈了，这是为什么</a:t>
            </a:r>
            <a:r>
              <a:rPr lang="zh-CN" altLang="en-US" dirty="0" smtClean="0"/>
              <a:t>呢？岐</a:t>
            </a:r>
            <a:r>
              <a:rPr lang="zh-CN" altLang="en-US" dirty="0"/>
              <a:t>伯回答说</a:t>
            </a:r>
            <a:r>
              <a:rPr lang="en-US" altLang="zh-CN" dirty="0"/>
              <a:t>:</a:t>
            </a:r>
            <a:r>
              <a:rPr lang="zh-CN" altLang="en-US" dirty="0"/>
              <a:t>这是由于地理环境不同而使它这样的</a:t>
            </a:r>
            <a:r>
              <a:rPr lang="zh-CN" altLang="en-US" dirty="0" smtClean="0"/>
              <a:t>。</a:t>
            </a:r>
            <a:endParaRPr lang="zh-CN" altLang="en-US" dirty="0"/>
          </a:p>
          <a:p>
            <a:pPr>
              <a:lnSpc>
                <a:spcPct val="170000"/>
              </a:lnSpc>
              <a:spcBef>
                <a:spcPts val="0"/>
              </a:spcBef>
              <a:spcAft>
                <a:spcPts val="0"/>
              </a:spcAft>
            </a:pPr>
            <a:r>
              <a:rPr lang="zh-CN" altLang="en-US" dirty="0"/>
              <a:t>东方地区，是天地之气开始发生的地方，盛产鱼盐，靠海傍水，当地居民喜欢吃鱼和咸味的食物，居处安定，以鱼盐为美食。然而，多食鱼会使人体内积热，过食咸味易伤血液。所以，当地居民大都肤色较黑、肌肉纹理也较疏松，所生之病多为痈肿疮疡一类，治疗适宜用砭石。因此，砭石疗法是从东方传来的</a:t>
            </a:r>
            <a:r>
              <a:rPr lang="zh-CN" altLang="en-US" dirty="0" smtClean="0"/>
              <a:t>。</a:t>
            </a:r>
            <a:endParaRPr lang="zh-CN" altLang="en-US" dirty="0"/>
          </a:p>
          <a:p>
            <a:pPr>
              <a:lnSpc>
                <a:spcPct val="170000"/>
              </a:lnSpc>
              <a:spcBef>
                <a:spcPts val="0"/>
              </a:spcBef>
              <a:spcAft>
                <a:spcPts val="0"/>
              </a:spcAft>
            </a:pPr>
            <a:r>
              <a:rPr lang="zh-CN" altLang="en-US" dirty="0"/>
              <a:t>西方地区，盛产金玉，地多沙石，自然气候具有类似秋天肃杀收引之气的特性。那里的人们依山而居，地高多风，水土的性质刚强，人们不讲究衣着，以毛布为衣，以细草为席，而饮食多是些鲜美的酥酪骨肉之类，因而形体较丰肥，所以外邪不易入侵，其病多由内生，治疗适宜用药物。因此，药物疗法是从西方传来的</a:t>
            </a:r>
            <a:r>
              <a:rPr lang="zh-CN" altLang="en-US" dirty="0" smtClean="0"/>
              <a:t>。</a:t>
            </a:r>
            <a:endParaRPr lang="zh-CN" altLang="en-US" dirty="0"/>
          </a:p>
          <a:p>
            <a:pPr>
              <a:lnSpc>
                <a:spcPct val="170000"/>
              </a:lnSpc>
              <a:spcBef>
                <a:spcPts val="0"/>
              </a:spcBef>
              <a:spcAft>
                <a:spcPts val="0"/>
              </a:spcAft>
            </a:pPr>
            <a:r>
              <a:rPr lang="zh-CN" altLang="en-US" dirty="0"/>
              <a:t>北方地区，自然气候具有类似冬天天地闭藏之气的特性。那里地势高峻，人们依山陵而居，周围环境是风寒冰冻，当地居民喜欢随时居住在野外，吃的是牛羊乳汁，因此内脏受寒而易得脘腹胀满一类的疾病，治疗适宜用艾火灸烤。因此，艾灸疗法是从北方传来的</a:t>
            </a:r>
            <a:r>
              <a:rPr lang="zh-CN" altLang="en-US" dirty="0" smtClean="0"/>
              <a:t>。</a:t>
            </a:r>
            <a:endParaRPr lang="zh-CN" altLang="en-US" dirty="0"/>
          </a:p>
          <a:p>
            <a:pPr>
              <a:lnSpc>
                <a:spcPct val="170000"/>
              </a:lnSpc>
              <a:spcBef>
                <a:spcPts val="0"/>
              </a:spcBef>
              <a:spcAft>
                <a:spcPts val="0"/>
              </a:spcAft>
            </a:pPr>
            <a:r>
              <a:rPr lang="zh-CN" altLang="en-US" dirty="0"/>
              <a:t>南方地区，自然气候适宜长养万物，是阳气最旺盛的地方。那里地势低下，水土薄弱，雾露经常聚集。当地的人们喜食酸味及发酵的食物，所以他们的皮肤肌肉纹理致密而色红，其病多为筋脉拘挛、肢体麻痹一类的疾病，治疗适宜用微针刺治。因此，九针疗法是从南方传来的</a:t>
            </a:r>
            <a:r>
              <a:rPr lang="zh-CN" altLang="en-US" dirty="0" smtClean="0"/>
              <a:t>。</a:t>
            </a:r>
            <a:endParaRPr lang="zh-CN" altLang="en-US" dirty="0"/>
          </a:p>
          <a:p>
            <a:pPr>
              <a:lnSpc>
                <a:spcPct val="170000"/>
              </a:lnSpc>
              <a:spcBef>
                <a:spcPts val="0"/>
              </a:spcBef>
              <a:spcAft>
                <a:spcPts val="0"/>
              </a:spcAft>
            </a:pPr>
            <a:r>
              <a:rPr lang="zh-CN" altLang="en-US" dirty="0"/>
              <a:t>中央地区，地势平坦而湿润，自然气候适宜万物生长，物产丰富。当地的人们食品种类繁多，生活安逸而不劳累，所以其病多为四肢痿弱、厥逆、寒热一类的疾病，治疗适宜用导引按跷的方法。因此，导引</a:t>
            </a:r>
            <a:r>
              <a:rPr lang="zh-CN" altLang="en-US" dirty="0" smtClean="0"/>
              <a:t>按跷疗法</a:t>
            </a:r>
            <a:r>
              <a:rPr lang="zh-CN" altLang="en-US" dirty="0"/>
              <a:t>是从中央地区产生的</a:t>
            </a:r>
            <a:r>
              <a:rPr lang="zh-CN" altLang="en-US" dirty="0" smtClean="0"/>
              <a:t>。</a:t>
            </a:r>
            <a:endParaRPr lang="zh-CN" altLang="en-US" dirty="0"/>
          </a:p>
          <a:p>
            <a:pPr>
              <a:lnSpc>
                <a:spcPct val="170000"/>
              </a:lnSpc>
              <a:spcBef>
                <a:spcPts val="0"/>
              </a:spcBef>
              <a:spcAft>
                <a:spcPts val="0"/>
              </a:spcAft>
            </a:pPr>
            <a:r>
              <a:rPr lang="zh-CN" altLang="en-US" dirty="0"/>
              <a:t>所以，一个高明的医生应该掌握多种不同的治疗方法，针对病情，给予恰当的治疗。因此，治疗方法不同而疾病都能痊愈，是因为医生了解病人的具体情况，并掌握了治疗大法。</a:t>
            </a:r>
          </a:p>
        </p:txBody>
      </p:sp>
      <p:sp>
        <p:nvSpPr>
          <p:cNvPr id="4" name="矩形 3"/>
          <p:cNvSpPr/>
          <p:nvPr/>
        </p:nvSpPr>
        <p:spPr>
          <a:xfrm>
            <a:off x="4514999" y="293317"/>
            <a:ext cx="3698448" cy="369332"/>
          </a:xfrm>
          <a:prstGeom prst="rect">
            <a:avLst/>
          </a:prstGeom>
        </p:spPr>
        <p:txBody>
          <a:bodyPr wrap="none">
            <a:spAutoFit/>
          </a:bodyPr>
          <a:lstStyle/>
          <a:p>
            <a:r>
              <a:rPr lang="zh-CN" altLang="en-US" dirty="0"/>
              <a:t>地理位置</a:t>
            </a:r>
            <a:r>
              <a:rPr lang="en-US" altLang="zh-CN" dirty="0"/>
              <a:t>《</a:t>
            </a:r>
            <a:r>
              <a:rPr lang="zh-CN" altLang="en-US" dirty="0"/>
              <a:t>黄帝内经</a:t>
            </a:r>
            <a:r>
              <a:rPr lang="en-US" altLang="zh-CN" dirty="0"/>
              <a:t>·</a:t>
            </a:r>
            <a:r>
              <a:rPr lang="zh-CN" altLang="en-US" dirty="0"/>
              <a:t>异法方宜论</a:t>
            </a:r>
            <a:r>
              <a:rPr lang="en-US" altLang="zh-CN" dirty="0"/>
              <a:t>》</a:t>
            </a:r>
          </a:p>
        </p:txBody>
      </p:sp>
    </p:spTree>
    <p:extLst>
      <p:ext uri="{BB962C8B-B14F-4D97-AF65-F5344CB8AC3E}">
        <p14:creationId xmlns:p14="http://schemas.microsoft.com/office/powerpoint/2010/main" val="248704021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1057378" y="931025"/>
            <a:ext cx="9720073" cy="4846320"/>
          </a:xfrm>
        </p:spPr>
        <p:txBody>
          <a:bodyPr>
            <a:normAutofit/>
          </a:bodyPr>
          <a:lstStyle/>
          <a:p>
            <a:pPr>
              <a:lnSpc>
                <a:spcPct val="150000"/>
              </a:lnSpc>
              <a:spcBef>
                <a:spcPts val="600"/>
              </a:spcBef>
            </a:pPr>
            <a:r>
              <a:rPr lang="zh-CN" altLang="en-US" sz="2000" dirty="0"/>
              <a:t>故善为脉者，谨察五藏六府，一逆一从，阴阳、表里、雌雄之纪，藏之心意，合心于精。</a:t>
            </a:r>
            <a:r>
              <a:rPr lang="zh-CN" altLang="en-US" sz="2000" dirty="0">
                <a:solidFill>
                  <a:srgbClr val="FF0000"/>
                </a:solidFill>
              </a:rPr>
              <a:t>非其人勿教，非其真勿授，是谓得道。</a:t>
            </a:r>
          </a:p>
          <a:p>
            <a:pPr>
              <a:lnSpc>
                <a:spcPct val="150000"/>
              </a:lnSpc>
              <a:spcBef>
                <a:spcPts val="600"/>
              </a:spcBef>
            </a:pPr>
            <a:r>
              <a:rPr lang="zh-CN" altLang="en-US" sz="2000" dirty="0"/>
              <a:t>所以善于诊脉的医生，能够谨慎细心地审查五脏六腑的变化，了解其顺逆的情况，把阴阳、表里、雌雄的对应和联系，纲目分明地加以归纳，并把这些精深的道理，深深地记在心中</a:t>
            </a:r>
            <a:r>
              <a:rPr lang="zh-CN" altLang="en-US" sz="2000" dirty="0" smtClean="0"/>
              <a:t>。</a:t>
            </a:r>
            <a:endParaRPr lang="en-US" altLang="zh-CN" sz="2000" dirty="0" smtClean="0"/>
          </a:p>
          <a:p>
            <a:pPr>
              <a:lnSpc>
                <a:spcPct val="150000"/>
              </a:lnSpc>
              <a:spcBef>
                <a:spcPts val="600"/>
              </a:spcBef>
            </a:pPr>
            <a:r>
              <a:rPr lang="zh-CN" altLang="en-US" sz="2000" dirty="0" smtClean="0"/>
              <a:t>这些</a:t>
            </a:r>
            <a:r>
              <a:rPr lang="zh-CN" altLang="en-US" sz="2000" dirty="0"/>
              <a:t>理论，至为宝贵，对于那些不是真心实意地学习而又不具备一定条件的人，切勿轻易传授，这才是爱护和珍视这门学问的正确态度</a:t>
            </a:r>
            <a:r>
              <a:rPr lang="zh-CN" altLang="en-US" sz="2000" dirty="0" smtClean="0"/>
              <a:t>。</a:t>
            </a:r>
            <a:endParaRPr lang="zh-CN" altLang="en-US" sz="2000" dirty="0"/>
          </a:p>
        </p:txBody>
      </p:sp>
      <p:sp>
        <p:nvSpPr>
          <p:cNvPr id="4" name="矩形 3"/>
          <p:cNvSpPr/>
          <p:nvPr/>
        </p:nvSpPr>
        <p:spPr>
          <a:xfrm>
            <a:off x="4496604" y="409694"/>
            <a:ext cx="3236784" cy="369332"/>
          </a:xfrm>
          <a:prstGeom prst="rect">
            <a:avLst/>
          </a:prstGeom>
        </p:spPr>
        <p:txBody>
          <a:bodyPr wrap="none">
            <a:spAutoFit/>
          </a:bodyPr>
          <a:lstStyle/>
          <a:p>
            <a:r>
              <a:rPr lang="zh-CN" altLang="en-US" dirty="0" smtClean="0"/>
              <a:t>善用</a:t>
            </a:r>
            <a:r>
              <a:rPr lang="en-US" altLang="zh-CN" dirty="0" smtClean="0"/>
              <a:t>《</a:t>
            </a:r>
            <a:r>
              <a:rPr lang="zh-CN" altLang="en-US" dirty="0"/>
              <a:t>黄帝内经</a:t>
            </a:r>
            <a:r>
              <a:rPr lang="en-US" altLang="zh-CN" dirty="0"/>
              <a:t>·</a:t>
            </a:r>
            <a:r>
              <a:rPr lang="zh-CN" altLang="en-US" dirty="0"/>
              <a:t>金匮真言论</a:t>
            </a:r>
            <a:r>
              <a:rPr lang="en-US" altLang="zh-CN" dirty="0"/>
              <a:t>》</a:t>
            </a:r>
          </a:p>
        </p:txBody>
      </p:sp>
    </p:spTree>
    <p:extLst>
      <p:ext uri="{BB962C8B-B14F-4D97-AF65-F5344CB8AC3E}">
        <p14:creationId xmlns:p14="http://schemas.microsoft.com/office/powerpoint/2010/main" val="12980792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982565" y="1030778"/>
            <a:ext cx="9720073" cy="5095701"/>
          </a:xfrm>
        </p:spPr>
        <p:txBody>
          <a:bodyPr>
            <a:noAutofit/>
          </a:bodyPr>
          <a:lstStyle/>
          <a:p>
            <a:pPr>
              <a:lnSpc>
                <a:spcPct val="100000"/>
              </a:lnSpc>
              <a:spcBef>
                <a:spcPts val="0"/>
              </a:spcBef>
              <a:spcAft>
                <a:spcPts val="0"/>
              </a:spcAft>
            </a:pPr>
            <a:r>
              <a:rPr lang="zh-CN" altLang="en-US" sz="1600" dirty="0"/>
              <a:t>帝曰：人年老而无子者，材力尽邪？将天数然也？</a:t>
            </a:r>
          </a:p>
          <a:p>
            <a:pPr>
              <a:lnSpc>
                <a:spcPct val="100000"/>
              </a:lnSpc>
              <a:spcBef>
                <a:spcPts val="0"/>
              </a:spcBef>
              <a:spcAft>
                <a:spcPts val="0"/>
              </a:spcAft>
            </a:pPr>
            <a:r>
              <a:rPr lang="zh-CN" altLang="en-US" sz="1600" dirty="0"/>
              <a:t>岐伯曰：女子七岁，肾气盛，齿更发长。</a:t>
            </a:r>
          </a:p>
          <a:p>
            <a:pPr>
              <a:lnSpc>
                <a:spcPct val="100000"/>
              </a:lnSpc>
              <a:spcBef>
                <a:spcPts val="0"/>
              </a:spcBef>
              <a:spcAft>
                <a:spcPts val="0"/>
              </a:spcAft>
            </a:pPr>
            <a:r>
              <a:rPr lang="zh-CN" altLang="en-US" sz="1600" dirty="0"/>
              <a:t>二七，而天癸至，任脉通，太冲脉盛，月事以时下，故有子。</a:t>
            </a:r>
          </a:p>
          <a:p>
            <a:pPr>
              <a:lnSpc>
                <a:spcPct val="100000"/>
              </a:lnSpc>
              <a:spcBef>
                <a:spcPts val="0"/>
              </a:spcBef>
              <a:spcAft>
                <a:spcPts val="0"/>
              </a:spcAft>
            </a:pPr>
            <a:r>
              <a:rPr lang="zh-CN" altLang="en-US" sz="1600" dirty="0"/>
              <a:t>三七，肾气平均，故真牙生而长极。</a:t>
            </a:r>
          </a:p>
          <a:p>
            <a:pPr>
              <a:lnSpc>
                <a:spcPct val="100000"/>
              </a:lnSpc>
              <a:spcBef>
                <a:spcPts val="0"/>
              </a:spcBef>
              <a:spcAft>
                <a:spcPts val="0"/>
              </a:spcAft>
            </a:pPr>
            <a:r>
              <a:rPr lang="zh-CN" altLang="en-US" sz="1600" dirty="0"/>
              <a:t>四七，筋骨坚，发长极，身体盛壮。</a:t>
            </a:r>
          </a:p>
          <a:p>
            <a:pPr>
              <a:lnSpc>
                <a:spcPct val="100000"/>
              </a:lnSpc>
              <a:spcBef>
                <a:spcPts val="0"/>
              </a:spcBef>
              <a:spcAft>
                <a:spcPts val="0"/>
              </a:spcAft>
            </a:pPr>
            <a:r>
              <a:rPr lang="zh-CN" altLang="en-US" sz="1600" dirty="0"/>
              <a:t>五七，阳明脉衰，面始焦，发始堕。</a:t>
            </a:r>
          </a:p>
          <a:p>
            <a:pPr>
              <a:lnSpc>
                <a:spcPct val="100000"/>
              </a:lnSpc>
              <a:spcBef>
                <a:spcPts val="0"/>
              </a:spcBef>
              <a:spcAft>
                <a:spcPts val="0"/>
              </a:spcAft>
            </a:pPr>
            <a:r>
              <a:rPr lang="zh-CN" altLang="en-US" sz="1600" dirty="0"/>
              <a:t>六七，三阳脉衰于上，面皆焦，发始白。</a:t>
            </a:r>
          </a:p>
          <a:p>
            <a:pPr>
              <a:lnSpc>
                <a:spcPct val="100000"/>
              </a:lnSpc>
              <a:spcBef>
                <a:spcPts val="0"/>
              </a:spcBef>
              <a:spcAft>
                <a:spcPts val="0"/>
              </a:spcAft>
            </a:pPr>
            <a:r>
              <a:rPr lang="zh-CN" altLang="en-US" sz="1600" dirty="0"/>
              <a:t>七七，任脉虚，太冲脉衰少，天癸竭，地道不通，故形坏而无子也。</a:t>
            </a:r>
          </a:p>
          <a:p>
            <a:pPr>
              <a:lnSpc>
                <a:spcPct val="100000"/>
              </a:lnSpc>
              <a:spcBef>
                <a:spcPts val="0"/>
              </a:spcBef>
              <a:spcAft>
                <a:spcPts val="0"/>
              </a:spcAft>
            </a:pPr>
            <a:r>
              <a:rPr lang="zh-CN" altLang="en-US" sz="1600" dirty="0"/>
              <a:t>丈夫八岁，肾气实，发长齿更。</a:t>
            </a:r>
          </a:p>
          <a:p>
            <a:pPr>
              <a:lnSpc>
                <a:spcPct val="100000"/>
              </a:lnSpc>
              <a:spcBef>
                <a:spcPts val="0"/>
              </a:spcBef>
              <a:spcAft>
                <a:spcPts val="0"/>
              </a:spcAft>
            </a:pPr>
            <a:r>
              <a:rPr lang="zh-CN" altLang="en-US" sz="1600" dirty="0"/>
              <a:t>二八，肾气盛，天癸至，精气溢泻，阴阳和，故能有子。</a:t>
            </a:r>
          </a:p>
          <a:p>
            <a:pPr>
              <a:lnSpc>
                <a:spcPct val="100000"/>
              </a:lnSpc>
              <a:spcBef>
                <a:spcPts val="0"/>
              </a:spcBef>
              <a:spcAft>
                <a:spcPts val="0"/>
              </a:spcAft>
            </a:pPr>
            <a:r>
              <a:rPr lang="zh-CN" altLang="en-US" sz="1600" dirty="0"/>
              <a:t>三八，肾气平均，筋骨劲强，故真牙生而长极。</a:t>
            </a:r>
          </a:p>
          <a:p>
            <a:pPr>
              <a:lnSpc>
                <a:spcPct val="100000"/>
              </a:lnSpc>
              <a:spcBef>
                <a:spcPts val="0"/>
              </a:spcBef>
              <a:spcAft>
                <a:spcPts val="0"/>
              </a:spcAft>
            </a:pPr>
            <a:r>
              <a:rPr lang="zh-CN" altLang="en-US" sz="1600" dirty="0"/>
              <a:t>四八，筋骨隆盛，肌肉满壮。</a:t>
            </a:r>
          </a:p>
          <a:p>
            <a:pPr>
              <a:lnSpc>
                <a:spcPct val="100000"/>
              </a:lnSpc>
              <a:spcBef>
                <a:spcPts val="0"/>
              </a:spcBef>
              <a:spcAft>
                <a:spcPts val="0"/>
              </a:spcAft>
            </a:pPr>
            <a:r>
              <a:rPr lang="zh-CN" altLang="en-US" sz="1600" dirty="0"/>
              <a:t>五八，肾气衰，发堕齿槁。</a:t>
            </a:r>
          </a:p>
          <a:p>
            <a:pPr>
              <a:lnSpc>
                <a:spcPct val="100000"/>
              </a:lnSpc>
              <a:spcBef>
                <a:spcPts val="0"/>
              </a:spcBef>
              <a:spcAft>
                <a:spcPts val="0"/>
              </a:spcAft>
            </a:pPr>
            <a:r>
              <a:rPr lang="zh-CN" altLang="en-US" sz="1600" dirty="0"/>
              <a:t>六八，阳气衰竭于上，面焦，发鬓颁白。</a:t>
            </a:r>
          </a:p>
          <a:p>
            <a:pPr>
              <a:lnSpc>
                <a:spcPct val="100000"/>
              </a:lnSpc>
              <a:spcBef>
                <a:spcPts val="0"/>
              </a:spcBef>
              <a:spcAft>
                <a:spcPts val="0"/>
              </a:spcAft>
            </a:pPr>
            <a:r>
              <a:rPr lang="zh-CN" altLang="en-US" sz="1600" dirty="0"/>
              <a:t>七八，肝气衰，筋不能动。</a:t>
            </a:r>
          </a:p>
          <a:p>
            <a:pPr>
              <a:lnSpc>
                <a:spcPct val="100000"/>
              </a:lnSpc>
              <a:spcBef>
                <a:spcPts val="0"/>
              </a:spcBef>
              <a:spcAft>
                <a:spcPts val="0"/>
              </a:spcAft>
            </a:pPr>
            <a:r>
              <a:rPr lang="zh-CN" altLang="en-US" sz="1600" dirty="0"/>
              <a:t>八八，天癸竭，精少，肾脏衰，形体皆极，则齿发去</a:t>
            </a:r>
            <a:r>
              <a:rPr lang="zh-CN" altLang="en-US" sz="1600" dirty="0" smtClean="0"/>
              <a:t>。</a:t>
            </a:r>
            <a:endParaRPr lang="en-US" altLang="zh-CN" sz="1600" dirty="0" smtClean="0"/>
          </a:p>
          <a:p>
            <a:pPr>
              <a:lnSpc>
                <a:spcPct val="100000"/>
              </a:lnSpc>
              <a:spcBef>
                <a:spcPts val="0"/>
              </a:spcBef>
              <a:spcAft>
                <a:spcPts val="0"/>
              </a:spcAft>
            </a:pPr>
            <a:endParaRPr lang="zh-CN" altLang="en-US" sz="1600" dirty="0"/>
          </a:p>
          <a:p>
            <a:pPr>
              <a:lnSpc>
                <a:spcPct val="150000"/>
              </a:lnSpc>
              <a:spcBef>
                <a:spcPts val="0"/>
              </a:spcBef>
              <a:spcAft>
                <a:spcPts val="0"/>
              </a:spcAft>
            </a:pPr>
            <a:r>
              <a:rPr lang="zh-CN" altLang="en-US" sz="1600" dirty="0"/>
              <a:t>肾者主水，受五脏六腑之精而藏之，故五脏盛，乃能泻。</a:t>
            </a:r>
          </a:p>
          <a:p>
            <a:pPr>
              <a:lnSpc>
                <a:spcPct val="150000"/>
              </a:lnSpc>
              <a:spcBef>
                <a:spcPts val="0"/>
              </a:spcBef>
              <a:spcAft>
                <a:spcPts val="0"/>
              </a:spcAft>
            </a:pPr>
            <a:r>
              <a:rPr lang="zh-CN" altLang="en-US" sz="1600" dirty="0"/>
              <a:t>今五脏皆衰，筋骨解堕，天癸尽矣，故发鬓白，身体重，行步不正，而无子耳</a:t>
            </a:r>
            <a:r>
              <a:rPr lang="zh-CN" altLang="en-US" sz="1600" dirty="0" smtClean="0"/>
              <a:t>。</a:t>
            </a:r>
            <a:endParaRPr lang="zh-CN" altLang="en-US" sz="1600" dirty="0"/>
          </a:p>
        </p:txBody>
      </p:sp>
      <p:sp>
        <p:nvSpPr>
          <p:cNvPr id="4" name="矩形 3"/>
          <p:cNvSpPr/>
          <p:nvPr/>
        </p:nvSpPr>
        <p:spPr>
          <a:xfrm>
            <a:off x="3993377" y="401382"/>
            <a:ext cx="4211409" cy="369332"/>
          </a:xfrm>
          <a:prstGeom prst="rect">
            <a:avLst/>
          </a:prstGeom>
        </p:spPr>
        <p:txBody>
          <a:bodyPr wrap="none">
            <a:spAutoFit/>
          </a:bodyPr>
          <a:lstStyle/>
          <a:p>
            <a:r>
              <a:rPr lang="zh-CN" altLang="en-US" dirty="0" smtClean="0"/>
              <a:t>人生过程</a:t>
            </a:r>
            <a:r>
              <a:rPr lang="en-US" altLang="zh-CN" dirty="0" smtClean="0"/>
              <a:t>《</a:t>
            </a:r>
            <a:r>
              <a:rPr lang="zh-CN" altLang="en-US" dirty="0"/>
              <a:t>黄帝内</a:t>
            </a:r>
            <a:r>
              <a:rPr lang="zh-CN" altLang="en-US" dirty="0" smtClean="0"/>
              <a:t>经</a:t>
            </a:r>
            <a:r>
              <a:rPr lang="en-US" altLang="zh-CN" dirty="0"/>
              <a:t>·</a:t>
            </a:r>
            <a:r>
              <a:rPr lang="zh-CN" altLang="en-US" dirty="0"/>
              <a:t>素问</a:t>
            </a:r>
            <a:r>
              <a:rPr lang="en-US" altLang="zh-CN" dirty="0" smtClean="0"/>
              <a:t>·</a:t>
            </a:r>
            <a:r>
              <a:rPr lang="zh-CN" altLang="en-US" dirty="0"/>
              <a:t>上古天真论</a:t>
            </a:r>
            <a:r>
              <a:rPr lang="en-US" altLang="zh-CN" dirty="0"/>
              <a:t>》</a:t>
            </a:r>
          </a:p>
        </p:txBody>
      </p:sp>
    </p:spTree>
    <p:extLst>
      <p:ext uri="{BB962C8B-B14F-4D97-AF65-F5344CB8AC3E}">
        <p14:creationId xmlns:p14="http://schemas.microsoft.com/office/powerpoint/2010/main" val="109236262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1049067" y="1097280"/>
            <a:ext cx="9720073" cy="4231178"/>
          </a:xfrm>
        </p:spPr>
        <p:txBody>
          <a:bodyPr>
            <a:normAutofit fontScale="85000" lnSpcReduction="10000"/>
          </a:bodyPr>
          <a:lstStyle/>
          <a:p>
            <a:pPr>
              <a:lnSpc>
                <a:spcPct val="150000"/>
              </a:lnSpc>
            </a:pPr>
            <a:r>
              <a:rPr lang="zh-CN" altLang="en-US" dirty="0"/>
              <a:t>阴阳之中，还各有阴阳。白昼属阳，平旦到中午，为阳中之阳。中午到黄昏，则束阳中之阴。黑夜属阴，合夜到鸡鸣，为阴中之阴。鸡鸣到平旦，则属阴中之阳。黑夜属阴，合夜到鸡鸣，为阴中之阴。鸡鸣到平旦，则属阴中之阳。人的情况也与此相应。就人体阴阳而论，外部属阳，内部属阴。就身体的部位来分阴阳，则背为阳，腹为阴。从脏腑的阴阳划分来说，则脏属阴，腑属阳，肝、心、脾、肺、肾五脏都属阴。胆、胃、大肠、小肠、膀胱三焦六腑都属阳。了解阴阳之中复有阴阳的道理是什麽呢？这是要分析四时疾病的在阴在阳，以作为治疗的依据，如冬病在阴，夏病在阳，春病在阴，秋病在阳，都要根据疾病的部位来施用针刺和砭石的疗法。此外，背为阳，阳中之阳为心，阳中之阴为肺。腹为阴，阴中之阴为肾，阴中之阳为肝，阴中的至阴为脾。以上这些都是人体阴阳表里、内外雌雄相互联系又相互对应的例证，所以人与自然界的阴阳是相应的。</a:t>
            </a:r>
          </a:p>
        </p:txBody>
      </p:sp>
      <p:sp>
        <p:nvSpPr>
          <p:cNvPr id="4" name="矩形 3"/>
          <p:cNvSpPr/>
          <p:nvPr/>
        </p:nvSpPr>
        <p:spPr>
          <a:xfrm>
            <a:off x="4290711" y="440452"/>
            <a:ext cx="3236784" cy="369332"/>
          </a:xfrm>
          <a:prstGeom prst="rect">
            <a:avLst/>
          </a:prstGeom>
        </p:spPr>
        <p:txBody>
          <a:bodyPr wrap="none">
            <a:spAutoFit/>
          </a:bodyPr>
          <a:lstStyle/>
          <a:p>
            <a:r>
              <a:rPr lang="zh-CN" altLang="en-US" dirty="0"/>
              <a:t>阴阳</a:t>
            </a:r>
            <a:r>
              <a:rPr lang="en-US" altLang="zh-CN" dirty="0" smtClean="0"/>
              <a:t>《</a:t>
            </a:r>
            <a:r>
              <a:rPr lang="zh-CN" altLang="en-US" dirty="0"/>
              <a:t>黄帝内经</a:t>
            </a:r>
            <a:r>
              <a:rPr lang="en-US" altLang="zh-CN" dirty="0"/>
              <a:t>·</a:t>
            </a:r>
            <a:r>
              <a:rPr lang="zh-CN" altLang="en-US" dirty="0"/>
              <a:t>金匮真言论</a:t>
            </a:r>
            <a:r>
              <a:rPr lang="en-US" altLang="zh-CN" dirty="0"/>
              <a:t>》</a:t>
            </a:r>
          </a:p>
        </p:txBody>
      </p:sp>
    </p:spTree>
    <p:extLst>
      <p:ext uri="{BB962C8B-B14F-4D97-AF65-F5344CB8AC3E}">
        <p14:creationId xmlns:p14="http://schemas.microsoft.com/office/powerpoint/2010/main" val="277298612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1049067" y="1088966"/>
            <a:ext cx="9720073" cy="5644342"/>
          </a:xfrm>
        </p:spPr>
        <p:txBody>
          <a:bodyPr>
            <a:normAutofit fontScale="92500"/>
          </a:bodyPr>
          <a:lstStyle/>
          <a:p>
            <a:pPr>
              <a:lnSpc>
                <a:spcPct val="150000"/>
              </a:lnSpc>
            </a:pPr>
            <a:r>
              <a:rPr lang="zh-CN" altLang="en-US" dirty="0"/>
              <a:t>阴阳之中，还各有阴阳。白昼属阳，平旦到中午，为阳中之阳。中午到黄昏，则束阳中之阴。黑夜属阴，合夜到鸡鸣，为阴中之阴。鸡鸣到平旦，则属阴中之阳。黑夜属阴，合夜到鸡鸣，为阴中之阴。鸡鸣到平旦，则属阴中之阳。人的情况也与此相应。就人体阴阳而论，外部属阳，内部属阴。就身体的部位来分阴阳，则背为阳，腹为阴。从脏腑的阴阳划分来说，则脏属阴，腑属阳，肝、心、脾、肺、肾五脏都属阴。胆、胃、大肠、小肠、膀胱三焦六腑都属阳。了解阴阳之中复有阴阳的道理是什麽呢？这是要分析四时疾病的在阴在阳，以作为治疗的依据，如冬病在阴，夏病在阳，春病在阴，秋病在阳，都要根据疾病的部位来施用针刺和砭石的疗法。此外，背为阳，阳中之阳为心，阳中之阴为肺。腹为阴，阴中之阴为肾，阴中之阳为肝，阴中的至阴为脾。以上这些都是人体阴阳表里、内外雌雄相互联系又相互对应的例证，所以人与自然界的阴阳是相应的。</a:t>
            </a:r>
          </a:p>
        </p:txBody>
      </p:sp>
      <p:sp>
        <p:nvSpPr>
          <p:cNvPr id="5" name="矩形 4"/>
          <p:cNvSpPr/>
          <p:nvPr/>
        </p:nvSpPr>
        <p:spPr>
          <a:xfrm>
            <a:off x="4290711" y="523579"/>
            <a:ext cx="3236784" cy="369332"/>
          </a:xfrm>
          <a:prstGeom prst="rect">
            <a:avLst/>
          </a:prstGeom>
        </p:spPr>
        <p:txBody>
          <a:bodyPr wrap="none">
            <a:spAutoFit/>
          </a:bodyPr>
          <a:lstStyle/>
          <a:p>
            <a:r>
              <a:rPr lang="zh-CN" altLang="en-US" dirty="0"/>
              <a:t>阴阳</a:t>
            </a:r>
            <a:r>
              <a:rPr lang="en-US" altLang="zh-CN" dirty="0" smtClean="0"/>
              <a:t>《</a:t>
            </a:r>
            <a:r>
              <a:rPr lang="zh-CN" altLang="en-US" dirty="0"/>
              <a:t>黄帝内经</a:t>
            </a:r>
            <a:r>
              <a:rPr lang="en-US" altLang="zh-CN" dirty="0"/>
              <a:t>·</a:t>
            </a:r>
            <a:r>
              <a:rPr lang="zh-CN" altLang="en-US" dirty="0"/>
              <a:t>金匮真言论</a:t>
            </a:r>
            <a:r>
              <a:rPr lang="en-US" altLang="zh-CN" dirty="0"/>
              <a:t>》</a:t>
            </a:r>
          </a:p>
        </p:txBody>
      </p:sp>
    </p:spTree>
    <p:extLst>
      <p:ext uri="{BB962C8B-B14F-4D97-AF65-F5344CB8AC3E}">
        <p14:creationId xmlns:p14="http://schemas.microsoft.com/office/powerpoint/2010/main" val="22126738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949314" y="390699"/>
            <a:ext cx="10347683" cy="6226232"/>
          </a:xfrm>
        </p:spPr>
        <p:txBody>
          <a:bodyPr>
            <a:normAutofit fontScale="77500" lnSpcReduction="20000"/>
          </a:bodyPr>
          <a:lstStyle/>
          <a:p>
            <a:pPr>
              <a:lnSpc>
                <a:spcPct val="170000"/>
              </a:lnSpc>
            </a:pPr>
            <a:r>
              <a:rPr lang="zh-CN" altLang="en-US" b="1" dirty="0" smtClean="0"/>
              <a:t>五脏</a:t>
            </a:r>
            <a:endParaRPr lang="zh-CN" altLang="en-US" b="1" dirty="0"/>
          </a:p>
          <a:p>
            <a:pPr>
              <a:lnSpc>
                <a:spcPct val="170000"/>
              </a:lnSpc>
            </a:pPr>
            <a:r>
              <a:rPr lang="en-US" altLang="zh-CN" b="1" dirty="0"/>
              <a:t>1.</a:t>
            </a:r>
            <a:r>
              <a:rPr lang="zh-CN" altLang="en-US" b="1" dirty="0"/>
              <a:t>心：心为神之居、血之主、脉之宗。在五行属火；生理功能 ①主血脉；②主神志；心开窍于舌，在体合脉，其华在面，在志为喜，在液为汗。心与小肠相表里</a:t>
            </a:r>
            <a:r>
              <a:rPr lang="zh-CN" altLang="en-US" b="1" dirty="0" smtClean="0"/>
              <a:t>。</a:t>
            </a:r>
            <a:endParaRPr lang="zh-CN" altLang="en-US" b="1" dirty="0"/>
          </a:p>
          <a:p>
            <a:pPr>
              <a:lnSpc>
                <a:spcPct val="170000"/>
              </a:lnSpc>
            </a:pPr>
            <a:r>
              <a:rPr lang="en-US" altLang="zh-CN" b="1" dirty="0"/>
              <a:t>2.</a:t>
            </a:r>
            <a:r>
              <a:rPr lang="zh-CN" altLang="en-US" b="1" dirty="0"/>
              <a:t>肺：肺为魄之处、气之主，在五行属金；生理功能：①主气，司呼吸；②主宣发肃降；③通调水道；④朝百脉主治节（淤结）；辅心调节气血运行；肺上通喉咙，在体合皮、其华在毛，开窍于鼻，在志为忧，在液为涕，肺与大肠相表里</a:t>
            </a:r>
            <a:r>
              <a:rPr lang="zh-CN" altLang="en-US" b="1" dirty="0" smtClean="0"/>
              <a:t>。</a:t>
            </a:r>
            <a:endParaRPr lang="zh-CN" altLang="en-US" b="1" dirty="0"/>
          </a:p>
          <a:p>
            <a:pPr>
              <a:lnSpc>
                <a:spcPct val="170000"/>
              </a:lnSpc>
            </a:pPr>
            <a:r>
              <a:rPr lang="en-US" altLang="zh-CN" b="1" dirty="0"/>
              <a:t>3.</a:t>
            </a:r>
            <a:r>
              <a:rPr lang="zh-CN" altLang="en-US" b="1" dirty="0"/>
              <a:t>脾：脾为气血生化之源、后天之本，藏意，在五行属土。生理功能：①主运化；②主升清；③主统血；开窍于口，在体合肉，主四肢其华在唇，在志为思，在液为涎；脾与胃相表里</a:t>
            </a:r>
            <a:r>
              <a:rPr lang="zh-CN" altLang="en-US" b="1" dirty="0" smtClean="0"/>
              <a:t>。</a:t>
            </a:r>
            <a:endParaRPr lang="zh-CN" altLang="en-US" b="1" dirty="0"/>
          </a:p>
          <a:p>
            <a:pPr>
              <a:lnSpc>
                <a:spcPct val="170000"/>
              </a:lnSpc>
            </a:pPr>
            <a:r>
              <a:rPr lang="en-US" altLang="zh-CN" b="1" dirty="0"/>
              <a:t>4.</a:t>
            </a:r>
            <a:r>
              <a:rPr lang="zh-CN" altLang="en-US" b="1" dirty="0"/>
              <a:t>肝：肝为魂之处，血之藏，筋之宗。在五行属木，主升主动。生理功能：①主疏泄；②主藏血；开窍于目，在体合筋，其华在爪，在志为怒，在液为泪，肝与胆相表里</a:t>
            </a:r>
            <a:r>
              <a:rPr lang="zh-CN" altLang="en-US" b="1" dirty="0" smtClean="0"/>
              <a:t>。</a:t>
            </a:r>
            <a:endParaRPr lang="zh-CN" altLang="en-US" b="1" dirty="0"/>
          </a:p>
          <a:p>
            <a:pPr>
              <a:lnSpc>
                <a:spcPct val="170000"/>
              </a:lnSpc>
            </a:pPr>
            <a:r>
              <a:rPr lang="en-US" altLang="zh-CN" b="1" dirty="0"/>
              <a:t>5.</a:t>
            </a:r>
            <a:r>
              <a:rPr lang="zh-CN" altLang="en-US" b="1" dirty="0"/>
              <a:t>肾：肾为先天之本，藏志，腰为肾之腑，在五行属水；生理功能：①藏精、主生长发育与生殖；②主水；③主纳气；在体为骨，主骨生髓，其华在发、开窍于耳及二阴（肛门 会阴），在志为恐，在液为唾，肾与膀胱相表里。</a:t>
            </a:r>
          </a:p>
          <a:p>
            <a:pPr>
              <a:lnSpc>
                <a:spcPct val="170000"/>
              </a:lnSpc>
            </a:pPr>
            <a:endParaRPr lang="zh-CN" altLang="en-US" b="1" dirty="0"/>
          </a:p>
          <a:p>
            <a:pPr>
              <a:lnSpc>
                <a:spcPct val="170000"/>
              </a:lnSpc>
            </a:pPr>
            <a:endParaRPr lang="zh-CN" altLang="en-US" b="1" dirty="0"/>
          </a:p>
        </p:txBody>
      </p:sp>
    </p:spTree>
    <p:extLst>
      <p:ext uri="{BB962C8B-B14F-4D97-AF65-F5344CB8AC3E}">
        <p14:creationId xmlns:p14="http://schemas.microsoft.com/office/powerpoint/2010/main" val="72451698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1074004" y="1064029"/>
            <a:ext cx="9720073" cy="4438996"/>
          </a:xfrm>
        </p:spPr>
        <p:txBody>
          <a:bodyPr>
            <a:normAutofit fontScale="92500"/>
          </a:bodyPr>
          <a:lstStyle/>
          <a:p>
            <a:pPr>
              <a:lnSpc>
                <a:spcPct val="150000"/>
              </a:lnSpc>
            </a:pPr>
            <a:r>
              <a:rPr lang="zh-CN" altLang="en-US" b="1" dirty="0"/>
              <a:t>六腑</a:t>
            </a:r>
          </a:p>
          <a:p>
            <a:pPr>
              <a:lnSpc>
                <a:spcPct val="150000"/>
              </a:lnSpc>
            </a:pPr>
            <a:r>
              <a:rPr lang="en-US" altLang="zh-CN" b="1" dirty="0"/>
              <a:t>1.</a:t>
            </a:r>
            <a:r>
              <a:rPr lang="zh-CN" altLang="en-US" b="1" dirty="0"/>
              <a:t>胆：生理功能：贮存和排泄胆汁，胆主决断</a:t>
            </a:r>
            <a:r>
              <a:rPr lang="zh-CN" altLang="en-US" b="1" dirty="0" smtClean="0"/>
              <a:t>。</a:t>
            </a:r>
            <a:endParaRPr lang="zh-CN" altLang="en-US" b="1" dirty="0"/>
          </a:p>
          <a:p>
            <a:pPr>
              <a:lnSpc>
                <a:spcPct val="150000"/>
              </a:lnSpc>
            </a:pPr>
            <a:r>
              <a:rPr lang="en-US" altLang="zh-CN" b="1" dirty="0"/>
              <a:t>2.</a:t>
            </a:r>
            <a:r>
              <a:rPr lang="zh-CN" altLang="en-US" b="1" dirty="0"/>
              <a:t>胃：生理功能：受纳腐熟水谷，胃以降为和</a:t>
            </a:r>
            <a:r>
              <a:rPr lang="zh-CN" altLang="en-US" b="1" dirty="0" smtClean="0"/>
              <a:t>。</a:t>
            </a:r>
            <a:endParaRPr lang="zh-CN" altLang="en-US" b="1" dirty="0"/>
          </a:p>
          <a:p>
            <a:pPr>
              <a:lnSpc>
                <a:spcPct val="150000"/>
              </a:lnSpc>
            </a:pPr>
            <a:r>
              <a:rPr lang="en-US" altLang="zh-CN" b="1" dirty="0"/>
              <a:t>3.</a:t>
            </a:r>
            <a:r>
              <a:rPr lang="zh-CN" altLang="en-US" b="1" dirty="0"/>
              <a:t>小肠：生理功能：主受盛和化物，是泌别清浊，“小肠主液”</a:t>
            </a:r>
            <a:r>
              <a:rPr lang="zh-CN" altLang="en-US" b="1" dirty="0" smtClean="0"/>
              <a:t>。</a:t>
            </a:r>
            <a:endParaRPr lang="zh-CN" altLang="en-US" b="1" dirty="0"/>
          </a:p>
          <a:p>
            <a:pPr>
              <a:lnSpc>
                <a:spcPct val="150000"/>
              </a:lnSpc>
            </a:pPr>
            <a:r>
              <a:rPr lang="en-US" altLang="zh-CN" b="1" dirty="0"/>
              <a:t>4.</a:t>
            </a:r>
            <a:r>
              <a:rPr lang="zh-CN" altLang="en-US" b="1" dirty="0"/>
              <a:t>大肠：生理功能：传化糟粕，大肠主津</a:t>
            </a:r>
            <a:r>
              <a:rPr lang="zh-CN" altLang="en-US" b="1" dirty="0" smtClean="0"/>
              <a:t>。</a:t>
            </a:r>
            <a:endParaRPr lang="zh-CN" altLang="en-US" b="1" dirty="0"/>
          </a:p>
          <a:p>
            <a:pPr>
              <a:lnSpc>
                <a:spcPct val="150000"/>
              </a:lnSpc>
            </a:pPr>
            <a:r>
              <a:rPr lang="en-US" altLang="zh-CN" b="1" dirty="0"/>
              <a:t>5.</a:t>
            </a:r>
            <a:r>
              <a:rPr lang="zh-CN" altLang="en-US" b="1" dirty="0"/>
              <a:t>膀胱：生理功能；贮尿和排尿，依赖肾的气化功能</a:t>
            </a:r>
            <a:r>
              <a:rPr lang="zh-CN" altLang="en-US" b="1" dirty="0" smtClean="0"/>
              <a:t>。</a:t>
            </a:r>
            <a:endParaRPr lang="zh-CN" altLang="en-US" b="1" dirty="0"/>
          </a:p>
          <a:p>
            <a:pPr>
              <a:lnSpc>
                <a:spcPct val="150000"/>
              </a:lnSpc>
            </a:pPr>
            <a:r>
              <a:rPr lang="en-US" altLang="zh-CN" b="1" dirty="0"/>
              <a:t>6.</a:t>
            </a:r>
            <a:r>
              <a:rPr lang="zh-CN" altLang="en-US" b="1" dirty="0"/>
              <a:t>三焦：生理功能：通行元气，总司气机和气化，为水液运行的道路。</a:t>
            </a:r>
          </a:p>
          <a:p>
            <a:pPr>
              <a:lnSpc>
                <a:spcPct val="150000"/>
              </a:lnSpc>
            </a:pPr>
            <a:endParaRPr lang="zh-CN" altLang="en-US" b="1" dirty="0"/>
          </a:p>
        </p:txBody>
      </p:sp>
    </p:spTree>
    <p:extLst>
      <p:ext uri="{BB962C8B-B14F-4D97-AF65-F5344CB8AC3E}">
        <p14:creationId xmlns:p14="http://schemas.microsoft.com/office/powerpoint/2010/main" val="27920174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916063" y="631767"/>
            <a:ext cx="10272868" cy="5918662"/>
          </a:xfrm>
        </p:spPr>
        <p:txBody>
          <a:bodyPr>
            <a:normAutofit fontScale="47500" lnSpcReduction="20000"/>
          </a:bodyPr>
          <a:lstStyle/>
          <a:p>
            <a:pPr>
              <a:lnSpc>
                <a:spcPct val="170000"/>
              </a:lnSpc>
              <a:spcBef>
                <a:spcPts val="600"/>
              </a:spcBef>
            </a:pPr>
            <a:r>
              <a:rPr lang="zh-CN" altLang="en-US" b="1" dirty="0"/>
              <a:t>十二经络</a:t>
            </a:r>
            <a:r>
              <a:rPr lang="zh-CN" altLang="en-US" b="1" dirty="0" smtClean="0"/>
              <a:t>流注</a:t>
            </a:r>
            <a:endParaRPr lang="zh-CN" altLang="en-US" b="1" dirty="0"/>
          </a:p>
          <a:p>
            <a:pPr>
              <a:lnSpc>
                <a:spcPct val="170000"/>
              </a:lnSpc>
              <a:spcBef>
                <a:spcPts val="600"/>
              </a:spcBef>
            </a:pPr>
            <a:r>
              <a:rPr lang="zh-CN" altLang="en-US" b="1" dirty="0"/>
              <a:t>一日十二个时辰，一个时辰流经一个经 脉，首尾相接，如环无端，掌握了自己的 身体，也就掌握了长寿健康的秘诀</a:t>
            </a:r>
            <a:r>
              <a:rPr lang="zh-CN" altLang="en-US" b="1" dirty="0" smtClean="0"/>
              <a:t>！</a:t>
            </a:r>
            <a:endParaRPr lang="zh-CN" altLang="en-US" b="1" dirty="0"/>
          </a:p>
          <a:p>
            <a:pPr>
              <a:lnSpc>
                <a:spcPct val="170000"/>
              </a:lnSpc>
              <a:spcBef>
                <a:spcPts val="600"/>
              </a:spcBef>
            </a:pPr>
            <a:r>
              <a:rPr lang="zh-CN" altLang="en-US" b="1" dirty="0"/>
              <a:t>子时：</a:t>
            </a:r>
            <a:r>
              <a:rPr lang="en-US" altLang="zh-CN" b="1" dirty="0"/>
              <a:t>23</a:t>
            </a:r>
            <a:r>
              <a:rPr lang="zh-CN" altLang="en-US" b="1" dirty="0"/>
              <a:t>：</a:t>
            </a:r>
            <a:r>
              <a:rPr lang="en-US" altLang="zh-CN" b="1" dirty="0"/>
              <a:t>00——1</a:t>
            </a:r>
            <a:r>
              <a:rPr lang="zh-CN" altLang="en-US" b="1" dirty="0"/>
              <a:t>：</a:t>
            </a:r>
            <a:r>
              <a:rPr lang="en-US" altLang="zh-CN" b="1" dirty="0"/>
              <a:t>00 </a:t>
            </a:r>
          </a:p>
          <a:p>
            <a:pPr>
              <a:lnSpc>
                <a:spcPct val="170000"/>
              </a:lnSpc>
              <a:spcBef>
                <a:spcPts val="600"/>
              </a:spcBef>
            </a:pPr>
            <a:r>
              <a:rPr lang="zh-CN" altLang="en-US" b="1" dirty="0"/>
              <a:t>胆经： 熟睡！胆需要新陈代谢，人在子时入 眠，胆方能完成代谢。这个时候心脏功 能最弱，如果有心脏病人备好救心丸</a:t>
            </a:r>
            <a:r>
              <a:rPr lang="zh-CN" altLang="en-US" b="1" dirty="0" smtClean="0"/>
              <a:t>。</a:t>
            </a:r>
            <a:endParaRPr lang="zh-CN" altLang="en-US" b="1" dirty="0"/>
          </a:p>
          <a:p>
            <a:pPr>
              <a:lnSpc>
                <a:spcPct val="170000"/>
              </a:lnSpc>
              <a:spcBef>
                <a:spcPts val="600"/>
              </a:spcBef>
            </a:pPr>
            <a:r>
              <a:rPr lang="zh-CN" altLang="en-US" b="1" dirty="0"/>
              <a:t>丑时：</a:t>
            </a:r>
            <a:r>
              <a:rPr lang="en-US" altLang="zh-CN" b="1" dirty="0"/>
              <a:t>1</a:t>
            </a:r>
            <a:r>
              <a:rPr lang="zh-CN" altLang="en-US" b="1" dirty="0"/>
              <a:t>：</a:t>
            </a:r>
            <a:r>
              <a:rPr lang="en-US" altLang="zh-CN" b="1" dirty="0"/>
              <a:t>00——3</a:t>
            </a:r>
            <a:r>
              <a:rPr lang="zh-CN" altLang="en-US" b="1" dirty="0"/>
              <a:t>：</a:t>
            </a:r>
            <a:r>
              <a:rPr lang="en-US" altLang="zh-CN" b="1" dirty="0" smtClean="0"/>
              <a:t>00</a:t>
            </a:r>
            <a:endParaRPr lang="en-US" altLang="zh-CN" b="1" dirty="0"/>
          </a:p>
          <a:p>
            <a:pPr>
              <a:lnSpc>
                <a:spcPct val="170000"/>
              </a:lnSpc>
              <a:spcBef>
                <a:spcPts val="600"/>
              </a:spcBef>
            </a:pPr>
            <a:r>
              <a:rPr lang="zh-CN" altLang="en-US" b="1" dirty="0"/>
              <a:t>肝经：深睡眠！此时中肝修复的最佳时间，废弃的血液需要淘汰，新鲜血液需要产生，在丑时完成。此时必须进入深睡状态，让肝脏得到充足能量。如不入睡，肝还在输出能量支持人的思维和行动，就无法完成新陈代谢。易患肝病</a:t>
            </a:r>
            <a:r>
              <a:rPr lang="zh-CN" altLang="en-US" b="1" dirty="0" smtClean="0"/>
              <a:t>。</a:t>
            </a:r>
            <a:endParaRPr lang="zh-CN" altLang="en-US" b="1" dirty="0"/>
          </a:p>
          <a:p>
            <a:pPr>
              <a:lnSpc>
                <a:spcPct val="170000"/>
              </a:lnSpc>
              <a:spcBef>
                <a:spcPts val="600"/>
              </a:spcBef>
            </a:pPr>
            <a:r>
              <a:rPr lang="zh-CN" altLang="en-US" b="1" dirty="0"/>
              <a:t>寅时：</a:t>
            </a:r>
            <a:r>
              <a:rPr lang="en-US" altLang="zh-CN" b="1" dirty="0"/>
              <a:t>3</a:t>
            </a:r>
            <a:r>
              <a:rPr lang="zh-CN" altLang="en-US" b="1" dirty="0"/>
              <a:t>：</a:t>
            </a:r>
            <a:r>
              <a:rPr lang="en-US" altLang="zh-CN" b="1" dirty="0"/>
              <a:t>00——5</a:t>
            </a:r>
            <a:r>
              <a:rPr lang="zh-CN" altLang="en-US" b="1" dirty="0"/>
              <a:t>：</a:t>
            </a:r>
            <a:r>
              <a:rPr lang="en-US" altLang="zh-CN" b="1" dirty="0" smtClean="0"/>
              <a:t>00</a:t>
            </a:r>
            <a:endParaRPr lang="en-US" altLang="zh-CN" b="1" dirty="0"/>
          </a:p>
          <a:p>
            <a:pPr>
              <a:lnSpc>
                <a:spcPct val="170000"/>
              </a:lnSpc>
              <a:spcBef>
                <a:spcPts val="600"/>
              </a:spcBef>
            </a:pPr>
            <a:r>
              <a:rPr lang="zh-CN" altLang="en-US" b="1" dirty="0"/>
              <a:t>肺经 ：大地阴阳从此刻转化，由阴转阳。人体此时也进入阳盛阴衰之时。此刻肺经最旺。肝脏把血液提供 给肺，通过肺送往全身。些刻人体需要大量呼吸氧气。肺病 哮喘病人在寅时服药比白天常规服药效果好</a:t>
            </a:r>
            <a:r>
              <a:rPr lang="zh-CN" altLang="en-US" b="1" dirty="0" smtClean="0"/>
              <a:t>。</a:t>
            </a:r>
            <a:endParaRPr lang="zh-CN" altLang="en-US" b="1" dirty="0"/>
          </a:p>
          <a:p>
            <a:pPr>
              <a:lnSpc>
                <a:spcPct val="170000"/>
              </a:lnSpc>
              <a:spcBef>
                <a:spcPts val="600"/>
              </a:spcBef>
            </a:pPr>
            <a:r>
              <a:rPr lang="zh-CN" altLang="en-US" b="1" dirty="0"/>
              <a:t>卯时：</a:t>
            </a:r>
            <a:r>
              <a:rPr lang="en-US" altLang="zh-CN" b="1" dirty="0"/>
              <a:t>5</a:t>
            </a:r>
            <a:r>
              <a:rPr lang="zh-CN" altLang="en-US" b="1" dirty="0"/>
              <a:t>：</a:t>
            </a:r>
            <a:r>
              <a:rPr lang="en-US" altLang="zh-CN" b="1" dirty="0"/>
              <a:t>00——7</a:t>
            </a:r>
            <a:r>
              <a:rPr lang="zh-CN" altLang="en-US" b="1" dirty="0"/>
              <a:t>：</a:t>
            </a:r>
            <a:r>
              <a:rPr lang="en-US" altLang="zh-CN" b="1" dirty="0"/>
              <a:t>00 </a:t>
            </a:r>
          </a:p>
          <a:p>
            <a:pPr>
              <a:lnSpc>
                <a:spcPct val="170000"/>
              </a:lnSpc>
              <a:spcBef>
                <a:spcPts val="600"/>
              </a:spcBef>
            </a:pPr>
            <a:r>
              <a:rPr lang="zh-CN" altLang="en-US" b="1" dirty="0"/>
              <a:t>大肠经：排便！便前一杯温水。此刻大肠经旺盛，吸收食物中水分与营养，排出渣滓的过程</a:t>
            </a:r>
            <a:r>
              <a:rPr lang="zh-CN" altLang="en-US" b="1" dirty="0" smtClean="0"/>
              <a:t>。</a:t>
            </a:r>
            <a:endParaRPr lang="zh-CN" altLang="en-US" b="1" dirty="0"/>
          </a:p>
          <a:p>
            <a:pPr>
              <a:lnSpc>
                <a:spcPct val="170000"/>
              </a:lnSpc>
              <a:spcBef>
                <a:spcPts val="600"/>
              </a:spcBef>
            </a:pPr>
            <a:r>
              <a:rPr lang="zh-CN" altLang="en-US" b="1" dirty="0"/>
              <a:t>辰时：</a:t>
            </a:r>
            <a:r>
              <a:rPr lang="en-US" altLang="zh-CN" b="1" dirty="0"/>
              <a:t>7</a:t>
            </a:r>
            <a:r>
              <a:rPr lang="zh-CN" altLang="en-US" b="1" dirty="0"/>
              <a:t>：</a:t>
            </a:r>
            <a:r>
              <a:rPr lang="en-US" altLang="zh-CN" b="1" dirty="0"/>
              <a:t>00——9</a:t>
            </a:r>
            <a:r>
              <a:rPr lang="zh-CN" altLang="en-US" b="1" dirty="0"/>
              <a:t>：</a:t>
            </a:r>
            <a:r>
              <a:rPr lang="en-US" altLang="zh-CN" b="1" dirty="0"/>
              <a:t>00 </a:t>
            </a:r>
          </a:p>
          <a:p>
            <a:pPr>
              <a:lnSpc>
                <a:spcPct val="170000"/>
              </a:lnSpc>
              <a:spcBef>
                <a:spcPts val="600"/>
              </a:spcBef>
            </a:pPr>
            <a:r>
              <a:rPr lang="zh-CN" altLang="en-US" b="1" dirty="0"/>
              <a:t>胃经 ：勿忘吃早餐！此时不断分泌胃酸，如果饿久了， 就会有胃溃疡、胃炎、十二指肠炎、胆囊 炎等危险</a:t>
            </a:r>
            <a:r>
              <a:rPr lang="zh-CN" altLang="en-US" b="1" dirty="0" smtClean="0"/>
              <a:t>！</a:t>
            </a:r>
            <a:endParaRPr lang="zh-CN" altLang="en-US" b="1" dirty="0"/>
          </a:p>
          <a:p>
            <a:pPr>
              <a:lnSpc>
                <a:spcPct val="170000"/>
              </a:lnSpc>
              <a:spcBef>
                <a:spcPts val="600"/>
              </a:spcBef>
            </a:pPr>
            <a:r>
              <a:rPr lang="zh-CN" altLang="en-US" b="1" dirty="0"/>
              <a:t>巳时：</a:t>
            </a:r>
            <a:r>
              <a:rPr lang="en-US" altLang="zh-CN" b="1" dirty="0"/>
              <a:t>9</a:t>
            </a:r>
            <a:r>
              <a:rPr lang="zh-CN" altLang="en-US" b="1" dirty="0"/>
              <a:t>：</a:t>
            </a:r>
            <a:r>
              <a:rPr lang="en-US" altLang="zh-CN" b="1" dirty="0"/>
              <a:t>00——11</a:t>
            </a:r>
            <a:r>
              <a:rPr lang="zh-CN" altLang="en-US" b="1" dirty="0"/>
              <a:t>：</a:t>
            </a:r>
            <a:r>
              <a:rPr lang="en-US" altLang="zh-CN" b="1" dirty="0"/>
              <a:t>00 </a:t>
            </a:r>
          </a:p>
          <a:p>
            <a:pPr>
              <a:lnSpc>
                <a:spcPct val="170000"/>
              </a:lnSpc>
              <a:spcBef>
                <a:spcPts val="600"/>
              </a:spcBef>
            </a:pPr>
            <a:r>
              <a:rPr lang="zh-CN" altLang="en-US" b="1" dirty="0"/>
              <a:t>脾经 ：喝水！（此时多喝水）脾是消化、吸收、 排泄的总调度。脾是后天之本。补脾：薏米 红豆 山药粥。一整天</a:t>
            </a:r>
            <a:r>
              <a:rPr lang="en-US" altLang="zh-CN" b="1" dirty="0"/>
              <a:t>2000ml</a:t>
            </a:r>
            <a:r>
              <a:rPr lang="zh-CN" altLang="en-US" b="1" dirty="0"/>
              <a:t>毫升水约</a:t>
            </a:r>
            <a:r>
              <a:rPr lang="en-US" altLang="zh-CN" b="1" dirty="0"/>
              <a:t>5</a:t>
            </a:r>
            <a:r>
              <a:rPr lang="zh-CN" altLang="en-US" b="1" dirty="0"/>
              <a:t>瓶矿泉水，要持续喝千万别别喝任何的饮料。</a:t>
            </a:r>
          </a:p>
          <a:p>
            <a:pPr>
              <a:lnSpc>
                <a:spcPct val="170000"/>
              </a:lnSpc>
              <a:spcBef>
                <a:spcPts val="600"/>
              </a:spcBef>
            </a:pPr>
            <a:endParaRPr lang="zh-CN" altLang="en-US" b="1" dirty="0"/>
          </a:p>
        </p:txBody>
      </p:sp>
    </p:spTree>
    <p:extLst>
      <p:ext uri="{BB962C8B-B14F-4D97-AF65-F5344CB8AC3E}">
        <p14:creationId xmlns:p14="http://schemas.microsoft.com/office/powerpoint/2010/main" val="367136893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965939" y="773082"/>
            <a:ext cx="9720073" cy="5444837"/>
          </a:xfrm>
        </p:spPr>
        <p:txBody>
          <a:bodyPr>
            <a:normAutofit fontScale="55000" lnSpcReduction="20000"/>
          </a:bodyPr>
          <a:lstStyle/>
          <a:p>
            <a:pPr>
              <a:lnSpc>
                <a:spcPct val="170000"/>
              </a:lnSpc>
              <a:spcBef>
                <a:spcPts val="600"/>
              </a:spcBef>
            </a:pPr>
            <a:r>
              <a:rPr lang="zh-CN" altLang="en-US" b="1" dirty="0"/>
              <a:t>午时：</a:t>
            </a:r>
            <a:r>
              <a:rPr lang="en-US" altLang="zh-CN" b="1" dirty="0"/>
              <a:t>11</a:t>
            </a:r>
            <a:r>
              <a:rPr lang="zh-CN" altLang="en-US" b="1" dirty="0"/>
              <a:t>：</a:t>
            </a:r>
            <a:r>
              <a:rPr lang="en-US" altLang="zh-CN" b="1" dirty="0"/>
              <a:t>00——13</a:t>
            </a:r>
            <a:r>
              <a:rPr lang="zh-CN" altLang="en-US" b="1" dirty="0"/>
              <a:t>：</a:t>
            </a:r>
            <a:r>
              <a:rPr lang="en-US" altLang="zh-CN" b="1" dirty="0"/>
              <a:t>00 </a:t>
            </a:r>
          </a:p>
          <a:p>
            <a:pPr>
              <a:lnSpc>
                <a:spcPct val="170000"/>
              </a:lnSpc>
              <a:spcBef>
                <a:spcPts val="600"/>
              </a:spcBef>
            </a:pPr>
            <a:r>
              <a:rPr lang="zh-CN" altLang="en-US" b="1" dirty="0"/>
              <a:t>心经 </a:t>
            </a:r>
            <a:r>
              <a:rPr lang="en-US" altLang="zh-CN" b="1" dirty="0"/>
              <a:t>:</a:t>
            </a:r>
            <a:r>
              <a:rPr lang="zh-CN" altLang="en-US" b="1" dirty="0"/>
              <a:t>小憩一会儿。心脏推动血液运行，养神，养气，养筋。能午睡片刻，对于养心大有好处，可使下午乃至晚上精力 充沛。</a:t>
            </a:r>
            <a:r>
              <a:rPr lang="en-US" altLang="zh-CN" b="1" dirty="0"/>
              <a:t>※</a:t>
            </a:r>
            <a:r>
              <a:rPr lang="zh-CN" altLang="en-US" b="1" dirty="0"/>
              <a:t>午睡不能超过 </a:t>
            </a:r>
            <a:r>
              <a:rPr lang="en-US" altLang="zh-CN" b="1" dirty="0"/>
              <a:t>30</a:t>
            </a:r>
            <a:r>
              <a:rPr lang="zh-CN" altLang="en-US" b="1" dirty="0"/>
              <a:t>分左右，会夺觉，容易引起晚上</a:t>
            </a:r>
            <a:r>
              <a:rPr lang="zh-CN" altLang="en-US" b="1" dirty="0" smtClean="0"/>
              <a:t>失眠。</a:t>
            </a:r>
          </a:p>
          <a:p>
            <a:pPr>
              <a:lnSpc>
                <a:spcPct val="170000"/>
              </a:lnSpc>
              <a:spcBef>
                <a:spcPts val="600"/>
              </a:spcBef>
            </a:pPr>
            <a:r>
              <a:rPr lang="zh-CN" altLang="en-US" b="1" dirty="0" smtClean="0"/>
              <a:t>未时</a:t>
            </a:r>
            <a:r>
              <a:rPr lang="zh-CN" altLang="en-US" b="1" dirty="0"/>
              <a:t>：</a:t>
            </a:r>
            <a:r>
              <a:rPr lang="en-US" altLang="zh-CN" b="1" dirty="0"/>
              <a:t>13</a:t>
            </a:r>
            <a:r>
              <a:rPr lang="zh-CN" altLang="en-US" b="1" dirty="0"/>
              <a:t>：</a:t>
            </a:r>
            <a:r>
              <a:rPr lang="en-US" altLang="zh-CN" b="1" dirty="0"/>
              <a:t>00——15</a:t>
            </a:r>
            <a:r>
              <a:rPr lang="zh-CN" altLang="en-US" b="1" dirty="0"/>
              <a:t>：</a:t>
            </a:r>
            <a:r>
              <a:rPr lang="en-US" altLang="zh-CN" b="1" dirty="0"/>
              <a:t>00 </a:t>
            </a:r>
          </a:p>
          <a:p>
            <a:pPr>
              <a:lnSpc>
                <a:spcPct val="170000"/>
              </a:lnSpc>
              <a:spcBef>
                <a:spcPts val="600"/>
              </a:spcBef>
            </a:pPr>
            <a:r>
              <a:rPr lang="zh-CN" altLang="en-US" b="1" dirty="0"/>
              <a:t>小肠经 </a:t>
            </a:r>
            <a:r>
              <a:rPr lang="en-US" altLang="zh-CN" b="1" dirty="0"/>
              <a:t>:</a:t>
            </a:r>
            <a:r>
              <a:rPr lang="zh-CN" altLang="en-US" b="1" dirty="0"/>
              <a:t>小肠经在未时对人一天的营养进行调整。如小肠有热，人体就会打咯 排气。故午餐下午</a:t>
            </a:r>
            <a:r>
              <a:rPr lang="en-US" altLang="zh-CN" b="1" dirty="0"/>
              <a:t>1</a:t>
            </a:r>
            <a:r>
              <a:rPr lang="zh-CN" altLang="en-US" b="1" dirty="0"/>
              <a:t>：</a:t>
            </a:r>
            <a:r>
              <a:rPr lang="en-US" altLang="zh-CN" b="1" dirty="0"/>
              <a:t>00</a:t>
            </a:r>
            <a:r>
              <a:rPr lang="zh-CN" altLang="en-US" b="1" dirty="0"/>
              <a:t>之前 吃，营养物质都吸收进入人体</a:t>
            </a:r>
            <a:r>
              <a:rPr lang="zh-CN" altLang="en-US" b="1" dirty="0" smtClean="0"/>
              <a:t>。</a:t>
            </a:r>
            <a:endParaRPr lang="zh-CN" altLang="en-US" b="1" dirty="0"/>
          </a:p>
          <a:p>
            <a:pPr>
              <a:lnSpc>
                <a:spcPct val="170000"/>
              </a:lnSpc>
              <a:spcBef>
                <a:spcPts val="600"/>
              </a:spcBef>
            </a:pPr>
            <a:r>
              <a:rPr lang="zh-CN" altLang="en-US" b="1" dirty="0"/>
              <a:t>申时：</a:t>
            </a:r>
            <a:r>
              <a:rPr lang="en-US" altLang="zh-CN" b="1" dirty="0"/>
              <a:t>15</a:t>
            </a:r>
            <a:r>
              <a:rPr lang="zh-CN" altLang="en-US" b="1" dirty="0"/>
              <a:t>：</a:t>
            </a:r>
            <a:r>
              <a:rPr lang="en-US" altLang="zh-CN" b="1" dirty="0"/>
              <a:t>00——17</a:t>
            </a:r>
            <a:r>
              <a:rPr lang="zh-CN" altLang="en-US" b="1" dirty="0"/>
              <a:t>：</a:t>
            </a:r>
            <a:r>
              <a:rPr lang="en-US" altLang="zh-CN" b="1" dirty="0"/>
              <a:t>00 </a:t>
            </a:r>
          </a:p>
          <a:p>
            <a:pPr>
              <a:lnSpc>
                <a:spcPct val="170000"/>
              </a:lnSpc>
              <a:spcBef>
                <a:spcPts val="600"/>
              </a:spcBef>
            </a:pPr>
            <a:r>
              <a:rPr lang="zh-CN" altLang="en-US" b="1" dirty="0"/>
              <a:t>膀胱经 </a:t>
            </a:r>
            <a:r>
              <a:rPr lang="en-US" altLang="zh-CN" b="1" dirty="0"/>
              <a:t>:</a:t>
            </a:r>
            <a:r>
              <a:rPr lang="zh-CN" altLang="en-US" b="1" dirty="0"/>
              <a:t>排尿！膀胱把水液排出体外。若膀胱有热可致膀胱咳，即咳而遗尿。膀胱最活跃适合多喝水。要这个时候一定不要憋尿，会得“尿潴留”</a:t>
            </a:r>
            <a:r>
              <a:rPr lang="zh-CN" altLang="en-US" b="1" dirty="0" smtClean="0"/>
              <a:t>。</a:t>
            </a:r>
            <a:endParaRPr lang="zh-CN" altLang="en-US" b="1" dirty="0"/>
          </a:p>
          <a:p>
            <a:pPr>
              <a:lnSpc>
                <a:spcPct val="170000"/>
              </a:lnSpc>
              <a:spcBef>
                <a:spcPts val="600"/>
              </a:spcBef>
            </a:pPr>
            <a:r>
              <a:rPr lang="zh-CN" altLang="en-US" b="1" dirty="0"/>
              <a:t>酉时：</a:t>
            </a:r>
            <a:r>
              <a:rPr lang="en-US" altLang="zh-CN" b="1" dirty="0"/>
              <a:t>17</a:t>
            </a:r>
            <a:r>
              <a:rPr lang="zh-CN" altLang="en-US" b="1" dirty="0"/>
              <a:t>：</a:t>
            </a:r>
            <a:r>
              <a:rPr lang="en-US" altLang="zh-CN" b="1" dirty="0"/>
              <a:t>00——19</a:t>
            </a:r>
            <a:r>
              <a:rPr lang="zh-CN" altLang="en-US" b="1" dirty="0"/>
              <a:t>：</a:t>
            </a:r>
            <a:r>
              <a:rPr lang="en-US" altLang="zh-CN" b="1" dirty="0"/>
              <a:t>00 </a:t>
            </a:r>
          </a:p>
          <a:p>
            <a:pPr>
              <a:lnSpc>
                <a:spcPct val="170000"/>
              </a:lnSpc>
              <a:spcBef>
                <a:spcPts val="600"/>
              </a:spcBef>
            </a:pPr>
            <a:r>
              <a:rPr lang="zh-CN" altLang="en-US" b="1" dirty="0"/>
              <a:t>肾经 </a:t>
            </a:r>
            <a:r>
              <a:rPr lang="en-US" altLang="zh-CN" b="1" dirty="0"/>
              <a:t>:</a:t>
            </a:r>
            <a:r>
              <a:rPr lang="zh-CN" altLang="en-US" b="1" dirty="0"/>
              <a:t>肾脏为生殖之精和五脏六腑 之精。肾为先天之根。”经过申时的人本 泻火排毒，肾在酉时进入贮藏精华的时辰。这是一个男人的时刻。对于肾功能有问题的人而这个时候按摩肾经效果最为明显</a:t>
            </a:r>
            <a:r>
              <a:rPr lang="zh-CN" altLang="en-US" b="1" dirty="0" smtClean="0"/>
              <a:t>。</a:t>
            </a:r>
            <a:endParaRPr lang="zh-CN" altLang="en-US" b="1" dirty="0"/>
          </a:p>
          <a:p>
            <a:pPr>
              <a:lnSpc>
                <a:spcPct val="170000"/>
              </a:lnSpc>
              <a:spcBef>
                <a:spcPts val="600"/>
              </a:spcBef>
            </a:pPr>
            <a:r>
              <a:rPr lang="zh-CN" altLang="en-US" b="1" dirty="0"/>
              <a:t>戌时：</a:t>
            </a:r>
            <a:r>
              <a:rPr lang="en-US" altLang="zh-CN" b="1" dirty="0"/>
              <a:t>19:00——21</a:t>
            </a:r>
            <a:r>
              <a:rPr lang="zh-CN" altLang="en-US" b="1" dirty="0"/>
              <a:t>：</a:t>
            </a:r>
            <a:r>
              <a:rPr lang="en-US" altLang="zh-CN" b="1" dirty="0"/>
              <a:t>00 </a:t>
            </a:r>
          </a:p>
          <a:p>
            <a:pPr>
              <a:lnSpc>
                <a:spcPct val="170000"/>
              </a:lnSpc>
              <a:spcBef>
                <a:spcPts val="600"/>
              </a:spcBef>
            </a:pPr>
            <a:r>
              <a:rPr lang="zh-CN" altLang="en-US" b="1" dirty="0"/>
              <a:t>心包经：此刻创造安然入眠的条件。平和心态</a:t>
            </a:r>
            <a:r>
              <a:rPr lang="zh-CN" altLang="en-US" b="1" dirty="0" smtClean="0"/>
              <a:t>。</a:t>
            </a:r>
            <a:endParaRPr lang="zh-CN" altLang="en-US" b="1" dirty="0"/>
          </a:p>
          <a:p>
            <a:pPr>
              <a:lnSpc>
                <a:spcPct val="170000"/>
              </a:lnSpc>
              <a:spcBef>
                <a:spcPts val="600"/>
              </a:spcBef>
            </a:pPr>
            <a:r>
              <a:rPr lang="zh-CN" altLang="en-US" b="1" dirty="0"/>
              <a:t>亥时： </a:t>
            </a:r>
            <a:r>
              <a:rPr lang="en-US" altLang="zh-CN" b="1" dirty="0"/>
              <a:t>21</a:t>
            </a:r>
            <a:r>
              <a:rPr lang="zh-CN" altLang="en-US" b="1" dirty="0"/>
              <a:t>：</a:t>
            </a:r>
            <a:r>
              <a:rPr lang="en-US" altLang="zh-CN" b="1" dirty="0"/>
              <a:t>00——23</a:t>
            </a:r>
            <a:r>
              <a:rPr lang="zh-CN" altLang="en-US" b="1" dirty="0"/>
              <a:t>：</a:t>
            </a:r>
            <a:r>
              <a:rPr lang="en-US" altLang="zh-CN" b="1" dirty="0"/>
              <a:t>00 </a:t>
            </a:r>
          </a:p>
          <a:p>
            <a:pPr>
              <a:lnSpc>
                <a:spcPct val="170000"/>
              </a:lnSpc>
              <a:spcBef>
                <a:spcPts val="600"/>
              </a:spcBef>
            </a:pPr>
            <a:r>
              <a:rPr lang="zh-CN" altLang="en-US" b="1" dirty="0"/>
              <a:t>三焦经 </a:t>
            </a:r>
            <a:r>
              <a:rPr lang="en-US" altLang="zh-CN" b="1" dirty="0"/>
              <a:t>:</a:t>
            </a:r>
            <a:r>
              <a:rPr lang="zh-CN" altLang="en-US" b="1" dirty="0"/>
              <a:t>睡觉了！此时是人体最大的腑三焦经运行，主持诸气、疏通水道。亥时三焦通百脉。可休养生息。</a:t>
            </a:r>
          </a:p>
          <a:p>
            <a:pPr>
              <a:lnSpc>
                <a:spcPct val="170000"/>
              </a:lnSpc>
              <a:spcBef>
                <a:spcPts val="600"/>
              </a:spcBef>
            </a:pPr>
            <a:endParaRPr lang="zh-CN" altLang="en-US" b="1" dirty="0"/>
          </a:p>
          <a:p>
            <a:pPr>
              <a:lnSpc>
                <a:spcPct val="170000"/>
              </a:lnSpc>
              <a:spcBef>
                <a:spcPts val="600"/>
              </a:spcBef>
            </a:pPr>
            <a:endParaRPr lang="zh-CN" altLang="en-US" b="1" dirty="0"/>
          </a:p>
        </p:txBody>
      </p:sp>
    </p:spTree>
    <p:extLst>
      <p:ext uri="{BB962C8B-B14F-4D97-AF65-F5344CB8AC3E}">
        <p14:creationId xmlns:p14="http://schemas.microsoft.com/office/powerpoint/2010/main" val="97291236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内容占位符 2"/>
          <p:cNvSpPr txBox="1">
            <a:spLocks/>
          </p:cNvSpPr>
          <p:nvPr/>
        </p:nvSpPr>
        <p:spPr>
          <a:xfrm>
            <a:off x="982564" y="631768"/>
            <a:ext cx="10098301" cy="6226232"/>
          </a:xfrm>
          <a:prstGeom prst="rect">
            <a:avLst/>
          </a:prstGeom>
        </p:spPr>
        <p:txBody>
          <a:bodyPr vert="horz" lIns="45720" tIns="45720" rIns="45720" bIns="45720" rtlCol="0">
            <a:normAutofit fontScale="70000" lnSpcReduction="20000"/>
          </a:bodyPr>
          <a:lst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a:lstStyle>
          <a:p>
            <a:pPr>
              <a:lnSpc>
                <a:spcPct val="170000"/>
              </a:lnSpc>
              <a:buFont typeface="Wingdings" panose="05000000000000000000" pitchFamily="2" charset="2"/>
              <a:buChar char="Ø"/>
            </a:pPr>
            <a:r>
              <a:rPr lang="zh-CN" altLang="en-US" b="1" dirty="0" smtClean="0"/>
              <a:t>五液：心主汗，肝主泪，肺主涕，肾主唾，脾主涎。</a:t>
            </a:r>
          </a:p>
          <a:p>
            <a:pPr>
              <a:lnSpc>
                <a:spcPct val="170000"/>
              </a:lnSpc>
            </a:pPr>
            <a:r>
              <a:rPr lang="zh-CN" altLang="en-US" b="1" dirty="0" smtClean="0"/>
              <a:t>五脏各有其所化生的水液：心脏主化生汗液，肝脏主化生泪液，肺脏主化生涕液，肾脏主化生唾液，脾脏主化生涎液。</a:t>
            </a:r>
          </a:p>
          <a:p>
            <a:pPr>
              <a:lnSpc>
                <a:spcPct val="170000"/>
              </a:lnSpc>
              <a:buFont typeface="Wingdings" panose="05000000000000000000" pitchFamily="2" charset="2"/>
              <a:buChar char="Ø"/>
            </a:pPr>
            <a:r>
              <a:rPr lang="zh-CN" altLang="en-US" b="1" dirty="0" smtClean="0"/>
              <a:t>五恶：肝恶风，心恶热，肺恶寒，肾恶燥，脾恶湿。</a:t>
            </a:r>
          </a:p>
          <a:p>
            <a:pPr>
              <a:lnSpc>
                <a:spcPct val="170000"/>
              </a:lnSpc>
            </a:pPr>
            <a:r>
              <a:rPr lang="zh-CN" altLang="en-US" b="1" dirty="0" smtClean="0"/>
              <a:t>肝主筋，筋感受风则拘急，所以厌恶风；心主血脉，高热则损伤血脉，所以厌恶热；肺主气，遇寒则脏腑、经络之气阻滞不畅，所以厌恶寒；肾属水，性喜润泽，所以厌恶燥；脾属土，性喜干燥，所以厌恶湿。</a:t>
            </a:r>
          </a:p>
          <a:p>
            <a:pPr>
              <a:lnSpc>
                <a:spcPct val="170000"/>
              </a:lnSpc>
              <a:buFont typeface="Wingdings" panose="05000000000000000000" pitchFamily="2" charset="2"/>
              <a:buChar char="Ø"/>
            </a:pPr>
            <a:r>
              <a:rPr lang="zh-CN" altLang="en-US" b="1" dirty="0" smtClean="0"/>
              <a:t>五味：酸入肝，辛入肺，苦入心，甘入脾，咸入肾，淡入胃，是谓五味。</a:t>
            </a:r>
          </a:p>
          <a:p>
            <a:pPr>
              <a:lnSpc>
                <a:spcPct val="170000"/>
              </a:lnSpc>
            </a:pPr>
            <a:r>
              <a:rPr lang="zh-CN" altLang="en-US" b="1" dirty="0" smtClean="0"/>
              <a:t>食物进入胃后，按各自的属性而分别归入与之相合的脏腑。酸味属木，入于肝，辛味属金，入于肺，苦味属火，入于心，甘味属土，入于脾，咸味属水，入于肾。这就是五味归入脏腑的情况。</a:t>
            </a:r>
          </a:p>
          <a:p>
            <a:pPr>
              <a:lnSpc>
                <a:spcPct val="170000"/>
              </a:lnSpc>
              <a:buFont typeface="Wingdings" panose="05000000000000000000" pitchFamily="2" charset="2"/>
              <a:buChar char="Ø"/>
            </a:pPr>
            <a:r>
              <a:rPr lang="zh-CN" altLang="en-US" b="1" dirty="0" smtClean="0"/>
              <a:t>五劳：久视伤血，久卧伤气，久坐伤肉，久立伤骨，久行伤筋。</a:t>
            </a:r>
          </a:p>
          <a:p>
            <a:pPr>
              <a:lnSpc>
                <a:spcPct val="170000"/>
              </a:lnSpc>
            </a:pPr>
            <a:r>
              <a:rPr lang="zh-CN" altLang="en-US" b="1" dirty="0" smtClean="0"/>
              <a:t>长久视物，损伤血；长久躺卧，损伤气；久坐，损伤肌肉；长久站立，损伤骨；长久行走，损伤筋。</a:t>
            </a:r>
          </a:p>
          <a:p>
            <a:pPr>
              <a:lnSpc>
                <a:spcPct val="170000"/>
              </a:lnSpc>
              <a:buFont typeface="Wingdings" panose="05000000000000000000" pitchFamily="2" charset="2"/>
              <a:buChar char="Ø"/>
            </a:pPr>
            <a:r>
              <a:rPr lang="zh-CN" altLang="en-US" b="1" dirty="0" smtClean="0"/>
              <a:t>五主：心主脉，肺主皮，肝主筋，脾主肌，肾主骨。（灵枢</a:t>
            </a:r>
            <a:r>
              <a:rPr lang="en-US" altLang="zh-CN" b="1" dirty="0" smtClean="0"/>
              <a:t>•</a:t>
            </a:r>
            <a:r>
              <a:rPr lang="zh-CN" altLang="en-US" b="1" dirty="0" smtClean="0"/>
              <a:t>九针论）</a:t>
            </a:r>
          </a:p>
          <a:p>
            <a:pPr>
              <a:lnSpc>
                <a:spcPct val="170000"/>
              </a:lnSpc>
            </a:pPr>
            <a:r>
              <a:rPr lang="zh-CN" altLang="en-US" b="1" dirty="0" smtClean="0"/>
              <a:t>人体五脏对身体各部分各有所主：心主血脉，肺主皮毛，肝主筋膜，脾主肌肉，肾主骨髓。 </a:t>
            </a:r>
          </a:p>
          <a:p>
            <a:pPr>
              <a:lnSpc>
                <a:spcPct val="170000"/>
              </a:lnSpc>
            </a:pPr>
            <a:endParaRPr lang="zh-CN" altLang="en-US" b="1" dirty="0" smtClean="0"/>
          </a:p>
          <a:p>
            <a:pPr>
              <a:lnSpc>
                <a:spcPct val="170000"/>
              </a:lnSpc>
            </a:pPr>
            <a:endParaRPr lang="zh-CN" altLang="en-US" b="1" dirty="0"/>
          </a:p>
        </p:txBody>
      </p:sp>
    </p:spTree>
    <p:extLst>
      <p:ext uri="{BB962C8B-B14F-4D97-AF65-F5344CB8AC3E}">
        <p14:creationId xmlns:p14="http://schemas.microsoft.com/office/powerpoint/2010/main" val="379595198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1007502" y="864524"/>
            <a:ext cx="10231305" cy="5444836"/>
          </a:xfrm>
        </p:spPr>
        <p:txBody>
          <a:bodyPr>
            <a:normAutofit lnSpcReduction="10000"/>
          </a:bodyPr>
          <a:lstStyle/>
          <a:p>
            <a:pPr>
              <a:lnSpc>
                <a:spcPct val="150000"/>
              </a:lnSpc>
            </a:pPr>
            <a:r>
              <a:rPr lang="en-US" altLang="zh-CN" dirty="0"/>
              <a:t>《</a:t>
            </a:r>
            <a:r>
              <a:rPr lang="zh-CN" altLang="en-US" dirty="0"/>
              <a:t>素问</a:t>
            </a:r>
            <a:r>
              <a:rPr lang="en-US" altLang="zh-CN" dirty="0"/>
              <a:t>·</a:t>
            </a:r>
            <a:r>
              <a:rPr lang="zh-CN" altLang="en-US" dirty="0"/>
              <a:t>阴阳应象大论</a:t>
            </a:r>
            <a:r>
              <a:rPr lang="en-US" altLang="zh-CN" dirty="0"/>
              <a:t>》</a:t>
            </a:r>
            <a:r>
              <a:rPr lang="zh-CN" altLang="en-US" dirty="0"/>
              <a:t>记载：“肝主目， </a:t>
            </a:r>
            <a:r>
              <a:rPr lang="en-US" altLang="zh-CN" dirty="0"/>
              <a:t>……</a:t>
            </a:r>
            <a:r>
              <a:rPr lang="zh-CN" altLang="en-US" dirty="0"/>
              <a:t>在音为角；心主舌， </a:t>
            </a:r>
            <a:r>
              <a:rPr lang="en-US" altLang="zh-CN" dirty="0"/>
              <a:t>……</a:t>
            </a:r>
            <a:r>
              <a:rPr lang="zh-CN" altLang="en-US" dirty="0"/>
              <a:t>在音为徵；脾主口，</a:t>
            </a:r>
            <a:r>
              <a:rPr lang="en-US" altLang="zh-CN" dirty="0"/>
              <a:t>……</a:t>
            </a:r>
            <a:r>
              <a:rPr lang="zh-CN" altLang="en-US" dirty="0"/>
              <a:t>在音为宫；肺主鼻， </a:t>
            </a:r>
            <a:r>
              <a:rPr lang="en-US" altLang="zh-CN" dirty="0"/>
              <a:t>……</a:t>
            </a:r>
            <a:r>
              <a:rPr lang="zh-CN" altLang="en-US" dirty="0"/>
              <a:t>在音为商；肾主耳，</a:t>
            </a:r>
            <a:r>
              <a:rPr lang="en-US" altLang="zh-CN" dirty="0"/>
              <a:t>… …</a:t>
            </a:r>
            <a:r>
              <a:rPr lang="zh-CN" altLang="en-US" dirty="0"/>
              <a:t>在音为羽。”即角（肝）、徵（心）、宫（脾）、商（肺）、羽（肾）。将宫、徵、角、商、羽五音通过五行属性与喜、忧、怒、悲、怯五种人类情绪联接在一起。</a:t>
            </a:r>
            <a:endParaRPr lang="en-US" altLang="zh-CN" dirty="0" smtClean="0"/>
          </a:p>
          <a:p>
            <a:pPr>
              <a:lnSpc>
                <a:spcPct val="150000"/>
              </a:lnSpc>
            </a:pPr>
            <a:r>
              <a:rPr lang="zh-CN" altLang="en-US" dirty="0"/>
              <a:t>以角音（</a:t>
            </a:r>
            <a:r>
              <a:rPr lang="en-US" altLang="zh-CN" dirty="0"/>
              <a:t>3-Mi</a:t>
            </a:r>
            <a:r>
              <a:rPr lang="zh-CN" altLang="en-US" dirty="0"/>
              <a:t>）为主的角调式乐曲，圆长清脆如木，曲调亲切，可伴箫声，养肝</a:t>
            </a:r>
            <a:r>
              <a:rPr lang="zh-CN" altLang="en-US" dirty="0" smtClean="0"/>
              <a:t>。</a:t>
            </a:r>
            <a:endParaRPr lang="en-US" altLang="zh-CN" dirty="0" smtClean="0"/>
          </a:p>
          <a:p>
            <a:pPr>
              <a:lnSpc>
                <a:spcPct val="150000"/>
              </a:lnSpc>
            </a:pPr>
            <a:r>
              <a:rPr lang="zh-CN" altLang="en-US" dirty="0" smtClean="0"/>
              <a:t>以</a:t>
            </a:r>
            <a:r>
              <a:rPr lang="zh-CN" altLang="en-US" dirty="0"/>
              <a:t>徵音（</a:t>
            </a:r>
            <a:r>
              <a:rPr lang="en-US" altLang="zh-CN" dirty="0"/>
              <a:t>5-So</a:t>
            </a:r>
            <a:r>
              <a:rPr lang="zh-CN" altLang="en-US" dirty="0"/>
              <a:t>）为主的徵调式乐曲，躁急热烈如火，节奏欢快，宜用笛奏，舒心。</a:t>
            </a:r>
          </a:p>
          <a:p>
            <a:pPr>
              <a:lnSpc>
                <a:spcPct val="150000"/>
              </a:lnSpc>
            </a:pPr>
            <a:r>
              <a:rPr lang="zh-CN" altLang="en-US" dirty="0" smtClean="0"/>
              <a:t>以</a:t>
            </a:r>
            <a:r>
              <a:rPr lang="zh-CN" altLang="en-US" dirty="0"/>
              <a:t>宫音（</a:t>
            </a:r>
            <a:r>
              <a:rPr lang="en-US" altLang="zh-CN" dirty="0"/>
              <a:t>1-Do</a:t>
            </a:r>
            <a:r>
              <a:rPr lang="zh-CN" altLang="en-US" dirty="0"/>
              <a:t>）为主的宫调式乐曲，浑和厚重如土，旋律悠扬，应当吹笙，健脾。</a:t>
            </a:r>
          </a:p>
          <a:p>
            <a:pPr>
              <a:lnSpc>
                <a:spcPct val="150000"/>
              </a:lnSpc>
            </a:pPr>
            <a:r>
              <a:rPr lang="zh-CN" altLang="en-US" dirty="0"/>
              <a:t>以商音（</a:t>
            </a:r>
            <a:r>
              <a:rPr lang="en-US" altLang="zh-CN" dirty="0"/>
              <a:t>2-Re</a:t>
            </a:r>
            <a:r>
              <a:rPr lang="zh-CN" altLang="en-US" dirty="0"/>
              <a:t>）为主的商调式乐曲，悲壮铿锵如金，曲风高亢，适弹古筝，润肺。</a:t>
            </a:r>
          </a:p>
          <a:p>
            <a:pPr>
              <a:lnSpc>
                <a:spcPct val="150000"/>
              </a:lnSpc>
            </a:pPr>
            <a:r>
              <a:rPr lang="zh-CN" altLang="en-US" dirty="0"/>
              <a:t>以羽音（</a:t>
            </a:r>
            <a:r>
              <a:rPr lang="en-US" altLang="zh-CN" dirty="0"/>
              <a:t>6-La</a:t>
            </a:r>
            <a:r>
              <a:rPr lang="zh-CN" altLang="en-US" dirty="0"/>
              <a:t>）为主的羽调式乐曲，苍凉淡荡如水，风格清纯，与琴音调，补肾</a:t>
            </a:r>
            <a:r>
              <a:rPr lang="zh-CN" altLang="en-US" dirty="0" smtClean="0"/>
              <a:t>。</a:t>
            </a:r>
            <a:endParaRPr lang="zh-CN" altLang="en-US" dirty="0"/>
          </a:p>
        </p:txBody>
      </p:sp>
      <p:sp>
        <p:nvSpPr>
          <p:cNvPr id="4" name="矩形 3"/>
          <p:cNvSpPr/>
          <p:nvPr/>
        </p:nvSpPr>
        <p:spPr>
          <a:xfrm>
            <a:off x="5340573" y="341304"/>
            <a:ext cx="902811" cy="523220"/>
          </a:xfrm>
          <a:prstGeom prst="rect">
            <a:avLst/>
          </a:prstGeom>
        </p:spPr>
        <p:txBody>
          <a:bodyPr wrap="none">
            <a:spAutoFit/>
          </a:bodyPr>
          <a:lstStyle/>
          <a:p>
            <a:r>
              <a:rPr lang="zh-CN" altLang="en-US" sz="2800" b="1" dirty="0"/>
              <a:t>五音</a:t>
            </a:r>
          </a:p>
        </p:txBody>
      </p:sp>
      <p:sp>
        <p:nvSpPr>
          <p:cNvPr id="5" name="矩形 4"/>
          <p:cNvSpPr/>
          <p:nvPr/>
        </p:nvSpPr>
        <p:spPr>
          <a:xfrm>
            <a:off x="1183247" y="6309360"/>
            <a:ext cx="2557480" cy="369332"/>
          </a:xfrm>
          <a:prstGeom prst="rect">
            <a:avLst/>
          </a:prstGeom>
        </p:spPr>
        <p:txBody>
          <a:bodyPr wrap="square">
            <a:spAutoFit/>
          </a:bodyPr>
          <a:lstStyle/>
          <a:p>
            <a:r>
              <a:rPr lang="zh-CN" altLang="en-US" b="1" dirty="0" smtClean="0"/>
              <a:t>徵</a:t>
            </a:r>
            <a:r>
              <a:rPr lang="zh-CN" altLang="en-US" dirty="0" smtClean="0"/>
              <a:t>（</a:t>
            </a:r>
            <a:r>
              <a:rPr lang="en-US" altLang="zh-CN" dirty="0" err="1" smtClean="0"/>
              <a:t>zhǐ</a:t>
            </a:r>
            <a:r>
              <a:rPr lang="zh-CN" altLang="en-US" dirty="0" smtClean="0"/>
              <a:t>）</a:t>
            </a:r>
            <a:endParaRPr lang="zh-CN" altLang="en-US" dirty="0"/>
          </a:p>
        </p:txBody>
      </p:sp>
    </p:spTree>
    <p:extLst>
      <p:ext uri="{BB962C8B-B14F-4D97-AF65-F5344CB8AC3E}">
        <p14:creationId xmlns:p14="http://schemas.microsoft.com/office/powerpoint/2010/main" val="27352129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982565" y="1122218"/>
            <a:ext cx="10073362" cy="4023360"/>
          </a:xfrm>
        </p:spPr>
        <p:txBody>
          <a:bodyPr>
            <a:normAutofit/>
          </a:bodyPr>
          <a:lstStyle/>
          <a:p>
            <a:pPr>
              <a:lnSpc>
                <a:spcPct val="150000"/>
              </a:lnSpc>
            </a:pPr>
            <a:r>
              <a:rPr lang="zh-CN" altLang="en-US" b="1" dirty="0"/>
              <a:t>毒药攻邪，五谷为养，五果为助，五畜为益，五菜为充。气味合而服之，以补精益气。此五者，有辛酸甘苦咸，各有所利，或散或收，或缓或急，或坚或软，四时五脏病，随五味所宜也。（素问</a:t>
            </a:r>
            <a:r>
              <a:rPr lang="en-US" altLang="zh-CN" b="1" dirty="0"/>
              <a:t>•</a:t>
            </a:r>
            <a:r>
              <a:rPr lang="zh-CN" altLang="en-US" b="1" dirty="0"/>
              <a:t>脏气法时论</a:t>
            </a:r>
            <a:r>
              <a:rPr lang="zh-CN" altLang="en-US" b="1" dirty="0" smtClean="0"/>
              <a:t>）</a:t>
            </a:r>
            <a:endParaRPr lang="zh-CN" altLang="en-US" b="1" dirty="0"/>
          </a:p>
          <a:p>
            <a:pPr>
              <a:lnSpc>
                <a:spcPct val="150000"/>
              </a:lnSpc>
            </a:pPr>
            <a:r>
              <a:rPr lang="zh-CN" altLang="en-US" b="1" dirty="0" smtClean="0"/>
              <a:t>药物</a:t>
            </a:r>
            <a:r>
              <a:rPr lang="zh-CN" altLang="en-US" b="1" dirty="0"/>
              <a:t>用来攻邪，五谷用来补养，五果作为补助，五畜用来补益，五菜用来充养，气味配合调和而服食，用来补益精气。这五类东西，各有辛、酸、甘、苦、咸的味道，对某一脏气各有利，或散、或收，或缓、或急，或坚、或软等作用，配合四时五脏，治病要根据五味所宜。</a:t>
            </a:r>
          </a:p>
          <a:p>
            <a:pPr>
              <a:lnSpc>
                <a:spcPct val="150000"/>
              </a:lnSpc>
            </a:pPr>
            <a:endParaRPr lang="zh-CN" altLang="en-US" b="1" dirty="0"/>
          </a:p>
        </p:txBody>
      </p:sp>
    </p:spTree>
    <p:extLst>
      <p:ext uri="{BB962C8B-B14F-4D97-AF65-F5344CB8AC3E}">
        <p14:creationId xmlns:p14="http://schemas.microsoft.com/office/powerpoint/2010/main" val="291292191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882812" y="498764"/>
            <a:ext cx="10622003" cy="6176356"/>
          </a:xfrm>
        </p:spPr>
        <p:txBody>
          <a:bodyPr>
            <a:normAutofit fontScale="62500" lnSpcReduction="20000"/>
          </a:bodyPr>
          <a:lstStyle/>
          <a:p>
            <a:pPr>
              <a:lnSpc>
                <a:spcPct val="170000"/>
              </a:lnSpc>
              <a:buFont typeface="Wingdings" panose="05000000000000000000" pitchFamily="2" charset="2"/>
              <a:buChar char="Ø"/>
            </a:pPr>
            <a:r>
              <a:rPr lang="zh-CN" altLang="en-US" b="1" dirty="0" smtClean="0"/>
              <a:t>  五谷</a:t>
            </a:r>
            <a:r>
              <a:rPr lang="zh-CN" altLang="en-US" b="1" dirty="0"/>
              <a:t>：粳米甘，麻酸，大豆咸，麦苦，黄黍辛。（灵枢</a:t>
            </a:r>
            <a:r>
              <a:rPr lang="en-US" altLang="zh-CN" b="1" dirty="0"/>
              <a:t>•</a:t>
            </a:r>
            <a:r>
              <a:rPr lang="zh-CN" altLang="en-US" b="1" dirty="0"/>
              <a:t>五味</a:t>
            </a:r>
            <a:r>
              <a:rPr lang="zh-CN" altLang="en-US" b="1" dirty="0" smtClean="0"/>
              <a:t>）</a:t>
            </a:r>
            <a:endParaRPr lang="zh-CN" altLang="en-US" b="1" dirty="0"/>
          </a:p>
          <a:p>
            <a:pPr>
              <a:lnSpc>
                <a:spcPct val="170000"/>
              </a:lnSpc>
            </a:pPr>
            <a:r>
              <a:rPr lang="zh-CN" altLang="en-US" b="1" dirty="0"/>
              <a:t>   五果：枣甘，李酸，栗咸，杏苦，桃辛</a:t>
            </a:r>
            <a:r>
              <a:rPr lang="zh-CN" altLang="en-US" b="1" dirty="0" smtClean="0"/>
              <a:t>。</a:t>
            </a:r>
            <a:endParaRPr lang="zh-CN" altLang="en-US" b="1" dirty="0"/>
          </a:p>
          <a:p>
            <a:pPr>
              <a:lnSpc>
                <a:spcPct val="170000"/>
              </a:lnSpc>
            </a:pPr>
            <a:r>
              <a:rPr lang="zh-CN" altLang="en-US" b="1" dirty="0"/>
              <a:t>   五畜：牛甘，犬酸，猪咸，羊苦，鸡辛</a:t>
            </a:r>
            <a:r>
              <a:rPr lang="zh-CN" altLang="en-US" b="1" dirty="0" smtClean="0"/>
              <a:t>。</a:t>
            </a:r>
            <a:endParaRPr lang="zh-CN" altLang="en-US" b="1" dirty="0"/>
          </a:p>
          <a:p>
            <a:pPr>
              <a:lnSpc>
                <a:spcPct val="170000"/>
              </a:lnSpc>
            </a:pPr>
            <a:r>
              <a:rPr lang="zh-CN" altLang="en-US" b="1" dirty="0"/>
              <a:t>   五菜：葵甘，韭酸，藿咸，薤苦，葱辛</a:t>
            </a:r>
            <a:r>
              <a:rPr lang="zh-CN" altLang="en-US" b="1" dirty="0" smtClean="0"/>
              <a:t>。</a:t>
            </a:r>
            <a:endParaRPr lang="zh-CN" altLang="en-US" b="1" dirty="0"/>
          </a:p>
          <a:p>
            <a:pPr>
              <a:lnSpc>
                <a:spcPct val="170000"/>
              </a:lnSpc>
            </a:pPr>
            <a:r>
              <a:rPr lang="zh-CN" altLang="en-US" b="1" dirty="0"/>
              <a:t>   五色：黄色宜甘，青色宜酸，黑色宜咸，赤色宜苦，白色宜辛</a:t>
            </a:r>
            <a:r>
              <a:rPr lang="zh-CN" altLang="en-US" b="1" dirty="0" smtClean="0"/>
              <a:t>。</a:t>
            </a:r>
            <a:endParaRPr lang="zh-CN" altLang="en-US" b="1" dirty="0"/>
          </a:p>
          <a:p>
            <a:pPr>
              <a:lnSpc>
                <a:spcPct val="170000"/>
              </a:lnSpc>
            </a:pPr>
            <a:r>
              <a:rPr lang="zh-CN" altLang="en-US" b="1" dirty="0"/>
              <a:t>   五禁：肝病禁辛，心病禁咸，脾病禁酸，肾病禁甘，肺病禁苦</a:t>
            </a:r>
            <a:r>
              <a:rPr lang="zh-CN" altLang="en-US" b="1" dirty="0" smtClean="0"/>
              <a:t>。</a:t>
            </a:r>
            <a:endParaRPr lang="zh-CN" altLang="en-US" b="1" dirty="0"/>
          </a:p>
          <a:p>
            <a:pPr>
              <a:lnSpc>
                <a:spcPct val="170000"/>
              </a:lnSpc>
              <a:buFont typeface="Wingdings" panose="05000000000000000000" pitchFamily="2" charset="2"/>
              <a:buChar char="Ø"/>
            </a:pPr>
            <a:r>
              <a:rPr lang="zh-CN" altLang="en-US" b="1" dirty="0"/>
              <a:t>  </a:t>
            </a:r>
            <a:r>
              <a:rPr lang="zh-CN" altLang="en-US" b="1" dirty="0" smtClean="0"/>
              <a:t>五谷</a:t>
            </a:r>
            <a:r>
              <a:rPr lang="zh-CN" altLang="en-US" b="1" dirty="0"/>
              <a:t>之中，粳米之味甘，芝麻之味酸，大豆之味咸，小麦之味苦，黄米之味辛</a:t>
            </a:r>
            <a:r>
              <a:rPr lang="zh-CN" altLang="en-US" b="1" dirty="0" smtClean="0"/>
              <a:t>；</a:t>
            </a:r>
            <a:endParaRPr lang="zh-CN" altLang="en-US" b="1" dirty="0"/>
          </a:p>
          <a:p>
            <a:pPr>
              <a:lnSpc>
                <a:spcPct val="170000"/>
              </a:lnSpc>
            </a:pPr>
            <a:r>
              <a:rPr lang="zh-CN" altLang="en-US" b="1" dirty="0"/>
              <a:t>   五果之中，枣之味甘，李之味酸，栗之味咸，杏之味为苦，桃之味为辛</a:t>
            </a:r>
            <a:r>
              <a:rPr lang="zh-CN" altLang="en-US" b="1" dirty="0" smtClean="0"/>
              <a:t>；</a:t>
            </a:r>
            <a:endParaRPr lang="zh-CN" altLang="en-US" b="1" dirty="0"/>
          </a:p>
          <a:p>
            <a:pPr>
              <a:lnSpc>
                <a:spcPct val="170000"/>
              </a:lnSpc>
            </a:pPr>
            <a:r>
              <a:rPr lang="zh-CN" altLang="en-US" b="1" dirty="0"/>
              <a:t>   五畜之中，牛肉之味甘，狗肉之味酸，猪肉之味咸，羊肉之味苦，鸡肉之味辛</a:t>
            </a:r>
            <a:r>
              <a:rPr lang="zh-CN" altLang="en-US" b="1" dirty="0" smtClean="0"/>
              <a:t>；</a:t>
            </a:r>
            <a:endParaRPr lang="zh-CN" altLang="en-US" b="1" dirty="0"/>
          </a:p>
          <a:p>
            <a:pPr>
              <a:lnSpc>
                <a:spcPct val="170000"/>
              </a:lnSpc>
            </a:pPr>
            <a:r>
              <a:rPr lang="zh-CN" altLang="en-US" b="1" dirty="0"/>
              <a:t>   五菜之中，葵菜之味甘，韭菜之味酸，豆叶之味咸，野蒜之味苦，大葱之味辛</a:t>
            </a:r>
            <a:r>
              <a:rPr lang="zh-CN" altLang="en-US" b="1" dirty="0" smtClean="0"/>
              <a:t>；</a:t>
            </a:r>
            <a:endParaRPr lang="zh-CN" altLang="en-US" b="1" dirty="0"/>
          </a:p>
          <a:p>
            <a:pPr>
              <a:lnSpc>
                <a:spcPct val="170000"/>
              </a:lnSpc>
            </a:pPr>
            <a:r>
              <a:rPr lang="zh-CN" altLang="en-US" b="1" dirty="0"/>
              <a:t>  五色之中，黄色适合于甘味，青色适合于酸味，黑色适合于咸味，赤色适合于苦味，白色适合于辛味</a:t>
            </a:r>
            <a:r>
              <a:rPr lang="zh-CN" altLang="en-US" b="1" dirty="0" smtClean="0"/>
              <a:t>；</a:t>
            </a:r>
            <a:endParaRPr lang="zh-CN" altLang="en-US" b="1" dirty="0"/>
          </a:p>
          <a:p>
            <a:pPr>
              <a:lnSpc>
                <a:spcPct val="170000"/>
              </a:lnSpc>
            </a:pPr>
            <a:r>
              <a:rPr lang="zh-CN" altLang="en-US" b="1" dirty="0"/>
              <a:t>  五脏发生疾病时的禁忌如下：肝脏发病时忌辛味，心脏发病时忌咸味，脾脏发病时忌酸味，肾脏发病时忌甘味，肺脏发病时忌苦味</a:t>
            </a:r>
            <a:r>
              <a:rPr lang="zh-CN" altLang="en-US" b="1" dirty="0" smtClean="0"/>
              <a:t>。</a:t>
            </a:r>
            <a:endParaRPr lang="zh-CN" altLang="en-US" b="1" dirty="0"/>
          </a:p>
        </p:txBody>
      </p:sp>
    </p:spTree>
    <p:extLst>
      <p:ext uri="{BB962C8B-B14F-4D97-AF65-F5344CB8AC3E}">
        <p14:creationId xmlns:p14="http://schemas.microsoft.com/office/powerpoint/2010/main" val="32626500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1049066" y="922713"/>
            <a:ext cx="9720073" cy="5719157"/>
          </a:xfrm>
        </p:spPr>
        <p:txBody>
          <a:bodyPr>
            <a:normAutofit fontScale="70000" lnSpcReduction="20000"/>
          </a:bodyPr>
          <a:lstStyle/>
          <a:p>
            <a:pPr>
              <a:lnSpc>
                <a:spcPct val="170000"/>
              </a:lnSpc>
              <a:spcBef>
                <a:spcPts val="600"/>
              </a:spcBef>
            </a:pPr>
            <a:r>
              <a:rPr lang="zh-CN" altLang="en-US" dirty="0"/>
              <a:t>黄帝说</a:t>
            </a:r>
            <a:r>
              <a:rPr lang="en-US" altLang="zh-CN" dirty="0"/>
              <a:t>:</a:t>
            </a:r>
            <a:r>
              <a:rPr lang="zh-CN" altLang="en-US" dirty="0"/>
              <a:t>人年纪大的时候，不能生育子女，是由于精力衰竭了呢，还是自然规律呢</a:t>
            </a:r>
            <a:r>
              <a:rPr lang="en-US" altLang="zh-CN" dirty="0" smtClean="0"/>
              <a:t>?</a:t>
            </a:r>
          </a:p>
          <a:p>
            <a:pPr>
              <a:lnSpc>
                <a:spcPct val="170000"/>
              </a:lnSpc>
              <a:spcBef>
                <a:spcPts val="600"/>
              </a:spcBef>
            </a:pPr>
            <a:r>
              <a:rPr lang="zh-CN" altLang="en-US" dirty="0" smtClean="0"/>
              <a:t>岐</a:t>
            </a:r>
            <a:r>
              <a:rPr lang="zh-CN" altLang="en-US" dirty="0"/>
              <a:t>伯说</a:t>
            </a:r>
            <a:r>
              <a:rPr lang="en-US" altLang="zh-CN" dirty="0"/>
              <a:t>:</a:t>
            </a:r>
            <a:r>
              <a:rPr lang="zh-CN" altLang="en-US" dirty="0"/>
              <a:t>女子到了七岁，肾气盛旺起来，乳齿更换，头发开始茂盛。十四岁时，天癸产生，任脉通畅，太冲脉旺盛，月经按时来潮，具备了生育子女的能力。二十一岁时，肾气充满，真牙生出，牙齿就长全了。二十八岁时，筋骨强健有力，头发的生长达到最茂盛的阶段，此时身体最为强壮。三十五岁时，阳明经脉气血逐渐衰弱，面部开始憔悴，头发也开始脱落。四十二岁时，三阳经脉气血衰弱，面部憔悴无华，头发开始变白。四十九岁时，任脉气血虚弱，太冲脉的气血也逐渐衰弱泄，天癸枯竭，月经断绝，所以形体衰老，失去了生育能力</a:t>
            </a:r>
            <a:r>
              <a:rPr lang="zh-CN" altLang="en-US" dirty="0" smtClean="0"/>
              <a:t>。</a:t>
            </a:r>
            <a:endParaRPr lang="en-US" altLang="zh-CN" dirty="0" smtClean="0"/>
          </a:p>
          <a:p>
            <a:pPr>
              <a:lnSpc>
                <a:spcPct val="170000"/>
              </a:lnSpc>
              <a:spcBef>
                <a:spcPts val="600"/>
              </a:spcBef>
            </a:pPr>
            <a:r>
              <a:rPr lang="zh-CN" altLang="en-US" dirty="0" smtClean="0"/>
              <a:t>男子</a:t>
            </a:r>
            <a:r>
              <a:rPr lang="zh-CN" altLang="en-US" dirty="0"/>
              <a:t>到了八岁，肾气充实起来，头发开始茂盛，乳齿也更换了。十六岁时，肾气旺盛，天癸产生，精气满溢而能外泄，两性交合，就能生育子女。二十四岁时，肾气充满，筋骨强健有力，真牙生长，牙齿长全。三十二岁时，筋骨丰隆盛实，肌肉亦丰满健壮。四十岁时，肾气衰退，头发开始脱落，牙齿开始枯竭。四十八岁时，上部阳气逐渐衰竭，面部憔悴无华，头发和两鬓花白。五十六岁时，肝气衰弱，筋骨的活动不能灵活自如。六十四岁时，天癸枯竭，精气少，肾脏衰，牙齿头发脱落，形体衰疲</a:t>
            </a:r>
            <a:r>
              <a:rPr lang="zh-CN" altLang="en-US" dirty="0" smtClean="0"/>
              <a:t>。</a:t>
            </a:r>
            <a:endParaRPr lang="en-US" altLang="zh-CN" dirty="0" smtClean="0"/>
          </a:p>
          <a:p>
            <a:pPr>
              <a:lnSpc>
                <a:spcPct val="170000"/>
              </a:lnSpc>
              <a:spcBef>
                <a:spcPts val="600"/>
              </a:spcBef>
            </a:pPr>
            <a:r>
              <a:rPr lang="zh-CN" altLang="en-US" dirty="0" smtClean="0"/>
              <a:t>肾</a:t>
            </a:r>
            <a:r>
              <a:rPr lang="zh-CN" altLang="en-US" dirty="0"/>
              <a:t>是接受其他各脏腑的精气而加以贮藏，所以五脏功能旺盛，肾脏才能外溢精气。现在年老，五脏功能都已衰退，筋骨懈惰无力，天癸已竭。所以发鬓都变白，身体沉重，步伐不稳，也不能生育子女了。</a:t>
            </a:r>
          </a:p>
        </p:txBody>
      </p:sp>
      <p:sp>
        <p:nvSpPr>
          <p:cNvPr id="4" name="矩形 3"/>
          <p:cNvSpPr/>
          <p:nvPr/>
        </p:nvSpPr>
        <p:spPr>
          <a:xfrm>
            <a:off x="3993377" y="401382"/>
            <a:ext cx="4211409" cy="369332"/>
          </a:xfrm>
          <a:prstGeom prst="rect">
            <a:avLst/>
          </a:prstGeom>
        </p:spPr>
        <p:txBody>
          <a:bodyPr wrap="none">
            <a:spAutoFit/>
          </a:bodyPr>
          <a:lstStyle/>
          <a:p>
            <a:r>
              <a:rPr lang="zh-CN" altLang="en-US" dirty="0" smtClean="0"/>
              <a:t>人生过程</a:t>
            </a:r>
            <a:r>
              <a:rPr lang="en-US" altLang="zh-CN" dirty="0" smtClean="0"/>
              <a:t>《</a:t>
            </a:r>
            <a:r>
              <a:rPr lang="zh-CN" altLang="en-US" dirty="0"/>
              <a:t>黄帝内</a:t>
            </a:r>
            <a:r>
              <a:rPr lang="zh-CN" altLang="en-US" dirty="0" smtClean="0"/>
              <a:t>经</a:t>
            </a:r>
            <a:r>
              <a:rPr lang="en-US" altLang="zh-CN" dirty="0"/>
              <a:t>·</a:t>
            </a:r>
            <a:r>
              <a:rPr lang="zh-CN" altLang="en-US" dirty="0"/>
              <a:t>素问</a:t>
            </a:r>
            <a:r>
              <a:rPr lang="en-US" altLang="zh-CN" dirty="0" smtClean="0"/>
              <a:t>·</a:t>
            </a:r>
            <a:r>
              <a:rPr lang="zh-CN" altLang="en-US" dirty="0"/>
              <a:t>上古天真论</a:t>
            </a:r>
            <a:r>
              <a:rPr lang="en-US" altLang="zh-CN" dirty="0"/>
              <a:t>》</a:t>
            </a:r>
          </a:p>
        </p:txBody>
      </p:sp>
    </p:spTree>
    <p:extLst>
      <p:ext uri="{BB962C8B-B14F-4D97-AF65-F5344CB8AC3E}">
        <p14:creationId xmlns:p14="http://schemas.microsoft.com/office/powerpoint/2010/main" val="3316462712"/>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982565" y="931025"/>
            <a:ext cx="9720073" cy="4023360"/>
          </a:xfrm>
        </p:spPr>
        <p:txBody>
          <a:bodyPr/>
          <a:lstStyle/>
          <a:p>
            <a:pPr>
              <a:lnSpc>
                <a:spcPct val="150000"/>
              </a:lnSpc>
            </a:pPr>
            <a:r>
              <a:rPr lang="zh-CN" altLang="en-US" b="1" dirty="0"/>
              <a:t>五味入胃，各归所喜，攻酸先入肝，苦先入心，甘先入脾，辛先入肺，咸先入肾，久而增气，物化之常也。气增而久，夭之由也。（素问</a:t>
            </a:r>
            <a:r>
              <a:rPr lang="en-US" altLang="zh-CN" b="1" dirty="0"/>
              <a:t>•</a:t>
            </a:r>
            <a:r>
              <a:rPr lang="zh-CN" altLang="en-US" b="1" dirty="0"/>
              <a:t>至真要大论</a:t>
            </a:r>
            <a:r>
              <a:rPr lang="zh-CN" altLang="en-US" b="1" dirty="0" smtClean="0"/>
              <a:t>）</a:t>
            </a:r>
            <a:endParaRPr lang="zh-CN" altLang="en-US" b="1" dirty="0"/>
          </a:p>
          <a:p>
            <a:pPr>
              <a:lnSpc>
                <a:spcPct val="150000"/>
              </a:lnSpc>
            </a:pPr>
            <a:r>
              <a:rPr lang="zh-CN" altLang="en-US" b="1" dirty="0"/>
              <a:t>五味进入肠胃后，各有其发挥作用的部位，酸味药物先作用于肝，苦味药物先作用于心，甘味药物先作用于脾，辛味药物先作用于肺，咸味药物先作用于肾，长期服用能增强脏腑之气，这是物质生化的基本规律。 </a:t>
            </a:r>
          </a:p>
          <a:p>
            <a:pPr marL="0" indent="0">
              <a:lnSpc>
                <a:spcPct val="150000"/>
              </a:lnSpc>
              <a:buNone/>
            </a:pPr>
            <a:endParaRPr lang="zh-CN" altLang="en-US" b="1" dirty="0"/>
          </a:p>
        </p:txBody>
      </p:sp>
    </p:spTree>
    <p:extLst>
      <p:ext uri="{BB962C8B-B14F-4D97-AF65-F5344CB8AC3E}">
        <p14:creationId xmlns:p14="http://schemas.microsoft.com/office/powerpoint/2010/main" val="157837705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957627" y="881148"/>
            <a:ext cx="9720073" cy="4746567"/>
          </a:xfrm>
        </p:spPr>
        <p:txBody>
          <a:bodyPr>
            <a:normAutofit fontScale="85000" lnSpcReduction="20000"/>
          </a:bodyPr>
          <a:lstStyle/>
          <a:p>
            <a:pPr>
              <a:lnSpc>
                <a:spcPct val="170000"/>
              </a:lnSpc>
              <a:buFont typeface="Wingdings" panose="05000000000000000000" pitchFamily="2" charset="2"/>
              <a:buChar char="Ø"/>
            </a:pPr>
            <a:r>
              <a:rPr lang="zh-CN" altLang="en-US" b="1" dirty="0"/>
              <a:t>五味各走其所喜：谷味酸，先走肝；谷味苦，先走心；谷味甘， 先走脾；谷味辛，先走肺；谷味咸，先走肾。（灵枢</a:t>
            </a:r>
            <a:r>
              <a:rPr lang="en-US" altLang="zh-CN" b="1" dirty="0"/>
              <a:t>•</a:t>
            </a:r>
            <a:r>
              <a:rPr lang="zh-CN" altLang="en-US" b="1" dirty="0"/>
              <a:t>五味</a:t>
            </a:r>
            <a:r>
              <a:rPr lang="zh-CN" altLang="en-US" b="1" dirty="0" smtClean="0"/>
              <a:t>）</a:t>
            </a:r>
            <a:endParaRPr lang="zh-CN" altLang="en-US" b="1" dirty="0"/>
          </a:p>
          <a:p>
            <a:pPr>
              <a:lnSpc>
                <a:spcPct val="170000"/>
              </a:lnSpc>
            </a:pPr>
            <a:r>
              <a:rPr lang="zh-CN" altLang="en-US" b="1" dirty="0"/>
              <a:t>五种味道</a:t>
            </a:r>
            <a:r>
              <a:rPr lang="zh-CN" altLang="en-US" b="1" dirty="0" smtClean="0"/>
              <a:t>分别进</a:t>
            </a:r>
            <a:r>
              <a:rPr lang="zh-CN" altLang="en-US" b="1" dirty="0"/>
              <a:t>到其各自所喜的脏内：酸味的物质先进入肝内；苦味的物质先进入心内；甘味的先进入脾内；辛味的先进入肺内；咸味的先进入肾内。</a:t>
            </a:r>
          </a:p>
          <a:p>
            <a:pPr>
              <a:lnSpc>
                <a:spcPct val="170000"/>
              </a:lnSpc>
              <a:buFont typeface="Wingdings" panose="05000000000000000000" pitchFamily="2" charset="2"/>
              <a:buChar char="Ø"/>
            </a:pPr>
            <a:r>
              <a:rPr lang="zh-CN" altLang="en-US" b="1" dirty="0" smtClean="0"/>
              <a:t>酸</a:t>
            </a:r>
            <a:r>
              <a:rPr lang="zh-CN" altLang="en-US" b="1" dirty="0"/>
              <a:t>走筋，多食之令人癃；咸走血，多食之令人渴；辛走气，多食之令人洞心；苦走骨，多食之令人变呕；甘走肉，多食之令人悗心。（灵枢</a:t>
            </a:r>
            <a:r>
              <a:rPr lang="en-US" altLang="zh-CN" b="1" dirty="0"/>
              <a:t>•</a:t>
            </a:r>
            <a:r>
              <a:rPr lang="zh-CN" altLang="en-US" b="1" dirty="0"/>
              <a:t>五味论</a:t>
            </a:r>
            <a:r>
              <a:rPr lang="zh-CN" altLang="en-US" b="1" dirty="0" smtClean="0"/>
              <a:t>）</a:t>
            </a:r>
            <a:endParaRPr lang="zh-CN" altLang="en-US" b="1" dirty="0"/>
          </a:p>
          <a:p>
            <a:pPr>
              <a:lnSpc>
                <a:spcPct val="170000"/>
              </a:lnSpc>
            </a:pPr>
            <a:r>
              <a:rPr lang="zh-CN" altLang="en-US" b="1" dirty="0"/>
              <a:t>酸味进入筋内，食用过多酸味就会造成小便不利；咸味进入血液中，食用过多咸味就会令人口渴；辛味进入气分中，食用过多辛味就会令人内心生出空虚感；苦味进入骨骼中，食用过多苦味则令人呕吐；甘味进入肌肉内，食用过多甘味就会令人感觉心胸郁闷。</a:t>
            </a:r>
          </a:p>
          <a:p>
            <a:pPr>
              <a:lnSpc>
                <a:spcPct val="170000"/>
              </a:lnSpc>
            </a:pPr>
            <a:endParaRPr lang="zh-CN" altLang="en-US" b="1" dirty="0"/>
          </a:p>
        </p:txBody>
      </p:sp>
    </p:spTree>
    <p:extLst>
      <p:ext uri="{BB962C8B-B14F-4D97-AF65-F5344CB8AC3E}">
        <p14:creationId xmlns:p14="http://schemas.microsoft.com/office/powerpoint/2010/main" val="254491193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907750" y="881149"/>
            <a:ext cx="9720073" cy="5079076"/>
          </a:xfrm>
        </p:spPr>
        <p:txBody>
          <a:bodyPr>
            <a:normAutofit/>
          </a:bodyPr>
          <a:lstStyle/>
          <a:p>
            <a:pPr>
              <a:lnSpc>
                <a:spcPct val="150000"/>
              </a:lnSpc>
            </a:pPr>
            <a:r>
              <a:rPr lang="zh-CN" altLang="en-US" b="1" dirty="0"/>
              <a:t>五脏六腑之精气，皆上注于目而为之精，精之窠为眼，骨之精为瞳子，筋之精为黑眼，血之精为络，其窠气之精为白眼，肌肉之精为约束，裹撷筋骨血气之精，而与脉并为系，上属于脑，后出于项中。（灵枢</a:t>
            </a:r>
            <a:r>
              <a:rPr lang="en-US" altLang="zh-CN" b="1" dirty="0"/>
              <a:t>•</a:t>
            </a:r>
            <a:r>
              <a:rPr lang="zh-CN" altLang="en-US" b="1" dirty="0"/>
              <a:t>大惑论</a:t>
            </a:r>
            <a:r>
              <a:rPr lang="zh-CN" altLang="en-US" b="1" dirty="0" smtClean="0"/>
              <a:t>）</a:t>
            </a:r>
            <a:endParaRPr lang="zh-CN" altLang="en-US" b="1" dirty="0"/>
          </a:p>
          <a:p>
            <a:pPr>
              <a:lnSpc>
                <a:spcPct val="150000"/>
              </a:lnSpc>
            </a:pPr>
            <a:r>
              <a:rPr lang="zh-CN" altLang="en-US" b="1" dirty="0" smtClean="0"/>
              <a:t>腑</a:t>
            </a:r>
            <a:r>
              <a:rPr lang="zh-CN" altLang="en-US" b="1" dirty="0"/>
              <a:t>的五脏精六气，都向上输注于眼睛，从而使眼睛视物清晰。肾的精气滋养瞳孔，肝的精气滋养黑睛，心的精气滋养内外眼角处的血络，肺的精气滋养白睛，脾的精气滋养眼胞，脾的精气包裹着肝、肾、心、肺的精气，与脉络合并，形成目系，在上部连属脑部，在后与颈项的中间相联系。</a:t>
            </a:r>
          </a:p>
          <a:p>
            <a:pPr>
              <a:lnSpc>
                <a:spcPct val="150000"/>
              </a:lnSpc>
            </a:pPr>
            <a:endParaRPr lang="zh-CN" altLang="en-US" b="1" dirty="0"/>
          </a:p>
          <a:p>
            <a:pPr>
              <a:lnSpc>
                <a:spcPct val="150000"/>
              </a:lnSpc>
            </a:pPr>
            <a:endParaRPr lang="zh-CN" altLang="en-US" b="1" dirty="0"/>
          </a:p>
        </p:txBody>
      </p:sp>
    </p:spTree>
    <p:extLst>
      <p:ext uri="{BB962C8B-B14F-4D97-AF65-F5344CB8AC3E}">
        <p14:creationId xmlns:p14="http://schemas.microsoft.com/office/powerpoint/2010/main" val="33880812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1024128" y="773084"/>
            <a:ext cx="9720073" cy="5536276"/>
          </a:xfrm>
        </p:spPr>
        <p:txBody>
          <a:bodyPr/>
          <a:lstStyle/>
          <a:p>
            <a:pPr>
              <a:lnSpc>
                <a:spcPct val="150000"/>
              </a:lnSpc>
            </a:pPr>
            <a:r>
              <a:rPr lang="zh-CN" altLang="en-US" b="1" dirty="0"/>
              <a:t>鼻者，肺之官也；目者，肝之官也；口唇者，脾之官也；舌者，心之官也；耳者，肾之官也。故肺病者喘息鼻张；肝病者眦青；脾病者唇黄；心病者舌卷短颧赤；肾病者颧与颜黑。（灵枢</a:t>
            </a:r>
            <a:r>
              <a:rPr lang="en-US" altLang="zh-CN" b="1" dirty="0"/>
              <a:t>•</a:t>
            </a:r>
            <a:r>
              <a:rPr lang="zh-CN" altLang="en-US" b="1" dirty="0"/>
              <a:t>五阅五使）</a:t>
            </a:r>
          </a:p>
          <a:p>
            <a:pPr>
              <a:lnSpc>
                <a:spcPct val="150000"/>
              </a:lnSpc>
            </a:pPr>
            <a:endParaRPr lang="zh-CN" altLang="en-US" b="1" dirty="0"/>
          </a:p>
          <a:p>
            <a:pPr>
              <a:lnSpc>
                <a:spcPct val="150000"/>
              </a:lnSpc>
            </a:pPr>
            <a:r>
              <a:rPr lang="zh-CN" altLang="en-US" b="1" dirty="0" smtClean="0"/>
              <a:t>鼻子</a:t>
            </a:r>
            <a:r>
              <a:rPr lang="zh-CN" altLang="en-US" b="1" dirty="0"/>
              <a:t>与肺相应；眼睛与肝相应；口唇与脾相应；舌头与心相应，耳朵与肾相应。患肺病的人呼吸急促，鼻翼扇动；患肝病的人目眦发青；患脾病的人嘴唇发黄；患心病的人舌头蜷缩，颧骨发红；患肾病的人颧骨和额头都会发黑。</a:t>
            </a:r>
          </a:p>
          <a:p>
            <a:pPr>
              <a:lnSpc>
                <a:spcPct val="150000"/>
              </a:lnSpc>
            </a:pPr>
            <a:endParaRPr lang="zh-CN" altLang="en-US" b="1" dirty="0"/>
          </a:p>
        </p:txBody>
      </p:sp>
    </p:spTree>
    <p:extLst>
      <p:ext uri="{BB962C8B-B14F-4D97-AF65-F5344CB8AC3E}">
        <p14:creationId xmlns:p14="http://schemas.microsoft.com/office/powerpoint/2010/main" val="1074721184"/>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857874" y="822960"/>
            <a:ext cx="9720073" cy="5503025"/>
          </a:xfrm>
        </p:spPr>
        <p:txBody>
          <a:bodyPr>
            <a:normAutofit fontScale="92500" lnSpcReduction="20000"/>
          </a:bodyPr>
          <a:lstStyle/>
          <a:p>
            <a:pPr>
              <a:lnSpc>
                <a:spcPct val="150000"/>
              </a:lnSpc>
            </a:pPr>
            <a:r>
              <a:rPr lang="zh-CN" altLang="en-US" b="1" dirty="0"/>
              <a:t>厥气客于心，则梦见丘山烟火；客于肺，则梦飞扬，见金铁之奇物；客于肝，则梦山林树木；客于脾，则梦见丘陵大泽，坏屋风雨；客于肾，则梦临渊，没居水中；客于膀胱，则梦游行；客于胃，则梦饮食；客于大肠，则梦田野；客于小肠，则梦聚邑冲衢；客于胆，则梦斗讼自刳；客于阴器，则梦接内；客于项，则梦斩首；客于胫，则梦行走而不能前，及居深地窌苑中；客于股肱，则梦礼节拜起；客于胞直 ，则梦溲便。（灵枢</a:t>
            </a:r>
            <a:r>
              <a:rPr lang="en-US" altLang="zh-CN" b="1" dirty="0"/>
              <a:t>•</a:t>
            </a:r>
            <a:r>
              <a:rPr lang="zh-CN" altLang="en-US" b="1" dirty="0"/>
              <a:t>淫邪发梦）</a:t>
            </a:r>
          </a:p>
          <a:p>
            <a:pPr>
              <a:lnSpc>
                <a:spcPct val="150000"/>
              </a:lnSpc>
            </a:pPr>
            <a:r>
              <a:rPr lang="zh-CN" altLang="en-US" b="1" dirty="0"/>
              <a:t>如果有邪气侵入心，则梦见山火烈烈；侵入肺，则梦见飞腾或金属之类形状奇怪的东西；侵入肝，便会梦见山林树木；侵入脾，便会梦见丘陵、大湖或是被风雨摧毁的房屋；侵入肾，则便会梦见站在深渊之旁或沉没在水中；侵入膀胱，便会梦见漂流；侵入胃，便会梦见食物和饮水；侵入大肠，便会梦见田野；侵入小肠，便会梦见聚会于城市或要道；侵入胆，便会梦见与人争讼或自杀；侵入生殖器，则会梦见性交；侵入颈部，便会梦见被砍头；侵入小腿，便会梦见行走而不能前，或是身处地下的窖园；侵入大腿，便会梦见跪拜行礼；侵入尿道和直肠，便会梦见大解、小解。</a:t>
            </a:r>
          </a:p>
          <a:p>
            <a:pPr>
              <a:lnSpc>
                <a:spcPct val="150000"/>
              </a:lnSpc>
            </a:pPr>
            <a:endParaRPr lang="zh-CN" altLang="en-US" b="1" dirty="0"/>
          </a:p>
        </p:txBody>
      </p:sp>
    </p:spTree>
    <p:extLst>
      <p:ext uri="{BB962C8B-B14F-4D97-AF65-F5344CB8AC3E}">
        <p14:creationId xmlns:p14="http://schemas.microsoft.com/office/powerpoint/2010/main" val="98170272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949313" y="473825"/>
            <a:ext cx="10696818" cy="6301047"/>
          </a:xfrm>
        </p:spPr>
        <p:txBody>
          <a:bodyPr>
            <a:normAutofit fontScale="70000" lnSpcReduction="20000"/>
          </a:bodyPr>
          <a:lstStyle/>
          <a:p>
            <a:pPr>
              <a:lnSpc>
                <a:spcPct val="160000"/>
              </a:lnSpc>
            </a:pPr>
            <a:r>
              <a:rPr lang="zh-CN" altLang="en-US" b="1" dirty="0" smtClean="0"/>
              <a:t>   肺</a:t>
            </a:r>
            <a:r>
              <a:rPr lang="zh-CN" altLang="en-US" b="1" dirty="0"/>
              <a:t>气虚，则使人梦见白物，见人斩血籍籍，得其时则梦见兵战。     </a:t>
            </a:r>
          </a:p>
          <a:p>
            <a:pPr>
              <a:lnSpc>
                <a:spcPct val="160000"/>
              </a:lnSpc>
            </a:pPr>
            <a:r>
              <a:rPr lang="zh-CN" altLang="en-US" b="1" dirty="0"/>
              <a:t>   肾气虚，则使人梦见舟船溺人，得其时则梦伏水中，若有畏恐</a:t>
            </a:r>
            <a:r>
              <a:rPr lang="zh-CN" altLang="en-US" b="1" dirty="0" smtClean="0"/>
              <a:t>。</a:t>
            </a:r>
            <a:endParaRPr lang="zh-CN" altLang="en-US" b="1" dirty="0"/>
          </a:p>
          <a:p>
            <a:pPr>
              <a:lnSpc>
                <a:spcPct val="160000"/>
              </a:lnSpc>
            </a:pPr>
            <a:r>
              <a:rPr lang="zh-CN" altLang="en-US" b="1" dirty="0"/>
              <a:t>   肝气虚，则梦见菌香生草，得其时则梦伏树下不敢起</a:t>
            </a:r>
            <a:r>
              <a:rPr lang="zh-CN" altLang="en-US" b="1" dirty="0" smtClean="0"/>
              <a:t>。</a:t>
            </a:r>
            <a:endParaRPr lang="zh-CN" altLang="en-US" b="1" dirty="0"/>
          </a:p>
          <a:p>
            <a:pPr>
              <a:lnSpc>
                <a:spcPct val="160000"/>
              </a:lnSpc>
            </a:pPr>
            <a:r>
              <a:rPr lang="zh-CN" altLang="en-US" b="1" dirty="0"/>
              <a:t>   心气虚，则梦救火阳物，得其时则梦燔灼。 </a:t>
            </a:r>
          </a:p>
          <a:p>
            <a:pPr>
              <a:lnSpc>
                <a:spcPct val="160000"/>
              </a:lnSpc>
            </a:pPr>
            <a:r>
              <a:rPr lang="zh-CN" altLang="en-US" b="1" dirty="0"/>
              <a:t>   脾气虚，则梦饮食不足，得其时则梦筑垣盖屋。（素问</a:t>
            </a:r>
            <a:r>
              <a:rPr lang="en-US" altLang="zh-CN" b="1" dirty="0"/>
              <a:t>•</a:t>
            </a:r>
            <a:r>
              <a:rPr lang="zh-CN" altLang="en-US" b="1" dirty="0"/>
              <a:t>方盛衰论</a:t>
            </a:r>
            <a:r>
              <a:rPr lang="zh-CN" altLang="en-US" b="1" dirty="0" smtClean="0"/>
              <a:t>）</a:t>
            </a:r>
            <a:endParaRPr lang="zh-CN" altLang="en-US" b="1" dirty="0"/>
          </a:p>
          <a:p>
            <a:pPr>
              <a:lnSpc>
                <a:spcPct val="160000"/>
              </a:lnSpc>
            </a:pPr>
            <a:r>
              <a:rPr lang="zh-CN" altLang="en-US" b="1" dirty="0"/>
              <a:t>   如果肺气虚少，人就会梦见白色的东西，或者杀人血肉横流的场面，如果遇到肺脏所主的秋季或庚辛日金旺之时，就会梦到战争场面</a:t>
            </a:r>
            <a:r>
              <a:rPr lang="zh-CN" altLang="en-US" b="1" dirty="0" smtClean="0"/>
              <a:t>。</a:t>
            </a:r>
            <a:endParaRPr lang="zh-CN" altLang="en-US" b="1" dirty="0"/>
          </a:p>
          <a:p>
            <a:pPr>
              <a:lnSpc>
                <a:spcPct val="160000"/>
              </a:lnSpc>
            </a:pPr>
            <a:r>
              <a:rPr lang="zh-CN" altLang="en-US" b="1" dirty="0"/>
              <a:t>   如果肾气虚少，人就会梦到从船上落入水中淹死，如果遇到肾脏所主的冬季或逢壬癸日水旺之时，就会梦到自己潜伏在水中，害怕而恐慌</a:t>
            </a:r>
            <a:r>
              <a:rPr lang="zh-CN" altLang="en-US" b="1" dirty="0" smtClean="0"/>
              <a:t>。</a:t>
            </a:r>
            <a:endParaRPr lang="zh-CN" altLang="en-US" b="1" dirty="0"/>
          </a:p>
          <a:p>
            <a:pPr>
              <a:lnSpc>
                <a:spcPct val="160000"/>
              </a:lnSpc>
            </a:pPr>
            <a:r>
              <a:rPr lang="zh-CN" altLang="en-US" b="1" dirty="0"/>
              <a:t>   如果肝气虚少，人就会梦到芬芳的草木，如果遇到肝脏所主的春季或逢甲乙日的木旺之时，就会梦到藏匿在大树底下不敢出来</a:t>
            </a:r>
            <a:r>
              <a:rPr lang="zh-CN" altLang="en-US" b="1" dirty="0" smtClean="0"/>
              <a:t>。</a:t>
            </a:r>
            <a:endParaRPr lang="zh-CN" altLang="en-US" b="1" dirty="0"/>
          </a:p>
          <a:p>
            <a:pPr>
              <a:lnSpc>
                <a:spcPct val="160000"/>
              </a:lnSpc>
            </a:pPr>
            <a:r>
              <a:rPr lang="zh-CN" altLang="en-US" b="1" dirty="0"/>
              <a:t>   如果心气虚少，人就会梦到救火或雷电交加的场景，如果遇到心脏所主的夏季或逢丙丁日的火旺之时，就会梦到火焚烧自己的身体</a:t>
            </a:r>
            <a:r>
              <a:rPr lang="zh-CN" altLang="en-US" b="1" dirty="0" smtClean="0"/>
              <a:t>。</a:t>
            </a:r>
            <a:endParaRPr lang="zh-CN" altLang="en-US" b="1" dirty="0"/>
          </a:p>
          <a:p>
            <a:pPr>
              <a:lnSpc>
                <a:spcPct val="160000"/>
              </a:lnSpc>
            </a:pPr>
            <a:r>
              <a:rPr lang="zh-CN" altLang="en-US" b="1" dirty="0"/>
              <a:t>   如果脾气虚少，人就会梦到饮食不足而腹饿口渴，如果遇到脾脏所主的长夏季节或逢戊己日的土旺之时，就会梦到建造房屋。</a:t>
            </a:r>
          </a:p>
          <a:p>
            <a:pPr>
              <a:lnSpc>
                <a:spcPct val="160000"/>
              </a:lnSpc>
            </a:pPr>
            <a:endParaRPr lang="zh-CN" altLang="en-US" b="1" dirty="0"/>
          </a:p>
        </p:txBody>
      </p:sp>
    </p:spTree>
    <p:extLst>
      <p:ext uri="{BB962C8B-B14F-4D97-AF65-F5344CB8AC3E}">
        <p14:creationId xmlns:p14="http://schemas.microsoft.com/office/powerpoint/2010/main" val="2834704018"/>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965939" y="914400"/>
            <a:ext cx="9720073" cy="4023360"/>
          </a:xfrm>
        </p:spPr>
        <p:txBody>
          <a:bodyPr>
            <a:normAutofit lnSpcReduction="10000"/>
          </a:bodyPr>
          <a:lstStyle/>
          <a:p>
            <a:r>
              <a:rPr lang="zh-CN" altLang="en-US" b="1" dirty="0" smtClean="0"/>
              <a:t>       只要</a:t>
            </a:r>
            <a:r>
              <a:rPr lang="zh-CN" altLang="en-US" b="1" dirty="0"/>
              <a:t>是筋的问题，治肝没错。</a:t>
            </a:r>
          </a:p>
          <a:p>
            <a:endParaRPr lang="zh-CN" altLang="en-US" b="1" dirty="0"/>
          </a:p>
          <a:p>
            <a:r>
              <a:rPr lang="zh-CN" altLang="en-US" b="1" dirty="0"/>
              <a:t>　　只要是骨的问题，治肾没错。</a:t>
            </a:r>
          </a:p>
          <a:p>
            <a:endParaRPr lang="zh-CN" altLang="en-US" b="1" dirty="0"/>
          </a:p>
          <a:p>
            <a:r>
              <a:rPr lang="zh-CN" altLang="en-US" b="1" dirty="0"/>
              <a:t>　　只要是肌肉的问题，治脾胃没错。</a:t>
            </a:r>
          </a:p>
          <a:p>
            <a:endParaRPr lang="zh-CN" altLang="en-US" b="1" dirty="0"/>
          </a:p>
          <a:p>
            <a:r>
              <a:rPr lang="zh-CN" altLang="en-US" b="1" dirty="0"/>
              <a:t>　　只要是血脉的问题，治心没错。</a:t>
            </a:r>
          </a:p>
          <a:p>
            <a:endParaRPr lang="zh-CN" altLang="en-US" b="1" dirty="0"/>
          </a:p>
          <a:p>
            <a:r>
              <a:rPr lang="zh-CN" altLang="en-US" b="1" dirty="0"/>
              <a:t>　　只要是皮肤病毛发的问题，治肺没错。</a:t>
            </a:r>
          </a:p>
          <a:p>
            <a:endParaRPr lang="zh-CN" altLang="en-US" b="1" dirty="0"/>
          </a:p>
        </p:txBody>
      </p:sp>
    </p:spTree>
    <p:extLst>
      <p:ext uri="{BB962C8B-B14F-4D97-AF65-F5344CB8AC3E}">
        <p14:creationId xmlns:p14="http://schemas.microsoft.com/office/powerpoint/2010/main" val="10120337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1015816" y="1172095"/>
            <a:ext cx="9720073" cy="4838007"/>
          </a:xfrm>
        </p:spPr>
        <p:txBody>
          <a:bodyPr/>
          <a:lstStyle/>
          <a:p>
            <a:pPr>
              <a:lnSpc>
                <a:spcPct val="150000"/>
              </a:lnSpc>
            </a:pPr>
            <a:r>
              <a:rPr lang="zh-CN" altLang="en-US" dirty="0"/>
              <a:t>黄帝曰：其气之盛衰，以至其死，可得闻乎</a:t>
            </a:r>
            <a:r>
              <a:rPr lang="zh-CN" altLang="en-US" dirty="0" smtClean="0"/>
              <a:t>？</a:t>
            </a:r>
            <a:endParaRPr lang="zh-CN" altLang="en-US" dirty="0"/>
          </a:p>
          <a:p>
            <a:pPr>
              <a:lnSpc>
                <a:spcPct val="150000"/>
              </a:lnSpc>
            </a:pPr>
            <a:r>
              <a:rPr lang="zh-CN" altLang="en-US" dirty="0"/>
              <a:t>岐伯曰：人生十岁，五脏始定，血气已通，其气在下，故好走。二十岁，血气始盛，肌肉方长，故好趋。三十岁，五脏大定，肌肉坚固，血脉盛满，故好步。四十岁，五脏六腑十二经脉，皆大盛以平定，腠理始疏，荣华颓落，发颇斑白，平盛不摇，故好坐。五十岁，肝气始衰，肝叶始薄，胆汁始减，目始不明。六十岁，心气始衰，善忧悲，血气懈惰，故好卧。七十岁，脾气虚，皮肤枯。八十岁，肺气衰，魄离，故言善误。九十岁，肾气焦，四脏经脉空虚。百岁，五脏皆虚，神气皆去，形骸独居而终矣。</a:t>
            </a:r>
          </a:p>
        </p:txBody>
      </p:sp>
      <p:sp>
        <p:nvSpPr>
          <p:cNvPr id="4" name="矩形 3"/>
          <p:cNvSpPr/>
          <p:nvPr/>
        </p:nvSpPr>
        <p:spPr>
          <a:xfrm>
            <a:off x="3993377" y="401382"/>
            <a:ext cx="3518912" cy="369332"/>
          </a:xfrm>
          <a:prstGeom prst="rect">
            <a:avLst/>
          </a:prstGeom>
        </p:spPr>
        <p:txBody>
          <a:bodyPr wrap="none">
            <a:spAutoFit/>
          </a:bodyPr>
          <a:lstStyle/>
          <a:p>
            <a:r>
              <a:rPr lang="zh-CN" altLang="en-US" dirty="0" smtClean="0"/>
              <a:t>人生过程</a:t>
            </a:r>
            <a:r>
              <a:rPr lang="en-US" altLang="zh-CN" dirty="0" smtClean="0"/>
              <a:t>《</a:t>
            </a:r>
            <a:r>
              <a:rPr lang="zh-CN" altLang="en-US" dirty="0"/>
              <a:t>黄帝内经</a:t>
            </a:r>
            <a:r>
              <a:rPr lang="en-US" altLang="zh-CN" dirty="0" smtClean="0"/>
              <a:t>·</a:t>
            </a:r>
            <a:r>
              <a:rPr lang="zh-CN" altLang="en-US" dirty="0" smtClean="0"/>
              <a:t>灵</a:t>
            </a:r>
            <a:r>
              <a:rPr lang="zh-CN" altLang="en-US" dirty="0"/>
              <a:t>枢</a:t>
            </a:r>
            <a:r>
              <a:rPr lang="en-US" altLang="zh-CN" dirty="0"/>
              <a:t>·</a:t>
            </a:r>
            <a:r>
              <a:rPr lang="zh-CN" altLang="en-US" dirty="0" smtClean="0"/>
              <a:t>天年</a:t>
            </a:r>
            <a:r>
              <a:rPr lang="en-US" altLang="zh-CN" dirty="0" smtClean="0"/>
              <a:t>》</a:t>
            </a:r>
            <a:endParaRPr lang="en-US" altLang="zh-CN" dirty="0"/>
          </a:p>
        </p:txBody>
      </p:sp>
    </p:spTree>
    <p:extLst>
      <p:ext uri="{BB962C8B-B14F-4D97-AF65-F5344CB8AC3E}">
        <p14:creationId xmlns:p14="http://schemas.microsoft.com/office/powerpoint/2010/main" val="4794447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916063" y="997528"/>
            <a:ext cx="10173116" cy="5544589"/>
          </a:xfrm>
        </p:spPr>
        <p:txBody>
          <a:bodyPr>
            <a:noAutofit/>
          </a:bodyPr>
          <a:lstStyle/>
          <a:p>
            <a:pPr>
              <a:lnSpc>
                <a:spcPct val="150000"/>
              </a:lnSpc>
              <a:spcBef>
                <a:spcPts val="600"/>
              </a:spcBef>
              <a:spcAft>
                <a:spcPts val="0"/>
              </a:spcAft>
            </a:pPr>
            <a:r>
              <a:rPr lang="zh-CN" altLang="en-US" sz="1600" dirty="0"/>
              <a:t>黄帝说：人的血气盛衰，以及从生到死这一过程的情况，可以讲给我听吗</a:t>
            </a:r>
            <a:r>
              <a:rPr lang="zh-CN" altLang="en-US" sz="1600" dirty="0" smtClean="0"/>
              <a:t>？</a:t>
            </a:r>
            <a:endParaRPr lang="en-US" altLang="zh-CN" sz="1600" dirty="0" smtClean="0"/>
          </a:p>
          <a:p>
            <a:pPr>
              <a:lnSpc>
                <a:spcPct val="150000"/>
              </a:lnSpc>
              <a:spcBef>
                <a:spcPts val="600"/>
              </a:spcBef>
              <a:spcAft>
                <a:spcPts val="0"/>
              </a:spcAft>
            </a:pPr>
            <a:r>
              <a:rPr lang="zh-CN" altLang="en-US" sz="1600" dirty="0" smtClean="0"/>
              <a:t>岐</a:t>
            </a:r>
            <a:r>
              <a:rPr lang="zh-CN" altLang="en-US" sz="1600" dirty="0"/>
              <a:t>伯说：人生长到十岁的时候，五脏开始发育到一定的健全程度，血气的运行畅通，其气在下，所以喜动而好走</a:t>
            </a:r>
            <a:r>
              <a:rPr lang="zh-CN" altLang="en-US" sz="1600" dirty="0" smtClean="0"/>
              <a:t>。</a:t>
            </a:r>
            <a:endParaRPr lang="en-US" altLang="zh-CN" sz="1600" dirty="0" smtClean="0"/>
          </a:p>
          <a:p>
            <a:pPr>
              <a:lnSpc>
                <a:spcPct val="150000"/>
              </a:lnSpc>
              <a:spcBef>
                <a:spcPts val="600"/>
              </a:spcBef>
              <a:spcAft>
                <a:spcPts val="0"/>
              </a:spcAft>
            </a:pPr>
            <a:r>
              <a:rPr lang="zh-CN" altLang="en-US" sz="1600" dirty="0" smtClean="0"/>
              <a:t>人</a:t>
            </a:r>
            <a:r>
              <a:rPr lang="zh-CN" altLang="en-US" sz="1600" dirty="0"/>
              <a:t>到二十岁，血气开始充盛，肌肉也正在发达，所以行动更为敏捷，走路也快</a:t>
            </a:r>
            <a:r>
              <a:rPr lang="zh-CN" altLang="en-US" sz="1600" dirty="0" smtClean="0"/>
              <a:t>。</a:t>
            </a:r>
            <a:endParaRPr lang="en-US" altLang="zh-CN" sz="1600" dirty="0" smtClean="0"/>
          </a:p>
          <a:p>
            <a:pPr>
              <a:lnSpc>
                <a:spcPct val="150000"/>
              </a:lnSpc>
              <a:spcBef>
                <a:spcPts val="600"/>
              </a:spcBef>
              <a:spcAft>
                <a:spcPts val="0"/>
              </a:spcAft>
            </a:pPr>
            <a:r>
              <a:rPr lang="zh-CN" altLang="en-US" sz="1600" dirty="0" smtClean="0"/>
              <a:t>人</a:t>
            </a:r>
            <a:r>
              <a:rPr lang="zh-CN" altLang="en-US" sz="1600" dirty="0"/>
              <a:t>到三十岁，五脏已经发育强健，全身的肌肉坚固，血气充盛，所以步履稳重，爱好从容不迫地行走</a:t>
            </a:r>
            <a:r>
              <a:rPr lang="zh-CN" altLang="en-US" sz="1600" dirty="0" smtClean="0"/>
              <a:t>。</a:t>
            </a:r>
            <a:endParaRPr lang="en-US" altLang="zh-CN" sz="1600" dirty="0" smtClean="0"/>
          </a:p>
          <a:p>
            <a:pPr>
              <a:lnSpc>
                <a:spcPct val="150000"/>
              </a:lnSpc>
              <a:spcBef>
                <a:spcPts val="600"/>
              </a:spcBef>
              <a:spcAft>
                <a:spcPts val="0"/>
              </a:spcAft>
            </a:pPr>
            <a:r>
              <a:rPr lang="zh-CN" altLang="en-US" sz="1600" dirty="0" smtClean="0"/>
              <a:t>人</a:t>
            </a:r>
            <a:r>
              <a:rPr lang="zh-CN" altLang="en-US" sz="1600" dirty="0"/>
              <a:t>到四十岁，五脏六腑十二经脉，都很健全已到了不能再继续盛长的程度，从此腠理开始疏松，颜面的荣华逐渐衰落，鬓发开始花白，经气由平定盛满已到了不能再向上发展的阶段，精力已不十分充沛，所以好坐</a:t>
            </a:r>
            <a:r>
              <a:rPr lang="zh-CN" altLang="en-US" sz="1600" dirty="0" smtClean="0"/>
              <a:t>。</a:t>
            </a:r>
            <a:endParaRPr lang="en-US" altLang="zh-CN" sz="1600" dirty="0" smtClean="0"/>
          </a:p>
          <a:p>
            <a:pPr>
              <a:lnSpc>
                <a:spcPct val="150000"/>
              </a:lnSpc>
              <a:spcBef>
                <a:spcPts val="600"/>
              </a:spcBef>
              <a:spcAft>
                <a:spcPts val="0"/>
              </a:spcAft>
            </a:pPr>
            <a:r>
              <a:rPr lang="zh-CN" altLang="en-US" sz="1600" dirty="0" smtClean="0"/>
              <a:t>人</a:t>
            </a:r>
            <a:r>
              <a:rPr lang="zh-CN" altLang="en-US" sz="1600" dirty="0"/>
              <a:t>到五十岁，肝气开始衰退，肝叶薄弱，胆汁也减少，所以两眼开始昏花</a:t>
            </a:r>
            <a:r>
              <a:rPr lang="zh-CN" altLang="en-US" sz="1600" dirty="0" smtClean="0"/>
              <a:t>。</a:t>
            </a:r>
            <a:endParaRPr lang="en-US" altLang="zh-CN" sz="1600" dirty="0" smtClean="0"/>
          </a:p>
          <a:p>
            <a:pPr>
              <a:lnSpc>
                <a:spcPct val="150000"/>
              </a:lnSpc>
              <a:spcBef>
                <a:spcPts val="600"/>
              </a:spcBef>
              <a:spcAft>
                <a:spcPts val="0"/>
              </a:spcAft>
            </a:pPr>
            <a:r>
              <a:rPr lang="zh-CN" altLang="en-US" sz="1600" dirty="0" smtClean="0"/>
              <a:t>人</a:t>
            </a:r>
            <a:r>
              <a:rPr lang="zh-CN" altLang="en-US" sz="1600" dirty="0"/>
              <a:t>到六十岁，心气开始衰弱，会经常忧愁悲伤，血气已衰，运行不利，形体惰懈，所以好卧</a:t>
            </a:r>
            <a:r>
              <a:rPr lang="zh-CN" altLang="en-US" sz="1600" dirty="0" smtClean="0"/>
              <a:t>。</a:t>
            </a:r>
            <a:endParaRPr lang="en-US" altLang="zh-CN" sz="1600" dirty="0" smtClean="0"/>
          </a:p>
          <a:p>
            <a:pPr>
              <a:lnSpc>
                <a:spcPct val="150000"/>
              </a:lnSpc>
              <a:spcBef>
                <a:spcPts val="600"/>
              </a:spcBef>
              <a:spcAft>
                <a:spcPts val="0"/>
              </a:spcAft>
            </a:pPr>
            <a:r>
              <a:rPr lang="zh-CN" altLang="en-US" sz="1600" dirty="0" smtClean="0"/>
              <a:t>人</a:t>
            </a:r>
            <a:r>
              <a:rPr lang="zh-CN" altLang="en-US" sz="1600" dirty="0"/>
              <a:t>到七十岁，脾气虚弱，皮肤干枯</a:t>
            </a:r>
            <a:r>
              <a:rPr lang="zh-CN" altLang="en-US" sz="1600" dirty="0" smtClean="0"/>
              <a:t>。</a:t>
            </a:r>
            <a:endParaRPr lang="en-US" altLang="zh-CN" sz="1600" dirty="0" smtClean="0"/>
          </a:p>
          <a:p>
            <a:pPr>
              <a:lnSpc>
                <a:spcPct val="150000"/>
              </a:lnSpc>
              <a:spcBef>
                <a:spcPts val="600"/>
              </a:spcBef>
              <a:spcAft>
                <a:spcPts val="0"/>
              </a:spcAft>
            </a:pPr>
            <a:r>
              <a:rPr lang="zh-CN" altLang="en-US" sz="1600" dirty="0" smtClean="0"/>
              <a:t>人</a:t>
            </a:r>
            <a:r>
              <a:rPr lang="zh-CN" altLang="en-US" sz="1600" dirty="0"/>
              <a:t>到八十岁时肺气衰弱，不能藏魄，言语也时常发生错误</a:t>
            </a:r>
            <a:r>
              <a:rPr lang="zh-CN" altLang="en-US" sz="1600" dirty="0" smtClean="0"/>
              <a:t>。</a:t>
            </a:r>
            <a:endParaRPr lang="en-US" altLang="zh-CN" sz="1600" dirty="0" smtClean="0"/>
          </a:p>
          <a:p>
            <a:pPr>
              <a:lnSpc>
                <a:spcPct val="150000"/>
              </a:lnSpc>
              <a:spcBef>
                <a:spcPts val="600"/>
              </a:spcBef>
              <a:spcAft>
                <a:spcPts val="0"/>
              </a:spcAft>
            </a:pPr>
            <a:r>
              <a:rPr lang="zh-CN" altLang="en-US" sz="1600" dirty="0" smtClean="0"/>
              <a:t>人</a:t>
            </a:r>
            <a:r>
              <a:rPr lang="zh-CN" altLang="en-US" sz="1600" dirty="0"/>
              <a:t>到九十岁，肾气也要枯竭了，其他四脏经脉的血气也都空虚了</a:t>
            </a:r>
            <a:r>
              <a:rPr lang="zh-CN" altLang="en-US" sz="1600" dirty="0" smtClean="0"/>
              <a:t>。</a:t>
            </a:r>
            <a:endParaRPr lang="en-US" altLang="zh-CN" sz="1600" dirty="0" smtClean="0"/>
          </a:p>
          <a:p>
            <a:pPr>
              <a:lnSpc>
                <a:spcPct val="150000"/>
              </a:lnSpc>
              <a:spcBef>
                <a:spcPts val="600"/>
              </a:spcBef>
              <a:spcAft>
                <a:spcPts val="0"/>
              </a:spcAft>
            </a:pPr>
            <a:r>
              <a:rPr lang="zh-CN" altLang="en-US" sz="1600" dirty="0" smtClean="0"/>
              <a:t>到</a:t>
            </a:r>
            <a:r>
              <a:rPr lang="zh-CN" altLang="en-US" sz="1600" dirty="0"/>
              <a:t>了百岁，五脏的经脉都已空虚，五脏所藏的神气都消失了，只有形骸存在而死亡。</a:t>
            </a:r>
          </a:p>
        </p:txBody>
      </p:sp>
      <p:sp>
        <p:nvSpPr>
          <p:cNvPr id="4" name="矩形 3"/>
          <p:cNvSpPr/>
          <p:nvPr/>
        </p:nvSpPr>
        <p:spPr>
          <a:xfrm>
            <a:off x="3993377" y="401382"/>
            <a:ext cx="3518912" cy="369332"/>
          </a:xfrm>
          <a:prstGeom prst="rect">
            <a:avLst/>
          </a:prstGeom>
        </p:spPr>
        <p:txBody>
          <a:bodyPr wrap="none">
            <a:spAutoFit/>
          </a:bodyPr>
          <a:lstStyle/>
          <a:p>
            <a:r>
              <a:rPr lang="zh-CN" altLang="en-US" dirty="0" smtClean="0"/>
              <a:t>人生过程</a:t>
            </a:r>
            <a:r>
              <a:rPr lang="en-US" altLang="zh-CN" dirty="0" smtClean="0"/>
              <a:t>《</a:t>
            </a:r>
            <a:r>
              <a:rPr lang="zh-CN" altLang="en-US" dirty="0"/>
              <a:t>黄帝内经</a:t>
            </a:r>
            <a:r>
              <a:rPr lang="en-US" altLang="zh-CN" dirty="0" smtClean="0"/>
              <a:t>·</a:t>
            </a:r>
            <a:r>
              <a:rPr lang="zh-CN" altLang="en-US" dirty="0" smtClean="0"/>
              <a:t>灵</a:t>
            </a:r>
            <a:r>
              <a:rPr lang="zh-CN" altLang="en-US" dirty="0"/>
              <a:t>枢</a:t>
            </a:r>
            <a:r>
              <a:rPr lang="en-US" altLang="zh-CN" dirty="0"/>
              <a:t>·</a:t>
            </a:r>
            <a:r>
              <a:rPr lang="zh-CN" altLang="en-US" dirty="0" smtClean="0"/>
              <a:t>天年</a:t>
            </a:r>
            <a:r>
              <a:rPr lang="en-US" altLang="zh-CN" dirty="0" smtClean="0"/>
              <a:t>》</a:t>
            </a:r>
            <a:endParaRPr lang="en-US" altLang="zh-CN" dirty="0"/>
          </a:p>
        </p:txBody>
      </p:sp>
    </p:spTree>
    <p:extLst>
      <p:ext uri="{BB962C8B-B14F-4D97-AF65-F5344CB8AC3E}">
        <p14:creationId xmlns:p14="http://schemas.microsoft.com/office/powerpoint/2010/main" val="75722385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916062" y="1255222"/>
            <a:ext cx="9720073" cy="3483033"/>
          </a:xfrm>
        </p:spPr>
        <p:txBody>
          <a:bodyPr>
            <a:normAutofit/>
          </a:bodyPr>
          <a:lstStyle/>
          <a:p>
            <a:pPr marL="0" indent="0">
              <a:lnSpc>
                <a:spcPct val="150000"/>
              </a:lnSpc>
              <a:buNone/>
            </a:pPr>
            <a:r>
              <a:rPr lang="zh-CN" altLang="en-US" dirty="0" smtClean="0"/>
              <a:t>年</a:t>
            </a:r>
            <a:r>
              <a:rPr lang="zh-CN" altLang="en-US" dirty="0"/>
              <a:t>四十，而阴气自半也，起居衰矣；年五十，体重，耳目不聪明矣；年六十，阴痿，气大衰，九窍不利，下虚上实，涕泣俱出矣。（素问</a:t>
            </a:r>
            <a:r>
              <a:rPr lang="en-US" altLang="zh-CN" dirty="0"/>
              <a:t>•</a:t>
            </a:r>
            <a:r>
              <a:rPr lang="zh-CN" altLang="en-US" dirty="0"/>
              <a:t>阴阳应象大论</a:t>
            </a:r>
            <a:r>
              <a:rPr lang="zh-CN" altLang="en-US" dirty="0" smtClean="0"/>
              <a:t>）</a:t>
            </a:r>
            <a:endParaRPr lang="zh-CN" altLang="en-US" dirty="0"/>
          </a:p>
          <a:p>
            <a:pPr>
              <a:lnSpc>
                <a:spcPct val="150000"/>
              </a:lnSpc>
            </a:pPr>
            <a:r>
              <a:rPr lang="zh-CN" altLang="en-US" dirty="0"/>
              <a:t>   一般人到了四十岁时，体内阴气就已经自然消减掉一半了，起居行动上会出现衰老迹象；到五十岁时，会感觉身体笨重，耳不聪，目不明；到了六十岁，阴气萎弱，肾气大大衰减，九窍不能通利，出现下虚上实的现象，还会不时淌眼泪、流鼻涕。</a:t>
            </a:r>
          </a:p>
          <a:p>
            <a:pPr>
              <a:lnSpc>
                <a:spcPct val="150000"/>
              </a:lnSpc>
            </a:pPr>
            <a:endParaRPr lang="zh-CN" altLang="en-US" dirty="0"/>
          </a:p>
        </p:txBody>
      </p:sp>
      <p:sp>
        <p:nvSpPr>
          <p:cNvPr id="4" name="矩形 3"/>
          <p:cNvSpPr/>
          <p:nvPr/>
        </p:nvSpPr>
        <p:spPr>
          <a:xfrm>
            <a:off x="3554977" y="426320"/>
            <a:ext cx="4442242" cy="369332"/>
          </a:xfrm>
          <a:prstGeom prst="rect">
            <a:avLst/>
          </a:prstGeom>
        </p:spPr>
        <p:txBody>
          <a:bodyPr wrap="none">
            <a:spAutoFit/>
          </a:bodyPr>
          <a:lstStyle/>
          <a:p>
            <a:r>
              <a:rPr lang="zh-CN" altLang="en-US" dirty="0">
                <a:solidFill>
                  <a:prstClr val="black"/>
                </a:solidFill>
              </a:rPr>
              <a:t>人生过程</a:t>
            </a:r>
            <a:r>
              <a:rPr lang="en-US" altLang="zh-CN" dirty="0" smtClean="0"/>
              <a:t>《</a:t>
            </a:r>
            <a:r>
              <a:rPr lang="zh-CN" altLang="en-US" dirty="0"/>
              <a:t>黄帝内</a:t>
            </a:r>
            <a:r>
              <a:rPr lang="zh-CN" altLang="en-US" dirty="0" smtClean="0"/>
              <a:t>经</a:t>
            </a:r>
            <a:r>
              <a:rPr lang="en-US" altLang="zh-CN" dirty="0"/>
              <a:t>·</a:t>
            </a:r>
            <a:r>
              <a:rPr lang="zh-CN" altLang="en-US" dirty="0" smtClean="0"/>
              <a:t>素</a:t>
            </a:r>
            <a:r>
              <a:rPr lang="zh-CN" altLang="en-US" dirty="0"/>
              <a:t>问</a:t>
            </a:r>
            <a:r>
              <a:rPr lang="en-US" altLang="zh-CN" dirty="0" smtClean="0"/>
              <a:t>·</a:t>
            </a:r>
            <a:r>
              <a:rPr lang="zh-CN" altLang="en-US" dirty="0"/>
              <a:t>阴阳应象大论</a:t>
            </a:r>
            <a:r>
              <a:rPr lang="en-US" altLang="zh-CN" dirty="0" smtClean="0"/>
              <a:t>》</a:t>
            </a:r>
            <a:endParaRPr lang="en-US" altLang="zh-CN" dirty="0"/>
          </a:p>
        </p:txBody>
      </p:sp>
    </p:spTree>
    <p:extLst>
      <p:ext uri="{BB962C8B-B14F-4D97-AF65-F5344CB8AC3E}">
        <p14:creationId xmlns:p14="http://schemas.microsoft.com/office/powerpoint/2010/main" val="428354260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1024128" y="864524"/>
            <a:ext cx="9720073" cy="5735782"/>
          </a:xfrm>
        </p:spPr>
        <p:txBody>
          <a:bodyPr>
            <a:normAutofit/>
          </a:bodyPr>
          <a:lstStyle/>
          <a:p>
            <a:pPr>
              <a:lnSpc>
                <a:spcPct val="160000"/>
              </a:lnSpc>
            </a:pPr>
            <a:r>
              <a:rPr lang="zh-CN" altLang="en-US" dirty="0" smtClean="0"/>
              <a:t>黄帝乃</a:t>
            </a:r>
            <a:r>
              <a:rPr lang="zh-CN" altLang="en-US" dirty="0"/>
              <a:t>问于天师曰：余闻上古之人，春秋皆度百岁，而动作不衰；今时之人，年半百而动作皆衰，时世异耶？人将失之耶？</a:t>
            </a:r>
          </a:p>
          <a:p>
            <a:pPr>
              <a:lnSpc>
                <a:spcPct val="160000"/>
              </a:lnSpc>
            </a:pPr>
            <a:r>
              <a:rPr lang="zh-CN" altLang="en-US" dirty="0"/>
              <a:t>岐伯对曰：上古之人，其知道者，法于阴阳，和于术数，食饮有节，起居有常，不妄作劳，故能形与神俱，而尽终其天年，度百岁乃去。</a:t>
            </a:r>
          </a:p>
          <a:p>
            <a:pPr>
              <a:lnSpc>
                <a:spcPct val="160000"/>
              </a:lnSpc>
            </a:pPr>
            <a:r>
              <a:rPr lang="zh-CN" altLang="en-US" dirty="0"/>
              <a:t>今时之人不然也，以酒为浆，以妄为常，醉以入房，以欲竭其精，以耗散其真，不知持满，不时御神，务快其心，逆于生乐，起居无节，故半百而衰也</a:t>
            </a:r>
            <a:r>
              <a:rPr lang="zh-CN" altLang="en-US" dirty="0" smtClean="0"/>
              <a:t>。</a:t>
            </a:r>
            <a:endParaRPr lang="zh-CN" altLang="en-US" dirty="0"/>
          </a:p>
        </p:txBody>
      </p:sp>
      <p:sp>
        <p:nvSpPr>
          <p:cNvPr id="4" name="矩形 3"/>
          <p:cNvSpPr/>
          <p:nvPr/>
        </p:nvSpPr>
        <p:spPr>
          <a:xfrm>
            <a:off x="3490318" y="210189"/>
            <a:ext cx="4211409" cy="369332"/>
          </a:xfrm>
          <a:prstGeom prst="rect">
            <a:avLst/>
          </a:prstGeom>
        </p:spPr>
        <p:txBody>
          <a:bodyPr wrap="none">
            <a:spAutoFit/>
          </a:bodyPr>
          <a:lstStyle/>
          <a:p>
            <a:r>
              <a:rPr lang="zh-CN" altLang="en-US" dirty="0"/>
              <a:t>养生之道</a:t>
            </a:r>
            <a:r>
              <a:rPr lang="en-US" altLang="zh-CN" dirty="0"/>
              <a:t>《</a:t>
            </a:r>
            <a:r>
              <a:rPr lang="zh-CN" altLang="en-US" dirty="0"/>
              <a:t>黄帝内</a:t>
            </a:r>
            <a:r>
              <a:rPr lang="zh-CN" altLang="en-US" dirty="0" smtClean="0"/>
              <a:t>经</a:t>
            </a:r>
            <a:r>
              <a:rPr lang="en-US" altLang="zh-CN" dirty="0"/>
              <a:t>·</a:t>
            </a:r>
            <a:r>
              <a:rPr lang="zh-CN" altLang="en-US" dirty="0" smtClean="0"/>
              <a:t>素</a:t>
            </a:r>
            <a:r>
              <a:rPr lang="zh-CN" altLang="en-US" dirty="0"/>
              <a:t>问</a:t>
            </a:r>
            <a:r>
              <a:rPr lang="en-US" altLang="zh-CN" dirty="0" smtClean="0"/>
              <a:t>·</a:t>
            </a:r>
            <a:r>
              <a:rPr lang="zh-CN" altLang="en-US" dirty="0"/>
              <a:t>上古天真论</a:t>
            </a:r>
            <a:r>
              <a:rPr lang="en-US" altLang="zh-CN" dirty="0"/>
              <a:t>》</a:t>
            </a:r>
          </a:p>
        </p:txBody>
      </p:sp>
    </p:spTree>
    <p:extLst>
      <p:ext uri="{BB962C8B-B14F-4D97-AF65-F5344CB8AC3E}">
        <p14:creationId xmlns:p14="http://schemas.microsoft.com/office/powerpoint/2010/main" val="305715435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999190" y="831272"/>
            <a:ext cx="9720073" cy="5519651"/>
          </a:xfrm>
        </p:spPr>
        <p:txBody>
          <a:bodyPr>
            <a:normAutofit/>
          </a:bodyPr>
          <a:lstStyle/>
          <a:p>
            <a:pPr>
              <a:lnSpc>
                <a:spcPct val="150000"/>
              </a:lnSpc>
            </a:pPr>
            <a:r>
              <a:rPr lang="zh-CN" altLang="en-US" sz="1800" dirty="0" smtClean="0"/>
              <a:t>黄帝向岐伯</a:t>
            </a:r>
            <a:r>
              <a:rPr lang="zh-CN" altLang="en-US" sz="1800" dirty="0"/>
              <a:t>问道</a:t>
            </a:r>
            <a:r>
              <a:rPr lang="en-US" altLang="zh-CN" sz="1800" dirty="0"/>
              <a:t>:</a:t>
            </a:r>
            <a:r>
              <a:rPr lang="zh-CN" altLang="en-US" sz="1800" dirty="0"/>
              <a:t>我听说上古时候的人，年龄都能超过百岁，动作不显衰老</a:t>
            </a:r>
            <a:r>
              <a:rPr lang="en-US" altLang="zh-CN" sz="1800" dirty="0"/>
              <a:t>;</a:t>
            </a:r>
            <a:r>
              <a:rPr lang="zh-CN" altLang="en-US" sz="1800" dirty="0"/>
              <a:t>现在的人，年龄刚至半百，而动作就都衰弱无力了，这是由于时代不同所造成的呢，还是因为今天的人们不会养生所造成的</a:t>
            </a:r>
            <a:r>
              <a:rPr lang="zh-CN" altLang="en-US" sz="1800" dirty="0" smtClean="0"/>
              <a:t>呢？</a:t>
            </a:r>
            <a:endParaRPr lang="en-US" altLang="zh-CN" sz="1800" dirty="0" smtClean="0"/>
          </a:p>
          <a:p>
            <a:pPr>
              <a:lnSpc>
                <a:spcPct val="150000"/>
              </a:lnSpc>
            </a:pPr>
            <a:r>
              <a:rPr lang="zh-CN" altLang="en-US" sz="1800" dirty="0" smtClean="0"/>
              <a:t>岐</a:t>
            </a:r>
            <a:r>
              <a:rPr lang="zh-CN" altLang="en-US" sz="1800" dirty="0"/>
              <a:t>伯回答说</a:t>
            </a:r>
            <a:r>
              <a:rPr lang="en-US" altLang="zh-CN" sz="1800" dirty="0"/>
              <a:t>:</a:t>
            </a:r>
            <a:r>
              <a:rPr lang="zh-CN" altLang="en-US" sz="1800" dirty="0"/>
              <a:t>上古时代的人，那些懂得养生之道的，能够取法于天地阴阳自然变化之理而加以适应、调和养生的方法，使之达到正确的标准。饮食有所节制，作息有一定规律，既不妄事操劳，又避免过度的房事，所以能够形神俱旺，协调统一，活到天赋的自然年龄，超过百岁才离开</a:t>
            </a:r>
            <a:r>
              <a:rPr lang="zh-CN" altLang="en-US" sz="1800" dirty="0" smtClean="0"/>
              <a:t>人世。</a:t>
            </a:r>
            <a:endParaRPr lang="en-US" altLang="zh-CN" sz="1800" dirty="0" smtClean="0"/>
          </a:p>
          <a:p>
            <a:pPr>
              <a:lnSpc>
                <a:spcPct val="150000"/>
              </a:lnSpc>
            </a:pPr>
            <a:r>
              <a:rPr lang="zh-CN" altLang="en-US" sz="1800" dirty="0" smtClean="0"/>
              <a:t>现在</a:t>
            </a:r>
            <a:r>
              <a:rPr lang="zh-CN" altLang="en-US" sz="1800" dirty="0"/>
              <a:t>的人就不是这样了，把酒当水浆，滥饮无度，使反常的生活成为习惯，醉酒行房，因恣情纵欲而使阴精竭绝，因满足嗜好而使真气耗散，不知谨慎地保持精气的充满，不善于统驭精神，而专求心志的一时之快，违逆人生乐趣，起居作息，毫无规律，所以到半百之年就衰老了。</a:t>
            </a:r>
          </a:p>
        </p:txBody>
      </p:sp>
      <p:sp>
        <p:nvSpPr>
          <p:cNvPr id="5" name="矩形 4"/>
          <p:cNvSpPr/>
          <p:nvPr/>
        </p:nvSpPr>
        <p:spPr>
          <a:xfrm>
            <a:off x="3490318" y="210189"/>
            <a:ext cx="4211409" cy="369332"/>
          </a:xfrm>
          <a:prstGeom prst="rect">
            <a:avLst/>
          </a:prstGeom>
        </p:spPr>
        <p:txBody>
          <a:bodyPr wrap="none">
            <a:spAutoFit/>
          </a:bodyPr>
          <a:lstStyle/>
          <a:p>
            <a:r>
              <a:rPr lang="zh-CN" altLang="en-US" dirty="0"/>
              <a:t>养生之道</a:t>
            </a:r>
            <a:r>
              <a:rPr lang="en-US" altLang="zh-CN" dirty="0"/>
              <a:t>《</a:t>
            </a:r>
            <a:r>
              <a:rPr lang="zh-CN" altLang="en-US" dirty="0"/>
              <a:t>黄帝内</a:t>
            </a:r>
            <a:r>
              <a:rPr lang="zh-CN" altLang="en-US" dirty="0" smtClean="0"/>
              <a:t>经</a:t>
            </a:r>
            <a:r>
              <a:rPr lang="en-US" altLang="zh-CN" dirty="0"/>
              <a:t>·</a:t>
            </a:r>
            <a:r>
              <a:rPr lang="zh-CN" altLang="en-US" dirty="0" smtClean="0"/>
              <a:t>素</a:t>
            </a:r>
            <a:r>
              <a:rPr lang="zh-CN" altLang="en-US" dirty="0"/>
              <a:t>问</a:t>
            </a:r>
            <a:r>
              <a:rPr lang="en-US" altLang="zh-CN" dirty="0" smtClean="0"/>
              <a:t>·</a:t>
            </a:r>
            <a:r>
              <a:rPr lang="zh-CN" altLang="en-US" dirty="0"/>
              <a:t>上古天真论</a:t>
            </a:r>
            <a:r>
              <a:rPr lang="en-US" altLang="zh-CN" dirty="0"/>
              <a:t>》</a:t>
            </a:r>
          </a:p>
        </p:txBody>
      </p:sp>
    </p:spTree>
    <p:extLst>
      <p:ext uri="{BB962C8B-B14F-4D97-AF65-F5344CB8AC3E}">
        <p14:creationId xmlns:p14="http://schemas.microsoft.com/office/powerpoint/2010/main" val="218238831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积分">
  <a:themeElements>
    <a:clrScheme name="积分">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B9F25"/>
      </a:hlink>
      <a:folHlink>
        <a:srgbClr val="B26B02"/>
      </a:folHlink>
    </a:clrScheme>
    <a:fontScheme name="积分">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积分">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Integral" id="{3577F8C9-A904-41D8-97D2-FD898F53F20E}" vid="{682D6EBE-8D36-4FF2-9DB3-F3D8D7B6715D}"/>
    </a:ext>
  </a:extLst>
</a:theme>
</file>

<file path=docProps/app.xml><?xml version="1.0" encoding="utf-8"?>
<Properties xmlns="http://schemas.openxmlformats.org/officeDocument/2006/extended-properties" xmlns:vt="http://schemas.openxmlformats.org/officeDocument/2006/docPropsVTypes">
  <Template>Integral</Template>
  <TotalTime>270</TotalTime>
  <Words>12638</Words>
  <Application>Microsoft Office PowerPoint</Application>
  <PresentationFormat>宽屏</PresentationFormat>
  <Paragraphs>282</Paragraphs>
  <Slides>46</Slides>
  <Notes>0</Notes>
  <HiddenSlides>0</HiddenSlides>
  <MMClips>0</MMClips>
  <ScaleCrop>false</ScaleCrop>
  <HeadingPairs>
    <vt:vector size="6" baseType="variant">
      <vt:variant>
        <vt:lpstr>已用的字体</vt:lpstr>
      </vt:variant>
      <vt:variant>
        <vt:i4>5</vt:i4>
      </vt:variant>
      <vt:variant>
        <vt:lpstr>主题</vt:lpstr>
      </vt:variant>
      <vt:variant>
        <vt:i4>1</vt:i4>
      </vt:variant>
      <vt:variant>
        <vt:lpstr>幻灯片标题</vt:lpstr>
      </vt:variant>
      <vt:variant>
        <vt:i4>46</vt:i4>
      </vt:variant>
    </vt:vector>
  </HeadingPairs>
  <TitlesOfParts>
    <vt:vector size="52" baseType="lpstr">
      <vt:lpstr>华文仿宋</vt:lpstr>
      <vt:lpstr>Tw Cen MT</vt:lpstr>
      <vt:lpstr>Tw Cen MT Condensed</vt:lpstr>
      <vt:lpstr>Wingdings</vt:lpstr>
      <vt:lpstr>Wingdings 3</vt:lpstr>
      <vt:lpstr>积分</vt:lpstr>
      <vt:lpstr>读内经  学养生</vt:lpstr>
      <vt:lpstr>总结</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读内经  学养生</dc:title>
  <dc:creator>Administrator</dc:creator>
  <cp:lastModifiedBy>Administrator</cp:lastModifiedBy>
  <cp:revision>36</cp:revision>
  <dcterms:created xsi:type="dcterms:W3CDTF">2021-08-30T08:51:49Z</dcterms:created>
  <dcterms:modified xsi:type="dcterms:W3CDTF">2021-12-22T01:58:58Z</dcterms:modified>
</cp:coreProperties>
</file>