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299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F0DFF-CA9F-4D3C-9994-F7A86B7C7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96E295-D987-4B2D-A49C-19EC03F4B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242393-ED21-4B0C-B24A-FE6ADD80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5FDF7-4F85-44D2-A6A7-5B8EBC73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9DFB-8FBC-47C1-94B2-46E7597D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7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28D9E-7927-48FB-A16E-C5201B1A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9EBD05-BB9A-4DC1-ABBA-0E63F4F6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E709E7-429A-4D0B-A0C5-D6BE617F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8840DC-4009-483E-BC33-5579C37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20239-4CED-4802-8C63-AE90EB05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3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86A49F-9255-4F76-937D-76C8593CC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625EFA-1C49-47EA-8A26-9AC03F12E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483BA-C364-4693-A017-7C1C147A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3147AC-9C0B-4252-B4CE-E20F0236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019607-2013-4257-AE29-CAA04692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82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78686-BA7C-4F30-AF65-FA7738E3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6E1468-7B58-4DAF-8118-72674C44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122829-C6AF-46AE-9F9E-65459D05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E1F642-7389-4AE7-91CF-B544BEE2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ED2EB-5284-47F0-A508-F833EF7E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04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D08BB-9176-4E6F-999B-A9893147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7C1A5C-3BF7-45FA-95CE-EC930225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B2D7B1-9A10-428E-B813-17B06610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CF0098-7B5D-4D27-AD05-27E0F521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A2B5C-F61C-4A81-A6DE-F67FF77D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8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64F60-AFF9-4A1E-B0E6-20E56A55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C12B3-E769-4961-B28D-07DE488D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B1274E-2A4F-49E2-ADA6-A0052CC9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EE5D72-E470-4B5B-BFC8-D0C63300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FB7784-6D3C-4630-A83F-D3F5D833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6EE2AF-D5BF-4202-903E-C33A5A05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0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E6FA6-866D-4349-ADCA-730D0ED7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9120BE-F231-4240-9F58-DBC263FE4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907718-FD17-455D-90C6-14396BB4A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4A5ECDD-63B0-46E5-9554-EAF267DB0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5FA6A6-5669-4EDB-9808-27CE18EC1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8F4E28-6382-458D-B23E-C312E8D6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2670A1-A47E-4A9C-B01D-6114BD03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A38E13-6F77-4C0B-B2C0-5F2CAF5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9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003CD-B36D-4FF5-95CE-5446D881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F10455-874F-44D6-BD0B-D8BFACFB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03E5E4-CB9A-4C0B-8362-714C42A7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0C3C2A-2F49-4657-A512-749C89B5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0A6DBC-49AC-497F-9F4C-C59884CD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DEA40A-836E-443C-9603-AE721BDA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4FC49E-F76D-4434-A735-FCCDF8FF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51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4BBCF-9043-40AC-95E9-B9E236E7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D1677-4D77-4095-9161-A0F67EC0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D4B00D-B002-4A69-8285-4F29B6459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906EBB-9750-4666-8DF5-822B4A4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F95CA-22B0-44F3-85CF-5980193F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6E9534-0828-4EA6-A6B6-EB1C4E9F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3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445CB-47EE-40F3-8FC9-11D41FBD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FD0431-1F5C-465A-8C71-CC371A31E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EBFD9D-E830-49B7-9A0B-E1E4E4814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7F7C6-84A3-4AD4-9C20-12D8F4D6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E6DDE2-2619-474D-BE70-7875228AC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82D342-5BBD-4541-B4D5-FEEB1F0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49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6AB1C24-2C52-45F1-B09F-8B57B0CA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FDA8C2-7AD2-44A7-B1BB-35790BEB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4160B-6DF8-48C3-98D1-141CCC803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2B1A-FA5E-4E47-9ECC-08389570E146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610547-4E99-4387-92BB-6D4D36A21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F4FBF-FAF2-47AE-9412-1951E93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3589-3DE8-49EF-A8CC-C6E934F71A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6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705387-971F-4EC8-961E-61613764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" y="3637722"/>
            <a:ext cx="12191923" cy="3220278"/>
          </a:xfrm>
          <a:prstGeom prst="rect">
            <a:avLst/>
          </a:prstGeom>
        </p:spPr>
      </p:pic>
      <p:sp>
        <p:nvSpPr>
          <p:cNvPr id="14339" name="副标题 2">
            <a:extLst>
              <a:ext uri="{FF2B5EF4-FFF2-40B4-BE49-F238E27FC236}">
                <a16:creationId xmlns:a16="http://schemas.microsoft.com/office/drawing/2014/main" id="{6446001C-2CA5-4C61-8D4C-EF8E86BE2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7968" y="3060484"/>
            <a:ext cx="11112500" cy="1154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赵</a:t>
            </a:r>
            <a:r>
              <a:rPr lang="zh-CN" altLang="en-US" sz="2800" dirty="0"/>
              <a:t>小</a:t>
            </a:r>
            <a:r>
              <a:rPr lang="zh-CN" altLang="en-US" sz="2800" dirty="0" smtClean="0"/>
              <a:t>涵</a:t>
            </a:r>
            <a:endParaRPr lang="zh-CN" altLang="en-US" sz="2800" dirty="0"/>
          </a:p>
        </p:txBody>
      </p:sp>
      <p:sp>
        <p:nvSpPr>
          <p:cNvPr id="14340" name="日期占位符 5">
            <a:extLst>
              <a:ext uri="{FF2B5EF4-FFF2-40B4-BE49-F238E27FC236}">
                <a16:creationId xmlns:a16="http://schemas.microsoft.com/office/drawing/2014/main" id="{9577FDFA-F758-4FF7-9A77-BE7D35426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9750" y="4056713"/>
            <a:ext cx="11112500" cy="316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344" tIns="41672" rIns="83344" bIns="41672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0AFECB0-1A55-4DAC-8CA0-4F7719C24831}" type="datetime1">
              <a:rPr lang="zh-CN" altLang="en-US" sz="200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2021/12/22</a:t>
            </a:fld>
            <a:endParaRPr lang="zh-CN" altLang="en-US" sz="2000" dirty="0"/>
          </a:p>
        </p:txBody>
      </p:sp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D9F39-E038-4949-BDA2-E57469707C95}" type="slidenum">
              <a:rPr lang="zh-CN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5118E997-A625-4579-A6B3-3DD4217BA110}"/>
              </a:ext>
            </a:extLst>
          </p:cNvPr>
          <p:cNvSpPr/>
          <p:nvPr/>
        </p:nvSpPr>
        <p:spPr>
          <a:xfrm>
            <a:off x="662281" y="705677"/>
            <a:ext cx="9280674" cy="3676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41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D5F8FE-C2E0-4AC0-8437-36D920839A75}"/>
              </a:ext>
            </a:extLst>
          </p:cNvPr>
          <p:cNvSpPr txBox="1"/>
          <p:nvPr/>
        </p:nvSpPr>
        <p:spPr>
          <a:xfrm>
            <a:off x="811532" y="1759616"/>
            <a:ext cx="10568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+mj-ea"/>
                <a:ea typeface="+mj-ea"/>
              </a:rPr>
              <a:t>人类</a:t>
            </a:r>
            <a:r>
              <a:rPr lang="en-US" altLang="zh-CN" sz="6000" dirty="0">
                <a:latin typeface="+mj-ea"/>
                <a:ea typeface="+mj-ea"/>
              </a:rPr>
              <a:t>K-</a:t>
            </a:r>
            <a:r>
              <a:rPr lang="en-US" altLang="zh-CN" sz="6000" dirty="0" err="1">
                <a:latin typeface="+mj-ea"/>
                <a:ea typeface="+mj-ea"/>
              </a:rPr>
              <a:t>ras</a:t>
            </a:r>
            <a:r>
              <a:rPr lang="zh-CN" altLang="en-US" sz="6000" dirty="0">
                <a:latin typeface="+mj-ea"/>
                <a:ea typeface="+mj-ea"/>
              </a:rPr>
              <a:t>基因的</a:t>
            </a:r>
            <a:r>
              <a:rPr lang="en-US" altLang="zh-CN" sz="6000" dirty="0">
                <a:latin typeface="+mj-ea"/>
                <a:ea typeface="+mj-ea"/>
              </a:rPr>
              <a:t>PCR</a:t>
            </a:r>
            <a:r>
              <a:rPr lang="zh-CN" altLang="en-US" sz="6000" dirty="0">
                <a:latin typeface="+mj-ea"/>
                <a:ea typeface="+mj-ea"/>
              </a:rPr>
              <a:t>实验设计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BCBA9-89FA-4FD6-9176-463B3DDD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30" y="0"/>
            <a:ext cx="10515600" cy="109691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设计上游引物和下游引物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0FD91DC-B43B-46BB-AD42-7C0879D51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55350"/>
            <a:ext cx="10316816" cy="5443038"/>
          </a:xfr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44036F7-4698-40BC-8490-552B907041D8}"/>
              </a:ext>
            </a:extLst>
          </p:cNvPr>
          <p:cNvSpPr/>
          <p:nvPr/>
        </p:nvSpPr>
        <p:spPr>
          <a:xfrm>
            <a:off x="762001" y="2941982"/>
            <a:ext cx="9568069" cy="834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78BE0C-E21A-499B-A9E1-B092F70017BD}"/>
              </a:ext>
            </a:extLst>
          </p:cNvPr>
          <p:cNvSpPr/>
          <p:nvPr/>
        </p:nvSpPr>
        <p:spPr>
          <a:xfrm>
            <a:off x="762001" y="3885298"/>
            <a:ext cx="9568069" cy="834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8AF1C8-2A47-4876-B185-73DFCCF154CE}"/>
              </a:ext>
            </a:extLst>
          </p:cNvPr>
          <p:cNvSpPr txBox="1"/>
          <p:nvPr/>
        </p:nvSpPr>
        <p:spPr>
          <a:xfrm>
            <a:off x="10330070" y="3130826"/>
            <a:ext cx="138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上游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CE6621-FAF5-443B-82A7-18B3F8480C54}"/>
              </a:ext>
            </a:extLst>
          </p:cNvPr>
          <p:cNvSpPr txBox="1"/>
          <p:nvPr/>
        </p:nvSpPr>
        <p:spPr>
          <a:xfrm>
            <a:off x="10330070" y="4010353"/>
            <a:ext cx="138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下游</a:t>
            </a:r>
          </a:p>
        </p:txBody>
      </p:sp>
    </p:spTree>
    <p:extLst>
      <p:ext uri="{BB962C8B-B14F-4D97-AF65-F5344CB8AC3E}">
        <p14:creationId xmlns:p14="http://schemas.microsoft.com/office/powerpoint/2010/main" val="86457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C843DA-D3C0-4F1E-9712-EF755EF6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34"/>
            <a:ext cx="10515600" cy="1053149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检测引物的特异性（</a:t>
            </a:r>
            <a:r>
              <a:rPr lang="en-US" altLang="zh-CN" sz="4000" dirty="0"/>
              <a:t>Blast</a:t>
            </a:r>
            <a:r>
              <a:rPr lang="zh-CN" altLang="en-US" sz="4000" dirty="0"/>
              <a:t>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8200305-B672-43AB-AEED-3931F209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034"/>
            <a:ext cx="11131731" cy="44554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9E1D67C-0920-48A8-A3B8-FEC34774D61E}"/>
              </a:ext>
            </a:extLst>
          </p:cNvPr>
          <p:cNvSpPr txBox="1"/>
          <p:nvPr/>
        </p:nvSpPr>
        <p:spPr>
          <a:xfrm>
            <a:off x="178905" y="933725"/>
            <a:ext cx="417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上游引物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7256E53-84B7-497F-8BF1-738EF0AE1CCB}"/>
              </a:ext>
            </a:extLst>
          </p:cNvPr>
          <p:cNvSpPr/>
          <p:nvPr/>
        </p:nvSpPr>
        <p:spPr>
          <a:xfrm>
            <a:off x="6808304" y="1551057"/>
            <a:ext cx="1142999" cy="45714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C332970-2A0B-4ECD-AC7C-CF9007EFA179}"/>
              </a:ext>
            </a:extLst>
          </p:cNvPr>
          <p:cNvCxnSpPr/>
          <p:nvPr/>
        </p:nvCxnSpPr>
        <p:spPr>
          <a:xfrm>
            <a:off x="3627783" y="2504661"/>
            <a:ext cx="844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AF3C2E0-F56F-4731-B392-B578F018FB29}"/>
              </a:ext>
            </a:extLst>
          </p:cNvPr>
          <p:cNvSpPr txBox="1"/>
          <p:nvPr/>
        </p:nvSpPr>
        <p:spPr>
          <a:xfrm>
            <a:off x="11353800" y="2793449"/>
            <a:ext cx="677108" cy="2186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特异性较好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DA6C7364-DD0E-4613-8C31-3DE32858EDA2}"/>
              </a:ext>
            </a:extLst>
          </p:cNvPr>
          <p:cNvSpPr/>
          <p:nvPr/>
        </p:nvSpPr>
        <p:spPr>
          <a:xfrm>
            <a:off x="3871291" y="1893681"/>
            <a:ext cx="298174" cy="308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9001CFF2-BC83-4D07-867D-63E663EFFA97}"/>
              </a:ext>
            </a:extLst>
          </p:cNvPr>
          <p:cNvSpPr/>
          <p:nvPr/>
        </p:nvSpPr>
        <p:spPr>
          <a:xfrm>
            <a:off x="7220776" y="1193555"/>
            <a:ext cx="318053" cy="3249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BD345FA-B60D-45D4-A3F2-2231BC188DAD}"/>
              </a:ext>
            </a:extLst>
          </p:cNvPr>
          <p:cNvSpPr/>
          <p:nvPr/>
        </p:nvSpPr>
        <p:spPr>
          <a:xfrm>
            <a:off x="3269974" y="2276059"/>
            <a:ext cx="1500809" cy="37669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1D8DB6-B525-4275-B19D-6C7B0FFCA08D}"/>
              </a:ext>
            </a:extLst>
          </p:cNvPr>
          <p:cNvSpPr txBox="1"/>
          <p:nvPr/>
        </p:nvSpPr>
        <p:spPr>
          <a:xfrm>
            <a:off x="6664185" y="850202"/>
            <a:ext cx="14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大于</a:t>
            </a:r>
            <a:r>
              <a:rPr lang="en-US" altLang="zh-CN" dirty="0"/>
              <a:t>40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58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BD708-3CAE-4749-9300-311110EB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695473"/>
            <a:ext cx="2941983" cy="921332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下游引物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A73626E-B23D-44BC-ABF5-D65CC5DB5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805"/>
            <a:ext cx="11231217" cy="4571447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DF5BA98-60F4-448C-831A-E46269A0EE85}"/>
              </a:ext>
            </a:extLst>
          </p:cNvPr>
          <p:cNvSpPr/>
          <p:nvPr/>
        </p:nvSpPr>
        <p:spPr>
          <a:xfrm>
            <a:off x="6997145" y="1465689"/>
            <a:ext cx="1003856" cy="47225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89F48B01-6FC4-4D33-A3F0-C602A66B3145}"/>
              </a:ext>
            </a:extLst>
          </p:cNvPr>
          <p:cNvSpPr/>
          <p:nvPr/>
        </p:nvSpPr>
        <p:spPr>
          <a:xfrm>
            <a:off x="7409619" y="1096356"/>
            <a:ext cx="318053" cy="3249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381A1E-33FE-45D6-82F4-F427653286E7}"/>
              </a:ext>
            </a:extLst>
          </p:cNvPr>
          <p:cNvSpPr txBox="1"/>
          <p:nvPr/>
        </p:nvSpPr>
        <p:spPr>
          <a:xfrm>
            <a:off x="6853028" y="731978"/>
            <a:ext cx="14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大于</a:t>
            </a:r>
            <a:r>
              <a:rPr lang="en-US" altLang="zh-CN" dirty="0"/>
              <a:t>40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06CE14-BB8D-4FBD-BBBA-F0A110C0CBE9}"/>
              </a:ext>
            </a:extLst>
          </p:cNvPr>
          <p:cNvSpPr txBox="1"/>
          <p:nvPr/>
        </p:nvSpPr>
        <p:spPr>
          <a:xfrm>
            <a:off x="11353800" y="2793449"/>
            <a:ext cx="677108" cy="2186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/>
              <a:t>特异性较好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7EF2ED8-DEBB-46E2-8CFC-A939EFB0D8FA}"/>
              </a:ext>
            </a:extLst>
          </p:cNvPr>
          <p:cNvSpPr/>
          <p:nvPr/>
        </p:nvSpPr>
        <p:spPr>
          <a:xfrm>
            <a:off x="3369366" y="2167007"/>
            <a:ext cx="1232452" cy="171947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D73C4D-5708-4228-8D63-855E43BC7DC7}"/>
              </a:ext>
            </a:extLst>
          </p:cNvPr>
          <p:cNvSpPr/>
          <p:nvPr/>
        </p:nvSpPr>
        <p:spPr>
          <a:xfrm>
            <a:off x="2454965" y="4188466"/>
            <a:ext cx="2355573" cy="19483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23A9D9BA-70C9-43EC-BA1F-AC482E315B2D}"/>
              </a:ext>
            </a:extLst>
          </p:cNvPr>
          <p:cNvSpPr/>
          <p:nvPr/>
        </p:nvSpPr>
        <p:spPr>
          <a:xfrm>
            <a:off x="3826565" y="1702545"/>
            <a:ext cx="318053" cy="3249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8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907E9-CACD-461A-8C3D-53CDCBED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208184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上游引物：</a:t>
            </a:r>
            <a:r>
              <a:rPr lang="en-US" altLang="zh-CN" sz="3600" dirty="0"/>
              <a:t>TGTGGTAGTTGGAGCTGGTG</a:t>
            </a:r>
            <a:br>
              <a:rPr lang="en-US" altLang="zh-CN" sz="3600" dirty="0"/>
            </a:br>
            <a:r>
              <a:rPr lang="zh-CN" altLang="en-US" sz="3600" dirty="0"/>
              <a:t>下游引物：</a:t>
            </a:r>
            <a:r>
              <a:rPr lang="en-US" altLang="zh-CN" sz="3600" dirty="0"/>
              <a:t>TGACCTGCTGTGTCGAGAAT</a:t>
            </a:r>
            <a:endParaRPr lang="zh-CN" altLang="en-US" sz="36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7191F86-124D-4A5A-BC24-92C2AF135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940" y="1533747"/>
            <a:ext cx="9380120" cy="4959128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6EEE624-4A82-469C-8DA8-9383EA9CB63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86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D9F39-E038-4949-BDA2-E57469707C9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5118E997-A625-4579-A6B3-3DD4217BA110}"/>
              </a:ext>
            </a:extLst>
          </p:cNvPr>
          <p:cNvSpPr/>
          <p:nvPr/>
        </p:nvSpPr>
        <p:spPr>
          <a:xfrm>
            <a:off x="662281" y="705677"/>
            <a:ext cx="9280674" cy="3676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D5F8FE-C2E0-4AC0-8437-36D920839A75}"/>
              </a:ext>
            </a:extLst>
          </p:cNvPr>
          <p:cNvSpPr txBox="1"/>
          <p:nvPr/>
        </p:nvSpPr>
        <p:spPr>
          <a:xfrm>
            <a:off x="0" y="236545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三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PCR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扩增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C5120-A3FE-4989-9E05-81486C05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52"/>
            <a:ext cx="121920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E00EC0-DA52-422F-91C2-B9F98AC5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377686"/>
            <a:ext cx="10515600" cy="43329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/>
              <a:t>模板（靶序列）：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err="1"/>
              <a:t>atg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181 </a:t>
            </a:r>
            <a:r>
              <a:rPr lang="en-US" altLang="zh-CN" dirty="0" err="1"/>
              <a:t>actgaatata</a:t>
            </a:r>
            <a:r>
              <a:rPr lang="en-US" altLang="zh-CN" dirty="0"/>
              <a:t> </a:t>
            </a:r>
            <a:r>
              <a:rPr lang="en-US" altLang="zh-CN" dirty="0" err="1"/>
              <a:t>aacttgtggt</a:t>
            </a:r>
            <a:r>
              <a:rPr lang="en-US" altLang="zh-CN" dirty="0"/>
              <a:t> </a:t>
            </a:r>
            <a:r>
              <a:rPr lang="en-US" altLang="zh-CN" dirty="0" err="1"/>
              <a:t>agttggagct</a:t>
            </a:r>
            <a:r>
              <a:rPr lang="en-US" altLang="zh-CN" dirty="0"/>
              <a:t> </a:t>
            </a:r>
            <a:r>
              <a:rPr lang="en-US" altLang="zh-CN" dirty="0" err="1"/>
              <a:t>ggtggcgtag</a:t>
            </a:r>
            <a:r>
              <a:rPr lang="en-US" altLang="zh-CN" dirty="0"/>
              <a:t> </a:t>
            </a:r>
            <a:r>
              <a:rPr lang="en-US" altLang="zh-CN" dirty="0" err="1"/>
              <a:t>gcaagagtgc</a:t>
            </a:r>
            <a:r>
              <a:rPr lang="en-US" altLang="zh-CN" dirty="0"/>
              <a:t> </a:t>
            </a:r>
            <a:r>
              <a:rPr lang="en-US" altLang="zh-CN" dirty="0" err="1"/>
              <a:t>cttgacgata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241 </a:t>
            </a:r>
            <a:r>
              <a:rPr lang="en-US" altLang="zh-CN" dirty="0" err="1"/>
              <a:t>cagctaattc</a:t>
            </a:r>
            <a:r>
              <a:rPr lang="en-US" altLang="zh-CN" dirty="0"/>
              <a:t> </a:t>
            </a:r>
            <a:r>
              <a:rPr lang="en-US" altLang="zh-CN" dirty="0" err="1"/>
              <a:t>agaatcattt</a:t>
            </a:r>
            <a:r>
              <a:rPr lang="en-US" altLang="zh-CN" dirty="0"/>
              <a:t> </a:t>
            </a:r>
            <a:r>
              <a:rPr lang="en-US" altLang="zh-CN" dirty="0" err="1"/>
              <a:t>tgtggacgaa</a:t>
            </a:r>
            <a:r>
              <a:rPr lang="en-US" altLang="zh-CN" dirty="0"/>
              <a:t> </a:t>
            </a:r>
            <a:r>
              <a:rPr lang="en-US" altLang="zh-CN" dirty="0" err="1"/>
              <a:t>tatgatccaa</a:t>
            </a:r>
            <a:r>
              <a:rPr lang="en-US" altLang="zh-CN" dirty="0"/>
              <a:t> </a:t>
            </a:r>
            <a:r>
              <a:rPr lang="en-US" altLang="zh-CN" dirty="0" err="1"/>
              <a:t>caatagagga</a:t>
            </a:r>
            <a:r>
              <a:rPr lang="en-US" altLang="zh-CN" dirty="0"/>
              <a:t> </a:t>
            </a:r>
            <a:r>
              <a:rPr lang="en-US" altLang="zh-CN" dirty="0" err="1"/>
              <a:t>ttcctacagg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301 </a:t>
            </a:r>
            <a:r>
              <a:rPr lang="en-US" altLang="zh-CN" dirty="0" err="1"/>
              <a:t>aagcaagtag</a:t>
            </a:r>
            <a:r>
              <a:rPr lang="en-US" altLang="zh-CN" dirty="0"/>
              <a:t> </a:t>
            </a:r>
            <a:r>
              <a:rPr lang="en-US" altLang="zh-CN" dirty="0" err="1"/>
              <a:t>taattgatgg</a:t>
            </a:r>
            <a:r>
              <a:rPr lang="en-US" altLang="zh-CN" dirty="0"/>
              <a:t> </a:t>
            </a:r>
            <a:r>
              <a:rPr lang="en-US" altLang="zh-CN" dirty="0" err="1"/>
              <a:t>agaaacctgt</a:t>
            </a:r>
            <a:r>
              <a:rPr lang="en-US" altLang="zh-CN" dirty="0"/>
              <a:t> </a:t>
            </a:r>
            <a:r>
              <a:rPr lang="en-US" altLang="zh-CN" dirty="0" err="1"/>
              <a:t>ctcttggata</a:t>
            </a:r>
            <a:r>
              <a:rPr lang="en-US" altLang="zh-CN" dirty="0"/>
              <a:t> </a:t>
            </a:r>
            <a:r>
              <a:rPr lang="en-US" altLang="zh-CN" dirty="0" err="1"/>
              <a:t>ttctcgacac</a:t>
            </a:r>
            <a:r>
              <a:rPr lang="en-US" altLang="zh-CN" dirty="0"/>
              <a:t> </a:t>
            </a:r>
            <a:r>
              <a:rPr lang="en-US" altLang="zh-CN" dirty="0" err="1"/>
              <a:t>agcaggtcaa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361 </a:t>
            </a:r>
            <a:r>
              <a:rPr lang="en-US" altLang="zh-CN" dirty="0" err="1"/>
              <a:t>gaggagtaca</a:t>
            </a:r>
            <a:r>
              <a:rPr lang="en-US" altLang="zh-CN" dirty="0"/>
              <a:t> </a:t>
            </a:r>
            <a:r>
              <a:rPr lang="en-US" altLang="zh-CN" dirty="0" err="1"/>
              <a:t>gtgcaatgag</a:t>
            </a:r>
            <a:r>
              <a:rPr lang="en-US" altLang="zh-CN" dirty="0"/>
              <a:t> </a:t>
            </a:r>
            <a:r>
              <a:rPr lang="en-US" altLang="zh-CN" dirty="0" err="1"/>
              <a:t>ggaccagtac</a:t>
            </a:r>
            <a:r>
              <a:rPr lang="en-US" altLang="zh-CN" dirty="0"/>
              <a:t> </a:t>
            </a:r>
            <a:r>
              <a:rPr lang="en-US" altLang="zh-CN" dirty="0" err="1"/>
              <a:t>atgaggactg</a:t>
            </a:r>
            <a:r>
              <a:rPr lang="en-US" altLang="zh-CN" dirty="0"/>
              <a:t> </a:t>
            </a:r>
            <a:r>
              <a:rPr lang="en-US" altLang="zh-CN" dirty="0" err="1"/>
              <a:t>gggagggctt</a:t>
            </a:r>
            <a:r>
              <a:rPr lang="en-US" altLang="zh-CN" dirty="0"/>
              <a:t> </a:t>
            </a:r>
            <a:r>
              <a:rPr lang="en-US" altLang="zh-CN" dirty="0" err="1"/>
              <a:t>tctttgtgta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421 </a:t>
            </a:r>
            <a:r>
              <a:rPr lang="en-US" altLang="zh-CN" dirty="0" err="1"/>
              <a:t>tttgccataa</a:t>
            </a:r>
            <a:r>
              <a:rPr lang="en-US" altLang="zh-CN" dirty="0"/>
              <a:t> </a:t>
            </a:r>
            <a:r>
              <a:rPr lang="en-US" altLang="zh-CN" dirty="0" err="1"/>
              <a:t>ataatactaa</a:t>
            </a:r>
            <a:r>
              <a:rPr lang="en-US" altLang="zh-CN" dirty="0"/>
              <a:t> </a:t>
            </a:r>
            <a:r>
              <a:rPr lang="en-US" altLang="zh-CN" dirty="0" err="1"/>
              <a:t>atcatttgaa</a:t>
            </a:r>
            <a:r>
              <a:rPr lang="en-US" altLang="zh-CN" dirty="0"/>
              <a:t> </a:t>
            </a:r>
            <a:r>
              <a:rPr lang="en-US" altLang="zh-CN" dirty="0" err="1"/>
              <a:t>gatattcacc</a:t>
            </a:r>
            <a:r>
              <a:rPr lang="en-US" altLang="zh-CN" dirty="0"/>
              <a:t> </a:t>
            </a:r>
            <a:r>
              <a:rPr lang="en-US" altLang="zh-CN" dirty="0" err="1"/>
              <a:t>attatagaga</a:t>
            </a:r>
            <a:r>
              <a:rPr lang="en-US" altLang="zh-CN" dirty="0"/>
              <a:t> </a:t>
            </a:r>
            <a:r>
              <a:rPr lang="en-US" altLang="zh-CN" dirty="0" err="1"/>
              <a:t>acaaattaaa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481 </a:t>
            </a:r>
            <a:r>
              <a:rPr lang="en-US" altLang="zh-CN" dirty="0" err="1"/>
              <a:t>agagttaagg</a:t>
            </a:r>
            <a:r>
              <a:rPr lang="en-US" altLang="zh-CN" dirty="0"/>
              <a:t> </a:t>
            </a:r>
            <a:r>
              <a:rPr lang="en-US" altLang="zh-CN" dirty="0" err="1"/>
              <a:t>actctgaaga</a:t>
            </a:r>
            <a:r>
              <a:rPr lang="en-US" altLang="zh-CN" dirty="0"/>
              <a:t> </a:t>
            </a:r>
            <a:r>
              <a:rPr lang="en-US" altLang="zh-CN" dirty="0" err="1"/>
              <a:t>tgtacctatg</a:t>
            </a:r>
            <a:r>
              <a:rPr lang="en-US" altLang="zh-CN" dirty="0"/>
              <a:t> </a:t>
            </a:r>
            <a:r>
              <a:rPr lang="en-US" altLang="zh-CN" dirty="0" err="1"/>
              <a:t>gtcctagtag</a:t>
            </a:r>
            <a:r>
              <a:rPr lang="en-US" altLang="zh-CN" dirty="0"/>
              <a:t> </a:t>
            </a:r>
            <a:r>
              <a:rPr lang="en-US" altLang="zh-CN" dirty="0" err="1"/>
              <a:t>gaaataaatg</a:t>
            </a:r>
            <a:r>
              <a:rPr lang="en-US" altLang="zh-CN" dirty="0"/>
              <a:t> </a:t>
            </a:r>
            <a:r>
              <a:rPr lang="en-US" altLang="zh-CN" dirty="0" err="1"/>
              <a:t>tgatttgcct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541 </a:t>
            </a:r>
            <a:r>
              <a:rPr lang="en-US" altLang="zh-CN" dirty="0" err="1"/>
              <a:t>tctagaacag</a:t>
            </a:r>
            <a:r>
              <a:rPr lang="en-US" altLang="zh-CN" dirty="0"/>
              <a:t> </a:t>
            </a:r>
            <a:r>
              <a:rPr lang="en-US" altLang="zh-CN" dirty="0" err="1"/>
              <a:t>tagacacaaa</a:t>
            </a:r>
            <a:r>
              <a:rPr lang="en-US" altLang="zh-CN" dirty="0"/>
              <a:t> </a:t>
            </a:r>
            <a:r>
              <a:rPr lang="en-US" altLang="zh-CN" dirty="0" err="1"/>
              <a:t>acaggctcag</a:t>
            </a:r>
            <a:r>
              <a:rPr lang="en-US" altLang="zh-CN" dirty="0"/>
              <a:t> </a:t>
            </a:r>
            <a:r>
              <a:rPr lang="en-US" altLang="zh-CN" dirty="0" err="1"/>
              <a:t>gacttagcaa</a:t>
            </a:r>
            <a:r>
              <a:rPr lang="en-US" altLang="zh-CN" dirty="0"/>
              <a:t> </a:t>
            </a:r>
            <a:r>
              <a:rPr lang="en-US" altLang="zh-CN" dirty="0" err="1"/>
              <a:t>gaagttatgg</a:t>
            </a:r>
            <a:r>
              <a:rPr lang="en-US" altLang="zh-CN" dirty="0"/>
              <a:t> </a:t>
            </a:r>
            <a:r>
              <a:rPr lang="en-US" altLang="zh-CN" dirty="0" err="1"/>
              <a:t>aattcctttt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601 </a:t>
            </a:r>
            <a:r>
              <a:rPr lang="en-US" altLang="zh-CN" dirty="0" err="1"/>
              <a:t>attgaaacat</a:t>
            </a:r>
            <a:r>
              <a:rPr lang="en-US" altLang="zh-CN" dirty="0"/>
              <a:t> </a:t>
            </a:r>
            <a:r>
              <a:rPr lang="en-US" altLang="zh-CN" dirty="0" err="1"/>
              <a:t>cagcaaagac</a:t>
            </a:r>
            <a:r>
              <a:rPr lang="en-US" altLang="zh-CN" dirty="0"/>
              <a:t> </a:t>
            </a:r>
            <a:r>
              <a:rPr lang="en-US" altLang="zh-CN" dirty="0" err="1"/>
              <a:t>aagacagaga</a:t>
            </a:r>
            <a:r>
              <a:rPr lang="en-US" altLang="zh-CN" dirty="0"/>
              <a:t> </a:t>
            </a:r>
            <a:r>
              <a:rPr lang="en-US" altLang="zh-CN" dirty="0" err="1"/>
              <a:t>gtggaggatg</a:t>
            </a:r>
            <a:r>
              <a:rPr lang="en-US" altLang="zh-CN" dirty="0"/>
              <a:t> </a:t>
            </a:r>
            <a:r>
              <a:rPr lang="en-US" altLang="zh-CN" dirty="0" err="1"/>
              <a:t>ctttttatac</a:t>
            </a:r>
            <a:r>
              <a:rPr lang="en-US" altLang="zh-CN" dirty="0"/>
              <a:t> </a:t>
            </a:r>
            <a:r>
              <a:rPr lang="en-US" altLang="zh-CN" dirty="0" err="1"/>
              <a:t>attggtgaga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661 </a:t>
            </a:r>
            <a:r>
              <a:rPr lang="en-US" altLang="zh-CN" dirty="0" err="1"/>
              <a:t>gagatccgac</a:t>
            </a:r>
            <a:r>
              <a:rPr lang="en-US" altLang="zh-CN" dirty="0"/>
              <a:t> </a:t>
            </a:r>
            <a:r>
              <a:rPr lang="en-US" altLang="zh-CN" dirty="0" err="1"/>
              <a:t>aatacagatt</a:t>
            </a:r>
            <a:r>
              <a:rPr lang="en-US" altLang="zh-CN" dirty="0"/>
              <a:t> </a:t>
            </a:r>
            <a:r>
              <a:rPr lang="en-US" altLang="zh-CN" dirty="0" err="1"/>
              <a:t>gaaaaaaatc</a:t>
            </a:r>
            <a:r>
              <a:rPr lang="en-US" altLang="zh-CN" dirty="0"/>
              <a:t> </a:t>
            </a:r>
            <a:r>
              <a:rPr lang="en-US" altLang="zh-CN" dirty="0" err="1"/>
              <a:t>agcaaagaag</a:t>
            </a:r>
            <a:r>
              <a:rPr lang="en-US" altLang="zh-CN" dirty="0"/>
              <a:t> </a:t>
            </a:r>
            <a:r>
              <a:rPr lang="en-US" altLang="zh-CN" dirty="0" err="1"/>
              <a:t>aaaagactcc</a:t>
            </a:r>
            <a:r>
              <a:rPr lang="en-US" altLang="zh-CN" dirty="0"/>
              <a:t> </a:t>
            </a:r>
            <a:r>
              <a:rPr lang="en-US" altLang="zh-CN" dirty="0" err="1"/>
              <a:t>tggctgtgtg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721 </a:t>
            </a:r>
            <a:r>
              <a:rPr lang="en-US" altLang="zh-CN" dirty="0" err="1"/>
              <a:t>aaaattaaaa</a:t>
            </a:r>
            <a:r>
              <a:rPr lang="en-US" altLang="zh-CN" dirty="0"/>
              <a:t> </a:t>
            </a:r>
            <a:r>
              <a:rPr lang="en-US" altLang="zh-CN" dirty="0" err="1"/>
              <a:t>aatgcattat</a:t>
            </a:r>
            <a:r>
              <a:rPr lang="en-US" altLang="zh-CN" dirty="0"/>
              <a:t> </a:t>
            </a:r>
            <a:r>
              <a:rPr lang="en-US" altLang="zh-CN" dirty="0" err="1"/>
              <a:t>aatgtaa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1AEDD26-9970-4C02-8D0C-E8A65E52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481000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200" dirty="0">
                <a:latin typeface="+mn-ea"/>
                <a:ea typeface="+mn-ea"/>
              </a:rPr>
              <a:t>引物：</a:t>
            </a:r>
            <a:r>
              <a:rPr lang="en-US" altLang="zh-CN" sz="2200" dirty="0">
                <a:latin typeface="+mn-ea"/>
                <a:ea typeface="+mn-ea"/>
              </a:rPr>
              <a:t/>
            </a:r>
            <a:br>
              <a:rPr lang="en-US" altLang="zh-CN" sz="2200" dirty="0">
                <a:latin typeface="+mn-ea"/>
                <a:ea typeface="+mn-ea"/>
              </a:rPr>
            </a:br>
            <a:r>
              <a:rPr lang="zh-CN" altLang="en-US" sz="2200" dirty="0">
                <a:latin typeface="+mn-ea"/>
                <a:ea typeface="+mn-ea"/>
              </a:rPr>
              <a:t>上游引物：</a:t>
            </a:r>
            <a:r>
              <a:rPr lang="en-US" altLang="zh-CN" sz="2200" dirty="0">
                <a:latin typeface="+mn-ea"/>
                <a:ea typeface="+mn-ea"/>
              </a:rPr>
              <a:t>TGTGGTAGTTGGAGCTGGTG</a:t>
            </a:r>
            <a:br>
              <a:rPr lang="en-US" altLang="zh-CN" sz="2200" dirty="0">
                <a:latin typeface="+mn-ea"/>
                <a:ea typeface="+mn-ea"/>
              </a:rPr>
            </a:br>
            <a:r>
              <a:rPr lang="zh-CN" altLang="en-US" sz="2200" dirty="0">
                <a:latin typeface="+mn-ea"/>
                <a:ea typeface="+mn-ea"/>
              </a:rPr>
              <a:t>下游引物：</a:t>
            </a:r>
            <a:r>
              <a:rPr lang="en-US" altLang="zh-CN" sz="2200" dirty="0">
                <a:latin typeface="+mn-ea"/>
                <a:ea typeface="+mn-ea"/>
              </a:rPr>
              <a:t>TGACCTGCTGTGTCGAGAAT</a:t>
            </a:r>
            <a:endParaRPr lang="zh-CN" altLang="en-US" sz="2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173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28F4B-0DBB-47D1-BE6A-87BA5932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196159"/>
            <a:ext cx="11549270" cy="132556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标准体系：                                   反应条件：                                   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DC8B01-213C-4F54-AA4F-F0BA33DF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5" y="1521722"/>
            <a:ext cx="47674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+mn-ea"/>
              </a:rPr>
              <a:t>10×</a:t>
            </a:r>
            <a:r>
              <a:rPr lang="zh-CN" altLang="en-US" sz="2400" dirty="0">
                <a:latin typeface="+mn-ea"/>
              </a:rPr>
              <a:t>扩增缓冲液       </a:t>
            </a:r>
            <a:r>
              <a:rPr lang="en-US" altLang="zh-CN" sz="2400" dirty="0">
                <a:latin typeface="+mn-ea"/>
              </a:rPr>
              <a:t>10ul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zh-CN" sz="2400" dirty="0">
                <a:latin typeface="+mn-ea"/>
              </a:rPr>
              <a:t>4</a:t>
            </a:r>
            <a:r>
              <a:rPr lang="zh-CN" altLang="en-US" sz="2400" dirty="0">
                <a:latin typeface="+mn-ea"/>
              </a:rPr>
              <a:t>种</a:t>
            </a:r>
            <a:r>
              <a:rPr lang="en-US" altLang="zh-CN" sz="2400" dirty="0">
                <a:latin typeface="+mn-ea"/>
              </a:rPr>
              <a:t>dNTP</a:t>
            </a:r>
            <a:r>
              <a:rPr lang="zh-CN" altLang="en-US" sz="2400" dirty="0">
                <a:latin typeface="+mn-ea"/>
              </a:rPr>
              <a:t>混合物      各</a:t>
            </a:r>
            <a:r>
              <a:rPr lang="en-US" altLang="zh-CN" sz="2400" dirty="0">
                <a:latin typeface="+mn-ea"/>
              </a:rPr>
              <a:t>200umol/L                                        </a:t>
            </a:r>
          </a:p>
          <a:p>
            <a:pPr marL="0" indent="0">
              <a:buNone/>
            </a:pPr>
            <a:r>
              <a:rPr lang="zh-CN" altLang="en-US" sz="2400" dirty="0">
                <a:latin typeface="+mn-ea"/>
              </a:rPr>
              <a:t>引物                        </a:t>
            </a:r>
            <a:r>
              <a:rPr lang="en-US" altLang="zh-CN" sz="2400" dirty="0">
                <a:latin typeface="+mn-ea"/>
              </a:rPr>
              <a:t>10~100pmol</a:t>
            </a:r>
          </a:p>
          <a:p>
            <a:pPr marL="0" indent="0">
              <a:buNone/>
            </a:pPr>
            <a:r>
              <a:rPr lang="zh-CN" altLang="en-US" sz="2400" dirty="0">
                <a:latin typeface="+mn-ea"/>
              </a:rPr>
              <a:t>模板</a:t>
            </a:r>
            <a:r>
              <a:rPr lang="en-US" altLang="zh-CN" sz="2400" dirty="0">
                <a:latin typeface="+mn-ea"/>
              </a:rPr>
              <a:t>DNA                 0.1~2ug</a:t>
            </a:r>
          </a:p>
          <a:p>
            <a:pPr marL="0" indent="0">
              <a:buNone/>
            </a:pPr>
            <a:r>
              <a:rPr lang="en-US" altLang="zh-CN" sz="2400" dirty="0" err="1">
                <a:latin typeface="+mn-ea"/>
              </a:rPr>
              <a:t>TaqDNA</a:t>
            </a:r>
            <a:r>
              <a:rPr lang="zh-CN" altLang="en-US" sz="2400" dirty="0">
                <a:latin typeface="+mn-ea"/>
              </a:rPr>
              <a:t>酶               </a:t>
            </a:r>
            <a:r>
              <a:rPr lang="en-US" altLang="zh-CN" sz="2400" dirty="0">
                <a:latin typeface="+mn-ea"/>
              </a:rPr>
              <a:t>2.5ul</a:t>
            </a:r>
          </a:p>
          <a:p>
            <a:pPr marL="0" indent="0">
              <a:buNone/>
            </a:pPr>
            <a:r>
              <a:rPr lang="en-US" altLang="zh-CN" sz="2400" dirty="0">
                <a:latin typeface="+mn-ea"/>
              </a:rPr>
              <a:t>Mg2+</a:t>
            </a:r>
            <a:r>
              <a:rPr lang="zh-CN" altLang="en-US" sz="2400" dirty="0">
                <a:latin typeface="+mn-ea"/>
              </a:rPr>
              <a:t>                      </a:t>
            </a:r>
            <a:r>
              <a:rPr lang="en-US" altLang="zh-CN" sz="2400" dirty="0">
                <a:latin typeface="+mn-ea"/>
              </a:rPr>
              <a:t>1.5mmol/L</a:t>
            </a:r>
          </a:p>
          <a:p>
            <a:pPr marL="0" indent="0">
              <a:buNone/>
            </a:pPr>
            <a:r>
              <a:rPr lang="zh-CN" altLang="en-US" sz="2400" dirty="0">
                <a:latin typeface="+mn-ea"/>
              </a:rPr>
              <a:t>加双或三蒸水至      </a:t>
            </a:r>
            <a:r>
              <a:rPr lang="en-US" altLang="zh-CN" sz="2400" dirty="0">
                <a:latin typeface="+mn-ea"/>
              </a:rPr>
              <a:t>100ul</a:t>
            </a:r>
            <a:r>
              <a:rPr lang="zh-CN" altLang="en-US" sz="2400" dirty="0">
                <a:latin typeface="+mn-ea"/>
              </a:rPr>
              <a:t>                  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F4BC67-E6FC-4D44-AA9D-C14BD460FC18}"/>
              </a:ext>
            </a:extLst>
          </p:cNvPr>
          <p:cNvSpPr txBox="1"/>
          <p:nvPr/>
        </p:nvSpPr>
        <p:spPr>
          <a:xfrm>
            <a:off x="6549888" y="1521722"/>
            <a:ext cx="5569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 预变性        </a:t>
            </a:r>
            <a:r>
              <a:rPr lang="en-US" altLang="zh-CN" sz="2400" dirty="0"/>
              <a:t>94℃     5min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    变性            </a:t>
            </a:r>
            <a:r>
              <a:rPr lang="en-US" altLang="zh-CN" sz="2400" dirty="0"/>
              <a:t>94℃     30s</a:t>
            </a:r>
            <a:endParaRPr lang="zh-CN" altLang="en-US" sz="2400" dirty="0"/>
          </a:p>
          <a:p>
            <a:r>
              <a:rPr lang="zh-CN" altLang="en-US" sz="2400" dirty="0"/>
              <a:t>    退火            </a:t>
            </a:r>
            <a:r>
              <a:rPr lang="en-US" altLang="zh-CN" sz="2400" dirty="0"/>
              <a:t>55℃     30s</a:t>
            </a:r>
            <a:r>
              <a:rPr lang="zh-CN" altLang="en-US" sz="2400" dirty="0"/>
              <a:t>        </a:t>
            </a:r>
            <a:r>
              <a:rPr lang="en-US" altLang="zh-CN" sz="2400" dirty="0"/>
              <a:t>35 cycles</a:t>
            </a:r>
            <a:endParaRPr lang="zh-CN" altLang="en-US" sz="2400" dirty="0"/>
          </a:p>
          <a:p>
            <a:r>
              <a:rPr lang="zh-CN" altLang="en-US" sz="2400" dirty="0"/>
              <a:t>    延伸            </a:t>
            </a:r>
            <a:r>
              <a:rPr lang="en-US" altLang="zh-CN" sz="2400" dirty="0"/>
              <a:t>72℃     1min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    延伸            </a:t>
            </a:r>
            <a:r>
              <a:rPr lang="en-US" altLang="zh-CN" sz="2400" dirty="0"/>
              <a:t>72℃     5min</a:t>
            </a:r>
            <a:endParaRPr lang="zh-CN" altLang="en-US" sz="2400" dirty="0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5FBD7917-20B1-41E5-86EE-F356918C0651}"/>
              </a:ext>
            </a:extLst>
          </p:cNvPr>
          <p:cNvSpPr/>
          <p:nvPr/>
        </p:nvSpPr>
        <p:spPr>
          <a:xfrm>
            <a:off x="10393017" y="2445060"/>
            <a:ext cx="288235" cy="834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07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D9F39-E038-4949-BDA2-E57469707C9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5118E997-A625-4579-A6B3-3DD4217BA110}"/>
              </a:ext>
            </a:extLst>
          </p:cNvPr>
          <p:cNvSpPr/>
          <p:nvPr/>
        </p:nvSpPr>
        <p:spPr>
          <a:xfrm>
            <a:off x="662281" y="705677"/>
            <a:ext cx="9280674" cy="3676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C5120-A3FE-4989-9E05-81486C05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52"/>
            <a:ext cx="12192000" cy="327964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334EEA0-4451-45B5-ADFA-E8173381B08E}"/>
              </a:ext>
            </a:extLst>
          </p:cNvPr>
          <p:cNvSpPr txBox="1"/>
          <p:nvPr/>
        </p:nvSpPr>
        <p:spPr>
          <a:xfrm>
            <a:off x="1408043" y="1659778"/>
            <a:ext cx="93924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END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zh-CN" dirty="0"/>
          </a:p>
          <a:p>
            <a:pPr algn="ctr"/>
            <a:r>
              <a:rPr lang="zh-CN" altLang="en-US" sz="4400" dirty="0"/>
              <a:t>        </a:t>
            </a:r>
            <a:r>
              <a:rPr lang="zh-CN" altLang="en-US" sz="4400" dirty="0">
                <a:solidFill>
                  <a:schemeClr val="bg2">
                    <a:lumMod val="50000"/>
                  </a:schemeClr>
                </a:solidFill>
              </a:rPr>
              <a:t>感谢老师一直以来的教导！</a:t>
            </a:r>
          </a:p>
        </p:txBody>
      </p:sp>
    </p:spTree>
    <p:extLst>
      <p:ext uri="{BB962C8B-B14F-4D97-AF65-F5344CB8AC3E}">
        <p14:creationId xmlns:p14="http://schemas.microsoft.com/office/powerpoint/2010/main" val="33027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705387-971F-4EC8-961E-616137647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" y="3816626"/>
            <a:ext cx="12191923" cy="3041373"/>
          </a:xfrm>
          <a:prstGeom prst="rect">
            <a:avLst/>
          </a:prstGeom>
        </p:spPr>
      </p:pic>
      <p:sp>
        <p:nvSpPr>
          <p:cNvPr id="14339" name="副标题 2">
            <a:extLst>
              <a:ext uri="{FF2B5EF4-FFF2-40B4-BE49-F238E27FC236}">
                <a16:creationId xmlns:a16="http://schemas.microsoft.com/office/drawing/2014/main" id="{6446001C-2CA5-4C61-8D4C-EF8E86BE2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004" y="862035"/>
            <a:ext cx="11757991" cy="549431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dirty="0"/>
              <a:t>    </a:t>
            </a:r>
            <a:r>
              <a:rPr lang="zh-CN" altLang="en-US" dirty="0">
                <a:latin typeface="+mn-ea"/>
              </a:rPr>
              <a:t>人类</a:t>
            </a:r>
            <a:r>
              <a:rPr lang="en-US" altLang="zh-CN" dirty="0">
                <a:latin typeface="+mn-ea"/>
              </a:rPr>
              <a:t>K-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基因位于</a:t>
            </a:r>
            <a:r>
              <a:rPr lang="en-US" altLang="zh-CN" dirty="0">
                <a:latin typeface="+mn-ea"/>
              </a:rPr>
              <a:t>12</a:t>
            </a:r>
            <a:r>
              <a:rPr lang="zh-CN" altLang="en-US" dirty="0">
                <a:latin typeface="+mn-ea"/>
              </a:rPr>
              <a:t>号染色体短臂上，因其编码</a:t>
            </a:r>
            <a:r>
              <a:rPr lang="en-US" altLang="zh-CN" dirty="0">
                <a:latin typeface="+mn-ea"/>
              </a:rPr>
              <a:t>21kD</a:t>
            </a:r>
            <a:r>
              <a:rPr lang="zh-CN" altLang="en-US" dirty="0">
                <a:latin typeface="+mn-ea"/>
              </a:rPr>
              <a:t>的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蛋白又被命名为</a:t>
            </a:r>
            <a:r>
              <a:rPr lang="en-US" altLang="zh-CN" dirty="0">
                <a:latin typeface="+mn-ea"/>
              </a:rPr>
              <a:t>p21</a:t>
            </a:r>
            <a:r>
              <a:rPr lang="zh-CN" altLang="en-US" dirty="0">
                <a:latin typeface="+mn-ea"/>
              </a:rPr>
              <a:t>基因。在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基因中，</a:t>
            </a:r>
            <a:r>
              <a:rPr lang="en-US" altLang="zh-CN" dirty="0">
                <a:latin typeface="+mn-ea"/>
              </a:rPr>
              <a:t>K-Ras</a:t>
            </a:r>
            <a:r>
              <a:rPr lang="zh-CN" altLang="en-US" dirty="0">
                <a:latin typeface="+mn-ea"/>
              </a:rPr>
              <a:t>对人类癌症影响最大，它好像分子开关：当正常时能控制调控细胞生长的路径；发生异常时，则导致细胞持续生长，并阻止细胞自我毁灭。它参与细胞内的信号传递，当</a:t>
            </a:r>
            <a:r>
              <a:rPr lang="en-US" altLang="zh-CN" dirty="0">
                <a:latin typeface="+mn-ea"/>
              </a:rPr>
              <a:t>K-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基因突变时，该基因永久活化，不能产生正常的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蛋白，使细胞内信号传导紊乱，细胞增殖失控而癌变。</a:t>
            </a:r>
            <a:endParaRPr lang="en-US" altLang="zh-CN" dirty="0">
              <a:latin typeface="+mn-ea"/>
            </a:endParaRPr>
          </a:p>
          <a:p>
            <a:pPr algn="just">
              <a:lnSpc>
                <a:spcPct val="100000"/>
              </a:lnSpc>
            </a:pPr>
            <a:r>
              <a:rPr lang="en-US" altLang="zh-CN" dirty="0">
                <a:latin typeface="+mn-ea"/>
              </a:rPr>
              <a:t>    K-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基因是人类重要的原癌基因。由于对其基因结构和功能很感兴趣，因此决定选择</a:t>
            </a:r>
            <a:r>
              <a:rPr lang="en-US" altLang="zh-CN" dirty="0">
                <a:latin typeface="+mn-ea"/>
              </a:rPr>
              <a:t>K-</a:t>
            </a:r>
            <a:r>
              <a:rPr lang="en-US" altLang="zh-CN" dirty="0" err="1">
                <a:latin typeface="+mn-ea"/>
              </a:rPr>
              <a:t>ras</a:t>
            </a:r>
            <a:r>
              <a:rPr lang="zh-CN" altLang="en-US" dirty="0">
                <a:latin typeface="+mn-ea"/>
              </a:rPr>
              <a:t>基因上的某段核酸序列作为待扩增的靶序列，在</a:t>
            </a:r>
            <a:r>
              <a:rPr lang="en-US" altLang="zh-CN" dirty="0">
                <a:latin typeface="+mn-ea"/>
              </a:rPr>
              <a:t>gene bank</a:t>
            </a:r>
            <a:r>
              <a:rPr lang="zh-CN" altLang="en-US" dirty="0">
                <a:latin typeface="+mn-ea"/>
              </a:rPr>
              <a:t>网站上进行查找。</a:t>
            </a:r>
            <a:endParaRPr lang="en-US" altLang="zh-CN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2800" dirty="0"/>
          </a:p>
          <a:p>
            <a:pPr algn="just">
              <a:lnSpc>
                <a:spcPct val="150000"/>
              </a:lnSpc>
            </a:pPr>
            <a:endParaRPr lang="en-US" altLang="zh-CN" sz="2800" dirty="0"/>
          </a:p>
          <a:p>
            <a:pPr algn="just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8D9F39-E038-4949-BDA2-E57469707C95}" type="slidenum">
              <a:rPr lang="zh-CN" altLang="en-US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D9F39-E038-4949-BDA2-E57469707C9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5118E997-A625-4579-A6B3-3DD4217BA110}"/>
              </a:ext>
            </a:extLst>
          </p:cNvPr>
          <p:cNvSpPr/>
          <p:nvPr/>
        </p:nvSpPr>
        <p:spPr>
          <a:xfrm>
            <a:off x="662281" y="705677"/>
            <a:ext cx="9280674" cy="3676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D5F8FE-C2E0-4AC0-8437-36D920839A75}"/>
              </a:ext>
            </a:extLst>
          </p:cNvPr>
          <p:cNvSpPr txBox="1"/>
          <p:nvPr/>
        </p:nvSpPr>
        <p:spPr>
          <a:xfrm>
            <a:off x="79513" y="2365457"/>
            <a:ext cx="1199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一、选择待扩增的核酸序列（靶序列）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C5120-A3FE-4989-9E05-81486C05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52"/>
            <a:ext cx="121920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3D556E-9603-40DF-B6F2-D9E888EF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6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/>
              <a:t>K-</a:t>
            </a:r>
            <a:r>
              <a:rPr lang="en-US" altLang="zh-CN" sz="4000" dirty="0" err="1"/>
              <a:t>ras</a:t>
            </a:r>
            <a:r>
              <a:rPr lang="zh-CN" altLang="en-US" sz="4000" dirty="0"/>
              <a:t>基因的相关数据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C1E7A5F-1A38-41D1-9D1F-47E9C70F0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4" y="1819897"/>
            <a:ext cx="11423492" cy="4203215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C3A726-1397-456B-8E1D-C79320A3E0FA}"/>
              </a:ext>
            </a:extLst>
          </p:cNvPr>
          <p:cNvSpPr txBox="1"/>
          <p:nvPr/>
        </p:nvSpPr>
        <p:spPr>
          <a:xfrm>
            <a:off x="463767" y="1074761"/>
            <a:ext cx="620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）定位</a:t>
            </a:r>
          </a:p>
        </p:txBody>
      </p:sp>
    </p:spTree>
    <p:extLst>
      <p:ext uri="{BB962C8B-B14F-4D97-AF65-F5344CB8AC3E}">
        <p14:creationId xmlns:p14="http://schemas.microsoft.com/office/powerpoint/2010/main" val="139417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FC9AA9-21E0-4609-A85A-BEC146979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9" y="964095"/>
            <a:ext cx="11555701" cy="5893905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01AF24-BE8A-48AD-98F2-923C81D885EF}"/>
              </a:ext>
            </a:extLst>
          </p:cNvPr>
          <p:cNvSpPr txBox="1"/>
          <p:nvPr/>
        </p:nvSpPr>
        <p:spPr>
          <a:xfrm>
            <a:off x="463767" y="249814"/>
            <a:ext cx="620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）表达</a:t>
            </a:r>
          </a:p>
        </p:txBody>
      </p:sp>
    </p:spTree>
    <p:extLst>
      <p:ext uri="{BB962C8B-B14F-4D97-AF65-F5344CB8AC3E}">
        <p14:creationId xmlns:p14="http://schemas.microsoft.com/office/powerpoint/2010/main" val="224943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9D3F0-0522-443A-AFF0-B7E5A9CB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394943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选择进行转录和翻译的序列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E24FA7F-71C5-49CA-9590-3509CA464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" y="1938130"/>
            <a:ext cx="11340548" cy="3538330"/>
          </a:xfr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1F86022D-65E0-4F14-B8AB-B63C2443AD98}"/>
              </a:ext>
            </a:extLst>
          </p:cNvPr>
          <p:cNvSpPr/>
          <p:nvPr/>
        </p:nvSpPr>
        <p:spPr>
          <a:xfrm>
            <a:off x="326335" y="1938130"/>
            <a:ext cx="2695161" cy="586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477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6C64921-E5BE-4E1F-8C49-C7CF9FDA8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522"/>
            <a:ext cx="9014792" cy="4501550"/>
          </a:xfrm>
        </p:spPr>
      </p:pic>
      <p:sp>
        <p:nvSpPr>
          <p:cNvPr id="10" name="右大括号 9">
            <a:extLst>
              <a:ext uri="{FF2B5EF4-FFF2-40B4-BE49-F238E27FC236}">
                <a16:creationId xmlns:a16="http://schemas.microsoft.com/office/drawing/2014/main" id="{174869F1-ED6F-44D1-BB6F-BF7CA575371D}"/>
              </a:ext>
            </a:extLst>
          </p:cNvPr>
          <p:cNvSpPr/>
          <p:nvPr/>
        </p:nvSpPr>
        <p:spPr>
          <a:xfrm>
            <a:off x="8885582" y="1977886"/>
            <a:ext cx="616226" cy="3091070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AE828A6-896B-4763-98E9-5D00C31A41A3}"/>
              </a:ext>
            </a:extLst>
          </p:cNvPr>
          <p:cNvSpPr txBox="1"/>
          <p:nvPr/>
        </p:nvSpPr>
        <p:spPr>
          <a:xfrm>
            <a:off x="9727240" y="1540485"/>
            <a:ext cx="738664" cy="39658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dirty="0"/>
              <a:t>待扩增的靶序列</a:t>
            </a:r>
          </a:p>
        </p:txBody>
      </p:sp>
    </p:spTree>
    <p:extLst>
      <p:ext uri="{BB962C8B-B14F-4D97-AF65-F5344CB8AC3E}">
        <p14:creationId xmlns:p14="http://schemas.microsoft.com/office/powerpoint/2010/main" val="352874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灯片编号占位符 6">
            <a:extLst>
              <a:ext uri="{FF2B5EF4-FFF2-40B4-BE49-F238E27FC236}">
                <a16:creationId xmlns:a16="http://schemas.microsoft.com/office/drawing/2014/main" id="{12641D15-2AD5-417E-9638-877CBAC3B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677199" indent="-260461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041845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458582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875320" indent="-208369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292058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708796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125534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542271" indent="-208369" defTabSz="416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D9F39-E038-4949-BDA2-E57469707C9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5118E997-A625-4579-A6B3-3DD4217BA110}"/>
              </a:ext>
            </a:extLst>
          </p:cNvPr>
          <p:cNvSpPr/>
          <p:nvPr/>
        </p:nvSpPr>
        <p:spPr>
          <a:xfrm>
            <a:off x="662281" y="705677"/>
            <a:ext cx="9280674" cy="3676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D5F8FE-C2E0-4AC0-8437-36D920839A75}"/>
              </a:ext>
            </a:extLst>
          </p:cNvPr>
          <p:cNvSpPr txBox="1"/>
          <p:nvPr/>
        </p:nvSpPr>
        <p:spPr>
          <a:xfrm>
            <a:off x="0" y="236545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b="1" dirty="0">
                <a:solidFill>
                  <a:prstClr val="black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二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  <a:t>、引物设计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7C5120-A3FE-4989-9E05-81486C05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8352"/>
            <a:ext cx="12192000" cy="3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14F4D-A161-4C87-88E1-96C37220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输入待扩增的核酸序列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FDFF116-3304-4E63-B4F8-D7146D4F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83" y="1174575"/>
            <a:ext cx="9432234" cy="5322176"/>
          </a:xfr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C795B9-D42C-4BF8-ADE4-C11E1F613F9D}"/>
              </a:ext>
            </a:extLst>
          </p:cNvPr>
          <p:cNvSpPr/>
          <p:nvPr/>
        </p:nvSpPr>
        <p:spPr>
          <a:xfrm>
            <a:off x="1379883" y="4154557"/>
            <a:ext cx="6800021" cy="17989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80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424</Words>
  <Application>Microsoft Office PowerPoint</Application>
  <PresentationFormat>宽屏</PresentationFormat>
  <Paragraphs>63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K-ras基因的相关数据</vt:lpstr>
      <vt:lpstr>PowerPoint 演示文稿</vt:lpstr>
      <vt:lpstr>选择进行转录和翻译的序列</vt:lpstr>
      <vt:lpstr>PowerPoint 演示文稿</vt:lpstr>
      <vt:lpstr>PowerPoint 演示文稿</vt:lpstr>
      <vt:lpstr>输入待扩增的核酸序列</vt:lpstr>
      <vt:lpstr>设计上游引物和下游引物</vt:lpstr>
      <vt:lpstr>检测引物的特异性（Blast）</vt:lpstr>
      <vt:lpstr>下游引物</vt:lpstr>
      <vt:lpstr>上游引物：TGTGGTAGTTGGAGCTGGTG 下游引物：TGACCTGCTGTGTCGAGAAT</vt:lpstr>
      <vt:lpstr>PowerPoint 演示文稿</vt:lpstr>
      <vt:lpstr>引物： 上游引物：TGTGGTAGTTGGAGCTGGTG 下游引物：TGACCTGCTGTGTCGAGAAT</vt:lpstr>
      <vt:lpstr>标准体系：                                   反应条件：                                  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 涵</dc:creator>
  <cp:lastModifiedBy>Administrator</cp:lastModifiedBy>
  <cp:revision>4</cp:revision>
  <dcterms:created xsi:type="dcterms:W3CDTF">2021-10-15T16:47:09Z</dcterms:created>
  <dcterms:modified xsi:type="dcterms:W3CDTF">2021-12-22T02:21:05Z</dcterms:modified>
</cp:coreProperties>
</file>