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notesSlides/notesSlide18.xml" ContentType="application/vnd.openxmlformats-officedocument.presentationml.notesSlide+xml"/>
  <Override PartName="/ppt/tags/tag22.xml" ContentType="application/vnd.openxmlformats-officedocument.presentationml.tags+xml"/>
  <Override PartName="/ppt/notesSlides/notesSlide19.xml" ContentType="application/vnd.openxmlformats-officedocument.presentationml.notesSlide+xml"/>
  <Override PartName="/ppt/tags/tag23.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26"/>
  </p:notesMasterIdLst>
  <p:handoutMasterIdLst>
    <p:handoutMasterId r:id="rId27"/>
  </p:handoutMasterIdLst>
  <p:sldIdLst>
    <p:sldId id="292" r:id="rId2"/>
    <p:sldId id="383" r:id="rId3"/>
    <p:sldId id="294" r:id="rId4"/>
    <p:sldId id="387" r:id="rId5"/>
    <p:sldId id="305" r:id="rId6"/>
    <p:sldId id="308" r:id="rId7"/>
    <p:sldId id="309" r:id="rId8"/>
    <p:sldId id="312" r:id="rId9"/>
    <p:sldId id="313" r:id="rId10"/>
    <p:sldId id="316" r:id="rId11"/>
    <p:sldId id="382" r:id="rId12"/>
    <p:sldId id="320" r:id="rId13"/>
    <p:sldId id="321" r:id="rId14"/>
    <p:sldId id="322" r:id="rId15"/>
    <p:sldId id="323" r:id="rId16"/>
    <p:sldId id="318" r:id="rId17"/>
    <p:sldId id="319" r:id="rId18"/>
    <p:sldId id="314" r:id="rId19"/>
    <p:sldId id="315" r:id="rId20"/>
    <p:sldId id="310" r:id="rId21"/>
    <p:sldId id="311" r:id="rId22"/>
    <p:sldId id="384" r:id="rId23"/>
    <p:sldId id="385" r:id="rId24"/>
    <p:sldId id="380" r:id="rId25"/>
  </p:sldIdLst>
  <p:sldSz cx="9144000" cy="6858000" type="screen4x3"/>
  <p:notesSz cx="6858000" cy="9144000"/>
  <p:defaultTextStyle>
    <a:defPPr>
      <a:defRPr lang="zh-CN"/>
    </a:defPPr>
    <a:lvl1pPr algn="l" rtl="0" eaLnBrk="0" fontAlgn="base" hangingPunct="0">
      <a:spcBef>
        <a:spcPct val="0"/>
      </a:spcBef>
      <a:spcAft>
        <a:spcPct val="0"/>
      </a:spcAft>
      <a:buFont typeface="Arial" panose="020B0604020202020204" pitchFamily="34" charset="0"/>
      <a:defRPr kern="1200">
        <a:solidFill>
          <a:schemeClr val="tx1"/>
        </a:solidFill>
        <a:latin typeface="Arial" panose="020B0604020202020204" pitchFamily="34" charset="0"/>
        <a:ea typeface="幼圆" panose="02010509060101010101" pitchFamily="49" charset="-122"/>
        <a:cs typeface="+mn-cs"/>
      </a:defRPr>
    </a:lvl1pPr>
    <a:lvl2pPr marL="457200" algn="l" rtl="0" eaLnBrk="0" fontAlgn="base" hangingPunct="0">
      <a:spcBef>
        <a:spcPct val="0"/>
      </a:spcBef>
      <a:spcAft>
        <a:spcPct val="0"/>
      </a:spcAft>
      <a:buFont typeface="Arial" panose="020B0604020202020204" pitchFamily="34" charset="0"/>
      <a:defRPr kern="1200">
        <a:solidFill>
          <a:schemeClr val="tx1"/>
        </a:solidFill>
        <a:latin typeface="Arial" panose="020B0604020202020204" pitchFamily="34" charset="0"/>
        <a:ea typeface="幼圆" panose="02010509060101010101" pitchFamily="49" charset="-122"/>
        <a:cs typeface="+mn-cs"/>
      </a:defRPr>
    </a:lvl2pPr>
    <a:lvl3pPr marL="914400" algn="l" rtl="0" eaLnBrk="0" fontAlgn="base" hangingPunct="0">
      <a:spcBef>
        <a:spcPct val="0"/>
      </a:spcBef>
      <a:spcAft>
        <a:spcPct val="0"/>
      </a:spcAft>
      <a:buFont typeface="Arial" panose="020B0604020202020204" pitchFamily="34" charset="0"/>
      <a:defRPr kern="1200">
        <a:solidFill>
          <a:schemeClr val="tx1"/>
        </a:solidFill>
        <a:latin typeface="Arial" panose="020B0604020202020204" pitchFamily="34" charset="0"/>
        <a:ea typeface="幼圆" panose="02010509060101010101" pitchFamily="49" charset="-122"/>
        <a:cs typeface="+mn-cs"/>
      </a:defRPr>
    </a:lvl3pPr>
    <a:lvl4pPr marL="1371600" algn="l" rtl="0" eaLnBrk="0" fontAlgn="base" hangingPunct="0">
      <a:spcBef>
        <a:spcPct val="0"/>
      </a:spcBef>
      <a:spcAft>
        <a:spcPct val="0"/>
      </a:spcAft>
      <a:buFont typeface="Arial" panose="020B0604020202020204" pitchFamily="34" charset="0"/>
      <a:defRPr kern="1200">
        <a:solidFill>
          <a:schemeClr val="tx1"/>
        </a:solidFill>
        <a:latin typeface="Arial" panose="020B0604020202020204" pitchFamily="34" charset="0"/>
        <a:ea typeface="幼圆" panose="02010509060101010101" pitchFamily="49" charset="-122"/>
        <a:cs typeface="+mn-cs"/>
      </a:defRPr>
    </a:lvl4pPr>
    <a:lvl5pPr marL="1828800" algn="l" rtl="0" eaLnBrk="0" fontAlgn="base" hangingPunct="0">
      <a:spcBef>
        <a:spcPct val="0"/>
      </a:spcBef>
      <a:spcAft>
        <a:spcPct val="0"/>
      </a:spcAft>
      <a:buFont typeface="Arial" panose="020B0604020202020204" pitchFamily="34" charset="0"/>
      <a:defRPr kern="1200">
        <a:solidFill>
          <a:schemeClr val="tx1"/>
        </a:solidFill>
        <a:latin typeface="Arial" panose="020B0604020202020204" pitchFamily="34" charset="0"/>
        <a:ea typeface="幼圆" panose="02010509060101010101" pitchFamily="49" charset="-122"/>
        <a:cs typeface="+mn-cs"/>
      </a:defRPr>
    </a:lvl5pPr>
    <a:lvl6pPr marL="2286000" algn="l" defTabSz="914400" rtl="0" eaLnBrk="1" latinLnBrk="0" hangingPunct="1">
      <a:defRPr kern="1200">
        <a:solidFill>
          <a:schemeClr val="tx1"/>
        </a:solidFill>
        <a:latin typeface="Arial" panose="020B0604020202020204" pitchFamily="34" charset="0"/>
        <a:ea typeface="幼圆" panose="02010509060101010101" pitchFamily="49" charset="-122"/>
        <a:cs typeface="+mn-cs"/>
      </a:defRPr>
    </a:lvl6pPr>
    <a:lvl7pPr marL="2743200" algn="l" defTabSz="914400" rtl="0" eaLnBrk="1" latinLnBrk="0" hangingPunct="1">
      <a:defRPr kern="1200">
        <a:solidFill>
          <a:schemeClr val="tx1"/>
        </a:solidFill>
        <a:latin typeface="Arial" panose="020B0604020202020204" pitchFamily="34" charset="0"/>
        <a:ea typeface="幼圆" panose="02010509060101010101" pitchFamily="49" charset="-122"/>
        <a:cs typeface="+mn-cs"/>
      </a:defRPr>
    </a:lvl7pPr>
    <a:lvl8pPr marL="3200400" algn="l" defTabSz="914400" rtl="0" eaLnBrk="1" latinLnBrk="0" hangingPunct="1">
      <a:defRPr kern="1200">
        <a:solidFill>
          <a:schemeClr val="tx1"/>
        </a:solidFill>
        <a:latin typeface="Arial" panose="020B0604020202020204" pitchFamily="34" charset="0"/>
        <a:ea typeface="幼圆" panose="02010509060101010101" pitchFamily="49" charset="-122"/>
        <a:cs typeface="+mn-cs"/>
      </a:defRPr>
    </a:lvl8pPr>
    <a:lvl9pPr marL="3657600" algn="l" defTabSz="914400" rtl="0" eaLnBrk="1" latinLnBrk="0" hangingPunct="1">
      <a:defRPr kern="1200">
        <a:solidFill>
          <a:schemeClr val="tx1"/>
        </a:solidFill>
        <a:latin typeface="Arial" panose="020B0604020202020204" pitchFamily="34" charset="0"/>
        <a:ea typeface="幼圆" panose="02010509060101010101" pitchFamily="49"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339933"/>
    <a:srgbClr val="00FEE6"/>
    <a:srgbClr val="006600"/>
    <a:srgbClr val="00FFFF"/>
    <a:srgbClr val="33CCCC"/>
    <a:srgbClr val="00CC00"/>
    <a:srgbClr val="FF0066"/>
    <a:srgbClr val="33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6" autoAdjust="0"/>
    <p:restoredTop sz="94513" autoAdjust="0"/>
  </p:normalViewPr>
  <p:slideViewPr>
    <p:cSldViewPr snapToGrid="0">
      <p:cViewPr varScale="1">
        <p:scale>
          <a:sx n="73" d="100"/>
          <a:sy n="73" d="100"/>
        </p:scale>
        <p:origin x="1386" y="7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8" d="100"/>
          <a:sy n="88" d="100"/>
        </p:scale>
        <p:origin x="94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58E8D5-36D0-450E-B251-4839949F18BE}" type="datetimeFigureOut">
              <a:rPr lang="zh-CN" altLang="en-US" smtClean="0"/>
              <a:t>2021/12/13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D04AD4-7497-4A4D-8F5A-2EE86C00C856}" type="slidenum">
              <a:rPr lang="zh-CN" altLang="en-US" smtClean="0"/>
              <a:t>‹#›</a:t>
            </a:fld>
            <a:endParaRPr lang="zh-CN" altLang="en-US"/>
          </a:p>
        </p:txBody>
      </p:sp>
    </p:spTree>
    <p:extLst>
      <p:ext uri="{BB962C8B-B14F-4D97-AF65-F5344CB8AC3E}">
        <p14:creationId xmlns:p14="http://schemas.microsoft.com/office/powerpoint/2010/main" val="3529855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页眉占位符 1"/>
          <p:cNvSpPr>
            <a:spLocks noGrp="1" noChangeArrowheads="1"/>
          </p:cNvSpPr>
          <p:nvPr>
            <p:ph type="hdr" sz="quarter"/>
          </p:nvPr>
        </p:nvSpPr>
        <p:spPr bwMode="auto">
          <a:xfrm>
            <a:off x="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defRPr sz="1200"/>
            </a:lvl1pPr>
          </a:lstStyle>
          <a:p>
            <a:endParaRPr lang="zh-CN" altLang="en-US"/>
          </a:p>
        </p:txBody>
      </p:sp>
      <p:sp>
        <p:nvSpPr>
          <p:cNvPr id="3075" name="日期占位符 2"/>
          <p:cNvSpPr>
            <a:spLocks noGrp="1" noChangeArrowheads="1"/>
          </p:cNvSpPr>
          <p:nvPr>
            <p:ph type="dt" idx="1"/>
          </p:nvPr>
        </p:nvSpPr>
        <p:spPr bwMode="auto">
          <a:xfrm>
            <a:off x="3884613"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defRPr sz="1200"/>
            </a:lvl1pPr>
          </a:lstStyle>
          <a:p>
            <a:fld id="{132050CF-3E50-4B4A-9715-B34F75A3A02E}" type="datetimeFigureOut">
              <a:rPr lang="zh-CN" altLang="en-US"/>
              <a:t>2021/12/13</a:t>
            </a:fld>
            <a:endParaRPr lang="en-US"/>
          </a:p>
        </p:txBody>
      </p:sp>
      <p:sp>
        <p:nvSpPr>
          <p:cNvPr id="3076" name="幻灯片图像占位符 3"/>
          <p:cNvSpPr>
            <a:spLocks noGrp="1" noRot="1" noChangeAspect="1" noChangeArrowheads="1"/>
          </p:cNvSpPr>
          <p:nvPr>
            <p:ph type="sldImg" idx="2"/>
          </p:nvPr>
        </p:nvSpPr>
        <p:spPr bwMode="auto">
          <a:xfrm>
            <a:off x="1371600" y="1143000"/>
            <a:ext cx="41148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sp>
      <p:sp>
        <p:nvSpPr>
          <p:cNvPr id="3077" name="备注占位符 4"/>
          <p:cNvSpPr>
            <a:spLocks noGrp="1" noChangeArrowheads="1"/>
          </p:cNvSpPr>
          <p:nvPr>
            <p:ph type="body" sz="quarter" idx="3"/>
          </p:nvPr>
        </p:nvSpPr>
        <p:spPr bwMode="auto">
          <a:xfrm>
            <a:off x="685800" y="4400550"/>
            <a:ext cx="548640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3078" name="页脚占位符 5"/>
          <p:cNvSpPr>
            <a:spLocks noGrp="1" noChangeArrowheads="1"/>
          </p:cNvSpPr>
          <p:nvPr>
            <p:ph type="ftr" sz="quarter" idx="4"/>
          </p:nvPr>
        </p:nvSpPr>
        <p:spPr bwMode="auto">
          <a:xfrm>
            <a:off x="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defRPr sz="1200"/>
            </a:lvl1pPr>
          </a:lstStyle>
          <a:p>
            <a:endParaRPr lang="zh-CN" altLang="en-US"/>
          </a:p>
        </p:txBody>
      </p:sp>
      <p:sp>
        <p:nvSpPr>
          <p:cNvPr id="3079" name="灯片编号占位符 6"/>
          <p:cNvSpPr>
            <a:spLocks noGrp="1" noChangeArrowheads="1"/>
          </p:cNvSpPr>
          <p:nvPr>
            <p:ph type="sldNum" sz="quarter" idx="5"/>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lvl1pPr algn="r">
              <a:defRPr sz="1200"/>
            </a:lvl1pPr>
          </a:lstStyle>
          <a:p>
            <a:fld id="{996374C5-DE3A-4404-8E49-EE9666014867}" type="slidenum">
              <a:rPr lang="zh-CN" altLang="en-US"/>
              <a:t>‹#›</a:t>
            </a:fld>
            <a:endParaRPr lang="en-US"/>
          </a:p>
        </p:txBody>
      </p:sp>
    </p:spTree>
    <p:extLst>
      <p:ext uri="{BB962C8B-B14F-4D97-AF65-F5344CB8AC3E}">
        <p14:creationId xmlns:p14="http://schemas.microsoft.com/office/powerpoint/2010/main" val="33677544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1</a:t>
            </a:fld>
            <a:endParaRPr lang="en-US"/>
          </a:p>
        </p:txBody>
      </p:sp>
    </p:spTree>
    <p:extLst>
      <p:ext uri="{BB962C8B-B14F-4D97-AF65-F5344CB8AC3E}">
        <p14:creationId xmlns:p14="http://schemas.microsoft.com/office/powerpoint/2010/main" val="2514536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10</a:t>
            </a:fld>
            <a:endParaRPr lang="en-US"/>
          </a:p>
        </p:txBody>
      </p:sp>
    </p:spTree>
    <p:extLst>
      <p:ext uri="{BB962C8B-B14F-4D97-AF65-F5344CB8AC3E}">
        <p14:creationId xmlns:p14="http://schemas.microsoft.com/office/powerpoint/2010/main" val="1692217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12</a:t>
            </a:fld>
            <a:endParaRPr lang="en-US"/>
          </a:p>
        </p:txBody>
      </p:sp>
    </p:spTree>
    <p:extLst>
      <p:ext uri="{BB962C8B-B14F-4D97-AF65-F5344CB8AC3E}">
        <p14:creationId xmlns:p14="http://schemas.microsoft.com/office/powerpoint/2010/main" val="1167230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13</a:t>
            </a:fld>
            <a:endParaRPr lang="en-US">
              <a:solidFill>
                <a:srgbClr val="000000"/>
              </a:solidFill>
            </a:endParaRPr>
          </a:p>
        </p:txBody>
      </p:sp>
    </p:spTree>
    <p:extLst>
      <p:ext uri="{BB962C8B-B14F-4D97-AF65-F5344CB8AC3E}">
        <p14:creationId xmlns:p14="http://schemas.microsoft.com/office/powerpoint/2010/main" val="3692010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14</a:t>
            </a:fld>
            <a:endParaRPr lang="en-US"/>
          </a:p>
        </p:txBody>
      </p:sp>
    </p:spTree>
    <p:extLst>
      <p:ext uri="{BB962C8B-B14F-4D97-AF65-F5344CB8AC3E}">
        <p14:creationId xmlns:p14="http://schemas.microsoft.com/office/powerpoint/2010/main" val="4079726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15</a:t>
            </a:fld>
            <a:endParaRPr lang="en-US">
              <a:solidFill>
                <a:srgbClr val="000000"/>
              </a:solidFill>
            </a:endParaRPr>
          </a:p>
        </p:txBody>
      </p:sp>
    </p:spTree>
    <p:extLst>
      <p:ext uri="{BB962C8B-B14F-4D97-AF65-F5344CB8AC3E}">
        <p14:creationId xmlns:p14="http://schemas.microsoft.com/office/powerpoint/2010/main" val="2413045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16</a:t>
            </a:fld>
            <a:endParaRPr lang="en-US"/>
          </a:p>
        </p:txBody>
      </p:sp>
    </p:spTree>
    <p:extLst>
      <p:ext uri="{BB962C8B-B14F-4D97-AF65-F5344CB8AC3E}">
        <p14:creationId xmlns:p14="http://schemas.microsoft.com/office/powerpoint/2010/main" val="11626121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17</a:t>
            </a:fld>
            <a:endParaRPr lang="en-US">
              <a:solidFill>
                <a:srgbClr val="000000"/>
              </a:solidFill>
            </a:endParaRPr>
          </a:p>
        </p:txBody>
      </p:sp>
    </p:spTree>
    <p:extLst>
      <p:ext uri="{BB962C8B-B14F-4D97-AF65-F5344CB8AC3E}">
        <p14:creationId xmlns:p14="http://schemas.microsoft.com/office/powerpoint/2010/main" val="2255100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18</a:t>
            </a:fld>
            <a:endParaRPr lang="en-US"/>
          </a:p>
        </p:txBody>
      </p:sp>
    </p:spTree>
    <p:extLst>
      <p:ext uri="{BB962C8B-B14F-4D97-AF65-F5344CB8AC3E}">
        <p14:creationId xmlns:p14="http://schemas.microsoft.com/office/powerpoint/2010/main" val="3482850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19</a:t>
            </a:fld>
            <a:endParaRPr lang="en-US">
              <a:solidFill>
                <a:srgbClr val="000000"/>
              </a:solidFill>
            </a:endParaRPr>
          </a:p>
        </p:txBody>
      </p:sp>
    </p:spTree>
    <p:extLst>
      <p:ext uri="{BB962C8B-B14F-4D97-AF65-F5344CB8AC3E}">
        <p14:creationId xmlns:p14="http://schemas.microsoft.com/office/powerpoint/2010/main" val="765304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20</a:t>
            </a:fld>
            <a:endParaRPr lang="en-US"/>
          </a:p>
        </p:txBody>
      </p:sp>
    </p:spTree>
    <p:extLst>
      <p:ext uri="{BB962C8B-B14F-4D97-AF65-F5344CB8AC3E}">
        <p14:creationId xmlns:p14="http://schemas.microsoft.com/office/powerpoint/2010/main" val="1825477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2</a:t>
            </a:fld>
            <a:endParaRPr lang="en-US">
              <a:solidFill>
                <a:srgbClr val="000000"/>
              </a:solidFill>
            </a:endParaRPr>
          </a:p>
        </p:txBody>
      </p:sp>
    </p:spTree>
    <p:extLst>
      <p:ext uri="{BB962C8B-B14F-4D97-AF65-F5344CB8AC3E}">
        <p14:creationId xmlns:p14="http://schemas.microsoft.com/office/powerpoint/2010/main" val="3264638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21</a:t>
            </a:fld>
            <a:endParaRPr lang="en-US">
              <a:solidFill>
                <a:srgbClr val="000000"/>
              </a:solidFill>
            </a:endParaRPr>
          </a:p>
        </p:txBody>
      </p:sp>
    </p:spTree>
    <p:extLst>
      <p:ext uri="{BB962C8B-B14F-4D97-AF65-F5344CB8AC3E}">
        <p14:creationId xmlns:p14="http://schemas.microsoft.com/office/powerpoint/2010/main" val="19433275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22</a:t>
            </a:fld>
            <a:endParaRPr lang="en-US">
              <a:solidFill>
                <a:srgbClr val="000000"/>
              </a:solidFill>
            </a:endParaRPr>
          </a:p>
        </p:txBody>
      </p:sp>
    </p:spTree>
    <p:extLst>
      <p:ext uri="{BB962C8B-B14F-4D97-AF65-F5344CB8AC3E}">
        <p14:creationId xmlns:p14="http://schemas.microsoft.com/office/powerpoint/2010/main" val="41072299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23</a:t>
            </a:fld>
            <a:endParaRPr lang="en-US">
              <a:solidFill>
                <a:srgbClr val="000000"/>
              </a:solidFill>
            </a:endParaRPr>
          </a:p>
        </p:txBody>
      </p:sp>
    </p:spTree>
    <p:extLst>
      <p:ext uri="{BB962C8B-B14F-4D97-AF65-F5344CB8AC3E}">
        <p14:creationId xmlns:p14="http://schemas.microsoft.com/office/powerpoint/2010/main" val="2926014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3</a:t>
            </a:fld>
            <a:endParaRPr lang="en-US"/>
          </a:p>
        </p:txBody>
      </p:sp>
    </p:spTree>
    <p:extLst>
      <p:ext uri="{BB962C8B-B14F-4D97-AF65-F5344CB8AC3E}">
        <p14:creationId xmlns:p14="http://schemas.microsoft.com/office/powerpoint/2010/main" val="2049298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4</a:t>
            </a:fld>
            <a:endParaRPr lang="en-US">
              <a:solidFill>
                <a:srgbClr val="000000"/>
              </a:solidFill>
            </a:endParaRPr>
          </a:p>
        </p:txBody>
      </p:sp>
    </p:spTree>
    <p:extLst>
      <p:ext uri="{BB962C8B-B14F-4D97-AF65-F5344CB8AC3E}">
        <p14:creationId xmlns:p14="http://schemas.microsoft.com/office/powerpoint/2010/main" val="1233736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40490350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6</a:t>
            </a:fld>
            <a:endParaRPr lang="en-US"/>
          </a:p>
        </p:txBody>
      </p:sp>
    </p:spTree>
    <p:extLst>
      <p:ext uri="{BB962C8B-B14F-4D97-AF65-F5344CB8AC3E}">
        <p14:creationId xmlns:p14="http://schemas.microsoft.com/office/powerpoint/2010/main" val="886190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220651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t>8</a:t>
            </a:fld>
            <a:endParaRPr lang="en-US"/>
          </a:p>
        </p:txBody>
      </p:sp>
    </p:spTree>
    <p:extLst>
      <p:ext uri="{BB962C8B-B14F-4D97-AF65-F5344CB8AC3E}">
        <p14:creationId xmlns:p14="http://schemas.microsoft.com/office/powerpoint/2010/main" val="3062961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371600" y="1143000"/>
            <a:ext cx="41148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6374C5-DE3A-4404-8E49-EE9666014867}" type="slidenum">
              <a:rPr lang="zh-CN" altLang="en-US" smtClean="0">
                <a:solidFill>
                  <a:srgbClr val="000000"/>
                </a:solidFill>
              </a:rPr>
              <a:pPr/>
              <a:t>9</a:t>
            </a:fld>
            <a:endParaRPr lang="en-US">
              <a:solidFill>
                <a:srgbClr val="000000"/>
              </a:solidFill>
            </a:endParaRPr>
          </a:p>
        </p:txBody>
      </p:sp>
    </p:spTree>
    <p:extLst>
      <p:ext uri="{BB962C8B-B14F-4D97-AF65-F5344CB8AC3E}">
        <p14:creationId xmlns:p14="http://schemas.microsoft.com/office/powerpoint/2010/main" val="1753172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比较">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2353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矩形 6"/>
          <p:cNvSpPr/>
          <p:nvPr userDrawn="1"/>
        </p:nvSpPr>
        <p:spPr>
          <a:xfrm>
            <a:off x="0" y="0"/>
            <a:ext cx="9144000" cy="228600"/>
          </a:xfrm>
          <a:prstGeom prst="rect">
            <a:avLst/>
          </a:prstGeom>
          <a:pattFill prst="lgCheck">
            <a:fgClr>
              <a:srgbClr val="00FFF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6629400"/>
            <a:ext cx="9144000" cy="228600"/>
          </a:xfrm>
          <a:prstGeom prst="rect">
            <a:avLst/>
          </a:prstGeom>
          <a:pattFill prst="lgCheck">
            <a:fgClr>
              <a:srgbClr val="00FFF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userDrawn="1"/>
        </p:nvCxnSpPr>
        <p:spPr>
          <a:xfrm>
            <a:off x="0" y="228600"/>
            <a:ext cx="9144000" cy="0"/>
          </a:xfrm>
          <a:prstGeom prst="line">
            <a:avLst/>
          </a:prstGeom>
          <a:ln w="57150">
            <a:solidFill>
              <a:srgbClr val="00FEE6"/>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nvCxnSpPr>
        <p:spPr>
          <a:xfrm>
            <a:off x="0" y="6604000"/>
            <a:ext cx="9144000" cy="0"/>
          </a:xfrm>
          <a:prstGeom prst="line">
            <a:avLst/>
          </a:prstGeom>
          <a:ln w="57150">
            <a:solidFill>
              <a:srgbClr val="00FEE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416566"/>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8.pn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image" Target="../media/image9.png"/><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gif"/></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2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xml"/><Relationship Id="rId1" Type="http://schemas.openxmlformats.org/officeDocument/2006/relationships/tags" Target="../tags/tag2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5.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4"/>
          <p:cNvSpPr>
            <a:spLocks noGrp="1"/>
          </p:cNvSpPr>
          <p:nvPr/>
        </p:nvSpPr>
        <p:spPr bwMode="auto">
          <a:xfrm>
            <a:off x="3035274" y="4006362"/>
            <a:ext cx="5024508" cy="1151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Verdana" panose="020B0604030504040204" pitchFamily="34" charset="0"/>
                <a:ea typeface="宋体" panose="02010600030101010101" pitchFamily="2" charset="-122"/>
              </a:defRPr>
            </a:lvl1pPr>
            <a:lvl2pPr marL="908050" indent="-436880">
              <a:spcBef>
                <a:spcPct val="20000"/>
              </a:spcBef>
              <a:buClr>
                <a:schemeClr val="accent2"/>
              </a:buClr>
              <a:buFont typeface="Wingdings" panose="05000000000000000000" pitchFamily="2" charset="2"/>
              <a:buChar char="n"/>
              <a:defRPr sz="2600">
                <a:solidFill>
                  <a:schemeClr val="tx1"/>
                </a:solidFill>
                <a:latin typeface="Verdana" panose="020B0604030504040204" pitchFamily="34" charset="0"/>
                <a:ea typeface="宋体" panose="02010600030101010101" pitchFamily="2" charset="-122"/>
              </a:defRPr>
            </a:lvl2pPr>
            <a:lvl3pPr marL="1304925" indent="-395605">
              <a:spcBef>
                <a:spcPct val="20000"/>
              </a:spcBef>
              <a:buClr>
                <a:schemeClr val="accent2"/>
              </a:buClr>
              <a:buFont typeface="Wingdings" panose="05000000000000000000" pitchFamily="2" charset="2"/>
              <a:buChar char="o"/>
              <a:defRPr sz="2300">
                <a:solidFill>
                  <a:schemeClr val="tx1"/>
                </a:solidFill>
                <a:latin typeface="Verdana" panose="020B0604030504040204" pitchFamily="34" charset="0"/>
                <a:ea typeface="宋体" panose="02010600030101010101" pitchFamily="2" charset="-122"/>
              </a:defRPr>
            </a:lvl3pPr>
            <a:lvl4pPr marL="1694180" indent="-387350">
              <a:spcBef>
                <a:spcPct val="20000"/>
              </a:spcBef>
              <a:buClr>
                <a:schemeClr val="accent2"/>
              </a:buClr>
              <a:buFont typeface="Wingdings" panose="05000000000000000000" pitchFamily="2" charset="2"/>
              <a:buChar char="n"/>
              <a:defRPr sz="2000">
                <a:solidFill>
                  <a:schemeClr val="tx1"/>
                </a:solidFill>
                <a:latin typeface="Verdana" panose="020B0604030504040204" pitchFamily="34" charset="0"/>
                <a:ea typeface="宋体" panose="02010600030101010101" pitchFamily="2" charset="-122"/>
              </a:defRPr>
            </a:lvl4pPr>
            <a:lvl5pPr marL="2094230" indent="-398780">
              <a:spcBef>
                <a:spcPct val="25000"/>
              </a:spcBef>
              <a:buClr>
                <a:schemeClr val="accent2"/>
              </a:buClr>
              <a:buFont typeface="Wingdings" panose="05000000000000000000" pitchFamily="2" charset="2"/>
              <a:buChar char="§"/>
              <a:defRPr sz="2000">
                <a:solidFill>
                  <a:schemeClr val="tx1"/>
                </a:solidFill>
                <a:latin typeface="Verdana" panose="020B0604030504040204" pitchFamily="34" charset="0"/>
                <a:ea typeface="宋体" panose="02010600030101010101" pitchFamily="2" charset="-122"/>
              </a:defRPr>
            </a:lvl5pPr>
            <a:lvl6pPr marL="2551430" indent="-39878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ea typeface="宋体" panose="02010600030101010101" pitchFamily="2" charset="-122"/>
              </a:defRPr>
            </a:lvl6pPr>
            <a:lvl7pPr marL="3008630" indent="-39878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ea typeface="宋体" panose="02010600030101010101" pitchFamily="2" charset="-122"/>
              </a:defRPr>
            </a:lvl7pPr>
            <a:lvl8pPr marL="3465830" indent="-39878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ea typeface="宋体" panose="02010600030101010101" pitchFamily="2" charset="-122"/>
              </a:defRPr>
            </a:lvl8pPr>
            <a:lvl9pPr marL="3923030" indent="-39878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Verdana" panose="020B0604030504040204" pitchFamily="34" charset="0"/>
                <a:ea typeface="宋体" panose="02010600030101010101" pitchFamily="2" charset="-122"/>
              </a:defRPr>
            </a:lvl9pPr>
          </a:lstStyle>
          <a:p>
            <a:pPr>
              <a:buFont typeface="Wingdings" panose="05000000000000000000" pitchFamily="2" charset="2"/>
              <a:buNone/>
            </a:pPr>
            <a:r>
              <a:rPr lang="zh-CN" altLang="en-US" sz="2800" b="1" dirty="0">
                <a:latin typeface="+mj-ea"/>
                <a:ea typeface="+mj-ea"/>
              </a:rPr>
              <a:t>汕头大学医学院药理学教研室</a:t>
            </a:r>
          </a:p>
          <a:p>
            <a:pPr>
              <a:buFont typeface="Wingdings" panose="05000000000000000000" pitchFamily="2" charset="2"/>
              <a:buNone/>
            </a:pPr>
            <a:r>
              <a:rPr lang="zh-CN" altLang="en-US" sz="2800" b="1" dirty="0" smtClean="0">
                <a:latin typeface="+mj-ea"/>
                <a:ea typeface="+mj-ea"/>
              </a:rPr>
              <a:t>汪彬</a:t>
            </a:r>
            <a:endParaRPr lang="en-US" altLang="zh-CN" sz="2800" b="1" dirty="0">
              <a:latin typeface="+mj-ea"/>
              <a:ea typeface="+mj-ea"/>
            </a:endParaRPr>
          </a:p>
        </p:txBody>
      </p:sp>
      <p:sp>
        <p:nvSpPr>
          <p:cNvPr id="4" name="Rectangle 1026"/>
          <p:cNvSpPr txBox="1">
            <a:spLocks noChangeArrowheads="1"/>
          </p:cNvSpPr>
          <p:nvPr/>
        </p:nvSpPr>
        <p:spPr bwMode="auto">
          <a:xfrm>
            <a:off x="0" y="-156032"/>
            <a:ext cx="9144000" cy="422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b" anchorCtr="0" compatLnSpc="1">
            <a:prstTxWarp prst="textNoShape">
              <a:avLst/>
            </a:prstTxWarp>
          </a:bodyPr>
          <a:lstStyle>
            <a:lvl1pPr algn="ctr" rtl="0" eaLnBrk="0" fontAlgn="base" hangingPunct="0">
              <a:spcBef>
                <a:spcPct val="0"/>
              </a:spcBef>
              <a:spcAft>
                <a:spcPct val="0"/>
              </a:spcAft>
              <a:defRPr kumimoji="1"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panose="020B0604020202020204" pitchFamily="34" charset="0"/>
                <a:ea typeface="宋体" panose="02010600030101010101" pitchFamily="2" charset="-122"/>
              </a:defRPr>
            </a:lvl9pPr>
          </a:lstStyle>
          <a:p>
            <a:pPr algn="l" defTabSz="685800" eaLnBrk="1" hangingPunct="1">
              <a:lnSpc>
                <a:spcPct val="125000"/>
              </a:lnSpc>
              <a:defRPr/>
            </a:pPr>
            <a:r>
              <a:rPr lang="zh-CN" altLang="en-US" sz="9600" b="1" dirty="0">
                <a:solidFill>
                  <a:srgbClr val="006600"/>
                </a:solidFill>
                <a:effectLst/>
                <a:latin typeface="隶书" panose="02010509060101010101" pitchFamily="49" charset="-122"/>
                <a:ea typeface="隶书" panose="02010509060101010101" pitchFamily="49" charset="-122"/>
              </a:rPr>
              <a:t>抗心绞痛药</a:t>
            </a:r>
            <a:r>
              <a:rPr lang="zh-CN" altLang="en-US" sz="4950" b="1" dirty="0">
                <a:solidFill>
                  <a:srgbClr val="00B050"/>
                </a:solidFill>
                <a:effectLst/>
                <a:latin typeface="隶书" panose="02010509060101010101" pitchFamily="49" charset="-122"/>
                <a:ea typeface="隶书" panose="02010509060101010101" pitchFamily="49" charset="-122"/>
              </a:rPr>
              <a:t/>
            </a:r>
            <a:br>
              <a:rPr lang="zh-CN" altLang="en-US" sz="4950" b="1" dirty="0">
                <a:solidFill>
                  <a:srgbClr val="00B050"/>
                </a:solidFill>
                <a:effectLst/>
                <a:latin typeface="隶书" panose="02010509060101010101" pitchFamily="49" charset="-122"/>
                <a:ea typeface="隶书" panose="02010509060101010101" pitchFamily="49" charset="-122"/>
              </a:rPr>
            </a:br>
            <a:r>
              <a:rPr lang="zh-CN" altLang="en-US" sz="6000" b="1" dirty="0">
                <a:solidFill>
                  <a:srgbClr val="00B050"/>
                </a:solidFill>
                <a:effectLst/>
                <a:latin typeface="隶书" panose="02010509060101010101" pitchFamily="49" charset="-122"/>
                <a:ea typeface="隶书" panose="02010509060101010101" pitchFamily="49" charset="-122"/>
              </a:rPr>
              <a:t>      </a:t>
            </a:r>
            <a:r>
              <a:rPr lang="zh-CN" altLang="en-US" sz="6000" b="1" dirty="0" smtClean="0">
                <a:solidFill>
                  <a:srgbClr val="00B050"/>
                </a:solidFill>
                <a:effectLst/>
                <a:latin typeface="隶书" panose="02010509060101010101" pitchFamily="49" charset="-122"/>
                <a:ea typeface="隶书" panose="02010509060101010101" pitchFamily="49" charset="-122"/>
              </a:rPr>
              <a:t> </a:t>
            </a:r>
            <a:r>
              <a:rPr lang="en-US" altLang="zh-CN" sz="6000" b="1" dirty="0" err="1" smtClean="0">
                <a:solidFill>
                  <a:srgbClr val="006600"/>
                </a:solidFill>
                <a:effectLst/>
                <a:latin typeface="Times New Roman" panose="02020603050405020304" pitchFamily="18" charset="0"/>
                <a:ea typeface="隶书" panose="02010509060101010101" pitchFamily="49" charset="-122"/>
                <a:cs typeface="Times New Roman" panose="02020603050405020304" pitchFamily="18" charset="0"/>
              </a:rPr>
              <a:t>Antianginal</a:t>
            </a:r>
            <a:r>
              <a:rPr lang="en-US" altLang="zh-CN" sz="6000" b="1" dirty="0" smtClean="0">
                <a:solidFill>
                  <a:srgbClr val="006600"/>
                </a:solidFill>
                <a:effectLst/>
                <a:latin typeface="Times New Roman" panose="02020603050405020304" pitchFamily="18" charset="0"/>
                <a:ea typeface="隶书" panose="02010509060101010101" pitchFamily="49" charset="-122"/>
                <a:cs typeface="Times New Roman" panose="02020603050405020304" pitchFamily="18" charset="0"/>
              </a:rPr>
              <a:t> drugs</a:t>
            </a:r>
            <a:endParaRPr lang="en-US" altLang="zh-CN" sz="6000" dirty="0">
              <a:solidFill>
                <a:srgbClr val="006600"/>
              </a:solidFill>
              <a:latin typeface="Times New Roman" panose="02020603050405020304" pitchFamily="18" charset="0"/>
              <a:ea typeface="宋体"/>
              <a:cs typeface="Times New Roman" panose="02020603050405020304" pitchFamily="18" charset="0"/>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999"/>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任意多边形 20"/>
          <p:cNvSpPr/>
          <p:nvPr>
            <p:custDataLst>
              <p:tags r:id="rId2"/>
            </p:custDataLst>
          </p:nvPr>
        </p:nvSpPr>
        <p:spPr bwMode="auto">
          <a:xfrm>
            <a:off x="2318149" y="3443288"/>
            <a:ext cx="1021556" cy="962025"/>
          </a:xfrm>
          <a:custGeom>
            <a:avLst/>
            <a:gdLst/>
            <a:ahLst/>
            <a:cxnLst/>
            <a:rect l="0" t="0" r="r" b="b"/>
            <a:pathLst>
              <a:path w="1361803" h="1281345">
                <a:moveTo>
                  <a:pt x="340187" y="867542"/>
                </a:moveTo>
                <a:cubicBezTo>
                  <a:pt x="351512" y="867144"/>
                  <a:pt x="363575" y="872724"/>
                  <a:pt x="372930" y="883885"/>
                </a:cubicBezTo>
                <a:cubicBezTo>
                  <a:pt x="394595" y="907270"/>
                  <a:pt x="415275" y="931718"/>
                  <a:pt x="436940" y="957229"/>
                </a:cubicBezTo>
                <a:cubicBezTo>
                  <a:pt x="449742" y="946599"/>
                  <a:pt x="462543" y="935970"/>
                  <a:pt x="475345" y="925340"/>
                </a:cubicBezTo>
                <a:cubicBezTo>
                  <a:pt x="492086" y="911522"/>
                  <a:pt x="506857" y="910459"/>
                  <a:pt x="525568" y="923214"/>
                </a:cubicBezTo>
                <a:cubicBezTo>
                  <a:pt x="535415" y="929592"/>
                  <a:pt x="544278" y="935970"/>
                  <a:pt x="553141" y="942347"/>
                </a:cubicBezTo>
                <a:cubicBezTo>
                  <a:pt x="545263" y="967858"/>
                  <a:pt x="538370" y="993369"/>
                  <a:pt x="530492" y="1018880"/>
                </a:cubicBezTo>
                <a:cubicBezTo>
                  <a:pt x="528522" y="1018880"/>
                  <a:pt x="528522" y="1018880"/>
                  <a:pt x="527537" y="1018880"/>
                </a:cubicBezTo>
                <a:cubicBezTo>
                  <a:pt x="509812" y="1000810"/>
                  <a:pt x="494056" y="1007187"/>
                  <a:pt x="479284" y="1024195"/>
                </a:cubicBezTo>
                <a:cubicBezTo>
                  <a:pt x="473376" y="1030572"/>
                  <a:pt x="466482" y="1035887"/>
                  <a:pt x="459589" y="1041202"/>
                </a:cubicBezTo>
                <a:cubicBezTo>
                  <a:pt x="438909" y="1058209"/>
                  <a:pt x="420199" y="1056083"/>
                  <a:pt x="402473" y="1035887"/>
                </a:cubicBezTo>
                <a:cubicBezTo>
                  <a:pt x="385732" y="1017817"/>
                  <a:pt x="369976" y="998684"/>
                  <a:pt x="352251" y="978488"/>
                </a:cubicBezTo>
                <a:cubicBezTo>
                  <a:pt x="343388" y="995495"/>
                  <a:pt x="335510" y="1012502"/>
                  <a:pt x="327632" y="1028446"/>
                </a:cubicBezTo>
                <a:cubicBezTo>
                  <a:pt x="318769" y="1046517"/>
                  <a:pt x="303013" y="1053957"/>
                  <a:pt x="286272" y="1050768"/>
                </a:cubicBezTo>
                <a:cubicBezTo>
                  <a:pt x="262638" y="1046517"/>
                  <a:pt x="248851" y="1019943"/>
                  <a:pt x="259683" y="995495"/>
                </a:cubicBezTo>
                <a:cubicBezTo>
                  <a:pt x="276424" y="959355"/>
                  <a:pt x="293165" y="922151"/>
                  <a:pt x="311876" y="887074"/>
                </a:cubicBezTo>
                <a:cubicBezTo>
                  <a:pt x="318276" y="874318"/>
                  <a:pt x="328863" y="867941"/>
                  <a:pt x="340187" y="867542"/>
                </a:cubicBezTo>
                <a:close/>
                <a:moveTo>
                  <a:pt x="274255" y="687365"/>
                </a:moveTo>
                <a:cubicBezTo>
                  <a:pt x="330459" y="687365"/>
                  <a:pt x="386662" y="687365"/>
                  <a:pt x="442866" y="687365"/>
                </a:cubicBezTo>
                <a:cubicBezTo>
                  <a:pt x="516819" y="687365"/>
                  <a:pt x="590771" y="687365"/>
                  <a:pt x="664723" y="687365"/>
                </a:cubicBezTo>
                <a:cubicBezTo>
                  <a:pt x="670640" y="687365"/>
                  <a:pt x="675570" y="687365"/>
                  <a:pt x="684444" y="687365"/>
                </a:cubicBezTo>
                <a:cubicBezTo>
                  <a:pt x="666695" y="718154"/>
                  <a:pt x="649933" y="745757"/>
                  <a:pt x="632184" y="772299"/>
                </a:cubicBezTo>
                <a:cubicBezTo>
                  <a:pt x="630212" y="775484"/>
                  <a:pt x="625282" y="776545"/>
                  <a:pt x="621338" y="776545"/>
                </a:cubicBezTo>
                <a:cubicBezTo>
                  <a:pt x="504000" y="777607"/>
                  <a:pt x="387648" y="776545"/>
                  <a:pt x="270311" y="777607"/>
                </a:cubicBezTo>
                <a:cubicBezTo>
                  <a:pt x="259464" y="777607"/>
                  <a:pt x="255520" y="772299"/>
                  <a:pt x="256506" y="760620"/>
                </a:cubicBezTo>
                <a:cubicBezTo>
                  <a:pt x="256506" y="742572"/>
                  <a:pt x="256506" y="724524"/>
                  <a:pt x="255520" y="706475"/>
                </a:cubicBezTo>
                <a:cubicBezTo>
                  <a:pt x="255520" y="691612"/>
                  <a:pt x="261436" y="687365"/>
                  <a:pt x="274255" y="687365"/>
                </a:cubicBezTo>
                <a:close/>
                <a:moveTo>
                  <a:pt x="278054" y="504636"/>
                </a:moveTo>
                <a:cubicBezTo>
                  <a:pt x="354989" y="504636"/>
                  <a:pt x="432911" y="504636"/>
                  <a:pt x="509846" y="504636"/>
                </a:cubicBezTo>
                <a:cubicBezTo>
                  <a:pt x="588754" y="504636"/>
                  <a:pt x="666676" y="504636"/>
                  <a:pt x="745584" y="504636"/>
                </a:cubicBezTo>
                <a:cubicBezTo>
                  <a:pt x="764325" y="504636"/>
                  <a:pt x="765311" y="505700"/>
                  <a:pt x="765311" y="524845"/>
                </a:cubicBezTo>
                <a:cubicBezTo>
                  <a:pt x="765311" y="535481"/>
                  <a:pt x="765311" y="546117"/>
                  <a:pt x="765311" y="556753"/>
                </a:cubicBezTo>
                <a:cubicBezTo>
                  <a:pt x="765311" y="580153"/>
                  <a:pt x="752489" y="593980"/>
                  <a:pt x="730789" y="593980"/>
                </a:cubicBezTo>
                <a:cubicBezTo>
                  <a:pt x="580863" y="593980"/>
                  <a:pt x="429952" y="593980"/>
                  <a:pt x="279040" y="593980"/>
                </a:cubicBezTo>
                <a:cubicBezTo>
                  <a:pt x="256354" y="593980"/>
                  <a:pt x="256354" y="592917"/>
                  <a:pt x="256354" y="569517"/>
                </a:cubicBezTo>
                <a:cubicBezTo>
                  <a:pt x="256354" y="555690"/>
                  <a:pt x="256354" y="541863"/>
                  <a:pt x="256354" y="528036"/>
                </a:cubicBezTo>
                <a:cubicBezTo>
                  <a:pt x="256354" y="504636"/>
                  <a:pt x="256354" y="504636"/>
                  <a:pt x="278054" y="504636"/>
                </a:cubicBezTo>
                <a:close/>
                <a:moveTo>
                  <a:pt x="942895" y="453454"/>
                </a:moveTo>
                <a:cubicBezTo>
                  <a:pt x="989224" y="494914"/>
                  <a:pt x="1033581" y="534249"/>
                  <a:pt x="1077938" y="574646"/>
                </a:cubicBezTo>
                <a:cubicBezTo>
                  <a:pt x="1059210" y="599097"/>
                  <a:pt x="1040481" y="622484"/>
                  <a:pt x="1021752" y="644809"/>
                </a:cubicBezTo>
                <a:cubicBezTo>
                  <a:pt x="928109" y="760685"/>
                  <a:pt x="831509" y="874435"/>
                  <a:pt x="722095" y="974365"/>
                </a:cubicBezTo>
                <a:cubicBezTo>
                  <a:pt x="695481" y="999879"/>
                  <a:pt x="664923" y="1021141"/>
                  <a:pt x="635352" y="1042403"/>
                </a:cubicBezTo>
                <a:cubicBezTo>
                  <a:pt x="626481" y="1048781"/>
                  <a:pt x="613666" y="1046655"/>
                  <a:pt x="601838" y="1048781"/>
                </a:cubicBezTo>
                <a:cubicBezTo>
                  <a:pt x="601838" y="1037087"/>
                  <a:pt x="596909" y="1023267"/>
                  <a:pt x="600852" y="1012636"/>
                </a:cubicBezTo>
                <a:cubicBezTo>
                  <a:pt x="619581" y="969050"/>
                  <a:pt x="637323" y="924400"/>
                  <a:pt x="659995" y="882940"/>
                </a:cubicBezTo>
                <a:cubicBezTo>
                  <a:pt x="741809" y="734108"/>
                  <a:pt x="838409" y="595907"/>
                  <a:pt x="938952" y="460896"/>
                </a:cubicBezTo>
                <a:cubicBezTo>
                  <a:pt x="939938" y="458770"/>
                  <a:pt x="940924" y="456643"/>
                  <a:pt x="942895" y="453454"/>
                </a:cubicBezTo>
                <a:close/>
                <a:moveTo>
                  <a:pt x="1337162" y="323013"/>
                </a:moveTo>
                <a:cubicBezTo>
                  <a:pt x="1348990" y="326198"/>
                  <a:pt x="1361803" y="343189"/>
                  <a:pt x="1361803" y="358055"/>
                </a:cubicBezTo>
                <a:cubicBezTo>
                  <a:pt x="1359832" y="361241"/>
                  <a:pt x="1357861" y="367612"/>
                  <a:pt x="1353918" y="373984"/>
                </a:cubicBezTo>
                <a:cubicBezTo>
                  <a:pt x="1300693" y="447255"/>
                  <a:pt x="1247469" y="521588"/>
                  <a:pt x="1194244" y="594859"/>
                </a:cubicBezTo>
                <a:cubicBezTo>
                  <a:pt x="1175517" y="619282"/>
                  <a:pt x="1154818" y="642644"/>
                  <a:pt x="1134120" y="664944"/>
                </a:cubicBezTo>
                <a:cubicBezTo>
                  <a:pt x="1125249" y="673439"/>
                  <a:pt x="1113421" y="678749"/>
                  <a:pt x="1101594" y="682996"/>
                </a:cubicBezTo>
                <a:cubicBezTo>
                  <a:pt x="1095680" y="685120"/>
                  <a:pt x="1083852" y="682996"/>
                  <a:pt x="1080895" y="677687"/>
                </a:cubicBezTo>
                <a:cubicBezTo>
                  <a:pt x="1077938" y="671315"/>
                  <a:pt x="1077938" y="658573"/>
                  <a:pt x="1080895" y="652201"/>
                </a:cubicBezTo>
                <a:cubicBezTo>
                  <a:pt x="1092723" y="633087"/>
                  <a:pt x="1107507" y="615035"/>
                  <a:pt x="1121306" y="596983"/>
                </a:cubicBezTo>
                <a:cubicBezTo>
                  <a:pt x="1175517" y="522650"/>
                  <a:pt x="1229727" y="449379"/>
                  <a:pt x="1284923" y="375046"/>
                </a:cubicBezTo>
                <a:cubicBezTo>
                  <a:pt x="1293794" y="362303"/>
                  <a:pt x="1302665" y="348498"/>
                  <a:pt x="1310550" y="334694"/>
                </a:cubicBezTo>
                <a:cubicBezTo>
                  <a:pt x="1317449" y="324075"/>
                  <a:pt x="1325334" y="318765"/>
                  <a:pt x="1337162" y="323013"/>
                </a:cubicBezTo>
                <a:close/>
                <a:moveTo>
                  <a:pt x="525824" y="229421"/>
                </a:moveTo>
                <a:cubicBezTo>
                  <a:pt x="600725" y="229421"/>
                  <a:pt x="675627" y="229421"/>
                  <a:pt x="750528" y="229421"/>
                </a:cubicBezTo>
                <a:cubicBezTo>
                  <a:pt x="761369" y="229421"/>
                  <a:pt x="765311" y="233676"/>
                  <a:pt x="765311" y="245375"/>
                </a:cubicBezTo>
                <a:cubicBezTo>
                  <a:pt x="764326" y="264521"/>
                  <a:pt x="764326" y="282602"/>
                  <a:pt x="765311" y="301747"/>
                </a:cubicBezTo>
                <a:cubicBezTo>
                  <a:pt x="765311" y="314511"/>
                  <a:pt x="760383" y="318765"/>
                  <a:pt x="748557" y="318765"/>
                </a:cubicBezTo>
                <a:cubicBezTo>
                  <a:pt x="711106" y="318765"/>
                  <a:pt x="674641" y="318765"/>
                  <a:pt x="638176" y="318765"/>
                </a:cubicBezTo>
                <a:cubicBezTo>
                  <a:pt x="601711" y="318765"/>
                  <a:pt x="565246" y="317702"/>
                  <a:pt x="528781" y="318765"/>
                </a:cubicBezTo>
                <a:cubicBezTo>
                  <a:pt x="515969" y="318765"/>
                  <a:pt x="511041" y="313447"/>
                  <a:pt x="511041" y="299620"/>
                </a:cubicBezTo>
                <a:cubicBezTo>
                  <a:pt x="512027" y="282602"/>
                  <a:pt x="512027" y="264521"/>
                  <a:pt x="511041" y="246439"/>
                </a:cubicBezTo>
                <a:cubicBezTo>
                  <a:pt x="511041" y="234739"/>
                  <a:pt x="514983" y="229421"/>
                  <a:pt x="525824" y="229421"/>
                </a:cubicBezTo>
                <a:close/>
                <a:moveTo>
                  <a:pt x="1243182" y="137949"/>
                </a:moveTo>
                <a:cubicBezTo>
                  <a:pt x="1255260" y="139675"/>
                  <a:pt x="1267337" y="146577"/>
                  <a:pt x="1281140" y="158257"/>
                </a:cubicBezTo>
                <a:cubicBezTo>
                  <a:pt x="1308745" y="183741"/>
                  <a:pt x="1317618" y="208163"/>
                  <a:pt x="1306773" y="240018"/>
                </a:cubicBezTo>
                <a:cubicBezTo>
                  <a:pt x="1300858" y="257008"/>
                  <a:pt x="1294942" y="275059"/>
                  <a:pt x="1285083" y="289925"/>
                </a:cubicBezTo>
                <a:cubicBezTo>
                  <a:pt x="1228886" y="370624"/>
                  <a:pt x="1171704" y="450262"/>
                  <a:pt x="1114521" y="532023"/>
                </a:cubicBezTo>
                <a:cubicBezTo>
                  <a:pt x="1066212" y="489550"/>
                  <a:pt x="1022832" y="450262"/>
                  <a:pt x="977480" y="410974"/>
                </a:cubicBezTo>
                <a:cubicBezTo>
                  <a:pt x="984381" y="401417"/>
                  <a:pt x="990297" y="392923"/>
                  <a:pt x="996212" y="385490"/>
                </a:cubicBezTo>
                <a:cubicBezTo>
                  <a:pt x="1050437" y="319656"/>
                  <a:pt x="1103676" y="252760"/>
                  <a:pt x="1157901" y="187988"/>
                </a:cubicBezTo>
                <a:cubicBezTo>
                  <a:pt x="1170718" y="172061"/>
                  <a:pt x="1188464" y="159319"/>
                  <a:pt x="1205225" y="148700"/>
                </a:cubicBezTo>
                <a:cubicBezTo>
                  <a:pt x="1219027" y="139675"/>
                  <a:pt x="1231105" y="136224"/>
                  <a:pt x="1243182" y="137949"/>
                </a:cubicBezTo>
                <a:close/>
                <a:moveTo>
                  <a:pt x="326420" y="0"/>
                </a:moveTo>
                <a:cubicBezTo>
                  <a:pt x="513791" y="0"/>
                  <a:pt x="702148" y="0"/>
                  <a:pt x="889519" y="0"/>
                </a:cubicBezTo>
                <a:cubicBezTo>
                  <a:pt x="964468" y="1063"/>
                  <a:pt x="1018707" y="56311"/>
                  <a:pt x="1021665" y="137059"/>
                </a:cubicBezTo>
                <a:cubicBezTo>
                  <a:pt x="1021665" y="164684"/>
                  <a:pt x="1021665" y="191246"/>
                  <a:pt x="1020679" y="218870"/>
                </a:cubicBezTo>
                <a:cubicBezTo>
                  <a:pt x="1020679" y="225245"/>
                  <a:pt x="1017721" y="232682"/>
                  <a:pt x="1013776" y="237995"/>
                </a:cubicBezTo>
                <a:cubicBezTo>
                  <a:pt x="985177" y="275181"/>
                  <a:pt x="956578" y="311305"/>
                  <a:pt x="928966" y="348492"/>
                </a:cubicBezTo>
                <a:cubicBezTo>
                  <a:pt x="921077" y="358054"/>
                  <a:pt x="915160" y="369741"/>
                  <a:pt x="908256" y="380366"/>
                </a:cubicBezTo>
                <a:cubicBezTo>
                  <a:pt x="905298" y="384616"/>
                  <a:pt x="901353" y="387804"/>
                  <a:pt x="895436" y="395241"/>
                </a:cubicBezTo>
                <a:cubicBezTo>
                  <a:pt x="895436" y="365492"/>
                  <a:pt x="895436" y="339992"/>
                  <a:pt x="895436" y="314493"/>
                </a:cubicBezTo>
                <a:cubicBezTo>
                  <a:pt x="895436" y="263494"/>
                  <a:pt x="895436" y="212495"/>
                  <a:pt x="895436" y="161496"/>
                </a:cubicBezTo>
                <a:cubicBezTo>
                  <a:pt x="895436" y="139184"/>
                  <a:pt x="892478" y="135997"/>
                  <a:pt x="870782" y="135997"/>
                </a:cubicBezTo>
                <a:cubicBezTo>
                  <a:pt x="713982" y="135997"/>
                  <a:pt x="557182" y="135997"/>
                  <a:pt x="399396" y="135997"/>
                </a:cubicBezTo>
                <a:cubicBezTo>
                  <a:pt x="394465" y="135997"/>
                  <a:pt x="388548" y="135997"/>
                  <a:pt x="381645" y="135997"/>
                </a:cubicBezTo>
                <a:cubicBezTo>
                  <a:pt x="381645" y="145559"/>
                  <a:pt x="381645" y="152997"/>
                  <a:pt x="381645" y="159371"/>
                </a:cubicBezTo>
                <a:cubicBezTo>
                  <a:pt x="381645" y="211433"/>
                  <a:pt x="381645" y="262431"/>
                  <a:pt x="381645" y="314493"/>
                </a:cubicBezTo>
                <a:cubicBezTo>
                  <a:pt x="380659" y="373991"/>
                  <a:pt x="346143" y="410116"/>
                  <a:pt x="290918" y="410116"/>
                </a:cubicBezTo>
                <a:cubicBezTo>
                  <a:pt x="241610" y="410116"/>
                  <a:pt x="192302" y="410116"/>
                  <a:pt x="142994" y="410116"/>
                </a:cubicBezTo>
                <a:cubicBezTo>
                  <a:pt x="138063" y="410116"/>
                  <a:pt x="133132" y="410116"/>
                  <a:pt x="126229" y="410116"/>
                </a:cubicBezTo>
                <a:cubicBezTo>
                  <a:pt x="126229" y="418615"/>
                  <a:pt x="126229" y="423928"/>
                  <a:pt x="126229" y="429240"/>
                </a:cubicBezTo>
                <a:cubicBezTo>
                  <a:pt x="126229" y="658735"/>
                  <a:pt x="126229" y="888229"/>
                  <a:pt x="126229" y="1117724"/>
                </a:cubicBezTo>
                <a:cubicBezTo>
                  <a:pt x="126229" y="1143223"/>
                  <a:pt x="128201" y="1145348"/>
                  <a:pt x="150883" y="1145348"/>
                </a:cubicBezTo>
                <a:cubicBezTo>
                  <a:pt x="390521" y="1145348"/>
                  <a:pt x="630158" y="1145348"/>
                  <a:pt x="869796" y="1145348"/>
                </a:cubicBezTo>
                <a:cubicBezTo>
                  <a:pt x="893464" y="1145348"/>
                  <a:pt x="895436" y="1143223"/>
                  <a:pt x="895436" y="1117724"/>
                </a:cubicBezTo>
                <a:cubicBezTo>
                  <a:pt x="895436" y="1052913"/>
                  <a:pt x="895436" y="988102"/>
                  <a:pt x="895436" y="923291"/>
                </a:cubicBezTo>
                <a:cubicBezTo>
                  <a:pt x="895436" y="916916"/>
                  <a:pt x="897409" y="908416"/>
                  <a:pt x="901353" y="904166"/>
                </a:cubicBezTo>
                <a:cubicBezTo>
                  <a:pt x="938827" y="860605"/>
                  <a:pt x="976302" y="818106"/>
                  <a:pt x="1013776" y="774545"/>
                </a:cubicBezTo>
                <a:cubicBezTo>
                  <a:pt x="1015748" y="773482"/>
                  <a:pt x="1016734" y="772420"/>
                  <a:pt x="1020679" y="769232"/>
                </a:cubicBezTo>
                <a:cubicBezTo>
                  <a:pt x="1020679" y="775607"/>
                  <a:pt x="1021665" y="779857"/>
                  <a:pt x="1021665" y="784107"/>
                </a:cubicBezTo>
                <a:cubicBezTo>
                  <a:pt x="1021665" y="902042"/>
                  <a:pt x="1021665" y="1018914"/>
                  <a:pt x="1021665" y="1135786"/>
                </a:cubicBezTo>
                <a:cubicBezTo>
                  <a:pt x="1020679" y="1222909"/>
                  <a:pt x="967426" y="1281345"/>
                  <a:pt x="886561" y="1281345"/>
                </a:cubicBezTo>
                <a:cubicBezTo>
                  <a:pt x="634103" y="1281345"/>
                  <a:pt x="382631" y="1281345"/>
                  <a:pt x="131160" y="1281345"/>
                </a:cubicBezTo>
                <a:cubicBezTo>
                  <a:pt x="55225" y="1281345"/>
                  <a:pt x="0" y="1221847"/>
                  <a:pt x="0" y="1140036"/>
                </a:cubicBezTo>
                <a:cubicBezTo>
                  <a:pt x="0" y="872292"/>
                  <a:pt x="0" y="603486"/>
                  <a:pt x="0" y="335742"/>
                </a:cubicBezTo>
                <a:cubicBezTo>
                  <a:pt x="0" y="315555"/>
                  <a:pt x="5917" y="298556"/>
                  <a:pt x="18737" y="283681"/>
                </a:cubicBezTo>
                <a:cubicBezTo>
                  <a:pt x="99603" y="198683"/>
                  <a:pt x="180468" y="113685"/>
                  <a:pt x="261333" y="28687"/>
                </a:cubicBezTo>
                <a:cubicBezTo>
                  <a:pt x="279084" y="9562"/>
                  <a:pt x="300780" y="0"/>
                  <a:pt x="32642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ormAutofit/>
          </a:bodyPr>
          <a:lstStyle/>
          <a:p>
            <a:endParaRPr lang="zh-CN" altLang="en-US">
              <a:latin typeface="+mn-lt"/>
              <a:ea typeface="+mn-ea"/>
            </a:endParaRPr>
          </a:p>
        </p:txBody>
      </p:sp>
      <p:pic>
        <p:nvPicPr>
          <p:cNvPr id="2" name="图片 1"/>
          <p:cNvPicPr>
            <a:picLocks noChangeAspect="1"/>
          </p:cNvPicPr>
          <p:nvPr/>
        </p:nvPicPr>
        <p:blipFill>
          <a:blip r:embed="rId5"/>
          <a:stretch>
            <a:fillRect/>
          </a:stretch>
        </p:blipFill>
        <p:spPr>
          <a:xfrm>
            <a:off x="253496" y="264374"/>
            <a:ext cx="8501205" cy="6176759"/>
          </a:xfrm>
          <a:prstGeom prst="rect">
            <a:avLst/>
          </a:prstGeom>
        </p:spPr>
      </p:pic>
    </p:spTree>
    <p:custDataLst>
      <p:tags r:id="rId1"/>
    </p:custDataLst>
    <p:extLst>
      <p:ext uri="{BB962C8B-B14F-4D97-AF65-F5344CB8AC3E}">
        <p14:creationId xmlns:p14="http://schemas.microsoft.com/office/powerpoint/2010/main" val="3731243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32" y="511595"/>
            <a:ext cx="4480321" cy="4588669"/>
            <a:chOff x="-306" y="8"/>
            <a:chExt cx="3763" cy="3854"/>
          </a:xfrm>
        </p:grpSpPr>
        <p:sp>
          <p:nvSpPr>
            <p:cNvPr id="3" name="Text Box 3"/>
            <p:cNvSpPr txBox="1">
              <a:spLocks noChangeArrowheads="1"/>
            </p:cNvSpPr>
            <p:nvPr/>
          </p:nvSpPr>
          <p:spPr bwMode="auto">
            <a:xfrm>
              <a:off x="863" y="8"/>
              <a:ext cx="2594" cy="439"/>
            </a:xfrm>
            <a:prstGeom prst="rect">
              <a:avLst/>
            </a:prstGeom>
            <a:solidFill>
              <a:srgbClr val="FFE7FF"/>
            </a:solidFill>
            <a:ln w="444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2800" b="1" dirty="0">
                  <a:solidFill>
                    <a:srgbClr val="FF0066"/>
                  </a:solidFill>
                </a:rPr>
                <a:t>  </a:t>
              </a:r>
              <a:r>
                <a:rPr lang="zh-CN" altLang="en-US" sz="2800" b="1" dirty="0">
                  <a:solidFill>
                    <a:srgbClr val="0000FF"/>
                  </a:solidFill>
                  <a:latin typeface="楷体" panose="02010609060101010101" pitchFamily="49" charset="-122"/>
                  <a:ea typeface="楷体" panose="02010609060101010101" pitchFamily="49" charset="-122"/>
                </a:rPr>
                <a:t>心肌局部缺血时</a:t>
              </a:r>
            </a:p>
          </p:txBody>
        </p:sp>
        <p:sp>
          <p:nvSpPr>
            <p:cNvPr id="4" name="Line 4"/>
            <p:cNvSpPr>
              <a:spLocks noChangeShapeType="1"/>
            </p:cNvSpPr>
            <p:nvPr/>
          </p:nvSpPr>
          <p:spPr bwMode="auto">
            <a:xfrm flipH="1">
              <a:off x="1728" y="1392"/>
              <a:ext cx="288" cy="19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5" name="Line 5"/>
            <p:cNvSpPr>
              <a:spLocks noChangeShapeType="1"/>
            </p:cNvSpPr>
            <p:nvPr/>
          </p:nvSpPr>
          <p:spPr bwMode="auto">
            <a:xfrm flipH="1">
              <a:off x="2016" y="1632"/>
              <a:ext cx="288" cy="24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 name="Line 6"/>
            <p:cNvSpPr>
              <a:spLocks noChangeShapeType="1"/>
            </p:cNvSpPr>
            <p:nvPr/>
          </p:nvSpPr>
          <p:spPr bwMode="auto">
            <a:xfrm>
              <a:off x="2016" y="1872"/>
              <a:ext cx="0" cy="336"/>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 name="Line 7"/>
            <p:cNvSpPr>
              <a:spLocks noChangeShapeType="1"/>
            </p:cNvSpPr>
            <p:nvPr/>
          </p:nvSpPr>
          <p:spPr bwMode="auto">
            <a:xfrm>
              <a:off x="2304" y="1632"/>
              <a:ext cx="336" cy="24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 name="Line 8"/>
            <p:cNvSpPr>
              <a:spLocks noChangeShapeType="1"/>
            </p:cNvSpPr>
            <p:nvPr/>
          </p:nvSpPr>
          <p:spPr bwMode="auto">
            <a:xfrm>
              <a:off x="2640" y="1872"/>
              <a:ext cx="0" cy="336"/>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 name="Line 9"/>
            <p:cNvSpPr>
              <a:spLocks noChangeShapeType="1"/>
            </p:cNvSpPr>
            <p:nvPr/>
          </p:nvSpPr>
          <p:spPr bwMode="auto">
            <a:xfrm>
              <a:off x="2016" y="2208"/>
              <a:ext cx="624" cy="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0" name="Line 10"/>
            <p:cNvSpPr>
              <a:spLocks noChangeShapeType="1"/>
            </p:cNvSpPr>
            <p:nvPr/>
          </p:nvSpPr>
          <p:spPr bwMode="auto">
            <a:xfrm>
              <a:off x="2016" y="2400"/>
              <a:ext cx="624" cy="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1" name="Line 11"/>
            <p:cNvSpPr>
              <a:spLocks noChangeShapeType="1"/>
            </p:cNvSpPr>
            <p:nvPr/>
          </p:nvSpPr>
          <p:spPr bwMode="auto">
            <a:xfrm>
              <a:off x="2016" y="2400"/>
              <a:ext cx="0" cy="43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2" name="Line 12"/>
            <p:cNvSpPr>
              <a:spLocks noChangeShapeType="1"/>
            </p:cNvSpPr>
            <p:nvPr/>
          </p:nvSpPr>
          <p:spPr bwMode="auto">
            <a:xfrm>
              <a:off x="2640" y="2400"/>
              <a:ext cx="0" cy="43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3" name="Line 13"/>
            <p:cNvSpPr>
              <a:spLocks noChangeShapeType="1"/>
            </p:cNvSpPr>
            <p:nvPr/>
          </p:nvSpPr>
          <p:spPr bwMode="auto">
            <a:xfrm>
              <a:off x="1728" y="1584"/>
              <a:ext cx="0" cy="120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4" name="Line 14"/>
            <p:cNvSpPr>
              <a:spLocks noChangeShapeType="1"/>
            </p:cNvSpPr>
            <p:nvPr/>
          </p:nvSpPr>
          <p:spPr bwMode="auto">
            <a:xfrm flipH="1" flipV="1">
              <a:off x="1824" y="1200"/>
              <a:ext cx="192" cy="19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5" name="Line 15"/>
            <p:cNvSpPr>
              <a:spLocks noChangeShapeType="1"/>
            </p:cNvSpPr>
            <p:nvPr/>
          </p:nvSpPr>
          <p:spPr bwMode="auto">
            <a:xfrm flipH="1">
              <a:off x="2976" y="1680"/>
              <a:ext cx="0" cy="115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6" name="Line 16"/>
            <p:cNvSpPr>
              <a:spLocks noChangeShapeType="1"/>
            </p:cNvSpPr>
            <p:nvPr/>
          </p:nvSpPr>
          <p:spPr bwMode="auto">
            <a:xfrm>
              <a:off x="2016" y="864"/>
              <a:ext cx="960" cy="816"/>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7" name="Line 17"/>
            <p:cNvSpPr>
              <a:spLocks noChangeShapeType="1"/>
            </p:cNvSpPr>
            <p:nvPr/>
          </p:nvSpPr>
          <p:spPr bwMode="auto">
            <a:xfrm>
              <a:off x="1824" y="1200"/>
              <a:ext cx="0" cy="19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8" name="Line 18"/>
            <p:cNvSpPr>
              <a:spLocks noChangeShapeType="1"/>
            </p:cNvSpPr>
            <p:nvPr/>
          </p:nvSpPr>
          <p:spPr bwMode="auto">
            <a:xfrm>
              <a:off x="1344" y="624"/>
              <a:ext cx="0" cy="816"/>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19" name="Line 19"/>
            <p:cNvSpPr>
              <a:spLocks noChangeShapeType="1"/>
            </p:cNvSpPr>
            <p:nvPr/>
          </p:nvSpPr>
          <p:spPr bwMode="auto">
            <a:xfrm>
              <a:off x="2016" y="624"/>
              <a:ext cx="0" cy="24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 name="Line 20"/>
            <p:cNvSpPr>
              <a:spLocks noChangeShapeType="1"/>
            </p:cNvSpPr>
            <p:nvPr/>
          </p:nvSpPr>
          <p:spPr bwMode="auto">
            <a:xfrm flipH="1">
              <a:off x="1440" y="2766"/>
              <a:ext cx="288" cy="336"/>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1" name="Line 21"/>
            <p:cNvSpPr>
              <a:spLocks noChangeShapeType="1"/>
            </p:cNvSpPr>
            <p:nvPr/>
          </p:nvSpPr>
          <p:spPr bwMode="auto">
            <a:xfrm>
              <a:off x="2022" y="2826"/>
              <a:ext cx="215" cy="324"/>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2" name="Line 22"/>
            <p:cNvSpPr>
              <a:spLocks noChangeShapeType="1"/>
            </p:cNvSpPr>
            <p:nvPr/>
          </p:nvSpPr>
          <p:spPr bwMode="auto">
            <a:xfrm flipH="1">
              <a:off x="1518" y="2940"/>
              <a:ext cx="192" cy="19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3" name="Line 23"/>
            <p:cNvSpPr>
              <a:spLocks noChangeShapeType="1"/>
            </p:cNvSpPr>
            <p:nvPr/>
          </p:nvSpPr>
          <p:spPr bwMode="auto">
            <a:xfrm flipH="1">
              <a:off x="1662" y="2928"/>
              <a:ext cx="48" cy="336"/>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4" name="Line 24"/>
            <p:cNvSpPr>
              <a:spLocks noChangeShapeType="1"/>
            </p:cNvSpPr>
            <p:nvPr/>
          </p:nvSpPr>
          <p:spPr bwMode="auto">
            <a:xfrm>
              <a:off x="1986" y="2922"/>
              <a:ext cx="180" cy="325"/>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5" name="Line 25"/>
            <p:cNvSpPr>
              <a:spLocks noChangeShapeType="1"/>
            </p:cNvSpPr>
            <p:nvPr/>
          </p:nvSpPr>
          <p:spPr bwMode="auto">
            <a:xfrm>
              <a:off x="2976" y="2832"/>
              <a:ext cx="336" cy="24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6" name="Line 26"/>
            <p:cNvSpPr>
              <a:spLocks noChangeShapeType="1"/>
            </p:cNvSpPr>
            <p:nvPr/>
          </p:nvSpPr>
          <p:spPr bwMode="auto">
            <a:xfrm flipH="1">
              <a:off x="2400" y="2832"/>
              <a:ext cx="240" cy="24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 name="Line 27"/>
            <p:cNvSpPr>
              <a:spLocks noChangeShapeType="1"/>
            </p:cNvSpPr>
            <p:nvPr/>
          </p:nvSpPr>
          <p:spPr bwMode="auto">
            <a:xfrm flipH="1">
              <a:off x="2496" y="3024"/>
              <a:ext cx="240" cy="19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8" name="Line 28"/>
            <p:cNvSpPr>
              <a:spLocks noChangeShapeType="1"/>
            </p:cNvSpPr>
            <p:nvPr/>
          </p:nvSpPr>
          <p:spPr bwMode="auto">
            <a:xfrm>
              <a:off x="2880" y="3072"/>
              <a:ext cx="0" cy="288"/>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9" name="Line 29"/>
            <p:cNvSpPr>
              <a:spLocks noChangeShapeType="1"/>
            </p:cNvSpPr>
            <p:nvPr/>
          </p:nvSpPr>
          <p:spPr bwMode="auto">
            <a:xfrm>
              <a:off x="2880" y="3072"/>
              <a:ext cx="144" cy="24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0" name="Line 30"/>
            <p:cNvSpPr>
              <a:spLocks noChangeShapeType="1"/>
            </p:cNvSpPr>
            <p:nvPr/>
          </p:nvSpPr>
          <p:spPr bwMode="auto">
            <a:xfrm>
              <a:off x="3024" y="3024"/>
              <a:ext cx="144" cy="240"/>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1" name="Line 31"/>
            <p:cNvSpPr>
              <a:spLocks noChangeShapeType="1"/>
            </p:cNvSpPr>
            <p:nvPr/>
          </p:nvSpPr>
          <p:spPr bwMode="auto">
            <a:xfrm>
              <a:off x="3024" y="3024"/>
              <a:ext cx="240" cy="19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2" name="Line 32"/>
            <p:cNvSpPr>
              <a:spLocks noChangeShapeType="1"/>
            </p:cNvSpPr>
            <p:nvPr/>
          </p:nvSpPr>
          <p:spPr bwMode="auto">
            <a:xfrm flipH="1">
              <a:off x="2688" y="3024"/>
              <a:ext cx="48" cy="288"/>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3" name="Line 33"/>
            <p:cNvSpPr>
              <a:spLocks noChangeShapeType="1"/>
            </p:cNvSpPr>
            <p:nvPr/>
          </p:nvSpPr>
          <p:spPr bwMode="auto">
            <a:xfrm flipH="1">
              <a:off x="1938" y="2927"/>
              <a:ext cx="48" cy="336"/>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4" name="Line 34"/>
            <p:cNvSpPr>
              <a:spLocks noChangeShapeType="1"/>
            </p:cNvSpPr>
            <p:nvPr/>
          </p:nvSpPr>
          <p:spPr bwMode="auto">
            <a:xfrm flipH="1">
              <a:off x="1734" y="2928"/>
              <a:ext cx="96" cy="336"/>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5" name="Line 35"/>
            <p:cNvSpPr>
              <a:spLocks noChangeShapeType="1"/>
            </p:cNvSpPr>
            <p:nvPr/>
          </p:nvSpPr>
          <p:spPr bwMode="auto">
            <a:xfrm>
              <a:off x="1830" y="2928"/>
              <a:ext cx="48" cy="336"/>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36" name="Text Box 36"/>
            <p:cNvSpPr txBox="1">
              <a:spLocks noChangeArrowheads="1"/>
            </p:cNvSpPr>
            <p:nvPr/>
          </p:nvSpPr>
          <p:spPr bwMode="auto">
            <a:xfrm>
              <a:off x="-31" y="633"/>
              <a:ext cx="1274" cy="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2800" b="1" dirty="0">
                  <a:solidFill>
                    <a:srgbClr val="339933"/>
                  </a:solidFill>
                  <a:latin typeface="楷体" panose="02010609060101010101" pitchFamily="49" charset="-122"/>
                  <a:ea typeface="楷体" panose="02010609060101010101" pitchFamily="49" charset="-122"/>
                </a:rPr>
                <a:t>主动脉</a:t>
              </a:r>
              <a:endParaRPr lang="zh-CN" altLang="en-US" sz="2800" dirty="0">
                <a:solidFill>
                  <a:srgbClr val="339933"/>
                </a:solidFill>
                <a:latin typeface="楷体" panose="02010609060101010101" pitchFamily="49" charset="-122"/>
                <a:ea typeface="楷体" panose="02010609060101010101" pitchFamily="49" charset="-122"/>
              </a:endParaRPr>
            </a:p>
          </p:txBody>
        </p:sp>
        <p:sp>
          <p:nvSpPr>
            <p:cNvPr id="37" name="Text Box 37"/>
            <p:cNvSpPr txBox="1">
              <a:spLocks noChangeArrowheads="1"/>
            </p:cNvSpPr>
            <p:nvPr/>
          </p:nvSpPr>
          <p:spPr bwMode="auto">
            <a:xfrm>
              <a:off x="1632" y="3264"/>
              <a:ext cx="384"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1800"/>
                <a:t> </a:t>
              </a:r>
              <a:r>
                <a:rPr lang="en-US" altLang="zh-CN" sz="1800" b="1"/>
                <a:t>B</a:t>
              </a:r>
            </a:p>
          </p:txBody>
        </p:sp>
        <p:sp>
          <p:nvSpPr>
            <p:cNvPr id="38" name="Text Box 38"/>
            <p:cNvSpPr txBox="1">
              <a:spLocks noChangeArrowheads="1"/>
            </p:cNvSpPr>
            <p:nvPr/>
          </p:nvSpPr>
          <p:spPr bwMode="auto">
            <a:xfrm>
              <a:off x="2688" y="3264"/>
              <a:ext cx="480"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1800" b="1"/>
                <a:t>A</a:t>
              </a:r>
              <a:endParaRPr lang="en-US" altLang="zh-CN" sz="1800"/>
            </a:p>
          </p:txBody>
        </p:sp>
        <p:sp>
          <p:nvSpPr>
            <p:cNvPr id="39" name="AutoShape 39"/>
            <p:cNvSpPr>
              <a:spLocks/>
            </p:cNvSpPr>
            <p:nvPr/>
          </p:nvSpPr>
          <p:spPr bwMode="auto">
            <a:xfrm>
              <a:off x="1104" y="1008"/>
              <a:ext cx="144" cy="1632"/>
            </a:xfrm>
            <a:prstGeom prst="leftBrace">
              <a:avLst>
                <a:gd name="adj1" fmla="val 94444"/>
                <a:gd name="adj2" fmla="val 50000"/>
              </a:avLst>
            </a:prstGeom>
            <a:noFill/>
            <a:ln w="444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sp>
          <p:nvSpPr>
            <p:cNvPr id="40" name="AutoShape 40"/>
            <p:cNvSpPr>
              <a:spLocks/>
            </p:cNvSpPr>
            <p:nvPr/>
          </p:nvSpPr>
          <p:spPr bwMode="auto">
            <a:xfrm>
              <a:off x="1152" y="2784"/>
              <a:ext cx="96" cy="528"/>
            </a:xfrm>
            <a:prstGeom prst="leftBrace">
              <a:avLst>
                <a:gd name="adj1" fmla="val 45833"/>
                <a:gd name="adj2" fmla="val 50000"/>
              </a:avLst>
            </a:prstGeom>
            <a:noFill/>
            <a:ln w="444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sp>
          <p:nvSpPr>
            <p:cNvPr id="41" name="Text Box 41"/>
            <p:cNvSpPr txBox="1">
              <a:spLocks noChangeArrowheads="1"/>
            </p:cNvSpPr>
            <p:nvPr/>
          </p:nvSpPr>
          <p:spPr bwMode="auto">
            <a:xfrm>
              <a:off x="-274" y="1576"/>
              <a:ext cx="1458" cy="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2800" b="1" dirty="0">
                  <a:solidFill>
                    <a:srgbClr val="339933"/>
                  </a:solidFill>
                  <a:latin typeface="楷体" panose="02010609060101010101" pitchFamily="49" charset="-122"/>
                  <a:ea typeface="楷体" panose="02010609060101010101" pitchFamily="49" charset="-122"/>
                </a:rPr>
                <a:t>输送血管</a:t>
              </a:r>
              <a:endParaRPr lang="zh-CN" altLang="en-US" sz="2800" dirty="0">
                <a:solidFill>
                  <a:srgbClr val="339933"/>
                </a:solidFill>
                <a:latin typeface="楷体" panose="02010609060101010101" pitchFamily="49" charset="-122"/>
                <a:ea typeface="楷体" panose="02010609060101010101" pitchFamily="49" charset="-122"/>
              </a:endParaRPr>
            </a:p>
          </p:txBody>
        </p:sp>
        <p:sp>
          <p:nvSpPr>
            <p:cNvPr id="42" name="Text Box 42"/>
            <p:cNvSpPr txBox="1">
              <a:spLocks noChangeArrowheads="1"/>
            </p:cNvSpPr>
            <p:nvPr/>
          </p:nvSpPr>
          <p:spPr bwMode="auto">
            <a:xfrm>
              <a:off x="-306" y="2813"/>
              <a:ext cx="1472" cy="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2800" b="1" dirty="0">
                  <a:solidFill>
                    <a:srgbClr val="339933"/>
                  </a:solidFill>
                  <a:latin typeface="楷体" panose="02010609060101010101" pitchFamily="49" charset="-122"/>
                  <a:ea typeface="楷体" panose="02010609060101010101" pitchFamily="49" charset="-122"/>
                </a:rPr>
                <a:t>阻力血管</a:t>
              </a:r>
            </a:p>
          </p:txBody>
        </p:sp>
        <p:sp>
          <p:nvSpPr>
            <p:cNvPr id="43" name="Freeform 43"/>
            <p:cNvSpPr>
              <a:spLocks/>
            </p:cNvSpPr>
            <p:nvPr/>
          </p:nvSpPr>
          <p:spPr bwMode="auto">
            <a:xfrm>
              <a:off x="2640" y="1872"/>
              <a:ext cx="144" cy="288"/>
            </a:xfrm>
            <a:custGeom>
              <a:avLst/>
              <a:gdLst>
                <a:gd name="T0" fmla="*/ 0 w 112"/>
                <a:gd name="T1" fmla="*/ 0 h 288"/>
                <a:gd name="T2" fmla="*/ 123 w 112"/>
                <a:gd name="T3" fmla="*/ 96 h 288"/>
                <a:gd name="T4" fmla="*/ 123 w 112"/>
                <a:gd name="T5" fmla="*/ 192 h 288"/>
                <a:gd name="T6" fmla="*/ 0 w 112"/>
                <a:gd name="T7" fmla="*/ 288 h 2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2" h="288">
                  <a:moveTo>
                    <a:pt x="0" y="0"/>
                  </a:moveTo>
                  <a:cubicBezTo>
                    <a:pt x="40" y="32"/>
                    <a:pt x="80" y="64"/>
                    <a:pt x="96" y="96"/>
                  </a:cubicBezTo>
                  <a:cubicBezTo>
                    <a:pt x="112" y="128"/>
                    <a:pt x="112" y="160"/>
                    <a:pt x="96" y="192"/>
                  </a:cubicBezTo>
                  <a:cubicBezTo>
                    <a:pt x="80" y="224"/>
                    <a:pt x="16" y="272"/>
                    <a:pt x="0" y="288"/>
                  </a:cubicBezTo>
                </a:path>
              </a:pathLst>
            </a:custGeom>
            <a:solidFill>
              <a:srgbClr val="FF0000"/>
            </a:soli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4" name="Freeform 44"/>
            <p:cNvSpPr>
              <a:spLocks/>
            </p:cNvSpPr>
            <p:nvPr/>
          </p:nvSpPr>
          <p:spPr bwMode="auto">
            <a:xfrm>
              <a:off x="2832" y="1920"/>
              <a:ext cx="144" cy="384"/>
            </a:xfrm>
            <a:custGeom>
              <a:avLst/>
              <a:gdLst>
                <a:gd name="T0" fmla="*/ 144 w 144"/>
                <a:gd name="T1" fmla="*/ 0 h 384"/>
                <a:gd name="T2" fmla="*/ 48 w 144"/>
                <a:gd name="T3" fmla="*/ 96 h 384"/>
                <a:gd name="T4" fmla="*/ 0 w 144"/>
                <a:gd name="T5" fmla="*/ 192 h 384"/>
                <a:gd name="T6" fmla="*/ 48 w 144"/>
                <a:gd name="T7" fmla="*/ 288 h 384"/>
                <a:gd name="T8" fmla="*/ 144 w 144"/>
                <a:gd name="T9" fmla="*/ 384 h 3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 h="384">
                  <a:moveTo>
                    <a:pt x="144" y="0"/>
                  </a:moveTo>
                  <a:cubicBezTo>
                    <a:pt x="108" y="32"/>
                    <a:pt x="72" y="64"/>
                    <a:pt x="48" y="96"/>
                  </a:cubicBezTo>
                  <a:cubicBezTo>
                    <a:pt x="24" y="128"/>
                    <a:pt x="0" y="160"/>
                    <a:pt x="0" y="192"/>
                  </a:cubicBezTo>
                  <a:cubicBezTo>
                    <a:pt x="0" y="224"/>
                    <a:pt x="24" y="256"/>
                    <a:pt x="48" y="288"/>
                  </a:cubicBezTo>
                  <a:cubicBezTo>
                    <a:pt x="72" y="320"/>
                    <a:pt x="128" y="368"/>
                    <a:pt x="144" y="384"/>
                  </a:cubicBezTo>
                </a:path>
              </a:pathLst>
            </a:custGeom>
            <a:solidFill>
              <a:srgbClr val="FF0000"/>
            </a:soli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 name="Text Box 45"/>
            <p:cNvSpPr txBox="1">
              <a:spLocks noChangeArrowheads="1"/>
            </p:cNvSpPr>
            <p:nvPr/>
          </p:nvSpPr>
          <p:spPr bwMode="auto">
            <a:xfrm>
              <a:off x="2496" y="3552"/>
              <a:ext cx="816"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en-US" sz="1800" b="1" dirty="0">
                  <a:solidFill>
                    <a:srgbClr val="FF0000"/>
                  </a:solidFill>
                  <a:latin typeface="楷体" panose="02010609060101010101" pitchFamily="49" charset="-122"/>
                  <a:ea typeface="楷体" panose="02010609060101010101" pitchFamily="49" charset="-122"/>
                </a:rPr>
                <a:t>缺血区</a:t>
              </a:r>
            </a:p>
          </p:txBody>
        </p:sp>
        <p:sp>
          <p:nvSpPr>
            <p:cNvPr id="46" name="Text Box 46"/>
            <p:cNvSpPr txBox="1">
              <a:spLocks noChangeArrowheads="1"/>
            </p:cNvSpPr>
            <p:nvPr/>
          </p:nvSpPr>
          <p:spPr bwMode="auto">
            <a:xfrm>
              <a:off x="1392" y="3552"/>
              <a:ext cx="960" cy="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zh-CN" altLang="zh-CN" sz="1800" b="1" dirty="0">
                  <a:latin typeface="楷体" panose="02010609060101010101" pitchFamily="49" charset="-122"/>
                  <a:ea typeface="楷体" panose="02010609060101010101" pitchFamily="49" charset="-122"/>
                </a:rPr>
                <a:t>非缺血区</a:t>
              </a:r>
              <a:endParaRPr lang="zh-CN" altLang="en-US" sz="1800" b="1" dirty="0">
                <a:latin typeface="楷体" panose="02010609060101010101" pitchFamily="49" charset="-122"/>
                <a:ea typeface="楷体" panose="02010609060101010101" pitchFamily="49" charset="-122"/>
              </a:endParaRPr>
            </a:p>
          </p:txBody>
        </p:sp>
      </p:grpSp>
      <p:grpSp>
        <p:nvGrpSpPr>
          <p:cNvPr id="47" name="Group 47"/>
          <p:cNvGrpSpPr>
            <a:grpSpLocks/>
          </p:cNvGrpSpPr>
          <p:nvPr/>
        </p:nvGrpSpPr>
        <p:grpSpPr bwMode="auto">
          <a:xfrm>
            <a:off x="5533066" y="511595"/>
            <a:ext cx="2786063" cy="4420791"/>
            <a:chOff x="3317" y="-31"/>
            <a:chExt cx="2340" cy="3713"/>
          </a:xfrm>
        </p:grpSpPr>
        <p:sp>
          <p:nvSpPr>
            <p:cNvPr id="48" name="Text Box 48"/>
            <p:cNvSpPr txBox="1">
              <a:spLocks noChangeArrowheads="1"/>
            </p:cNvSpPr>
            <p:nvPr/>
          </p:nvSpPr>
          <p:spPr bwMode="auto">
            <a:xfrm>
              <a:off x="3317" y="-31"/>
              <a:ext cx="2340" cy="439"/>
            </a:xfrm>
            <a:prstGeom prst="rect">
              <a:avLst/>
            </a:prstGeom>
            <a:solidFill>
              <a:srgbClr val="C1FFFF"/>
            </a:solidFill>
            <a:ln w="444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spcBef>
                  <a:spcPct val="50000"/>
                </a:spcBef>
              </a:pPr>
              <a:r>
                <a:rPr lang="en-US" altLang="zh-CN" sz="2100" b="1" dirty="0">
                  <a:solidFill>
                    <a:schemeClr val="folHlink"/>
                  </a:solidFill>
                </a:rPr>
                <a:t>  </a:t>
              </a:r>
              <a:r>
                <a:rPr lang="zh-CN" altLang="en-US" sz="2800" b="1" dirty="0">
                  <a:solidFill>
                    <a:srgbClr val="0000FF"/>
                  </a:solidFill>
                  <a:latin typeface="楷体" panose="02010609060101010101" pitchFamily="49" charset="-122"/>
                  <a:ea typeface="楷体" panose="02010609060101010101" pitchFamily="49" charset="-122"/>
                </a:rPr>
                <a:t>给硝酸甘油后</a:t>
              </a:r>
            </a:p>
          </p:txBody>
        </p:sp>
        <p:sp>
          <p:nvSpPr>
            <p:cNvPr id="49" name="Line 49"/>
            <p:cNvSpPr>
              <a:spLocks noChangeShapeType="1"/>
            </p:cNvSpPr>
            <p:nvPr/>
          </p:nvSpPr>
          <p:spPr bwMode="auto">
            <a:xfrm flipH="1">
              <a:off x="3792" y="1344"/>
              <a:ext cx="336" cy="24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 name="Line 50"/>
            <p:cNvSpPr>
              <a:spLocks noChangeShapeType="1"/>
            </p:cNvSpPr>
            <p:nvPr/>
          </p:nvSpPr>
          <p:spPr bwMode="auto">
            <a:xfrm flipH="1">
              <a:off x="4138" y="1601"/>
              <a:ext cx="323" cy="24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1" name="Line 51"/>
            <p:cNvSpPr>
              <a:spLocks noChangeShapeType="1"/>
            </p:cNvSpPr>
            <p:nvPr/>
          </p:nvSpPr>
          <p:spPr bwMode="auto">
            <a:xfrm>
              <a:off x="4138" y="1841"/>
              <a:ext cx="1" cy="336"/>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2" name="Line 52"/>
            <p:cNvSpPr>
              <a:spLocks noChangeShapeType="1"/>
            </p:cNvSpPr>
            <p:nvPr/>
          </p:nvSpPr>
          <p:spPr bwMode="auto">
            <a:xfrm>
              <a:off x="4461" y="1601"/>
              <a:ext cx="376" cy="24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3" name="Line 53"/>
            <p:cNvSpPr>
              <a:spLocks noChangeShapeType="1"/>
            </p:cNvSpPr>
            <p:nvPr/>
          </p:nvSpPr>
          <p:spPr bwMode="auto">
            <a:xfrm>
              <a:off x="4800" y="1824"/>
              <a:ext cx="1" cy="336"/>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4" name="Line 54"/>
            <p:cNvSpPr>
              <a:spLocks noChangeShapeType="1"/>
            </p:cNvSpPr>
            <p:nvPr/>
          </p:nvSpPr>
          <p:spPr bwMode="auto">
            <a:xfrm>
              <a:off x="4128" y="2160"/>
              <a:ext cx="699" cy="1"/>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55" name="Group 55"/>
            <p:cNvGrpSpPr>
              <a:grpSpLocks/>
            </p:cNvGrpSpPr>
            <p:nvPr/>
          </p:nvGrpSpPr>
          <p:grpSpPr bwMode="auto">
            <a:xfrm>
              <a:off x="4138" y="2465"/>
              <a:ext cx="700" cy="337"/>
              <a:chOff x="4186" y="2465"/>
              <a:chExt cx="700" cy="337"/>
            </a:xfrm>
          </p:grpSpPr>
          <p:sp>
            <p:nvSpPr>
              <p:cNvPr id="85" name="Line 56"/>
              <p:cNvSpPr>
                <a:spLocks noChangeShapeType="1"/>
              </p:cNvSpPr>
              <p:nvPr/>
            </p:nvSpPr>
            <p:spPr bwMode="auto">
              <a:xfrm>
                <a:off x="4186" y="2465"/>
                <a:ext cx="699" cy="1"/>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6" name="Line 57"/>
              <p:cNvSpPr>
                <a:spLocks noChangeShapeType="1"/>
              </p:cNvSpPr>
              <p:nvPr/>
            </p:nvSpPr>
            <p:spPr bwMode="auto">
              <a:xfrm>
                <a:off x="4186" y="2465"/>
                <a:ext cx="1" cy="337"/>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87" name="Line 58"/>
              <p:cNvSpPr>
                <a:spLocks noChangeShapeType="1"/>
              </p:cNvSpPr>
              <p:nvPr/>
            </p:nvSpPr>
            <p:spPr bwMode="auto">
              <a:xfrm>
                <a:off x="4885" y="2465"/>
                <a:ext cx="1" cy="337"/>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56" name="Line 59"/>
            <p:cNvSpPr>
              <a:spLocks noChangeShapeType="1"/>
            </p:cNvSpPr>
            <p:nvPr/>
          </p:nvSpPr>
          <p:spPr bwMode="auto">
            <a:xfrm>
              <a:off x="3792" y="1584"/>
              <a:ext cx="1" cy="1201"/>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 name="Line 60"/>
            <p:cNvSpPr>
              <a:spLocks noChangeShapeType="1"/>
            </p:cNvSpPr>
            <p:nvPr/>
          </p:nvSpPr>
          <p:spPr bwMode="auto">
            <a:xfrm flipH="1" flipV="1">
              <a:off x="3923" y="1168"/>
              <a:ext cx="215" cy="193"/>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8" name="Line 61"/>
            <p:cNvSpPr>
              <a:spLocks noChangeShapeType="1"/>
            </p:cNvSpPr>
            <p:nvPr/>
          </p:nvSpPr>
          <p:spPr bwMode="auto">
            <a:xfrm>
              <a:off x="5285" y="1729"/>
              <a:ext cx="0" cy="1056"/>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9" name="Line 62"/>
            <p:cNvSpPr>
              <a:spLocks noChangeShapeType="1"/>
            </p:cNvSpPr>
            <p:nvPr/>
          </p:nvSpPr>
          <p:spPr bwMode="auto">
            <a:xfrm>
              <a:off x="4128" y="816"/>
              <a:ext cx="1151" cy="926"/>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0" name="Line 63"/>
            <p:cNvSpPr>
              <a:spLocks noChangeShapeType="1"/>
            </p:cNvSpPr>
            <p:nvPr/>
          </p:nvSpPr>
          <p:spPr bwMode="auto">
            <a:xfrm>
              <a:off x="3504" y="576"/>
              <a:ext cx="0" cy="864"/>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1" name="Line 64"/>
            <p:cNvSpPr>
              <a:spLocks noChangeShapeType="1"/>
            </p:cNvSpPr>
            <p:nvPr/>
          </p:nvSpPr>
          <p:spPr bwMode="auto">
            <a:xfrm>
              <a:off x="4128" y="576"/>
              <a:ext cx="1" cy="24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2" name="Line 65"/>
            <p:cNvSpPr>
              <a:spLocks noChangeShapeType="1"/>
            </p:cNvSpPr>
            <p:nvPr/>
          </p:nvSpPr>
          <p:spPr bwMode="auto">
            <a:xfrm flipH="1">
              <a:off x="3523" y="2748"/>
              <a:ext cx="299" cy="354"/>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3" name="Line 66"/>
            <p:cNvSpPr>
              <a:spLocks noChangeShapeType="1"/>
            </p:cNvSpPr>
            <p:nvPr/>
          </p:nvSpPr>
          <p:spPr bwMode="auto">
            <a:xfrm>
              <a:off x="4126" y="2795"/>
              <a:ext cx="250" cy="373"/>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4" name="Line 67"/>
            <p:cNvSpPr>
              <a:spLocks noChangeShapeType="1"/>
            </p:cNvSpPr>
            <p:nvPr/>
          </p:nvSpPr>
          <p:spPr bwMode="auto">
            <a:xfrm flipH="1">
              <a:off x="3562" y="2890"/>
              <a:ext cx="266" cy="238"/>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5" name="Line 68"/>
            <p:cNvSpPr>
              <a:spLocks noChangeShapeType="1"/>
            </p:cNvSpPr>
            <p:nvPr/>
          </p:nvSpPr>
          <p:spPr bwMode="auto">
            <a:xfrm flipH="1">
              <a:off x="3794" y="2880"/>
              <a:ext cx="54" cy="336"/>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6" name="Line 69"/>
            <p:cNvSpPr>
              <a:spLocks noChangeShapeType="1"/>
            </p:cNvSpPr>
            <p:nvPr/>
          </p:nvSpPr>
          <p:spPr bwMode="auto">
            <a:xfrm>
              <a:off x="4084" y="2915"/>
              <a:ext cx="256" cy="289"/>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7" name="Line 70"/>
            <p:cNvSpPr>
              <a:spLocks noChangeShapeType="1"/>
            </p:cNvSpPr>
            <p:nvPr/>
          </p:nvSpPr>
          <p:spPr bwMode="auto">
            <a:xfrm>
              <a:off x="5272" y="2781"/>
              <a:ext cx="376" cy="282"/>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 name="Line 71"/>
            <p:cNvSpPr>
              <a:spLocks noChangeShapeType="1"/>
            </p:cNvSpPr>
            <p:nvPr/>
          </p:nvSpPr>
          <p:spPr bwMode="auto">
            <a:xfrm flipH="1">
              <a:off x="4568" y="2802"/>
              <a:ext cx="269" cy="24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9" name="Line 72"/>
            <p:cNvSpPr>
              <a:spLocks noChangeShapeType="1"/>
            </p:cNvSpPr>
            <p:nvPr/>
          </p:nvSpPr>
          <p:spPr bwMode="auto">
            <a:xfrm flipH="1">
              <a:off x="4676" y="2994"/>
              <a:ext cx="268" cy="192"/>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0" name="Line 73"/>
            <p:cNvSpPr>
              <a:spLocks noChangeShapeType="1"/>
            </p:cNvSpPr>
            <p:nvPr/>
          </p:nvSpPr>
          <p:spPr bwMode="auto">
            <a:xfrm>
              <a:off x="5105" y="3042"/>
              <a:ext cx="1" cy="288"/>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1" name="Line 74"/>
            <p:cNvSpPr>
              <a:spLocks noChangeShapeType="1"/>
            </p:cNvSpPr>
            <p:nvPr/>
          </p:nvSpPr>
          <p:spPr bwMode="auto">
            <a:xfrm>
              <a:off x="5105" y="3042"/>
              <a:ext cx="139" cy="33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2" name="Line 75"/>
            <p:cNvSpPr>
              <a:spLocks noChangeShapeType="1"/>
            </p:cNvSpPr>
            <p:nvPr/>
          </p:nvSpPr>
          <p:spPr bwMode="auto">
            <a:xfrm>
              <a:off x="5267" y="2994"/>
              <a:ext cx="161" cy="240"/>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3" name="Line 76"/>
            <p:cNvSpPr>
              <a:spLocks noChangeShapeType="1"/>
            </p:cNvSpPr>
            <p:nvPr/>
          </p:nvSpPr>
          <p:spPr bwMode="auto">
            <a:xfrm>
              <a:off x="5267" y="2994"/>
              <a:ext cx="251" cy="207"/>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4" name="Line 77"/>
            <p:cNvSpPr>
              <a:spLocks noChangeShapeType="1"/>
            </p:cNvSpPr>
            <p:nvPr/>
          </p:nvSpPr>
          <p:spPr bwMode="auto">
            <a:xfrm flipH="1">
              <a:off x="4891" y="2994"/>
              <a:ext cx="53" cy="288"/>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5" name="Line 78"/>
            <p:cNvSpPr>
              <a:spLocks noChangeShapeType="1"/>
            </p:cNvSpPr>
            <p:nvPr/>
          </p:nvSpPr>
          <p:spPr bwMode="auto">
            <a:xfrm flipH="1">
              <a:off x="4049" y="2910"/>
              <a:ext cx="53" cy="336"/>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6" name="Line 79"/>
            <p:cNvSpPr>
              <a:spLocks noChangeShapeType="1"/>
            </p:cNvSpPr>
            <p:nvPr/>
          </p:nvSpPr>
          <p:spPr bwMode="auto">
            <a:xfrm flipH="1">
              <a:off x="3840" y="2898"/>
              <a:ext cx="107" cy="336"/>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7" name="Line 80"/>
            <p:cNvSpPr>
              <a:spLocks noChangeShapeType="1"/>
            </p:cNvSpPr>
            <p:nvPr/>
          </p:nvSpPr>
          <p:spPr bwMode="auto">
            <a:xfrm>
              <a:off x="3953" y="2898"/>
              <a:ext cx="54" cy="336"/>
            </a:xfrm>
            <a:prstGeom prst="line">
              <a:avLst/>
            </a:prstGeom>
            <a:noFill/>
            <a:ln w="444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78" name="Line 83"/>
            <p:cNvSpPr>
              <a:spLocks noChangeShapeType="1"/>
            </p:cNvSpPr>
            <p:nvPr/>
          </p:nvSpPr>
          <p:spPr bwMode="auto">
            <a:xfrm flipH="1">
              <a:off x="3984" y="1440"/>
              <a:ext cx="336" cy="240"/>
            </a:xfrm>
            <a:prstGeom prst="line">
              <a:avLst/>
            </a:prstGeom>
            <a:noFill/>
            <a:ln w="444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79" name="Line 84"/>
            <p:cNvSpPr>
              <a:spLocks noChangeShapeType="1"/>
            </p:cNvSpPr>
            <p:nvPr/>
          </p:nvSpPr>
          <p:spPr bwMode="auto">
            <a:xfrm>
              <a:off x="3984" y="2304"/>
              <a:ext cx="816" cy="0"/>
            </a:xfrm>
            <a:prstGeom prst="line">
              <a:avLst/>
            </a:prstGeom>
            <a:noFill/>
            <a:ln w="4445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0" name="Line 85"/>
            <p:cNvSpPr>
              <a:spLocks noChangeShapeType="1"/>
            </p:cNvSpPr>
            <p:nvPr/>
          </p:nvSpPr>
          <p:spPr bwMode="auto">
            <a:xfrm>
              <a:off x="3984" y="1680"/>
              <a:ext cx="0" cy="624"/>
            </a:xfrm>
            <a:prstGeom prst="line">
              <a:avLst/>
            </a:prstGeom>
            <a:noFill/>
            <a:ln w="444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1" name="Line 86"/>
            <p:cNvSpPr>
              <a:spLocks noChangeShapeType="1"/>
            </p:cNvSpPr>
            <p:nvPr/>
          </p:nvSpPr>
          <p:spPr bwMode="auto">
            <a:xfrm>
              <a:off x="3984" y="2304"/>
              <a:ext cx="0" cy="480"/>
            </a:xfrm>
            <a:prstGeom prst="line">
              <a:avLst/>
            </a:prstGeom>
            <a:noFill/>
            <a:ln w="44450">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2" name="Text Box 87"/>
            <p:cNvSpPr txBox="1">
              <a:spLocks noChangeArrowheads="1"/>
            </p:cNvSpPr>
            <p:nvPr/>
          </p:nvSpPr>
          <p:spPr bwMode="auto">
            <a:xfrm>
              <a:off x="3840" y="3348"/>
              <a:ext cx="346" cy="3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pPr>
              <a:r>
                <a:rPr lang="en-US" altLang="zh-CN" sz="1800" b="1" dirty="0"/>
                <a:t>B</a:t>
              </a:r>
              <a:endParaRPr lang="en-US" altLang="zh-CN" sz="1800" dirty="0"/>
            </a:p>
          </p:txBody>
        </p:sp>
        <p:sp>
          <p:nvSpPr>
            <p:cNvPr id="83" name="Text Box 88"/>
            <p:cNvSpPr txBox="1">
              <a:spLocks noChangeArrowheads="1"/>
            </p:cNvSpPr>
            <p:nvPr/>
          </p:nvSpPr>
          <p:spPr bwMode="auto">
            <a:xfrm>
              <a:off x="4944" y="3372"/>
              <a:ext cx="336" cy="3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ctr" eaLnBrk="1" hangingPunct="1">
                <a:spcBef>
                  <a:spcPct val="50000"/>
                </a:spcBef>
              </a:pPr>
              <a:r>
                <a:rPr lang="en-US" altLang="zh-CN" sz="1800" b="1" dirty="0"/>
                <a:t>A</a:t>
              </a:r>
              <a:endParaRPr lang="en-US" altLang="zh-CN" sz="1800" dirty="0"/>
            </a:p>
          </p:txBody>
        </p:sp>
        <p:sp>
          <p:nvSpPr>
            <p:cNvPr id="84" name="Line 89"/>
            <p:cNvSpPr>
              <a:spLocks noChangeShapeType="1"/>
            </p:cNvSpPr>
            <p:nvPr/>
          </p:nvSpPr>
          <p:spPr bwMode="auto">
            <a:xfrm>
              <a:off x="3928" y="1184"/>
              <a:ext cx="0" cy="192"/>
            </a:xfrm>
            <a:prstGeom prst="line">
              <a:avLst/>
            </a:prstGeom>
            <a:noFill/>
            <a:ln w="444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88" name="Freeform 44"/>
          <p:cNvSpPr>
            <a:spLocks/>
          </p:cNvSpPr>
          <p:nvPr/>
        </p:nvSpPr>
        <p:spPr bwMode="auto">
          <a:xfrm>
            <a:off x="7689771" y="2851011"/>
            <a:ext cx="171450" cy="457200"/>
          </a:xfrm>
          <a:custGeom>
            <a:avLst/>
            <a:gdLst>
              <a:gd name="T0" fmla="*/ 144 w 144"/>
              <a:gd name="T1" fmla="*/ 0 h 384"/>
              <a:gd name="T2" fmla="*/ 48 w 144"/>
              <a:gd name="T3" fmla="*/ 96 h 384"/>
              <a:gd name="T4" fmla="*/ 0 w 144"/>
              <a:gd name="T5" fmla="*/ 192 h 384"/>
              <a:gd name="T6" fmla="*/ 48 w 144"/>
              <a:gd name="T7" fmla="*/ 288 h 384"/>
              <a:gd name="T8" fmla="*/ 144 w 144"/>
              <a:gd name="T9" fmla="*/ 384 h 3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 h="384">
                <a:moveTo>
                  <a:pt x="144" y="0"/>
                </a:moveTo>
                <a:cubicBezTo>
                  <a:pt x="108" y="32"/>
                  <a:pt x="72" y="64"/>
                  <a:pt x="48" y="96"/>
                </a:cubicBezTo>
                <a:cubicBezTo>
                  <a:pt x="24" y="128"/>
                  <a:pt x="0" y="160"/>
                  <a:pt x="0" y="192"/>
                </a:cubicBezTo>
                <a:cubicBezTo>
                  <a:pt x="0" y="224"/>
                  <a:pt x="24" y="256"/>
                  <a:pt x="48" y="288"/>
                </a:cubicBezTo>
                <a:cubicBezTo>
                  <a:pt x="72" y="320"/>
                  <a:pt x="128" y="368"/>
                  <a:pt x="144" y="384"/>
                </a:cubicBezTo>
              </a:path>
            </a:pathLst>
          </a:custGeom>
          <a:solidFill>
            <a:srgbClr val="FF0000"/>
          </a:soli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89" name="Freeform 43"/>
          <p:cNvSpPr>
            <a:spLocks/>
          </p:cNvSpPr>
          <p:nvPr/>
        </p:nvSpPr>
        <p:spPr bwMode="auto">
          <a:xfrm>
            <a:off x="7326149" y="2773946"/>
            <a:ext cx="171450" cy="342900"/>
          </a:xfrm>
          <a:custGeom>
            <a:avLst/>
            <a:gdLst>
              <a:gd name="T0" fmla="*/ 0 w 112"/>
              <a:gd name="T1" fmla="*/ 0 h 288"/>
              <a:gd name="T2" fmla="*/ 123 w 112"/>
              <a:gd name="T3" fmla="*/ 96 h 288"/>
              <a:gd name="T4" fmla="*/ 123 w 112"/>
              <a:gd name="T5" fmla="*/ 192 h 288"/>
              <a:gd name="T6" fmla="*/ 0 w 112"/>
              <a:gd name="T7" fmla="*/ 288 h 28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2" h="288">
                <a:moveTo>
                  <a:pt x="0" y="0"/>
                </a:moveTo>
                <a:cubicBezTo>
                  <a:pt x="40" y="32"/>
                  <a:pt x="80" y="64"/>
                  <a:pt x="96" y="96"/>
                </a:cubicBezTo>
                <a:cubicBezTo>
                  <a:pt x="112" y="128"/>
                  <a:pt x="112" y="160"/>
                  <a:pt x="96" y="192"/>
                </a:cubicBezTo>
                <a:cubicBezTo>
                  <a:pt x="80" y="224"/>
                  <a:pt x="16" y="272"/>
                  <a:pt x="0" y="288"/>
                </a:cubicBezTo>
              </a:path>
            </a:pathLst>
          </a:custGeom>
          <a:solidFill>
            <a:srgbClr val="FF0000"/>
          </a:soli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nvGrpSpPr>
          <p:cNvPr id="90" name="Group 90"/>
          <p:cNvGrpSpPr>
            <a:grpSpLocks/>
          </p:cNvGrpSpPr>
          <p:nvPr/>
        </p:nvGrpSpPr>
        <p:grpSpPr bwMode="auto">
          <a:xfrm>
            <a:off x="2593413" y="2210022"/>
            <a:ext cx="857250" cy="1543050"/>
            <a:chOff x="1872" y="1440"/>
            <a:chExt cx="720" cy="1296"/>
          </a:xfrm>
        </p:grpSpPr>
        <p:sp>
          <p:nvSpPr>
            <p:cNvPr id="91" name="Line 91"/>
            <p:cNvSpPr>
              <a:spLocks noChangeShapeType="1"/>
            </p:cNvSpPr>
            <p:nvPr/>
          </p:nvSpPr>
          <p:spPr bwMode="auto">
            <a:xfrm flipH="1">
              <a:off x="1872" y="1440"/>
              <a:ext cx="384" cy="288"/>
            </a:xfrm>
            <a:prstGeom prst="line">
              <a:avLst/>
            </a:prstGeom>
            <a:noFill/>
            <a:ln w="44450">
              <a:solidFill>
                <a:srgbClr val="FF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2" name="Line 92"/>
            <p:cNvSpPr>
              <a:spLocks noChangeShapeType="1"/>
            </p:cNvSpPr>
            <p:nvPr/>
          </p:nvSpPr>
          <p:spPr bwMode="auto">
            <a:xfrm>
              <a:off x="1872" y="1776"/>
              <a:ext cx="0" cy="960"/>
            </a:xfrm>
            <a:prstGeom prst="line">
              <a:avLst/>
            </a:prstGeom>
            <a:noFill/>
            <a:ln w="44450">
              <a:solidFill>
                <a:srgbClr val="FF00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93" name="Line 93"/>
            <p:cNvSpPr>
              <a:spLocks noChangeShapeType="1"/>
            </p:cNvSpPr>
            <p:nvPr/>
          </p:nvSpPr>
          <p:spPr bwMode="auto">
            <a:xfrm>
              <a:off x="1920" y="2304"/>
              <a:ext cx="672" cy="0"/>
            </a:xfrm>
            <a:prstGeom prst="line">
              <a:avLst/>
            </a:prstGeom>
            <a:noFill/>
            <a:ln w="44450" cap="rnd">
              <a:solidFill>
                <a:schemeClr val="tx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sp>
        <p:nvSpPr>
          <p:cNvPr id="94" name="文本框 93"/>
          <p:cNvSpPr txBox="1"/>
          <p:nvPr/>
        </p:nvSpPr>
        <p:spPr>
          <a:xfrm>
            <a:off x="1401983" y="5218641"/>
            <a:ext cx="6196347" cy="584775"/>
          </a:xfrm>
          <a:prstGeom prst="rect">
            <a:avLst/>
          </a:prstGeom>
          <a:noFill/>
        </p:spPr>
        <p:txBody>
          <a:bodyPr wrap="square" rtlCol="0">
            <a:spAutoFit/>
          </a:bodyPr>
          <a:lstStyle/>
          <a:p>
            <a:r>
              <a:rPr lang="zh-CN" altLang="en-US" sz="3200" b="1" dirty="0">
                <a:solidFill>
                  <a:srgbClr val="FF0066"/>
                </a:solidFill>
                <a:latin typeface="楷体" panose="02010609060101010101" pitchFamily="49" charset="-122"/>
                <a:ea typeface="楷体" panose="02010609060101010101" pitchFamily="49" charset="-122"/>
              </a:rPr>
              <a:t>硝酸甘油对冠脉血流分布的影响</a:t>
            </a:r>
          </a:p>
        </p:txBody>
      </p:sp>
      <p:sp>
        <p:nvSpPr>
          <p:cNvPr id="95" name="文本框 94"/>
          <p:cNvSpPr txBox="1"/>
          <p:nvPr/>
        </p:nvSpPr>
        <p:spPr>
          <a:xfrm>
            <a:off x="720157" y="5762159"/>
            <a:ext cx="7559998" cy="830997"/>
          </a:xfrm>
          <a:prstGeom prst="rect">
            <a:avLst/>
          </a:prstGeom>
          <a:noFill/>
        </p:spPr>
        <p:txBody>
          <a:bodyPr wrap="square" rtlCol="0">
            <a:spAutoFit/>
          </a:bodyPr>
          <a:lstStyle/>
          <a:p>
            <a:pPr algn="ctr"/>
            <a:r>
              <a:rPr lang="zh-CN" altLang="en-US" sz="2400" b="1" dirty="0">
                <a:latin typeface="楷体" panose="02010609060101010101" pitchFamily="49" charset="-122"/>
                <a:ea typeface="楷体" panose="02010609060101010101" pitchFamily="49" charset="-122"/>
              </a:rPr>
              <a:t>血液从阻力较大的非缺血区经扩张的侧枝血管流向阻力较小的缺血区</a:t>
            </a:r>
          </a:p>
        </p:txBody>
      </p:sp>
    </p:spTree>
    <p:extLst>
      <p:ext uri="{BB962C8B-B14F-4D97-AF65-F5344CB8AC3E}">
        <p14:creationId xmlns:p14="http://schemas.microsoft.com/office/powerpoint/2010/main" val="1004746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任意多边形 20"/>
          <p:cNvSpPr/>
          <p:nvPr>
            <p:custDataLst>
              <p:tags r:id="rId2"/>
            </p:custDataLst>
          </p:nvPr>
        </p:nvSpPr>
        <p:spPr bwMode="auto">
          <a:xfrm>
            <a:off x="2318149" y="3443288"/>
            <a:ext cx="1021556" cy="962025"/>
          </a:xfrm>
          <a:custGeom>
            <a:avLst/>
            <a:gdLst/>
            <a:ahLst/>
            <a:cxnLst/>
            <a:rect l="0" t="0" r="r" b="b"/>
            <a:pathLst>
              <a:path w="1361803" h="1281345">
                <a:moveTo>
                  <a:pt x="340187" y="867542"/>
                </a:moveTo>
                <a:cubicBezTo>
                  <a:pt x="351512" y="867144"/>
                  <a:pt x="363575" y="872724"/>
                  <a:pt x="372930" y="883885"/>
                </a:cubicBezTo>
                <a:cubicBezTo>
                  <a:pt x="394595" y="907270"/>
                  <a:pt x="415275" y="931718"/>
                  <a:pt x="436940" y="957229"/>
                </a:cubicBezTo>
                <a:cubicBezTo>
                  <a:pt x="449742" y="946599"/>
                  <a:pt x="462543" y="935970"/>
                  <a:pt x="475345" y="925340"/>
                </a:cubicBezTo>
                <a:cubicBezTo>
                  <a:pt x="492086" y="911522"/>
                  <a:pt x="506857" y="910459"/>
                  <a:pt x="525568" y="923214"/>
                </a:cubicBezTo>
                <a:cubicBezTo>
                  <a:pt x="535415" y="929592"/>
                  <a:pt x="544278" y="935970"/>
                  <a:pt x="553141" y="942347"/>
                </a:cubicBezTo>
                <a:cubicBezTo>
                  <a:pt x="545263" y="967858"/>
                  <a:pt x="538370" y="993369"/>
                  <a:pt x="530492" y="1018880"/>
                </a:cubicBezTo>
                <a:cubicBezTo>
                  <a:pt x="528522" y="1018880"/>
                  <a:pt x="528522" y="1018880"/>
                  <a:pt x="527537" y="1018880"/>
                </a:cubicBezTo>
                <a:cubicBezTo>
                  <a:pt x="509812" y="1000810"/>
                  <a:pt x="494056" y="1007187"/>
                  <a:pt x="479284" y="1024195"/>
                </a:cubicBezTo>
                <a:cubicBezTo>
                  <a:pt x="473376" y="1030572"/>
                  <a:pt x="466482" y="1035887"/>
                  <a:pt x="459589" y="1041202"/>
                </a:cubicBezTo>
                <a:cubicBezTo>
                  <a:pt x="438909" y="1058209"/>
                  <a:pt x="420199" y="1056083"/>
                  <a:pt x="402473" y="1035887"/>
                </a:cubicBezTo>
                <a:cubicBezTo>
                  <a:pt x="385732" y="1017817"/>
                  <a:pt x="369976" y="998684"/>
                  <a:pt x="352251" y="978488"/>
                </a:cubicBezTo>
                <a:cubicBezTo>
                  <a:pt x="343388" y="995495"/>
                  <a:pt x="335510" y="1012502"/>
                  <a:pt x="327632" y="1028446"/>
                </a:cubicBezTo>
                <a:cubicBezTo>
                  <a:pt x="318769" y="1046517"/>
                  <a:pt x="303013" y="1053957"/>
                  <a:pt x="286272" y="1050768"/>
                </a:cubicBezTo>
                <a:cubicBezTo>
                  <a:pt x="262638" y="1046517"/>
                  <a:pt x="248851" y="1019943"/>
                  <a:pt x="259683" y="995495"/>
                </a:cubicBezTo>
                <a:cubicBezTo>
                  <a:pt x="276424" y="959355"/>
                  <a:pt x="293165" y="922151"/>
                  <a:pt x="311876" y="887074"/>
                </a:cubicBezTo>
                <a:cubicBezTo>
                  <a:pt x="318276" y="874318"/>
                  <a:pt x="328863" y="867941"/>
                  <a:pt x="340187" y="867542"/>
                </a:cubicBezTo>
                <a:close/>
                <a:moveTo>
                  <a:pt x="274255" y="687365"/>
                </a:moveTo>
                <a:cubicBezTo>
                  <a:pt x="330459" y="687365"/>
                  <a:pt x="386662" y="687365"/>
                  <a:pt x="442866" y="687365"/>
                </a:cubicBezTo>
                <a:cubicBezTo>
                  <a:pt x="516819" y="687365"/>
                  <a:pt x="590771" y="687365"/>
                  <a:pt x="664723" y="687365"/>
                </a:cubicBezTo>
                <a:cubicBezTo>
                  <a:pt x="670640" y="687365"/>
                  <a:pt x="675570" y="687365"/>
                  <a:pt x="684444" y="687365"/>
                </a:cubicBezTo>
                <a:cubicBezTo>
                  <a:pt x="666695" y="718154"/>
                  <a:pt x="649933" y="745757"/>
                  <a:pt x="632184" y="772299"/>
                </a:cubicBezTo>
                <a:cubicBezTo>
                  <a:pt x="630212" y="775484"/>
                  <a:pt x="625282" y="776545"/>
                  <a:pt x="621338" y="776545"/>
                </a:cubicBezTo>
                <a:cubicBezTo>
                  <a:pt x="504000" y="777607"/>
                  <a:pt x="387648" y="776545"/>
                  <a:pt x="270311" y="777607"/>
                </a:cubicBezTo>
                <a:cubicBezTo>
                  <a:pt x="259464" y="777607"/>
                  <a:pt x="255520" y="772299"/>
                  <a:pt x="256506" y="760620"/>
                </a:cubicBezTo>
                <a:cubicBezTo>
                  <a:pt x="256506" y="742572"/>
                  <a:pt x="256506" y="724524"/>
                  <a:pt x="255520" y="706475"/>
                </a:cubicBezTo>
                <a:cubicBezTo>
                  <a:pt x="255520" y="691612"/>
                  <a:pt x="261436" y="687365"/>
                  <a:pt x="274255" y="687365"/>
                </a:cubicBezTo>
                <a:close/>
                <a:moveTo>
                  <a:pt x="278054" y="504636"/>
                </a:moveTo>
                <a:cubicBezTo>
                  <a:pt x="354989" y="504636"/>
                  <a:pt x="432911" y="504636"/>
                  <a:pt x="509846" y="504636"/>
                </a:cubicBezTo>
                <a:cubicBezTo>
                  <a:pt x="588754" y="504636"/>
                  <a:pt x="666676" y="504636"/>
                  <a:pt x="745584" y="504636"/>
                </a:cubicBezTo>
                <a:cubicBezTo>
                  <a:pt x="764325" y="504636"/>
                  <a:pt x="765311" y="505700"/>
                  <a:pt x="765311" y="524845"/>
                </a:cubicBezTo>
                <a:cubicBezTo>
                  <a:pt x="765311" y="535481"/>
                  <a:pt x="765311" y="546117"/>
                  <a:pt x="765311" y="556753"/>
                </a:cubicBezTo>
                <a:cubicBezTo>
                  <a:pt x="765311" y="580153"/>
                  <a:pt x="752489" y="593980"/>
                  <a:pt x="730789" y="593980"/>
                </a:cubicBezTo>
                <a:cubicBezTo>
                  <a:pt x="580863" y="593980"/>
                  <a:pt x="429952" y="593980"/>
                  <a:pt x="279040" y="593980"/>
                </a:cubicBezTo>
                <a:cubicBezTo>
                  <a:pt x="256354" y="593980"/>
                  <a:pt x="256354" y="592917"/>
                  <a:pt x="256354" y="569517"/>
                </a:cubicBezTo>
                <a:cubicBezTo>
                  <a:pt x="256354" y="555690"/>
                  <a:pt x="256354" y="541863"/>
                  <a:pt x="256354" y="528036"/>
                </a:cubicBezTo>
                <a:cubicBezTo>
                  <a:pt x="256354" y="504636"/>
                  <a:pt x="256354" y="504636"/>
                  <a:pt x="278054" y="504636"/>
                </a:cubicBezTo>
                <a:close/>
                <a:moveTo>
                  <a:pt x="942895" y="453454"/>
                </a:moveTo>
                <a:cubicBezTo>
                  <a:pt x="989224" y="494914"/>
                  <a:pt x="1033581" y="534249"/>
                  <a:pt x="1077938" y="574646"/>
                </a:cubicBezTo>
                <a:cubicBezTo>
                  <a:pt x="1059210" y="599097"/>
                  <a:pt x="1040481" y="622484"/>
                  <a:pt x="1021752" y="644809"/>
                </a:cubicBezTo>
                <a:cubicBezTo>
                  <a:pt x="928109" y="760685"/>
                  <a:pt x="831509" y="874435"/>
                  <a:pt x="722095" y="974365"/>
                </a:cubicBezTo>
                <a:cubicBezTo>
                  <a:pt x="695481" y="999879"/>
                  <a:pt x="664923" y="1021141"/>
                  <a:pt x="635352" y="1042403"/>
                </a:cubicBezTo>
                <a:cubicBezTo>
                  <a:pt x="626481" y="1048781"/>
                  <a:pt x="613666" y="1046655"/>
                  <a:pt x="601838" y="1048781"/>
                </a:cubicBezTo>
                <a:cubicBezTo>
                  <a:pt x="601838" y="1037087"/>
                  <a:pt x="596909" y="1023267"/>
                  <a:pt x="600852" y="1012636"/>
                </a:cubicBezTo>
                <a:cubicBezTo>
                  <a:pt x="619581" y="969050"/>
                  <a:pt x="637323" y="924400"/>
                  <a:pt x="659995" y="882940"/>
                </a:cubicBezTo>
                <a:cubicBezTo>
                  <a:pt x="741809" y="734108"/>
                  <a:pt x="838409" y="595907"/>
                  <a:pt x="938952" y="460896"/>
                </a:cubicBezTo>
                <a:cubicBezTo>
                  <a:pt x="939938" y="458770"/>
                  <a:pt x="940924" y="456643"/>
                  <a:pt x="942895" y="453454"/>
                </a:cubicBezTo>
                <a:close/>
                <a:moveTo>
                  <a:pt x="1337162" y="323013"/>
                </a:moveTo>
                <a:cubicBezTo>
                  <a:pt x="1348990" y="326198"/>
                  <a:pt x="1361803" y="343189"/>
                  <a:pt x="1361803" y="358055"/>
                </a:cubicBezTo>
                <a:cubicBezTo>
                  <a:pt x="1359832" y="361241"/>
                  <a:pt x="1357861" y="367612"/>
                  <a:pt x="1353918" y="373984"/>
                </a:cubicBezTo>
                <a:cubicBezTo>
                  <a:pt x="1300693" y="447255"/>
                  <a:pt x="1247469" y="521588"/>
                  <a:pt x="1194244" y="594859"/>
                </a:cubicBezTo>
                <a:cubicBezTo>
                  <a:pt x="1175517" y="619282"/>
                  <a:pt x="1154818" y="642644"/>
                  <a:pt x="1134120" y="664944"/>
                </a:cubicBezTo>
                <a:cubicBezTo>
                  <a:pt x="1125249" y="673439"/>
                  <a:pt x="1113421" y="678749"/>
                  <a:pt x="1101594" y="682996"/>
                </a:cubicBezTo>
                <a:cubicBezTo>
                  <a:pt x="1095680" y="685120"/>
                  <a:pt x="1083852" y="682996"/>
                  <a:pt x="1080895" y="677687"/>
                </a:cubicBezTo>
                <a:cubicBezTo>
                  <a:pt x="1077938" y="671315"/>
                  <a:pt x="1077938" y="658573"/>
                  <a:pt x="1080895" y="652201"/>
                </a:cubicBezTo>
                <a:cubicBezTo>
                  <a:pt x="1092723" y="633087"/>
                  <a:pt x="1107507" y="615035"/>
                  <a:pt x="1121306" y="596983"/>
                </a:cubicBezTo>
                <a:cubicBezTo>
                  <a:pt x="1175517" y="522650"/>
                  <a:pt x="1229727" y="449379"/>
                  <a:pt x="1284923" y="375046"/>
                </a:cubicBezTo>
                <a:cubicBezTo>
                  <a:pt x="1293794" y="362303"/>
                  <a:pt x="1302665" y="348498"/>
                  <a:pt x="1310550" y="334694"/>
                </a:cubicBezTo>
                <a:cubicBezTo>
                  <a:pt x="1317449" y="324075"/>
                  <a:pt x="1325334" y="318765"/>
                  <a:pt x="1337162" y="323013"/>
                </a:cubicBezTo>
                <a:close/>
                <a:moveTo>
                  <a:pt x="525824" y="229421"/>
                </a:moveTo>
                <a:cubicBezTo>
                  <a:pt x="600725" y="229421"/>
                  <a:pt x="675627" y="229421"/>
                  <a:pt x="750528" y="229421"/>
                </a:cubicBezTo>
                <a:cubicBezTo>
                  <a:pt x="761369" y="229421"/>
                  <a:pt x="765311" y="233676"/>
                  <a:pt x="765311" y="245375"/>
                </a:cubicBezTo>
                <a:cubicBezTo>
                  <a:pt x="764326" y="264521"/>
                  <a:pt x="764326" y="282602"/>
                  <a:pt x="765311" y="301747"/>
                </a:cubicBezTo>
                <a:cubicBezTo>
                  <a:pt x="765311" y="314511"/>
                  <a:pt x="760383" y="318765"/>
                  <a:pt x="748557" y="318765"/>
                </a:cubicBezTo>
                <a:cubicBezTo>
                  <a:pt x="711106" y="318765"/>
                  <a:pt x="674641" y="318765"/>
                  <a:pt x="638176" y="318765"/>
                </a:cubicBezTo>
                <a:cubicBezTo>
                  <a:pt x="601711" y="318765"/>
                  <a:pt x="565246" y="317702"/>
                  <a:pt x="528781" y="318765"/>
                </a:cubicBezTo>
                <a:cubicBezTo>
                  <a:pt x="515969" y="318765"/>
                  <a:pt x="511041" y="313447"/>
                  <a:pt x="511041" y="299620"/>
                </a:cubicBezTo>
                <a:cubicBezTo>
                  <a:pt x="512027" y="282602"/>
                  <a:pt x="512027" y="264521"/>
                  <a:pt x="511041" y="246439"/>
                </a:cubicBezTo>
                <a:cubicBezTo>
                  <a:pt x="511041" y="234739"/>
                  <a:pt x="514983" y="229421"/>
                  <a:pt x="525824" y="229421"/>
                </a:cubicBezTo>
                <a:close/>
                <a:moveTo>
                  <a:pt x="1243182" y="137949"/>
                </a:moveTo>
                <a:cubicBezTo>
                  <a:pt x="1255260" y="139675"/>
                  <a:pt x="1267337" y="146577"/>
                  <a:pt x="1281140" y="158257"/>
                </a:cubicBezTo>
                <a:cubicBezTo>
                  <a:pt x="1308745" y="183741"/>
                  <a:pt x="1317618" y="208163"/>
                  <a:pt x="1306773" y="240018"/>
                </a:cubicBezTo>
                <a:cubicBezTo>
                  <a:pt x="1300858" y="257008"/>
                  <a:pt x="1294942" y="275059"/>
                  <a:pt x="1285083" y="289925"/>
                </a:cubicBezTo>
                <a:cubicBezTo>
                  <a:pt x="1228886" y="370624"/>
                  <a:pt x="1171704" y="450262"/>
                  <a:pt x="1114521" y="532023"/>
                </a:cubicBezTo>
                <a:cubicBezTo>
                  <a:pt x="1066212" y="489550"/>
                  <a:pt x="1022832" y="450262"/>
                  <a:pt x="977480" y="410974"/>
                </a:cubicBezTo>
                <a:cubicBezTo>
                  <a:pt x="984381" y="401417"/>
                  <a:pt x="990297" y="392923"/>
                  <a:pt x="996212" y="385490"/>
                </a:cubicBezTo>
                <a:cubicBezTo>
                  <a:pt x="1050437" y="319656"/>
                  <a:pt x="1103676" y="252760"/>
                  <a:pt x="1157901" y="187988"/>
                </a:cubicBezTo>
                <a:cubicBezTo>
                  <a:pt x="1170718" y="172061"/>
                  <a:pt x="1188464" y="159319"/>
                  <a:pt x="1205225" y="148700"/>
                </a:cubicBezTo>
                <a:cubicBezTo>
                  <a:pt x="1219027" y="139675"/>
                  <a:pt x="1231105" y="136224"/>
                  <a:pt x="1243182" y="137949"/>
                </a:cubicBezTo>
                <a:close/>
                <a:moveTo>
                  <a:pt x="326420" y="0"/>
                </a:moveTo>
                <a:cubicBezTo>
                  <a:pt x="513791" y="0"/>
                  <a:pt x="702148" y="0"/>
                  <a:pt x="889519" y="0"/>
                </a:cubicBezTo>
                <a:cubicBezTo>
                  <a:pt x="964468" y="1063"/>
                  <a:pt x="1018707" y="56311"/>
                  <a:pt x="1021665" y="137059"/>
                </a:cubicBezTo>
                <a:cubicBezTo>
                  <a:pt x="1021665" y="164684"/>
                  <a:pt x="1021665" y="191246"/>
                  <a:pt x="1020679" y="218870"/>
                </a:cubicBezTo>
                <a:cubicBezTo>
                  <a:pt x="1020679" y="225245"/>
                  <a:pt x="1017721" y="232682"/>
                  <a:pt x="1013776" y="237995"/>
                </a:cubicBezTo>
                <a:cubicBezTo>
                  <a:pt x="985177" y="275181"/>
                  <a:pt x="956578" y="311305"/>
                  <a:pt x="928966" y="348492"/>
                </a:cubicBezTo>
                <a:cubicBezTo>
                  <a:pt x="921077" y="358054"/>
                  <a:pt x="915160" y="369741"/>
                  <a:pt x="908256" y="380366"/>
                </a:cubicBezTo>
                <a:cubicBezTo>
                  <a:pt x="905298" y="384616"/>
                  <a:pt x="901353" y="387804"/>
                  <a:pt x="895436" y="395241"/>
                </a:cubicBezTo>
                <a:cubicBezTo>
                  <a:pt x="895436" y="365492"/>
                  <a:pt x="895436" y="339992"/>
                  <a:pt x="895436" y="314493"/>
                </a:cubicBezTo>
                <a:cubicBezTo>
                  <a:pt x="895436" y="263494"/>
                  <a:pt x="895436" y="212495"/>
                  <a:pt x="895436" y="161496"/>
                </a:cubicBezTo>
                <a:cubicBezTo>
                  <a:pt x="895436" y="139184"/>
                  <a:pt x="892478" y="135997"/>
                  <a:pt x="870782" y="135997"/>
                </a:cubicBezTo>
                <a:cubicBezTo>
                  <a:pt x="713982" y="135997"/>
                  <a:pt x="557182" y="135997"/>
                  <a:pt x="399396" y="135997"/>
                </a:cubicBezTo>
                <a:cubicBezTo>
                  <a:pt x="394465" y="135997"/>
                  <a:pt x="388548" y="135997"/>
                  <a:pt x="381645" y="135997"/>
                </a:cubicBezTo>
                <a:cubicBezTo>
                  <a:pt x="381645" y="145559"/>
                  <a:pt x="381645" y="152997"/>
                  <a:pt x="381645" y="159371"/>
                </a:cubicBezTo>
                <a:cubicBezTo>
                  <a:pt x="381645" y="211433"/>
                  <a:pt x="381645" y="262431"/>
                  <a:pt x="381645" y="314493"/>
                </a:cubicBezTo>
                <a:cubicBezTo>
                  <a:pt x="380659" y="373991"/>
                  <a:pt x="346143" y="410116"/>
                  <a:pt x="290918" y="410116"/>
                </a:cubicBezTo>
                <a:cubicBezTo>
                  <a:pt x="241610" y="410116"/>
                  <a:pt x="192302" y="410116"/>
                  <a:pt x="142994" y="410116"/>
                </a:cubicBezTo>
                <a:cubicBezTo>
                  <a:pt x="138063" y="410116"/>
                  <a:pt x="133132" y="410116"/>
                  <a:pt x="126229" y="410116"/>
                </a:cubicBezTo>
                <a:cubicBezTo>
                  <a:pt x="126229" y="418615"/>
                  <a:pt x="126229" y="423928"/>
                  <a:pt x="126229" y="429240"/>
                </a:cubicBezTo>
                <a:cubicBezTo>
                  <a:pt x="126229" y="658735"/>
                  <a:pt x="126229" y="888229"/>
                  <a:pt x="126229" y="1117724"/>
                </a:cubicBezTo>
                <a:cubicBezTo>
                  <a:pt x="126229" y="1143223"/>
                  <a:pt x="128201" y="1145348"/>
                  <a:pt x="150883" y="1145348"/>
                </a:cubicBezTo>
                <a:cubicBezTo>
                  <a:pt x="390521" y="1145348"/>
                  <a:pt x="630158" y="1145348"/>
                  <a:pt x="869796" y="1145348"/>
                </a:cubicBezTo>
                <a:cubicBezTo>
                  <a:pt x="893464" y="1145348"/>
                  <a:pt x="895436" y="1143223"/>
                  <a:pt x="895436" y="1117724"/>
                </a:cubicBezTo>
                <a:cubicBezTo>
                  <a:pt x="895436" y="1052913"/>
                  <a:pt x="895436" y="988102"/>
                  <a:pt x="895436" y="923291"/>
                </a:cubicBezTo>
                <a:cubicBezTo>
                  <a:pt x="895436" y="916916"/>
                  <a:pt x="897409" y="908416"/>
                  <a:pt x="901353" y="904166"/>
                </a:cubicBezTo>
                <a:cubicBezTo>
                  <a:pt x="938827" y="860605"/>
                  <a:pt x="976302" y="818106"/>
                  <a:pt x="1013776" y="774545"/>
                </a:cubicBezTo>
                <a:cubicBezTo>
                  <a:pt x="1015748" y="773482"/>
                  <a:pt x="1016734" y="772420"/>
                  <a:pt x="1020679" y="769232"/>
                </a:cubicBezTo>
                <a:cubicBezTo>
                  <a:pt x="1020679" y="775607"/>
                  <a:pt x="1021665" y="779857"/>
                  <a:pt x="1021665" y="784107"/>
                </a:cubicBezTo>
                <a:cubicBezTo>
                  <a:pt x="1021665" y="902042"/>
                  <a:pt x="1021665" y="1018914"/>
                  <a:pt x="1021665" y="1135786"/>
                </a:cubicBezTo>
                <a:cubicBezTo>
                  <a:pt x="1020679" y="1222909"/>
                  <a:pt x="967426" y="1281345"/>
                  <a:pt x="886561" y="1281345"/>
                </a:cubicBezTo>
                <a:cubicBezTo>
                  <a:pt x="634103" y="1281345"/>
                  <a:pt x="382631" y="1281345"/>
                  <a:pt x="131160" y="1281345"/>
                </a:cubicBezTo>
                <a:cubicBezTo>
                  <a:pt x="55225" y="1281345"/>
                  <a:pt x="0" y="1221847"/>
                  <a:pt x="0" y="1140036"/>
                </a:cubicBezTo>
                <a:cubicBezTo>
                  <a:pt x="0" y="872292"/>
                  <a:pt x="0" y="603486"/>
                  <a:pt x="0" y="335742"/>
                </a:cubicBezTo>
                <a:cubicBezTo>
                  <a:pt x="0" y="315555"/>
                  <a:pt x="5917" y="298556"/>
                  <a:pt x="18737" y="283681"/>
                </a:cubicBezTo>
                <a:cubicBezTo>
                  <a:pt x="99603" y="198683"/>
                  <a:pt x="180468" y="113685"/>
                  <a:pt x="261333" y="28687"/>
                </a:cubicBezTo>
                <a:cubicBezTo>
                  <a:pt x="279084" y="9562"/>
                  <a:pt x="300780" y="0"/>
                  <a:pt x="32642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ormAutofit/>
          </a:bodyPr>
          <a:lstStyle/>
          <a:p>
            <a:endParaRPr lang="zh-CN" altLang="en-US">
              <a:latin typeface="+mn-lt"/>
              <a:ea typeface="+mn-ea"/>
            </a:endParaRPr>
          </a:p>
        </p:txBody>
      </p:sp>
      <p:sp>
        <p:nvSpPr>
          <p:cNvPr id="2" name="矩形 1"/>
          <p:cNvSpPr/>
          <p:nvPr/>
        </p:nvSpPr>
        <p:spPr>
          <a:xfrm>
            <a:off x="11213" y="340442"/>
            <a:ext cx="8157172" cy="830997"/>
          </a:xfrm>
          <a:prstGeom prst="rect">
            <a:avLst/>
          </a:prstGeom>
        </p:spPr>
        <p:txBody>
          <a:bodyPr wrap="square">
            <a:spAutoFit/>
          </a:bodyPr>
          <a:lstStyle/>
          <a:p>
            <a:r>
              <a:rPr lang="zh-CN" altLang="en-US" sz="4800" b="1" dirty="0">
                <a:solidFill>
                  <a:srgbClr val="0000FF"/>
                </a:solidFill>
                <a:latin typeface="楷体" panose="02010609060101010101" pitchFamily="49" charset="-122"/>
                <a:ea typeface="楷体" panose="02010609060101010101" pitchFamily="49" charset="-122"/>
              </a:rPr>
              <a:t>硝酸甘油松弛血管平滑肌机制</a:t>
            </a:r>
          </a:p>
        </p:txBody>
      </p:sp>
      <p:sp>
        <p:nvSpPr>
          <p:cNvPr id="3" name="矩形 2"/>
          <p:cNvSpPr/>
          <p:nvPr/>
        </p:nvSpPr>
        <p:spPr>
          <a:xfrm>
            <a:off x="581906" y="1461430"/>
            <a:ext cx="6244405" cy="584775"/>
          </a:xfrm>
          <a:prstGeom prst="rect">
            <a:avLst/>
          </a:prstGeom>
          <a:solidFill>
            <a:srgbClr val="00FFFF"/>
          </a:solidFill>
          <a:ln w="19050">
            <a:solidFill>
              <a:srgbClr val="FF0066"/>
            </a:solidFill>
          </a:ln>
        </p:spPr>
        <p:txBody>
          <a:bodyPr wrap="square">
            <a:spAutoFit/>
          </a:bodyPr>
          <a:lstStyle/>
          <a:p>
            <a:r>
              <a:rPr lang="en-US" altLang="zh-CN" sz="32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1998</a:t>
            </a:r>
            <a:r>
              <a:rPr lang="zh-CN" altLang="en-US" sz="32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年诺贝尔医学生理学奖得主</a:t>
            </a:r>
          </a:p>
        </p:txBody>
      </p:sp>
      <p:pic>
        <p:nvPicPr>
          <p:cNvPr id="4" name="图片 3"/>
          <p:cNvPicPr>
            <a:picLocks noChangeAspect="1"/>
          </p:cNvPicPr>
          <p:nvPr/>
        </p:nvPicPr>
        <p:blipFill>
          <a:blip r:embed="rId5"/>
          <a:stretch>
            <a:fillRect/>
          </a:stretch>
        </p:blipFill>
        <p:spPr>
          <a:xfrm>
            <a:off x="1183335" y="2064311"/>
            <a:ext cx="7357532" cy="3989356"/>
          </a:xfrm>
          <a:prstGeom prst="rect">
            <a:avLst/>
          </a:prstGeom>
        </p:spPr>
      </p:pic>
      <p:sp>
        <p:nvSpPr>
          <p:cNvPr id="5" name="文本框 4"/>
          <p:cNvSpPr txBox="1"/>
          <p:nvPr/>
        </p:nvSpPr>
        <p:spPr>
          <a:xfrm>
            <a:off x="1631429" y="6050566"/>
            <a:ext cx="2521744" cy="461665"/>
          </a:xfrm>
          <a:prstGeom prst="rect">
            <a:avLst/>
          </a:prstGeom>
          <a:noFill/>
        </p:spPr>
        <p:txBody>
          <a:bodyPr wrap="square" rtlCol="0">
            <a:spAutoFit/>
          </a:bodyPr>
          <a:lstStyle/>
          <a:p>
            <a:r>
              <a:rPr lang="zh-CN" altLang="en-US" sz="2400" b="1" dirty="0">
                <a:solidFill>
                  <a:srgbClr val="0000FF"/>
                </a:solidFill>
                <a:latin typeface="楷体" panose="02010609060101010101" pitchFamily="49" charset="-122"/>
                <a:ea typeface="楷体" panose="02010609060101010101" pitchFamily="49" charset="-122"/>
              </a:rPr>
              <a:t>费里德</a:t>
            </a:r>
            <a:r>
              <a:rPr lang="en-US" altLang="zh-CN" sz="2400" b="1" dirty="0">
                <a:solidFill>
                  <a:srgbClr val="0000FF"/>
                </a:solidFill>
                <a:latin typeface="楷体" panose="02010609060101010101" pitchFamily="49" charset="-122"/>
                <a:ea typeface="楷体" panose="02010609060101010101" pitchFamily="49" charset="-122"/>
              </a:rPr>
              <a:t>·</a:t>
            </a:r>
            <a:r>
              <a:rPr lang="zh-CN" altLang="en-US" sz="2400" b="1" dirty="0">
                <a:solidFill>
                  <a:srgbClr val="0000FF"/>
                </a:solidFill>
                <a:latin typeface="楷体" panose="02010609060101010101" pitchFamily="49" charset="-122"/>
                <a:ea typeface="楷体" panose="02010609060101010101" pitchFamily="49" charset="-122"/>
              </a:rPr>
              <a:t>穆拉德</a:t>
            </a:r>
          </a:p>
        </p:txBody>
      </p:sp>
      <p:sp>
        <p:nvSpPr>
          <p:cNvPr id="6" name="文本框 5"/>
          <p:cNvSpPr txBox="1"/>
          <p:nvPr/>
        </p:nvSpPr>
        <p:spPr>
          <a:xfrm>
            <a:off x="5182578" y="6053667"/>
            <a:ext cx="2985807" cy="461665"/>
          </a:xfrm>
          <a:prstGeom prst="rect">
            <a:avLst/>
          </a:prstGeom>
          <a:noFill/>
        </p:spPr>
        <p:txBody>
          <a:bodyPr wrap="square" rtlCol="0">
            <a:spAutoFit/>
          </a:bodyPr>
          <a:lstStyle/>
          <a:p>
            <a:r>
              <a:rPr lang="zh-CN" altLang="en-US" sz="2400" b="1"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路易斯 </a:t>
            </a:r>
            <a:r>
              <a:rPr lang="en-US" altLang="zh-CN" sz="2400" b="1"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J</a:t>
            </a:r>
            <a:r>
              <a:rPr lang="en-US" altLang="zh-CN" sz="2400" b="1" dirty="0">
                <a:solidFill>
                  <a:srgbClr val="0000FF"/>
                </a:solidFill>
                <a:latin typeface="楷体" panose="02010609060101010101" pitchFamily="49" charset="-122"/>
                <a:ea typeface="楷体" panose="02010609060101010101" pitchFamily="49" charset="-122"/>
              </a:rPr>
              <a:t>·</a:t>
            </a:r>
            <a:r>
              <a:rPr lang="zh-CN" altLang="en-US" sz="2400" b="1"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伊格纳罗</a:t>
            </a:r>
          </a:p>
        </p:txBody>
      </p:sp>
    </p:spTree>
    <p:custDataLst>
      <p:tags r:id="rId1"/>
    </p:custDataLst>
    <p:extLst>
      <p:ext uri="{BB962C8B-B14F-4D97-AF65-F5344CB8AC3E}">
        <p14:creationId xmlns:p14="http://schemas.microsoft.com/office/powerpoint/2010/main" val="2069614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箭头连接符 4"/>
          <p:cNvCxnSpPr/>
          <p:nvPr/>
        </p:nvCxnSpPr>
        <p:spPr>
          <a:xfrm>
            <a:off x="1836445" y="3751438"/>
            <a:ext cx="117267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p:nvPr/>
        </p:nvCxnSpPr>
        <p:spPr>
          <a:xfrm>
            <a:off x="2422962" y="1517509"/>
            <a:ext cx="0" cy="37694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3396342" y="3811540"/>
            <a:ext cx="338554" cy="646331"/>
          </a:xfrm>
          <a:prstGeom prst="rect">
            <a:avLst/>
          </a:prstGeom>
          <a:noFill/>
        </p:spPr>
        <p:txBody>
          <a:bodyPr wrap="none" rtlCol="0">
            <a:spAutoFit/>
          </a:bodyPr>
          <a:lstStyle/>
          <a:p>
            <a:r>
              <a:rPr lang="en-US" altLang="zh-CN" sz="3600" dirty="0">
                <a:solidFill>
                  <a:srgbClr val="FF0000"/>
                </a:solidFill>
              </a:rPr>
              <a:t>-</a:t>
            </a:r>
            <a:endParaRPr lang="zh-CN" altLang="en-US" sz="3600" dirty="0">
              <a:solidFill>
                <a:srgbClr val="FF0000"/>
              </a:solidFill>
            </a:endParaRPr>
          </a:p>
        </p:txBody>
      </p:sp>
      <p:cxnSp>
        <p:nvCxnSpPr>
          <p:cNvPr id="19" name="直接箭头连接符 18"/>
          <p:cNvCxnSpPr/>
          <p:nvPr/>
        </p:nvCxnSpPr>
        <p:spPr>
          <a:xfrm>
            <a:off x="4730416" y="5557890"/>
            <a:ext cx="1078706"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298748" y="295525"/>
            <a:ext cx="3929281" cy="707886"/>
          </a:xfrm>
          <a:prstGeom prst="rect">
            <a:avLst/>
          </a:prstGeom>
        </p:spPr>
        <p:txBody>
          <a:bodyPr wrap="none">
            <a:spAutoFit/>
          </a:bodyPr>
          <a:lstStyle/>
          <a:p>
            <a:r>
              <a:rPr lang="zh-CN" altLang="en-US" sz="4000" b="1" kern="0" dirty="0">
                <a:solidFill>
                  <a:srgbClr val="C00000"/>
                </a:solidFill>
                <a:ea typeface="楷体" panose="02010609060101010101" pitchFamily="49" charset="-122"/>
                <a:cs typeface="Times New Roman" panose="02020603050405020304" pitchFamily="18" charset="0"/>
              </a:rPr>
              <a:t>松弛血管机制： </a:t>
            </a:r>
            <a:endParaRPr lang="zh-CN" altLang="en-US" sz="4000" dirty="0"/>
          </a:p>
        </p:txBody>
      </p:sp>
      <p:sp>
        <p:nvSpPr>
          <p:cNvPr id="6" name="矩形 5"/>
          <p:cNvSpPr/>
          <p:nvPr/>
        </p:nvSpPr>
        <p:spPr>
          <a:xfrm>
            <a:off x="2469764" y="1465060"/>
            <a:ext cx="561372" cy="447045"/>
          </a:xfrm>
          <a:prstGeom prst="rect">
            <a:avLst/>
          </a:prstGeom>
        </p:spPr>
        <p:txBody>
          <a:bodyPr wrap="none">
            <a:spAutoFit/>
          </a:bodyPr>
          <a:lstStyle/>
          <a:p>
            <a:pPr lvl="0" algn="just" defTabSz="685800" eaLnBrk="1" fontAlgn="auto" hangingPunct="1">
              <a:lnSpc>
                <a:spcPts val="3000"/>
              </a:lnSpc>
              <a:spcBef>
                <a:spcPts val="0"/>
              </a:spcBef>
              <a:spcAft>
                <a:spcPts val="0"/>
              </a:spcAft>
              <a:defRPr/>
            </a:pPr>
            <a:r>
              <a:rPr lang="en-US" altLang="zh-CN"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SH</a:t>
            </a:r>
            <a:endParaRPr lang="en-US" altLang="zh-CN" sz="2200"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9" name="矩形 8"/>
          <p:cNvSpPr/>
          <p:nvPr/>
        </p:nvSpPr>
        <p:spPr>
          <a:xfrm>
            <a:off x="2100346" y="1922226"/>
            <a:ext cx="2372765" cy="443583"/>
          </a:xfrm>
          <a:prstGeom prst="rect">
            <a:avLst/>
          </a:prstGeom>
        </p:spPr>
        <p:txBody>
          <a:bodyPr wrap="none">
            <a:spAutoFit/>
          </a:bodyPr>
          <a:lstStyle/>
          <a:p>
            <a:pPr lvl="0" algn="just" defTabSz="685800" eaLnBrk="1" fontAlgn="auto" hangingPunct="1">
              <a:lnSpc>
                <a:spcPts val="3000"/>
              </a:lnSpc>
              <a:spcBef>
                <a:spcPts val="0"/>
              </a:spcBef>
              <a:spcAft>
                <a:spcPts val="0"/>
              </a:spcAft>
              <a:defRPr/>
            </a:pPr>
            <a:r>
              <a:rPr lang="en-US" altLang="zh-CN" sz="2200" b="1" kern="0" dirty="0" smtClean="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SNO(</a:t>
            </a:r>
            <a:r>
              <a:rPr lang="zh-CN" altLang="en-US" sz="2200" b="1" kern="0" dirty="0" smtClean="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亚</a:t>
            </a:r>
            <a:r>
              <a:rPr lang="zh-CN" altLang="en-US"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硝基</a:t>
            </a:r>
            <a:r>
              <a:rPr lang="zh-CN" altLang="en-US" sz="2200" b="1" kern="0" dirty="0" smtClean="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硫醇</a:t>
            </a:r>
            <a:r>
              <a:rPr lang="en-US" altLang="zh-CN" sz="2200" b="1" kern="0" dirty="0" smtClean="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a:t>
            </a:r>
            <a:endParaRPr lang="en-US" altLang="zh-CN" sz="2200"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15" name="矩形 14"/>
          <p:cNvSpPr/>
          <p:nvPr/>
        </p:nvSpPr>
        <p:spPr>
          <a:xfrm>
            <a:off x="1470175" y="2799888"/>
            <a:ext cx="1887055" cy="430887"/>
          </a:xfrm>
          <a:prstGeom prst="rect">
            <a:avLst/>
          </a:prstGeom>
        </p:spPr>
        <p:txBody>
          <a:bodyPr wrap="none">
            <a:spAutoFit/>
          </a:bodyPr>
          <a:lstStyle/>
          <a:p>
            <a:r>
              <a:rPr lang="zh-CN" altLang="en-US" sz="2200" b="1" kern="0" dirty="0">
                <a:solidFill>
                  <a:srgbClr val="000099"/>
                </a:solidFill>
                <a:ea typeface="楷体" panose="02010609060101010101" pitchFamily="49" charset="-122"/>
                <a:cs typeface="Times New Roman" panose="02020603050405020304" pitchFamily="18" charset="0"/>
              </a:rPr>
              <a:t>鸟苷酸环化酶</a:t>
            </a:r>
            <a:endParaRPr lang="zh-CN" altLang="en-US" sz="2200" dirty="0"/>
          </a:p>
        </p:txBody>
      </p:sp>
      <p:sp>
        <p:nvSpPr>
          <p:cNvPr id="18" name="矩形 17"/>
          <p:cNvSpPr/>
          <p:nvPr/>
        </p:nvSpPr>
        <p:spPr>
          <a:xfrm>
            <a:off x="1074090" y="3526938"/>
            <a:ext cx="835485" cy="430887"/>
          </a:xfrm>
          <a:prstGeom prst="rect">
            <a:avLst/>
          </a:prstGeom>
        </p:spPr>
        <p:txBody>
          <a:bodyPr wrap="none">
            <a:spAutoFit/>
          </a:bodyPr>
          <a:lstStyle/>
          <a:p>
            <a:r>
              <a:rPr lang="en-US" altLang="zh-CN"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GTP </a:t>
            </a:r>
            <a:endParaRPr lang="zh-CN" altLang="en-US" sz="2200" dirty="0">
              <a:latin typeface="Times New Roman" panose="02020603050405020304" pitchFamily="18" charset="0"/>
              <a:cs typeface="Times New Roman" panose="02020603050405020304" pitchFamily="18" charset="0"/>
            </a:endParaRPr>
          </a:p>
        </p:txBody>
      </p:sp>
      <p:sp>
        <p:nvSpPr>
          <p:cNvPr id="20" name="矩形 19"/>
          <p:cNvSpPr/>
          <p:nvPr/>
        </p:nvSpPr>
        <p:spPr>
          <a:xfrm>
            <a:off x="4907376" y="3526941"/>
            <a:ext cx="843501" cy="430887"/>
          </a:xfrm>
          <a:prstGeom prst="rect">
            <a:avLst/>
          </a:prstGeom>
        </p:spPr>
        <p:txBody>
          <a:bodyPr wrap="none">
            <a:spAutoFit/>
          </a:bodyPr>
          <a:lstStyle/>
          <a:p>
            <a:r>
              <a:rPr lang="en-US" altLang="zh-CN" sz="2200" b="1" kern="0" dirty="0" smtClean="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GMP</a:t>
            </a:r>
            <a:endParaRPr lang="zh-CN" altLang="en-US" sz="2200" dirty="0">
              <a:latin typeface="Times New Roman" panose="02020603050405020304" pitchFamily="18" charset="0"/>
              <a:cs typeface="Times New Roman" panose="02020603050405020304" pitchFamily="18" charset="0"/>
            </a:endParaRPr>
          </a:p>
        </p:txBody>
      </p:sp>
      <p:sp>
        <p:nvSpPr>
          <p:cNvPr id="21" name="矩形 20"/>
          <p:cNvSpPr/>
          <p:nvPr/>
        </p:nvSpPr>
        <p:spPr>
          <a:xfrm>
            <a:off x="2920960" y="3528783"/>
            <a:ext cx="968535" cy="430887"/>
          </a:xfrm>
          <a:prstGeom prst="rect">
            <a:avLst/>
          </a:prstGeom>
        </p:spPr>
        <p:txBody>
          <a:bodyPr wrap="none">
            <a:spAutoFit/>
          </a:bodyPr>
          <a:lstStyle/>
          <a:p>
            <a:pPr algn="just" defTabSz="685800" eaLnBrk="1" fontAlgn="auto" hangingPunct="1">
              <a:spcBef>
                <a:spcPts val="0"/>
              </a:spcBef>
              <a:spcAft>
                <a:spcPts val="0"/>
              </a:spcAft>
              <a:defRPr/>
            </a:pPr>
            <a:r>
              <a:rPr lang="en-US" altLang="zh-CN" sz="2200" b="1" kern="0" dirty="0" smtClean="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cGMP</a:t>
            </a:r>
            <a:endParaRPr lang="en-US" altLang="zh-CN"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22" name="矩形 21"/>
          <p:cNvSpPr/>
          <p:nvPr/>
        </p:nvSpPr>
        <p:spPr>
          <a:xfrm>
            <a:off x="1200268" y="4457372"/>
            <a:ext cx="4376671" cy="430887"/>
          </a:xfrm>
          <a:prstGeom prst="rect">
            <a:avLst/>
          </a:prstGeom>
        </p:spPr>
        <p:txBody>
          <a:bodyPr wrap="square">
            <a:spAutoFit/>
          </a:bodyPr>
          <a:lstStyle/>
          <a:p>
            <a:pPr lvl="0" defTabSz="685800" eaLnBrk="1" fontAlgn="auto" hangingPunct="1">
              <a:spcBef>
                <a:spcPts val="0"/>
              </a:spcBef>
              <a:spcAft>
                <a:spcPts val="0"/>
              </a:spcAft>
              <a:defRPr/>
            </a:pPr>
            <a:r>
              <a:rPr lang="zh-CN" altLang="en-US"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细胞内</a:t>
            </a:r>
            <a:r>
              <a:rPr lang="en-US" altLang="zh-CN"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Ca</a:t>
            </a:r>
            <a:r>
              <a:rPr lang="en-US" altLang="zh-CN" sz="2200" b="1" kern="0" baseline="3000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2+</a:t>
            </a:r>
            <a:r>
              <a:rPr lang="zh-CN" altLang="en-US"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释放、细胞外</a:t>
            </a:r>
            <a:r>
              <a:rPr lang="en-US" altLang="zh-CN"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Ca</a:t>
            </a:r>
            <a:r>
              <a:rPr lang="en-US" altLang="zh-CN" sz="2200" b="1" kern="0" baseline="3000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2+</a:t>
            </a:r>
            <a:r>
              <a:rPr lang="zh-CN" altLang="en-US" sz="2200" b="1" kern="0" dirty="0" smtClean="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内流  </a:t>
            </a:r>
            <a:endParaRPr lang="zh-CN" altLang="en-US"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23" name="矩形 22"/>
          <p:cNvSpPr/>
          <p:nvPr/>
        </p:nvSpPr>
        <p:spPr>
          <a:xfrm>
            <a:off x="2002913" y="5292819"/>
            <a:ext cx="2799164" cy="430887"/>
          </a:xfrm>
          <a:prstGeom prst="rect">
            <a:avLst/>
          </a:prstGeom>
        </p:spPr>
        <p:txBody>
          <a:bodyPr wrap="none">
            <a:spAutoFit/>
          </a:bodyPr>
          <a:lstStyle/>
          <a:p>
            <a:r>
              <a:rPr lang="zh-CN" altLang="en-US"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血管平滑肌胞内</a:t>
            </a:r>
            <a:r>
              <a:rPr lang="en-US" altLang="zh-CN"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Ca</a:t>
            </a:r>
            <a:r>
              <a:rPr lang="en-US" altLang="zh-CN" sz="2200" b="1" kern="0" baseline="3000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2+ </a:t>
            </a:r>
            <a:endParaRPr lang="zh-CN" altLang="en-US" sz="2200" dirty="0">
              <a:latin typeface="Times New Roman" panose="02020603050405020304" pitchFamily="18" charset="0"/>
              <a:ea typeface="楷体" panose="02010609060101010101" pitchFamily="49" charset="-122"/>
              <a:cs typeface="Times New Roman" panose="02020603050405020304" pitchFamily="18" charset="0"/>
            </a:endParaRPr>
          </a:p>
        </p:txBody>
      </p:sp>
      <p:sp>
        <p:nvSpPr>
          <p:cNvPr id="24" name="矩形 23"/>
          <p:cNvSpPr/>
          <p:nvPr/>
        </p:nvSpPr>
        <p:spPr>
          <a:xfrm>
            <a:off x="5750954" y="5342446"/>
            <a:ext cx="2999612" cy="430887"/>
          </a:xfrm>
          <a:prstGeom prst="rect">
            <a:avLst/>
          </a:prstGeom>
        </p:spPr>
        <p:txBody>
          <a:bodyPr wrap="square">
            <a:spAutoFit/>
          </a:bodyPr>
          <a:lstStyle/>
          <a:p>
            <a:pPr lvl="0" defTabSz="685800" eaLnBrk="1" fontAlgn="auto" hangingPunct="1">
              <a:spcBef>
                <a:spcPts val="0"/>
              </a:spcBef>
              <a:spcAft>
                <a:spcPts val="0"/>
              </a:spcAft>
              <a:defRPr/>
            </a:pPr>
            <a:r>
              <a:rPr lang="zh-CN" altLang="en-US" sz="2200" b="1" kern="0" dirty="0">
                <a:solidFill>
                  <a:srgbClr val="000099"/>
                </a:solidFill>
                <a:latin typeface="楷体" panose="02010609060101010101" pitchFamily="49" charset="-122"/>
                <a:ea typeface="楷体" panose="02010609060101010101" pitchFamily="49" charset="-122"/>
                <a:cs typeface="Times New Roman" panose="02020603050405020304" pitchFamily="18" charset="0"/>
              </a:rPr>
              <a:t>肌球蛋白轻链去磷酸</a:t>
            </a:r>
            <a:r>
              <a:rPr lang="zh-CN" altLang="en-US" sz="2200" b="1" kern="0" dirty="0" smtClean="0">
                <a:solidFill>
                  <a:srgbClr val="000099"/>
                </a:solidFill>
                <a:latin typeface="楷体" panose="02010609060101010101" pitchFamily="49" charset="-122"/>
                <a:ea typeface="楷体" panose="02010609060101010101" pitchFamily="49" charset="-122"/>
                <a:cs typeface="Times New Roman" panose="02020603050405020304" pitchFamily="18" charset="0"/>
              </a:rPr>
              <a:t>化</a:t>
            </a:r>
            <a:endParaRPr lang="en-US" altLang="zh-CN" sz="2200" kern="0" dirty="0">
              <a:solidFill>
                <a:srgbClr val="000099"/>
              </a:solidFill>
              <a:latin typeface="楷体" panose="02010609060101010101" pitchFamily="49" charset="-122"/>
              <a:ea typeface="楷体" panose="02010609060101010101" pitchFamily="49" charset="-122"/>
              <a:cs typeface="Times New Roman" panose="02020603050405020304" pitchFamily="18" charset="0"/>
            </a:endParaRPr>
          </a:p>
        </p:txBody>
      </p:sp>
      <p:sp>
        <p:nvSpPr>
          <p:cNvPr id="25" name="矩形 24"/>
          <p:cNvSpPr/>
          <p:nvPr/>
        </p:nvSpPr>
        <p:spPr>
          <a:xfrm>
            <a:off x="6586063" y="6151728"/>
            <a:ext cx="1383712" cy="430887"/>
          </a:xfrm>
          <a:prstGeom prst="rect">
            <a:avLst/>
          </a:prstGeom>
        </p:spPr>
        <p:txBody>
          <a:bodyPr wrap="none">
            <a:spAutoFit/>
          </a:bodyPr>
          <a:lstStyle/>
          <a:p>
            <a:pPr lvl="0" defTabSz="685800" eaLnBrk="1" fontAlgn="auto" hangingPunct="1">
              <a:spcBef>
                <a:spcPts val="0"/>
              </a:spcBef>
              <a:spcAft>
                <a:spcPts val="0"/>
              </a:spcAft>
              <a:defRPr/>
            </a:pPr>
            <a:r>
              <a:rPr lang="zh-CN" altLang="en-US" sz="2200" b="1" kern="0" dirty="0">
                <a:solidFill>
                  <a:srgbClr val="000099"/>
                </a:solidFill>
                <a:ea typeface="楷体" panose="02010609060101010101" pitchFamily="49" charset="-122"/>
                <a:cs typeface="Times New Roman" panose="02020603050405020304" pitchFamily="18" charset="0"/>
              </a:rPr>
              <a:t>血管舒张</a:t>
            </a:r>
            <a:r>
              <a:rPr lang="zh-CN" altLang="en-US" kern="0" dirty="0">
                <a:solidFill>
                  <a:srgbClr val="000099"/>
                </a:solidFill>
                <a:ea typeface="楷体" panose="02010609060101010101" pitchFamily="49" charset="-122"/>
                <a:cs typeface="Times New Roman" panose="02020603050405020304" pitchFamily="18" charset="0"/>
              </a:rPr>
              <a:t> </a:t>
            </a:r>
          </a:p>
        </p:txBody>
      </p:sp>
      <p:sp>
        <p:nvSpPr>
          <p:cNvPr id="27" name="矩形 26"/>
          <p:cNvSpPr/>
          <p:nvPr/>
        </p:nvSpPr>
        <p:spPr>
          <a:xfrm>
            <a:off x="1228072" y="1017946"/>
            <a:ext cx="2411238" cy="447045"/>
          </a:xfrm>
          <a:prstGeom prst="rect">
            <a:avLst/>
          </a:prstGeom>
        </p:spPr>
        <p:txBody>
          <a:bodyPr wrap="none">
            <a:spAutoFit/>
          </a:bodyPr>
          <a:lstStyle/>
          <a:p>
            <a:pPr lvl="0" algn="just" defTabSz="685800" eaLnBrk="1" fontAlgn="auto" hangingPunct="1">
              <a:lnSpc>
                <a:spcPts val="3000"/>
              </a:lnSpc>
              <a:spcBef>
                <a:spcPts val="0"/>
              </a:spcBef>
              <a:spcAft>
                <a:spcPts val="0"/>
              </a:spcAft>
              <a:defRPr/>
            </a:pPr>
            <a:r>
              <a:rPr lang="en-US" altLang="zh-CN" sz="2200" b="1" kern="0" dirty="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Nitroglycerin(NO)</a:t>
            </a:r>
          </a:p>
        </p:txBody>
      </p:sp>
      <p:cxnSp>
        <p:nvCxnSpPr>
          <p:cNvPr id="29" name="直接箭头连接符 28"/>
          <p:cNvCxnSpPr/>
          <p:nvPr/>
        </p:nvCxnSpPr>
        <p:spPr>
          <a:xfrm>
            <a:off x="2421761" y="2394180"/>
            <a:ext cx="0" cy="37694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a:off x="2417588" y="3212679"/>
            <a:ext cx="0" cy="49349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a:off x="3778553" y="3744196"/>
            <a:ext cx="1172672"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3975713" y="3380095"/>
            <a:ext cx="748923" cy="430887"/>
          </a:xfrm>
          <a:prstGeom prst="rect">
            <a:avLst/>
          </a:prstGeom>
        </p:spPr>
        <p:txBody>
          <a:bodyPr wrap="none">
            <a:spAutoFit/>
          </a:bodyPr>
          <a:lstStyle/>
          <a:p>
            <a:r>
              <a:rPr lang="en-US" altLang="zh-CN" sz="2200" b="1" kern="0" dirty="0" smtClean="0">
                <a:solidFill>
                  <a:srgbClr val="000099"/>
                </a:solidFill>
                <a:latin typeface="Times New Roman" panose="02020603050405020304" pitchFamily="18" charset="0"/>
                <a:ea typeface="楷体" panose="02010609060101010101" pitchFamily="49" charset="-122"/>
                <a:cs typeface="Times New Roman" panose="02020603050405020304" pitchFamily="18" charset="0"/>
              </a:rPr>
              <a:t>PDE</a:t>
            </a:r>
            <a:endParaRPr lang="zh-CN" altLang="en-US" sz="2200" dirty="0">
              <a:latin typeface="Times New Roman" panose="02020603050405020304" pitchFamily="18" charset="0"/>
              <a:cs typeface="Times New Roman" panose="02020603050405020304" pitchFamily="18" charset="0"/>
            </a:endParaRPr>
          </a:p>
        </p:txBody>
      </p:sp>
      <p:sp>
        <p:nvSpPr>
          <p:cNvPr id="35" name="文本框 34"/>
          <p:cNvSpPr txBox="1"/>
          <p:nvPr/>
        </p:nvSpPr>
        <p:spPr>
          <a:xfrm>
            <a:off x="2390429" y="3194662"/>
            <a:ext cx="364202" cy="461665"/>
          </a:xfrm>
          <a:prstGeom prst="rect">
            <a:avLst/>
          </a:prstGeom>
          <a:noFill/>
        </p:spPr>
        <p:txBody>
          <a:bodyPr wrap="none" rtlCol="0">
            <a:spAutoFit/>
          </a:bodyPr>
          <a:lstStyle/>
          <a:p>
            <a:r>
              <a:rPr lang="en-US" altLang="zh-CN" sz="2400" dirty="0">
                <a:solidFill>
                  <a:srgbClr val="FF0000"/>
                </a:solidFill>
              </a:rPr>
              <a:t>+</a:t>
            </a:r>
            <a:endParaRPr lang="zh-CN" altLang="en-US" sz="2400" dirty="0">
              <a:solidFill>
                <a:srgbClr val="FF0000"/>
              </a:solidFill>
            </a:endParaRPr>
          </a:p>
        </p:txBody>
      </p:sp>
      <p:sp>
        <p:nvSpPr>
          <p:cNvPr id="36" name="文本框 35"/>
          <p:cNvSpPr txBox="1"/>
          <p:nvPr/>
        </p:nvSpPr>
        <p:spPr>
          <a:xfrm>
            <a:off x="2390429" y="2325527"/>
            <a:ext cx="364202" cy="461665"/>
          </a:xfrm>
          <a:prstGeom prst="rect">
            <a:avLst/>
          </a:prstGeom>
          <a:noFill/>
        </p:spPr>
        <p:txBody>
          <a:bodyPr wrap="none" rtlCol="0">
            <a:spAutoFit/>
          </a:bodyPr>
          <a:lstStyle/>
          <a:p>
            <a:r>
              <a:rPr lang="en-US" altLang="zh-CN" sz="2400" dirty="0">
                <a:solidFill>
                  <a:srgbClr val="FF0000"/>
                </a:solidFill>
              </a:rPr>
              <a:t>+</a:t>
            </a:r>
            <a:endParaRPr lang="zh-CN" altLang="en-US" sz="2400" dirty="0">
              <a:solidFill>
                <a:srgbClr val="FF0000"/>
              </a:solidFill>
            </a:endParaRPr>
          </a:p>
        </p:txBody>
      </p:sp>
      <p:cxnSp>
        <p:nvCxnSpPr>
          <p:cNvPr id="37" name="直接箭头连接符 36"/>
          <p:cNvCxnSpPr/>
          <p:nvPr/>
        </p:nvCxnSpPr>
        <p:spPr>
          <a:xfrm>
            <a:off x="3393442" y="3958570"/>
            <a:ext cx="0" cy="49349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p:nvPr/>
        </p:nvCxnSpPr>
        <p:spPr>
          <a:xfrm>
            <a:off x="3393442" y="4876032"/>
            <a:ext cx="0" cy="49349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p:nvPr/>
        </p:nvCxnSpPr>
        <p:spPr>
          <a:xfrm>
            <a:off x="7257256" y="5719015"/>
            <a:ext cx="0" cy="49349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a:off x="4632258" y="5389421"/>
            <a:ext cx="0" cy="29807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140183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2893" y="347940"/>
            <a:ext cx="2659702" cy="830997"/>
          </a:xfrm>
          <a:prstGeom prst="rect">
            <a:avLst/>
          </a:prstGeom>
        </p:spPr>
        <p:txBody>
          <a:bodyPr wrap="none">
            <a:spAutoFit/>
          </a:bodyPr>
          <a:lstStyle/>
          <a:p>
            <a:r>
              <a:rPr lang="zh-CN" altLang="en-US" sz="4800" b="1" dirty="0">
                <a:solidFill>
                  <a:srgbClr val="0000FF"/>
                </a:solidFill>
                <a:latin typeface="楷体" panose="02010609060101010101" pitchFamily="49" charset="-122"/>
                <a:ea typeface="楷体" panose="02010609060101010101" pitchFamily="49" charset="-122"/>
              </a:rPr>
              <a:t>体内过程</a:t>
            </a:r>
          </a:p>
        </p:txBody>
      </p:sp>
      <p:sp>
        <p:nvSpPr>
          <p:cNvPr id="3" name="矩形 2"/>
          <p:cNvSpPr/>
          <p:nvPr/>
        </p:nvSpPr>
        <p:spPr>
          <a:xfrm>
            <a:off x="197942" y="1293165"/>
            <a:ext cx="5588389" cy="707886"/>
          </a:xfrm>
          <a:prstGeom prst="rect">
            <a:avLst/>
          </a:prstGeom>
        </p:spPr>
        <p:txBody>
          <a:bodyPr wrap="none">
            <a:spAutoFit/>
          </a:bodyPr>
          <a:lstStyle/>
          <a:p>
            <a:r>
              <a:rPr lang="zh-CN" altLang="en-US" sz="4000" b="1" dirty="0">
                <a:solidFill>
                  <a:srgbClr val="FF0000"/>
                </a:solidFill>
                <a:latin typeface="楷体" panose="02010609060101010101" pitchFamily="49" charset="-122"/>
                <a:ea typeface="楷体" panose="02010609060101010101" pitchFamily="49" charset="-122"/>
              </a:rPr>
              <a:t>硝酸多元酯，脂溶性大 </a:t>
            </a:r>
          </a:p>
        </p:txBody>
      </p:sp>
      <p:sp>
        <p:nvSpPr>
          <p:cNvPr id="4" name="矩形 3"/>
          <p:cNvSpPr/>
          <p:nvPr/>
        </p:nvSpPr>
        <p:spPr>
          <a:xfrm>
            <a:off x="306583" y="2184315"/>
            <a:ext cx="8733481" cy="523220"/>
          </a:xfrm>
          <a:prstGeom prst="rect">
            <a:avLst/>
          </a:prstGeom>
        </p:spPr>
        <p:txBody>
          <a:bodyPr wrap="none">
            <a:spAutoFit/>
          </a:bodyPr>
          <a:lstStyle/>
          <a:p>
            <a:pPr marL="342900" indent="-342900">
              <a:buClr>
                <a:srgbClr val="339933"/>
              </a:buClr>
              <a:buFont typeface="Wingdings" panose="05000000000000000000" pitchFamily="2" charset="2"/>
              <a:buChar char="p"/>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首关消除明显，口服生物利用度仅</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8%,</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不宜口服给药</a:t>
            </a:r>
          </a:p>
        </p:txBody>
      </p:sp>
      <p:sp>
        <p:nvSpPr>
          <p:cNvPr id="5" name="矩形 4"/>
          <p:cNvSpPr/>
          <p:nvPr/>
        </p:nvSpPr>
        <p:spPr>
          <a:xfrm>
            <a:off x="306583" y="2890799"/>
            <a:ext cx="8191666" cy="523220"/>
          </a:xfrm>
          <a:prstGeom prst="rect">
            <a:avLst/>
          </a:prstGeom>
        </p:spPr>
        <p:txBody>
          <a:bodyPr wrap="none">
            <a:spAutoFit/>
          </a:bodyPr>
          <a:lstStyle/>
          <a:p>
            <a:pPr marL="342900" indent="-342900">
              <a:buClr>
                <a:srgbClr val="339933"/>
              </a:buClr>
              <a:buFont typeface="Wingdings" panose="05000000000000000000" pitchFamily="2" charset="2"/>
              <a:buChar char="p"/>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舌下含服易吸收，无首过消除，生物利用度</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80%</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 </a:t>
            </a:r>
          </a:p>
        </p:txBody>
      </p:sp>
      <p:sp>
        <p:nvSpPr>
          <p:cNvPr id="6" name="矩形 5"/>
          <p:cNvSpPr/>
          <p:nvPr/>
        </p:nvSpPr>
        <p:spPr>
          <a:xfrm>
            <a:off x="306583" y="4126236"/>
            <a:ext cx="8564651" cy="1303177"/>
          </a:xfrm>
          <a:prstGeom prst="rect">
            <a:avLst/>
          </a:prstGeom>
        </p:spPr>
        <p:txBody>
          <a:bodyPr wrap="square">
            <a:spAutoFit/>
          </a:bodyPr>
          <a:lstStyle/>
          <a:p>
            <a:pPr marL="342900" indent="-342900">
              <a:lnSpc>
                <a:spcPct val="150000"/>
              </a:lnSpc>
              <a:buClr>
                <a:srgbClr val="339933"/>
              </a:buClr>
              <a:buFont typeface="Wingdings" panose="05000000000000000000" pitchFamily="2" charset="2"/>
              <a:buChar char="p"/>
            </a:pP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2%</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硝酸甘油软膏或贴膜剂睡前涂抹在前臂</a:t>
            </a: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皮肤或</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贴在胸部皮肤，可较长时间维持有效浓度</a:t>
            </a:r>
          </a:p>
        </p:txBody>
      </p:sp>
      <p:sp>
        <p:nvSpPr>
          <p:cNvPr id="7" name="矩形 6"/>
          <p:cNvSpPr/>
          <p:nvPr/>
        </p:nvSpPr>
        <p:spPr>
          <a:xfrm>
            <a:off x="306583" y="3551148"/>
            <a:ext cx="8395823" cy="461665"/>
          </a:xfrm>
          <a:prstGeom prst="rect">
            <a:avLst/>
          </a:prstGeom>
        </p:spPr>
        <p:txBody>
          <a:bodyPr wrap="square">
            <a:spAutoFit/>
          </a:bodyPr>
          <a:lstStyle/>
          <a:p>
            <a:pPr marL="600075" lvl="1" indent="-257175">
              <a:buClr>
                <a:srgbClr val="7030A0"/>
              </a:buClr>
              <a:buFont typeface="Wingdings" panose="05000000000000000000" pitchFamily="2" charset="2"/>
              <a:buChar char="l"/>
            </a:pPr>
            <a:r>
              <a:rPr lang="zh-CN" altLang="en-US" sz="24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起效快速</a:t>
            </a:r>
            <a:r>
              <a:rPr lang="en-US" altLang="zh-CN" sz="24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(1~2</a:t>
            </a:r>
            <a:r>
              <a:rPr lang="zh-CN" altLang="en-US" sz="24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分钟</a:t>
            </a:r>
            <a:r>
              <a:rPr lang="en-US" altLang="zh-CN" sz="24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sz="24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作用持续时间短</a:t>
            </a:r>
            <a:r>
              <a:rPr lang="en-US" altLang="zh-CN" sz="24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(30</a:t>
            </a:r>
            <a:r>
              <a:rPr lang="zh-CN" altLang="en-US" sz="24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分钟</a:t>
            </a:r>
            <a:r>
              <a:rPr lang="en-US" altLang="zh-CN" sz="24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 </a:t>
            </a:r>
            <a:r>
              <a:rPr lang="zh-CN" altLang="en-US" sz="24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急救时常用</a:t>
            </a:r>
          </a:p>
        </p:txBody>
      </p:sp>
    </p:spTree>
    <p:custDataLst>
      <p:tags r:id="rId1"/>
    </p:custDataLst>
    <p:extLst>
      <p:ext uri="{BB962C8B-B14F-4D97-AF65-F5344CB8AC3E}">
        <p14:creationId xmlns:p14="http://schemas.microsoft.com/office/powerpoint/2010/main" val="13292024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8914" y="237173"/>
            <a:ext cx="2659702" cy="830997"/>
          </a:xfrm>
          <a:prstGeom prst="rect">
            <a:avLst/>
          </a:prstGeom>
        </p:spPr>
        <p:txBody>
          <a:bodyPr wrap="none">
            <a:spAutoFit/>
          </a:bodyPr>
          <a:lstStyle/>
          <a:p>
            <a:r>
              <a:rPr lang="zh-CN" altLang="en-US" sz="4800" b="1" dirty="0">
                <a:solidFill>
                  <a:srgbClr val="0000FF"/>
                </a:solidFill>
                <a:latin typeface="楷体" panose="02010609060101010101" pitchFamily="49" charset="-122"/>
                <a:ea typeface="楷体" panose="02010609060101010101" pitchFamily="49" charset="-122"/>
              </a:rPr>
              <a:t>临床应用</a:t>
            </a:r>
          </a:p>
        </p:txBody>
      </p:sp>
      <p:sp>
        <p:nvSpPr>
          <p:cNvPr id="3" name="矩形 2"/>
          <p:cNvSpPr/>
          <p:nvPr/>
        </p:nvSpPr>
        <p:spPr>
          <a:xfrm>
            <a:off x="578933" y="983271"/>
            <a:ext cx="2501006" cy="646331"/>
          </a:xfrm>
          <a:prstGeom prst="rect">
            <a:avLst/>
          </a:prstGeom>
        </p:spPr>
        <p:txBody>
          <a:bodyPr wrap="none">
            <a:spAutoFit/>
          </a:bodyPr>
          <a:lstStyle/>
          <a:p>
            <a:r>
              <a:rPr lang="zh-CN" altLang="en-US" sz="3600" b="1" dirty="0">
                <a:solidFill>
                  <a:srgbClr val="FF0000"/>
                </a:solidFill>
                <a:latin typeface="楷体" panose="02010609060101010101" pitchFamily="49" charset="-122"/>
                <a:ea typeface="楷体" panose="02010609060101010101" pitchFamily="49" charset="-122"/>
              </a:rPr>
              <a:t>各型心绞痛</a:t>
            </a:r>
          </a:p>
        </p:txBody>
      </p:sp>
      <p:sp>
        <p:nvSpPr>
          <p:cNvPr id="4" name="矩形 3"/>
          <p:cNvSpPr/>
          <p:nvPr/>
        </p:nvSpPr>
        <p:spPr>
          <a:xfrm>
            <a:off x="1174601" y="2275759"/>
            <a:ext cx="6099747" cy="461665"/>
          </a:xfrm>
          <a:prstGeom prst="rect">
            <a:avLst/>
          </a:prstGeom>
        </p:spPr>
        <p:txBody>
          <a:bodyPr wrap="none">
            <a:spAutoFit/>
          </a:bodyPr>
          <a:lstStyle/>
          <a:p>
            <a:pPr marL="342900" indent="-342900">
              <a:buFont typeface="Wingdings" panose="05000000000000000000" pitchFamily="2" charset="2"/>
              <a:buChar char="l"/>
            </a:pPr>
            <a:r>
              <a:rPr lang="zh-CN" altLang="en-US" sz="2400" b="1" dirty="0">
                <a:latin typeface="楷体" panose="02010609060101010101" pitchFamily="49" charset="-122"/>
                <a:ea typeface="楷体" panose="02010609060101010101" pitchFamily="49" charset="-122"/>
              </a:rPr>
              <a:t>速效、高效、方便、经济、迅速控制发作</a:t>
            </a:r>
          </a:p>
        </p:txBody>
      </p:sp>
      <p:sp>
        <p:nvSpPr>
          <p:cNvPr id="5" name="矩形 4"/>
          <p:cNvSpPr/>
          <p:nvPr/>
        </p:nvSpPr>
        <p:spPr>
          <a:xfrm>
            <a:off x="725367" y="3484327"/>
            <a:ext cx="1354858" cy="584775"/>
          </a:xfrm>
          <a:prstGeom prst="rect">
            <a:avLst/>
          </a:prstGeom>
        </p:spPr>
        <p:txBody>
          <a:bodyPr wrap="none">
            <a:spAutoFit/>
          </a:bodyPr>
          <a:lstStyle/>
          <a:p>
            <a:pPr marL="342900" indent="-342900">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治疗</a:t>
            </a:r>
          </a:p>
        </p:txBody>
      </p:sp>
      <p:sp>
        <p:nvSpPr>
          <p:cNvPr id="6" name="矩形 5"/>
          <p:cNvSpPr/>
          <p:nvPr/>
        </p:nvSpPr>
        <p:spPr>
          <a:xfrm>
            <a:off x="1167204" y="4030906"/>
            <a:ext cx="6436707" cy="461665"/>
          </a:xfrm>
          <a:prstGeom prst="rect">
            <a:avLst/>
          </a:prstGeom>
        </p:spPr>
        <p:txBody>
          <a:bodyPr wrap="square">
            <a:spAutoFit/>
          </a:bodyPr>
          <a:lstStyle/>
          <a:p>
            <a:pPr marL="342900" indent="-342900">
              <a:buFont typeface="Wingdings" panose="05000000000000000000" pitchFamily="2" charset="2"/>
              <a:buChar char="l"/>
            </a:pPr>
            <a:r>
              <a:rPr lang="zh-CN" altLang="en-US" sz="2400" b="1" dirty="0">
                <a:latin typeface="Times New Roman" panose="02020603050405020304" pitchFamily="18" charset="0"/>
                <a:ea typeface="楷体" panose="02010609060101010101" pitchFamily="49" charset="-122"/>
                <a:cs typeface="Times New Roman" panose="02020603050405020304" pitchFamily="18" charset="0"/>
              </a:rPr>
              <a:t>一般舌下含</a:t>
            </a:r>
            <a:r>
              <a:rPr lang="en-US" altLang="zh-CN" sz="2400" b="1" dirty="0">
                <a:latin typeface="Times New Roman" panose="02020603050405020304" pitchFamily="18" charset="0"/>
                <a:ea typeface="楷体" panose="02010609060101010101" pitchFamily="49" charset="-122"/>
                <a:cs typeface="Times New Roman" panose="02020603050405020304" pitchFamily="18" charset="0"/>
              </a:rPr>
              <a:t>0.3~0.6mg</a:t>
            </a:r>
            <a:r>
              <a:rPr lang="zh-CN" altLang="en-US" sz="2400" b="1" dirty="0">
                <a:latin typeface="Times New Roman" panose="02020603050405020304" pitchFamily="18" charset="0"/>
                <a:ea typeface="楷体" panose="02010609060101010101" pitchFamily="49" charset="-122"/>
                <a:cs typeface="Times New Roman" panose="02020603050405020304" pitchFamily="18" charset="0"/>
              </a:rPr>
              <a:t>或喷雾剂每次 </a:t>
            </a:r>
            <a:r>
              <a:rPr lang="en-US" altLang="zh-CN" sz="2400" b="1" dirty="0">
                <a:latin typeface="Times New Roman" panose="02020603050405020304" pitchFamily="18" charset="0"/>
                <a:ea typeface="楷体" panose="02010609060101010101" pitchFamily="49" charset="-122"/>
                <a:cs typeface="Times New Roman" panose="02020603050405020304" pitchFamily="18" charset="0"/>
              </a:rPr>
              <a:t>0.4mg </a:t>
            </a:r>
          </a:p>
        </p:txBody>
      </p:sp>
      <p:sp>
        <p:nvSpPr>
          <p:cNvPr id="7" name="矩形 6"/>
          <p:cNvSpPr/>
          <p:nvPr/>
        </p:nvSpPr>
        <p:spPr>
          <a:xfrm>
            <a:off x="1158151" y="4956371"/>
            <a:ext cx="8228129" cy="830997"/>
          </a:xfrm>
          <a:prstGeom prst="rect">
            <a:avLst/>
          </a:prstGeom>
        </p:spPr>
        <p:txBody>
          <a:bodyPr wrap="square">
            <a:spAutoFit/>
          </a:bodyPr>
          <a:lstStyle/>
          <a:p>
            <a:pPr marL="342900" indent="-342900">
              <a:buFont typeface="Wingdings" panose="05000000000000000000" pitchFamily="2" charset="2"/>
              <a:buChar char="l"/>
            </a:pPr>
            <a:r>
              <a:rPr lang="zh-CN" altLang="en-US" sz="2400" b="1" dirty="0">
                <a:latin typeface="楷体" panose="02010609060101010101" pitchFamily="49" charset="-122"/>
                <a:ea typeface="楷体" panose="02010609060101010101" pitchFamily="49" charset="-122"/>
              </a:rPr>
              <a:t>对发作频繁的重症心绞痛患者，首选硝酸甘油静脉滴注，</a:t>
            </a:r>
            <a:r>
              <a:rPr lang="zh-CN" altLang="en-US" sz="2400" b="1" dirty="0" smtClean="0">
                <a:latin typeface="楷体" panose="02010609060101010101" pitchFamily="49" charset="-122"/>
                <a:ea typeface="楷体" panose="02010609060101010101" pitchFamily="49" charset="-122"/>
              </a:rPr>
              <a:t>症状减轻</a:t>
            </a:r>
            <a:r>
              <a:rPr lang="zh-CN" altLang="en-US" sz="2400" b="1" dirty="0">
                <a:latin typeface="楷体" panose="02010609060101010101" pitchFamily="49" charset="-122"/>
                <a:ea typeface="楷体" panose="02010609060101010101" pitchFamily="49" charset="-122"/>
              </a:rPr>
              <a:t>后改为口服给药。</a:t>
            </a:r>
          </a:p>
        </p:txBody>
      </p:sp>
      <p:sp>
        <p:nvSpPr>
          <p:cNvPr id="8" name="矩形 7"/>
          <p:cNvSpPr/>
          <p:nvPr/>
        </p:nvSpPr>
        <p:spPr>
          <a:xfrm>
            <a:off x="725367" y="5616627"/>
            <a:ext cx="1354858" cy="584775"/>
          </a:xfrm>
          <a:prstGeom prst="rect">
            <a:avLst/>
          </a:prstGeom>
        </p:spPr>
        <p:txBody>
          <a:bodyPr wrap="none">
            <a:spAutoFit/>
          </a:bodyPr>
          <a:lstStyle/>
          <a:p>
            <a:pPr marL="342900" indent="-342900">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预防</a:t>
            </a:r>
          </a:p>
        </p:txBody>
      </p:sp>
      <p:sp>
        <p:nvSpPr>
          <p:cNvPr id="9" name="矩形 8"/>
          <p:cNvSpPr/>
          <p:nvPr/>
        </p:nvSpPr>
        <p:spPr>
          <a:xfrm>
            <a:off x="1119011" y="6116283"/>
            <a:ext cx="4552849" cy="461665"/>
          </a:xfrm>
          <a:prstGeom prst="rect">
            <a:avLst/>
          </a:prstGeom>
        </p:spPr>
        <p:txBody>
          <a:bodyPr wrap="none">
            <a:spAutoFit/>
          </a:bodyPr>
          <a:lstStyle/>
          <a:p>
            <a:pPr marL="342900" indent="-342900">
              <a:buFont typeface="Wingdings" panose="05000000000000000000" pitchFamily="2" charset="2"/>
              <a:buChar char="l"/>
            </a:pPr>
            <a:r>
              <a:rPr lang="zh-CN" altLang="en-US" sz="2400" b="1" dirty="0">
                <a:latin typeface="楷体" panose="02010609060101010101" pitchFamily="49" charset="-122"/>
                <a:ea typeface="楷体" panose="02010609060101010101" pitchFamily="49" charset="-122"/>
              </a:rPr>
              <a:t>贴膜片剂或其他长效硝酸酯类</a:t>
            </a:r>
          </a:p>
        </p:txBody>
      </p:sp>
      <p:sp>
        <p:nvSpPr>
          <p:cNvPr id="10" name="矩形 9"/>
          <p:cNvSpPr/>
          <p:nvPr/>
        </p:nvSpPr>
        <p:spPr>
          <a:xfrm>
            <a:off x="744945" y="1726990"/>
            <a:ext cx="1441420" cy="584775"/>
          </a:xfrm>
          <a:prstGeom prst="rect">
            <a:avLst/>
          </a:prstGeom>
        </p:spPr>
        <p:txBody>
          <a:bodyPr wrap="none">
            <a:spAutoFit/>
          </a:bodyPr>
          <a:lstStyle/>
          <a:p>
            <a:pPr marL="428625" indent="-428625">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特点</a:t>
            </a:r>
          </a:p>
        </p:txBody>
      </p:sp>
      <p:sp>
        <p:nvSpPr>
          <p:cNvPr id="11" name="矩形 10"/>
          <p:cNvSpPr/>
          <p:nvPr/>
        </p:nvSpPr>
        <p:spPr>
          <a:xfrm>
            <a:off x="1158151" y="4534362"/>
            <a:ext cx="3363421" cy="461665"/>
          </a:xfrm>
          <a:prstGeom prst="rect">
            <a:avLst/>
          </a:prstGeom>
        </p:spPr>
        <p:txBody>
          <a:bodyPr wrap="none">
            <a:spAutoFit/>
          </a:bodyPr>
          <a:lstStyle/>
          <a:p>
            <a:pPr marL="342900" indent="-342900">
              <a:buFont typeface="Wingdings" panose="05000000000000000000" pitchFamily="2" charset="2"/>
              <a:buChar char="l"/>
            </a:pPr>
            <a:r>
              <a:rPr lang="zh-CN" altLang="en-US" sz="2400" b="1" dirty="0">
                <a:solidFill>
                  <a:srgbClr val="3F3F3F"/>
                </a:solidFill>
                <a:latin typeface="Times New Roman" panose="02020603050405020304" pitchFamily="18" charset="0"/>
                <a:ea typeface="楷体" panose="02010609060101010101" pitchFamily="49" charset="-122"/>
                <a:cs typeface="Times New Roman" panose="02020603050405020304" pitchFamily="18" charset="0"/>
              </a:rPr>
              <a:t>必要时</a:t>
            </a:r>
            <a:r>
              <a:rPr lang="en-US" altLang="zh-CN" sz="2400" b="1" dirty="0">
                <a:solidFill>
                  <a:srgbClr val="3F3F3F"/>
                </a:solidFill>
                <a:latin typeface="Times New Roman" panose="02020603050405020304" pitchFamily="18" charset="0"/>
                <a:ea typeface="楷体" panose="02010609060101010101" pitchFamily="49" charset="-122"/>
                <a:cs typeface="Times New Roman" panose="02020603050405020304" pitchFamily="18" charset="0"/>
              </a:rPr>
              <a:t>5min</a:t>
            </a:r>
            <a:r>
              <a:rPr lang="zh-CN" altLang="en-US" sz="2400" b="1" dirty="0">
                <a:solidFill>
                  <a:srgbClr val="3F3F3F"/>
                </a:solidFill>
                <a:latin typeface="Times New Roman" panose="02020603050405020304" pitchFamily="18" charset="0"/>
                <a:ea typeface="楷体" panose="02010609060101010101" pitchFamily="49" charset="-122"/>
                <a:cs typeface="Times New Roman" panose="02020603050405020304" pitchFamily="18" charset="0"/>
              </a:rPr>
              <a:t>再给一次</a:t>
            </a:r>
          </a:p>
        </p:txBody>
      </p:sp>
      <p:sp>
        <p:nvSpPr>
          <p:cNvPr id="12" name="矩形 11"/>
          <p:cNvSpPr/>
          <p:nvPr/>
        </p:nvSpPr>
        <p:spPr>
          <a:xfrm>
            <a:off x="1167204" y="2757814"/>
            <a:ext cx="8087094" cy="830997"/>
          </a:xfrm>
          <a:prstGeom prst="rect">
            <a:avLst/>
          </a:prstGeom>
        </p:spPr>
        <p:txBody>
          <a:bodyPr wrap="square">
            <a:spAutoFit/>
          </a:bodyPr>
          <a:lstStyle/>
          <a:p>
            <a:pPr marL="342900" lvl="0" indent="-342900">
              <a:buFont typeface="Wingdings" panose="05000000000000000000" pitchFamily="2" charset="2"/>
              <a:buChar char="l"/>
            </a:pPr>
            <a:r>
              <a:rPr lang="zh-CN" altLang="en-US" sz="2400" b="1" dirty="0">
                <a:solidFill>
                  <a:srgbClr val="3F3F3F"/>
                </a:solidFill>
                <a:latin typeface="楷体" panose="02010609060101010101" pitchFamily="49" charset="-122"/>
                <a:ea typeface="楷体" panose="02010609060101010101" pitchFamily="49" charset="-122"/>
              </a:rPr>
              <a:t>提高运动耐量，改善缺血心电图，降低运动时心律失常的发生</a:t>
            </a:r>
          </a:p>
        </p:txBody>
      </p:sp>
    </p:spTree>
    <p:custDataLst>
      <p:tags r:id="rId1"/>
    </p:custDataLst>
    <p:extLst>
      <p:ext uri="{BB962C8B-B14F-4D97-AF65-F5344CB8AC3E}">
        <p14:creationId xmlns:p14="http://schemas.microsoft.com/office/powerpoint/2010/main" val="2229724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06628" y="4498171"/>
            <a:ext cx="4572000" cy="2031325"/>
          </a:xfrm>
          <a:prstGeom prst="rect">
            <a:avLst/>
          </a:prstGeom>
        </p:spPr>
        <p:txBody>
          <a:bodyPr>
            <a:spAutoFit/>
          </a:bodyPr>
          <a:lstStyle/>
          <a:p>
            <a:pPr marL="342900" indent="-342900">
              <a:lnSpc>
                <a:spcPct val="150000"/>
              </a:lnSpc>
              <a:buFont typeface="Wingdings" panose="05000000000000000000" pitchFamily="2" charset="2"/>
              <a:buChar char="l"/>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心前负荷↓</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54% </a:t>
            </a:r>
          </a:p>
          <a:p>
            <a:pPr marL="342900" indent="-342900">
              <a:lnSpc>
                <a:spcPct val="150000"/>
              </a:lnSpc>
              <a:buFont typeface="Wingdings" panose="05000000000000000000" pitchFamily="2" charset="2"/>
              <a:buChar char="l"/>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侧枝循环血流↑</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50% </a:t>
            </a:r>
          </a:p>
          <a:p>
            <a:pPr marL="342900" indent="-342900">
              <a:lnSpc>
                <a:spcPct val="150000"/>
              </a:lnSpc>
              <a:buFont typeface="Wingdings" panose="05000000000000000000" pitchFamily="2" charset="2"/>
              <a:buChar char="l"/>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心肌梗塞范围↓</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51%</a:t>
            </a:r>
            <a:endParaRPr lang="zh-CN" altLang="en-US" sz="2800" b="1" dirty="0">
              <a:latin typeface="Times New Roman" panose="02020603050405020304" pitchFamily="18" charset="0"/>
              <a:ea typeface="楷体" panose="02010609060101010101" pitchFamily="49" charset="-122"/>
              <a:cs typeface="Times New Roman" panose="02020603050405020304" pitchFamily="18" charset="0"/>
            </a:endParaRPr>
          </a:p>
        </p:txBody>
      </p:sp>
      <p:sp>
        <p:nvSpPr>
          <p:cNvPr id="3" name="矩形 2"/>
          <p:cNvSpPr/>
          <p:nvPr/>
        </p:nvSpPr>
        <p:spPr>
          <a:xfrm>
            <a:off x="273867" y="417856"/>
            <a:ext cx="4301177" cy="707886"/>
          </a:xfrm>
          <a:prstGeom prst="rect">
            <a:avLst/>
          </a:prstGeom>
        </p:spPr>
        <p:txBody>
          <a:bodyPr wrap="none">
            <a:spAutoFit/>
          </a:bodyPr>
          <a:lstStyle/>
          <a:p>
            <a:r>
              <a:rPr lang="zh-CN" altLang="en-US" sz="4000" b="1" dirty="0">
                <a:solidFill>
                  <a:srgbClr val="FF0000"/>
                </a:solidFill>
                <a:latin typeface="楷体" panose="02010609060101010101" pitchFamily="49" charset="-122"/>
                <a:ea typeface="楷体" panose="02010609060101010101" pitchFamily="49" charset="-122"/>
              </a:rPr>
              <a:t>治疗急性心肌梗塞</a:t>
            </a:r>
          </a:p>
        </p:txBody>
      </p:sp>
      <p:sp>
        <p:nvSpPr>
          <p:cNvPr id="4" name="矩形 3"/>
          <p:cNvSpPr/>
          <p:nvPr/>
        </p:nvSpPr>
        <p:spPr>
          <a:xfrm>
            <a:off x="486290" y="1376812"/>
            <a:ext cx="1441420" cy="584775"/>
          </a:xfrm>
          <a:prstGeom prst="rect">
            <a:avLst/>
          </a:prstGeom>
        </p:spPr>
        <p:txBody>
          <a:bodyPr wrap="none">
            <a:spAutoFit/>
          </a:bodyPr>
          <a:lstStyle/>
          <a:p>
            <a:pPr marL="428625" indent="-428625">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疗效</a:t>
            </a:r>
          </a:p>
        </p:txBody>
      </p:sp>
      <p:sp>
        <p:nvSpPr>
          <p:cNvPr id="5" name="矩形 4"/>
          <p:cNvSpPr/>
          <p:nvPr/>
        </p:nvSpPr>
        <p:spPr>
          <a:xfrm>
            <a:off x="486290" y="3913396"/>
            <a:ext cx="1441420" cy="584775"/>
          </a:xfrm>
          <a:prstGeom prst="rect">
            <a:avLst/>
          </a:prstGeom>
        </p:spPr>
        <p:txBody>
          <a:bodyPr wrap="none">
            <a:spAutoFit/>
          </a:bodyPr>
          <a:lstStyle/>
          <a:p>
            <a:pPr marL="428625" indent="-428625">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结果</a:t>
            </a:r>
          </a:p>
        </p:txBody>
      </p:sp>
      <p:sp>
        <p:nvSpPr>
          <p:cNvPr id="6" name="矩形 5"/>
          <p:cNvSpPr/>
          <p:nvPr/>
        </p:nvSpPr>
        <p:spPr>
          <a:xfrm>
            <a:off x="906628" y="2103948"/>
            <a:ext cx="5038559" cy="523220"/>
          </a:xfrm>
          <a:prstGeom prst="rect">
            <a:avLst/>
          </a:prstGeom>
        </p:spPr>
        <p:txBody>
          <a:bodyPr wrap="none">
            <a:spAutoFit/>
          </a:bodyPr>
          <a:lstStyle/>
          <a:p>
            <a:pPr marL="342900" indent="-342900">
              <a:buFont typeface="Wingdings" panose="05000000000000000000" pitchFamily="2" charset="2"/>
              <a:buChar char="l"/>
            </a:pPr>
            <a:r>
              <a:rPr lang="zh-CN" altLang="en-US" sz="2800" b="1" dirty="0" smtClean="0">
                <a:latin typeface="楷体" panose="02010609060101010101" pitchFamily="49" charset="-122"/>
                <a:ea typeface="楷体" panose="02010609060101010101" pitchFamily="49" charset="-122"/>
              </a:rPr>
              <a:t>心肌损伤</a:t>
            </a:r>
            <a:r>
              <a:rPr lang="zh-CN" altLang="en-US" sz="28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b="1" dirty="0" smtClean="0">
                <a:latin typeface="楷体" panose="02010609060101010101" pitchFamily="49" charset="-122"/>
                <a:ea typeface="楷体" panose="02010609060101010101" pitchFamily="49" charset="-122"/>
              </a:rPr>
              <a:t>，</a:t>
            </a:r>
            <a:r>
              <a:rPr lang="zh-CN" altLang="en-US" sz="2800" b="1" dirty="0">
                <a:latin typeface="楷体" panose="02010609060101010101" pitchFamily="49" charset="-122"/>
                <a:ea typeface="楷体" panose="02010609060101010101" pitchFamily="49" charset="-122"/>
              </a:rPr>
              <a:t>缩小梗塞范围 </a:t>
            </a:r>
          </a:p>
        </p:txBody>
      </p:sp>
      <p:sp>
        <p:nvSpPr>
          <p:cNvPr id="7" name="矩形 6"/>
          <p:cNvSpPr/>
          <p:nvPr/>
        </p:nvSpPr>
        <p:spPr>
          <a:xfrm>
            <a:off x="888522" y="2640510"/>
            <a:ext cx="8537410" cy="1384995"/>
          </a:xfrm>
          <a:prstGeom prst="rect">
            <a:avLst/>
          </a:prstGeom>
        </p:spPr>
        <p:txBody>
          <a:bodyPr wrap="square">
            <a:spAutoFit/>
          </a:bodyPr>
          <a:lstStyle/>
          <a:p>
            <a:pPr marL="342900" indent="-342900">
              <a:lnSpc>
                <a:spcPct val="150000"/>
              </a:lnSpc>
              <a:buFont typeface="Wingdings" panose="05000000000000000000" pitchFamily="2" charset="2"/>
              <a:buChar char="l"/>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欧美推行短时静脉给药，</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6</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小时使</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BP</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平均↓</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10%</a:t>
            </a:r>
          </a:p>
          <a:p>
            <a:pPr>
              <a:lnSpc>
                <a:spcPct val="150000"/>
              </a:lnSpc>
            </a:pP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但不能＜ </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90mmHg) </a:t>
            </a:r>
            <a:endParaRPr lang="zh-CN" altLang="en-US" sz="2800" b="1" dirty="0">
              <a:latin typeface="Times New Roman" panose="02020603050405020304" pitchFamily="18" charset="0"/>
              <a:ea typeface="楷体" panose="02010609060101010101" pitchFamily="49"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val="930134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12429" y="294564"/>
            <a:ext cx="7581781" cy="3416320"/>
          </a:xfrm>
          <a:prstGeom prst="rect">
            <a:avLst/>
          </a:prstGeom>
        </p:spPr>
        <p:txBody>
          <a:bodyPr wrap="square">
            <a:spAutoFit/>
          </a:bodyPr>
          <a:lstStyle/>
          <a:p>
            <a:pPr marL="342900" indent="-342900">
              <a:lnSpc>
                <a:spcPct val="150000"/>
              </a:lnSpc>
              <a:buFont typeface="Wingdings" panose="05000000000000000000" pitchFamily="2" charset="2"/>
              <a:buChar char="Ø"/>
            </a:pPr>
            <a:r>
              <a:rPr lang="zh-CN" altLang="en-US" sz="3200" b="1" dirty="0">
                <a:solidFill>
                  <a:srgbClr val="FF0066"/>
                </a:solidFill>
                <a:latin typeface="Times New Roman" panose="02020603050405020304" pitchFamily="18" charset="0"/>
                <a:ea typeface="楷体" panose="02010609060101010101" pitchFamily="49" charset="-122"/>
                <a:cs typeface="Times New Roman" panose="02020603050405020304" pitchFamily="18" charset="0"/>
              </a:rPr>
              <a:t>急性心肌梗塞者需静脉给药的指征：</a:t>
            </a:r>
            <a:endParaRPr lang="en-US" altLang="zh-CN" sz="3200" b="1" dirty="0">
              <a:solidFill>
                <a:srgbClr val="FF0066"/>
              </a:solidFill>
              <a:latin typeface="Times New Roman" panose="02020603050405020304" pitchFamily="18" charset="0"/>
              <a:ea typeface="楷体" panose="02010609060101010101" pitchFamily="49" charset="-122"/>
              <a:cs typeface="Times New Roman" panose="02020603050405020304" pitchFamily="18" charset="0"/>
            </a:endParaRPr>
          </a:p>
          <a:p>
            <a:pPr marL="685800" lvl="1" indent="-342900">
              <a:lnSpc>
                <a:spcPct val="150000"/>
              </a:lnSpc>
              <a:buFont typeface="Wingdings" panose="05000000000000000000" pitchFamily="2" charset="2"/>
              <a:buChar char="l"/>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长时间或反复胸痛</a:t>
            </a:r>
            <a:endParaRPr lang="en-US" altLang="zh-CN" sz="2800" b="1" dirty="0">
              <a:latin typeface="Times New Roman" panose="02020603050405020304" pitchFamily="18" charset="0"/>
              <a:ea typeface="楷体" panose="02010609060101010101" pitchFamily="49" charset="-122"/>
              <a:cs typeface="Times New Roman" panose="02020603050405020304" pitchFamily="18" charset="0"/>
            </a:endParaRPr>
          </a:p>
          <a:p>
            <a:pPr marL="685800" lvl="1" indent="-342900">
              <a:lnSpc>
                <a:spcPct val="150000"/>
              </a:lnSpc>
              <a:buFont typeface="Wingdings" panose="05000000000000000000" pitchFamily="2" charset="2"/>
              <a:buChar char="l"/>
            </a:pP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BP</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高（</a:t>
            </a:r>
            <a:r>
              <a:rPr lang="en-US" altLang="zh-CN" sz="2800" b="1" dirty="0">
                <a:latin typeface="Times New Roman" panose="02020603050405020304" pitchFamily="18" charset="0"/>
                <a:ea typeface="楷体" panose="02010609060101010101" pitchFamily="49" charset="-122"/>
                <a:cs typeface="Times New Roman" panose="02020603050405020304" pitchFamily="18" charset="0"/>
              </a:rPr>
              <a:t>&gt;150/100mmHg</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a:t>
            </a:r>
            <a:endParaRPr lang="en-US" altLang="zh-CN" sz="2800" b="1" dirty="0">
              <a:latin typeface="Times New Roman" panose="02020603050405020304" pitchFamily="18" charset="0"/>
              <a:ea typeface="楷体" panose="02010609060101010101" pitchFamily="49" charset="-122"/>
              <a:cs typeface="Times New Roman" panose="02020603050405020304" pitchFamily="18" charset="0"/>
            </a:endParaRPr>
          </a:p>
          <a:p>
            <a:pPr marL="685800" lvl="1" indent="-342900">
              <a:lnSpc>
                <a:spcPct val="150000"/>
              </a:lnSpc>
              <a:buFont typeface="Wingdings" panose="05000000000000000000" pitchFamily="2" charset="2"/>
              <a:buChar char="l"/>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左室功能不全</a:t>
            </a:r>
            <a:endParaRPr lang="en-US" altLang="zh-CN" sz="2800" b="1" dirty="0">
              <a:latin typeface="Times New Roman" panose="02020603050405020304" pitchFamily="18" charset="0"/>
              <a:ea typeface="楷体" panose="02010609060101010101" pitchFamily="49" charset="-122"/>
              <a:cs typeface="Times New Roman" panose="02020603050405020304" pitchFamily="18" charset="0"/>
            </a:endParaRPr>
          </a:p>
          <a:p>
            <a:pPr marL="685800" lvl="1" indent="-342900">
              <a:lnSpc>
                <a:spcPct val="150000"/>
              </a:lnSpc>
              <a:buFont typeface="Wingdings" panose="05000000000000000000" pitchFamily="2" charset="2"/>
              <a:buChar char="l"/>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乳头肌功能失调者</a:t>
            </a:r>
          </a:p>
        </p:txBody>
      </p:sp>
      <p:sp>
        <p:nvSpPr>
          <p:cNvPr id="3" name="矩形 2"/>
          <p:cNvSpPr/>
          <p:nvPr/>
        </p:nvSpPr>
        <p:spPr>
          <a:xfrm>
            <a:off x="295339" y="3639793"/>
            <a:ext cx="5330305" cy="707886"/>
          </a:xfrm>
          <a:prstGeom prst="rect">
            <a:avLst/>
          </a:prstGeom>
        </p:spPr>
        <p:txBody>
          <a:bodyPr wrap="none">
            <a:spAutoFit/>
          </a:bodyPr>
          <a:lstStyle/>
          <a:p>
            <a:r>
              <a:rPr lang="zh-CN" altLang="zh-CN" sz="4000" b="1" dirty="0">
                <a:solidFill>
                  <a:srgbClr val="FF0000"/>
                </a:solidFill>
                <a:latin typeface="楷体" panose="02010609060101010101" pitchFamily="49" charset="-122"/>
                <a:ea typeface="楷体" panose="02010609060101010101" pitchFamily="49" charset="-122"/>
                <a:cs typeface="Times New Roman" panose="02020603050405020304" pitchFamily="18" charset="0"/>
              </a:rPr>
              <a:t>治疗难治性心功能不全</a:t>
            </a:r>
            <a:endParaRPr lang="zh-CN" altLang="en-US" sz="4000" b="1" dirty="0">
              <a:solidFill>
                <a:srgbClr val="FF0000"/>
              </a:solidFill>
              <a:latin typeface="楷体" panose="02010609060101010101" pitchFamily="49" charset="-122"/>
              <a:ea typeface="楷体" panose="02010609060101010101" pitchFamily="49" charset="-122"/>
            </a:endParaRPr>
          </a:p>
        </p:txBody>
      </p:sp>
      <p:sp>
        <p:nvSpPr>
          <p:cNvPr id="4" name="矩形 3"/>
          <p:cNvSpPr/>
          <p:nvPr/>
        </p:nvSpPr>
        <p:spPr>
          <a:xfrm>
            <a:off x="412429" y="4513317"/>
            <a:ext cx="8803999" cy="1077218"/>
          </a:xfrm>
          <a:prstGeom prst="rect">
            <a:avLst/>
          </a:prstGeom>
        </p:spPr>
        <p:txBody>
          <a:bodyPr wrap="square">
            <a:spAutoFit/>
          </a:bodyPr>
          <a:lstStyle/>
          <a:p>
            <a:pPr marL="342900" indent="-342900">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舒张全身静脉及小动脉 </a:t>
            </a:r>
            <a:r>
              <a:rPr lang="en-US" altLang="zh-CN" sz="3200" b="1" dirty="0">
                <a:solidFill>
                  <a:srgbClr val="FF0066"/>
                </a:solidFill>
                <a:latin typeface="楷体" panose="02010609060101010101" pitchFamily="49" charset="-122"/>
                <a:ea typeface="楷体" panose="02010609060101010101" pitchFamily="49" charset="-122"/>
              </a:rPr>
              <a:t>, </a:t>
            </a:r>
            <a:r>
              <a:rPr lang="zh-CN" altLang="en-US" sz="3200" b="1" dirty="0">
                <a:solidFill>
                  <a:srgbClr val="FF0066"/>
                </a:solidFill>
                <a:latin typeface="楷体" panose="02010609060101010101" pitchFamily="49" charset="-122"/>
                <a:ea typeface="楷体" panose="02010609060101010101" pitchFamily="49" charset="-122"/>
              </a:rPr>
              <a:t>降低心脏前负荷及后负荷</a:t>
            </a:r>
          </a:p>
        </p:txBody>
      </p:sp>
      <p:sp>
        <p:nvSpPr>
          <p:cNvPr id="5" name="矩形 4"/>
          <p:cNvSpPr/>
          <p:nvPr/>
        </p:nvSpPr>
        <p:spPr>
          <a:xfrm>
            <a:off x="412429" y="5756173"/>
            <a:ext cx="8359981" cy="584775"/>
          </a:xfrm>
          <a:prstGeom prst="rect">
            <a:avLst/>
          </a:prstGeom>
        </p:spPr>
        <p:txBody>
          <a:bodyPr wrap="none">
            <a:spAutoFit/>
          </a:bodyPr>
          <a:lstStyle/>
          <a:p>
            <a:pPr marL="342900" indent="-342900">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降低心室壁张力及射血时向 </a:t>
            </a:r>
            <a:r>
              <a:rPr lang="en-US" altLang="zh-CN" sz="3200" b="1" dirty="0">
                <a:solidFill>
                  <a:srgbClr val="FF0066"/>
                </a:solidFill>
                <a:latin typeface="楷体" panose="02010609060101010101" pitchFamily="49" charset="-122"/>
                <a:ea typeface="楷体" panose="02010609060101010101" pitchFamily="49" charset="-122"/>
              </a:rPr>
              <a:t>,</a:t>
            </a:r>
            <a:r>
              <a:rPr lang="zh-CN" altLang="en-US" sz="3200" b="1" dirty="0">
                <a:solidFill>
                  <a:srgbClr val="FF0066"/>
                </a:solidFill>
                <a:latin typeface="楷体" panose="02010609060101010101" pitchFamily="49" charset="-122"/>
                <a:ea typeface="楷体" panose="02010609060101010101" pitchFamily="49" charset="-122"/>
              </a:rPr>
              <a:t>减轻心脏负担</a:t>
            </a:r>
          </a:p>
        </p:txBody>
      </p:sp>
    </p:spTree>
    <p:custDataLst>
      <p:tags r:id="rId1"/>
    </p:custDataLst>
    <p:extLst>
      <p:ext uri="{BB962C8B-B14F-4D97-AF65-F5344CB8AC3E}">
        <p14:creationId xmlns:p14="http://schemas.microsoft.com/office/powerpoint/2010/main" val="38895142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88326" y="1311695"/>
            <a:ext cx="8178247" cy="4524315"/>
          </a:xfrm>
          <a:prstGeom prst="rect">
            <a:avLst/>
          </a:prstGeom>
        </p:spPr>
        <p:txBody>
          <a:bodyPr wrap="square">
            <a:spAutoFit/>
          </a:bodyPr>
          <a:lstStyle/>
          <a:p>
            <a:pPr>
              <a:lnSpc>
                <a:spcPct val="150000"/>
              </a:lnSpc>
            </a:pP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(1)</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置密闭棕色瓶，保存有效期</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6</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个月</a:t>
            </a:r>
          </a:p>
          <a:p>
            <a:pPr>
              <a:lnSpc>
                <a:spcPct val="150000"/>
              </a:lnSpc>
            </a:pP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(2)</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失效：   </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a. </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无疗效      </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b. </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无头胀  </a:t>
            </a:r>
            <a:endParaRPr lang="en-US" altLang="zh-CN" sz="3200" b="1" dirty="0" smtClean="0">
              <a:latin typeface="Times New Roman" panose="02020603050405020304" pitchFamily="18" charset="0"/>
              <a:ea typeface="楷体" panose="02010609060101010101" pitchFamily="49" charset="-122"/>
              <a:cs typeface="Times New Roman" panose="02020603050405020304" pitchFamily="18" charset="0"/>
            </a:endParaRPr>
          </a:p>
          <a:p>
            <a:pPr>
              <a:lnSpc>
                <a:spcPct val="150000"/>
              </a:lnSpc>
            </a:pP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 </a:t>
            </a:r>
            <a:r>
              <a:rPr lang="en-US" altLang="zh-CN" sz="3200" b="1" dirty="0" smtClean="0">
                <a:latin typeface="Times New Roman" panose="02020603050405020304" pitchFamily="18" charset="0"/>
                <a:ea typeface="楷体" panose="02010609060101010101" pitchFamily="49" charset="-122"/>
                <a:cs typeface="Times New Roman" panose="02020603050405020304" pitchFamily="18" charset="0"/>
              </a:rPr>
              <a:t>                   c</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舌下无麻剌感或烧灼感</a:t>
            </a:r>
            <a:endParaRPr lang="en-US" altLang="zh-CN" sz="3200" b="1" dirty="0">
              <a:latin typeface="Times New Roman" panose="02020603050405020304" pitchFamily="18" charset="0"/>
              <a:ea typeface="楷体" panose="02010609060101010101" pitchFamily="49" charset="-122"/>
              <a:cs typeface="Times New Roman" panose="02020603050405020304" pitchFamily="18" charset="0"/>
            </a:endParaRPr>
          </a:p>
          <a:p>
            <a:pPr>
              <a:lnSpc>
                <a:spcPct val="150000"/>
              </a:lnSpc>
            </a:pP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(3)</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发作前数</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min</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用药效果最好</a:t>
            </a:r>
          </a:p>
          <a:p>
            <a:pPr>
              <a:lnSpc>
                <a:spcPct val="150000"/>
              </a:lnSpc>
            </a:pP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(4)</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患者取半卧位效果更佳，但可能头晕 </a:t>
            </a:r>
          </a:p>
          <a:p>
            <a:pPr>
              <a:lnSpc>
                <a:spcPct val="150000"/>
              </a:lnSpc>
            </a:pP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(5)</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出现诱因应预防给药</a:t>
            </a:r>
          </a:p>
        </p:txBody>
      </p:sp>
      <p:sp>
        <p:nvSpPr>
          <p:cNvPr id="3" name="矩形 2"/>
          <p:cNvSpPr/>
          <p:nvPr/>
        </p:nvSpPr>
        <p:spPr>
          <a:xfrm>
            <a:off x="206491" y="480698"/>
            <a:ext cx="6835526" cy="830997"/>
          </a:xfrm>
          <a:prstGeom prst="rect">
            <a:avLst/>
          </a:prstGeom>
        </p:spPr>
        <p:txBody>
          <a:bodyPr wrap="none">
            <a:spAutoFit/>
          </a:bodyPr>
          <a:lstStyle/>
          <a:p>
            <a:r>
              <a:rPr lang="zh-CN" altLang="en-US" sz="4800" b="1" dirty="0">
                <a:solidFill>
                  <a:srgbClr val="0000FF"/>
                </a:solidFill>
                <a:latin typeface="楷体" panose="02010609060101010101" pitchFamily="49" charset="-122"/>
                <a:ea typeface="楷体" panose="02010609060101010101" pitchFamily="49" charset="-122"/>
              </a:rPr>
              <a:t>临床应用时注意的问题</a:t>
            </a:r>
            <a:r>
              <a:rPr lang="zh-CN" altLang="en-US" sz="3600" b="1" dirty="0">
                <a:solidFill>
                  <a:srgbClr val="0000FF"/>
                </a:solidFill>
                <a:latin typeface="楷体" panose="02010609060101010101" pitchFamily="49" charset="-122"/>
                <a:ea typeface="楷体" panose="02010609060101010101" pitchFamily="49" charset="-122"/>
              </a:rPr>
              <a:t>：</a:t>
            </a:r>
          </a:p>
        </p:txBody>
      </p:sp>
    </p:spTree>
    <p:custDataLst>
      <p:tags r:id="rId1"/>
    </p:custDataLst>
    <p:extLst>
      <p:ext uri="{BB962C8B-B14F-4D97-AF65-F5344CB8AC3E}">
        <p14:creationId xmlns:p14="http://schemas.microsoft.com/office/powerpoint/2010/main" val="3781178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9"/>
          <p:cNvSpPr>
            <a:spLocks noChangeArrowheads="1"/>
          </p:cNvSpPr>
          <p:nvPr/>
        </p:nvSpPr>
        <p:spPr bwMode="auto">
          <a:xfrm>
            <a:off x="350114" y="575174"/>
            <a:ext cx="50292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eaLnBrk="1" hangingPunct="1">
              <a:defRPr/>
            </a:pPr>
            <a:r>
              <a:rPr lang="zh-CN" altLang="en-US" sz="4800" b="1" dirty="0">
                <a:solidFill>
                  <a:srgbClr val="0000FF"/>
                </a:solidFill>
                <a:latin typeface="楷体" panose="02010609060101010101" pitchFamily="49" charset="-122"/>
                <a:ea typeface="楷体" panose="02010609060101010101" pitchFamily="49" charset="-122"/>
              </a:rPr>
              <a:t>不良反应</a:t>
            </a:r>
            <a:endParaRPr lang="en-US" altLang="zh-CN" sz="4800" b="1" dirty="0">
              <a:solidFill>
                <a:srgbClr val="0000FF"/>
              </a:solidFill>
              <a:latin typeface="楷体" panose="02010609060101010101" pitchFamily="49" charset="-122"/>
              <a:ea typeface="楷体" panose="02010609060101010101" pitchFamily="49" charset="-122"/>
            </a:endParaRPr>
          </a:p>
        </p:txBody>
      </p:sp>
      <p:grpSp>
        <p:nvGrpSpPr>
          <p:cNvPr id="4" name="Group 2"/>
          <p:cNvGrpSpPr>
            <a:grpSpLocks/>
          </p:cNvGrpSpPr>
          <p:nvPr/>
        </p:nvGrpSpPr>
        <p:grpSpPr bwMode="auto">
          <a:xfrm>
            <a:off x="1249378" y="1647732"/>
            <a:ext cx="6458728" cy="3249660"/>
            <a:chOff x="-3" y="-3"/>
            <a:chExt cx="4368" cy="2814"/>
          </a:xfrm>
        </p:grpSpPr>
        <p:grpSp>
          <p:nvGrpSpPr>
            <p:cNvPr id="5" name="Group 3"/>
            <p:cNvGrpSpPr>
              <a:grpSpLocks/>
            </p:cNvGrpSpPr>
            <p:nvPr/>
          </p:nvGrpSpPr>
          <p:grpSpPr bwMode="auto">
            <a:xfrm>
              <a:off x="0" y="0"/>
              <a:ext cx="4363" cy="2811"/>
              <a:chOff x="0" y="0"/>
              <a:chExt cx="4363" cy="2811"/>
            </a:xfrm>
          </p:grpSpPr>
          <p:grpSp>
            <p:nvGrpSpPr>
              <p:cNvPr id="7" name="Group 4"/>
              <p:cNvGrpSpPr>
                <a:grpSpLocks/>
              </p:cNvGrpSpPr>
              <p:nvPr/>
            </p:nvGrpSpPr>
            <p:grpSpPr bwMode="auto">
              <a:xfrm>
                <a:off x="0" y="0"/>
                <a:ext cx="2181" cy="657"/>
                <a:chOff x="0" y="0"/>
                <a:chExt cx="2181" cy="657"/>
              </a:xfrm>
            </p:grpSpPr>
            <p:sp>
              <p:nvSpPr>
                <p:cNvPr id="29" name="Rectangle 5"/>
                <p:cNvSpPr>
                  <a:spLocks noChangeArrowheads="1"/>
                </p:cNvSpPr>
                <p:nvPr/>
              </p:nvSpPr>
              <p:spPr bwMode="auto">
                <a:xfrm>
                  <a:off x="8" y="122"/>
                  <a:ext cx="2095" cy="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ctr" eaLnBrk="1" hangingPunct="1"/>
                  <a:r>
                    <a:rPr lang="zh-CN" altLang="en-US" sz="3600" b="1" dirty="0">
                      <a:solidFill>
                        <a:srgbClr val="FF0000"/>
                      </a:solidFill>
                      <a:latin typeface="楷体" panose="02010609060101010101" pitchFamily="49" charset="-122"/>
                      <a:ea typeface="楷体" panose="02010609060101010101" pitchFamily="49" charset="-122"/>
                    </a:rPr>
                    <a:t>局    部</a:t>
                  </a:r>
                </a:p>
                <a:p>
                  <a:pPr algn="ctr"/>
                  <a:endParaRPr lang="en-US" altLang="zh-CN" sz="1800" dirty="0">
                    <a:solidFill>
                      <a:schemeClr val="accent1"/>
                    </a:solidFill>
                  </a:endParaRPr>
                </a:p>
              </p:txBody>
            </p:sp>
            <p:sp>
              <p:nvSpPr>
                <p:cNvPr id="30" name="Rectangle 6"/>
                <p:cNvSpPr>
                  <a:spLocks noChangeArrowheads="1"/>
                </p:cNvSpPr>
                <p:nvPr/>
              </p:nvSpPr>
              <p:spPr bwMode="auto">
                <a:xfrm>
                  <a:off x="0" y="0"/>
                  <a:ext cx="2181" cy="53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grpSp>
          <p:grpSp>
            <p:nvGrpSpPr>
              <p:cNvPr id="8" name="Group 7"/>
              <p:cNvGrpSpPr>
                <a:grpSpLocks/>
              </p:cNvGrpSpPr>
              <p:nvPr/>
            </p:nvGrpSpPr>
            <p:grpSpPr bwMode="auto">
              <a:xfrm>
                <a:off x="2181" y="0"/>
                <a:ext cx="2181" cy="656"/>
                <a:chOff x="2181" y="0"/>
                <a:chExt cx="2181" cy="656"/>
              </a:xfrm>
            </p:grpSpPr>
            <p:sp>
              <p:nvSpPr>
                <p:cNvPr id="27" name="Rectangle 8"/>
                <p:cNvSpPr>
                  <a:spLocks noChangeArrowheads="1"/>
                </p:cNvSpPr>
                <p:nvPr/>
              </p:nvSpPr>
              <p:spPr bwMode="auto">
                <a:xfrm>
                  <a:off x="2221" y="118"/>
                  <a:ext cx="2095" cy="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ctr" eaLnBrk="1" hangingPunct="1"/>
                  <a:r>
                    <a:rPr lang="zh-CN" altLang="en-US" sz="3600" b="1" dirty="0">
                      <a:solidFill>
                        <a:srgbClr val="FF0000"/>
                      </a:solidFill>
                      <a:latin typeface="楷体" panose="02010609060101010101" pitchFamily="49" charset="-122"/>
                      <a:ea typeface="楷体" panose="02010609060101010101" pitchFamily="49" charset="-122"/>
                    </a:rPr>
                    <a:t>全    身</a:t>
                  </a:r>
                </a:p>
                <a:p>
                  <a:pPr algn="ctr"/>
                  <a:endParaRPr lang="en-US" altLang="zh-CN" sz="1800" dirty="0"/>
                </a:p>
              </p:txBody>
            </p:sp>
            <p:sp>
              <p:nvSpPr>
                <p:cNvPr id="28" name="Rectangle 9"/>
                <p:cNvSpPr>
                  <a:spLocks noChangeArrowheads="1"/>
                </p:cNvSpPr>
                <p:nvPr/>
              </p:nvSpPr>
              <p:spPr bwMode="auto">
                <a:xfrm>
                  <a:off x="2181" y="0"/>
                  <a:ext cx="2181" cy="53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grpSp>
          <p:grpSp>
            <p:nvGrpSpPr>
              <p:cNvPr id="9" name="Group 10"/>
              <p:cNvGrpSpPr>
                <a:grpSpLocks/>
              </p:cNvGrpSpPr>
              <p:nvPr/>
            </p:nvGrpSpPr>
            <p:grpSpPr bwMode="auto">
              <a:xfrm>
                <a:off x="0" y="538"/>
                <a:ext cx="2181" cy="648"/>
                <a:chOff x="0" y="538"/>
                <a:chExt cx="2181" cy="648"/>
              </a:xfrm>
            </p:grpSpPr>
            <p:sp>
              <p:nvSpPr>
                <p:cNvPr id="25" name="Rectangle 11"/>
                <p:cNvSpPr>
                  <a:spLocks noChangeArrowheads="1"/>
                </p:cNvSpPr>
                <p:nvPr/>
              </p:nvSpPr>
              <p:spPr bwMode="auto">
                <a:xfrm>
                  <a:off x="40" y="648"/>
                  <a:ext cx="2095" cy="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r>
                    <a:rPr lang="zh-CN" altLang="en-US" sz="2800" b="1" dirty="0">
                      <a:latin typeface="楷体" panose="02010609060101010101" pitchFamily="49" charset="-122"/>
                      <a:ea typeface="楷体" panose="02010609060101010101" pitchFamily="49" charset="-122"/>
                    </a:rPr>
                    <a:t>面、颈皮肤潮红</a:t>
                  </a:r>
                </a:p>
                <a:p>
                  <a:pPr algn="just"/>
                  <a:endParaRPr lang="en-US" altLang="zh-CN" sz="1800" dirty="0"/>
                </a:p>
              </p:txBody>
            </p:sp>
            <p:sp>
              <p:nvSpPr>
                <p:cNvPr id="26" name="Rectangle 12"/>
                <p:cNvSpPr>
                  <a:spLocks noChangeArrowheads="1"/>
                </p:cNvSpPr>
                <p:nvPr/>
              </p:nvSpPr>
              <p:spPr bwMode="auto">
                <a:xfrm>
                  <a:off x="0" y="538"/>
                  <a:ext cx="2181" cy="53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grpSp>
          <p:grpSp>
            <p:nvGrpSpPr>
              <p:cNvPr id="10" name="Group 13"/>
              <p:cNvGrpSpPr>
                <a:grpSpLocks/>
              </p:cNvGrpSpPr>
              <p:nvPr/>
            </p:nvGrpSpPr>
            <p:grpSpPr bwMode="auto">
              <a:xfrm>
                <a:off x="2181" y="538"/>
                <a:ext cx="2182" cy="1186"/>
                <a:chOff x="2181" y="538"/>
                <a:chExt cx="2182" cy="1186"/>
              </a:xfrm>
            </p:grpSpPr>
            <p:sp>
              <p:nvSpPr>
                <p:cNvPr id="23" name="Rectangle 14"/>
                <p:cNvSpPr>
                  <a:spLocks noChangeArrowheads="1"/>
                </p:cNvSpPr>
                <p:nvPr/>
              </p:nvSpPr>
              <p:spPr bwMode="auto">
                <a:xfrm>
                  <a:off x="2268" y="648"/>
                  <a:ext cx="2095" cy="1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r>
                    <a:rPr lang="en-US" altLang="zh-CN" sz="2800" b="1" dirty="0">
                      <a:ea typeface="楷体" panose="02010609060101010101" pitchFamily="49" charset="-122"/>
                      <a:cs typeface="Times New Roman" panose="02020603050405020304" pitchFamily="18" charset="0"/>
                    </a:rPr>
                    <a:t>BP↓→</a:t>
                  </a:r>
                  <a:r>
                    <a:rPr lang="zh-CN" altLang="en-US" sz="2800" b="1" dirty="0">
                      <a:ea typeface="楷体" panose="02010609060101010101" pitchFamily="49" charset="-122"/>
                      <a:cs typeface="Times New Roman" panose="02020603050405020304" pitchFamily="18" charset="0"/>
                    </a:rPr>
                    <a:t>反射性心悸</a:t>
                  </a:r>
                  <a:endParaRPr lang="en-US" altLang="zh-CN" sz="2800" b="1" dirty="0">
                    <a:ea typeface="楷体" panose="02010609060101010101" pitchFamily="49" charset="-122"/>
                    <a:cs typeface="Times New Roman" panose="02020603050405020304" pitchFamily="18" charset="0"/>
                  </a:endParaRPr>
                </a:p>
                <a:p>
                  <a:pPr algn="just" eaLnBrk="1" hangingPunct="1"/>
                  <a:r>
                    <a:rPr lang="en-US" altLang="zh-CN" sz="2800" b="1" dirty="0">
                      <a:ea typeface="楷体" panose="02010609060101010101" pitchFamily="49" charset="-122"/>
                      <a:cs typeface="Times New Roman" panose="02020603050405020304" pitchFamily="18" charset="0"/>
                    </a:rPr>
                    <a:t>            </a:t>
                  </a:r>
                  <a:r>
                    <a:rPr lang="zh-CN" altLang="en-US" sz="2800" b="1" dirty="0" smtClean="0">
                      <a:ea typeface="楷体" panose="02010609060101010101" pitchFamily="49" charset="-122"/>
                      <a:cs typeface="Times New Roman" panose="02020603050405020304" pitchFamily="18" charset="0"/>
                    </a:rPr>
                    <a:t>诱发</a:t>
                  </a:r>
                  <a:r>
                    <a:rPr lang="zh-CN" altLang="en-US" sz="2800" b="1" dirty="0">
                      <a:ea typeface="楷体" panose="02010609060101010101" pitchFamily="49" charset="-122"/>
                      <a:cs typeface="Times New Roman" panose="02020603050405020304" pitchFamily="18" charset="0"/>
                    </a:rPr>
                    <a:t>心绞痛</a:t>
                  </a:r>
                </a:p>
                <a:p>
                  <a:pPr algn="just"/>
                  <a:endParaRPr lang="en-US" altLang="zh-CN" sz="1800" dirty="0"/>
                </a:p>
              </p:txBody>
            </p:sp>
            <p:sp>
              <p:nvSpPr>
                <p:cNvPr id="24" name="Rectangle 15"/>
                <p:cNvSpPr>
                  <a:spLocks noChangeArrowheads="1"/>
                </p:cNvSpPr>
                <p:nvPr/>
              </p:nvSpPr>
              <p:spPr bwMode="auto">
                <a:xfrm>
                  <a:off x="2181" y="538"/>
                  <a:ext cx="2181" cy="10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grpSp>
          <p:grpSp>
            <p:nvGrpSpPr>
              <p:cNvPr id="11" name="Group 16"/>
              <p:cNvGrpSpPr>
                <a:grpSpLocks/>
              </p:cNvGrpSpPr>
              <p:nvPr/>
            </p:nvGrpSpPr>
            <p:grpSpPr bwMode="auto">
              <a:xfrm>
                <a:off x="0" y="1076"/>
                <a:ext cx="2181" cy="638"/>
                <a:chOff x="0" y="1076"/>
                <a:chExt cx="2181" cy="638"/>
              </a:xfrm>
            </p:grpSpPr>
            <p:sp>
              <p:nvSpPr>
                <p:cNvPr id="21" name="Rectangle 17"/>
                <p:cNvSpPr>
                  <a:spLocks noChangeArrowheads="1"/>
                </p:cNvSpPr>
                <p:nvPr/>
              </p:nvSpPr>
              <p:spPr bwMode="auto">
                <a:xfrm>
                  <a:off x="43" y="1176"/>
                  <a:ext cx="2095" cy="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r>
                    <a:rPr lang="zh-CN" altLang="en-US" sz="2800" b="1" dirty="0">
                      <a:latin typeface="楷体" panose="02010609060101010101" pitchFamily="49" charset="-122"/>
                      <a:ea typeface="楷体" panose="02010609060101010101" pitchFamily="49" charset="-122"/>
                    </a:rPr>
                    <a:t>头晕、头痛</a:t>
                  </a:r>
                  <a:endParaRPr lang="zh-CN" altLang="en-US" sz="2800" dirty="0">
                    <a:latin typeface="楷体" panose="02010609060101010101" pitchFamily="49" charset="-122"/>
                    <a:ea typeface="楷体" panose="02010609060101010101" pitchFamily="49" charset="-122"/>
                  </a:endParaRPr>
                </a:p>
                <a:p>
                  <a:pPr algn="just"/>
                  <a:endParaRPr lang="en-US" altLang="zh-CN" sz="1800" dirty="0"/>
                </a:p>
              </p:txBody>
            </p:sp>
            <p:sp>
              <p:nvSpPr>
                <p:cNvPr id="22" name="Rectangle 18"/>
                <p:cNvSpPr>
                  <a:spLocks noChangeArrowheads="1"/>
                </p:cNvSpPr>
                <p:nvPr/>
              </p:nvSpPr>
              <p:spPr bwMode="auto">
                <a:xfrm>
                  <a:off x="0" y="1076"/>
                  <a:ext cx="2181" cy="53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grpSp>
          <p:grpSp>
            <p:nvGrpSpPr>
              <p:cNvPr id="12" name="Group 19"/>
              <p:cNvGrpSpPr>
                <a:grpSpLocks/>
              </p:cNvGrpSpPr>
              <p:nvPr/>
            </p:nvGrpSpPr>
            <p:grpSpPr bwMode="auto">
              <a:xfrm>
                <a:off x="0" y="1614"/>
                <a:ext cx="2181" cy="638"/>
                <a:chOff x="0" y="1614"/>
                <a:chExt cx="2181" cy="638"/>
              </a:xfrm>
            </p:grpSpPr>
            <p:sp>
              <p:nvSpPr>
                <p:cNvPr id="19" name="Rectangle 20"/>
                <p:cNvSpPr>
                  <a:spLocks noChangeArrowheads="1"/>
                </p:cNvSpPr>
                <p:nvPr/>
              </p:nvSpPr>
              <p:spPr bwMode="auto">
                <a:xfrm>
                  <a:off x="43" y="1714"/>
                  <a:ext cx="2095" cy="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r>
                    <a:rPr lang="zh-CN" altLang="en-US" sz="2800" b="1" dirty="0">
                      <a:ea typeface="楷体" panose="02010609060101010101" pitchFamily="49" charset="-122"/>
                      <a:cs typeface="Times New Roman" panose="02020603050405020304" pitchFamily="18" charset="0"/>
                    </a:rPr>
                    <a:t>颅内压↑</a:t>
                  </a:r>
                  <a:endParaRPr lang="zh-CN" altLang="en-US" sz="2800" dirty="0">
                    <a:ea typeface="楷体" panose="02010609060101010101" pitchFamily="49" charset="-122"/>
                    <a:cs typeface="Times New Roman" panose="02020603050405020304" pitchFamily="18" charset="0"/>
                  </a:endParaRPr>
                </a:p>
                <a:p>
                  <a:pPr algn="just"/>
                  <a:endParaRPr lang="en-US" altLang="zh-CN" sz="1800" dirty="0"/>
                </a:p>
              </p:txBody>
            </p:sp>
            <p:sp>
              <p:nvSpPr>
                <p:cNvPr id="20" name="Rectangle 21"/>
                <p:cNvSpPr>
                  <a:spLocks noChangeArrowheads="1"/>
                </p:cNvSpPr>
                <p:nvPr/>
              </p:nvSpPr>
              <p:spPr bwMode="auto">
                <a:xfrm>
                  <a:off x="0" y="1614"/>
                  <a:ext cx="2181" cy="53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grpSp>
          <p:grpSp>
            <p:nvGrpSpPr>
              <p:cNvPr id="13" name="Group 22"/>
              <p:cNvGrpSpPr>
                <a:grpSpLocks/>
              </p:cNvGrpSpPr>
              <p:nvPr/>
            </p:nvGrpSpPr>
            <p:grpSpPr bwMode="auto">
              <a:xfrm>
                <a:off x="2181" y="1614"/>
                <a:ext cx="2181" cy="1197"/>
                <a:chOff x="2181" y="1614"/>
                <a:chExt cx="2181" cy="1197"/>
              </a:xfrm>
            </p:grpSpPr>
            <p:sp>
              <p:nvSpPr>
                <p:cNvPr id="17" name="Rectangle 23"/>
                <p:cNvSpPr>
                  <a:spLocks noChangeArrowheads="1"/>
                </p:cNvSpPr>
                <p:nvPr/>
              </p:nvSpPr>
              <p:spPr bwMode="auto">
                <a:xfrm>
                  <a:off x="2227" y="1735"/>
                  <a:ext cx="2095" cy="1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r>
                    <a:rPr lang="zh-CN" altLang="en-US" sz="2800" b="1" dirty="0">
                      <a:ea typeface="楷体" panose="02010609060101010101" pitchFamily="49" charset="-122"/>
                      <a:cs typeface="Times New Roman" panose="02020603050405020304" pitchFamily="18" charset="0"/>
                    </a:rPr>
                    <a:t>体位性</a:t>
                  </a:r>
                  <a:r>
                    <a:rPr lang="en-US" altLang="zh-CN" sz="2800" b="1" dirty="0">
                      <a:ea typeface="楷体" panose="02010609060101010101" pitchFamily="49" charset="-122"/>
                      <a:cs typeface="Times New Roman" panose="02020603050405020304" pitchFamily="18" charset="0"/>
                    </a:rPr>
                    <a:t>BP↓→</a:t>
                  </a:r>
                  <a:r>
                    <a:rPr lang="zh-CN" altLang="en-US" sz="2800" b="1" dirty="0">
                      <a:ea typeface="楷体" panose="02010609060101010101" pitchFamily="49" charset="-122"/>
                      <a:cs typeface="Times New Roman" panose="02020603050405020304" pitchFamily="18" charset="0"/>
                    </a:rPr>
                    <a:t>晕厥</a:t>
                  </a:r>
                </a:p>
                <a:p>
                  <a:pPr algn="just"/>
                  <a:endParaRPr lang="en-US" altLang="zh-CN" sz="1800" dirty="0"/>
                </a:p>
              </p:txBody>
            </p:sp>
            <p:sp>
              <p:nvSpPr>
                <p:cNvPr id="18" name="Rectangle 24"/>
                <p:cNvSpPr>
                  <a:spLocks noChangeArrowheads="1"/>
                </p:cNvSpPr>
                <p:nvPr/>
              </p:nvSpPr>
              <p:spPr bwMode="auto">
                <a:xfrm>
                  <a:off x="2181" y="1614"/>
                  <a:ext cx="2181" cy="1076"/>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grpSp>
          <p:grpSp>
            <p:nvGrpSpPr>
              <p:cNvPr id="14" name="Group 25"/>
              <p:cNvGrpSpPr>
                <a:grpSpLocks/>
              </p:cNvGrpSpPr>
              <p:nvPr/>
            </p:nvGrpSpPr>
            <p:grpSpPr bwMode="auto">
              <a:xfrm>
                <a:off x="0" y="2152"/>
                <a:ext cx="2181" cy="625"/>
                <a:chOff x="0" y="2152"/>
                <a:chExt cx="2181" cy="625"/>
              </a:xfrm>
            </p:grpSpPr>
            <p:sp>
              <p:nvSpPr>
                <p:cNvPr id="15" name="Rectangle 26"/>
                <p:cNvSpPr>
                  <a:spLocks noChangeArrowheads="1"/>
                </p:cNvSpPr>
                <p:nvPr/>
              </p:nvSpPr>
              <p:spPr bwMode="auto">
                <a:xfrm>
                  <a:off x="40" y="2239"/>
                  <a:ext cx="2095" cy="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r>
                    <a:rPr lang="zh-CN" altLang="en-US" sz="2800" b="1" dirty="0">
                      <a:ea typeface="楷体" panose="02010609060101010101" pitchFamily="49" charset="-122"/>
                      <a:cs typeface="Times New Roman" panose="02020603050405020304" pitchFamily="18" charset="0"/>
                    </a:rPr>
                    <a:t>眼内压↑</a:t>
                  </a:r>
                  <a:endParaRPr lang="zh-CN" altLang="en-US" sz="2800" dirty="0">
                    <a:ea typeface="楷体" panose="02010609060101010101" pitchFamily="49" charset="-122"/>
                    <a:cs typeface="Times New Roman" panose="02020603050405020304" pitchFamily="18" charset="0"/>
                  </a:endParaRPr>
                </a:p>
                <a:p>
                  <a:pPr algn="just"/>
                  <a:endParaRPr lang="en-US" altLang="zh-CN" sz="1800" dirty="0"/>
                </a:p>
              </p:txBody>
            </p:sp>
            <p:sp>
              <p:nvSpPr>
                <p:cNvPr id="16" name="Rectangle 27"/>
                <p:cNvSpPr>
                  <a:spLocks noChangeArrowheads="1"/>
                </p:cNvSpPr>
                <p:nvPr/>
              </p:nvSpPr>
              <p:spPr bwMode="auto">
                <a:xfrm>
                  <a:off x="0" y="2152"/>
                  <a:ext cx="2181" cy="538"/>
                </a:xfrm>
                <a:prstGeom prst="rect">
                  <a:avLst/>
                </a:prstGeom>
                <a:noFill/>
                <a:ln w="7">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grpSp>
        </p:grpSp>
        <p:sp>
          <p:nvSpPr>
            <p:cNvPr id="6" name="Rectangle 28"/>
            <p:cNvSpPr>
              <a:spLocks noChangeArrowheads="1"/>
            </p:cNvSpPr>
            <p:nvPr/>
          </p:nvSpPr>
          <p:spPr bwMode="auto">
            <a:xfrm>
              <a:off x="-3" y="-3"/>
              <a:ext cx="4368" cy="2696"/>
            </a:xfrm>
            <a:prstGeom prst="rect">
              <a:avLst/>
            </a:prstGeom>
            <a:noFill/>
            <a:ln w="11112">
              <a:solidFill>
                <a:srgbClr val="A0A0A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endParaRPr lang="zh-CN" altLang="en-US" sz="1800"/>
            </a:p>
          </p:txBody>
        </p:sp>
      </p:grpSp>
      <p:sp>
        <p:nvSpPr>
          <p:cNvPr id="31" name="Rectangle 30"/>
          <p:cNvSpPr>
            <a:spLocks noChangeArrowheads="1"/>
          </p:cNvSpPr>
          <p:nvPr/>
        </p:nvSpPr>
        <p:spPr bwMode="auto">
          <a:xfrm>
            <a:off x="457199" y="5183116"/>
            <a:ext cx="74464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just" eaLnBrk="1" hangingPunct="1"/>
            <a:r>
              <a:rPr lang="zh-CN" altLang="en-US" sz="3200" b="1" dirty="0">
                <a:solidFill>
                  <a:srgbClr val="339933"/>
                </a:solidFill>
                <a:latin typeface="楷体" panose="02010609060101010101" pitchFamily="49" charset="-122"/>
                <a:ea typeface="楷体" panose="02010609060101010101" pitchFamily="49" charset="-122"/>
              </a:rPr>
              <a:t>长期大剂量可致</a:t>
            </a:r>
            <a:r>
              <a:rPr lang="zh-CN" altLang="en-US" sz="3200" b="1" dirty="0" smtClean="0">
                <a:solidFill>
                  <a:srgbClr val="339933"/>
                </a:solidFill>
                <a:latin typeface="楷体" panose="02010609060101010101" pitchFamily="49" charset="-122"/>
                <a:ea typeface="楷体" panose="02010609060101010101" pitchFamily="49" charset="-122"/>
              </a:rPr>
              <a:t>高铁血红蛋白血症</a:t>
            </a:r>
            <a:endParaRPr lang="zh-CN" altLang="en-US" sz="3200" b="1" dirty="0">
              <a:solidFill>
                <a:srgbClr val="339933"/>
              </a:solidFill>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1667711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737595" y="1668049"/>
            <a:ext cx="8311081" cy="3301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chemeClr val="accent2"/>
              </a:buClr>
              <a:buSzPct val="80000"/>
              <a:buFont typeface="Wingdings" panose="05000000000000000000" pitchFamily="2" charset="2"/>
              <a:buChar char="l"/>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Font typeface="Wingdings" panose="05000000000000000000" pitchFamily="2" charset="2"/>
              <a:buChar char="l"/>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defTabSz="685800" eaLnBrk="1" hangingPunct="1">
              <a:lnSpc>
                <a:spcPct val="110000"/>
              </a:lnSpc>
              <a:spcBef>
                <a:spcPct val="0"/>
              </a:spcBef>
              <a:buClrTx/>
              <a:buSzTx/>
              <a:buFont typeface="Wingdings" panose="05000000000000000000" pitchFamily="2" charset="2"/>
              <a:buNone/>
              <a:defRPr/>
            </a:pPr>
            <a:endParaRPr lang="en-US" altLang="zh-CN" sz="2700" b="1" dirty="0">
              <a:solidFill>
                <a:srgbClr val="44546A"/>
              </a:solidFill>
              <a:latin typeface="楷体" panose="02010609060101010101" pitchFamily="49" charset="-122"/>
              <a:ea typeface="楷体" panose="02010609060101010101" pitchFamily="49" charset="-122"/>
            </a:endParaRPr>
          </a:p>
          <a:p>
            <a:pPr defTabSz="685800" eaLnBrk="1" hangingPunct="1">
              <a:lnSpc>
                <a:spcPct val="110000"/>
              </a:lnSpc>
              <a:spcBef>
                <a:spcPct val="0"/>
              </a:spcBef>
              <a:buClrTx/>
              <a:buSzTx/>
              <a:buFont typeface="Wingdings" panose="05000000000000000000" pitchFamily="2" charset="2"/>
              <a:buChar char="Ø"/>
              <a:defRPr/>
            </a:pPr>
            <a:r>
              <a:rPr lang="zh-CN" altLang="en-US" b="1" dirty="0" smtClean="0">
                <a:solidFill>
                  <a:srgbClr val="FF0000"/>
                </a:solidFill>
                <a:latin typeface="楷体" panose="02010609060101010101" pitchFamily="49" charset="-122"/>
                <a:ea typeface="楷体" panose="02010609060101010101" pitchFamily="49" charset="-122"/>
              </a:rPr>
              <a:t>概述</a:t>
            </a:r>
            <a:r>
              <a:rPr lang="zh-CN" altLang="en-US" b="1" dirty="0" smtClean="0">
                <a:solidFill>
                  <a:prstClr val="black">
                    <a:lumMod val="95000"/>
                    <a:lumOff val="5000"/>
                  </a:prstClr>
                </a:solidFill>
                <a:latin typeface="楷体" panose="02010609060101010101" pitchFamily="49" charset="-122"/>
                <a:ea typeface="楷体" panose="02010609060101010101" pitchFamily="49" charset="-122"/>
              </a:rPr>
              <a:t>心绞痛</a:t>
            </a:r>
            <a:r>
              <a:rPr lang="zh-CN" altLang="en-US" b="1" dirty="0">
                <a:solidFill>
                  <a:prstClr val="black">
                    <a:lumMod val="95000"/>
                    <a:lumOff val="5000"/>
                  </a:prstClr>
                </a:solidFill>
                <a:latin typeface="楷体" panose="02010609060101010101" pitchFamily="49" charset="-122"/>
                <a:ea typeface="楷体" panose="02010609060101010101" pitchFamily="49" charset="-122"/>
              </a:rPr>
              <a:t>发生的机制</a:t>
            </a:r>
            <a:r>
              <a:rPr lang="zh-CN" altLang="en-US" b="1" dirty="0" smtClean="0">
                <a:solidFill>
                  <a:prstClr val="black">
                    <a:lumMod val="95000"/>
                    <a:lumOff val="5000"/>
                  </a:prstClr>
                </a:solidFill>
                <a:latin typeface="楷体" panose="02010609060101010101" pitchFamily="49" charset="-122"/>
                <a:ea typeface="楷体" panose="02010609060101010101" pitchFamily="49" charset="-122"/>
              </a:rPr>
              <a:t>；</a:t>
            </a:r>
            <a:endParaRPr lang="zh-CN" altLang="en-US" b="1" dirty="0">
              <a:solidFill>
                <a:prstClr val="black">
                  <a:lumMod val="95000"/>
                  <a:lumOff val="5000"/>
                </a:prstClr>
              </a:solidFill>
              <a:latin typeface="楷体" panose="02010609060101010101" pitchFamily="49" charset="-122"/>
              <a:ea typeface="楷体" panose="02010609060101010101" pitchFamily="49" charset="-122"/>
            </a:endParaRPr>
          </a:p>
          <a:p>
            <a:pPr defTabSz="685800" eaLnBrk="1" hangingPunct="1">
              <a:lnSpc>
                <a:spcPct val="110000"/>
              </a:lnSpc>
              <a:spcBef>
                <a:spcPct val="0"/>
              </a:spcBef>
              <a:buClrTx/>
              <a:buSzTx/>
              <a:buFont typeface="Wingdings" panose="05000000000000000000" pitchFamily="2" charset="2"/>
              <a:buChar char="Ø"/>
              <a:defRPr/>
            </a:pPr>
            <a:r>
              <a:rPr lang="zh-CN" altLang="en-US" b="1" dirty="0" smtClean="0">
                <a:solidFill>
                  <a:srgbClr val="FF0000"/>
                </a:solidFill>
                <a:latin typeface="楷体" panose="02010609060101010101" pitchFamily="49" charset="-122"/>
                <a:ea typeface="楷体" panose="02010609060101010101" pitchFamily="49" charset="-122"/>
              </a:rPr>
              <a:t>说出</a:t>
            </a:r>
            <a:r>
              <a:rPr lang="zh-CN" altLang="en-US" b="1" dirty="0" smtClean="0">
                <a:solidFill>
                  <a:prstClr val="black">
                    <a:lumMod val="95000"/>
                    <a:lumOff val="5000"/>
                  </a:prstClr>
                </a:solidFill>
                <a:latin typeface="楷体" panose="02010609060101010101" pitchFamily="49" charset="-122"/>
                <a:ea typeface="楷体" panose="02010609060101010101" pitchFamily="49" charset="-122"/>
              </a:rPr>
              <a:t>硝酸酯类药物的作用、机制和适应症，</a:t>
            </a:r>
            <a:r>
              <a:rPr lang="zh-CN" altLang="en-US" b="1" dirty="0" smtClean="0">
                <a:solidFill>
                  <a:srgbClr val="FF0000"/>
                </a:solidFill>
                <a:latin typeface="楷体" panose="02010609060101010101" pitchFamily="49" charset="-122"/>
                <a:ea typeface="楷体" panose="02010609060101010101" pitchFamily="49" charset="-122"/>
              </a:rPr>
              <a:t>论述</a:t>
            </a:r>
            <a:r>
              <a:rPr lang="zh-CN" altLang="en-US" b="1" dirty="0">
                <a:solidFill>
                  <a:prstClr val="black">
                    <a:lumMod val="95000"/>
                    <a:lumOff val="5000"/>
                  </a:prstClr>
                </a:solidFill>
                <a:latin typeface="楷体" panose="02010609060101010101" pitchFamily="49" charset="-122"/>
                <a:ea typeface="楷体" panose="02010609060101010101" pitchFamily="49" charset="-122"/>
              </a:rPr>
              <a:t>其</a:t>
            </a:r>
            <a:r>
              <a:rPr lang="zh-CN" altLang="en-US" b="1" dirty="0" smtClean="0">
                <a:solidFill>
                  <a:prstClr val="black">
                    <a:lumMod val="95000"/>
                    <a:lumOff val="5000"/>
                  </a:prstClr>
                </a:solidFill>
                <a:latin typeface="楷体" panose="02010609060101010101" pitchFamily="49" charset="-122"/>
                <a:ea typeface="楷体" panose="02010609060101010101" pitchFamily="49" charset="-122"/>
              </a:rPr>
              <a:t>应用</a:t>
            </a:r>
            <a:r>
              <a:rPr lang="zh-CN" altLang="en-US" b="1" dirty="0">
                <a:solidFill>
                  <a:prstClr val="black">
                    <a:lumMod val="95000"/>
                    <a:lumOff val="5000"/>
                  </a:prstClr>
                </a:solidFill>
                <a:latin typeface="楷体" panose="02010609060101010101" pitchFamily="49" charset="-122"/>
                <a:ea typeface="楷体" panose="02010609060101010101" pitchFamily="49" charset="-122"/>
              </a:rPr>
              <a:t>注意问题。</a:t>
            </a:r>
          </a:p>
        </p:txBody>
      </p:sp>
      <p:sp>
        <p:nvSpPr>
          <p:cNvPr id="2" name="矩形 1"/>
          <p:cNvSpPr/>
          <p:nvPr/>
        </p:nvSpPr>
        <p:spPr>
          <a:xfrm>
            <a:off x="0" y="121182"/>
            <a:ext cx="3275256" cy="1025089"/>
          </a:xfrm>
          <a:prstGeom prst="rect">
            <a:avLst/>
          </a:prstGeom>
        </p:spPr>
        <p:txBody>
          <a:bodyPr wrap="none">
            <a:spAutoFit/>
          </a:bodyPr>
          <a:lstStyle/>
          <a:p>
            <a:pPr marL="257175" indent="-257175" defTabSz="685800" eaLnBrk="1" hangingPunct="1">
              <a:lnSpc>
                <a:spcPct val="110000"/>
              </a:lnSpc>
              <a:defRPr/>
            </a:pPr>
            <a:r>
              <a:rPr lang="zh-CN" altLang="en-US" sz="6000" b="1" dirty="0" smtClean="0">
                <a:solidFill>
                  <a:srgbClr val="0000FF"/>
                </a:solidFill>
                <a:latin typeface="Times New Roman"/>
                <a:ea typeface="隶书" panose="02010509060101010101" pitchFamily="49" charset="-122"/>
              </a:rPr>
              <a:t>学习目标</a:t>
            </a:r>
            <a:endParaRPr lang="en-US" altLang="zh-CN" sz="6000" b="1" dirty="0">
              <a:solidFill>
                <a:srgbClr val="0000FF"/>
              </a:solidFill>
              <a:latin typeface="Times New Roman"/>
              <a:ea typeface="隶书" panose="02010509060101010101" pitchFamily="49" charset="-122"/>
            </a:endParaRPr>
          </a:p>
        </p:txBody>
      </p:sp>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4614" y="3843771"/>
            <a:ext cx="3114062" cy="2519363"/>
          </a:xfrm>
          <a:prstGeom prst="rect">
            <a:avLst/>
          </a:prstGeom>
        </p:spPr>
      </p:pic>
      <p:sp>
        <p:nvSpPr>
          <p:cNvPr id="5" name="矩形 4"/>
          <p:cNvSpPr/>
          <p:nvPr/>
        </p:nvSpPr>
        <p:spPr>
          <a:xfrm>
            <a:off x="737595" y="1246861"/>
            <a:ext cx="5519460" cy="596253"/>
          </a:xfrm>
          <a:prstGeom prst="rect">
            <a:avLst/>
          </a:prstGeom>
        </p:spPr>
        <p:txBody>
          <a:bodyPr wrap="none">
            <a:spAutoFit/>
          </a:bodyPr>
          <a:lstStyle/>
          <a:p>
            <a:pPr marL="257175" indent="-257175" defTabSz="685800" eaLnBrk="1" hangingPunct="1">
              <a:lnSpc>
                <a:spcPct val="110000"/>
              </a:lnSpc>
              <a:defRPr/>
            </a:pPr>
            <a:r>
              <a:rPr lang="zh-CN" altLang="en-US" sz="3200" b="1" dirty="0" smtClean="0">
                <a:latin typeface="微软雅黑" panose="020B0503020204020204" pitchFamily="34" charset="-122"/>
                <a:ea typeface="微软雅黑" panose="020B0503020204020204" pitchFamily="34" charset="-122"/>
              </a:rPr>
              <a:t>在本次课结束时，各位同学能</a:t>
            </a:r>
            <a:endParaRPr lang="en-US" altLang="zh-CN" sz="3200" b="1" dirty="0">
              <a:latin typeface="微软雅黑" panose="020B0503020204020204" pitchFamily="34" charset="-122"/>
              <a:ea typeface="微软雅黑" panose="020B0503020204020204" pitchFamily="34" charset="-122"/>
            </a:endParaRPr>
          </a:p>
        </p:txBody>
      </p:sp>
    </p:spTree>
    <p:custDataLst>
      <p:tags r:id="rId1"/>
    </p:custDataLst>
    <p:extLst>
      <p:ext uri="{BB962C8B-B14F-4D97-AF65-F5344CB8AC3E}">
        <p14:creationId xmlns:p14="http://schemas.microsoft.com/office/powerpoint/2010/main" val="2010123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295529"/>
            <a:ext cx="2040943" cy="830997"/>
          </a:xfrm>
          <a:prstGeom prst="rect">
            <a:avLst/>
          </a:prstGeom>
        </p:spPr>
        <p:txBody>
          <a:bodyPr wrap="none">
            <a:spAutoFit/>
          </a:bodyPr>
          <a:lstStyle/>
          <a:p>
            <a:r>
              <a:rPr lang="zh-CN" altLang="en-US" sz="4800" b="1" dirty="0">
                <a:solidFill>
                  <a:srgbClr val="0000FF"/>
                </a:solidFill>
                <a:latin typeface="楷体" panose="02010609060101010101" pitchFamily="49" charset="-122"/>
                <a:ea typeface="楷体" panose="02010609060101010101" pitchFamily="49" charset="-122"/>
              </a:rPr>
              <a:t>耐药性</a:t>
            </a:r>
          </a:p>
        </p:txBody>
      </p:sp>
      <p:sp>
        <p:nvSpPr>
          <p:cNvPr id="3" name="矩形 2"/>
          <p:cNvSpPr/>
          <p:nvPr/>
        </p:nvSpPr>
        <p:spPr>
          <a:xfrm>
            <a:off x="228374" y="1150641"/>
            <a:ext cx="9030036" cy="553998"/>
          </a:xfrm>
          <a:prstGeom prst="rect">
            <a:avLst/>
          </a:prstGeom>
        </p:spPr>
        <p:txBody>
          <a:bodyPr wrap="none">
            <a:spAutoFit/>
          </a:bodyPr>
          <a:lstStyle/>
          <a:p>
            <a:pPr marL="342900" indent="-342900">
              <a:buClr>
                <a:srgbClr val="C00000"/>
              </a:buClr>
              <a:buFont typeface="Wingdings" panose="05000000000000000000" pitchFamily="2" charset="2"/>
              <a:buChar char="Ø"/>
            </a:pPr>
            <a:r>
              <a:rPr lang="zh-CN" altLang="en-US" sz="3000" b="1" dirty="0" smtClean="0">
                <a:latin typeface="楷体" panose="02010609060101010101" pitchFamily="49" charset="-122"/>
                <a:ea typeface="楷体" panose="02010609060101010101" pitchFamily="49" charset="-122"/>
              </a:rPr>
              <a:t>耐药性</a:t>
            </a:r>
            <a:r>
              <a:rPr lang="zh-CN" altLang="en-US" sz="3000" b="1" dirty="0">
                <a:latin typeface="楷体" panose="02010609060101010101" pitchFamily="49" charset="-122"/>
                <a:ea typeface="楷体" panose="02010609060101010101" pitchFamily="49" charset="-122"/>
              </a:rPr>
              <a:t>持续给药可产生耐药性，短时停药</a:t>
            </a:r>
            <a:r>
              <a:rPr lang="zh-CN" altLang="en-US" sz="3000" b="1" dirty="0" smtClean="0">
                <a:latin typeface="楷体" panose="02010609060101010101" pitchFamily="49" charset="-122"/>
                <a:ea typeface="楷体" panose="02010609060101010101" pitchFamily="49" charset="-122"/>
              </a:rPr>
              <a:t>即可</a:t>
            </a:r>
            <a:r>
              <a:rPr lang="zh-CN" altLang="en-US" sz="3000" b="1" dirty="0">
                <a:latin typeface="楷体" panose="02010609060101010101" pitchFamily="49" charset="-122"/>
                <a:ea typeface="楷体" panose="02010609060101010101" pitchFamily="49" charset="-122"/>
              </a:rPr>
              <a:t>恢复</a:t>
            </a:r>
          </a:p>
        </p:txBody>
      </p:sp>
      <p:sp>
        <p:nvSpPr>
          <p:cNvPr id="4" name="矩形 3"/>
          <p:cNvSpPr/>
          <p:nvPr/>
        </p:nvSpPr>
        <p:spPr>
          <a:xfrm>
            <a:off x="258559" y="1937107"/>
            <a:ext cx="3105337" cy="553998"/>
          </a:xfrm>
          <a:prstGeom prst="rect">
            <a:avLst/>
          </a:prstGeom>
        </p:spPr>
        <p:txBody>
          <a:bodyPr wrap="none">
            <a:spAutoFit/>
          </a:bodyPr>
          <a:lstStyle/>
          <a:p>
            <a:pPr marL="342900" indent="-342900">
              <a:buFont typeface="Wingdings" panose="05000000000000000000" pitchFamily="2" charset="2"/>
              <a:buChar char="Ø"/>
            </a:pPr>
            <a:r>
              <a:rPr lang="zh-CN" altLang="en-US" sz="3000" b="1" dirty="0" smtClean="0">
                <a:solidFill>
                  <a:srgbClr val="C00000"/>
                </a:solidFill>
                <a:latin typeface="楷体" panose="02010609060101010101" pitchFamily="49" charset="-122"/>
                <a:ea typeface="楷体" panose="02010609060101010101" pitchFamily="49" charset="-122"/>
              </a:rPr>
              <a:t>机制</a:t>
            </a:r>
            <a:r>
              <a:rPr lang="en-US" altLang="zh-CN" sz="3000" b="1" dirty="0" smtClean="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sz="3000" b="1" dirty="0">
                <a:solidFill>
                  <a:srgbClr val="C00000"/>
                </a:solidFill>
                <a:latin typeface="楷体" panose="02010609060101010101" pitchFamily="49" charset="-122"/>
                <a:ea typeface="楷体" panose="02010609060101010101" pitchFamily="49" charset="-122"/>
              </a:rPr>
              <a:t>多种假说</a:t>
            </a:r>
            <a:r>
              <a:rPr lang="en-US" altLang="zh-CN" sz="3000" b="1" dirty="0" smtClean="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a:t>
            </a:r>
            <a:endParaRPr lang="en-US" altLang="zh-CN" sz="3000" b="1" dirty="0">
              <a:solidFill>
                <a:srgbClr val="C00000"/>
              </a:solidFill>
              <a:latin typeface="楷体" panose="02010609060101010101" pitchFamily="49" charset="-122"/>
              <a:ea typeface="楷体" panose="02010609060101010101" pitchFamily="49" charset="-122"/>
            </a:endParaRPr>
          </a:p>
        </p:txBody>
      </p:sp>
      <p:sp>
        <p:nvSpPr>
          <p:cNvPr id="5" name="矩形 4"/>
          <p:cNvSpPr/>
          <p:nvPr/>
        </p:nvSpPr>
        <p:spPr>
          <a:xfrm>
            <a:off x="910340" y="2609416"/>
            <a:ext cx="6088526" cy="523220"/>
          </a:xfrm>
          <a:prstGeom prst="rect">
            <a:avLst/>
          </a:prstGeom>
        </p:spPr>
        <p:txBody>
          <a:bodyPr wrap="none">
            <a:spAutoFit/>
          </a:bodyPr>
          <a:lstStyle/>
          <a:p>
            <a:pPr marL="342900" indent="-342900">
              <a:buFont typeface="Wingdings" panose="05000000000000000000" pitchFamily="2" charset="2"/>
              <a:buChar char="l"/>
            </a:pP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血管平滑肌</a:t>
            </a:r>
            <a:r>
              <a:rPr lang="en-US" altLang="zh-CN"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-SH</a:t>
            </a: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耗竭</a:t>
            </a:r>
            <a:r>
              <a:rPr lang="en-US" altLang="zh-CN"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 -SH</a:t>
            </a: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耗竭学说</a:t>
            </a:r>
            <a:r>
              <a:rPr lang="en-US" altLang="zh-CN" sz="2800" b="1" dirty="0">
                <a:solidFill>
                  <a:srgbClr val="333300"/>
                </a:solidFill>
                <a:latin typeface="楷体" panose="02010609060101010101" pitchFamily="49" charset="-122"/>
                <a:ea typeface="楷体" panose="02010609060101010101" pitchFamily="49" charset="-122"/>
              </a:rPr>
              <a:t>)</a:t>
            </a:r>
            <a:endParaRPr lang="zh-CN" altLang="en-US" sz="2800" b="1" dirty="0">
              <a:solidFill>
                <a:srgbClr val="333300"/>
              </a:solidFill>
              <a:latin typeface="楷体" panose="02010609060101010101" pitchFamily="49" charset="-122"/>
              <a:ea typeface="楷体" panose="02010609060101010101" pitchFamily="49" charset="-122"/>
            </a:endParaRPr>
          </a:p>
        </p:txBody>
      </p:sp>
      <p:sp>
        <p:nvSpPr>
          <p:cNvPr id="6" name="矩形 5"/>
          <p:cNvSpPr/>
          <p:nvPr/>
        </p:nvSpPr>
        <p:spPr>
          <a:xfrm>
            <a:off x="258559" y="3232467"/>
            <a:ext cx="1303562" cy="553998"/>
          </a:xfrm>
          <a:prstGeom prst="rect">
            <a:avLst/>
          </a:prstGeom>
        </p:spPr>
        <p:txBody>
          <a:bodyPr wrap="none">
            <a:spAutoFit/>
          </a:bodyPr>
          <a:lstStyle/>
          <a:p>
            <a:pPr marL="342900" indent="-342900">
              <a:buFont typeface="Wingdings" panose="05000000000000000000" pitchFamily="2" charset="2"/>
              <a:buChar char="Ø"/>
            </a:pPr>
            <a:r>
              <a:rPr lang="zh-CN" altLang="en-US" sz="3000" b="1" dirty="0">
                <a:solidFill>
                  <a:srgbClr val="C00000"/>
                </a:solidFill>
                <a:latin typeface="楷体" panose="02010609060101010101" pitchFamily="49" charset="-122"/>
                <a:ea typeface="楷体" panose="02010609060101010101" pitchFamily="49" charset="-122"/>
              </a:rPr>
              <a:t>对策</a:t>
            </a:r>
          </a:p>
        </p:txBody>
      </p:sp>
      <p:sp>
        <p:nvSpPr>
          <p:cNvPr id="7" name="矩形 6"/>
          <p:cNvSpPr/>
          <p:nvPr/>
        </p:nvSpPr>
        <p:spPr>
          <a:xfrm>
            <a:off x="910340" y="3844997"/>
            <a:ext cx="2334293" cy="523220"/>
          </a:xfrm>
          <a:prstGeom prst="rect">
            <a:avLst/>
          </a:prstGeom>
        </p:spPr>
        <p:txBody>
          <a:bodyPr wrap="none">
            <a:spAutoFit/>
          </a:bodyPr>
          <a:lstStyle/>
          <a:p>
            <a:pPr marL="342900" indent="-342900">
              <a:buFont typeface="Wingdings" panose="05000000000000000000" pitchFamily="2" charset="2"/>
              <a:buChar char="l"/>
            </a:pPr>
            <a:r>
              <a:rPr lang="zh-CN" altLang="en-US" sz="2800" b="1" dirty="0">
                <a:solidFill>
                  <a:srgbClr val="333300"/>
                </a:solidFill>
                <a:latin typeface="楷体" panose="02010609060101010101" pitchFamily="49" charset="-122"/>
                <a:ea typeface="楷体" panose="02010609060101010101" pitchFamily="49" charset="-122"/>
              </a:rPr>
              <a:t>小剂量开始</a:t>
            </a:r>
          </a:p>
        </p:txBody>
      </p:sp>
      <p:sp>
        <p:nvSpPr>
          <p:cNvPr id="8" name="矩形 7"/>
          <p:cNvSpPr/>
          <p:nvPr/>
        </p:nvSpPr>
        <p:spPr>
          <a:xfrm>
            <a:off x="901287" y="4444855"/>
            <a:ext cx="3775393" cy="523220"/>
          </a:xfrm>
          <a:prstGeom prst="rect">
            <a:avLst/>
          </a:prstGeom>
        </p:spPr>
        <p:txBody>
          <a:bodyPr wrap="none">
            <a:spAutoFit/>
          </a:bodyPr>
          <a:lstStyle/>
          <a:p>
            <a:pPr marL="342900" indent="-342900">
              <a:buFont typeface="Wingdings" panose="05000000000000000000" pitchFamily="2" charset="2"/>
              <a:buChar char="l"/>
            </a:pP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间歇给药法</a:t>
            </a:r>
            <a:r>
              <a:rPr lang="en-US" altLang="zh-CN"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(﹥8h/</a:t>
            </a: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日</a:t>
            </a:r>
            <a:r>
              <a:rPr lang="en-US" altLang="zh-CN"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a:t>
            </a:r>
            <a:endPar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9" name="矩形 8"/>
          <p:cNvSpPr/>
          <p:nvPr/>
        </p:nvSpPr>
        <p:spPr>
          <a:xfrm>
            <a:off x="901927" y="4916250"/>
            <a:ext cx="2452916" cy="523220"/>
          </a:xfrm>
          <a:prstGeom prst="rect">
            <a:avLst/>
          </a:prstGeom>
        </p:spPr>
        <p:txBody>
          <a:bodyPr wrap="none">
            <a:spAutoFit/>
          </a:bodyPr>
          <a:lstStyle/>
          <a:p>
            <a:pPr marL="342900" indent="-342900">
              <a:buFont typeface="Wingdings" panose="05000000000000000000" pitchFamily="2" charset="2"/>
              <a:buChar char="l"/>
            </a:pP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补充</a:t>
            </a:r>
            <a:r>
              <a:rPr lang="en-US" altLang="zh-CN"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SH</a:t>
            </a: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供体</a:t>
            </a:r>
          </a:p>
        </p:txBody>
      </p:sp>
      <p:sp>
        <p:nvSpPr>
          <p:cNvPr id="10" name="矩形 9"/>
          <p:cNvSpPr/>
          <p:nvPr/>
        </p:nvSpPr>
        <p:spPr>
          <a:xfrm>
            <a:off x="901287" y="5450696"/>
            <a:ext cx="5636479" cy="523220"/>
          </a:xfrm>
          <a:prstGeom prst="rect">
            <a:avLst/>
          </a:prstGeom>
        </p:spPr>
        <p:txBody>
          <a:bodyPr wrap="none">
            <a:spAutoFit/>
          </a:bodyPr>
          <a:lstStyle/>
          <a:p>
            <a:pPr marL="342900" indent="-342900">
              <a:buFont typeface="Wingdings" panose="05000000000000000000" pitchFamily="2" charset="2"/>
              <a:buChar char="l"/>
            </a:pP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与</a:t>
            </a:r>
            <a:r>
              <a:rPr lang="en-US" altLang="zh-CN"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AECI(</a:t>
            </a: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卡托普利</a:t>
            </a:r>
            <a:r>
              <a:rPr lang="en-US" altLang="zh-CN"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b="1" dirty="0">
                <a:solidFill>
                  <a:srgbClr val="333300"/>
                </a:solidFill>
                <a:latin typeface="Times New Roman" panose="02020603050405020304" pitchFamily="18" charset="0"/>
                <a:ea typeface="楷体" panose="02010609060101010101" pitchFamily="49" charset="-122"/>
                <a:cs typeface="Times New Roman" panose="02020603050405020304" pitchFamily="18" charset="0"/>
              </a:rPr>
              <a:t>、肼屈嗪合用</a:t>
            </a:r>
          </a:p>
        </p:txBody>
      </p:sp>
    </p:spTree>
    <p:custDataLst>
      <p:tags r:id="rId1"/>
    </p:custDataLst>
    <p:extLst>
      <p:ext uri="{BB962C8B-B14F-4D97-AF65-F5344CB8AC3E}">
        <p14:creationId xmlns:p14="http://schemas.microsoft.com/office/powerpoint/2010/main" val="2323977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95810" y="1083009"/>
            <a:ext cx="8457654" cy="1476173"/>
          </a:xfrm>
          <a:prstGeom prst="rect">
            <a:avLst/>
          </a:prstGeom>
        </p:spPr>
        <p:txBody>
          <a:bodyPr wrap="square">
            <a:spAutoFit/>
          </a:bodyPr>
          <a:lstStyle/>
          <a:p>
            <a:pPr>
              <a:lnSpc>
                <a:spcPct val="150000"/>
              </a:lnSpc>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脑颅外伤、脑出血、严重贫血、低</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BP</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、低血容量、过敏（禁）；眼内压↑（慎） </a:t>
            </a:r>
          </a:p>
        </p:txBody>
      </p:sp>
      <p:sp>
        <p:nvSpPr>
          <p:cNvPr id="4" name="矩形 3"/>
          <p:cNvSpPr/>
          <p:nvPr/>
        </p:nvSpPr>
        <p:spPr>
          <a:xfrm>
            <a:off x="245993" y="2778121"/>
            <a:ext cx="2659702" cy="830997"/>
          </a:xfrm>
          <a:prstGeom prst="rect">
            <a:avLst/>
          </a:prstGeom>
        </p:spPr>
        <p:txBody>
          <a:bodyPr wrap="none">
            <a:spAutoFit/>
          </a:bodyPr>
          <a:lstStyle/>
          <a:p>
            <a:r>
              <a:rPr lang="zh-CN" altLang="en-US" sz="4800" b="1" dirty="0">
                <a:solidFill>
                  <a:srgbClr val="0000FF"/>
                </a:solidFill>
                <a:latin typeface="楷体" panose="02010609060101010101" pitchFamily="49" charset="-122"/>
                <a:ea typeface="楷体" panose="02010609060101010101" pitchFamily="49" charset="-122"/>
              </a:rPr>
              <a:t>使用</a:t>
            </a:r>
            <a:r>
              <a:rPr lang="zh-CN" altLang="en-US" sz="4800" b="1" dirty="0" smtClean="0">
                <a:solidFill>
                  <a:srgbClr val="0000FF"/>
                </a:solidFill>
                <a:latin typeface="楷体" panose="02010609060101010101" pitchFamily="49" charset="-122"/>
                <a:ea typeface="楷体" panose="02010609060101010101" pitchFamily="49" charset="-122"/>
              </a:rPr>
              <a:t>口诀</a:t>
            </a:r>
            <a:endParaRPr lang="zh-CN" altLang="en-US" sz="4800" b="1" dirty="0">
              <a:solidFill>
                <a:srgbClr val="0000FF"/>
              </a:solidFill>
              <a:latin typeface="楷体" panose="02010609060101010101" pitchFamily="49" charset="-122"/>
              <a:ea typeface="楷体" panose="02010609060101010101" pitchFamily="49" charset="-122"/>
            </a:endParaRPr>
          </a:p>
        </p:txBody>
      </p:sp>
      <p:sp>
        <p:nvSpPr>
          <p:cNvPr id="5" name="矩形 4"/>
          <p:cNvSpPr/>
          <p:nvPr/>
        </p:nvSpPr>
        <p:spPr>
          <a:xfrm>
            <a:off x="245993" y="315386"/>
            <a:ext cx="2040943" cy="830997"/>
          </a:xfrm>
          <a:prstGeom prst="rect">
            <a:avLst/>
          </a:prstGeom>
        </p:spPr>
        <p:txBody>
          <a:bodyPr wrap="none">
            <a:spAutoFit/>
          </a:bodyPr>
          <a:lstStyle/>
          <a:p>
            <a:r>
              <a:rPr lang="zh-CN" altLang="en-US" sz="4800" b="1" dirty="0">
                <a:solidFill>
                  <a:srgbClr val="0000FF"/>
                </a:solidFill>
                <a:latin typeface="楷体" panose="02010609060101010101" pitchFamily="49" charset="-122"/>
                <a:ea typeface="楷体" panose="02010609060101010101" pitchFamily="49" charset="-122"/>
              </a:rPr>
              <a:t>禁忌症</a:t>
            </a:r>
          </a:p>
        </p:txBody>
      </p:sp>
      <p:sp>
        <p:nvSpPr>
          <p:cNvPr id="3" name="文本框 2"/>
          <p:cNvSpPr txBox="1"/>
          <p:nvPr/>
        </p:nvSpPr>
        <p:spPr>
          <a:xfrm>
            <a:off x="595810" y="3609118"/>
            <a:ext cx="7955280" cy="2308324"/>
          </a:xfrm>
          <a:prstGeom prst="rect">
            <a:avLst/>
          </a:prstGeom>
          <a:noFill/>
        </p:spPr>
        <p:txBody>
          <a:bodyPr wrap="square" rtlCol="0">
            <a:spAutoFit/>
          </a:bodyPr>
          <a:lstStyle/>
          <a:p>
            <a:pPr>
              <a:lnSpc>
                <a:spcPct val="150000"/>
              </a:lnSpc>
            </a:pPr>
            <a:r>
              <a:rPr lang="zh-CN" altLang="en-US" sz="3200" b="1" dirty="0">
                <a:solidFill>
                  <a:srgbClr val="FF0000"/>
                </a:solidFill>
                <a:latin typeface="楷体" panose="02010609060101010101" pitchFamily="49" charset="-122"/>
                <a:ea typeface="楷体" panose="02010609060101010101" pitchFamily="49" charset="-122"/>
              </a:rPr>
              <a:t>舌下含服取坐位，既能预防也应急；</a:t>
            </a:r>
            <a:endParaRPr lang="en-US" altLang="zh-CN" sz="3200" b="1" dirty="0">
              <a:solidFill>
                <a:srgbClr val="FF0000"/>
              </a:solidFill>
              <a:latin typeface="楷体" panose="02010609060101010101" pitchFamily="49" charset="-122"/>
              <a:ea typeface="楷体" panose="02010609060101010101" pitchFamily="49" charset="-122"/>
            </a:endParaRPr>
          </a:p>
          <a:p>
            <a:pPr>
              <a:lnSpc>
                <a:spcPct val="150000"/>
              </a:lnSpc>
            </a:pPr>
            <a:r>
              <a:rPr lang="zh-CN" altLang="en-US" sz="3200" b="1" dirty="0">
                <a:solidFill>
                  <a:srgbClr val="FF0000"/>
                </a:solidFill>
                <a:latin typeface="楷体" panose="02010609060101010101" pitchFamily="49" charset="-122"/>
                <a:ea typeface="楷体" panose="02010609060101010101" pitchFamily="49" charset="-122"/>
              </a:rPr>
              <a:t>剂量过大有征兆，头痛心肌血压低；</a:t>
            </a:r>
            <a:endParaRPr lang="en-US" altLang="zh-CN" sz="3200" b="1" dirty="0">
              <a:solidFill>
                <a:srgbClr val="FF0000"/>
              </a:solidFill>
              <a:latin typeface="楷体" panose="02010609060101010101" pitchFamily="49" charset="-122"/>
              <a:ea typeface="楷体" panose="02010609060101010101" pitchFamily="49" charset="-122"/>
            </a:endParaRPr>
          </a:p>
          <a:p>
            <a:pPr>
              <a:lnSpc>
                <a:spcPct val="150000"/>
              </a:lnSpc>
            </a:pPr>
            <a:r>
              <a:rPr lang="zh-CN" altLang="en-US" sz="3200" b="1" dirty="0">
                <a:solidFill>
                  <a:srgbClr val="FF0000"/>
                </a:solidFill>
                <a:latin typeface="楷体" panose="02010609060101010101" pitchFamily="49" charset="-122"/>
                <a:ea typeface="楷体" panose="02010609060101010101" pitchFamily="49" charset="-122"/>
              </a:rPr>
              <a:t>三片无效有问题，急性心梗要考虑</a:t>
            </a:r>
            <a:r>
              <a:rPr lang="zh-CN" altLang="en-US" sz="3200" dirty="0">
                <a:solidFill>
                  <a:srgbClr val="FF0000"/>
                </a:solidFill>
              </a:rPr>
              <a:t>。</a:t>
            </a:r>
          </a:p>
        </p:txBody>
      </p:sp>
    </p:spTree>
    <p:custDataLst>
      <p:tags r:id="rId1"/>
    </p:custDataLst>
    <p:extLst>
      <p:ext uri="{BB962C8B-B14F-4D97-AF65-F5344CB8AC3E}">
        <p14:creationId xmlns:p14="http://schemas.microsoft.com/office/powerpoint/2010/main" val="4894086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759" y="226366"/>
            <a:ext cx="9143999" cy="923330"/>
          </a:xfrm>
          <a:prstGeom prst="rect">
            <a:avLst/>
          </a:prstGeom>
        </p:spPr>
        <p:txBody>
          <a:bodyPr wrap="square">
            <a:spAutoFit/>
          </a:bodyPr>
          <a:lstStyle/>
          <a:p>
            <a:pPr algn="ctr"/>
            <a:r>
              <a:rPr lang="zh-CN" altLang="en-US" sz="5400" b="1" dirty="0">
                <a:solidFill>
                  <a:srgbClr val="006600"/>
                </a:solidFill>
                <a:latin typeface="楷体" panose="02010609060101010101" pitchFamily="49" charset="-122"/>
                <a:ea typeface="楷体" panose="02010609060101010101" pitchFamily="49" charset="-122"/>
              </a:rPr>
              <a:t>硝酸异山梨醇酯 </a:t>
            </a:r>
          </a:p>
        </p:txBody>
      </p:sp>
      <p:sp>
        <p:nvSpPr>
          <p:cNvPr id="4" name="矩形 3"/>
          <p:cNvSpPr/>
          <p:nvPr/>
        </p:nvSpPr>
        <p:spPr>
          <a:xfrm>
            <a:off x="2313928" y="1135470"/>
            <a:ext cx="4828566" cy="523220"/>
          </a:xfrm>
          <a:prstGeom prst="rect">
            <a:avLst/>
          </a:prstGeom>
        </p:spPr>
        <p:txBody>
          <a:bodyPr wrap="none">
            <a:spAutoFit/>
          </a:bodyPr>
          <a:lstStyle/>
          <a:p>
            <a:r>
              <a:rPr lang="en-US" altLang="zh-CN" sz="28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消心痛</a:t>
            </a:r>
            <a:r>
              <a:rPr lang="en-US" altLang="zh-CN" sz="28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)(Isosorbide </a:t>
            </a:r>
            <a:r>
              <a:rPr lang="en-US" altLang="zh-CN" sz="2800" b="1" dirty="0" err="1">
                <a:solidFill>
                  <a:srgbClr val="FF0000"/>
                </a:solidFill>
                <a:latin typeface="Times New Roman" panose="02020603050405020304" pitchFamily="18" charset="0"/>
                <a:ea typeface="楷体" panose="02010609060101010101" pitchFamily="49" charset="-122"/>
                <a:cs typeface="Times New Roman" panose="02020603050405020304" pitchFamily="18" charset="0"/>
              </a:rPr>
              <a:t>Dinitrate</a:t>
            </a:r>
            <a:r>
              <a:rPr lang="en-US" altLang="zh-CN" sz="28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t>
            </a:r>
            <a:endParaRPr lang="zh-CN" altLang="en-US" sz="28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5" name="矩形 4"/>
          <p:cNvSpPr/>
          <p:nvPr/>
        </p:nvSpPr>
        <p:spPr>
          <a:xfrm>
            <a:off x="280618" y="1474586"/>
            <a:ext cx="1988045" cy="830997"/>
          </a:xfrm>
          <a:prstGeom prst="rect">
            <a:avLst/>
          </a:prstGeom>
        </p:spPr>
        <p:txBody>
          <a:bodyPr wrap="none">
            <a:spAutoFit/>
          </a:bodyPr>
          <a:lstStyle/>
          <a:p>
            <a:r>
              <a:rPr lang="zh-CN" altLang="en-US" sz="4800" b="1" dirty="0">
                <a:solidFill>
                  <a:srgbClr val="0000FF"/>
                </a:solidFill>
                <a:latin typeface="楷体" panose="02010609060101010101" pitchFamily="49" charset="-122"/>
                <a:ea typeface="楷体" panose="02010609060101010101" pitchFamily="49" charset="-122"/>
              </a:rPr>
              <a:t>特点</a:t>
            </a:r>
            <a:r>
              <a:rPr lang="zh-CN" altLang="en-US" sz="4400" b="1" dirty="0">
                <a:solidFill>
                  <a:srgbClr val="0000FF"/>
                </a:solidFill>
                <a:latin typeface="楷体" panose="02010609060101010101" pitchFamily="49" charset="-122"/>
                <a:ea typeface="楷体" panose="02010609060101010101" pitchFamily="49" charset="-122"/>
              </a:rPr>
              <a:t>：</a:t>
            </a:r>
          </a:p>
        </p:txBody>
      </p:sp>
      <p:sp>
        <p:nvSpPr>
          <p:cNvPr id="6" name="矩形 5"/>
          <p:cNvSpPr/>
          <p:nvPr/>
        </p:nvSpPr>
        <p:spPr>
          <a:xfrm>
            <a:off x="563563" y="2361000"/>
            <a:ext cx="2265364" cy="584775"/>
          </a:xfrm>
          <a:prstGeom prst="rect">
            <a:avLst/>
          </a:prstGeom>
        </p:spPr>
        <p:txBody>
          <a:bodyPr wrap="none">
            <a:spAutoFit/>
          </a:bodyPr>
          <a:lstStyle/>
          <a:p>
            <a:pPr marL="428625" indent="-428625">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起效较慢</a:t>
            </a:r>
          </a:p>
        </p:txBody>
      </p:sp>
      <p:sp>
        <p:nvSpPr>
          <p:cNvPr id="7" name="矩形 6"/>
          <p:cNvSpPr/>
          <p:nvPr/>
        </p:nvSpPr>
        <p:spPr>
          <a:xfrm>
            <a:off x="987008" y="2965572"/>
            <a:ext cx="5889754" cy="461665"/>
          </a:xfrm>
          <a:prstGeom prst="rect">
            <a:avLst/>
          </a:prstGeom>
        </p:spPr>
        <p:txBody>
          <a:bodyPr wrap="none">
            <a:spAutoFit/>
          </a:bodyPr>
          <a:lstStyle/>
          <a:p>
            <a:pPr marL="342900" indent="-342900">
              <a:buFont typeface="Wingdings" panose="05000000000000000000" pitchFamily="2" charset="2"/>
              <a:buChar char="l"/>
            </a:pP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口服</a:t>
            </a:r>
            <a:r>
              <a:rPr lang="en-US" altLang="zh-CN"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30</a:t>
            </a: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分钟起效，舌下含服</a:t>
            </a:r>
            <a:r>
              <a:rPr lang="en-US" altLang="zh-CN"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1-2</a:t>
            </a: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分钟起效</a:t>
            </a:r>
          </a:p>
        </p:txBody>
      </p:sp>
      <p:sp>
        <p:nvSpPr>
          <p:cNvPr id="8" name="矩形 7"/>
          <p:cNvSpPr/>
          <p:nvPr/>
        </p:nvSpPr>
        <p:spPr>
          <a:xfrm>
            <a:off x="572024" y="3465444"/>
            <a:ext cx="2060179" cy="584775"/>
          </a:xfrm>
          <a:prstGeom prst="rect">
            <a:avLst/>
          </a:prstGeom>
        </p:spPr>
        <p:txBody>
          <a:bodyPr wrap="none">
            <a:spAutoFit/>
          </a:bodyPr>
          <a:lstStyle/>
          <a:p>
            <a:pPr marL="428625" indent="-428625">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较持久 </a:t>
            </a:r>
          </a:p>
        </p:txBody>
      </p:sp>
      <p:sp>
        <p:nvSpPr>
          <p:cNvPr id="9" name="矩形 8"/>
          <p:cNvSpPr/>
          <p:nvPr/>
        </p:nvSpPr>
        <p:spPr>
          <a:xfrm>
            <a:off x="968902" y="4097479"/>
            <a:ext cx="3626314" cy="461665"/>
          </a:xfrm>
          <a:prstGeom prst="rect">
            <a:avLst/>
          </a:prstGeom>
        </p:spPr>
        <p:txBody>
          <a:bodyPr wrap="none">
            <a:spAutoFit/>
          </a:bodyPr>
          <a:lstStyle/>
          <a:p>
            <a:pPr marL="342900" indent="-342900">
              <a:buFont typeface="Wingdings" panose="05000000000000000000" pitchFamily="2" charset="2"/>
              <a:buChar char="l"/>
            </a:pP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作用持续时间为</a:t>
            </a:r>
            <a:r>
              <a:rPr lang="en-US" altLang="zh-CN"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4</a:t>
            </a: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小时 </a:t>
            </a:r>
          </a:p>
        </p:txBody>
      </p:sp>
      <p:sp>
        <p:nvSpPr>
          <p:cNvPr id="10" name="矩形 9"/>
          <p:cNvSpPr/>
          <p:nvPr/>
        </p:nvSpPr>
        <p:spPr>
          <a:xfrm>
            <a:off x="562971" y="4600743"/>
            <a:ext cx="3913251" cy="584775"/>
          </a:xfrm>
          <a:prstGeom prst="rect">
            <a:avLst/>
          </a:prstGeom>
        </p:spPr>
        <p:txBody>
          <a:bodyPr wrap="none">
            <a:spAutoFit/>
          </a:bodyPr>
          <a:lstStyle/>
          <a:p>
            <a:pPr marL="428625" indent="-428625">
              <a:buFont typeface="Wingdings" panose="05000000000000000000" pitchFamily="2" charset="2"/>
              <a:buChar char="Ø"/>
            </a:pPr>
            <a:r>
              <a:rPr lang="zh-CN" altLang="en-US" sz="3200" b="1" dirty="0">
                <a:solidFill>
                  <a:srgbClr val="FF0066"/>
                </a:solidFill>
                <a:latin typeface="楷体" panose="02010609060101010101" pitchFamily="49" charset="-122"/>
                <a:ea typeface="楷体" panose="02010609060101010101" pitchFamily="49" charset="-122"/>
              </a:rPr>
              <a:t>可口服但作用较弱</a:t>
            </a:r>
          </a:p>
        </p:txBody>
      </p:sp>
      <p:sp>
        <p:nvSpPr>
          <p:cNvPr id="11" name="矩形 10"/>
          <p:cNvSpPr/>
          <p:nvPr/>
        </p:nvSpPr>
        <p:spPr>
          <a:xfrm>
            <a:off x="966381" y="5210706"/>
            <a:ext cx="3315331" cy="461665"/>
          </a:xfrm>
          <a:prstGeom prst="rect">
            <a:avLst/>
          </a:prstGeom>
        </p:spPr>
        <p:txBody>
          <a:bodyPr wrap="none">
            <a:spAutoFit/>
          </a:bodyPr>
          <a:lstStyle/>
          <a:p>
            <a:pPr marL="342900" indent="-342900">
              <a:buFont typeface="Wingdings" panose="05000000000000000000" pitchFamily="2" charset="2"/>
              <a:buChar char="l"/>
            </a:pPr>
            <a:r>
              <a:rPr lang="zh-CN" altLang="en-US" sz="2400" b="1" dirty="0">
                <a:solidFill>
                  <a:prstClr val="black"/>
                </a:solidFill>
                <a:latin typeface="楷体" panose="02010609060101010101" pitchFamily="49" charset="-122"/>
                <a:ea typeface="楷体" panose="02010609060101010101" pitchFamily="49" charset="-122"/>
              </a:rPr>
              <a:t>口服用于预防心绞痛</a:t>
            </a:r>
          </a:p>
        </p:txBody>
      </p:sp>
      <p:sp>
        <p:nvSpPr>
          <p:cNvPr id="12" name="矩形 11"/>
          <p:cNvSpPr/>
          <p:nvPr/>
        </p:nvSpPr>
        <p:spPr>
          <a:xfrm>
            <a:off x="957328" y="5732346"/>
            <a:ext cx="3934090" cy="461665"/>
          </a:xfrm>
          <a:prstGeom prst="rect">
            <a:avLst/>
          </a:prstGeom>
        </p:spPr>
        <p:txBody>
          <a:bodyPr wrap="none">
            <a:spAutoFit/>
          </a:bodyPr>
          <a:lstStyle/>
          <a:p>
            <a:pPr marL="342900" indent="-342900">
              <a:buFont typeface="Wingdings" panose="05000000000000000000" pitchFamily="2" charset="2"/>
              <a:buChar char="l"/>
            </a:pPr>
            <a:r>
              <a:rPr lang="zh-CN" altLang="en-US" sz="2400" b="1" dirty="0">
                <a:solidFill>
                  <a:prstClr val="black"/>
                </a:solidFill>
                <a:latin typeface="楷体" panose="02010609060101010101" pitchFamily="49" charset="-122"/>
                <a:ea typeface="楷体" panose="02010609060101010101" pitchFamily="49" charset="-122"/>
              </a:rPr>
              <a:t>舌下含服用于缓解心绞痛</a:t>
            </a:r>
          </a:p>
        </p:txBody>
      </p:sp>
    </p:spTree>
    <p:custDataLst>
      <p:tags r:id="rId1"/>
    </p:custDataLst>
    <p:extLst>
      <p:ext uri="{BB962C8B-B14F-4D97-AF65-F5344CB8AC3E}">
        <p14:creationId xmlns:p14="http://schemas.microsoft.com/office/powerpoint/2010/main" val="3543400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624" y="234717"/>
            <a:ext cx="9143999" cy="923330"/>
          </a:xfrm>
          <a:prstGeom prst="rect">
            <a:avLst/>
          </a:prstGeom>
        </p:spPr>
        <p:txBody>
          <a:bodyPr wrap="square">
            <a:spAutoFit/>
          </a:bodyPr>
          <a:lstStyle/>
          <a:p>
            <a:pPr algn="ctr"/>
            <a:r>
              <a:rPr lang="zh-CN" altLang="en-US" sz="5400" b="1" dirty="0">
                <a:solidFill>
                  <a:srgbClr val="006600"/>
                </a:solidFill>
                <a:latin typeface="楷体" panose="02010609060101010101" pitchFamily="49" charset="-122"/>
                <a:ea typeface="楷体" panose="02010609060101010101" pitchFamily="49" charset="-122"/>
              </a:rPr>
              <a:t>单硝酸异山梨酯</a:t>
            </a:r>
          </a:p>
        </p:txBody>
      </p:sp>
      <p:sp>
        <p:nvSpPr>
          <p:cNvPr id="4" name="矩形 3"/>
          <p:cNvSpPr/>
          <p:nvPr/>
        </p:nvSpPr>
        <p:spPr>
          <a:xfrm>
            <a:off x="2496811" y="1216913"/>
            <a:ext cx="4374916" cy="523220"/>
          </a:xfrm>
          <a:prstGeom prst="rect">
            <a:avLst/>
          </a:prstGeom>
        </p:spPr>
        <p:txBody>
          <a:bodyPr wrap="none">
            <a:spAutoFit/>
          </a:bodyPr>
          <a:lstStyle/>
          <a:p>
            <a:r>
              <a:rPr lang="en-US" altLang="zh-CN" sz="28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(Isosorbide-5-Mononitrate)</a:t>
            </a:r>
            <a:endParaRPr lang="zh-CN" altLang="en-US" sz="28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2" name="矩形 1"/>
          <p:cNvSpPr/>
          <p:nvPr/>
        </p:nvSpPr>
        <p:spPr>
          <a:xfrm>
            <a:off x="452260" y="1865473"/>
            <a:ext cx="8244725" cy="3046988"/>
          </a:xfrm>
          <a:prstGeom prst="rect">
            <a:avLst/>
          </a:prstGeom>
        </p:spPr>
        <p:txBody>
          <a:bodyPr wrap="square">
            <a:spAutoFit/>
          </a:bodyPr>
          <a:lstStyle/>
          <a:p>
            <a:pPr marL="428625" indent="-428625">
              <a:lnSpc>
                <a:spcPct val="150000"/>
              </a:lnSpc>
              <a:buFont typeface="Wingdings" panose="05000000000000000000" pitchFamily="2" charset="2"/>
              <a:buChar char="Ø"/>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口服生物利用度</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100%</a:t>
            </a:r>
          </a:p>
          <a:p>
            <a:pPr marL="428625" indent="-428625">
              <a:lnSpc>
                <a:spcPct val="150000"/>
              </a:lnSpc>
              <a:buFont typeface="Wingdings" panose="05000000000000000000" pitchFamily="2" charset="2"/>
              <a:buChar char="Ø"/>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半衰期</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4-5</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小时，持续作用时间长达</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8</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小时</a:t>
            </a:r>
          </a:p>
          <a:p>
            <a:pPr marL="428625" indent="-428625">
              <a:lnSpc>
                <a:spcPct val="150000"/>
              </a:lnSpc>
              <a:buFont typeface="Wingdings" panose="05000000000000000000" pitchFamily="2" charset="2"/>
              <a:buChar char="Ø"/>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主要用于预防心绞痛</a:t>
            </a:r>
            <a:endParaRPr lang="en-US" altLang="zh-CN" sz="3200" b="1" dirty="0">
              <a:latin typeface="Times New Roman" panose="02020603050405020304" pitchFamily="18" charset="0"/>
              <a:ea typeface="楷体" panose="02010609060101010101" pitchFamily="49" charset="-122"/>
              <a:cs typeface="Times New Roman" panose="02020603050405020304" pitchFamily="18" charset="0"/>
            </a:endParaRPr>
          </a:p>
          <a:p>
            <a:pPr marL="428625" indent="-428625">
              <a:lnSpc>
                <a:spcPct val="150000"/>
              </a:lnSpc>
              <a:buFont typeface="Wingdings" panose="05000000000000000000" pitchFamily="2" charset="2"/>
              <a:buChar char="Ø"/>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效果较硝酸异山梨酯好</a:t>
            </a:r>
          </a:p>
        </p:txBody>
      </p:sp>
    </p:spTree>
    <p:custDataLst>
      <p:tags r:id="rId1"/>
    </p:custDataLst>
    <p:extLst>
      <p:ext uri="{BB962C8B-B14F-4D97-AF65-F5344CB8AC3E}">
        <p14:creationId xmlns:p14="http://schemas.microsoft.com/office/powerpoint/2010/main" val="34869952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73568" y="1950808"/>
            <a:ext cx="9070432" cy="2223686"/>
          </a:xfrm>
          <a:prstGeom prst="rect">
            <a:avLst/>
          </a:prstGeom>
          <a:noFill/>
        </p:spPr>
        <p:txBody>
          <a:bodyPr wrap="none" lIns="68580" tIns="34290" rIns="68580" bIns="34290">
            <a:spAutoFit/>
          </a:bodyPr>
          <a:lstStyle/>
          <a:p>
            <a:pPr algn="ctr"/>
            <a:r>
              <a:rPr lang="en-US" altLang="zh-CN" sz="13500" b="1" dirty="0">
                <a:ln w="22225">
                  <a:solidFill>
                    <a:schemeClr val="accent2"/>
                  </a:solidFill>
                  <a:prstDash val="solid"/>
                </a:ln>
                <a:solidFill>
                  <a:srgbClr val="339933"/>
                </a:solidFill>
                <a:effectLst>
                  <a:glow rad="139700">
                    <a:schemeClr val="accent3">
                      <a:satMod val="175000"/>
                      <a:alpha val="40000"/>
                    </a:schemeClr>
                  </a:glow>
                </a:effectLst>
                <a:latin typeface="Times New Roman" panose="02020603050405020304" pitchFamily="18" charset="0"/>
                <a:cs typeface="Times New Roman" panose="02020603050405020304" pitchFamily="18" charset="0"/>
              </a:rPr>
              <a:t>Thank you!</a:t>
            </a:r>
            <a:endParaRPr lang="zh-CN" altLang="en-US" sz="13500" b="1" dirty="0">
              <a:ln w="22225">
                <a:solidFill>
                  <a:schemeClr val="accent2"/>
                </a:solidFill>
                <a:prstDash val="solid"/>
              </a:ln>
              <a:solidFill>
                <a:srgbClr val="339933"/>
              </a:solidFill>
              <a:effectLst>
                <a:glow rad="139700">
                  <a:schemeClr val="accent3">
                    <a:satMod val="175000"/>
                    <a:alpha val="40000"/>
                  </a:schemeClr>
                </a:glo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511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任意多边形 20"/>
          <p:cNvSpPr/>
          <p:nvPr>
            <p:custDataLst>
              <p:tags r:id="rId2"/>
            </p:custDataLst>
          </p:nvPr>
        </p:nvSpPr>
        <p:spPr bwMode="auto">
          <a:xfrm>
            <a:off x="2318149" y="3443288"/>
            <a:ext cx="1021556" cy="962025"/>
          </a:xfrm>
          <a:custGeom>
            <a:avLst/>
            <a:gdLst/>
            <a:ahLst/>
            <a:cxnLst/>
            <a:rect l="0" t="0" r="r" b="b"/>
            <a:pathLst>
              <a:path w="1361803" h="1281345">
                <a:moveTo>
                  <a:pt x="340187" y="867542"/>
                </a:moveTo>
                <a:cubicBezTo>
                  <a:pt x="351512" y="867144"/>
                  <a:pt x="363575" y="872724"/>
                  <a:pt x="372930" y="883885"/>
                </a:cubicBezTo>
                <a:cubicBezTo>
                  <a:pt x="394595" y="907270"/>
                  <a:pt x="415275" y="931718"/>
                  <a:pt x="436940" y="957229"/>
                </a:cubicBezTo>
                <a:cubicBezTo>
                  <a:pt x="449742" y="946599"/>
                  <a:pt x="462543" y="935970"/>
                  <a:pt x="475345" y="925340"/>
                </a:cubicBezTo>
                <a:cubicBezTo>
                  <a:pt x="492086" y="911522"/>
                  <a:pt x="506857" y="910459"/>
                  <a:pt x="525568" y="923214"/>
                </a:cubicBezTo>
                <a:cubicBezTo>
                  <a:pt x="535415" y="929592"/>
                  <a:pt x="544278" y="935970"/>
                  <a:pt x="553141" y="942347"/>
                </a:cubicBezTo>
                <a:cubicBezTo>
                  <a:pt x="545263" y="967858"/>
                  <a:pt x="538370" y="993369"/>
                  <a:pt x="530492" y="1018880"/>
                </a:cubicBezTo>
                <a:cubicBezTo>
                  <a:pt x="528522" y="1018880"/>
                  <a:pt x="528522" y="1018880"/>
                  <a:pt x="527537" y="1018880"/>
                </a:cubicBezTo>
                <a:cubicBezTo>
                  <a:pt x="509812" y="1000810"/>
                  <a:pt x="494056" y="1007187"/>
                  <a:pt x="479284" y="1024195"/>
                </a:cubicBezTo>
                <a:cubicBezTo>
                  <a:pt x="473376" y="1030572"/>
                  <a:pt x="466482" y="1035887"/>
                  <a:pt x="459589" y="1041202"/>
                </a:cubicBezTo>
                <a:cubicBezTo>
                  <a:pt x="438909" y="1058209"/>
                  <a:pt x="420199" y="1056083"/>
                  <a:pt x="402473" y="1035887"/>
                </a:cubicBezTo>
                <a:cubicBezTo>
                  <a:pt x="385732" y="1017817"/>
                  <a:pt x="369976" y="998684"/>
                  <a:pt x="352251" y="978488"/>
                </a:cubicBezTo>
                <a:cubicBezTo>
                  <a:pt x="343388" y="995495"/>
                  <a:pt x="335510" y="1012502"/>
                  <a:pt x="327632" y="1028446"/>
                </a:cubicBezTo>
                <a:cubicBezTo>
                  <a:pt x="318769" y="1046517"/>
                  <a:pt x="303013" y="1053957"/>
                  <a:pt x="286272" y="1050768"/>
                </a:cubicBezTo>
                <a:cubicBezTo>
                  <a:pt x="262638" y="1046517"/>
                  <a:pt x="248851" y="1019943"/>
                  <a:pt x="259683" y="995495"/>
                </a:cubicBezTo>
                <a:cubicBezTo>
                  <a:pt x="276424" y="959355"/>
                  <a:pt x="293165" y="922151"/>
                  <a:pt x="311876" y="887074"/>
                </a:cubicBezTo>
                <a:cubicBezTo>
                  <a:pt x="318276" y="874318"/>
                  <a:pt x="328863" y="867941"/>
                  <a:pt x="340187" y="867542"/>
                </a:cubicBezTo>
                <a:close/>
                <a:moveTo>
                  <a:pt x="274255" y="687365"/>
                </a:moveTo>
                <a:cubicBezTo>
                  <a:pt x="330459" y="687365"/>
                  <a:pt x="386662" y="687365"/>
                  <a:pt x="442866" y="687365"/>
                </a:cubicBezTo>
                <a:cubicBezTo>
                  <a:pt x="516819" y="687365"/>
                  <a:pt x="590771" y="687365"/>
                  <a:pt x="664723" y="687365"/>
                </a:cubicBezTo>
                <a:cubicBezTo>
                  <a:pt x="670640" y="687365"/>
                  <a:pt x="675570" y="687365"/>
                  <a:pt x="684444" y="687365"/>
                </a:cubicBezTo>
                <a:cubicBezTo>
                  <a:pt x="666695" y="718154"/>
                  <a:pt x="649933" y="745757"/>
                  <a:pt x="632184" y="772299"/>
                </a:cubicBezTo>
                <a:cubicBezTo>
                  <a:pt x="630212" y="775484"/>
                  <a:pt x="625282" y="776545"/>
                  <a:pt x="621338" y="776545"/>
                </a:cubicBezTo>
                <a:cubicBezTo>
                  <a:pt x="504000" y="777607"/>
                  <a:pt x="387648" y="776545"/>
                  <a:pt x="270311" y="777607"/>
                </a:cubicBezTo>
                <a:cubicBezTo>
                  <a:pt x="259464" y="777607"/>
                  <a:pt x="255520" y="772299"/>
                  <a:pt x="256506" y="760620"/>
                </a:cubicBezTo>
                <a:cubicBezTo>
                  <a:pt x="256506" y="742572"/>
                  <a:pt x="256506" y="724524"/>
                  <a:pt x="255520" y="706475"/>
                </a:cubicBezTo>
                <a:cubicBezTo>
                  <a:pt x="255520" y="691612"/>
                  <a:pt x="261436" y="687365"/>
                  <a:pt x="274255" y="687365"/>
                </a:cubicBezTo>
                <a:close/>
                <a:moveTo>
                  <a:pt x="278054" y="504636"/>
                </a:moveTo>
                <a:cubicBezTo>
                  <a:pt x="354989" y="504636"/>
                  <a:pt x="432911" y="504636"/>
                  <a:pt x="509846" y="504636"/>
                </a:cubicBezTo>
                <a:cubicBezTo>
                  <a:pt x="588754" y="504636"/>
                  <a:pt x="666676" y="504636"/>
                  <a:pt x="745584" y="504636"/>
                </a:cubicBezTo>
                <a:cubicBezTo>
                  <a:pt x="764325" y="504636"/>
                  <a:pt x="765311" y="505700"/>
                  <a:pt x="765311" y="524845"/>
                </a:cubicBezTo>
                <a:cubicBezTo>
                  <a:pt x="765311" y="535481"/>
                  <a:pt x="765311" y="546117"/>
                  <a:pt x="765311" y="556753"/>
                </a:cubicBezTo>
                <a:cubicBezTo>
                  <a:pt x="765311" y="580153"/>
                  <a:pt x="752489" y="593980"/>
                  <a:pt x="730789" y="593980"/>
                </a:cubicBezTo>
                <a:cubicBezTo>
                  <a:pt x="580863" y="593980"/>
                  <a:pt x="429952" y="593980"/>
                  <a:pt x="279040" y="593980"/>
                </a:cubicBezTo>
                <a:cubicBezTo>
                  <a:pt x="256354" y="593980"/>
                  <a:pt x="256354" y="592917"/>
                  <a:pt x="256354" y="569517"/>
                </a:cubicBezTo>
                <a:cubicBezTo>
                  <a:pt x="256354" y="555690"/>
                  <a:pt x="256354" y="541863"/>
                  <a:pt x="256354" y="528036"/>
                </a:cubicBezTo>
                <a:cubicBezTo>
                  <a:pt x="256354" y="504636"/>
                  <a:pt x="256354" y="504636"/>
                  <a:pt x="278054" y="504636"/>
                </a:cubicBezTo>
                <a:close/>
                <a:moveTo>
                  <a:pt x="942895" y="453454"/>
                </a:moveTo>
                <a:cubicBezTo>
                  <a:pt x="989224" y="494914"/>
                  <a:pt x="1033581" y="534249"/>
                  <a:pt x="1077938" y="574646"/>
                </a:cubicBezTo>
                <a:cubicBezTo>
                  <a:pt x="1059210" y="599097"/>
                  <a:pt x="1040481" y="622484"/>
                  <a:pt x="1021752" y="644809"/>
                </a:cubicBezTo>
                <a:cubicBezTo>
                  <a:pt x="928109" y="760685"/>
                  <a:pt x="831509" y="874435"/>
                  <a:pt x="722095" y="974365"/>
                </a:cubicBezTo>
                <a:cubicBezTo>
                  <a:pt x="695481" y="999879"/>
                  <a:pt x="664923" y="1021141"/>
                  <a:pt x="635352" y="1042403"/>
                </a:cubicBezTo>
                <a:cubicBezTo>
                  <a:pt x="626481" y="1048781"/>
                  <a:pt x="613666" y="1046655"/>
                  <a:pt x="601838" y="1048781"/>
                </a:cubicBezTo>
                <a:cubicBezTo>
                  <a:pt x="601838" y="1037087"/>
                  <a:pt x="596909" y="1023267"/>
                  <a:pt x="600852" y="1012636"/>
                </a:cubicBezTo>
                <a:cubicBezTo>
                  <a:pt x="619581" y="969050"/>
                  <a:pt x="637323" y="924400"/>
                  <a:pt x="659995" y="882940"/>
                </a:cubicBezTo>
                <a:cubicBezTo>
                  <a:pt x="741809" y="734108"/>
                  <a:pt x="838409" y="595907"/>
                  <a:pt x="938952" y="460896"/>
                </a:cubicBezTo>
                <a:cubicBezTo>
                  <a:pt x="939938" y="458770"/>
                  <a:pt x="940924" y="456643"/>
                  <a:pt x="942895" y="453454"/>
                </a:cubicBezTo>
                <a:close/>
                <a:moveTo>
                  <a:pt x="1337162" y="323013"/>
                </a:moveTo>
                <a:cubicBezTo>
                  <a:pt x="1348990" y="326198"/>
                  <a:pt x="1361803" y="343189"/>
                  <a:pt x="1361803" y="358055"/>
                </a:cubicBezTo>
                <a:cubicBezTo>
                  <a:pt x="1359832" y="361241"/>
                  <a:pt x="1357861" y="367612"/>
                  <a:pt x="1353918" y="373984"/>
                </a:cubicBezTo>
                <a:cubicBezTo>
                  <a:pt x="1300693" y="447255"/>
                  <a:pt x="1247469" y="521588"/>
                  <a:pt x="1194244" y="594859"/>
                </a:cubicBezTo>
                <a:cubicBezTo>
                  <a:pt x="1175517" y="619282"/>
                  <a:pt x="1154818" y="642644"/>
                  <a:pt x="1134120" y="664944"/>
                </a:cubicBezTo>
                <a:cubicBezTo>
                  <a:pt x="1125249" y="673439"/>
                  <a:pt x="1113421" y="678749"/>
                  <a:pt x="1101594" y="682996"/>
                </a:cubicBezTo>
                <a:cubicBezTo>
                  <a:pt x="1095680" y="685120"/>
                  <a:pt x="1083852" y="682996"/>
                  <a:pt x="1080895" y="677687"/>
                </a:cubicBezTo>
                <a:cubicBezTo>
                  <a:pt x="1077938" y="671315"/>
                  <a:pt x="1077938" y="658573"/>
                  <a:pt x="1080895" y="652201"/>
                </a:cubicBezTo>
                <a:cubicBezTo>
                  <a:pt x="1092723" y="633087"/>
                  <a:pt x="1107507" y="615035"/>
                  <a:pt x="1121306" y="596983"/>
                </a:cubicBezTo>
                <a:cubicBezTo>
                  <a:pt x="1175517" y="522650"/>
                  <a:pt x="1229727" y="449379"/>
                  <a:pt x="1284923" y="375046"/>
                </a:cubicBezTo>
                <a:cubicBezTo>
                  <a:pt x="1293794" y="362303"/>
                  <a:pt x="1302665" y="348498"/>
                  <a:pt x="1310550" y="334694"/>
                </a:cubicBezTo>
                <a:cubicBezTo>
                  <a:pt x="1317449" y="324075"/>
                  <a:pt x="1325334" y="318765"/>
                  <a:pt x="1337162" y="323013"/>
                </a:cubicBezTo>
                <a:close/>
                <a:moveTo>
                  <a:pt x="525824" y="229421"/>
                </a:moveTo>
                <a:cubicBezTo>
                  <a:pt x="600725" y="229421"/>
                  <a:pt x="675627" y="229421"/>
                  <a:pt x="750528" y="229421"/>
                </a:cubicBezTo>
                <a:cubicBezTo>
                  <a:pt x="761369" y="229421"/>
                  <a:pt x="765311" y="233676"/>
                  <a:pt x="765311" y="245375"/>
                </a:cubicBezTo>
                <a:cubicBezTo>
                  <a:pt x="764326" y="264521"/>
                  <a:pt x="764326" y="282602"/>
                  <a:pt x="765311" y="301747"/>
                </a:cubicBezTo>
                <a:cubicBezTo>
                  <a:pt x="765311" y="314511"/>
                  <a:pt x="760383" y="318765"/>
                  <a:pt x="748557" y="318765"/>
                </a:cubicBezTo>
                <a:cubicBezTo>
                  <a:pt x="711106" y="318765"/>
                  <a:pt x="674641" y="318765"/>
                  <a:pt x="638176" y="318765"/>
                </a:cubicBezTo>
                <a:cubicBezTo>
                  <a:pt x="601711" y="318765"/>
                  <a:pt x="565246" y="317702"/>
                  <a:pt x="528781" y="318765"/>
                </a:cubicBezTo>
                <a:cubicBezTo>
                  <a:pt x="515969" y="318765"/>
                  <a:pt x="511041" y="313447"/>
                  <a:pt x="511041" y="299620"/>
                </a:cubicBezTo>
                <a:cubicBezTo>
                  <a:pt x="512027" y="282602"/>
                  <a:pt x="512027" y="264521"/>
                  <a:pt x="511041" y="246439"/>
                </a:cubicBezTo>
                <a:cubicBezTo>
                  <a:pt x="511041" y="234739"/>
                  <a:pt x="514983" y="229421"/>
                  <a:pt x="525824" y="229421"/>
                </a:cubicBezTo>
                <a:close/>
                <a:moveTo>
                  <a:pt x="1243182" y="137949"/>
                </a:moveTo>
                <a:cubicBezTo>
                  <a:pt x="1255260" y="139675"/>
                  <a:pt x="1267337" y="146577"/>
                  <a:pt x="1281140" y="158257"/>
                </a:cubicBezTo>
                <a:cubicBezTo>
                  <a:pt x="1308745" y="183741"/>
                  <a:pt x="1317618" y="208163"/>
                  <a:pt x="1306773" y="240018"/>
                </a:cubicBezTo>
                <a:cubicBezTo>
                  <a:pt x="1300858" y="257008"/>
                  <a:pt x="1294942" y="275059"/>
                  <a:pt x="1285083" y="289925"/>
                </a:cubicBezTo>
                <a:cubicBezTo>
                  <a:pt x="1228886" y="370624"/>
                  <a:pt x="1171704" y="450262"/>
                  <a:pt x="1114521" y="532023"/>
                </a:cubicBezTo>
                <a:cubicBezTo>
                  <a:pt x="1066212" y="489550"/>
                  <a:pt x="1022832" y="450262"/>
                  <a:pt x="977480" y="410974"/>
                </a:cubicBezTo>
                <a:cubicBezTo>
                  <a:pt x="984381" y="401417"/>
                  <a:pt x="990297" y="392923"/>
                  <a:pt x="996212" y="385490"/>
                </a:cubicBezTo>
                <a:cubicBezTo>
                  <a:pt x="1050437" y="319656"/>
                  <a:pt x="1103676" y="252760"/>
                  <a:pt x="1157901" y="187988"/>
                </a:cubicBezTo>
                <a:cubicBezTo>
                  <a:pt x="1170718" y="172061"/>
                  <a:pt x="1188464" y="159319"/>
                  <a:pt x="1205225" y="148700"/>
                </a:cubicBezTo>
                <a:cubicBezTo>
                  <a:pt x="1219027" y="139675"/>
                  <a:pt x="1231105" y="136224"/>
                  <a:pt x="1243182" y="137949"/>
                </a:cubicBezTo>
                <a:close/>
                <a:moveTo>
                  <a:pt x="326420" y="0"/>
                </a:moveTo>
                <a:cubicBezTo>
                  <a:pt x="513791" y="0"/>
                  <a:pt x="702148" y="0"/>
                  <a:pt x="889519" y="0"/>
                </a:cubicBezTo>
                <a:cubicBezTo>
                  <a:pt x="964468" y="1063"/>
                  <a:pt x="1018707" y="56311"/>
                  <a:pt x="1021665" y="137059"/>
                </a:cubicBezTo>
                <a:cubicBezTo>
                  <a:pt x="1021665" y="164684"/>
                  <a:pt x="1021665" y="191246"/>
                  <a:pt x="1020679" y="218870"/>
                </a:cubicBezTo>
                <a:cubicBezTo>
                  <a:pt x="1020679" y="225245"/>
                  <a:pt x="1017721" y="232682"/>
                  <a:pt x="1013776" y="237995"/>
                </a:cubicBezTo>
                <a:cubicBezTo>
                  <a:pt x="985177" y="275181"/>
                  <a:pt x="956578" y="311305"/>
                  <a:pt x="928966" y="348492"/>
                </a:cubicBezTo>
                <a:cubicBezTo>
                  <a:pt x="921077" y="358054"/>
                  <a:pt x="915160" y="369741"/>
                  <a:pt x="908256" y="380366"/>
                </a:cubicBezTo>
                <a:cubicBezTo>
                  <a:pt x="905298" y="384616"/>
                  <a:pt x="901353" y="387804"/>
                  <a:pt x="895436" y="395241"/>
                </a:cubicBezTo>
                <a:cubicBezTo>
                  <a:pt x="895436" y="365492"/>
                  <a:pt x="895436" y="339992"/>
                  <a:pt x="895436" y="314493"/>
                </a:cubicBezTo>
                <a:cubicBezTo>
                  <a:pt x="895436" y="263494"/>
                  <a:pt x="895436" y="212495"/>
                  <a:pt x="895436" y="161496"/>
                </a:cubicBezTo>
                <a:cubicBezTo>
                  <a:pt x="895436" y="139184"/>
                  <a:pt x="892478" y="135997"/>
                  <a:pt x="870782" y="135997"/>
                </a:cubicBezTo>
                <a:cubicBezTo>
                  <a:pt x="713982" y="135997"/>
                  <a:pt x="557182" y="135997"/>
                  <a:pt x="399396" y="135997"/>
                </a:cubicBezTo>
                <a:cubicBezTo>
                  <a:pt x="394465" y="135997"/>
                  <a:pt x="388548" y="135997"/>
                  <a:pt x="381645" y="135997"/>
                </a:cubicBezTo>
                <a:cubicBezTo>
                  <a:pt x="381645" y="145559"/>
                  <a:pt x="381645" y="152997"/>
                  <a:pt x="381645" y="159371"/>
                </a:cubicBezTo>
                <a:cubicBezTo>
                  <a:pt x="381645" y="211433"/>
                  <a:pt x="381645" y="262431"/>
                  <a:pt x="381645" y="314493"/>
                </a:cubicBezTo>
                <a:cubicBezTo>
                  <a:pt x="380659" y="373991"/>
                  <a:pt x="346143" y="410116"/>
                  <a:pt x="290918" y="410116"/>
                </a:cubicBezTo>
                <a:cubicBezTo>
                  <a:pt x="241610" y="410116"/>
                  <a:pt x="192302" y="410116"/>
                  <a:pt x="142994" y="410116"/>
                </a:cubicBezTo>
                <a:cubicBezTo>
                  <a:pt x="138063" y="410116"/>
                  <a:pt x="133132" y="410116"/>
                  <a:pt x="126229" y="410116"/>
                </a:cubicBezTo>
                <a:cubicBezTo>
                  <a:pt x="126229" y="418615"/>
                  <a:pt x="126229" y="423928"/>
                  <a:pt x="126229" y="429240"/>
                </a:cubicBezTo>
                <a:cubicBezTo>
                  <a:pt x="126229" y="658735"/>
                  <a:pt x="126229" y="888229"/>
                  <a:pt x="126229" y="1117724"/>
                </a:cubicBezTo>
                <a:cubicBezTo>
                  <a:pt x="126229" y="1143223"/>
                  <a:pt x="128201" y="1145348"/>
                  <a:pt x="150883" y="1145348"/>
                </a:cubicBezTo>
                <a:cubicBezTo>
                  <a:pt x="390521" y="1145348"/>
                  <a:pt x="630158" y="1145348"/>
                  <a:pt x="869796" y="1145348"/>
                </a:cubicBezTo>
                <a:cubicBezTo>
                  <a:pt x="893464" y="1145348"/>
                  <a:pt x="895436" y="1143223"/>
                  <a:pt x="895436" y="1117724"/>
                </a:cubicBezTo>
                <a:cubicBezTo>
                  <a:pt x="895436" y="1052913"/>
                  <a:pt x="895436" y="988102"/>
                  <a:pt x="895436" y="923291"/>
                </a:cubicBezTo>
                <a:cubicBezTo>
                  <a:pt x="895436" y="916916"/>
                  <a:pt x="897409" y="908416"/>
                  <a:pt x="901353" y="904166"/>
                </a:cubicBezTo>
                <a:cubicBezTo>
                  <a:pt x="938827" y="860605"/>
                  <a:pt x="976302" y="818106"/>
                  <a:pt x="1013776" y="774545"/>
                </a:cubicBezTo>
                <a:cubicBezTo>
                  <a:pt x="1015748" y="773482"/>
                  <a:pt x="1016734" y="772420"/>
                  <a:pt x="1020679" y="769232"/>
                </a:cubicBezTo>
                <a:cubicBezTo>
                  <a:pt x="1020679" y="775607"/>
                  <a:pt x="1021665" y="779857"/>
                  <a:pt x="1021665" y="784107"/>
                </a:cubicBezTo>
                <a:cubicBezTo>
                  <a:pt x="1021665" y="902042"/>
                  <a:pt x="1021665" y="1018914"/>
                  <a:pt x="1021665" y="1135786"/>
                </a:cubicBezTo>
                <a:cubicBezTo>
                  <a:pt x="1020679" y="1222909"/>
                  <a:pt x="967426" y="1281345"/>
                  <a:pt x="886561" y="1281345"/>
                </a:cubicBezTo>
                <a:cubicBezTo>
                  <a:pt x="634103" y="1281345"/>
                  <a:pt x="382631" y="1281345"/>
                  <a:pt x="131160" y="1281345"/>
                </a:cubicBezTo>
                <a:cubicBezTo>
                  <a:pt x="55225" y="1281345"/>
                  <a:pt x="0" y="1221847"/>
                  <a:pt x="0" y="1140036"/>
                </a:cubicBezTo>
                <a:cubicBezTo>
                  <a:pt x="0" y="872292"/>
                  <a:pt x="0" y="603486"/>
                  <a:pt x="0" y="335742"/>
                </a:cubicBezTo>
                <a:cubicBezTo>
                  <a:pt x="0" y="315555"/>
                  <a:pt x="5917" y="298556"/>
                  <a:pt x="18737" y="283681"/>
                </a:cubicBezTo>
                <a:cubicBezTo>
                  <a:pt x="99603" y="198683"/>
                  <a:pt x="180468" y="113685"/>
                  <a:pt x="261333" y="28687"/>
                </a:cubicBezTo>
                <a:cubicBezTo>
                  <a:pt x="279084" y="9562"/>
                  <a:pt x="300780" y="0"/>
                  <a:pt x="32642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ormAutofit/>
          </a:bodyPr>
          <a:lstStyle/>
          <a:p>
            <a:endParaRPr lang="zh-CN" altLang="en-US">
              <a:latin typeface="+mn-lt"/>
              <a:ea typeface="+mn-ea"/>
            </a:endParaRPr>
          </a:p>
        </p:txBody>
      </p:sp>
      <p:sp>
        <p:nvSpPr>
          <p:cNvPr id="3" name="Rectangle 4"/>
          <p:cNvSpPr>
            <a:spLocks noGrp="1" noChangeArrowheads="1"/>
          </p:cNvSpPr>
          <p:nvPr>
            <p:ph type="title" idx="4294967295"/>
          </p:nvPr>
        </p:nvSpPr>
        <p:spPr>
          <a:xfrm>
            <a:off x="208158" y="327930"/>
            <a:ext cx="3479006" cy="685800"/>
          </a:xfrm>
          <a:prstGeom prst="rect">
            <a:avLst/>
          </a:prstGeom>
        </p:spPr>
        <p:txBody>
          <a:bodyPr>
            <a:noAutofit/>
          </a:bodyPr>
          <a:lstStyle/>
          <a:p>
            <a:pPr eaLnBrk="1" hangingPunct="1">
              <a:defRPr/>
            </a:pPr>
            <a:r>
              <a:rPr lang="zh-CN" altLang="en-US" sz="4800" b="1" dirty="0">
                <a:solidFill>
                  <a:srgbClr val="0000FF"/>
                </a:solidFill>
                <a:latin typeface="楷体" panose="02010609060101010101" pitchFamily="49" charset="-122"/>
                <a:ea typeface="楷体" panose="02010609060101010101" pitchFamily="49" charset="-122"/>
              </a:rPr>
              <a:t>何谓心绞痛</a:t>
            </a:r>
            <a:r>
              <a:rPr lang="en-US" altLang="zh-CN" sz="4800" b="1" dirty="0">
                <a:solidFill>
                  <a:srgbClr val="0000FF"/>
                </a:solidFill>
                <a:latin typeface="楷体" panose="02010609060101010101" pitchFamily="49" charset="-122"/>
                <a:ea typeface="楷体" panose="02010609060101010101" pitchFamily="49" charset="-122"/>
              </a:rPr>
              <a:t>?</a:t>
            </a:r>
          </a:p>
        </p:txBody>
      </p:sp>
      <p:pic>
        <p:nvPicPr>
          <p:cNvPr id="4" name="Picture 5" descr="2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913" y="1013730"/>
            <a:ext cx="6858000" cy="400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2" descr="https://timgsa.baidu.com/timg?image&amp;quality=80&amp;size=b9999_10000&amp;sec=1525845363948&amp;di=fd176da97d88023dc36f56c636a82baf&amp;imgtype=jpg&amp;src=http%3A%2F%2Fimg0.imgtn.bdimg.com%2Fit%2Fu%3D412183470%2C3241534133%26fm%3D214%26gp%3D0.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4139" y="4608215"/>
            <a:ext cx="3437548" cy="190211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038644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22379" y="338433"/>
            <a:ext cx="3987310" cy="830997"/>
          </a:xfrm>
          <a:prstGeom prst="rect">
            <a:avLst/>
          </a:prstGeom>
          <a:noFill/>
        </p:spPr>
        <p:txBody>
          <a:bodyPr wrap="square" rtlCol="0">
            <a:spAutoFit/>
          </a:bodyPr>
          <a:lstStyle/>
          <a:p>
            <a:r>
              <a:rPr lang="zh-CN" altLang="en-US" sz="4800" b="1" dirty="0">
                <a:solidFill>
                  <a:srgbClr val="0000FF"/>
                </a:solidFill>
                <a:latin typeface="楷体" panose="02010609060101010101" pitchFamily="49" charset="-122"/>
                <a:ea typeface="楷体" panose="02010609060101010101" pitchFamily="49" charset="-122"/>
              </a:rPr>
              <a:t>心绞痛分型</a:t>
            </a:r>
          </a:p>
        </p:txBody>
      </p:sp>
      <p:sp>
        <p:nvSpPr>
          <p:cNvPr id="2" name="矩形 1"/>
          <p:cNvSpPr/>
          <p:nvPr/>
        </p:nvSpPr>
        <p:spPr>
          <a:xfrm>
            <a:off x="228678" y="1365529"/>
            <a:ext cx="8514018" cy="5078313"/>
          </a:xfrm>
          <a:prstGeom prst="rect">
            <a:avLst/>
          </a:prstGeom>
        </p:spPr>
        <p:txBody>
          <a:bodyPr wrap="square">
            <a:spAutoFit/>
          </a:bodyPr>
          <a:lstStyle/>
          <a:p>
            <a:pPr marL="342900" indent="-342900">
              <a:lnSpc>
                <a:spcPct val="150000"/>
              </a:lnSpc>
              <a:buClr>
                <a:srgbClr val="00B050"/>
              </a:buClr>
              <a:buFont typeface="Wingdings" panose="05000000000000000000" pitchFamily="2" charset="2"/>
              <a:buChar char="Ø"/>
            </a:pPr>
            <a:r>
              <a:rPr lang="zh-CN" altLang="en-US" sz="32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稳定性心绞痛</a:t>
            </a:r>
            <a:endParaRPr lang="en-US" altLang="zh-CN" sz="32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a:p>
            <a:pPr marL="685800" lvl="1" indent="-342900">
              <a:lnSpc>
                <a:spcPct val="150000"/>
              </a:lnSpc>
              <a:buClr>
                <a:srgbClr val="0000FF"/>
              </a:buClr>
              <a:buFont typeface="Wingdings" panose="05000000000000000000" pitchFamily="2" charset="2"/>
              <a:buChar char="u"/>
            </a:pP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劳力性心绞痛病程稳定一个月以上</a:t>
            </a:r>
            <a:endParaRPr lang="en-US" altLang="zh-CN"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endParaRPr>
          </a:p>
          <a:p>
            <a:pPr marL="685800" lvl="1" indent="-342900">
              <a:lnSpc>
                <a:spcPct val="150000"/>
              </a:lnSpc>
              <a:buClr>
                <a:srgbClr val="0000FF"/>
              </a:buClr>
              <a:buFont typeface="Wingdings" panose="05000000000000000000" pitchFamily="2" charset="2"/>
              <a:buChar char="u"/>
            </a:pP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冠脉粥样硬化→冠脉狭窄，心肌耗氧量突然</a:t>
            </a:r>
            <a:r>
              <a:rPr lang="zh-CN" altLang="en-US" sz="24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时诱发</a:t>
            </a:r>
            <a:endParaRPr lang="en-US" altLang="zh-CN"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endParaRPr>
          </a:p>
          <a:p>
            <a:pPr marL="342900" indent="-342900">
              <a:lnSpc>
                <a:spcPct val="150000"/>
              </a:lnSpc>
              <a:buClr>
                <a:srgbClr val="00B050"/>
              </a:buClr>
              <a:buFont typeface="Wingdings" panose="05000000000000000000" pitchFamily="2" charset="2"/>
              <a:buChar char="Ø"/>
            </a:pPr>
            <a:r>
              <a:rPr lang="zh-CN" altLang="en-US" sz="32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不稳定性心绞痛</a:t>
            </a:r>
            <a:endParaRPr lang="en-US" altLang="zh-CN" sz="32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a:p>
            <a:pPr marL="685800" lvl="1" indent="-342900">
              <a:lnSpc>
                <a:spcPct val="150000"/>
              </a:lnSpc>
              <a:buClr>
                <a:srgbClr val="0000FF"/>
              </a:buClr>
              <a:buFont typeface="Wingdings" panose="05000000000000000000" pitchFamily="2" charset="2"/>
              <a:buChar char="u"/>
            </a:pP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介于慢性稳定性心绞痛与急性心梗之间</a:t>
            </a:r>
            <a:endParaRPr lang="en-US" altLang="zh-CN"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endParaRPr>
          </a:p>
          <a:p>
            <a:pPr marL="685800" lvl="1" indent="-342900">
              <a:lnSpc>
                <a:spcPct val="150000"/>
              </a:lnSpc>
              <a:buClr>
                <a:srgbClr val="0000FF"/>
              </a:buClr>
              <a:buFont typeface="Wingdings" panose="05000000000000000000" pitchFamily="2" charset="2"/>
              <a:buChar char="u"/>
            </a:pP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原因：斑块破裂、血栓形成、冠脉痉挛</a:t>
            </a:r>
            <a:endParaRPr lang="en-US" altLang="zh-CN"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endParaRPr>
          </a:p>
          <a:p>
            <a:pPr marL="342900" indent="-342900">
              <a:lnSpc>
                <a:spcPct val="150000"/>
              </a:lnSpc>
              <a:buClr>
                <a:srgbClr val="00B050"/>
              </a:buClr>
              <a:buFont typeface="Wingdings" panose="05000000000000000000" pitchFamily="2" charset="2"/>
              <a:buChar char="Ø"/>
            </a:pPr>
            <a:r>
              <a:rPr lang="zh-CN" altLang="en-US" sz="32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变异性心绞痛</a:t>
            </a:r>
            <a:endParaRPr lang="en-US" altLang="zh-CN" sz="32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a:p>
            <a:pPr marL="685800" lvl="1" indent="-342900">
              <a:lnSpc>
                <a:spcPct val="150000"/>
              </a:lnSpc>
              <a:buClr>
                <a:srgbClr val="0000FF"/>
              </a:buClr>
              <a:buFont typeface="Wingdings" panose="05000000000000000000" pitchFamily="2" charset="2"/>
              <a:buChar char="u"/>
            </a:pP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冠脉痉挛诱发，与心肌耗氧量无关；</a:t>
            </a:r>
            <a:r>
              <a:rPr lang="en-US" altLang="zh-CN"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ECG</a:t>
            </a: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有</a:t>
            </a:r>
            <a:r>
              <a:rPr lang="en-US" altLang="zh-CN"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ST-</a:t>
            </a:r>
            <a:r>
              <a:rPr lang="zh-CN" altLang="en-US" sz="2400" b="1" dirty="0">
                <a:solidFill>
                  <a:prstClr val="black"/>
                </a:solidFill>
                <a:latin typeface="Times New Roman" panose="02020603050405020304" pitchFamily="18" charset="0"/>
                <a:ea typeface="楷体" panose="02010609060101010101" pitchFamily="49" charset="-122"/>
                <a:cs typeface="Times New Roman" panose="02020603050405020304" pitchFamily="18" charset="0"/>
              </a:rPr>
              <a:t>段抬高</a:t>
            </a:r>
          </a:p>
        </p:txBody>
      </p:sp>
      <p:cxnSp>
        <p:nvCxnSpPr>
          <p:cNvPr id="5" name="直接连接符 4"/>
          <p:cNvCxnSpPr/>
          <p:nvPr/>
        </p:nvCxnSpPr>
        <p:spPr>
          <a:xfrm>
            <a:off x="122379" y="1230442"/>
            <a:ext cx="5507556" cy="0"/>
          </a:xfrm>
          <a:prstGeom prst="line">
            <a:avLst/>
          </a:prstGeom>
          <a:ln w="57150">
            <a:solidFill>
              <a:srgbClr val="0066FF"/>
            </a:solidFill>
          </a:ln>
        </p:spPr>
        <p:style>
          <a:lnRef idx="1">
            <a:schemeClr val="accent1"/>
          </a:lnRef>
          <a:fillRef idx="0">
            <a:schemeClr val="accent1"/>
          </a:fillRef>
          <a:effectRef idx="0">
            <a:schemeClr val="accent1"/>
          </a:effectRef>
          <a:fontRef idx="minor">
            <a:schemeClr val="tx1"/>
          </a:fontRef>
        </p:style>
      </p:cxnSp>
      <p:pic>
        <p:nvPicPr>
          <p:cNvPr id="7" name="图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40025" y="328287"/>
            <a:ext cx="3103975" cy="2327982"/>
          </a:xfrm>
          <a:prstGeom prst="rect">
            <a:avLst/>
          </a:prstGeom>
        </p:spPr>
      </p:pic>
    </p:spTree>
    <p:custDataLst>
      <p:tags r:id="rId1"/>
    </p:custDataLst>
    <p:extLst>
      <p:ext uri="{BB962C8B-B14F-4D97-AF65-F5344CB8AC3E}">
        <p14:creationId xmlns:p14="http://schemas.microsoft.com/office/powerpoint/2010/main" val="823684132"/>
      </p:ext>
    </p:extLst>
  </p:cSld>
  <p:clrMapOvr>
    <a:masterClrMapping/>
  </p:clrMapOvr>
  <mc:AlternateContent xmlns:mc="http://schemas.openxmlformats.org/markup-compatibility/2006">
    <mc:Choice xmlns:p14="http://schemas.microsoft.com/office/powerpoint/2010/main" Requires="p14">
      <p:transition spd="slow" p14:dur="999"/>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355461"/>
            <a:ext cx="8591134" cy="707886"/>
          </a:xfrm>
          <a:prstGeom prst="rect">
            <a:avLst/>
          </a:prstGeom>
        </p:spPr>
        <p:txBody>
          <a:bodyPr wrap="none">
            <a:spAutoFit/>
          </a:bodyPr>
          <a:lstStyle/>
          <a:p>
            <a:pPr marL="428625" indent="-428625">
              <a:buClr>
                <a:srgbClr val="00CC00"/>
              </a:buClr>
              <a:buFont typeface="Wingdings" panose="05000000000000000000" pitchFamily="2" charset="2"/>
              <a:buChar char="u"/>
            </a:pPr>
            <a:r>
              <a:rPr lang="zh-CN" altLang="en-US" sz="4000" b="1"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常用药物：</a:t>
            </a:r>
            <a:r>
              <a:rPr lang="zh-CN" altLang="en-US"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硝酸甘油</a:t>
            </a:r>
            <a:r>
              <a:rPr lang="en-US" altLang="zh-CN"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(Nitroglycerin)</a:t>
            </a:r>
            <a:endParaRPr lang="zh-CN" altLang="en-US"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3" name="矩形 2"/>
          <p:cNvSpPr/>
          <p:nvPr/>
        </p:nvSpPr>
        <p:spPr>
          <a:xfrm>
            <a:off x="518099" y="916731"/>
            <a:ext cx="8354297" cy="1454244"/>
          </a:xfrm>
          <a:prstGeom prst="rect">
            <a:avLst/>
          </a:prstGeom>
        </p:spPr>
        <p:txBody>
          <a:bodyPr wrap="square">
            <a:spAutoFit/>
          </a:bodyPr>
          <a:lstStyle/>
          <a:p>
            <a:pPr>
              <a:lnSpc>
                <a:spcPct val="150000"/>
              </a:lnSpc>
            </a:pPr>
            <a:r>
              <a:rPr lang="zh-CN" altLang="en-US" sz="3200" b="1" dirty="0">
                <a:latin typeface="楷体" panose="02010609060101010101" pitchFamily="49" charset="-122"/>
                <a:ea typeface="楷体" panose="02010609060101010101" pitchFamily="49" charset="-122"/>
              </a:rPr>
              <a:t>临床抗心绞痛已有百余年的历史，至今仍是防治心绞痛最常用的药物。</a:t>
            </a:r>
          </a:p>
        </p:txBody>
      </p:sp>
      <p:sp>
        <p:nvSpPr>
          <p:cNvPr id="4" name="矩形 3"/>
          <p:cNvSpPr/>
          <p:nvPr/>
        </p:nvSpPr>
        <p:spPr>
          <a:xfrm>
            <a:off x="0" y="2552081"/>
            <a:ext cx="2749471" cy="707886"/>
          </a:xfrm>
          <a:prstGeom prst="rect">
            <a:avLst/>
          </a:prstGeom>
        </p:spPr>
        <p:txBody>
          <a:bodyPr wrap="none">
            <a:spAutoFit/>
          </a:bodyPr>
          <a:lstStyle/>
          <a:p>
            <a:pPr marL="428625" indent="-428625">
              <a:buClr>
                <a:srgbClr val="00CC00"/>
              </a:buClr>
              <a:buFont typeface="Wingdings" panose="05000000000000000000" pitchFamily="2" charset="2"/>
              <a:buChar char="u"/>
            </a:pPr>
            <a:r>
              <a:rPr lang="zh-CN" altLang="en-US" sz="4000" b="1" dirty="0">
                <a:solidFill>
                  <a:srgbClr val="0000FF"/>
                </a:solidFill>
                <a:latin typeface="楷体" panose="02010609060101010101" pitchFamily="49" charset="-122"/>
                <a:ea typeface="楷体" panose="02010609060101010101" pitchFamily="49" charset="-122"/>
              </a:rPr>
              <a:t>作用特点</a:t>
            </a:r>
          </a:p>
        </p:txBody>
      </p:sp>
      <p:sp>
        <p:nvSpPr>
          <p:cNvPr id="5" name="矩形 4"/>
          <p:cNvSpPr/>
          <p:nvPr/>
        </p:nvSpPr>
        <p:spPr>
          <a:xfrm>
            <a:off x="400404" y="3462456"/>
            <a:ext cx="5574121" cy="2657138"/>
          </a:xfrm>
          <a:prstGeom prst="rect">
            <a:avLst/>
          </a:prstGeom>
        </p:spPr>
        <p:txBody>
          <a:bodyPr wrap="square">
            <a:spAutoFit/>
          </a:bodyPr>
          <a:lstStyle/>
          <a:p>
            <a:pPr marL="342900" indent="-342900">
              <a:lnSpc>
                <a:spcPts val="4000"/>
              </a:lnSpc>
              <a:buClr>
                <a:srgbClr val="00B0F0"/>
              </a:buClr>
              <a:buFont typeface="Wingdings" panose="05000000000000000000" pitchFamily="2" charset="2"/>
              <a:buChar char="l"/>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显效快：</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1-2</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分钟</a:t>
            </a:r>
            <a:endParaRPr lang="en-US" altLang="zh-CN" sz="3200" b="1" dirty="0">
              <a:latin typeface="Times New Roman" panose="02020603050405020304" pitchFamily="18" charset="0"/>
              <a:ea typeface="楷体" panose="02010609060101010101" pitchFamily="49" charset="-122"/>
              <a:cs typeface="Times New Roman" panose="02020603050405020304" pitchFamily="18" charset="0"/>
            </a:endParaRPr>
          </a:p>
          <a:p>
            <a:pPr marL="342900" indent="-342900">
              <a:lnSpc>
                <a:spcPts val="4000"/>
              </a:lnSpc>
              <a:buClr>
                <a:srgbClr val="00B0F0"/>
              </a:buClr>
              <a:buFont typeface="Wingdings" panose="05000000000000000000" pitchFamily="2" charset="2"/>
              <a:buChar char="l"/>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疗效确切，作用强：救命药</a:t>
            </a:r>
          </a:p>
          <a:p>
            <a:pPr marL="342900" indent="-342900">
              <a:lnSpc>
                <a:spcPts val="4000"/>
              </a:lnSpc>
              <a:buClr>
                <a:srgbClr val="00B0F0"/>
              </a:buClr>
              <a:buFont typeface="Wingdings" panose="05000000000000000000" pitchFamily="2" charset="2"/>
              <a:buChar char="l"/>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持续时间短：</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30</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分钟</a:t>
            </a:r>
            <a:endParaRPr lang="en-US" altLang="zh-CN" sz="3200" b="1" dirty="0">
              <a:latin typeface="Times New Roman" panose="02020603050405020304" pitchFamily="18" charset="0"/>
              <a:ea typeface="楷体" panose="02010609060101010101" pitchFamily="49" charset="-122"/>
              <a:cs typeface="Times New Roman" panose="02020603050405020304" pitchFamily="18" charset="0"/>
            </a:endParaRPr>
          </a:p>
          <a:p>
            <a:pPr marL="342900" indent="-342900">
              <a:lnSpc>
                <a:spcPts val="4000"/>
              </a:lnSpc>
              <a:buClr>
                <a:srgbClr val="00B0F0"/>
              </a:buClr>
              <a:buFont typeface="Wingdings" panose="05000000000000000000" pitchFamily="2" charset="2"/>
              <a:buChar char="l"/>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使用方便 </a:t>
            </a:r>
            <a:endParaRPr lang="en-US" altLang="zh-CN" sz="3200" b="1" dirty="0">
              <a:latin typeface="Times New Roman" panose="02020603050405020304" pitchFamily="18" charset="0"/>
              <a:ea typeface="楷体" panose="02010609060101010101" pitchFamily="49" charset="-122"/>
              <a:cs typeface="Times New Roman" panose="02020603050405020304" pitchFamily="18" charset="0"/>
            </a:endParaRPr>
          </a:p>
          <a:p>
            <a:pPr marL="342900" indent="-342900">
              <a:lnSpc>
                <a:spcPts val="4000"/>
              </a:lnSpc>
              <a:buClr>
                <a:srgbClr val="00B0F0"/>
              </a:buClr>
              <a:buFont typeface="Wingdings" panose="05000000000000000000" pitchFamily="2" charset="2"/>
              <a:buChar char="l"/>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经济</a:t>
            </a:r>
          </a:p>
        </p:txBody>
      </p:sp>
      <p:pic>
        <p:nvPicPr>
          <p:cNvPr id="6" name="图片 5"/>
          <p:cNvPicPr>
            <a:picLocks noChangeAspect="1"/>
          </p:cNvPicPr>
          <p:nvPr/>
        </p:nvPicPr>
        <p:blipFill>
          <a:blip r:embed="rId4"/>
          <a:stretch>
            <a:fillRect/>
          </a:stretch>
        </p:blipFill>
        <p:spPr>
          <a:xfrm>
            <a:off x="5974525" y="3236119"/>
            <a:ext cx="2822858" cy="2546615"/>
          </a:xfrm>
          <a:prstGeom prst="rect">
            <a:avLst/>
          </a:prstGeom>
        </p:spPr>
      </p:pic>
    </p:spTree>
    <p:custDataLst>
      <p:tags r:id="rId1"/>
    </p:custDataLst>
    <p:extLst>
      <p:ext uri="{BB962C8B-B14F-4D97-AF65-F5344CB8AC3E}">
        <p14:creationId xmlns:p14="http://schemas.microsoft.com/office/powerpoint/2010/main" val="4239449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62" y="733331"/>
            <a:ext cx="2581763" cy="3278429"/>
          </a:xfrm>
          <a:prstGeom prst="rect">
            <a:avLst/>
          </a:prstGeom>
        </p:spPr>
      </p:pic>
      <p:sp>
        <p:nvSpPr>
          <p:cNvPr id="4" name="矩形 3"/>
          <p:cNvSpPr/>
          <p:nvPr/>
        </p:nvSpPr>
        <p:spPr>
          <a:xfrm>
            <a:off x="0" y="4011760"/>
            <a:ext cx="2905511" cy="1846659"/>
          </a:xfrm>
          <a:prstGeom prst="rect">
            <a:avLst/>
          </a:prstGeom>
        </p:spPr>
        <p:txBody>
          <a:bodyPr wrap="square">
            <a:spAutoFit/>
          </a:bodyPr>
          <a:lstStyle/>
          <a:p>
            <a:pPr algn="ctr">
              <a:lnSpc>
                <a:spcPct val="150000"/>
              </a:lnSpc>
            </a:pPr>
            <a:r>
              <a:rPr lang="en-US" altLang="zh-CN" sz="2800" b="1" dirty="0">
                <a:latin typeface="Times New Roman" panose="02020603050405020304" pitchFamily="18" charset="0"/>
                <a:cs typeface="Times New Roman" panose="02020603050405020304" pitchFamily="18" charset="0"/>
              </a:rPr>
              <a:t>Alfred Bernhard </a:t>
            </a:r>
            <a:endParaRPr lang="en-US" altLang="zh-CN" sz="2800" b="1" dirty="0" smtClean="0">
              <a:latin typeface="Times New Roman" panose="02020603050405020304" pitchFamily="18" charset="0"/>
              <a:cs typeface="Times New Roman" panose="02020603050405020304" pitchFamily="18" charset="0"/>
            </a:endParaRPr>
          </a:p>
          <a:p>
            <a:pPr algn="ctr">
              <a:lnSpc>
                <a:spcPct val="150000"/>
              </a:lnSpc>
            </a:pPr>
            <a:r>
              <a:rPr lang="en-US" altLang="zh-CN" sz="2800" b="1" dirty="0" smtClean="0">
                <a:latin typeface="Times New Roman" panose="02020603050405020304" pitchFamily="18" charset="0"/>
                <a:cs typeface="Times New Roman" panose="02020603050405020304" pitchFamily="18" charset="0"/>
              </a:rPr>
              <a:t>Nobel </a:t>
            </a:r>
            <a:endParaRPr lang="en-US" altLang="zh-CN" sz="2800" b="1" dirty="0">
              <a:latin typeface="Times New Roman" panose="02020603050405020304" pitchFamily="18" charset="0"/>
              <a:cs typeface="Times New Roman" panose="02020603050405020304" pitchFamily="18" charset="0"/>
            </a:endParaRPr>
          </a:p>
          <a:p>
            <a:pPr algn="ctr">
              <a:lnSpc>
                <a:spcPct val="150000"/>
              </a:lnSpc>
            </a:pPr>
            <a:r>
              <a:rPr lang="en-US" altLang="zh-CN" b="1" dirty="0">
                <a:latin typeface="Times New Roman" panose="02020603050405020304" pitchFamily="18" charset="0"/>
                <a:cs typeface="Times New Roman" panose="02020603050405020304" pitchFamily="18" charset="0"/>
              </a:rPr>
              <a:t>1833.10.21-1896.12.10</a:t>
            </a:r>
            <a:endParaRPr lang="zh-CN" altLang="en-US" b="1" dirty="0">
              <a:latin typeface="Times New Roman" panose="02020603050405020304" pitchFamily="18" charset="0"/>
              <a:cs typeface="Times New Roman" panose="02020603050405020304" pitchFamily="18" charset="0"/>
            </a:endParaRPr>
          </a:p>
        </p:txBody>
      </p:sp>
      <p:sp>
        <p:nvSpPr>
          <p:cNvPr id="5" name="矩形 4"/>
          <p:cNvSpPr/>
          <p:nvPr/>
        </p:nvSpPr>
        <p:spPr>
          <a:xfrm>
            <a:off x="2629664" y="270844"/>
            <a:ext cx="6178577" cy="1631216"/>
          </a:xfrm>
          <a:prstGeom prst="rect">
            <a:avLst/>
          </a:prstGeom>
        </p:spPr>
        <p:txBody>
          <a:bodyPr wrap="square">
            <a:spAutoFit/>
          </a:bodyPr>
          <a:lstStyle/>
          <a:p>
            <a:pPr marL="342900" indent="-342900" algn="just">
              <a:lnSpc>
                <a:spcPts val="3000"/>
              </a:lnSpc>
              <a:buClr>
                <a:srgbClr val="FF0000"/>
              </a:buClr>
              <a:buFont typeface="Wingdings" panose="05000000000000000000" pitchFamily="2" charset="2"/>
              <a:buChar char="l"/>
            </a:pPr>
            <a:r>
              <a:rPr lang="en-US" altLang="zh-CN" sz="2800" b="1"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1846</a:t>
            </a:r>
            <a:r>
              <a:rPr lang="zh-CN" altLang="en-US" sz="2800" b="1"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年</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，意大利化学家</a:t>
            </a:r>
            <a:r>
              <a:rPr lang="zh-CN" altLang="en-US" sz="2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阿斯卡尼欧</a:t>
            </a:r>
            <a:r>
              <a:rPr lang="en-US" altLang="zh-CN" sz="2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索巴里欧</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合成了硝酸甘油。但当时认为其过于危险而没有实际应用价值。</a:t>
            </a:r>
          </a:p>
        </p:txBody>
      </p:sp>
      <p:sp>
        <p:nvSpPr>
          <p:cNvPr id="6" name="矩形 5"/>
          <p:cNvSpPr/>
          <p:nvPr/>
        </p:nvSpPr>
        <p:spPr>
          <a:xfrm>
            <a:off x="2672527" y="1901094"/>
            <a:ext cx="6178577" cy="1631216"/>
          </a:xfrm>
          <a:prstGeom prst="rect">
            <a:avLst/>
          </a:prstGeom>
        </p:spPr>
        <p:txBody>
          <a:bodyPr wrap="square">
            <a:spAutoFit/>
          </a:bodyPr>
          <a:lstStyle/>
          <a:p>
            <a:pPr marL="342900" indent="-342900" algn="just">
              <a:lnSpc>
                <a:spcPts val="3000"/>
              </a:lnSpc>
              <a:buClr>
                <a:srgbClr val="FF0000"/>
              </a:buClr>
              <a:buFont typeface="Wingdings" panose="05000000000000000000" pitchFamily="2" charset="2"/>
              <a:buChar char="l"/>
            </a:pPr>
            <a:r>
              <a:rPr lang="en-US" altLang="zh-CN" sz="2800" b="1"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1867</a:t>
            </a:r>
            <a:r>
              <a:rPr lang="zh-CN" altLang="en-US" sz="2800" b="1" dirty="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年</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阿尔弗雷德</a:t>
            </a:r>
            <a:r>
              <a:rPr lang="en-US" altLang="zh-CN" sz="2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诺贝尔</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申请了将硝酸甘 油和硅石混合为炸药的专利。但这时人们还</a:t>
            </a: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不知硝酸甘油</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治疗心绞痛作用。</a:t>
            </a:r>
          </a:p>
        </p:txBody>
      </p:sp>
      <p:sp>
        <p:nvSpPr>
          <p:cNvPr id="7" name="矩形 6"/>
          <p:cNvSpPr/>
          <p:nvPr/>
        </p:nvSpPr>
        <p:spPr>
          <a:xfrm>
            <a:off x="2691886" y="3515662"/>
            <a:ext cx="6159218" cy="1246495"/>
          </a:xfrm>
          <a:prstGeom prst="rect">
            <a:avLst/>
          </a:prstGeom>
        </p:spPr>
        <p:txBody>
          <a:bodyPr wrap="square">
            <a:spAutoFit/>
          </a:bodyPr>
          <a:lstStyle/>
          <a:p>
            <a:pPr marL="342900" indent="-342900" algn="just">
              <a:lnSpc>
                <a:spcPts val="3000"/>
              </a:lnSpc>
              <a:buClr>
                <a:srgbClr val="FF0000"/>
              </a:buClr>
              <a:buFont typeface="Wingdings" panose="05000000000000000000" pitchFamily="2" charset="2"/>
              <a:buChar char="l"/>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英国皇家医学院医生布伦顿发现亚硝酸戊酯</a:t>
            </a: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可缓解</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心绞痛，但不能长期保存。</a:t>
            </a:r>
          </a:p>
        </p:txBody>
      </p:sp>
      <p:sp>
        <p:nvSpPr>
          <p:cNvPr id="8" name="矩形 7"/>
          <p:cNvSpPr/>
          <p:nvPr/>
        </p:nvSpPr>
        <p:spPr>
          <a:xfrm>
            <a:off x="2715388" y="4871139"/>
            <a:ext cx="6092853" cy="1631216"/>
          </a:xfrm>
          <a:prstGeom prst="rect">
            <a:avLst/>
          </a:prstGeom>
        </p:spPr>
        <p:txBody>
          <a:bodyPr wrap="square">
            <a:spAutoFit/>
          </a:bodyPr>
          <a:lstStyle/>
          <a:p>
            <a:pPr marL="342900" indent="-342900" algn="just">
              <a:lnSpc>
                <a:spcPts val="3000"/>
              </a:lnSpc>
              <a:buClr>
                <a:srgbClr val="FF0000"/>
              </a:buClr>
              <a:buFont typeface="Wingdings" panose="05000000000000000000" pitchFamily="2" charset="2"/>
              <a:buChar char="l"/>
            </a:pPr>
            <a:r>
              <a:rPr lang="en-US" altLang="zh-CN" sz="2800" b="1" dirty="0" smtClean="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1879</a:t>
            </a:r>
            <a:r>
              <a:rPr lang="zh-CN" altLang="en-US" sz="2800" b="1" dirty="0" smtClean="0">
                <a:solidFill>
                  <a:srgbClr val="0000FF"/>
                </a:solidFill>
                <a:latin typeface="Times New Roman" panose="02020603050405020304" pitchFamily="18" charset="0"/>
                <a:ea typeface="楷体" panose="02010609060101010101" pitchFamily="49" charset="-122"/>
                <a:cs typeface="Times New Roman" panose="02020603050405020304" pitchFamily="18" charset="0"/>
              </a:rPr>
              <a:t>年</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，英国伦敦威斯敏斯特医院的</a:t>
            </a:r>
            <a:r>
              <a:rPr lang="zh-CN" altLang="en-US" sz="2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威廉</a:t>
            </a:r>
            <a:r>
              <a:rPr lang="en-US" altLang="zh-CN" sz="2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sz="2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默雷尔</a:t>
            </a: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将硝酸甘油稀释后变成一种无爆炸性物质，并证实可作为心绞痛的长效治疗药。</a:t>
            </a:r>
          </a:p>
        </p:txBody>
      </p:sp>
    </p:spTree>
    <p:custDataLst>
      <p:tags r:id="rId1"/>
    </p:custDataLst>
    <p:extLst>
      <p:ext uri="{BB962C8B-B14F-4D97-AF65-F5344CB8AC3E}">
        <p14:creationId xmlns:p14="http://schemas.microsoft.com/office/powerpoint/2010/main" val="654349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323493"/>
            <a:ext cx="2659702" cy="830997"/>
          </a:xfrm>
          <a:prstGeom prst="rect">
            <a:avLst/>
          </a:prstGeom>
        </p:spPr>
        <p:txBody>
          <a:bodyPr wrap="none">
            <a:spAutoFit/>
          </a:bodyPr>
          <a:lstStyle/>
          <a:p>
            <a:r>
              <a:rPr lang="zh-CN" altLang="en-US" sz="4800" b="1" dirty="0">
                <a:solidFill>
                  <a:srgbClr val="0000FF"/>
                </a:solidFill>
                <a:latin typeface="楷体" panose="02010609060101010101" pitchFamily="49" charset="-122"/>
                <a:ea typeface="楷体" panose="02010609060101010101" pitchFamily="49" charset="-122"/>
              </a:rPr>
              <a:t>药理作用</a:t>
            </a:r>
          </a:p>
        </p:txBody>
      </p:sp>
      <p:sp>
        <p:nvSpPr>
          <p:cNvPr id="3" name="矩形 2"/>
          <p:cNvSpPr/>
          <p:nvPr/>
        </p:nvSpPr>
        <p:spPr>
          <a:xfrm>
            <a:off x="235390" y="1154490"/>
            <a:ext cx="9461150" cy="1661993"/>
          </a:xfrm>
          <a:prstGeom prst="rect">
            <a:avLst/>
          </a:prstGeom>
        </p:spPr>
        <p:txBody>
          <a:bodyPr wrap="square">
            <a:spAutoFit/>
          </a:bodyPr>
          <a:lstStyle/>
          <a:p>
            <a:pPr marL="428625" indent="-428625">
              <a:lnSpc>
                <a:spcPct val="150000"/>
              </a:lnSpc>
              <a:buClr>
                <a:srgbClr val="FF0000"/>
              </a:buClr>
              <a:buFont typeface="Wingdings" panose="05000000000000000000" pitchFamily="2" charset="2"/>
              <a:buChar char="Ø"/>
            </a:pPr>
            <a:r>
              <a:rPr lang="zh-CN" altLang="en-US" sz="3400" b="1" dirty="0">
                <a:latin typeface="Times New Roman" panose="02020603050405020304" pitchFamily="18" charset="0"/>
                <a:ea typeface="楷体" panose="02010609060101010101" pitchFamily="49" charset="-122"/>
                <a:cs typeface="Times New Roman" panose="02020603050405020304" pitchFamily="18" charset="0"/>
              </a:rPr>
              <a:t>舒张平滑肌，以松弛血管平滑肌作用最明显</a:t>
            </a:r>
            <a:endParaRPr lang="en-US" altLang="zh-CN" sz="3400" b="1" dirty="0">
              <a:latin typeface="Times New Roman" panose="02020603050405020304" pitchFamily="18" charset="0"/>
              <a:ea typeface="楷体" panose="02010609060101010101" pitchFamily="49" charset="-122"/>
              <a:cs typeface="Times New Roman" panose="02020603050405020304" pitchFamily="18" charset="0"/>
            </a:endParaRPr>
          </a:p>
          <a:p>
            <a:pPr marL="428625" indent="-428625">
              <a:lnSpc>
                <a:spcPct val="150000"/>
              </a:lnSpc>
              <a:buClr>
                <a:srgbClr val="FF0000"/>
              </a:buClr>
              <a:buFont typeface="Wingdings" panose="05000000000000000000" pitchFamily="2" charset="2"/>
              <a:buChar char="Ø"/>
            </a:pPr>
            <a:r>
              <a:rPr lang="zh-CN" altLang="en-US" sz="3400" b="1" dirty="0">
                <a:latin typeface="Times New Roman" panose="02020603050405020304" pitchFamily="18" charset="0"/>
                <a:ea typeface="楷体" panose="02010609060101010101" pitchFamily="49" charset="-122"/>
                <a:cs typeface="Times New Roman" panose="02020603050405020304" pitchFamily="18" charset="0"/>
              </a:rPr>
              <a:t>舒张</a:t>
            </a:r>
            <a:r>
              <a:rPr lang="en-US" altLang="zh-CN" sz="3400" b="1" dirty="0">
                <a:latin typeface="Times New Roman" panose="02020603050405020304" pitchFamily="18" charset="0"/>
                <a:ea typeface="楷体" panose="02010609060101010101" pitchFamily="49" charset="-122"/>
                <a:cs typeface="Times New Roman" panose="02020603050405020304" pitchFamily="18" charset="0"/>
              </a:rPr>
              <a:t>V ﹥</a:t>
            </a:r>
            <a:r>
              <a:rPr lang="zh-CN" altLang="en-US" sz="3400" b="1" dirty="0">
                <a:latin typeface="Times New Roman" panose="02020603050405020304" pitchFamily="18" charset="0"/>
                <a:ea typeface="楷体" panose="02010609060101010101" pitchFamily="49" charset="-122"/>
                <a:cs typeface="Times New Roman" panose="02020603050405020304" pitchFamily="18" charset="0"/>
              </a:rPr>
              <a:t>舒张小</a:t>
            </a:r>
            <a:r>
              <a:rPr lang="en-US" altLang="zh-CN" sz="3400" b="1" dirty="0">
                <a:latin typeface="Times New Roman" panose="02020603050405020304" pitchFamily="18" charset="0"/>
                <a:ea typeface="楷体" panose="02010609060101010101" pitchFamily="49" charset="-122"/>
                <a:cs typeface="Times New Roman" panose="02020603050405020304" pitchFamily="18" charset="0"/>
              </a:rPr>
              <a:t>A</a:t>
            </a:r>
            <a:endParaRPr lang="zh-CN" altLang="en-US" sz="3400" b="1" dirty="0">
              <a:latin typeface="Times New Roman" panose="02020603050405020304" pitchFamily="18" charset="0"/>
              <a:ea typeface="楷体" panose="02010609060101010101" pitchFamily="49" charset="-122"/>
              <a:cs typeface="Times New Roman" panose="02020603050405020304" pitchFamily="18" charset="0"/>
            </a:endParaRPr>
          </a:p>
        </p:txBody>
      </p:sp>
      <p:sp>
        <p:nvSpPr>
          <p:cNvPr id="4" name="矩形 3"/>
          <p:cNvSpPr/>
          <p:nvPr/>
        </p:nvSpPr>
        <p:spPr>
          <a:xfrm>
            <a:off x="1095355" y="2752624"/>
            <a:ext cx="5553123" cy="553998"/>
          </a:xfrm>
          <a:prstGeom prst="rect">
            <a:avLst/>
          </a:prstGeom>
        </p:spPr>
        <p:txBody>
          <a:bodyPr wrap="none">
            <a:spAutoFit/>
          </a:bodyPr>
          <a:lstStyle/>
          <a:p>
            <a:pPr marL="342900" indent="-342900">
              <a:buClr>
                <a:srgbClr val="C00000"/>
              </a:buClr>
              <a:buFont typeface="Wingdings" panose="05000000000000000000" pitchFamily="2" charset="2"/>
              <a:buChar char="l"/>
            </a:pPr>
            <a:r>
              <a:rPr lang="zh-CN" altLang="en-US" sz="3000" b="1" dirty="0">
                <a:latin typeface="楷体" panose="02010609060101010101" pitchFamily="49" charset="-122"/>
                <a:ea typeface="楷体" panose="02010609060101010101" pitchFamily="49" charset="-122"/>
              </a:rPr>
              <a:t>减少回心血量 </a:t>
            </a:r>
            <a:r>
              <a:rPr lang="zh-CN" altLang="en-US" sz="3000" b="1" dirty="0">
                <a:latin typeface="Times New Roman" panose="02020603050405020304" pitchFamily="18" charset="0"/>
                <a:ea typeface="楷体" panose="02010609060101010101" pitchFamily="49" charset="-122"/>
                <a:cs typeface="Times New Roman" panose="02020603050405020304" pitchFamily="18" charset="0"/>
              </a:rPr>
              <a:t>→</a:t>
            </a:r>
            <a:r>
              <a:rPr lang="zh-CN" altLang="en-US" sz="3000" b="1" dirty="0">
                <a:latin typeface="楷体" panose="02010609060101010101" pitchFamily="49" charset="-122"/>
                <a:ea typeface="楷体" panose="02010609060101010101" pitchFamily="49" charset="-122"/>
              </a:rPr>
              <a:t> 降低前负荷</a:t>
            </a:r>
          </a:p>
        </p:txBody>
      </p:sp>
      <p:sp>
        <p:nvSpPr>
          <p:cNvPr id="5" name="矩形 4"/>
          <p:cNvSpPr/>
          <p:nvPr/>
        </p:nvSpPr>
        <p:spPr>
          <a:xfrm>
            <a:off x="235390" y="3548159"/>
            <a:ext cx="4907113" cy="2446824"/>
          </a:xfrm>
          <a:prstGeom prst="rect">
            <a:avLst/>
          </a:prstGeom>
        </p:spPr>
        <p:txBody>
          <a:bodyPr wrap="none">
            <a:spAutoFit/>
          </a:bodyPr>
          <a:lstStyle/>
          <a:p>
            <a:pPr marL="342900" indent="-342900">
              <a:lnSpc>
                <a:spcPct val="150000"/>
              </a:lnSpc>
              <a:buClr>
                <a:srgbClr val="FF0000"/>
              </a:buClr>
              <a:buFont typeface="Wingdings" panose="05000000000000000000" pitchFamily="2" charset="2"/>
              <a:buChar char="Ø"/>
            </a:pPr>
            <a:r>
              <a:rPr lang="zh-CN" altLang="en-US" sz="3400" b="1" dirty="0">
                <a:latin typeface="Times New Roman" panose="02020603050405020304" pitchFamily="18" charset="0"/>
                <a:ea typeface="楷体" panose="02010609060101010101" pitchFamily="49" charset="-122"/>
                <a:cs typeface="Times New Roman" panose="02020603050405020304" pitchFamily="18" charset="0"/>
              </a:rPr>
              <a:t>舒张较大的冠状动脉 </a:t>
            </a:r>
            <a:endParaRPr lang="en-US" altLang="zh-CN" sz="3400" b="1" dirty="0">
              <a:latin typeface="Times New Roman" panose="02020603050405020304" pitchFamily="18" charset="0"/>
              <a:ea typeface="楷体" panose="02010609060101010101" pitchFamily="49" charset="-122"/>
              <a:cs typeface="Times New Roman" panose="02020603050405020304" pitchFamily="18" charset="0"/>
            </a:endParaRPr>
          </a:p>
          <a:p>
            <a:pPr marL="342900" indent="-342900">
              <a:lnSpc>
                <a:spcPct val="150000"/>
              </a:lnSpc>
              <a:buClr>
                <a:srgbClr val="FF0000"/>
              </a:buClr>
              <a:buFont typeface="Wingdings" panose="05000000000000000000" pitchFamily="2" charset="2"/>
              <a:buChar char="Ø"/>
            </a:pPr>
            <a:r>
              <a:rPr lang="zh-CN" altLang="en-US" sz="3400" b="1" dirty="0">
                <a:latin typeface="Times New Roman" panose="02020603050405020304" pitchFamily="18" charset="0"/>
                <a:ea typeface="楷体" panose="02010609060101010101" pitchFamily="49" charset="-122"/>
                <a:cs typeface="Times New Roman" panose="02020603050405020304" pitchFamily="18" charset="0"/>
              </a:rPr>
              <a:t>对正常心脏无明显作用</a:t>
            </a:r>
            <a:endParaRPr lang="en-US" altLang="zh-CN" sz="3400" b="1" dirty="0">
              <a:latin typeface="Times New Roman" panose="02020603050405020304" pitchFamily="18" charset="0"/>
              <a:ea typeface="楷体" panose="02010609060101010101" pitchFamily="49" charset="-122"/>
              <a:cs typeface="Times New Roman" panose="02020603050405020304" pitchFamily="18" charset="0"/>
            </a:endParaRPr>
          </a:p>
          <a:p>
            <a:pPr marL="342900" indent="-342900">
              <a:lnSpc>
                <a:spcPct val="150000"/>
              </a:lnSpc>
              <a:buClr>
                <a:srgbClr val="FF0000"/>
              </a:buClr>
              <a:buFont typeface="Wingdings" panose="05000000000000000000" pitchFamily="2" charset="2"/>
              <a:buChar char="Ø"/>
            </a:pPr>
            <a:r>
              <a:rPr lang="zh-CN" altLang="en-US" sz="3400" b="1" dirty="0">
                <a:latin typeface="Times New Roman" panose="02020603050405020304" pitchFamily="18" charset="0"/>
                <a:ea typeface="楷体" panose="02010609060101010101" pitchFamily="49" charset="-122"/>
                <a:cs typeface="Times New Roman" panose="02020603050405020304" pitchFamily="18" charset="0"/>
              </a:rPr>
              <a:t>抑制血小板聚集</a:t>
            </a:r>
          </a:p>
        </p:txBody>
      </p:sp>
      <p:pic>
        <p:nvPicPr>
          <p:cNvPr id="6" name="图片 5"/>
          <p:cNvPicPr>
            <a:picLocks noChangeAspect="1"/>
          </p:cNvPicPr>
          <p:nvPr/>
        </p:nvPicPr>
        <p:blipFill>
          <a:blip r:embed="rId4"/>
          <a:stretch>
            <a:fillRect/>
          </a:stretch>
        </p:blipFill>
        <p:spPr>
          <a:xfrm>
            <a:off x="7633291" y="4473686"/>
            <a:ext cx="1274663" cy="1862202"/>
          </a:xfrm>
          <a:prstGeom prst="rect">
            <a:avLst/>
          </a:prstGeom>
        </p:spPr>
      </p:pic>
    </p:spTree>
    <p:custDataLst>
      <p:tags r:id="rId1"/>
    </p:custDataLst>
    <p:extLst>
      <p:ext uri="{BB962C8B-B14F-4D97-AF65-F5344CB8AC3E}">
        <p14:creationId xmlns:p14="http://schemas.microsoft.com/office/powerpoint/2010/main" val="1295351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0043" y="409259"/>
            <a:ext cx="3897221" cy="830997"/>
          </a:xfrm>
          <a:prstGeom prst="rect">
            <a:avLst/>
          </a:prstGeom>
        </p:spPr>
        <p:txBody>
          <a:bodyPr wrap="none">
            <a:spAutoFit/>
          </a:bodyPr>
          <a:lstStyle/>
          <a:p>
            <a:r>
              <a:rPr lang="zh-CN" altLang="en-US" sz="4800" b="1" dirty="0">
                <a:solidFill>
                  <a:srgbClr val="0000FF"/>
                </a:solidFill>
                <a:latin typeface="楷体" panose="02010609060101010101" pitchFamily="49" charset="-122"/>
                <a:ea typeface="楷体" panose="02010609060101010101" pitchFamily="49" charset="-122"/>
              </a:rPr>
              <a:t>抗心绞痛机制</a:t>
            </a:r>
          </a:p>
        </p:txBody>
      </p:sp>
      <p:sp>
        <p:nvSpPr>
          <p:cNvPr id="2" name="矩形 1"/>
          <p:cNvSpPr/>
          <p:nvPr/>
        </p:nvSpPr>
        <p:spPr>
          <a:xfrm>
            <a:off x="388180" y="1371164"/>
            <a:ext cx="3847528" cy="707886"/>
          </a:xfrm>
          <a:prstGeom prst="rect">
            <a:avLst/>
          </a:prstGeom>
        </p:spPr>
        <p:txBody>
          <a:bodyPr wrap="none">
            <a:spAutoFit/>
          </a:bodyPr>
          <a:lstStyle/>
          <a:p>
            <a:pPr marL="514350" indent="-514350">
              <a:buFont typeface="Wingdings" panose="05000000000000000000" pitchFamily="2" charset="2"/>
              <a:buChar char="p"/>
            </a:pPr>
            <a:r>
              <a:rPr lang="zh-CN" altLang="en-US"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降低心肌耗</a:t>
            </a:r>
            <a:r>
              <a:rPr lang="en-US" altLang="zh-CN"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O</a:t>
            </a:r>
            <a:r>
              <a:rPr lang="en-US" altLang="zh-CN" sz="4000" b="1" baseline="-250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2</a:t>
            </a:r>
            <a:endParaRPr lang="zh-CN" altLang="en-US" sz="4000" b="1" baseline="-250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6" name="KSO_Shape"/>
          <p:cNvSpPr>
            <a:spLocks/>
          </p:cNvSpPr>
          <p:nvPr/>
        </p:nvSpPr>
        <p:spPr bwMode="auto">
          <a:xfrm flipH="1">
            <a:off x="1161585" y="2668759"/>
            <a:ext cx="112252" cy="1441515"/>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rgbClr val="0066FF"/>
          </a:solidFill>
          <a:ln w="9525">
            <a:solidFill>
              <a:srgbClr val="0000FF"/>
            </a:solidFill>
            <a:round/>
            <a:headEnd/>
            <a:tailEnd/>
          </a:ln>
          <a:extLst/>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solidFill>
                <a:srgbClr val="0066FF"/>
              </a:solidFill>
            </a:endParaRPr>
          </a:p>
        </p:txBody>
      </p:sp>
      <p:sp>
        <p:nvSpPr>
          <p:cNvPr id="5" name="左弧形箭头 4"/>
          <p:cNvSpPr/>
          <p:nvPr/>
        </p:nvSpPr>
        <p:spPr>
          <a:xfrm>
            <a:off x="548584" y="3308348"/>
            <a:ext cx="573083" cy="1839272"/>
          </a:xfrm>
          <a:prstGeom prst="curvedRight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7" name="矩形 6"/>
          <p:cNvSpPr/>
          <p:nvPr/>
        </p:nvSpPr>
        <p:spPr>
          <a:xfrm>
            <a:off x="1188744" y="4652560"/>
            <a:ext cx="1377300" cy="769441"/>
          </a:xfrm>
          <a:prstGeom prst="rect">
            <a:avLst/>
          </a:prstGeom>
        </p:spPr>
        <p:txBody>
          <a:bodyPr wrap="none">
            <a:spAutoFit/>
          </a:bodyPr>
          <a:lstStyle/>
          <a:p>
            <a:pPr lvl="0"/>
            <a:r>
              <a:rPr lang="zh-CN" altLang="en-US" sz="4400" b="1" dirty="0">
                <a:solidFill>
                  <a:srgbClr val="FF0066"/>
                </a:solidFill>
                <a:latin typeface="Times New Roman" panose="02020603050405020304" pitchFamily="18" charset="0"/>
                <a:ea typeface="楷体" panose="02010609060101010101" pitchFamily="49" charset="-122"/>
                <a:cs typeface="Times New Roman" panose="02020603050405020304" pitchFamily="18" charset="0"/>
              </a:rPr>
              <a:t>耗</a:t>
            </a:r>
            <a:r>
              <a:rPr lang="en-US" altLang="zh-CN" sz="4400" b="1" dirty="0">
                <a:solidFill>
                  <a:srgbClr val="FF0066"/>
                </a:solidFill>
                <a:latin typeface="Times New Roman" panose="02020603050405020304" pitchFamily="18" charset="0"/>
                <a:ea typeface="楷体" panose="02010609060101010101" pitchFamily="49" charset="-122"/>
                <a:cs typeface="Times New Roman" panose="02020603050405020304" pitchFamily="18" charset="0"/>
              </a:rPr>
              <a:t>O</a:t>
            </a:r>
            <a:r>
              <a:rPr lang="en-US" altLang="zh-CN" sz="4400" b="1" baseline="-25000" dirty="0">
                <a:solidFill>
                  <a:srgbClr val="FF0066"/>
                </a:solidFill>
                <a:latin typeface="Times New Roman" panose="02020603050405020304" pitchFamily="18" charset="0"/>
                <a:ea typeface="楷体" panose="02010609060101010101" pitchFamily="49" charset="-122"/>
                <a:cs typeface="Times New Roman" panose="02020603050405020304" pitchFamily="18" charset="0"/>
              </a:rPr>
              <a:t>2</a:t>
            </a:r>
            <a:endParaRPr lang="zh-CN" altLang="en-US" sz="4400" b="1" baseline="-25000" dirty="0">
              <a:solidFill>
                <a:srgbClr val="FF0066"/>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12" name="虚尾箭头 11"/>
          <p:cNvSpPr/>
          <p:nvPr/>
        </p:nvSpPr>
        <p:spPr>
          <a:xfrm rot="5400000">
            <a:off x="2374510" y="4955377"/>
            <a:ext cx="925831" cy="366379"/>
          </a:xfrm>
          <a:prstGeom prst="stripedRightArrow">
            <a:avLst/>
          </a:prstGeom>
          <a:solidFill>
            <a:srgbClr val="C00000"/>
          </a:solidFill>
          <a:ln w="25400">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zh-CN" altLang="en-US"/>
          </a:p>
        </p:txBody>
      </p:sp>
      <p:sp>
        <p:nvSpPr>
          <p:cNvPr id="8" name="矩形 7"/>
          <p:cNvSpPr/>
          <p:nvPr/>
        </p:nvSpPr>
        <p:spPr>
          <a:xfrm>
            <a:off x="1224684" y="2201017"/>
            <a:ext cx="7445486" cy="2308324"/>
          </a:xfrm>
          <a:prstGeom prst="rect">
            <a:avLst/>
          </a:prstGeom>
        </p:spPr>
        <p:txBody>
          <a:bodyPr wrap="square">
            <a:spAutoFit/>
          </a:bodyPr>
          <a:lstStyle/>
          <a:p>
            <a:pPr marL="457200" indent="-457200">
              <a:lnSpc>
                <a:spcPct val="150000"/>
              </a:lnSpc>
              <a:buClr>
                <a:srgbClr val="0000FF"/>
              </a:buClr>
              <a:buFont typeface="Wingdings" panose="05000000000000000000" pitchFamily="2" charset="2"/>
              <a:buChar char="n"/>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舒张</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V→ </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前负荷↓ → 心室舒张末压力↓ →室壁张力↓ </a:t>
            </a:r>
          </a:p>
          <a:p>
            <a:pPr marL="457200" indent="-457200">
              <a:lnSpc>
                <a:spcPct val="150000"/>
              </a:lnSpc>
              <a:buClr>
                <a:srgbClr val="0000FF"/>
              </a:buClr>
              <a:buFont typeface="Wingdings" panose="05000000000000000000" pitchFamily="2" charset="2"/>
              <a:buChar char="n"/>
            </a:pP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舒张小</a:t>
            </a:r>
            <a:r>
              <a:rPr lang="en-US" altLang="zh-CN" sz="3200" b="1" dirty="0">
                <a:latin typeface="Times New Roman" panose="02020603050405020304" pitchFamily="18" charset="0"/>
                <a:ea typeface="楷体" panose="02010609060101010101" pitchFamily="49" charset="-122"/>
                <a:cs typeface="Times New Roman" panose="02020603050405020304" pitchFamily="18" charset="0"/>
              </a:rPr>
              <a:t>A→</a:t>
            </a:r>
            <a:r>
              <a:rPr lang="zh-CN" altLang="en-US" sz="3200" b="1" dirty="0">
                <a:latin typeface="Times New Roman" panose="02020603050405020304" pitchFamily="18" charset="0"/>
                <a:ea typeface="楷体" panose="02010609060101010101" pitchFamily="49" charset="-122"/>
                <a:cs typeface="Times New Roman" panose="02020603050405020304" pitchFamily="18" charset="0"/>
              </a:rPr>
              <a:t>外周总阻力↓ → 后负荷↓</a:t>
            </a:r>
          </a:p>
        </p:txBody>
      </p:sp>
      <p:pic>
        <p:nvPicPr>
          <p:cNvPr id="9" name="图片 8"/>
          <p:cNvPicPr>
            <a:picLocks noChangeAspect="1"/>
          </p:cNvPicPr>
          <p:nvPr/>
        </p:nvPicPr>
        <p:blipFill>
          <a:blip r:embed="rId4"/>
          <a:stretch>
            <a:fillRect/>
          </a:stretch>
        </p:blipFill>
        <p:spPr>
          <a:xfrm>
            <a:off x="7696666" y="4509900"/>
            <a:ext cx="1274663" cy="1862202"/>
          </a:xfrm>
          <a:prstGeom prst="rect">
            <a:avLst/>
          </a:prstGeom>
        </p:spPr>
      </p:pic>
    </p:spTree>
    <p:custDataLst>
      <p:tags r:id="rId1"/>
    </p:custDataLst>
    <p:extLst>
      <p:ext uri="{BB962C8B-B14F-4D97-AF65-F5344CB8AC3E}">
        <p14:creationId xmlns:p14="http://schemas.microsoft.com/office/powerpoint/2010/main" val="4132460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40566" y="421254"/>
            <a:ext cx="6146234" cy="707886"/>
          </a:xfrm>
          <a:prstGeom prst="rect">
            <a:avLst/>
          </a:prstGeom>
        </p:spPr>
        <p:txBody>
          <a:bodyPr wrap="none">
            <a:spAutoFit/>
          </a:bodyPr>
          <a:lstStyle/>
          <a:p>
            <a:pPr marL="514350" indent="-514350">
              <a:buClr>
                <a:srgbClr val="FF0000"/>
              </a:buClr>
              <a:buFont typeface="Wingdings" panose="05000000000000000000" pitchFamily="2" charset="2"/>
              <a:buChar char="p"/>
            </a:pPr>
            <a:r>
              <a:rPr lang="zh-CN" altLang="en-US"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舒张冠</a:t>
            </a:r>
            <a:r>
              <a:rPr lang="en-US" altLang="zh-CN"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a:t>
            </a:r>
            <a:r>
              <a:rPr lang="zh-CN" altLang="en-US"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心肌供血供</a:t>
            </a:r>
            <a:r>
              <a:rPr lang="en-US" altLang="zh-CN"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O</a:t>
            </a:r>
            <a:r>
              <a:rPr lang="en-US" altLang="zh-CN" sz="4000" b="1" baseline="-25000"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2</a:t>
            </a:r>
            <a:r>
              <a:rPr lang="en-US" altLang="zh-CN"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rPr>
              <a:t>↑</a:t>
            </a:r>
            <a:endParaRPr lang="zh-CN" altLang="en-US" sz="4000" b="1" dirty="0">
              <a:solidFill>
                <a:srgbClr val="FF0000"/>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3" name="矩形 2"/>
          <p:cNvSpPr/>
          <p:nvPr/>
        </p:nvSpPr>
        <p:spPr>
          <a:xfrm>
            <a:off x="434081" y="1217094"/>
            <a:ext cx="8474528" cy="1036822"/>
          </a:xfrm>
          <a:prstGeom prst="rect">
            <a:avLst/>
          </a:prstGeom>
        </p:spPr>
        <p:txBody>
          <a:bodyPr wrap="square">
            <a:spAutoFit/>
          </a:bodyPr>
          <a:lstStyle/>
          <a:p>
            <a:pPr marL="428625" indent="-428625">
              <a:lnSpc>
                <a:spcPts val="3900"/>
              </a:lnSpc>
              <a:buClr>
                <a:srgbClr val="0066FF"/>
              </a:buClr>
              <a:buFont typeface="Wingdings" panose="05000000000000000000" pitchFamily="2" charset="2"/>
              <a:buChar char="n"/>
            </a:pPr>
            <a:r>
              <a:rPr lang="zh-CN" altLang="en-US" sz="3200" b="1" dirty="0">
                <a:latin typeface="楷体" panose="02010609060101010101" pitchFamily="49" charset="-122"/>
                <a:ea typeface="楷体" panose="02010609060101010101" pitchFamily="49" charset="-122"/>
              </a:rPr>
              <a:t>舒张较大的心外膜血管，狭窄的冠脉，侧枝血管，利于血液流入缺血区</a:t>
            </a:r>
          </a:p>
        </p:txBody>
      </p:sp>
      <p:sp>
        <p:nvSpPr>
          <p:cNvPr id="4" name="矩形 3"/>
          <p:cNvSpPr/>
          <p:nvPr/>
        </p:nvSpPr>
        <p:spPr>
          <a:xfrm>
            <a:off x="434081" y="2309701"/>
            <a:ext cx="7993419" cy="1592744"/>
          </a:xfrm>
          <a:prstGeom prst="rect">
            <a:avLst/>
          </a:prstGeom>
        </p:spPr>
        <p:txBody>
          <a:bodyPr wrap="square">
            <a:spAutoFit/>
          </a:bodyPr>
          <a:lstStyle/>
          <a:p>
            <a:pPr marL="428625" indent="-428625">
              <a:lnSpc>
                <a:spcPts val="3900"/>
              </a:lnSpc>
              <a:buClr>
                <a:srgbClr val="0066FF"/>
              </a:buClr>
              <a:buFont typeface="Wingdings" panose="05000000000000000000" pitchFamily="2" charset="2"/>
              <a:buChar char="n"/>
            </a:pPr>
            <a:r>
              <a:rPr lang="zh-CN" altLang="en-US" sz="3200" b="1" dirty="0">
                <a:latin typeface="楷体" panose="02010609060101010101" pitchFamily="49" charset="-122"/>
                <a:ea typeface="楷体" panose="02010609060101010101" pitchFamily="49" charset="-122"/>
              </a:rPr>
              <a:t>使冠脉血流重新分配</a:t>
            </a:r>
            <a:endParaRPr lang="en-US" altLang="zh-CN" sz="3200" b="1" dirty="0">
              <a:latin typeface="楷体" panose="02010609060101010101" pitchFamily="49" charset="-122"/>
              <a:ea typeface="楷体" panose="02010609060101010101" pitchFamily="49" charset="-122"/>
            </a:endParaRPr>
          </a:p>
          <a:p>
            <a:pPr marL="1028700" lvl="2" indent="-342900">
              <a:lnSpc>
                <a:spcPts val="3900"/>
              </a:lnSpc>
              <a:buClr>
                <a:srgbClr val="7030A0"/>
              </a:buClr>
              <a:buFont typeface="Wingdings" panose="05000000000000000000" pitchFamily="2" charset="2"/>
              <a:buChar char="l"/>
            </a:pPr>
            <a:r>
              <a:rPr lang="zh-CN" altLang="en-US" sz="28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血液从心外膜下区→缺血的心内膜下区 </a:t>
            </a:r>
            <a:endParaRPr lang="en-US" altLang="zh-CN" sz="28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endParaRPr>
          </a:p>
          <a:p>
            <a:pPr marL="1028700" lvl="2" indent="-342900">
              <a:lnSpc>
                <a:spcPts val="3900"/>
              </a:lnSpc>
              <a:buClr>
                <a:srgbClr val="7030A0"/>
              </a:buClr>
              <a:buFont typeface="Wingdings" panose="05000000000000000000" pitchFamily="2" charset="2"/>
              <a:buChar char="l"/>
            </a:pPr>
            <a:r>
              <a:rPr lang="zh-CN" altLang="en-US" sz="28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rPr>
              <a:t>剌激侧枝血管的生成，舒张侧枝血管</a:t>
            </a:r>
            <a:endParaRPr lang="en-US" altLang="zh-CN" sz="2800" b="1" dirty="0">
              <a:solidFill>
                <a:srgbClr val="6600CC"/>
              </a:solidFill>
              <a:latin typeface="Times New Roman" panose="02020603050405020304" pitchFamily="18" charset="0"/>
              <a:ea typeface="楷体" panose="02010609060101010101" pitchFamily="49" charset="-122"/>
              <a:cs typeface="Times New Roman" panose="02020603050405020304" pitchFamily="18" charset="0"/>
            </a:endParaRPr>
          </a:p>
        </p:txBody>
      </p:sp>
      <p:sp>
        <p:nvSpPr>
          <p:cNvPr id="6" name="矩形 5"/>
          <p:cNvSpPr/>
          <p:nvPr/>
        </p:nvSpPr>
        <p:spPr>
          <a:xfrm>
            <a:off x="140566" y="4152513"/>
            <a:ext cx="8912899" cy="592470"/>
          </a:xfrm>
          <a:prstGeom prst="rect">
            <a:avLst/>
          </a:prstGeom>
        </p:spPr>
        <p:txBody>
          <a:bodyPr wrap="square">
            <a:spAutoFit/>
          </a:bodyPr>
          <a:lstStyle/>
          <a:p>
            <a:pPr marL="514350" indent="-514350">
              <a:lnSpc>
                <a:spcPts val="3900"/>
              </a:lnSpc>
              <a:buClr>
                <a:srgbClr val="FF0000"/>
              </a:buClr>
              <a:buFont typeface="Wingdings" panose="05000000000000000000" pitchFamily="2" charset="2"/>
              <a:buChar char="p"/>
            </a:pPr>
            <a:r>
              <a:rPr lang="zh-CN" altLang="en-US" sz="4000" b="1" dirty="0">
                <a:solidFill>
                  <a:srgbClr val="FF0000"/>
                </a:solidFill>
                <a:latin typeface="楷体" panose="02010609060101010101" pitchFamily="49" charset="-122"/>
                <a:ea typeface="楷体" panose="02010609060101010101" pitchFamily="49" charset="-122"/>
              </a:rPr>
              <a:t>降低左心室充盈压，增加心内膜血供</a:t>
            </a:r>
            <a:endParaRPr lang="en-US" altLang="zh-CN" sz="4000" b="1" dirty="0">
              <a:solidFill>
                <a:srgbClr val="FF0000"/>
              </a:solidFill>
              <a:latin typeface="楷体" panose="02010609060101010101" pitchFamily="49" charset="-122"/>
              <a:ea typeface="楷体" panose="02010609060101010101" pitchFamily="49" charset="-122"/>
            </a:endParaRPr>
          </a:p>
        </p:txBody>
      </p:sp>
      <p:sp>
        <p:nvSpPr>
          <p:cNvPr id="7" name="矩形 6"/>
          <p:cNvSpPr/>
          <p:nvPr/>
        </p:nvSpPr>
        <p:spPr>
          <a:xfrm>
            <a:off x="140566" y="4995052"/>
            <a:ext cx="4820550" cy="592470"/>
          </a:xfrm>
          <a:prstGeom prst="rect">
            <a:avLst/>
          </a:prstGeom>
        </p:spPr>
        <p:txBody>
          <a:bodyPr wrap="none">
            <a:spAutoFit/>
          </a:bodyPr>
          <a:lstStyle/>
          <a:p>
            <a:pPr marL="514350" indent="-514350">
              <a:lnSpc>
                <a:spcPts val="3900"/>
              </a:lnSpc>
              <a:buClr>
                <a:srgbClr val="FF0000"/>
              </a:buClr>
              <a:buFont typeface="Wingdings" panose="05000000000000000000" pitchFamily="2" charset="2"/>
              <a:buChar char="p"/>
            </a:pPr>
            <a:r>
              <a:rPr lang="zh-CN" altLang="en-US" sz="4000" b="1" dirty="0">
                <a:solidFill>
                  <a:srgbClr val="FF0000"/>
                </a:solidFill>
                <a:latin typeface="楷体" panose="02010609060101010101" pitchFamily="49" charset="-122"/>
                <a:ea typeface="楷体" panose="02010609060101010101" pitchFamily="49" charset="-122"/>
              </a:rPr>
              <a:t>保护缺血心肌细胞</a:t>
            </a:r>
          </a:p>
        </p:txBody>
      </p:sp>
      <p:pic>
        <p:nvPicPr>
          <p:cNvPr id="8" name="图片 7"/>
          <p:cNvPicPr>
            <a:picLocks noChangeAspect="1"/>
          </p:cNvPicPr>
          <p:nvPr/>
        </p:nvPicPr>
        <p:blipFill>
          <a:blip r:embed="rId4"/>
          <a:stretch>
            <a:fillRect/>
          </a:stretch>
        </p:blipFill>
        <p:spPr>
          <a:xfrm>
            <a:off x="7705720" y="4656421"/>
            <a:ext cx="1274663" cy="1862202"/>
          </a:xfrm>
          <a:prstGeom prst="rect">
            <a:avLst/>
          </a:prstGeom>
        </p:spPr>
      </p:pic>
    </p:spTree>
    <p:custDataLst>
      <p:tags r:id="rId1"/>
    </p:custDataLst>
    <p:extLst>
      <p:ext uri="{BB962C8B-B14F-4D97-AF65-F5344CB8AC3E}">
        <p14:creationId xmlns:p14="http://schemas.microsoft.com/office/powerpoint/2010/main" val="9575077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1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1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1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460"/>
  <p:tag name="KSO_WM_UNIT_TYPE" val="l_i"/>
  <p:tag name="KSO_WM_UNIT_INDEX" val="1_2"/>
  <p:tag name="KSO_WM_UNIT_ID" val="custom160460_27*l_i*1_2"/>
  <p:tag name="KSO_WM_UNIT_CLEAR" val="1"/>
  <p:tag name="KSO_WM_UNIT_LAYERLEVEL" val="1_1"/>
  <p:tag name="KSO_WM_DIAGRAM_GROUP_CODE" val="l1-1"/>
</p:tagLst>
</file>

<file path=ppt/tags/tag1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1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460"/>
  <p:tag name="KSO_WM_UNIT_TYPE" val="l_i"/>
  <p:tag name="KSO_WM_UNIT_INDEX" val="1_2"/>
  <p:tag name="KSO_WM_UNIT_ID" val="custom160460_27*l_i*1_2"/>
  <p:tag name="KSO_WM_UNIT_CLEAR" val="1"/>
  <p:tag name="KSO_WM_UNIT_LAYERLEVEL" val="1_1"/>
  <p:tag name="KSO_WM_DIAGRAM_GROUP_CODE" val="l1-1"/>
</p:tagLst>
</file>

<file path=ppt/tags/tag1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1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1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1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1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20.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2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2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2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2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2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460"/>
  <p:tag name="KSO_WM_UNIT_TYPE" val="l_i"/>
  <p:tag name="KSO_WM_UNIT_INDEX" val="1_2"/>
  <p:tag name="KSO_WM_UNIT_ID" val="custom160460_27*l_i*1_2"/>
  <p:tag name="KSO_WM_UNIT_CLEAR" val="1"/>
  <p:tag name="KSO_WM_UNIT_LAYERLEVEL" val="1_1"/>
  <p:tag name="KSO_WM_DIAGRAM_GROUP_CODE" val="l1-1"/>
</p:tagLst>
</file>

<file path=ppt/tags/tag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8.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ags/tag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460"/>
  <p:tag name="KSO_WM_SLIDE_ID" val="custom160460_27"/>
  <p:tag name="KSO_WM_SLIDE_INDEX" val="27"/>
  <p:tag name="KSO_WM_SLIDE_ITEM_CNT" val="3"/>
  <p:tag name="KSO_WM_SLIDE_LAYOUT" val="a_l"/>
  <p:tag name="KSO_WM_SLIDE_LAYOUT_CNT" val="1_1"/>
  <p:tag name="KSO_WM_SLIDE_TYPE" val="text"/>
  <p:tag name="KSO_WM_BEAUTIFY_FLAG" val="#wm#"/>
  <p:tag name="KSO_WM_TAG_VERSION" val="1.0"/>
  <p:tag name="KSO_WM_SLIDE_POSITION" val="212*159"/>
  <p:tag name="KSO_WM_SLIDE_SIZE" val="524*325"/>
  <p:tag name="KSO_WM_DIAGRAM_GROUP_CODE" val="l1-1"/>
</p:tagLst>
</file>

<file path=ppt/theme/theme1.xml><?xml version="1.0" encoding="utf-8"?>
<a:theme xmlns:a="http://schemas.openxmlformats.org/drawingml/2006/main" name="A000120140530A61PPBG">
  <a:themeElements>
    <a:clrScheme name="Office 主题">
      <a:dk1>
        <a:sysClr val="windowText" lastClr="000000"/>
      </a:dk1>
      <a:lt1>
        <a:sysClr val="window" lastClr="CCE8C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CCE8C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1546</TotalTime>
  <Words>1150</Words>
  <Application>Microsoft Office PowerPoint</Application>
  <PresentationFormat>全屏显示(4:3)</PresentationFormat>
  <Paragraphs>191</Paragraphs>
  <Slides>24</Slides>
  <Notes>22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24</vt:i4>
      </vt:variant>
    </vt:vector>
  </HeadingPairs>
  <TitlesOfParts>
    <vt:vector size="34" baseType="lpstr">
      <vt:lpstr>楷体</vt:lpstr>
      <vt:lpstr>隶书</vt:lpstr>
      <vt:lpstr>宋体</vt:lpstr>
      <vt:lpstr>微软雅黑</vt:lpstr>
      <vt:lpstr>幼圆</vt:lpstr>
      <vt:lpstr>Arial</vt:lpstr>
      <vt:lpstr>Calibri</vt:lpstr>
      <vt:lpstr>Times New Roman</vt:lpstr>
      <vt:lpstr>Wingdings</vt:lpstr>
      <vt:lpstr>A000120140530A61PPBG</vt:lpstr>
      <vt:lpstr>PowerPoint 演示文稿</vt:lpstr>
      <vt:lpstr>PowerPoint 演示文稿</vt:lpstr>
      <vt:lpstr>何谓心绞痛?</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汪彬</dc:creator>
  <cp:lastModifiedBy>Windows 用户</cp:lastModifiedBy>
  <cp:revision>581</cp:revision>
  <dcterms:created xsi:type="dcterms:W3CDTF">2015-04-10T08:51:00Z</dcterms:created>
  <dcterms:modified xsi:type="dcterms:W3CDTF">2021-12-13T07:58:54Z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2052-10.1.0.6244</vt:lpwstr>
  </property>
</Properties>
</file>