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1"/>
  </p:sldMasterIdLst>
  <p:notesMasterIdLst>
    <p:notesMasterId r:id="rId21"/>
  </p:notesMasterIdLst>
  <p:handoutMasterIdLst>
    <p:handoutMasterId r:id="rId22"/>
  </p:handoutMasterIdLst>
  <p:sldIdLst>
    <p:sldId id="319" r:id="rId2"/>
    <p:sldId id="338" r:id="rId3"/>
    <p:sldId id="320" r:id="rId4"/>
    <p:sldId id="325" r:id="rId5"/>
    <p:sldId id="321" r:id="rId6"/>
    <p:sldId id="339" r:id="rId7"/>
    <p:sldId id="322" r:id="rId8"/>
    <p:sldId id="323" r:id="rId9"/>
    <p:sldId id="326" r:id="rId10"/>
    <p:sldId id="324" r:id="rId11"/>
    <p:sldId id="328" r:id="rId12"/>
    <p:sldId id="329" r:id="rId13"/>
    <p:sldId id="332" r:id="rId14"/>
    <p:sldId id="333" r:id="rId15"/>
    <p:sldId id="334" r:id="rId16"/>
    <p:sldId id="327" r:id="rId17"/>
    <p:sldId id="335" r:id="rId18"/>
    <p:sldId id="336" r:id="rId19"/>
    <p:sldId id="33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Verdana" charset="0"/>
        <a:ea typeface="HY견고딕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Verdana" charset="0"/>
        <a:ea typeface="HY견고딕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Verdana" charset="0"/>
        <a:ea typeface="HY견고딕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Verdana" charset="0"/>
        <a:ea typeface="HY견고딕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Verdana" charset="0"/>
        <a:ea typeface="HY견고딕" charset="0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Verdana" charset="0"/>
        <a:ea typeface="HY견고딕" charset="0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Verdana" charset="0"/>
        <a:ea typeface="HY견고딕" charset="0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Verdana" charset="0"/>
        <a:ea typeface="HY견고딕" charset="0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Verdana" charset="0"/>
        <a:ea typeface="HY견고딕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3366"/>
    <a:srgbClr val="0000FF"/>
    <a:srgbClr val="336699"/>
    <a:srgbClr val="EAEAEA"/>
    <a:srgbClr val="F3F3F3"/>
    <a:srgbClr val="E8E8E8"/>
    <a:srgbClr val="EFFFFF"/>
    <a:srgbClr val="F5F5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414" autoAdjust="0"/>
  </p:normalViewPr>
  <p:slideViewPr>
    <p:cSldViewPr>
      <p:cViewPr varScale="1">
        <p:scale>
          <a:sx n="107" d="100"/>
          <a:sy n="107" d="100"/>
        </p:scale>
        <p:origin x="-17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16" y="-10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580333AE-1515-084C-BD7F-BDD50EE31A3B}" type="datetimeFigureOut">
              <a:rPr lang="zh-CN" altLang="en-US"/>
              <a:pPr>
                <a:defRPr/>
              </a:pPr>
              <a:t>2021/12/20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2A64BE-04FF-9A46-ADAC-44919109272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346954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</a:lstStyle>
          <a:p>
            <a:fld id="{52FCEEFA-B4FB-C74B-8150-34A3CBCE47A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0697767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8" descr="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0" y="5729288"/>
            <a:ext cx="91440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521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44450"/>
            <a:ext cx="7524750" cy="609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457298"/>
            <a:ext cx="8229600" cy="4953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781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44450"/>
            <a:ext cx="2063750" cy="62801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1800" y="44450"/>
            <a:ext cx="6038850" cy="6280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3235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44450"/>
            <a:ext cx="7524750" cy="609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457298"/>
            <a:ext cx="82296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820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86951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44450"/>
            <a:ext cx="7524750" cy="609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80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3207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44450"/>
            <a:ext cx="7524750" cy="609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875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6075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02947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82597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7" name="Rectangle 59"/>
          <p:cNvSpPr>
            <a:spLocks noChangeArrowheads="1"/>
          </p:cNvSpPr>
          <p:nvPr/>
        </p:nvSpPr>
        <p:spPr bwMode="gray">
          <a:xfrm>
            <a:off x="-6350" y="6459538"/>
            <a:ext cx="4572000" cy="3984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Verdana" pitchFamily="34" charset="0"/>
              <a:ea typeface="HY견고딕" pitchFamily="18" charset="-127"/>
            </a:endParaRPr>
          </a:p>
        </p:txBody>
      </p:sp>
      <p:sp>
        <p:nvSpPr>
          <p:cNvPr id="12348" name="Rectangle 60"/>
          <p:cNvSpPr>
            <a:spLocks noChangeArrowheads="1"/>
          </p:cNvSpPr>
          <p:nvPr userDrawn="1"/>
        </p:nvSpPr>
        <p:spPr bwMode="gray">
          <a:xfrm>
            <a:off x="4572000" y="6423025"/>
            <a:ext cx="4572000" cy="4349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Verdana" pitchFamily="34" charset="0"/>
              <a:ea typeface="HY견고딕" pitchFamily="18" charset="-127"/>
            </a:endParaRPr>
          </a:p>
        </p:txBody>
      </p:sp>
      <p:pic>
        <p:nvPicPr>
          <p:cNvPr id="2053" name="Picture 85" descr="C:\Users\hp\Desktop\捕获1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6519863"/>
            <a:ext cx="14478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7" descr="H:\图片3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0638"/>
            <a:ext cx="7191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HY견고딕" pitchFamily="18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HY견고딕" pitchFamily="18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HY견고딕" pitchFamily="18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HY견고딕" pitchFamily="18" charset="-127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HY견고딕" pitchFamily="18" charset="-127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HY견고딕" pitchFamily="18" charset="-127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HY견고딕" pitchFamily="18" charset="-127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HY견고딕" pitchFamily="18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v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n"/>
        <a:defRPr sz="2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n"/>
        <a:defRPr sz="2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n"/>
        <a:defRPr sz="2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n"/>
        <a:defRPr sz="2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mage.slidesharecdn.com/neurobiologyofschizophrenia-160809173815/95%20/neurobiology-of-schizophrenia-44-638.jpg" TargetMode="External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5556" y="1844824"/>
            <a:ext cx="8229600" cy="12874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j-cs"/>
              </a:rPr>
              <a:t/>
            </a:r>
            <a:b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j-cs"/>
              </a:rPr>
            </a:b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抗</a:t>
            </a:r>
            <a:r>
              <a:rPr lang="zh-CN" altLang="en-US" sz="4400" kern="0" dirty="0" smtClean="0">
                <a:solidFill>
                  <a:schemeClr val="bg2"/>
                </a:solidFill>
                <a:latin typeface="黑体" pitchFamily="49" charset="-122"/>
                <a:ea typeface="黑体" pitchFamily="49" charset="-122"/>
                <a:cs typeface="+mj-cs"/>
              </a:rPr>
              <a:t>精神分裂症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药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/>
            </a:r>
            <a:b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</a:b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1740" y="4545124"/>
            <a:ext cx="4932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南方医科大学药学院</a:t>
            </a:r>
            <a:endParaRPr lang="en-US" altLang="zh-CN" sz="2400" dirty="0" smtClean="0">
              <a:solidFill>
                <a:schemeClr val="bg2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zh-CN" altLang="en-US" sz="2400" dirty="0" smtClean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汪海涛</a:t>
            </a:r>
            <a:endParaRPr lang="en-US" altLang="zh-CN" sz="2400" dirty="0" smtClean="0">
              <a:solidFill>
                <a:schemeClr val="bg2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en-US" altLang="zh-CN" sz="2400" dirty="0" smtClean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wht821@smu.edu.cn</a:t>
            </a:r>
            <a:endParaRPr lang="zh-CN" altLang="en-US" sz="2400" dirty="0">
              <a:solidFill>
                <a:schemeClr val="bg2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539552" y="91465"/>
            <a:ext cx="5004556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氯丙嗪对中枢神经系统的作用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188242" y="1794882"/>
            <a:ext cx="1223963" cy="1501004"/>
            <a:chOff x="1956" y="504"/>
            <a:chExt cx="522" cy="1269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956" y="1274"/>
              <a:ext cx="522" cy="499"/>
              <a:chOff x="793" y="1071"/>
              <a:chExt cx="522" cy="499"/>
            </a:xfrm>
          </p:grpSpPr>
          <p:sp>
            <p:nvSpPr>
              <p:cNvPr id="9" name="AutoShape 6" descr="20%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522" cy="499"/>
              </a:xfrm>
              <a:prstGeom prst="star5">
                <a:avLst/>
              </a:prstGeom>
              <a:pattFill prst="pct20">
                <a:fgClr>
                  <a:srgbClr val="FF9900"/>
                </a:fgClr>
                <a:bgClr>
                  <a:schemeClr val="bg1"/>
                </a:bgClr>
              </a:pattFill>
              <a:ln w="1270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0" name="AutoShape 7" descr="90%"/>
              <p:cNvSpPr>
                <a:spLocks noChangeArrowheads="1"/>
              </p:cNvSpPr>
              <p:nvPr/>
            </p:nvSpPr>
            <p:spPr bwMode="auto">
              <a:xfrm>
                <a:off x="930" y="1185"/>
                <a:ext cx="249" cy="272"/>
              </a:xfrm>
              <a:prstGeom prst="star5">
                <a:avLst/>
              </a:prstGeom>
              <a:pattFill prst="pct90">
                <a:fgClr>
                  <a:srgbClr val="FF9900"/>
                </a:fgClr>
                <a:bgClr>
                  <a:schemeClr val="bg1"/>
                </a:bgClr>
              </a:pattFill>
              <a:ln w="1270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227" y="504"/>
              <a:ext cx="1" cy="794"/>
            </a:xfrm>
            <a:prstGeom prst="line">
              <a:avLst/>
            </a:prstGeom>
            <a:noFill/>
            <a:ln w="127000" cap="rnd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15" y="1352"/>
              <a:ext cx="198" cy="390"/>
            </a:xfrm>
            <a:prstGeom prst="rect">
              <a:avLst/>
            </a:prstGeom>
            <a:noFill/>
            <a:ln w="1270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2400" b="1" dirty="0">
                  <a:solidFill>
                    <a:srgbClr val="080808"/>
                  </a:solidFill>
                </a:rPr>
                <a:t>1</a:t>
              </a: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448124" y="4022921"/>
            <a:ext cx="1800225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ea typeface="华文楷体" pitchFamily="2" charset="-122"/>
              </a:rPr>
              <a:t>镇吐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335910" y="3995306"/>
            <a:ext cx="2268538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ea typeface="华文楷体" pitchFamily="2" charset="-122"/>
              </a:rPr>
              <a:t>体温调节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55718" y="4182103"/>
            <a:ext cx="183613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000000"/>
                </a:solidFill>
                <a:ea typeface="华文楷体" pitchFamily="2" charset="-122"/>
              </a:rPr>
              <a:t>抗精神病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575556" y="3259735"/>
            <a:ext cx="2665414" cy="587375"/>
            <a:chOff x="430" y="2697"/>
            <a:chExt cx="1679" cy="370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521" y="2976"/>
              <a:ext cx="1588" cy="91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zh-CN" altLang="en-US"/>
            </a:p>
          </p:txBody>
        </p:sp>
        <p:sp>
          <p:nvSpPr>
            <p:cNvPr id="34" name="Text Box 33"/>
            <p:cNvSpPr txBox="1">
              <a:spLocks noChangeArrowheads="1"/>
            </p:cNvSpPr>
            <p:nvPr/>
          </p:nvSpPr>
          <p:spPr bwMode="auto">
            <a:xfrm>
              <a:off x="430" y="2697"/>
              <a:ext cx="1543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2719D9"/>
                  </a:solidFill>
                  <a:latin typeface="华文楷体" pitchFamily="2" charset="-122"/>
                  <a:ea typeface="华文楷体" pitchFamily="2" charset="-122"/>
                </a:rPr>
                <a:t>中脑</a:t>
              </a:r>
              <a:r>
                <a:rPr lang="en-US" altLang="zh-CN" sz="2400" b="1" dirty="0">
                  <a:solidFill>
                    <a:srgbClr val="2719D9"/>
                  </a:solidFill>
                  <a:latin typeface="华文楷体" pitchFamily="2" charset="-122"/>
                  <a:ea typeface="华文楷体" pitchFamily="2" charset="-122"/>
                </a:rPr>
                <a:t>-</a:t>
              </a:r>
              <a:r>
                <a:rPr lang="zh-CN" altLang="en-US" sz="2400" b="1" dirty="0" smtClean="0">
                  <a:solidFill>
                    <a:srgbClr val="2719D9"/>
                  </a:solidFill>
                  <a:latin typeface="华文楷体" pitchFamily="2" charset="-122"/>
                  <a:ea typeface="华文楷体" pitchFamily="2" charset="-122"/>
                </a:rPr>
                <a:t>边缘系统</a:t>
              </a:r>
              <a:endParaRPr lang="zh-CN" altLang="en-US" sz="2400" b="1" dirty="0">
                <a:solidFill>
                  <a:srgbClr val="2719D9"/>
                </a:solidFill>
                <a:latin typeface="华文楷体" pitchFamily="2" charset="-122"/>
                <a:ea typeface="华文楷体" pitchFamily="2" charset="-122"/>
              </a:endParaRP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287330" y="3170207"/>
            <a:ext cx="2268252" cy="649288"/>
            <a:chOff x="2381" y="2840"/>
            <a:chExt cx="1588" cy="409"/>
          </a:xfrm>
        </p:grpSpPr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381" y="3158"/>
              <a:ext cx="1588" cy="91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zh-CN" altLang="en-US"/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2608" y="2840"/>
              <a:ext cx="11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2719D9"/>
                  </a:solidFill>
                  <a:ea typeface="华文楷体" pitchFamily="2" charset="-122"/>
                </a:rPr>
                <a:t>呕吐中枢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6480212" y="3179113"/>
            <a:ext cx="1908212" cy="612776"/>
            <a:chOff x="4172" y="2908"/>
            <a:chExt cx="1588" cy="386"/>
          </a:xfrm>
        </p:grpSpPr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4172" y="3203"/>
              <a:ext cx="1588" cy="91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zh-CN" altLang="en-US"/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4422" y="2908"/>
              <a:ext cx="9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2719D9"/>
                  </a:solidFill>
                  <a:ea typeface="华文楷体" pitchFamily="2" charset="-122"/>
                </a:rPr>
                <a:t>下丘脑</a:t>
              </a:r>
            </a:p>
          </p:txBody>
        </p:sp>
      </p:grp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583668" y="1146810"/>
            <a:ext cx="6120680" cy="527017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阻断</a:t>
            </a:r>
            <a:r>
              <a:rPr lang="en-US" altLang="zh-CN" sz="28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DA</a:t>
            </a:r>
            <a:r>
              <a:rPr lang="zh-CN" altLang="en-US" sz="2800" b="1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受体</a:t>
            </a:r>
          </a:p>
        </p:txBody>
      </p:sp>
      <p:grpSp>
        <p:nvGrpSpPr>
          <p:cNvPr id="46" name="Group 4"/>
          <p:cNvGrpSpPr>
            <a:grpSpLocks/>
          </p:cNvGrpSpPr>
          <p:nvPr/>
        </p:nvGrpSpPr>
        <p:grpSpPr bwMode="auto">
          <a:xfrm>
            <a:off x="3755382" y="1794882"/>
            <a:ext cx="1223963" cy="1501004"/>
            <a:chOff x="1956" y="504"/>
            <a:chExt cx="522" cy="1269"/>
          </a:xfrm>
        </p:grpSpPr>
        <p:grpSp>
          <p:nvGrpSpPr>
            <p:cNvPr id="47" name="Group 5"/>
            <p:cNvGrpSpPr>
              <a:grpSpLocks/>
            </p:cNvGrpSpPr>
            <p:nvPr/>
          </p:nvGrpSpPr>
          <p:grpSpPr bwMode="auto">
            <a:xfrm>
              <a:off x="1956" y="1274"/>
              <a:ext cx="522" cy="499"/>
              <a:chOff x="793" y="1071"/>
              <a:chExt cx="522" cy="499"/>
            </a:xfrm>
          </p:grpSpPr>
          <p:sp>
            <p:nvSpPr>
              <p:cNvPr id="50" name="AutoShape 6" descr="20%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522" cy="499"/>
              </a:xfrm>
              <a:prstGeom prst="star5">
                <a:avLst/>
              </a:prstGeom>
              <a:pattFill prst="pct20">
                <a:fgClr>
                  <a:srgbClr val="FF9900"/>
                </a:fgClr>
                <a:bgClr>
                  <a:schemeClr val="bg1"/>
                </a:bgClr>
              </a:pattFill>
              <a:ln w="1270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1" name="AutoShape 7" descr="90%"/>
              <p:cNvSpPr>
                <a:spLocks noChangeArrowheads="1"/>
              </p:cNvSpPr>
              <p:nvPr/>
            </p:nvSpPr>
            <p:spPr bwMode="auto">
              <a:xfrm>
                <a:off x="930" y="1185"/>
                <a:ext cx="249" cy="272"/>
              </a:xfrm>
              <a:prstGeom prst="star5">
                <a:avLst/>
              </a:prstGeom>
              <a:pattFill prst="pct90">
                <a:fgClr>
                  <a:srgbClr val="FF9900"/>
                </a:fgClr>
                <a:bgClr>
                  <a:schemeClr val="bg1"/>
                </a:bgClr>
              </a:pattFill>
              <a:ln w="1270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48" name="Line 8"/>
            <p:cNvSpPr>
              <a:spLocks noChangeShapeType="1"/>
            </p:cNvSpPr>
            <p:nvPr/>
          </p:nvSpPr>
          <p:spPr bwMode="auto">
            <a:xfrm>
              <a:off x="2227" y="504"/>
              <a:ext cx="1" cy="794"/>
            </a:xfrm>
            <a:prstGeom prst="line">
              <a:avLst/>
            </a:prstGeom>
            <a:noFill/>
            <a:ln w="127000" cap="rnd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Rectangle 9"/>
            <p:cNvSpPr>
              <a:spLocks noChangeArrowheads="1"/>
            </p:cNvSpPr>
            <p:nvPr/>
          </p:nvSpPr>
          <p:spPr bwMode="auto">
            <a:xfrm>
              <a:off x="2115" y="1352"/>
              <a:ext cx="198" cy="390"/>
            </a:xfrm>
            <a:prstGeom prst="rect">
              <a:avLst/>
            </a:prstGeom>
            <a:noFill/>
            <a:ln w="1270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2400" b="1" dirty="0" smtClean="0">
                  <a:solidFill>
                    <a:srgbClr val="080808"/>
                  </a:solidFill>
                </a:rPr>
                <a:t>2</a:t>
              </a:r>
              <a:endParaRPr lang="en-US" altLang="zh-CN" sz="2400" b="1" dirty="0">
                <a:solidFill>
                  <a:srgbClr val="080808"/>
                </a:solidFill>
              </a:endParaRPr>
            </a:p>
          </p:txBody>
        </p:sp>
      </p:grpSp>
      <p:grpSp>
        <p:nvGrpSpPr>
          <p:cNvPr id="52" name="Group 4"/>
          <p:cNvGrpSpPr>
            <a:grpSpLocks/>
          </p:cNvGrpSpPr>
          <p:nvPr/>
        </p:nvGrpSpPr>
        <p:grpSpPr bwMode="auto">
          <a:xfrm>
            <a:off x="6768417" y="1794882"/>
            <a:ext cx="1223963" cy="1501004"/>
            <a:chOff x="1956" y="504"/>
            <a:chExt cx="522" cy="1269"/>
          </a:xfrm>
        </p:grpSpPr>
        <p:grpSp>
          <p:nvGrpSpPr>
            <p:cNvPr id="53" name="Group 5"/>
            <p:cNvGrpSpPr>
              <a:grpSpLocks/>
            </p:cNvGrpSpPr>
            <p:nvPr/>
          </p:nvGrpSpPr>
          <p:grpSpPr bwMode="auto">
            <a:xfrm>
              <a:off x="1956" y="1274"/>
              <a:ext cx="522" cy="499"/>
              <a:chOff x="793" y="1071"/>
              <a:chExt cx="522" cy="499"/>
            </a:xfrm>
          </p:grpSpPr>
          <p:sp>
            <p:nvSpPr>
              <p:cNvPr id="56" name="AutoShape 6" descr="20%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522" cy="499"/>
              </a:xfrm>
              <a:prstGeom prst="star5">
                <a:avLst/>
              </a:prstGeom>
              <a:pattFill prst="pct20">
                <a:fgClr>
                  <a:srgbClr val="FF9900"/>
                </a:fgClr>
                <a:bgClr>
                  <a:schemeClr val="bg1"/>
                </a:bgClr>
              </a:pattFill>
              <a:ln w="1270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7" name="AutoShape 7" descr="90%"/>
              <p:cNvSpPr>
                <a:spLocks noChangeArrowheads="1"/>
              </p:cNvSpPr>
              <p:nvPr/>
            </p:nvSpPr>
            <p:spPr bwMode="auto">
              <a:xfrm>
                <a:off x="930" y="1185"/>
                <a:ext cx="249" cy="272"/>
              </a:xfrm>
              <a:prstGeom prst="star5">
                <a:avLst/>
              </a:prstGeom>
              <a:pattFill prst="pct90">
                <a:fgClr>
                  <a:srgbClr val="FF9900"/>
                </a:fgClr>
                <a:bgClr>
                  <a:schemeClr val="bg1"/>
                </a:bgClr>
              </a:pattFill>
              <a:ln w="1270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2227" y="504"/>
              <a:ext cx="1" cy="794"/>
            </a:xfrm>
            <a:prstGeom prst="line">
              <a:avLst/>
            </a:prstGeom>
            <a:noFill/>
            <a:ln w="127000" cap="rnd">
              <a:solidFill>
                <a:srgbClr val="FF99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2115" y="1352"/>
              <a:ext cx="198" cy="390"/>
            </a:xfrm>
            <a:prstGeom prst="rect">
              <a:avLst/>
            </a:prstGeom>
            <a:noFill/>
            <a:ln w="1270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sz="2400" b="1" dirty="0" smtClean="0">
                  <a:solidFill>
                    <a:srgbClr val="080808"/>
                  </a:solidFill>
                </a:rPr>
                <a:t>3</a:t>
              </a:r>
              <a:endParaRPr lang="en-US" altLang="zh-CN" sz="2400" b="1" dirty="0">
                <a:solidFill>
                  <a:srgbClr val="080808"/>
                </a:solidFill>
              </a:endParaRPr>
            </a:p>
          </p:txBody>
        </p:sp>
      </p:grpSp>
      <p:sp>
        <p:nvSpPr>
          <p:cNvPr id="58" name="下箭头 57"/>
          <p:cNvSpPr/>
          <p:nvPr/>
        </p:nvSpPr>
        <p:spPr bwMode="auto">
          <a:xfrm>
            <a:off x="1620117" y="3919118"/>
            <a:ext cx="324036" cy="288032"/>
          </a:xfrm>
          <a:prstGeom prst="downArrow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HY견고딕" pitchFamily="18" charset="-127"/>
            </a:endParaRPr>
          </a:p>
        </p:txBody>
      </p:sp>
      <p:sp>
        <p:nvSpPr>
          <p:cNvPr id="59" name="下箭头 58"/>
          <p:cNvSpPr/>
          <p:nvPr/>
        </p:nvSpPr>
        <p:spPr bwMode="auto">
          <a:xfrm>
            <a:off x="4187430" y="3847110"/>
            <a:ext cx="324036" cy="288032"/>
          </a:xfrm>
          <a:prstGeom prst="downArrow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HY견고딕" pitchFamily="18" charset="-127"/>
            </a:endParaRPr>
          </a:p>
        </p:txBody>
      </p:sp>
      <p:sp>
        <p:nvSpPr>
          <p:cNvPr id="60" name="下箭头 59"/>
          <p:cNvSpPr/>
          <p:nvPr/>
        </p:nvSpPr>
        <p:spPr bwMode="auto">
          <a:xfrm>
            <a:off x="7272300" y="3847110"/>
            <a:ext cx="324036" cy="288032"/>
          </a:xfrm>
          <a:prstGeom prst="downArrow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HY견고딕" pitchFamily="18" charset="-127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03616" y="5179258"/>
            <a:ext cx="23503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Verdana" pitchFamily="34" charset="0"/>
                <a:ea typeface="楷体" pitchFamily="49" charset="-122"/>
              </a:rPr>
              <a:t>治疗精神分裂症</a:t>
            </a:r>
            <a:endParaRPr lang="en-US" altLang="zh-CN" sz="2400" dirty="0" smtClean="0">
              <a:solidFill>
                <a:srgbClr val="FF0000"/>
              </a:solidFill>
              <a:latin typeface="Verdana" pitchFamily="34" charset="0"/>
              <a:ea typeface="楷体" pitchFamily="49" charset="-122"/>
            </a:endParaRPr>
          </a:p>
          <a:p>
            <a:pPr algn="ctr" eaLnBrk="1" hangingPunct="1">
              <a:spcBef>
                <a:spcPct val="50000"/>
              </a:spcBef>
            </a:pPr>
            <a:r>
              <a:rPr kumimoji="1" lang="en-US" altLang="zh-CN" sz="2400" kern="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400" dirty="0" smtClean="0">
                <a:solidFill>
                  <a:srgbClr val="FF0000"/>
                </a:solidFill>
                <a:latin typeface="Verdana" pitchFamily="34" charset="0"/>
                <a:ea typeface="楷体" pitchFamily="49" charset="-122"/>
              </a:rPr>
              <a:t>阳性症状</a:t>
            </a:r>
            <a:r>
              <a:rPr kumimoji="1" lang="en-US" altLang="zh-CN" sz="2400" kern="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400" dirty="0">
              <a:solidFill>
                <a:srgbClr val="FF0000"/>
              </a:solidFill>
              <a:latin typeface="Verdana" pitchFamily="34" charset="0"/>
              <a:ea typeface="楷体" pitchFamily="49" charset="-122"/>
            </a:endParaRPr>
          </a:p>
        </p:txBody>
      </p:sp>
      <p:sp>
        <p:nvSpPr>
          <p:cNvPr id="62" name="下箭头 61"/>
          <p:cNvSpPr/>
          <p:nvPr/>
        </p:nvSpPr>
        <p:spPr bwMode="auto">
          <a:xfrm>
            <a:off x="1620117" y="4819218"/>
            <a:ext cx="324036" cy="288032"/>
          </a:xfrm>
          <a:prstGeom prst="downArrow">
            <a:avLst/>
          </a:prstGeom>
          <a:solidFill>
            <a:schemeClr val="accent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HY견고딕" pitchFamily="18" charset="-127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879812" y="5185645"/>
            <a:ext cx="32800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Verdana" pitchFamily="34" charset="0"/>
                <a:ea typeface="楷体" pitchFamily="49" charset="-122"/>
              </a:rPr>
              <a:t>呕吐和顽固性呃逆</a:t>
            </a:r>
            <a:endParaRPr lang="en-US" altLang="zh-CN" sz="2400" dirty="0" smtClean="0">
              <a:solidFill>
                <a:srgbClr val="FF0000"/>
              </a:solidFill>
              <a:latin typeface="Verdana" pitchFamily="34" charset="0"/>
              <a:ea typeface="楷体" pitchFamily="49" charset="-122"/>
            </a:endParaRPr>
          </a:p>
          <a:p>
            <a:pPr algn="ctr" eaLnBrk="1" hangingPunct="1">
              <a:spcBef>
                <a:spcPct val="50000"/>
              </a:spcBef>
            </a:pPr>
            <a:r>
              <a:rPr kumimoji="1" lang="en-US" altLang="zh-CN" sz="2400" kern="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kumimoji="1" lang="zh-CN" altLang="en-US" sz="2400" kern="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非前庭神经刺激引起</a:t>
            </a:r>
            <a:r>
              <a:rPr kumimoji="1" lang="en-US" altLang="zh-CN" sz="2400" kern="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400" dirty="0" smtClean="0">
              <a:solidFill>
                <a:srgbClr val="FF0000"/>
              </a:solidFill>
              <a:latin typeface="Verdana" pitchFamily="34" charset="0"/>
              <a:ea typeface="楷体" pitchFamily="49" charset="-122"/>
            </a:endParaRPr>
          </a:p>
        </p:txBody>
      </p:sp>
      <p:sp>
        <p:nvSpPr>
          <p:cNvPr id="64" name="下箭头 63"/>
          <p:cNvSpPr/>
          <p:nvPr/>
        </p:nvSpPr>
        <p:spPr bwMode="auto">
          <a:xfrm>
            <a:off x="4187430" y="4783214"/>
            <a:ext cx="324036" cy="288032"/>
          </a:xfrm>
          <a:prstGeom prst="downArrow">
            <a:avLst/>
          </a:prstGeom>
          <a:solidFill>
            <a:schemeClr val="accent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HY견고딕" pitchFamily="18" charset="-127"/>
            </a:endParaRPr>
          </a:p>
        </p:txBody>
      </p:sp>
      <p:sp>
        <p:nvSpPr>
          <p:cNvPr id="65" name="下箭头 64"/>
          <p:cNvSpPr/>
          <p:nvPr/>
        </p:nvSpPr>
        <p:spPr bwMode="auto">
          <a:xfrm>
            <a:off x="7308304" y="4747210"/>
            <a:ext cx="324036" cy="288032"/>
          </a:xfrm>
          <a:prstGeom prst="downArrow">
            <a:avLst/>
          </a:prstGeom>
          <a:solidFill>
            <a:schemeClr val="accent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HY견고딕" pitchFamily="18" charset="-127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049593" y="5181706"/>
            <a:ext cx="28873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Verdana" pitchFamily="34" charset="0"/>
                <a:ea typeface="楷体" pitchFamily="49" charset="-122"/>
              </a:rPr>
              <a:t>人工冬眠</a:t>
            </a:r>
            <a:endParaRPr lang="en-US" altLang="zh-CN" sz="2400" dirty="0" smtClean="0">
              <a:solidFill>
                <a:srgbClr val="FF0000"/>
              </a:solidFill>
              <a:latin typeface="Verdana" pitchFamily="34" charset="0"/>
              <a:ea typeface="楷体" pitchFamily="49" charset="-122"/>
            </a:endParaRPr>
          </a:p>
          <a:p>
            <a:pPr algn="ctr" eaLnBrk="1" hangingPunct="1">
              <a:spcBef>
                <a:spcPct val="50000"/>
              </a:spcBef>
            </a:pPr>
            <a:r>
              <a:rPr kumimoji="1" lang="en-US" altLang="zh-CN" sz="2400" kern="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en-US" altLang="zh-CN" sz="2400" dirty="0" smtClean="0">
                <a:solidFill>
                  <a:srgbClr val="FF0000"/>
                </a:solidFill>
                <a:latin typeface="Verdana" pitchFamily="34" charset="0"/>
                <a:ea typeface="楷体" pitchFamily="49" charset="-122"/>
              </a:rPr>
              <a:t>+</a:t>
            </a:r>
            <a:r>
              <a:rPr lang="zh-CN" altLang="en-US" sz="2400" dirty="0" smtClean="0">
                <a:solidFill>
                  <a:srgbClr val="FF0000"/>
                </a:solidFill>
                <a:latin typeface="Verdana" pitchFamily="34" charset="0"/>
                <a:ea typeface="楷体" pitchFamily="49" charset="-122"/>
              </a:rPr>
              <a:t>异丙嗪</a:t>
            </a:r>
            <a:r>
              <a:rPr lang="en-US" altLang="zh-CN" sz="2400" dirty="0" smtClean="0">
                <a:solidFill>
                  <a:srgbClr val="FF0000"/>
                </a:solidFill>
                <a:latin typeface="Verdana" pitchFamily="34" charset="0"/>
                <a:ea typeface="楷体" pitchFamily="49" charset="-122"/>
              </a:rPr>
              <a:t>+</a:t>
            </a:r>
            <a:r>
              <a:rPr lang="zh-CN" altLang="en-US" sz="2400" dirty="0" smtClean="0">
                <a:solidFill>
                  <a:srgbClr val="FF0000"/>
                </a:solidFill>
                <a:latin typeface="Verdana" pitchFamily="34" charset="0"/>
                <a:ea typeface="楷体" pitchFamily="49" charset="-122"/>
              </a:rPr>
              <a:t>哌替啶</a:t>
            </a:r>
            <a:r>
              <a:rPr kumimoji="1" lang="en-US" altLang="zh-CN" sz="2400" kern="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)</a:t>
            </a:r>
            <a:endParaRPr lang="zh-CN" altLang="en-US" sz="2400" dirty="0" smtClean="0">
              <a:solidFill>
                <a:srgbClr val="FF0000"/>
              </a:solidFill>
              <a:latin typeface="Verdana" pitchFamily="34" charset="0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148064" y="1808820"/>
            <a:ext cx="3060340" cy="32763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锥体外系反应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Char char="v"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帕金森综合征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Char char="v"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 急性肌张力障碍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Char char="v"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 静坐不能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Char char="v"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Char char="v"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楷体" pitchFamily="2" charset="-122"/>
                <a:ea typeface="华文楷体" pitchFamily="2" charset="-122"/>
                <a:cs typeface="+mn-cs"/>
              </a:rPr>
              <a:t>迟发性运动障碍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   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(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迟发性多动症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)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Char char="v"/>
              <a:tabLst/>
              <a:defRPr/>
            </a:pP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690688" y="5811651"/>
            <a:ext cx="612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更换为非典型性抗精神病药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1016732"/>
            <a:ext cx="385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2"/>
                </a:solidFill>
              </a:rPr>
              <a:t>阻断黑质</a:t>
            </a:r>
            <a:r>
              <a:rPr lang="en-US" altLang="zh-CN" sz="2400" dirty="0" smtClean="0">
                <a:solidFill>
                  <a:schemeClr val="bg2"/>
                </a:solidFill>
              </a:rPr>
              <a:t>-</a:t>
            </a:r>
            <a:r>
              <a:rPr lang="zh-CN" altLang="en-US" sz="2400" dirty="0" smtClean="0">
                <a:solidFill>
                  <a:schemeClr val="bg2"/>
                </a:solidFill>
              </a:rPr>
              <a:t>纹状体</a:t>
            </a:r>
            <a:r>
              <a:rPr lang="en-US" altLang="zh-CN" sz="2400" dirty="0" smtClean="0">
                <a:solidFill>
                  <a:schemeClr val="bg2"/>
                </a:solidFill>
              </a:rPr>
              <a:t>D</a:t>
            </a:r>
            <a:r>
              <a:rPr lang="en-US" altLang="zh-CN" sz="2400" baseline="-25000" dirty="0" smtClean="0">
                <a:solidFill>
                  <a:schemeClr val="bg2"/>
                </a:solidFill>
              </a:rPr>
              <a:t>2</a:t>
            </a:r>
            <a:r>
              <a:rPr lang="zh-CN" altLang="en-US" sz="2400" dirty="0" smtClean="0">
                <a:solidFill>
                  <a:schemeClr val="bg2"/>
                </a:solidFill>
              </a:rPr>
              <a:t>样受体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wht\Desktop\Main-dopaminergic-pathways-in-the-brain-A-nigrostriatal-pathway-B-mesolimb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0" y="1340768"/>
            <a:ext cx="4146802" cy="3600400"/>
          </a:xfrm>
          <a:prstGeom prst="rect">
            <a:avLst/>
          </a:prstGeom>
          <a:noFill/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87524" y="5163579"/>
            <a:ext cx="4644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400" dirty="0" smtClean="0">
                <a:solidFill>
                  <a:schemeClr val="bg2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zh-CN" altLang="en-US" sz="2400" b="1" dirty="0" smtClean="0">
                <a:solidFill>
                  <a:schemeClr val="bg2"/>
                </a:solidFill>
                <a:latin typeface="楷体" pitchFamily="49" charset="-122"/>
                <a:ea typeface="楷体" pitchFamily="49" charset="-122"/>
              </a:rPr>
              <a:t>脑内常见的</a:t>
            </a:r>
            <a:r>
              <a:rPr lang="en-US" altLang="zh-CN" sz="2400" b="1" dirty="0" smtClean="0">
                <a:solidFill>
                  <a:schemeClr val="bg2"/>
                </a:solidFill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400" b="1" dirty="0" smtClean="0">
                <a:solidFill>
                  <a:schemeClr val="bg2"/>
                </a:solidFill>
                <a:latin typeface="楷体" pitchFamily="49" charset="-122"/>
                <a:ea typeface="楷体" pitchFamily="49" charset="-122"/>
              </a:rPr>
              <a:t>条多巴胺通路）</a:t>
            </a:r>
            <a:endParaRPr lang="zh-CN" altLang="en-US" sz="2400" b="1" dirty="0">
              <a:solidFill>
                <a:schemeClr val="bg2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9572" y="4910971"/>
            <a:ext cx="37850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0" dirty="0" smtClean="0">
                <a:solidFill>
                  <a:schemeClr val="bg2"/>
                </a:solidFill>
              </a:rPr>
              <a:t>(From Anne </a:t>
            </a:r>
            <a:r>
              <a:rPr lang="en-US" altLang="zh-CN" sz="1000" b="0" dirty="0" err="1" smtClean="0">
                <a:solidFill>
                  <a:schemeClr val="bg2"/>
                </a:solidFill>
              </a:rPr>
              <a:t>Tammimäki’s</a:t>
            </a:r>
            <a:r>
              <a:rPr lang="en-US" altLang="zh-CN" sz="1000" b="0" dirty="0" smtClean="0">
                <a:solidFill>
                  <a:schemeClr val="bg2"/>
                </a:solidFill>
              </a:rPr>
              <a:t> thesis, University of Helsinki)</a:t>
            </a:r>
            <a:endParaRPr lang="zh-CN" alt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gray">
          <a:xfrm>
            <a:off x="969963" y="747898"/>
            <a:ext cx="2665412" cy="70326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0000CC"/>
                </a:solidFill>
                <a:latin typeface="Verdana" pitchFamily="34" charset="0"/>
                <a:ea typeface="楷体" pitchFamily="49" charset="-122"/>
              </a:rPr>
              <a:t>阻断</a:t>
            </a:r>
            <a:r>
              <a:rPr lang="el-GR" altLang="zh-CN" sz="2800" b="1" dirty="0">
                <a:solidFill>
                  <a:srgbClr val="0000CC"/>
                </a:solidFill>
                <a:latin typeface="Verdana" pitchFamily="34" charset="0"/>
                <a:ea typeface="楷体" pitchFamily="49" charset="-122"/>
              </a:rPr>
              <a:t>α</a:t>
            </a:r>
            <a:r>
              <a:rPr lang="zh-CN" altLang="en-US" sz="2800" b="1" dirty="0">
                <a:solidFill>
                  <a:srgbClr val="0000CC"/>
                </a:solidFill>
                <a:latin typeface="Verdana" pitchFamily="34" charset="0"/>
                <a:ea typeface="楷体" pitchFamily="49" charset="-122"/>
              </a:rPr>
              <a:t>受体</a:t>
            </a:r>
            <a:endParaRPr lang="zh-CN" altLang="el-GR" sz="2800" b="1" dirty="0">
              <a:solidFill>
                <a:srgbClr val="0000CC"/>
              </a:solidFill>
              <a:latin typeface="Verdana" pitchFamily="34" charset="0"/>
              <a:ea typeface="楷体" pitchFamily="49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gray">
          <a:xfrm>
            <a:off x="395288" y="119080"/>
            <a:ext cx="306058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28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氯丙嗪的其他作用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5003800" y="750374"/>
            <a:ext cx="2736850" cy="70326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0000CC"/>
                </a:solidFill>
                <a:latin typeface="Verdana" pitchFamily="34" charset="0"/>
                <a:ea typeface="楷体" pitchFamily="49" charset="-122"/>
              </a:rPr>
              <a:t>阻断</a:t>
            </a:r>
            <a:r>
              <a:rPr lang="en-US" altLang="zh-CN" sz="2800" b="1" dirty="0">
                <a:solidFill>
                  <a:srgbClr val="0000CC"/>
                </a:solidFill>
                <a:latin typeface="Verdana" pitchFamily="34" charset="0"/>
                <a:ea typeface="楷体" pitchFamily="49" charset="-122"/>
              </a:rPr>
              <a:t>M</a:t>
            </a:r>
            <a:r>
              <a:rPr lang="zh-CN" altLang="en-US" sz="2800" b="1" dirty="0">
                <a:solidFill>
                  <a:srgbClr val="0000CC"/>
                </a:solidFill>
                <a:latin typeface="Verdana" pitchFamily="34" charset="0"/>
                <a:ea typeface="楷体" pitchFamily="49" charset="-122"/>
              </a:rPr>
              <a:t>受体</a:t>
            </a:r>
            <a:endParaRPr lang="zh-CN" altLang="el-GR" sz="2800" b="1" dirty="0">
              <a:solidFill>
                <a:srgbClr val="0000CC"/>
              </a:solidFill>
              <a:latin typeface="Verdana" pitchFamily="34" charset="0"/>
              <a:ea typeface="楷体" pitchFamily="49" charset="-122"/>
            </a:endParaRPr>
          </a:p>
        </p:txBody>
      </p:sp>
      <p:pic>
        <p:nvPicPr>
          <p:cNvPr id="5" name="Picture 5" descr="arrow-blue-outline-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713010" cy="9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276410" y="2276957"/>
            <a:ext cx="2124608" cy="612677"/>
            <a:chOff x="476" y="2795"/>
            <a:chExt cx="2132" cy="510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gray">
            <a:xfrm>
              <a:off x="476" y="2795"/>
              <a:ext cx="2132" cy="51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BA533"/>
                </a:gs>
                <a:gs pos="50000">
                  <a:srgbClr val="FBECD4"/>
                </a:gs>
                <a:gs pos="100000">
                  <a:srgbClr val="EBA533"/>
                </a:gs>
              </a:gsLst>
              <a:lin ang="540000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gray">
            <a:xfrm>
              <a:off x="567" y="2858"/>
              <a:ext cx="1905" cy="4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00000"/>
                  </a:solidFill>
                  <a:ea typeface="华文楷体" pitchFamily="2" charset="-122"/>
                </a:rPr>
                <a:t>血压下降</a:t>
              </a:r>
            </a:p>
          </p:txBody>
        </p:sp>
      </p:grpSp>
      <p:sp>
        <p:nvSpPr>
          <p:cNvPr id="9" name="AutoShape 10"/>
          <p:cNvSpPr>
            <a:spLocks noChangeArrowheads="1"/>
          </p:cNvSpPr>
          <p:nvPr/>
        </p:nvSpPr>
        <p:spPr bwMode="gray">
          <a:xfrm>
            <a:off x="4567104" y="2276872"/>
            <a:ext cx="3636280" cy="61215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A533"/>
              </a:gs>
              <a:gs pos="50000">
                <a:srgbClr val="FBECD4"/>
              </a:gs>
              <a:gs pos="100000">
                <a:srgbClr val="EBA533"/>
              </a:gs>
            </a:gsLst>
            <a:lin ang="5400000" scaled="1"/>
          </a:grad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sz="2800" b="1" dirty="0">
                <a:solidFill>
                  <a:srgbClr val="080808"/>
                </a:solidFill>
                <a:ea typeface="华文楷体" pitchFamily="2" charset="-122"/>
              </a:rPr>
              <a:t>口干、便秘、视力模糊</a:t>
            </a:r>
          </a:p>
        </p:txBody>
      </p:sp>
      <p:pic>
        <p:nvPicPr>
          <p:cNvPr id="10" name="Picture 11" descr="arrow-blue-outline-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424" y="1340768"/>
            <a:ext cx="713009" cy="9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3"/>
          <p:cNvSpPr>
            <a:spLocks/>
          </p:cNvSpPr>
          <p:nvPr/>
        </p:nvSpPr>
        <p:spPr bwMode="gray">
          <a:xfrm>
            <a:off x="4200525" y="4711216"/>
            <a:ext cx="366713" cy="1562100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1331914" y="3575187"/>
            <a:ext cx="1667280" cy="1080120"/>
            <a:chOff x="4320" y="1152"/>
            <a:chExt cx="414" cy="402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7" name="Rectangle 8"/>
          <p:cNvSpPr>
            <a:spLocks noChangeArrowheads="1"/>
          </p:cNvSpPr>
          <p:nvPr/>
        </p:nvSpPr>
        <p:spPr bwMode="gray">
          <a:xfrm>
            <a:off x="1374775" y="3650766"/>
            <a:ext cx="17049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080808"/>
                </a:solidFill>
                <a:ea typeface="华文楷体" pitchFamily="2" charset="-122"/>
              </a:rPr>
              <a:t>催乳素</a:t>
            </a:r>
          </a:p>
          <a:p>
            <a:pPr algn="ctr" eaLnBrk="1" hangingPunct="1"/>
            <a:r>
              <a:rPr lang="zh-CN" altLang="en-US" sz="2800" b="1">
                <a:solidFill>
                  <a:srgbClr val="080808"/>
                </a:solidFill>
                <a:ea typeface="华文楷体" pitchFamily="2" charset="-122"/>
              </a:rPr>
              <a:t>分泌增多</a:t>
            </a:r>
          </a:p>
        </p:txBody>
      </p: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3752850" y="3575187"/>
            <a:ext cx="1563998" cy="1080120"/>
            <a:chOff x="4320" y="1152"/>
            <a:chExt cx="414" cy="402"/>
          </a:xfrm>
        </p:grpSpPr>
        <p:sp>
          <p:nvSpPr>
            <p:cNvPr id="19" name="AutoShape 10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6084888" y="3636471"/>
            <a:ext cx="1835484" cy="1040042"/>
            <a:chOff x="4320" y="1152"/>
            <a:chExt cx="414" cy="402"/>
          </a:xfrm>
        </p:grpSpPr>
        <p:sp>
          <p:nvSpPr>
            <p:cNvPr id="22" name="AutoShape 13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24" name="Rectangle 15"/>
          <p:cNvSpPr>
            <a:spLocks noChangeArrowheads="1"/>
          </p:cNvSpPr>
          <p:nvPr/>
        </p:nvSpPr>
        <p:spPr bwMode="gray">
          <a:xfrm>
            <a:off x="3708400" y="3634891"/>
            <a:ext cx="1792288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080808"/>
                </a:solidFill>
                <a:ea typeface="华文楷体" pitchFamily="2" charset="-122"/>
              </a:rPr>
              <a:t>促性腺激</a:t>
            </a:r>
          </a:p>
          <a:p>
            <a:pPr algn="ctr" eaLnBrk="1" hangingPunct="1"/>
            <a:r>
              <a:rPr lang="zh-CN" altLang="en-US" sz="2800" b="1">
                <a:solidFill>
                  <a:srgbClr val="080808"/>
                </a:solidFill>
                <a:ea typeface="华文楷体" pitchFamily="2" charset="-122"/>
              </a:rPr>
              <a:t>素减少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gray">
          <a:xfrm>
            <a:off x="6230938" y="3634891"/>
            <a:ext cx="16256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080808"/>
                </a:solidFill>
                <a:ea typeface="华文楷体" pitchFamily="2" charset="-122"/>
              </a:rPr>
              <a:t>抑制生长</a:t>
            </a:r>
          </a:p>
          <a:p>
            <a:pPr algn="ctr" eaLnBrk="1" hangingPunct="1"/>
            <a:r>
              <a:rPr lang="zh-CN" altLang="en-US" sz="2800" b="1">
                <a:solidFill>
                  <a:srgbClr val="080808"/>
                </a:solidFill>
                <a:ea typeface="华文楷体" pitchFamily="2" charset="-122"/>
              </a:rPr>
              <a:t>激素分泌</a:t>
            </a:r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ltGray">
          <a:xfrm>
            <a:off x="1071563" y="5555408"/>
            <a:ext cx="6626225" cy="5760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1013544" y="5583022"/>
            <a:ext cx="676875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D7181F"/>
              </a:buClr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2719D9"/>
                </a:solidFill>
                <a:ea typeface="华文楷体" pitchFamily="2" charset="-122"/>
              </a:rPr>
              <a:t>乳腺增大、泌乳、月经停止、抑制生长</a:t>
            </a:r>
          </a:p>
        </p:txBody>
      </p:sp>
      <p:sp>
        <p:nvSpPr>
          <p:cNvPr id="28" name="Freeform 2"/>
          <p:cNvSpPr>
            <a:spLocks/>
          </p:cNvSpPr>
          <p:nvPr/>
        </p:nvSpPr>
        <p:spPr bwMode="gray">
          <a:xfrm>
            <a:off x="2015716" y="4763319"/>
            <a:ext cx="2340259" cy="756084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Freeform 3"/>
          <p:cNvSpPr>
            <a:spLocks/>
          </p:cNvSpPr>
          <p:nvPr/>
        </p:nvSpPr>
        <p:spPr bwMode="gray">
          <a:xfrm>
            <a:off x="4387974" y="4662227"/>
            <a:ext cx="326563" cy="858116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Freeform 4"/>
          <p:cNvSpPr>
            <a:spLocks/>
          </p:cNvSpPr>
          <p:nvPr/>
        </p:nvSpPr>
        <p:spPr bwMode="gray">
          <a:xfrm flipH="1">
            <a:off x="4788024" y="4752482"/>
            <a:ext cx="2340260" cy="756084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 bwMode="auto">
          <a:xfrm>
            <a:off x="0" y="3176972"/>
            <a:ext cx="9144000" cy="72008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68313" y="2781300"/>
            <a:ext cx="7991475" cy="14573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CN" sz="36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</a:rPr>
              <a:t/>
            </a:r>
            <a:br>
              <a:rPr lang="en-US" altLang="zh-CN" sz="36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</a:rPr>
            </a:br>
            <a:r>
              <a:rPr lang="zh-CN" altLang="en-US" sz="36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</a:rPr>
              <a:t>第二代</a:t>
            </a:r>
            <a:r>
              <a:rPr lang="en-US" altLang="zh-CN" sz="36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</a:rPr>
              <a:t>(</a:t>
            </a:r>
            <a:r>
              <a:rPr lang="zh-CN" altLang="en-US" sz="36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</a:rPr>
              <a:t>非典型、新型</a:t>
            </a:r>
            <a:r>
              <a:rPr lang="en-US" altLang="zh-CN" sz="36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</a:rPr>
              <a:t>)</a:t>
            </a:r>
            <a:r>
              <a:rPr lang="zh-CN" altLang="en-US" sz="36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</a:rPr>
              <a:t>抗精神病药物</a:t>
            </a:r>
            <a:r>
              <a:rPr lang="en-US" altLang="zh-CN" sz="36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</a:rPr>
              <a:t/>
            </a:r>
            <a:br>
              <a:rPr lang="en-US" altLang="zh-CN" sz="3600" b="1" kern="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</a:rPr>
            </a:br>
            <a:endParaRPr lang="zh-CN" altLang="en-US" sz="3600" b="1" kern="0" dirty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575557" y="149143"/>
            <a:ext cx="2556284" cy="7200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sz="2800" dirty="0">
                <a:solidFill>
                  <a:srgbClr val="000000"/>
                </a:solidFill>
                <a:latin typeface="Verdana" pitchFamily="34" charset="0"/>
              </a:rPr>
              <a:t>5-HT</a:t>
            </a:r>
            <a:r>
              <a:rPr lang="en-US" altLang="zh-CN" sz="2800" baseline="-25000" dirty="0">
                <a:solidFill>
                  <a:srgbClr val="000000"/>
                </a:solidFill>
                <a:latin typeface="Verdana" pitchFamily="34" charset="0"/>
              </a:rPr>
              <a:t>2A</a:t>
            </a:r>
            <a:r>
              <a:rPr lang="zh-CN" altLang="en-US" sz="28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受体</a:t>
            </a:r>
            <a:endParaRPr lang="zh-CN" altLang="en-US" sz="24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611956" y="836712"/>
            <a:ext cx="8064500" cy="27638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CN" altLang="en-US" sz="2800" kern="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非</a:t>
            </a:r>
            <a:r>
              <a:rPr lang="zh-CN" altLang="en-US" sz="2800" kern="0" dirty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经典</a:t>
            </a:r>
            <a:r>
              <a:rPr lang="zh-CN" altLang="en-US" sz="2800" kern="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抗精神病药同时阻断</a:t>
            </a:r>
            <a:r>
              <a:rPr lang="en-US" altLang="zh-CN" sz="2800" b="1" kern="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5-</a:t>
            </a:r>
            <a:r>
              <a:rPr lang="en-US" altLang="zh-CN" sz="2800" b="1" kern="0" dirty="0" err="1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HT</a:t>
            </a:r>
            <a:r>
              <a:rPr lang="en-US" altLang="zh-CN" sz="2800" b="1" kern="0" baseline="-25000" dirty="0" err="1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2A</a:t>
            </a:r>
            <a:r>
              <a:rPr lang="zh-CN" altLang="en-US" sz="2800" kern="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及</a:t>
            </a:r>
            <a:r>
              <a:rPr lang="en-US" altLang="zh-CN" sz="2800" kern="0" dirty="0" err="1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D2R</a:t>
            </a:r>
            <a:r>
              <a:rPr lang="zh-CN" altLang="en-US" sz="2800" kern="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受</a:t>
            </a:r>
            <a:r>
              <a:rPr lang="zh-CN" altLang="en-US" sz="2800" b="1" kern="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体</a:t>
            </a:r>
            <a:endParaRPr lang="zh-CN" altLang="en-US" sz="2800" b="1" kern="0" dirty="0">
              <a:solidFill>
                <a:srgbClr val="FF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marL="342900" indent="-5040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zh-CN" altLang="en-US" sz="2400" b="1" kern="0" dirty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阴性症状与</a:t>
            </a:r>
            <a:r>
              <a:rPr lang="en-US" altLang="zh-CN" sz="2400" b="1" kern="0" dirty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5-HT</a:t>
            </a:r>
            <a:r>
              <a:rPr lang="en-US" altLang="zh-CN" sz="2400" b="1" kern="0" baseline="-25000" dirty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2A</a:t>
            </a:r>
            <a:r>
              <a:rPr lang="zh-CN" altLang="en-US" sz="2400" b="1" kern="0" dirty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功能亢进可能有关</a:t>
            </a:r>
          </a:p>
          <a:p>
            <a:pPr marL="342900" indent="-5040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zh-CN" altLang="en-US" sz="2400" b="1" kern="0" dirty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阻滞</a:t>
            </a:r>
            <a:r>
              <a:rPr lang="en-US" altLang="zh-CN" sz="2400" b="1" kern="0" dirty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5-HT</a:t>
            </a:r>
            <a:r>
              <a:rPr lang="en-US" altLang="zh-CN" sz="2400" b="1" kern="0" baseline="-25000" dirty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2A</a:t>
            </a:r>
            <a:r>
              <a:rPr lang="zh-CN" altLang="en-US" sz="2400" b="1" kern="0" dirty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可以</a:t>
            </a:r>
            <a:r>
              <a:rPr lang="zh-CN" altLang="en-US" sz="2400" b="1" kern="0" dirty="0" smtClean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减少锥体外</a:t>
            </a:r>
            <a:r>
              <a:rPr lang="zh-CN" altLang="en-US" sz="2400" b="1" kern="0" dirty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系反应</a:t>
            </a:r>
            <a:endParaRPr lang="en-US" altLang="zh-CN" sz="2400" b="1" kern="0" dirty="0">
              <a:solidFill>
                <a:schemeClr val="tx2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marL="342900" indent="-5040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zh-CN" altLang="en-US" sz="2400" b="1" kern="0" dirty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阻滞</a:t>
            </a:r>
            <a:r>
              <a:rPr lang="en-US" altLang="zh-CN" sz="2400" b="1" kern="0" dirty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5-HT</a:t>
            </a:r>
            <a:r>
              <a:rPr lang="en-US" altLang="zh-CN" sz="2400" b="1" kern="0" baseline="-25000" dirty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2A</a:t>
            </a:r>
            <a:r>
              <a:rPr lang="zh-CN" altLang="en-US" sz="2400" b="1" kern="0" dirty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可以增高</a:t>
            </a:r>
            <a:r>
              <a:rPr lang="en-US" altLang="zh-CN" sz="2400" b="1" kern="0" dirty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5-HT</a:t>
            </a:r>
            <a:r>
              <a:rPr lang="en-US" altLang="zh-CN" sz="2400" b="1" kern="0" baseline="-25000" dirty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1A</a:t>
            </a:r>
            <a:r>
              <a:rPr lang="zh-CN" altLang="en-US" sz="2400" b="1" kern="0" dirty="0">
                <a:solidFill>
                  <a:schemeClr val="tx2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兴奋性，改善抑郁及焦虑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zh-CN" altLang="en-US" sz="2800" b="1" kern="0" dirty="0">
              <a:solidFill>
                <a:schemeClr val="tx2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4" name="Picture 5" descr="查看源图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203" y="3465004"/>
            <a:ext cx="4189248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900113" y="2313595"/>
            <a:ext cx="7704137" cy="30956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en-US" altLang="zh-CN" sz="2800" b="1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①</a:t>
            </a:r>
            <a:r>
              <a:rPr lang="en-US" altLang="zh-CN" sz="2800" b="1" kern="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5-HT</a:t>
            </a:r>
            <a:r>
              <a:rPr lang="zh-CN" altLang="en-US" sz="2800" b="1" kern="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2800" b="1" kern="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DA</a:t>
            </a:r>
            <a:r>
              <a:rPr lang="zh-CN" altLang="en-US" sz="2800" b="1" kern="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受体阻断剂：</a:t>
            </a:r>
            <a:r>
              <a:rPr lang="zh-CN" altLang="en-US" sz="2200" b="1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利</a:t>
            </a:r>
            <a:r>
              <a:rPr lang="zh-CN" altLang="en-US" sz="1900" b="1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培酮、帕利哌酮、齐拉西酮</a:t>
            </a:r>
            <a:endParaRPr lang="zh-CN" altLang="en-US" sz="2800" b="1" kern="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en-US" altLang="zh-CN" sz="2800" b="1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②</a:t>
            </a:r>
            <a:r>
              <a:rPr lang="zh-CN" altLang="en-US" sz="2800" b="1" kern="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多受体作用药：</a:t>
            </a:r>
            <a:r>
              <a:rPr lang="zh-CN" altLang="en-US" sz="2200" b="1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氯氮平、奥氮平、喹硫平</a:t>
            </a:r>
            <a:endParaRPr lang="zh-CN" altLang="en-US" sz="2800" b="1" kern="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en-US" altLang="zh-CN" sz="2800" b="1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③</a:t>
            </a:r>
            <a:r>
              <a:rPr lang="zh-CN" altLang="en-US" sz="2800" b="1" kern="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选择性</a:t>
            </a:r>
            <a:r>
              <a:rPr lang="en-US" altLang="zh-CN" sz="2800" b="1" kern="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D2/D3</a:t>
            </a:r>
            <a:r>
              <a:rPr lang="zh-CN" altLang="en-US" sz="2800" b="1" kern="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受体阻断剂：</a:t>
            </a:r>
            <a:r>
              <a:rPr lang="zh-CN" altLang="en-US" sz="2200" b="1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氨磺必利</a:t>
            </a:r>
            <a:endParaRPr lang="zh-CN" altLang="en-US" sz="2800" b="1" kern="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en-US" altLang="zh-CN" sz="2800" b="1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④</a:t>
            </a:r>
            <a:r>
              <a:rPr lang="en-US" altLang="zh-CN" sz="2800" b="1" kern="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DA</a:t>
            </a:r>
            <a:r>
              <a:rPr lang="zh-CN" altLang="en-US" sz="2800" b="1" kern="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受体部分激动剂：</a:t>
            </a:r>
            <a:r>
              <a:rPr lang="zh-CN" altLang="en-US" sz="2200" b="1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阿立哌唑</a:t>
            </a:r>
            <a:endParaRPr lang="zh-CN" altLang="en-US" sz="2800" b="1" kern="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endParaRPr lang="zh-CN" altLang="en-US" sz="2000" b="1" kern="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685800" y="1183295"/>
            <a:ext cx="7772400" cy="914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3200" kern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+mj-cs"/>
              </a:rPr>
              <a:t>第二代</a:t>
            </a:r>
            <a:r>
              <a:rPr lang="en-US" altLang="zh-CN" sz="3200" kern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+mj-cs"/>
              </a:rPr>
              <a:t>(</a:t>
            </a:r>
            <a:r>
              <a:rPr lang="zh-CN" altLang="en-US" sz="3200" kern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+mj-cs"/>
              </a:rPr>
              <a:t>非典型</a:t>
            </a:r>
            <a:r>
              <a:rPr lang="en-US" altLang="zh-CN" sz="3200" kern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+mj-cs"/>
              </a:rPr>
              <a:t>)</a:t>
            </a:r>
            <a:r>
              <a:rPr lang="zh-CN" altLang="en-US" sz="3200" kern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+mj-cs"/>
              </a:rPr>
              <a:t>抗精神病药物的分类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50825" y="1953233"/>
            <a:ext cx="864235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2144713" y="874676"/>
            <a:ext cx="2037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帕利哌酮</a:t>
            </a:r>
            <a:endParaRPr lang="zh-CN" altLang="en-US" sz="36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 rot="470682">
            <a:off x="1433082" y="1174675"/>
            <a:ext cx="607836" cy="504825"/>
            <a:chOff x="1066" y="1366"/>
            <a:chExt cx="1152" cy="1152"/>
          </a:xfrm>
        </p:grpSpPr>
        <p:sp>
          <p:nvSpPr>
            <p:cNvPr id="12" name="PubPieSlice"/>
            <p:cNvSpPr>
              <a:spLocks noEditPoints="1" noChangeArrowheads="1"/>
            </p:cNvSpPr>
            <p:nvPr/>
          </p:nvSpPr>
          <p:spPr bwMode="auto">
            <a:xfrm>
              <a:off x="1066" y="1366"/>
              <a:ext cx="1152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9 w 21600"/>
                <a:gd name="T10" fmla="*/ 3169 h 21600"/>
                <a:gd name="T11" fmla="*/ 18431 w 21600"/>
                <a:gd name="T12" fmla="*/ 18431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799" y="0"/>
                  </a:moveTo>
                  <a:cubicBezTo>
                    <a:pt x="4834" y="0"/>
                    <a:pt x="0" y="4835"/>
                    <a:pt x="0" y="10799"/>
                  </a:cubicBezTo>
                  <a:cubicBezTo>
                    <a:pt x="-1" y="11336"/>
                    <a:pt x="40" y="11872"/>
                    <a:pt x="119" y="12403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9900FF">
                <a:alpha val="8901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PubPieSlice"/>
            <p:cNvSpPr>
              <a:spLocks noEditPoints="1" noChangeArrowheads="1"/>
            </p:cNvSpPr>
            <p:nvPr/>
          </p:nvSpPr>
          <p:spPr bwMode="auto">
            <a:xfrm>
              <a:off x="1066" y="1366"/>
              <a:ext cx="1152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3169 w 21600"/>
                <a:gd name="T10" fmla="*/ 3169 h 21600"/>
                <a:gd name="T11" fmla="*/ 18431 w 21600"/>
                <a:gd name="T12" fmla="*/ 18431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99" y="12263"/>
                  </a:moveTo>
                  <a:cubicBezTo>
                    <a:pt x="831" y="17613"/>
                    <a:pt x="5401" y="21600"/>
                    <a:pt x="10800" y="21600"/>
                  </a:cubicBezTo>
                  <a:cubicBezTo>
                    <a:pt x="14686" y="21599"/>
                    <a:pt x="18272" y="19511"/>
                    <a:pt x="20191" y="16132"/>
                  </a:cubicBezTo>
                  <a:lnTo>
                    <a:pt x="10800" y="10800"/>
                  </a:lnTo>
                  <a:lnTo>
                    <a:pt x="99" y="12263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1140216" y="1427088"/>
            <a:ext cx="292866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1958031" y="1577900"/>
            <a:ext cx="5347111" cy="0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886030" y="1912863"/>
            <a:ext cx="246183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80808"/>
                </a:solidFill>
                <a:latin typeface="楷体" pitchFamily="49" charset="-122"/>
                <a:ea typeface="楷体" pitchFamily="49" charset="-122"/>
              </a:rPr>
              <a:t>阳性</a:t>
            </a:r>
            <a:r>
              <a:rPr kumimoji="1" lang="zh-CN" altLang="en-US" sz="2400" b="1" dirty="0">
                <a:solidFill>
                  <a:srgbClr val="080808"/>
                </a:solidFill>
                <a:latin typeface="楷体" pitchFamily="49" charset="-122"/>
                <a:ea typeface="楷体" pitchFamily="49" charset="-122"/>
              </a:rPr>
              <a:t>症状</a:t>
            </a:r>
            <a:r>
              <a:rPr kumimoji="1" lang="zh-CN" altLang="en-US" sz="2400" b="1" dirty="0" smtClean="0">
                <a:solidFill>
                  <a:srgbClr val="080808"/>
                </a:solidFill>
                <a:latin typeface="楷体" pitchFamily="49" charset="-122"/>
                <a:ea typeface="楷体" pitchFamily="49" charset="-122"/>
              </a:rPr>
              <a:t>、</a:t>
            </a:r>
            <a:endParaRPr kumimoji="1" lang="en-US" altLang="zh-CN" sz="2400" b="1" dirty="0" smtClean="0">
              <a:solidFill>
                <a:srgbClr val="080808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80808"/>
                </a:solidFill>
                <a:latin typeface="楷体" pitchFamily="49" charset="-122"/>
                <a:ea typeface="楷体" pitchFamily="49" charset="-122"/>
              </a:rPr>
              <a:t>阴性</a:t>
            </a:r>
            <a:r>
              <a:rPr kumimoji="1" lang="zh-CN" altLang="en-US" sz="2400" b="1" dirty="0">
                <a:solidFill>
                  <a:srgbClr val="080808"/>
                </a:solidFill>
                <a:latin typeface="楷体" pitchFamily="49" charset="-122"/>
                <a:ea typeface="楷体" pitchFamily="49" charset="-122"/>
              </a:rPr>
              <a:t>症状均</a:t>
            </a:r>
            <a:r>
              <a:rPr kumimoji="1" lang="zh-CN" altLang="en-US" sz="2400" b="1" dirty="0" smtClean="0">
                <a:solidFill>
                  <a:srgbClr val="080808"/>
                </a:solidFill>
                <a:latin typeface="楷体" pitchFamily="49" charset="-122"/>
                <a:ea typeface="楷体" pitchFamily="49" charset="-122"/>
              </a:rPr>
              <a:t>有效</a:t>
            </a:r>
            <a:endParaRPr kumimoji="1" lang="en-US" altLang="zh-CN" sz="2400" b="1" dirty="0">
              <a:solidFill>
                <a:srgbClr val="080808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Oval 22"/>
          <p:cNvSpPr>
            <a:spLocks noChangeArrowheads="1"/>
          </p:cNvSpPr>
          <p:nvPr/>
        </p:nvSpPr>
        <p:spPr bwMode="auto">
          <a:xfrm>
            <a:off x="7308826" y="1425500"/>
            <a:ext cx="379437" cy="303213"/>
          </a:xfrm>
          <a:prstGeom prst="ellipse">
            <a:avLst/>
          </a:prstGeom>
          <a:solidFill>
            <a:srgbClr val="9900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sz="2800"/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7397239" y="1401688"/>
            <a:ext cx="18419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zh-CN" altLang="zh-CN" sz="2800" b="1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4" name="Picture 3" descr="C:\Users\wht\Desktop\Risperidone-and-Paliperid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9852" y="1754858"/>
            <a:ext cx="5472112" cy="214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Users\wht\Desktop\图片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37012"/>
            <a:ext cx="2011362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3707904" y="3964992"/>
            <a:ext cx="4752528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80808"/>
                </a:solidFill>
                <a:latin typeface="楷体" pitchFamily="49" charset="-122"/>
                <a:ea typeface="楷体" pitchFamily="49" charset="-122"/>
              </a:rPr>
              <a:t>注意</a:t>
            </a:r>
            <a:r>
              <a:rPr kumimoji="1" lang="zh-CN" altLang="en-US" sz="2400" b="1" dirty="0">
                <a:solidFill>
                  <a:srgbClr val="080808"/>
                </a:solidFill>
                <a:latin typeface="楷体" pitchFamily="49" charset="-122"/>
                <a:ea typeface="楷体" pitchFamily="49" charset="-122"/>
              </a:rPr>
              <a:t>事项：</a:t>
            </a:r>
            <a:endParaRPr kumimoji="1" lang="en-US" altLang="zh-CN" sz="2400" b="1" dirty="0">
              <a:solidFill>
                <a:srgbClr val="080808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080808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kumimoji="1"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不可用于兼有痴呆症状的患者</a:t>
            </a:r>
            <a:endParaRPr kumimoji="1" lang="en-US" altLang="zh-CN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080808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kumimoji="1" lang="zh-CN" altLang="en-US" sz="2400" b="1" dirty="0">
                <a:solidFill>
                  <a:srgbClr val="080808"/>
                </a:solidFill>
                <a:latin typeface="楷体" pitchFamily="49" charset="-122"/>
                <a:ea typeface="楷体" pitchFamily="49" charset="-122"/>
              </a:rPr>
              <a:t>血糖</a:t>
            </a:r>
            <a:r>
              <a:rPr kumimoji="1" lang="zh-CN" altLang="en-US" sz="2400" b="1" dirty="0" smtClean="0">
                <a:solidFill>
                  <a:srgbClr val="080808"/>
                </a:solidFill>
                <a:latin typeface="楷体" pitchFamily="49" charset="-122"/>
                <a:ea typeface="楷体" pitchFamily="49" charset="-122"/>
              </a:rPr>
              <a:t>增加</a:t>
            </a:r>
            <a:endParaRPr kumimoji="1" lang="en-US" altLang="zh-CN" sz="2400" b="1" dirty="0">
              <a:solidFill>
                <a:srgbClr val="080808"/>
              </a:solidFill>
              <a:latin typeface="楷体" pitchFamily="49" charset="-122"/>
              <a:ea typeface="楷体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080808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kumimoji="1" lang="zh-CN" altLang="en-US" sz="2400" b="1" dirty="0">
                <a:solidFill>
                  <a:srgbClr val="080808"/>
                </a:solidFill>
                <a:latin typeface="楷体" pitchFamily="49" charset="-122"/>
                <a:ea typeface="楷体" pitchFamily="49" charset="-122"/>
              </a:rPr>
              <a:t>体位性低血压</a:t>
            </a:r>
            <a:endParaRPr kumimoji="1" lang="en-US" altLang="zh-CN" sz="2400" b="1" dirty="0">
              <a:solidFill>
                <a:srgbClr val="080808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92180" y="3969060"/>
            <a:ext cx="25154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bg2"/>
                </a:solidFill>
              </a:rPr>
              <a:t>(https</a:t>
            </a:r>
            <a:r>
              <a:rPr lang="en-US" altLang="zh-CN" sz="1000" dirty="0" smtClean="0">
                <a:solidFill>
                  <a:schemeClr val="bg2"/>
                </a:solidFill>
              </a:rPr>
              <a:t>://</a:t>
            </a:r>
            <a:r>
              <a:rPr lang="en-US" altLang="zh-CN" sz="1000" dirty="0" smtClean="0">
                <a:solidFill>
                  <a:schemeClr val="bg2"/>
                </a:solidFill>
              </a:rPr>
              <a:t>tajdearobpharma.com)</a:t>
            </a:r>
            <a:endParaRPr lang="zh-CN" altLang="en-US" sz="1000" dirty="0">
              <a:solidFill>
                <a:schemeClr val="bg2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508" y="1736812"/>
            <a:ext cx="243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矩形 17"/>
          <p:cNvSpPr/>
          <p:nvPr/>
        </p:nvSpPr>
        <p:spPr>
          <a:xfrm>
            <a:off x="359532" y="6201308"/>
            <a:ext cx="27363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0" dirty="0" smtClean="0">
                <a:solidFill>
                  <a:schemeClr val="bg2"/>
                </a:solidFill>
              </a:rPr>
              <a:t>(Tasman </a:t>
            </a:r>
            <a:r>
              <a:rPr lang="en-US" altLang="zh-CN" sz="1000" b="0" dirty="0" smtClean="0">
                <a:solidFill>
                  <a:schemeClr val="bg2"/>
                </a:solidFill>
              </a:rPr>
              <a:t>A et al., PSYCHIATRY </a:t>
            </a:r>
            <a:r>
              <a:rPr lang="en-US" altLang="zh-CN" sz="1000" b="0" dirty="0" smtClean="0">
                <a:solidFill>
                  <a:schemeClr val="bg2"/>
                </a:solidFill>
              </a:rPr>
              <a:t>3rd ed.)</a:t>
            </a:r>
            <a:endParaRPr lang="zh-CN" alt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78495" y="963191"/>
            <a:ext cx="6539893" cy="809625"/>
            <a:chOff x="962" y="1401"/>
            <a:chExt cx="3555" cy="51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470682">
              <a:off x="1121" y="1533"/>
              <a:ext cx="330" cy="318"/>
              <a:chOff x="1066" y="1366"/>
              <a:chExt cx="1152" cy="1152"/>
            </a:xfrm>
          </p:grpSpPr>
          <p:sp>
            <p:nvSpPr>
              <p:cNvPr id="10" name="PubPieSlice"/>
              <p:cNvSpPr>
                <a:spLocks noEditPoints="1" noChangeArrowheads="1"/>
              </p:cNvSpPr>
              <p:nvPr/>
            </p:nvSpPr>
            <p:spPr bwMode="auto">
              <a:xfrm>
                <a:off x="1066" y="1366"/>
                <a:ext cx="1152" cy="11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3169 w 21600"/>
                  <a:gd name="T10" fmla="*/ 3169 h 21600"/>
                  <a:gd name="T11" fmla="*/ 18431 w 21600"/>
                  <a:gd name="T12" fmla="*/ 18431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10799" y="0"/>
                    </a:moveTo>
                    <a:cubicBezTo>
                      <a:pt x="4834" y="0"/>
                      <a:pt x="0" y="4835"/>
                      <a:pt x="0" y="10799"/>
                    </a:cubicBezTo>
                    <a:cubicBezTo>
                      <a:pt x="-1" y="11336"/>
                      <a:pt x="40" y="11872"/>
                      <a:pt x="119" y="12403"/>
                    </a:cubicBezTo>
                    <a:lnTo>
                      <a:pt x="10800" y="10800"/>
                    </a:lnTo>
                    <a:lnTo>
                      <a:pt x="10799" y="0"/>
                    </a:lnTo>
                    <a:close/>
                  </a:path>
                </a:pathLst>
              </a:custGeom>
              <a:solidFill>
                <a:srgbClr val="008000">
                  <a:alpha val="89018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PubPieSlice"/>
              <p:cNvSpPr>
                <a:spLocks noEditPoints="1" noChangeArrowheads="1"/>
              </p:cNvSpPr>
              <p:nvPr/>
            </p:nvSpPr>
            <p:spPr bwMode="auto">
              <a:xfrm>
                <a:off x="1066" y="1366"/>
                <a:ext cx="1152" cy="11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3169 w 21600"/>
                  <a:gd name="T10" fmla="*/ 3169 h 21600"/>
                  <a:gd name="T11" fmla="*/ 18431 w 21600"/>
                  <a:gd name="T12" fmla="*/ 18431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99" y="12263"/>
                    </a:moveTo>
                    <a:cubicBezTo>
                      <a:pt x="831" y="17613"/>
                      <a:pt x="5401" y="21600"/>
                      <a:pt x="10800" y="21600"/>
                    </a:cubicBezTo>
                    <a:cubicBezTo>
                      <a:pt x="14686" y="21599"/>
                      <a:pt x="18272" y="19511"/>
                      <a:pt x="20191" y="16132"/>
                    </a:cubicBezTo>
                    <a:lnTo>
                      <a:pt x="10800" y="10800"/>
                    </a:lnTo>
                    <a:lnTo>
                      <a:pt x="99" y="12263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962" y="1692"/>
              <a:ext cx="159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1406" y="1787"/>
              <a:ext cx="2903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987" y="1401"/>
              <a:ext cx="1629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3600" b="1">
                  <a:solidFill>
                    <a:srgbClr val="000000"/>
                  </a:solidFill>
                  <a:latin typeface="黑体" pitchFamily="49" charset="-122"/>
                  <a:ea typeface="黑体" pitchFamily="49" charset="-122"/>
                </a:rPr>
                <a:t>氯氮平 (*) </a:t>
              </a:r>
              <a:endParaRPr lang="zh-CN" altLang="en-US" sz="36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4311" y="1691"/>
              <a:ext cx="206" cy="191"/>
            </a:xfrm>
            <a:prstGeom prst="ellipse">
              <a:avLst/>
            </a:prstGeom>
            <a:solidFill>
              <a:srgbClr val="008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359" y="1661"/>
              <a:ext cx="10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zh-CN" altLang="zh-CN" sz="2000" b="1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827584" y="1628800"/>
            <a:ext cx="7236804" cy="166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080808"/>
                </a:solidFill>
                <a:latin typeface="楷体" pitchFamily="49" charset="-122"/>
                <a:ea typeface="楷体" pitchFamily="49" charset="-122"/>
              </a:rPr>
              <a:t>特异性阻断</a:t>
            </a:r>
            <a:r>
              <a:rPr kumimoji="1"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中脑－皮质，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中脑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-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边缘系统</a:t>
            </a:r>
            <a:r>
              <a:rPr kumimoji="1"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的</a:t>
            </a:r>
            <a:r>
              <a:rPr kumimoji="1"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D4</a:t>
            </a:r>
            <a:r>
              <a:rPr kumimoji="1"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亚型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受体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阻断</a:t>
            </a:r>
            <a:r>
              <a:rPr kumimoji="1" lang="en-US" altLang="zh-CN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5-HT2A</a:t>
            </a:r>
            <a:r>
              <a:rPr kumimoji="1"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受体</a:t>
            </a:r>
            <a:r>
              <a:rPr kumimoji="1" lang="zh-CN" altLang="en-US" sz="2400" b="1" dirty="0">
                <a:solidFill>
                  <a:srgbClr val="080808"/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400" b="1" dirty="0">
                <a:solidFill>
                  <a:srgbClr val="080808"/>
                </a:solidFill>
                <a:latin typeface="楷体" pitchFamily="49" charset="-122"/>
                <a:ea typeface="楷体" pitchFamily="49" charset="-122"/>
              </a:rPr>
              <a:t>几无锥体外系反应不良反应。</a:t>
            </a:r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719572" y="5737994"/>
            <a:ext cx="3887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多受体阻断作用（</a:t>
            </a:r>
            <a:r>
              <a:rPr lang="en-US" altLang="zh-CN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MARTS</a:t>
            </a:r>
            <a:r>
              <a:rPr lang="zh-CN" altLang="en-US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）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5426" y="3832126"/>
            <a:ext cx="4213038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注意：</a:t>
            </a:r>
            <a:endParaRPr lang="en-US" altLang="zh-CN" sz="2400" b="1" dirty="0">
              <a:solidFill>
                <a:schemeClr val="bg2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sz="2400" b="1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使用剂量需高度个体化；</a:t>
            </a:r>
            <a:endParaRPr lang="en-US" altLang="zh-CN" sz="2400" b="1" dirty="0">
              <a:solidFill>
                <a:schemeClr val="bg2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zh-CN" altLang="en-US" sz="2400" b="1" dirty="0" smtClean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可</a:t>
            </a:r>
            <a:r>
              <a:rPr lang="zh-CN" altLang="en-US" sz="2400" b="1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致</a:t>
            </a:r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粒细胞缺乏</a:t>
            </a:r>
            <a:r>
              <a:rPr lang="zh-CN" altLang="en-US" sz="2400" b="1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，白细胞低于</a:t>
            </a:r>
            <a:r>
              <a:rPr lang="en-US" altLang="zh-CN" sz="2400" b="1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3×10</a:t>
            </a:r>
            <a:r>
              <a:rPr lang="en-US" altLang="zh-CN" sz="2400" b="1" baseline="30000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9</a:t>
            </a:r>
            <a:r>
              <a:rPr lang="zh-CN" altLang="en-US" sz="2400" b="1" dirty="0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时需停药</a:t>
            </a:r>
            <a:endParaRPr lang="zh-CN" altLang="en-US" sz="2400" dirty="0">
              <a:solidFill>
                <a:schemeClr val="bg2"/>
              </a:solidFill>
              <a:ea typeface="宋体" pitchFamily="2" charset="-122"/>
            </a:endParaRPr>
          </a:p>
        </p:txBody>
      </p:sp>
      <p:pic>
        <p:nvPicPr>
          <p:cNvPr id="16" name="Picture 19" descr="C:\Users\wht\Desktop\Module-5--300x1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58" y="3662718"/>
            <a:ext cx="3446413" cy="19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791580" y="6201308"/>
            <a:ext cx="27363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0" dirty="0" smtClean="0">
                <a:solidFill>
                  <a:schemeClr val="bg2"/>
                </a:solidFill>
              </a:rPr>
              <a:t>(Tasman </a:t>
            </a:r>
            <a:r>
              <a:rPr lang="en-US" altLang="zh-CN" sz="1000" b="0" dirty="0" smtClean="0">
                <a:solidFill>
                  <a:schemeClr val="bg2"/>
                </a:solidFill>
              </a:rPr>
              <a:t>A et al., PSYCHIATRY </a:t>
            </a:r>
            <a:r>
              <a:rPr lang="en-US" altLang="zh-CN" sz="1000" b="0" dirty="0" smtClean="0">
                <a:solidFill>
                  <a:schemeClr val="bg2"/>
                </a:solidFill>
              </a:rPr>
              <a:t>3rd ed.)</a:t>
            </a:r>
            <a:endParaRPr lang="zh-CN" alt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24403" y="1149351"/>
            <a:ext cx="7270272" cy="1454150"/>
            <a:chOff x="962" y="2175"/>
            <a:chExt cx="3946" cy="916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 rot="470682">
              <a:off x="1121" y="2175"/>
              <a:ext cx="330" cy="318"/>
              <a:chOff x="1066" y="1366"/>
              <a:chExt cx="1152" cy="1152"/>
            </a:xfrm>
          </p:grpSpPr>
          <p:sp>
            <p:nvSpPr>
              <p:cNvPr id="10" name="PubPieSlice"/>
              <p:cNvSpPr>
                <a:spLocks noEditPoints="1" noChangeArrowheads="1"/>
              </p:cNvSpPr>
              <p:nvPr/>
            </p:nvSpPr>
            <p:spPr bwMode="auto">
              <a:xfrm>
                <a:off x="1066" y="1366"/>
                <a:ext cx="1152" cy="11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3169 w 21600"/>
                  <a:gd name="T10" fmla="*/ 3169 h 21600"/>
                  <a:gd name="T11" fmla="*/ 18431 w 21600"/>
                  <a:gd name="T12" fmla="*/ 18431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10799" y="0"/>
                    </a:moveTo>
                    <a:cubicBezTo>
                      <a:pt x="4834" y="0"/>
                      <a:pt x="0" y="4835"/>
                      <a:pt x="0" y="10799"/>
                    </a:cubicBezTo>
                    <a:cubicBezTo>
                      <a:pt x="-1" y="11336"/>
                      <a:pt x="40" y="11872"/>
                      <a:pt x="119" y="12403"/>
                    </a:cubicBezTo>
                    <a:lnTo>
                      <a:pt x="10800" y="10800"/>
                    </a:lnTo>
                    <a:lnTo>
                      <a:pt x="10799" y="0"/>
                    </a:lnTo>
                    <a:close/>
                  </a:path>
                </a:pathLst>
              </a:custGeom>
              <a:solidFill>
                <a:srgbClr val="9900FF">
                  <a:alpha val="89018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1" name="PubPieSlice"/>
              <p:cNvSpPr>
                <a:spLocks noEditPoints="1" noChangeArrowheads="1"/>
              </p:cNvSpPr>
              <p:nvPr/>
            </p:nvSpPr>
            <p:spPr bwMode="auto">
              <a:xfrm>
                <a:off x="1066" y="1366"/>
                <a:ext cx="1152" cy="11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3169 w 21600"/>
                  <a:gd name="T10" fmla="*/ 3169 h 21600"/>
                  <a:gd name="T11" fmla="*/ 18431 w 21600"/>
                  <a:gd name="T12" fmla="*/ 18431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99" y="12263"/>
                    </a:moveTo>
                    <a:cubicBezTo>
                      <a:pt x="831" y="17613"/>
                      <a:pt x="5401" y="21600"/>
                      <a:pt x="10800" y="21600"/>
                    </a:cubicBezTo>
                    <a:cubicBezTo>
                      <a:pt x="14686" y="21599"/>
                      <a:pt x="18272" y="19511"/>
                      <a:pt x="20191" y="16132"/>
                    </a:cubicBezTo>
                    <a:lnTo>
                      <a:pt x="10800" y="10800"/>
                    </a:lnTo>
                    <a:lnTo>
                      <a:pt x="99" y="12263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962" y="2334"/>
              <a:ext cx="159" cy="0"/>
            </a:xfrm>
            <a:prstGeom prst="line">
              <a:avLst/>
            </a:prstGeom>
            <a:noFill/>
            <a:ln w="38100">
              <a:solidFill>
                <a:srgbClr val="9900FF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bg2"/>
                </a:solidFill>
              </a:endParaRPr>
            </a:p>
          </p:txBody>
        </p:sp>
        <p:sp>
          <p:nvSpPr>
            <p:cNvPr id="6" name="Line 20"/>
            <p:cNvSpPr>
              <a:spLocks noChangeShapeType="1"/>
            </p:cNvSpPr>
            <p:nvPr/>
          </p:nvSpPr>
          <p:spPr bwMode="auto">
            <a:xfrm>
              <a:off x="1406" y="2429"/>
              <a:ext cx="2903" cy="0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bg2"/>
                </a:solidFill>
              </a:endParaRPr>
            </a:p>
          </p:txBody>
        </p:sp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1066" y="2568"/>
              <a:ext cx="3842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</a:pPr>
              <a:r>
                <a:rPr kumimoji="1" lang="zh-CN" altLang="en-US" sz="2400" b="1" dirty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</a:rPr>
                <a:t>选择性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</a:rPr>
                <a:t>D2/D3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</a:rPr>
                <a:t>受体阻断</a:t>
              </a:r>
              <a:r>
                <a:rPr kumimoji="1" lang="zh-CN" altLang="en-US" sz="2400" b="1" dirty="0" smtClean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</a:rPr>
                <a:t>剂</a:t>
              </a:r>
              <a:r>
                <a:rPr kumimoji="1" lang="en-US" altLang="zh-CN" sz="2400" b="1" dirty="0" smtClean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</a:rPr>
                <a:t>, </a:t>
              </a:r>
              <a:r>
                <a:rPr kumimoji="1" lang="zh-CN" altLang="en-US" sz="2400" b="1" dirty="0" smtClean="0">
                  <a:solidFill>
                    <a:schemeClr val="bg2"/>
                  </a:solidFill>
                  <a:latin typeface="Times New Roman" pitchFamily="18" charset="0"/>
                  <a:ea typeface="楷体" pitchFamily="49" charset="-122"/>
                </a:rPr>
                <a:t>对</a:t>
              </a:r>
              <a:r>
                <a:rPr kumimoji="1" lang="en-US" altLang="zh-CN" sz="2400" b="1" dirty="0">
                  <a:solidFill>
                    <a:schemeClr val="bg2"/>
                  </a:solidFill>
                  <a:latin typeface="Times New Roman" pitchFamily="18" charset="0"/>
                  <a:ea typeface="楷体" pitchFamily="49" charset="-122"/>
                </a:rPr>
                <a:t>D1</a:t>
              </a:r>
              <a:r>
                <a:rPr kumimoji="1" lang="zh-CN" altLang="en-US" sz="2400" b="1" dirty="0">
                  <a:solidFill>
                    <a:schemeClr val="bg2"/>
                  </a:solidFill>
                  <a:latin typeface="Times New Roman" pitchFamily="18" charset="0"/>
                  <a:ea typeface="楷体" pitchFamily="49" charset="-122"/>
                </a:rPr>
                <a:t>、</a:t>
              </a:r>
              <a:r>
                <a:rPr kumimoji="1" lang="en-US" altLang="zh-CN" sz="2400" b="1" dirty="0">
                  <a:solidFill>
                    <a:schemeClr val="bg2"/>
                  </a:solidFill>
                  <a:latin typeface="Times New Roman" pitchFamily="18" charset="0"/>
                  <a:ea typeface="楷体" pitchFamily="49" charset="-122"/>
                </a:rPr>
                <a:t>D4</a:t>
              </a:r>
              <a:r>
                <a:rPr kumimoji="1" lang="zh-CN" altLang="en-US" sz="2400" b="1" dirty="0">
                  <a:solidFill>
                    <a:schemeClr val="bg2"/>
                  </a:solidFill>
                  <a:latin typeface="Times New Roman" pitchFamily="18" charset="0"/>
                  <a:ea typeface="楷体" pitchFamily="49" charset="-122"/>
                </a:rPr>
                <a:t>、</a:t>
              </a:r>
              <a:r>
                <a:rPr kumimoji="1" lang="en-US" altLang="zh-CN" sz="2400" b="1" dirty="0" smtClean="0">
                  <a:solidFill>
                    <a:schemeClr val="bg2"/>
                  </a:solidFill>
                  <a:latin typeface="Times New Roman" pitchFamily="18" charset="0"/>
                  <a:ea typeface="楷体" pitchFamily="49" charset="-122"/>
                </a:rPr>
                <a:t>D5</a:t>
              </a:r>
              <a:r>
                <a:rPr kumimoji="1" lang="zh-CN" altLang="en-US" sz="2400" b="1" dirty="0" smtClean="0">
                  <a:solidFill>
                    <a:schemeClr val="bg2"/>
                  </a:solidFill>
                  <a:latin typeface="Times New Roman" pitchFamily="18" charset="0"/>
                  <a:ea typeface="楷体" pitchFamily="49" charset="-122"/>
                </a:rPr>
                <a:t>、</a:t>
              </a:r>
              <a:r>
                <a:rPr kumimoji="1" lang="en-US" altLang="zh-CN" sz="2400" b="1" dirty="0" smtClean="0">
                  <a:solidFill>
                    <a:schemeClr val="bg2"/>
                  </a:solidFill>
                  <a:latin typeface="Times New Roman" pitchFamily="18" charset="0"/>
                  <a:ea typeface="楷体" pitchFamily="49" charset="-122"/>
                </a:rPr>
                <a:t>5-HT</a:t>
              </a:r>
              <a:r>
                <a:rPr kumimoji="1" lang="zh-CN" altLang="en-US" sz="2400" b="1" dirty="0">
                  <a:solidFill>
                    <a:schemeClr val="bg2"/>
                  </a:solidFill>
                  <a:latin typeface="Times New Roman" pitchFamily="18" charset="0"/>
                  <a:ea typeface="楷体" pitchFamily="49" charset="-122"/>
                </a:rPr>
                <a:t>、</a:t>
              </a:r>
              <a:r>
                <a:rPr kumimoji="1" lang="en-US" altLang="zh-CN" sz="2400" b="1" dirty="0">
                  <a:solidFill>
                    <a:schemeClr val="bg2"/>
                  </a:solidFill>
                  <a:latin typeface="Times New Roman" pitchFamily="18" charset="0"/>
                  <a:ea typeface="楷体" pitchFamily="49" charset="-122"/>
                </a:rPr>
                <a:t>NE</a:t>
              </a:r>
              <a:r>
                <a:rPr kumimoji="1" lang="zh-CN" altLang="en-US" sz="2400" b="1" dirty="0">
                  <a:solidFill>
                    <a:schemeClr val="bg2"/>
                  </a:solidFill>
                  <a:latin typeface="Times New Roman" pitchFamily="18" charset="0"/>
                  <a:ea typeface="楷体" pitchFamily="49" charset="-122"/>
                </a:rPr>
                <a:t>、</a:t>
              </a:r>
              <a:r>
                <a:rPr kumimoji="1" lang="en-US" altLang="zh-CN" sz="2400" b="1" dirty="0">
                  <a:solidFill>
                    <a:schemeClr val="bg2"/>
                  </a:solidFill>
                  <a:latin typeface="Times New Roman" pitchFamily="18" charset="0"/>
                  <a:ea typeface="楷体" pitchFamily="49" charset="-122"/>
                </a:rPr>
                <a:t>H</a:t>
              </a:r>
              <a:r>
                <a:rPr kumimoji="1" lang="zh-CN" altLang="en-US" sz="2400" b="1" dirty="0">
                  <a:solidFill>
                    <a:schemeClr val="bg2"/>
                  </a:solidFill>
                  <a:latin typeface="Times New Roman" pitchFamily="18" charset="0"/>
                  <a:ea typeface="楷体" pitchFamily="49" charset="-122"/>
                </a:rPr>
                <a:t>、</a:t>
              </a:r>
              <a:r>
                <a:rPr kumimoji="1" lang="en-US" altLang="zh-CN" sz="2400" b="1" dirty="0">
                  <a:solidFill>
                    <a:schemeClr val="bg2"/>
                  </a:solidFill>
                  <a:latin typeface="Times New Roman" pitchFamily="18" charset="0"/>
                  <a:ea typeface="楷体" pitchFamily="49" charset="-122"/>
                </a:rPr>
                <a:t>M</a:t>
              </a:r>
              <a:r>
                <a:rPr kumimoji="1" lang="zh-CN" altLang="en-US" sz="2400" b="1" dirty="0">
                  <a:solidFill>
                    <a:schemeClr val="bg2"/>
                  </a:solidFill>
                  <a:latin typeface="Times New Roman" pitchFamily="18" charset="0"/>
                  <a:ea typeface="楷体" pitchFamily="49" charset="-122"/>
                </a:rPr>
                <a:t>受体几乎无亲和力</a:t>
              </a:r>
              <a:endParaRPr kumimoji="1" lang="en-US" altLang="zh-CN" sz="2400" b="1" dirty="0">
                <a:solidFill>
                  <a:schemeClr val="bg2"/>
                </a:solidFill>
                <a:latin typeface="Times New Roman" pitchFamily="18" charset="0"/>
                <a:ea typeface="楷体" pitchFamily="49" charset="-122"/>
              </a:endParaRPr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4311" y="2333"/>
              <a:ext cx="206" cy="191"/>
            </a:xfrm>
            <a:prstGeom prst="ellipse">
              <a:avLst/>
            </a:prstGeom>
            <a:solidFill>
              <a:srgbClr val="9900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 sz="2800">
                <a:solidFill>
                  <a:schemeClr val="bg2"/>
                </a:solidFill>
              </a:endParaRP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4359" y="2318"/>
              <a:ext cx="100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zh-CN" altLang="zh-CN" sz="2800" b="1">
                <a:solidFill>
                  <a:schemeClr val="bg2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835150" y="908050"/>
            <a:ext cx="324167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chemeClr val="bg2"/>
                </a:solidFill>
                <a:latin typeface="黑体" pitchFamily="49" charset="-122"/>
                <a:ea typeface="黑体" pitchFamily="49" charset="-122"/>
              </a:rPr>
              <a:t>氨磺必利</a:t>
            </a:r>
          </a:p>
        </p:txBody>
      </p:sp>
      <p:sp>
        <p:nvSpPr>
          <p:cNvPr id="13" name="矩形 15"/>
          <p:cNvSpPr>
            <a:spLocks noChangeArrowheads="1"/>
          </p:cNvSpPr>
          <p:nvPr/>
        </p:nvSpPr>
        <p:spPr bwMode="auto">
          <a:xfrm>
            <a:off x="1115616" y="2708920"/>
            <a:ext cx="6408738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kumimoji="1"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rPr>
              <a:t>对阳性和阴性症状都有效</a:t>
            </a:r>
            <a:endParaRPr kumimoji="1" lang="en-US" altLang="zh-CN" sz="2400" b="1" dirty="0">
              <a:solidFill>
                <a:srgbClr val="FF0000"/>
              </a:solidFill>
              <a:latin typeface="Times New Roman" pitchFamily="18" charset="0"/>
              <a:ea typeface="楷体" pitchFamily="49" charset="-122"/>
            </a:endParaRPr>
          </a:p>
          <a:p>
            <a:pPr>
              <a:spcAft>
                <a:spcPts val="600"/>
              </a:spcAft>
            </a:pPr>
            <a:r>
              <a:rPr kumimoji="1" lang="zh-CN" altLang="en-US" sz="2400" b="1" dirty="0">
                <a:solidFill>
                  <a:schemeClr val="bg2"/>
                </a:solidFill>
                <a:latin typeface="Times New Roman" pitchFamily="18" charset="0"/>
                <a:ea typeface="楷体" pitchFamily="49" charset="-122"/>
              </a:rPr>
              <a:t>对垂体多巴胺</a:t>
            </a:r>
            <a:r>
              <a:rPr kumimoji="1" lang="en-US" altLang="zh-CN" sz="2400" b="1" dirty="0">
                <a:solidFill>
                  <a:schemeClr val="bg2"/>
                </a:solidFill>
                <a:latin typeface="Times New Roman" pitchFamily="18" charset="0"/>
                <a:ea typeface="楷体" pitchFamily="49" charset="-122"/>
              </a:rPr>
              <a:t>D2</a:t>
            </a:r>
            <a:r>
              <a:rPr kumimoji="1" lang="zh-CN" altLang="en-US" sz="2400" b="1" dirty="0">
                <a:solidFill>
                  <a:schemeClr val="bg2"/>
                </a:solidFill>
                <a:latin typeface="Times New Roman" pitchFamily="18" charset="0"/>
                <a:ea typeface="楷体" pitchFamily="49" charset="-122"/>
              </a:rPr>
              <a:t>受体的阻断可引起泌乳素</a:t>
            </a:r>
            <a:r>
              <a:rPr kumimoji="1" lang="zh-CN" altLang="en-US" sz="2400" b="1" dirty="0" smtClean="0">
                <a:solidFill>
                  <a:schemeClr val="bg2"/>
                </a:solidFill>
                <a:latin typeface="Times New Roman" pitchFamily="18" charset="0"/>
                <a:ea typeface="楷体" pitchFamily="49" charset="-122"/>
              </a:rPr>
              <a:t>升高</a:t>
            </a:r>
            <a:endParaRPr kumimoji="1" lang="en-US" altLang="zh-CN" sz="2400" b="1" dirty="0">
              <a:solidFill>
                <a:schemeClr val="bg2"/>
              </a:solidFill>
              <a:latin typeface="Times New Roman" pitchFamily="18" charset="0"/>
              <a:ea typeface="楷体" pitchFamily="49" charset="-122"/>
            </a:endParaRPr>
          </a:p>
        </p:txBody>
      </p:sp>
      <p:pic>
        <p:nvPicPr>
          <p:cNvPr id="1027" name="Picture 3" descr="C:\Users\wht\Desktop\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83188"/>
            <a:ext cx="4276018" cy="277014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076056" y="4077072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 smtClean="0">
                <a:solidFill>
                  <a:schemeClr val="bg2"/>
                </a:solidFill>
                <a:latin typeface="Times New Roman" pitchFamily="18" charset="0"/>
                <a:ea typeface="楷体" pitchFamily="49" charset="-122"/>
              </a:rPr>
              <a:t>低剂量，阻断突触前膜</a:t>
            </a:r>
            <a:r>
              <a:rPr kumimoji="1" lang="en-US" altLang="zh-CN" sz="2000" dirty="0" err="1" smtClean="0">
                <a:solidFill>
                  <a:schemeClr val="bg2"/>
                </a:solidFill>
                <a:latin typeface="Times New Roman" pitchFamily="18" charset="0"/>
                <a:ea typeface="楷体" pitchFamily="49" charset="-122"/>
              </a:rPr>
              <a:t>D2</a:t>
            </a:r>
            <a:r>
              <a:rPr kumimoji="1" lang="zh-CN" altLang="en-US" sz="2000" dirty="0" smtClean="0">
                <a:solidFill>
                  <a:schemeClr val="bg2"/>
                </a:solidFill>
                <a:latin typeface="Times New Roman" pitchFamily="18" charset="0"/>
                <a:ea typeface="楷体" pitchFamily="49" charset="-122"/>
              </a:rPr>
              <a:t>受体，促进</a:t>
            </a:r>
            <a:r>
              <a:rPr kumimoji="1" lang="en-US" altLang="zh-CN" sz="2000" dirty="0" smtClean="0">
                <a:solidFill>
                  <a:schemeClr val="bg2"/>
                </a:solidFill>
                <a:latin typeface="Times New Roman" pitchFamily="18" charset="0"/>
                <a:ea typeface="楷体" pitchFamily="49" charset="-122"/>
              </a:rPr>
              <a:t>DA</a:t>
            </a:r>
            <a:r>
              <a:rPr kumimoji="1" lang="zh-CN" altLang="en-US" sz="2000" dirty="0" smtClean="0">
                <a:solidFill>
                  <a:schemeClr val="bg2"/>
                </a:solidFill>
                <a:latin typeface="Times New Roman" pitchFamily="18" charset="0"/>
                <a:ea typeface="楷体" pitchFamily="49" charset="-122"/>
              </a:rPr>
              <a:t>释放，发挥抗抑郁作用；</a:t>
            </a:r>
            <a:endParaRPr kumimoji="1" lang="en-US" altLang="zh-CN" sz="2000" dirty="0" smtClean="0">
              <a:solidFill>
                <a:schemeClr val="bg2"/>
              </a:solidFill>
              <a:latin typeface="Times New Roman" pitchFamily="18" charset="0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dirty="0" smtClean="0">
                <a:solidFill>
                  <a:schemeClr val="bg2"/>
                </a:solidFill>
                <a:latin typeface="Times New Roman" pitchFamily="18" charset="0"/>
                <a:ea typeface="楷体" pitchFamily="49" charset="-122"/>
              </a:rPr>
              <a:t>高剂量，阻断突触后膜</a:t>
            </a:r>
            <a:r>
              <a:rPr kumimoji="1" lang="en-US" altLang="zh-CN" sz="2000" dirty="0" err="1" smtClean="0">
                <a:solidFill>
                  <a:schemeClr val="bg2"/>
                </a:solidFill>
                <a:latin typeface="Times New Roman" pitchFamily="18" charset="0"/>
                <a:ea typeface="楷体" pitchFamily="49" charset="-122"/>
              </a:rPr>
              <a:t>D2</a:t>
            </a:r>
            <a:r>
              <a:rPr kumimoji="1" lang="zh-CN" altLang="en-US" sz="2000" dirty="0" smtClean="0">
                <a:solidFill>
                  <a:schemeClr val="bg2"/>
                </a:solidFill>
                <a:latin typeface="Times New Roman" pitchFamily="18" charset="0"/>
                <a:ea typeface="楷体" pitchFamily="49" charset="-122"/>
              </a:rPr>
              <a:t>受体，发挥抗精神分裂症作用。</a:t>
            </a:r>
            <a:endParaRPr lang="zh-CN" altLang="en-US" sz="1600" dirty="0">
              <a:solidFill>
                <a:schemeClr val="bg2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39948" y="6243119"/>
            <a:ext cx="23679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bg2"/>
                </a:solidFill>
              </a:rPr>
              <a:t>(https</a:t>
            </a:r>
            <a:r>
              <a:rPr lang="en-US" altLang="zh-CN" sz="1000" dirty="0" smtClean="0">
                <a:solidFill>
                  <a:schemeClr val="bg2"/>
                </a:solidFill>
              </a:rPr>
              <a:t>://</a:t>
            </a:r>
            <a:r>
              <a:rPr lang="en-US" altLang="zh-CN" sz="1000" dirty="0" smtClean="0">
                <a:solidFill>
                  <a:schemeClr val="bg2"/>
                </a:solidFill>
              </a:rPr>
              <a:t>psychscenehub.com)</a:t>
            </a:r>
            <a:endParaRPr lang="zh-CN" alt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24403" y="1149351"/>
            <a:ext cx="7270272" cy="2608263"/>
            <a:chOff x="962" y="2175"/>
            <a:chExt cx="3946" cy="1643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 rot="470682">
              <a:off x="1121" y="2175"/>
              <a:ext cx="330" cy="318"/>
              <a:chOff x="1066" y="1366"/>
              <a:chExt cx="1152" cy="1152"/>
            </a:xfrm>
          </p:grpSpPr>
          <p:sp>
            <p:nvSpPr>
              <p:cNvPr id="10" name="PubPieSlice"/>
              <p:cNvSpPr>
                <a:spLocks noEditPoints="1" noChangeArrowheads="1"/>
              </p:cNvSpPr>
              <p:nvPr/>
            </p:nvSpPr>
            <p:spPr bwMode="auto">
              <a:xfrm>
                <a:off x="1066" y="1366"/>
                <a:ext cx="1152" cy="11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3169 w 21600"/>
                  <a:gd name="T10" fmla="*/ 3169 h 21600"/>
                  <a:gd name="T11" fmla="*/ 18431 w 21600"/>
                  <a:gd name="T12" fmla="*/ 18431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10799" y="0"/>
                    </a:moveTo>
                    <a:cubicBezTo>
                      <a:pt x="4834" y="0"/>
                      <a:pt x="0" y="4835"/>
                      <a:pt x="0" y="10799"/>
                    </a:cubicBezTo>
                    <a:cubicBezTo>
                      <a:pt x="-1" y="11336"/>
                      <a:pt x="40" y="11872"/>
                      <a:pt x="119" y="12403"/>
                    </a:cubicBezTo>
                    <a:lnTo>
                      <a:pt x="10800" y="10800"/>
                    </a:lnTo>
                    <a:lnTo>
                      <a:pt x="10799" y="0"/>
                    </a:lnTo>
                    <a:close/>
                  </a:path>
                </a:pathLst>
              </a:custGeom>
              <a:solidFill>
                <a:srgbClr val="9900FF">
                  <a:alpha val="89018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PubPieSlice"/>
              <p:cNvSpPr>
                <a:spLocks noEditPoints="1" noChangeArrowheads="1"/>
              </p:cNvSpPr>
              <p:nvPr/>
            </p:nvSpPr>
            <p:spPr bwMode="auto">
              <a:xfrm>
                <a:off x="1066" y="1366"/>
                <a:ext cx="1152" cy="11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3169 w 21600"/>
                  <a:gd name="T10" fmla="*/ 3169 h 21600"/>
                  <a:gd name="T11" fmla="*/ 18431 w 21600"/>
                  <a:gd name="T12" fmla="*/ 18431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99" y="12263"/>
                    </a:moveTo>
                    <a:cubicBezTo>
                      <a:pt x="831" y="17613"/>
                      <a:pt x="5401" y="21600"/>
                      <a:pt x="10800" y="21600"/>
                    </a:cubicBezTo>
                    <a:cubicBezTo>
                      <a:pt x="14686" y="21599"/>
                      <a:pt x="18272" y="19511"/>
                      <a:pt x="20191" y="16132"/>
                    </a:cubicBezTo>
                    <a:lnTo>
                      <a:pt x="10800" y="10800"/>
                    </a:lnTo>
                    <a:lnTo>
                      <a:pt x="99" y="12263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962" y="2334"/>
              <a:ext cx="159" cy="0"/>
            </a:xfrm>
            <a:prstGeom prst="line">
              <a:avLst/>
            </a:prstGeom>
            <a:noFill/>
            <a:ln w="38100">
              <a:solidFill>
                <a:srgbClr val="9900FF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Line 20"/>
            <p:cNvSpPr>
              <a:spLocks noChangeShapeType="1"/>
            </p:cNvSpPr>
            <p:nvPr/>
          </p:nvSpPr>
          <p:spPr bwMode="auto">
            <a:xfrm>
              <a:off x="1406" y="2429"/>
              <a:ext cx="2903" cy="0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1312" y="2568"/>
              <a:ext cx="3596" cy="1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Aft>
                  <a:spcPts val="600"/>
                </a:spcAft>
              </a:pPr>
              <a:r>
                <a:rPr kumimoji="1" lang="zh-CN" altLang="en-US" sz="2400" b="1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</a:rPr>
                <a:t>第三代非典型抗精神病药</a:t>
              </a:r>
              <a:endParaRPr kumimoji="1" lang="en-US" altLang="zh-CN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endParaRPr>
            </a:p>
            <a:p>
              <a:pPr eaLnBrk="1" hangingPunct="1">
                <a:spcAft>
                  <a:spcPts val="600"/>
                </a:spcAft>
              </a:pPr>
              <a:r>
                <a:rPr kumimoji="1" lang="zh-CN" altLang="en-US" sz="2400" b="1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</a:rPr>
                <a:t>多巴胺</a:t>
              </a:r>
              <a:r>
                <a:rPr kumimoji="1" lang="en-US" altLang="zh-CN" sz="2400" b="1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</a:rPr>
                <a:t>D2</a:t>
              </a:r>
              <a:r>
                <a:rPr kumimoji="1" lang="zh-CN" altLang="en-US" sz="2400" b="1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</a:rPr>
                <a:t>及及</a:t>
              </a:r>
              <a:r>
                <a:rPr kumimoji="1" lang="en-US" altLang="zh-CN" sz="2400" b="1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</a:rPr>
                <a:t>5-HT1</a:t>
              </a:r>
              <a:r>
                <a:rPr kumimoji="1" lang="zh-CN" altLang="en-US" sz="2400" b="1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</a:rPr>
                <a:t>受体</a:t>
              </a:r>
              <a:r>
                <a:rPr kumimoji="1" lang="zh-CN" altLang="en-US" sz="3200" b="1" u="sng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</a:rPr>
                <a:t>部分激动剂</a:t>
              </a:r>
              <a:endParaRPr kumimoji="1" lang="en-US" altLang="zh-CN" sz="3200" b="1" u="sng">
                <a:solidFill>
                  <a:srgbClr val="C00000"/>
                </a:solidFill>
                <a:latin typeface="Times New Roman" pitchFamily="18" charset="0"/>
                <a:ea typeface="楷体" pitchFamily="49" charset="-122"/>
              </a:endParaRPr>
            </a:p>
            <a:p>
              <a:pPr eaLnBrk="1" hangingPunct="1">
                <a:spcAft>
                  <a:spcPts val="600"/>
                </a:spcAft>
              </a:pPr>
              <a:r>
                <a:rPr kumimoji="1" lang="en-US" altLang="zh-CN" sz="2400" b="1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</a:rPr>
                <a:t>5-HT2A</a:t>
              </a:r>
              <a:r>
                <a:rPr kumimoji="1" lang="zh-CN" altLang="en-US" sz="2400" b="1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</a:rPr>
                <a:t>受体拮抗剂</a:t>
              </a:r>
              <a:endParaRPr kumimoji="1" lang="en-US" altLang="zh-CN" sz="24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</a:endParaRPr>
            </a:p>
            <a:p>
              <a:pPr eaLnBrk="1" hangingPunct="1">
                <a:spcAft>
                  <a:spcPts val="600"/>
                </a:spcAft>
              </a:pPr>
              <a:r>
                <a:rPr kumimoji="1" lang="zh-CN" altLang="en-US" sz="2800" b="1">
                  <a:solidFill>
                    <a:srgbClr val="080808"/>
                  </a:solidFill>
                  <a:latin typeface="Times New Roman" pitchFamily="18" charset="0"/>
                  <a:ea typeface="楷体" pitchFamily="49" charset="-122"/>
                </a:rPr>
                <a:t>多巴胺系统稳定剂</a:t>
              </a:r>
              <a:endParaRPr kumimoji="1" lang="en-US" altLang="zh-CN" sz="2800" b="1">
                <a:solidFill>
                  <a:srgbClr val="080808"/>
                </a:solidFill>
                <a:latin typeface="Times New Roman" pitchFamily="18" charset="0"/>
                <a:ea typeface="楷体" pitchFamily="49" charset="-122"/>
              </a:endParaRPr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4311" y="2333"/>
              <a:ext cx="206" cy="191"/>
            </a:xfrm>
            <a:prstGeom prst="ellipse">
              <a:avLst/>
            </a:prstGeom>
            <a:solidFill>
              <a:srgbClr val="9900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 sz="2800"/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4359" y="2318"/>
              <a:ext cx="100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zh-CN" altLang="zh-CN" sz="2800" b="1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1835150" y="908050"/>
            <a:ext cx="324167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阿立哌唑</a:t>
            </a:r>
            <a:r>
              <a:rPr lang="en-US" altLang="en-US" sz="3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(**)</a:t>
            </a:r>
            <a:endParaRPr lang="zh-CN" altLang="en-US" sz="36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4" name="Picture 14" descr="C:\Users\wht\Desktop\OIP.GUbf1PwqUJ7TW5rGuhpPwwHaEK.jpg"/>
          <p:cNvPicPr>
            <a:picLocks noChangeAspect="1" noChangeArrowheads="1"/>
          </p:cNvPicPr>
          <p:nvPr/>
        </p:nvPicPr>
        <p:blipFill>
          <a:blip r:embed="rId2" cstate="print"/>
          <a:srcRect l="10715" r="10715" b="10110"/>
          <a:stretch>
            <a:fillRect/>
          </a:stretch>
        </p:blipFill>
        <p:spPr bwMode="auto">
          <a:xfrm>
            <a:off x="1331913" y="4221088"/>
            <a:ext cx="316865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查看源图像"/>
          <p:cNvPicPr>
            <a:picLocks noChangeAspect="1" noChangeArrowheads="1"/>
          </p:cNvPicPr>
          <p:nvPr/>
        </p:nvPicPr>
        <p:blipFill>
          <a:blip r:embed="rId3" cstate="print"/>
          <a:srcRect l="13034" t="8423" r="18239" b="24190"/>
          <a:stretch>
            <a:fillRect/>
          </a:stretch>
        </p:blipFill>
        <p:spPr bwMode="auto">
          <a:xfrm>
            <a:off x="4752020" y="4401653"/>
            <a:ext cx="33924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1367644" y="6273316"/>
            <a:ext cx="27363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0" dirty="0" smtClean="0">
                <a:solidFill>
                  <a:schemeClr val="bg2"/>
                </a:solidFill>
              </a:rPr>
              <a:t>(Tasman </a:t>
            </a:r>
            <a:r>
              <a:rPr lang="en-US" altLang="zh-CN" sz="1000" b="0" dirty="0" smtClean="0">
                <a:solidFill>
                  <a:schemeClr val="bg2"/>
                </a:solidFill>
              </a:rPr>
              <a:t>A et al., PSYCHIATRY </a:t>
            </a:r>
            <a:r>
              <a:rPr lang="en-US" altLang="zh-CN" sz="1000" b="0" dirty="0" smtClean="0">
                <a:solidFill>
                  <a:schemeClr val="bg2"/>
                </a:solidFill>
              </a:rPr>
              <a:t>3rd ed.)</a:t>
            </a:r>
            <a:endParaRPr lang="zh-CN" altLang="en-US" sz="1000" b="0" dirty="0">
              <a:solidFill>
                <a:schemeClr val="bg2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12060" y="6237312"/>
            <a:ext cx="27363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0" dirty="0" smtClean="0">
                <a:solidFill>
                  <a:schemeClr val="bg2"/>
                </a:solidFill>
              </a:rPr>
              <a:t>(Tasman </a:t>
            </a:r>
            <a:r>
              <a:rPr lang="en-US" altLang="zh-CN" sz="1000" b="0" dirty="0" smtClean="0">
                <a:solidFill>
                  <a:schemeClr val="bg2"/>
                </a:solidFill>
              </a:rPr>
              <a:t>A et al., PSYCHIATRY </a:t>
            </a:r>
            <a:r>
              <a:rPr lang="en-US" altLang="zh-CN" sz="1000" b="0" dirty="0" smtClean="0">
                <a:solidFill>
                  <a:schemeClr val="bg2"/>
                </a:solidFill>
              </a:rPr>
              <a:t>3rd ed.)</a:t>
            </a:r>
            <a:endParaRPr lang="zh-CN" altLang="en-US" sz="10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507366" y="1760302"/>
            <a:ext cx="8313105" cy="462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ea typeface="黑体" pitchFamily="49" charset="-122"/>
              </a:rPr>
              <a:t>1</a:t>
            </a:r>
            <a:r>
              <a:rPr lang="en-US" altLang="zh-CN" sz="2800" dirty="0" smtClean="0">
                <a:solidFill>
                  <a:srgbClr val="FF0000"/>
                </a:solidFill>
                <a:ea typeface="黑体" pitchFamily="49" charset="-122"/>
              </a:rPr>
              <a:t>.</a:t>
            </a:r>
            <a:r>
              <a:rPr lang="zh-CN" altLang="en-US" sz="2800" dirty="0" smtClean="0">
                <a:solidFill>
                  <a:srgbClr val="FF0000"/>
                </a:solidFill>
                <a:ea typeface="黑体" pitchFamily="49" charset="-122"/>
              </a:rPr>
              <a:t>精神分裂症概述</a:t>
            </a:r>
            <a:endParaRPr lang="zh-CN" altLang="en-US" sz="2800" dirty="0">
              <a:solidFill>
                <a:srgbClr val="FF0000"/>
              </a:solidFill>
              <a:ea typeface="黑体" pitchFamily="49" charset="-122"/>
            </a:endParaRPr>
          </a:p>
          <a:p>
            <a:pPr marL="1168400" lvl="1" indent="-711200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CN" altLang="en-US" sz="2400" dirty="0" smtClean="0">
                <a:solidFill>
                  <a:schemeClr val="bg2"/>
                </a:solidFill>
                <a:ea typeface="黑体" pitchFamily="49" charset="-122"/>
              </a:rPr>
              <a:t>临床表现、发病机制学说</a:t>
            </a:r>
            <a:endParaRPr lang="zh-CN" altLang="en-US" sz="2400" dirty="0">
              <a:solidFill>
                <a:schemeClr val="bg2"/>
              </a:solidFill>
              <a:ea typeface="黑体" pitchFamily="49" charset="-122"/>
            </a:endParaRPr>
          </a:p>
          <a:p>
            <a:pPr marL="812800" indent="-812800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ea typeface="黑体" pitchFamily="49" charset="-122"/>
              </a:rPr>
              <a:t>2</a:t>
            </a:r>
            <a:r>
              <a:rPr lang="en-US" altLang="zh-CN" sz="2800" dirty="0" smtClean="0">
                <a:solidFill>
                  <a:srgbClr val="FF0000"/>
                </a:solidFill>
                <a:ea typeface="黑体" pitchFamily="49" charset="-122"/>
              </a:rPr>
              <a:t>.</a:t>
            </a:r>
            <a:r>
              <a:rPr lang="zh-CN" altLang="en-US" sz="2800" dirty="0" smtClean="0">
                <a:solidFill>
                  <a:srgbClr val="FF0000"/>
                </a:solidFill>
                <a:ea typeface="黑体" pitchFamily="49" charset="-122"/>
              </a:rPr>
              <a:t>第一代抗精神分裂症药物</a:t>
            </a:r>
            <a:endParaRPr lang="zh-CN" altLang="en-US" sz="2800" dirty="0">
              <a:solidFill>
                <a:srgbClr val="FF0000"/>
              </a:solidFill>
              <a:ea typeface="黑体" pitchFamily="49" charset="-122"/>
            </a:endParaRPr>
          </a:p>
          <a:p>
            <a:pPr marL="1168400" lvl="1" indent="-711200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2400" dirty="0">
                <a:solidFill>
                  <a:schemeClr val="bg2"/>
                </a:solidFill>
                <a:ea typeface="黑体" pitchFamily="49" charset="-122"/>
              </a:rPr>
              <a:t>吩噻嗪类、硫杂蒽类、丁酰苯</a:t>
            </a:r>
            <a:r>
              <a:rPr lang="zh-CN" altLang="en-US" sz="2400" dirty="0" smtClean="0">
                <a:solidFill>
                  <a:schemeClr val="bg2"/>
                </a:solidFill>
                <a:ea typeface="黑体" pitchFamily="49" charset="-122"/>
              </a:rPr>
              <a:t>类、其他药物</a:t>
            </a:r>
            <a:endParaRPr lang="zh-CN" altLang="en-US" sz="2800" dirty="0">
              <a:solidFill>
                <a:schemeClr val="bg2"/>
              </a:solidFill>
              <a:ea typeface="黑体" pitchFamily="49" charset="-122"/>
            </a:endParaRPr>
          </a:p>
          <a:p>
            <a:pPr marL="812800" indent="-8128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800" dirty="0">
                <a:solidFill>
                  <a:srgbClr val="FF0000"/>
                </a:solidFill>
                <a:ea typeface="黑体" pitchFamily="49" charset="-122"/>
              </a:rPr>
              <a:t>3</a:t>
            </a:r>
            <a:r>
              <a:rPr lang="en-US" altLang="zh-CN" sz="2800" dirty="0" smtClean="0">
                <a:solidFill>
                  <a:srgbClr val="FF0000"/>
                </a:solidFill>
                <a:ea typeface="黑体" pitchFamily="49" charset="-122"/>
              </a:rPr>
              <a:t>.</a:t>
            </a:r>
            <a:r>
              <a:rPr lang="zh-CN" altLang="en-US" sz="2800" dirty="0" smtClean="0">
                <a:solidFill>
                  <a:srgbClr val="FF0000"/>
                </a:solidFill>
                <a:ea typeface="黑体" pitchFamily="49" charset="-122"/>
              </a:rPr>
              <a:t>第二代</a:t>
            </a:r>
            <a:r>
              <a:rPr lang="en-US" altLang="zh-CN" sz="2800" dirty="0" smtClean="0">
                <a:solidFill>
                  <a:srgbClr val="FF0000"/>
                </a:solidFill>
                <a:ea typeface="黑体" pitchFamily="49" charset="-122"/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  <a:ea typeface="黑体" pitchFamily="49" charset="-122"/>
              </a:rPr>
              <a:t>非典型</a:t>
            </a:r>
            <a:r>
              <a:rPr lang="en-US" altLang="zh-CN" sz="2800" dirty="0" smtClean="0">
                <a:solidFill>
                  <a:srgbClr val="FF0000"/>
                </a:solidFill>
                <a:ea typeface="黑体" pitchFamily="49" charset="-122"/>
              </a:rPr>
              <a:t>)</a:t>
            </a:r>
            <a:r>
              <a:rPr lang="zh-CN" altLang="en-US" sz="2800" dirty="0" smtClean="0">
                <a:solidFill>
                  <a:srgbClr val="FF0000"/>
                </a:solidFill>
                <a:ea typeface="黑体" pitchFamily="49" charset="-122"/>
              </a:rPr>
              <a:t>抗精神分裂症药物</a:t>
            </a:r>
            <a:endParaRPr lang="en-US" altLang="zh-CN" sz="2800" dirty="0" smtClean="0">
              <a:solidFill>
                <a:srgbClr val="FF0000"/>
              </a:solidFill>
              <a:ea typeface="黑体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 smtClean="0">
                <a:solidFill>
                  <a:schemeClr val="bg2"/>
                </a:solidFill>
                <a:ea typeface="黑体" pitchFamily="49" charset="-122"/>
              </a:rPr>
              <a:t>    </a:t>
            </a:r>
            <a:r>
              <a:rPr lang="en-US" altLang="zh-CN" sz="2400" dirty="0">
                <a:solidFill>
                  <a:schemeClr val="bg2"/>
                </a:solidFill>
                <a:ea typeface="黑体" pitchFamily="49" charset="-122"/>
              </a:rPr>
              <a:t>5-HT</a:t>
            </a:r>
            <a:r>
              <a:rPr lang="zh-CN" altLang="en-US" sz="2400" dirty="0">
                <a:solidFill>
                  <a:schemeClr val="bg2"/>
                </a:solidFill>
                <a:ea typeface="黑体" pitchFamily="49" charset="-122"/>
              </a:rPr>
              <a:t>和</a:t>
            </a:r>
            <a:r>
              <a:rPr lang="en-US" altLang="zh-CN" sz="2400" dirty="0">
                <a:solidFill>
                  <a:schemeClr val="bg2"/>
                </a:solidFill>
                <a:ea typeface="黑体" pitchFamily="49" charset="-122"/>
              </a:rPr>
              <a:t>DA</a:t>
            </a:r>
            <a:r>
              <a:rPr lang="zh-CN" altLang="en-US" sz="2400" dirty="0">
                <a:solidFill>
                  <a:schemeClr val="bg2"/>
                </a:solidFill>
                <a:ea typeface="黑体" pitchFamily="49" charset="-122"/>
              </a:rPr>
              <a:t>受体阻断剂</a:t>
            </a:r>
            <a:r>
              <a:rPr lang="zh-CN" altLang="en-US" sz="2400" dirty="0" smtClean="0">
                <a:solidFill>
                  <a:schemeClr val="bg2"/>
                </a:solidFill>
                <a:ea typeface="黑体" pitchFamily="49" charset="-122"/>
              </a:rPr>
              <a:t>、多受体作</a:t>
            </a:r>
            <a:r>
              <a:rPr lang="zh-CN" altLang="en-US" sz="2400" dirty="0">
                <a:solidFill>
                  <a:schemeClr val="bg2"/>
                </a:solidFill>
                <a:ea typeface="黑体" pitchFamily="49" charset="-122"/>
              </a:rPr>
              <a:t>用药、选择性</a:t>
            </a:r>
            <a:r>
              <a:rPr lang="en-US" altLang="zh-CN" sz="2400" dirty="0" err="1">
                <a:solidFill>
                  <a:schemeClr val="bg2"/>
                </a:solidFill>
                <a:ea typeface="黑体" pitchFamily="49" charset="-122"/>
              </a:rPr>
              <a:t>D2</a:t>
            </a:r>
            <a:r>
              <a:rPr lang="en-US" altLang="zh-CN" sz="2400" dirty="0">
                <a:solidFill>
                  <a:schemeClr val="bg2"/>
                </a:solidFill>
                <a:ea typeface="黑体" pitchFamily="49" charset="-122"/>
              </a:rPr>
              <a:t>/</a:t>
            </a:r>
            <a:r>
              <a:rPr lang="en-US" altLang="zh-CN" sz="2400" dirty="0" err="1">
                <a:solidFill>
                  <a:schemeClr val="bg2"/>
                </a:solidFill>
                <a:ea typeface="黑体" pitchFamily="49" charset="-122"/>
              </a:rPr>
              <a:t>D3</a:t>
            </a:r>
            <a:r>
              <a:rPr lang="zh-CN" altLang="en-US" sz="2400" dirty="0">
                <a:solidFill>
                  <a:schemeClr val="bg2"/>
                </a:solidFill>
                <a:ea typeface="黑体" pitchFamily="49" charset="-122"/>
              </a:rPr>
              <a:t>受体阻断剂</a:t>
            </a:r>
            <a:r>
              <a:rPr lang="zh-CN" altLang="en-US" sz="2400" dirty="0" smtClean="0">
                <a:solidFill>
                  <a:schemeClr val="bg2"/>
                </a:solidFill>
                <a:ea typeface="黑体" pitchFamily="49" charset="-122"/>
              </a:rPr>
              <a:t>、</a:t>
            </a:r>
            <a:r>
              <a:rPr lang="en-US" altLang="zh-CN" sz="2400" dirty="0" smtClean="0">
                <a:solidFill>
                  <a:schemeClr val="bg2"/>
                </a:solidFill>
                <a:ea typeface="黑体" pitchFamily="49" charset="-122"/>
              </a:rPr>
              <a:t>DA</a:t>
            </a:r>
            <a:r>
              <a:rPr lang="zh-CN" altLang="en-US" sz="2400" dirty="0" smtClean="0">
                <a:solidFill>
                  <a:schemeClr val="bg2"/>
                </a:solidFill>
                <a:ea typeface="黑体" pitchFamily="49" charset="-122"/>
              </a:rPr>
              <a:t>受体部分激动剂</a:t>
            </a:r>
            <a:endParaRPr lang="zh-CN" altLang="en-US" sz="3200" dirty="0">
              <a:solidFill>
                <a:schemeClr val="bg2"/>
              </a:solidFill>
              <a:ea typeface="黑体" pitchFamily="49" charset="-122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275856" y="946465"/>
            <a:ext cx="27723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chemeClr val="bg2"/>
                </a:solidFill>
                <a:ea typeface="黑体" pitchFamily="49" charset="-122"/>
              </a:rPr>
              <a:t>内 容 提 要</a:t>
            </a:r>
            <a:endParaRPr lang="zh-CN" altLang="en-US" sz="3200" dirty="0">
              <a:solidFill>
                <a:schemeClr val="bg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54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查看源图像"/>
          <p:cNvPicPr>
            <a:picLocks noChangeAspect="1" noChangeArrowheads="1"/>
          </p:cNvPicPr>
          <p:nvPr/>
        </p:nvPicPr>
        <p:blipFill>
          <a:blip r:embed="rId2" cstate="print"/>
          <a:srcRect b="4241"/>
          <a:stretch>
            <a:fillRect/>
          </a:stretch>
        </p:blipFill>
        <p:spPr bwMode="auto">
          <a:xfrm>
            <a:off x="539552" y="1304764"/>
            <a:ext cx="1671907" cy="23486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0951" y="1267857"/>
            <a:ext cx="27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2"/>
                </a:solidFill>
                <a:latin typeface="Arial Unicode MS" pitchFamily="34" charset="-122"/>
                <a:ea typeface="楷体" pitchFamily="49" charset="-122"/>
              </a:rPr>
              <a:t>1994 </a:t>
            </a:r>
            <a:r>
              <a:rPr lang="zh-CN" altLang="en-US" dirty="0" smtClean="0">
                <a:solidFill>
                  <a:schemeClr val="bg2"/>
                </a:solidFill>
                <a:latin typeface="Arial Unicode MS" pitchFamily="34" charset="-122"/>
                <a:ea typeface="楷体" pitchFamily="49" charset="-122"/>
              </a:rPr>
              <a:t>年诺贝尔经济学奖</a:t>
            </a:r>
            <a:endParaRPr lang="zh-CN" altLang="en-US" dirty="0">
              <a:solidFill>
                <a:schemeClr val="bg2"/>
              </a:solidFill>
              <a:latin typeface="Arial Unicode MS" pitchFamily="34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73237" y="1808820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bg2"/>
                </a:solidFill>
                <a:latin typeface="Arial Unicode MS" pitchFamily="34" charset="-122"/>
                <a:ea typeface="楷体" pitchFamily="49" charset="-122"/>
              </a:rPr>
              <a:t>“博弈论和均衡分析理论”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0804" y="2304487"/>
            <a:ext cx="255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2"/>
                </a:solidFill>
              </a:rPr>
              <a:t>John Forbes Nash</a:t>
            </a:r>
          </a:p>
          <a:p>
            <a:pPr algn="ctr"/>
            <a:r>
              <a:rPr lang="zh-CN" altLang="en-US" dirty="0" smtClean="0">
                <a:solidFill>
                  <a:schemeClr val="bg2"/>
                </a:solidFill>
              </a:rPr>
              <a:t>（</a:t>
            </a:r>
            <a:r>
              <a:rPr lang="en-US" altLang="zh-CN" dirty="0" smtClean="0">
                <a:solidFill>
                  <a:schemeClr val="bg2"/>
                </a:solidFill>
              </a:rPr>
              <a:t>1928-2015</a:t>
            </a:r>
            <a:r>
              <a:rPr lang="zh-CN" altLang="en-US" dirty="0" smtClean="0">
                <a:solidFill>
                  <a:schemeClr val="bg2"/>
                </a:solidFill>
              </a:rPr>
              <a:t>）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5971" y="304134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Arial Unicode MS" pitchFamily="34" charset="-122"/>
                <a:ea typeface="楷体" pitchFamily="49" charset="-122"/>
              </a:rPr>
              <a:t>精神分裂症</a:t>
            </a:r>
            <a:endParaRPr lang="en-US" altLang="zh-CN" dirty="0" smtClean="0">
              <a:solidFill>
                <a:srgbClr val="FF0000"/>
              </a:solidFill>
              <a:latin typeface="Arial Unicode MS" pitchFamily="34" charset="-122"/>
              <a:ea typeface="楷体" pitchFamily="49" charset="-122"/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(Schizophrenia)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pic>
        <p:nvPicPr>
          <p:cNvPr id="4101" name="Picture 5" descr="C:\Users\wht\Desktop\2701e89dbc6742b792451710bca0f9a6_th.jpg"/>
          <p:cNvPicPr>
            <a:picLocks noChangeAspect="1" noChangeArrowheads="1"/>
          </p:cNvPicPr>
          <p:nvPr/>
        </p:nvPicPr>
        <p:blipFill>
          <a:blip r:embed="rId3" cstate="print"/>
          <a:srcRect t="34940" b="33735"/>
          <a:stretch>
            <a:fillRect/>
          </a:stretch>
        </p:blipFill>
        <p:spPr bwMode="auto">
          <a:xfrm>
            <a:off x="2621922" y="5337212"/>
            <a:ext cx="2058090" cy="1044116"/>
          </a:xfrm>
          <a:prstGeom prst="rect">
            <a:avLst/>
          </a:prstGeom>
          <a:noFill/>
        </p:spPr>
      </p:pic>
      <p:pic>
        <p:nvPicPr>
          <p:cNvPr id="4102" name="Picture 6" descr="C:\Users\wht\Desktop\src=http _b-ssl.duitang.com_uploads_item_201802_07_20180207222734_ruyjh.thumb.700_0.jpg&amp;refer=http _b-ssl.duitang.com&amp;app=2002&amp;size=f9999,10000&amp;q=a80&amp;n=0&amp;g=0n&amp;fmt=jpeg.jpg"/>
          <p:cNvPicPr>
            <a:picLocks noChangeAspect="1" noChangeArrowheads="1"/>
          </p:cNvPicPr>
          <p:nvPr/>
        </p:nvPicPr>
        <p:blipFill>
          <a:blip r:embed="rId4" cstate="print"/>
          <a:srcRect b="33333"/>
          <a:stretch>
            <a:fillRect/>
          </a:stretch>
        </p:blipFill>
        <p:spPr bwMode="auto">
          <a:xfrm>
            <a:off x="575556" y="4113075"/>
            <a:ext cx="2019020" cy="2274763"/>
          </a:xfrm>
          <a:prstGeom prst="rect">
            <a:avLst/>
          </a:prstGeom>
          <a:noFill/>
        </p:spPr>
      </p:pic>
      <p:pic>
        <p:nvPicPr>
          <p:cNvPr id="4103" name="Picture 7" descr="C:\Users\wht\Desktop\src=http _img31.mtime.cn_pi_2014_03_07_075230.80375864.jpg&amp;refer=http _img31.mtime.cn&amp;app=2002&amp;size=f9999,10000&amp;q=a80&amp;n=0&amp;g=0n&amp;fmt=jpe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2140" y="1304764"/>
            <a:ext cx="1656184" cy="2340260"/>
          </a:xfrm>
          <a:prstGeom prst="rect">
            <a:avLst/>
          </a:prstGeom>
          <a:noFill/>
        </p:spPr>
      </p:pic>
      <p:pic>
        <p:nvPicPr>
          <p:cNvPr id="26" name="Picture 6" descr="C:\Users\wht\Desktop\src=http _b-ssl.duitang.com_uploads_item_201802_07_20180207222734_ruyjh.thumb.700_0.jpg&amp;refer=http _b-ssl.duitang.com&amp;app=2002&amp;size=f9999,10000&amp;q=a80&amp;n=0&amp;g=0n&amp;fmt=jpeg.jpg"/>
          <p:cNvPicPr>
            <a:picLocks noChangeAspect="1" noChangeArrowheads="1"/>
          </p:cNvPicPr>
          <p:nvPr/>
        </p:nvPicPr>
        <p:blipFill>
          <a:blip r:embed="rId4" cstate="print"/>
          <a:srcRect t="66667"/>
          <a:stretch>
            <a:fillRect/>
          </a:stretch>
        </p:blipFill>
        <p:spPr bwMode="auto">
          <a:xfrm>
            <a:off x="2644215" y="4129853"/>
            <a:ext cx="2019019" cy="113738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596336" y="1520788"/>
            <a:ext cx="432048" cy="1882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2"/>
                </a:solidFill>
                <a:latin typeface="Arial Unicode MS" pitchFamily="34" charset="-122"/>
                <a:ea typeface="楷体" pitchFamily="49" charset="-122"/>
              </a:rPr>
              <a:t>美丽心灵</a:t>
            </a:r>
            <a:endParaRPr lang="zh-CN" altLang="en-US" sz="2000" dirty="0">
              <a:solidFill>
                <a:schemeClr val="bg2"/>
              </a:solidFill>
              <a:latin typeface="Arial Unicode MS" pitchFamily="34" charset="-122"/>
              <a:ea typeface="楷体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88024" y="4150821"/>
            <a:ext cx="39244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u="sng" dirty="0" smtClean="0">
                <a:solidFill>
                  <a:srgbClr val="FF0000"/>
                </a:solidFill>
                <a:latin typeface="Arial Unicode MS" pitchFamily="34" charset="-122"/>
                <a:ea typeface="楷体" pitchFamily="49" charset="-122"/>
              </a:rPr>
              <a:t>幻觉：</a:t>
            </a:r>
            <a:endParaRPr lang="en-US" altLang="zh-CN" sz="2000" u="sng" dirty="0" smtClean="0">
              <a:solidFill>
                <a:srgbClr val="FF0000"/>
              </a:solidFill>
              <a:latin typeface="Arial Unicode MS" pitchFamily="34" charset="-122"/>
              <a:ea typeface="楷体" pitchFamily="49" charset="-122"/>
            </a:endParaRPr>
          </a:p>
          <a:p>
            <a:r>
              <a:rPr lang="zh-CN" altLang="en-US" dirty="0" smtClean="0">
                <a:solidFill>
                  <a:schemeClr val="bg2"/>
                </a:solidFill>
                <a:latin typeface="Arial Unicode MS" pitchFamily="34" charset="-122"/>
                <a:ea typeface="楷体" pitchFamily="49" charset="-122"/>
              </a:rPr>
              <a:t>室友查尔斯、小女孩玛西、官员威廉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824028" y="5121188"/>
            <a:ext cx="410445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u="sng" dirty="0" smtClean="0">
                <a:solidFill>
                  <a:srgbClr val="FF0000"/>
                </a:solidFill>
                <a:latin typeface="Arial Unicode MS" pitchFamily="34" charset="-122"/>
                <a:ea typeface="楷体" pitchFamily="49" charset="-122"/>
              </a:rPr>
              <a:t>妄想：</a:t>
            </a:r>
            <a:endParaRPr lang="en-US" altLang="zh-CN" sz="2000" u="sng" dirty="0" smtClean="0">
              <a:solidFill>
                <a:srgbClr val="FF0000"/>
              </a:solidFill>
              <a:latin typeface="Arial Unicode MS" pitchFamily="34" charset="-122"/>
              <a:ea typeface="楷体" pitchFamily="49" charset="-122"/>
            </a:endParaRPr>
          </a:p>
          <a:p>
            <a:r>
              <a:rPr lang="zh-CN" altLang="en-US" dirty="0" smtClean="0">
                <a:solidFill>
                  <a:schemeClr val="bg2"/>
                </a:solidFill>
                <a:latin typeface="Arial Unicode MS" pitchFamily="34" charset="-122"/>
                <a:ea typeface="楷体" pitchFamily="49" charset="-122"/>
              </a:rPr>
              <a:t>自己是秘密机构的特工</a:t>
            </a:r>
            <a:r>
              <a:rPr lang="en-US" altLang="zh-CN" dirty="0" smtClean="0">
                <a:solidFill>
                  <a:schemeClr val="bg2"/>
                </a:solidFill>
                <a:latin typeface="Arial Unicode MS" pitchFamily="34" charset="-122"/>
                <a:ea typeface="楷体" pitchFamily="49" charset="-122"/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  <a:latin typeface="Arial Unicode MS" pitchFamily="34" charset="-122"/>
                <a:ea typeface="楷体" pitchFamily="49" charset="-122"/>
              </a:rPr>
              <a:t>夸大妄想</a:t>
            </a:r>
            <a:r>
              <a:rPr lang="en-US" altLang="zh-CN" dirty="0" smtClean="0">
                <a:solidFill>
                  <a:schemeClr val="bg2"/>
                </a:solidFill>
                <a:latin typeface="Arial Unicode MS" pitchFamily="34" charset="-122"/>
                <a:ea typeface="楷体" pitchFamily="49" charset="-122"/>
              </a:rPr>
              <a:t>)</a:t>
            </a:r>
          </a:p>
          <a:p>
            <a:r>
              <a:rPr lang="zh-CN" altLang="en-US" dirty="0" smtClean="0">
                <a:solidFill>
                  <a:schemeClr val="bg2"/>
                </a:solidFill>
                <a:latin typeface="Arial Unicode MS" pitchFamily="34" charset="-122"/>
                <a:ea typeface="楷体" pitchFamily="49" charset="-122"/>
              </a:rPr>
              <a:t>被前苏联的间谍组织监视并追杀</a:t>
            </a:r>
            <a:r>
              <a:rPr lang="en-US" altLang="zh-CN" dirty="0" smtClean="0">
                <a:solidFill>
                  <a:schemeClr val="bg2"/>
                </a:solidFill>
                <a:latin typeface="Arial Unicode MS" pitchFamily="34" charset="-122"/>
                <a:ea typeface="楷体" pitchFamily="49" charset="-122"/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  <a:latin typeface="Arial Unicode MS" pitchFamily="34" charset="-122"/>
                <a:ea typeface="楷体" pitchFamily="49" charset="-122"/>
              </a:rPr>
              <a:t>被害妄想</a:t>
            </a:r>
            <a:r>
              <a:rPr lang="en-US" altLang="zh-CN" dirty="0" smtClean="0">
                <a:solidFill>
                  <a:schemeClr val="bg2"/>
                </a:solidFill>
                <a:latin typeface="Arial Unicode MS" pitchFamily="34" charset="-122"/>
                <a:ea typeface="楷体" pitchFamily="49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951820" y="2564904"/>
            <a:ext cx="1908212" cy="14041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zh-CN" altLang="zh-CN">
              <a:latin typeface="Verdana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23828" y="2668340"/>
            <a:ext cx="1764196" cy="1200329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kumimoji="1" lang="en-US" altLang="zh-CN" b="1" dirty="0">
                <a:solidFill>
                  <a:srgbClr val="000000"/>
                </a:solidFill>
                <a:ea typeface="华文楷体" pitchFamily="2" charset="-122"/>
              </a:rPr>
              <a:t>Ⅱ</a:t>
            </a:r>
            <a:r>
              <a:rPr kumimoji="1" lang="zh-CN" altLang="en-US" b="1" dirty="0">
                <a:solidFill>
                  <a:srgbClr val="000000"/>
                </a:solidFill>
                <a:ea typeface="华文楷体" pitchFamily="2" charset="-122"/>
              </a:rPr>
              <a:t>型</a:t>
            </a:r>
          </a:p>
          <a:p>
            <a:pPr algn="ctr" eaLnBrk="1" hangingPunct="1"/>
            <a:r>
              <a:rPr kumimoji="1" lang="zh-CN" altLang="en-US" b="1" dirty="0">
                <a:solidFill>
                  <a:srgbClr val="000000"/>
                </a:solidFill>
                <a:ea typeface="华文楷体" pitchFamily="2" charset="-122"/>
              </a:rPr>
              <a:t>阴性症状为主</a:t>
            </a:r>
          </a:p>
          <a:p>
            <a:pPr algn="ctr" eaLnBrk="1" hangingPunct="1"/>
            <a:r>
              <a:rPr kumimoji="1" lang="zh-CN" altLang="en-US" b="1" dirty="0">
                <a:solidFill>
                  <a:srgbClr val="000000"/>
                </a:solidFill>
                <a:ea typeface="华文楷体" pitchFamily="2" charset="-122"/>
              </a:rPr>
              <a:t>（情感淡漠</a:t>
            </a:r>
            <a:r>
              <a:rPr kumimoji="1" lang="en-US" altLang="zh-CN" b="1" dirty="0">
                <a:solidFill>
                  <a:srgbClr val="000000"/>
                </a:solidFill>
                <a:ea typeface="华文楷体" pitchFamily="2" charset="-122"/>
              </a:rPr>
              <a:t>/</a:t>
            </a:r>
            <a:r>
              <a:rPr kumimoji="1" lang="zh-CN" altLang="en-US" b="1" dirty="0">
                <a:solidFill>
                  <a:srgbClr val="000000"/>
                </a:solidFill>
                <a:ea typeface="华文楷体" pitchFamily="2" charset="-122"/>
              </a:rPr>
              <a:t>主动性缺乏）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74580" y="2609155"/>
            <a:ext cx="2087530" cy="1359864"/>
            <a:chOff x="706" y="1872"/>
            <a:chExt cx="994" cy="1300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706" y="1872"/>
              <a:ext cx="994" cy="13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zh-CN" altLang="zh-CN">
                <a:latin typeface="Verdana" pitchFamily="34" charset="0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724" y="2014"/>
              <a:ext cx="943" cy="971"/>
            </a:xfrm>
            <a:prstGeom prst="rect">
              <a:avLst/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Ⅰ</a:t>
              </a:r>
              <a:r>
                <a:rPr kumimoji="1" lang="zh-CN" altLang="en-US" sz="2000" b="1" dirty="0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型     </a:t>
              </a:r>
              <a:endParaRPr kumimoji="1" lang="zh-CN" altLang="en-US" sz="2000" b="1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endParaRPr>
            </a:p>
            <a:p>
              <a:pPr algn="ctr"/>
              <a:r>
                <a:rPr kumimoji="1" lang="zh-CN" altLang="en-US" sz="2000" b="1" dirty="0" smtClean="0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阳性症状为主</a:t>
              </a:r>
            </a:p>
            <a:p>
              <a:pPr algn="ctr"/>
              <a:r>
                <a:rPr kumimoji="1" lang="zh-CN" altLang="en-US" sz="2000" b="1" dirty="0" smtClean="0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（</a:t>
              </a:r>
              <a:r>
                <a:rPr kumimoji="1" lang="zh-CN" altLang="en-US" sz="2000" b="1" dirty="0">
                  <a:solidFill>
                    <a:srgbClr val="000000"/>
                  </a:solidFill>
                  <a:latin typeface="华文楷体" pitchFamily="2" charset="-122"/>
                  <a:ea typeface="华文楷体" pitchFamily="2" charset="-122"/>
                </a:rPr>
                <a:t>幻觉、妄想）</a:t>
              </a:r>
            </a:p>
          </p:txBody>
        </p:sp>
      </p:grp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503548" y="4812369"/>
            <a:ext cx="936625" cy="14311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zh-CN" altLang="en-US" b="1" dirty="0">
                <a:solidFill>
                  <a:schemeClr val="bg2"/>
                </a:solidFill>
              </a:rPr>
              <a:t>幻视</a:t>
            </a:r>
          </a:p>
          <a:p>
            <a:pPr algn="ctr" eaLnBrk="1" hangingPunct="1">
              <a:spcBef>
                <a:spcPts val="600"/>
              </a:spcBef>
            </a:pPr>
            <a:r>
              <a:rPr lang="zh-CN" altLang="en-US" b="1" dirty="0">
                <a:solidFill>
                  <a:schemeClr val="bg2"/>
                </a:solidFill>
              </a:rPr>
              <a:t>幻听</a:t>
            </a:r>
          </a:p>
          <a:p>
            <a:pPr algn="ctr" eaLnBrk="1" hangingPunct="1">
              <a:spcBef>
                <a:spcPts val="600"/>
              </a:spcBef>
            </a:pPr>
            <a:r>
              <a:rPr lang="zh-CN" altLang="en-US" b="1" dirty="0">
                <a:solidFill>
                  <a:schemeClr val="bg2"/>
                </a:solidFill>
              </a:rPr>
              <a:t>幻触</a:t>
            </a:r>
          </a:p>
          <a:p>
            <a:pPr algn="ctr" eaLnBrk="1" hangingPunct="1">
              <a:spcBef>
                <a:spcPts val="600"/>
              </a:spcBef>
            </a:pPr>
            <a:r>
              <a:rPr lang="zh-CN" altLang="en-US" b="1" dirty="0">
                <a:solidFill>
                  <a:schemeClr val="bg2"/>
                </a:solidFill>
              </a:rPr>
              <a:t>幻味</a:t>
            </a: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619672" y="4847091"/>
            <a:ext cx="1152880" cy="13542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zh-CN" altLang="en-US" b="1" dirty="0">
                <a:solidFill>
                  <a:schemeClr val="bg2"/>
                </a:solidFill>
              </a:rPr>
              <a:t>夸大妄想</a:t>
            </a:r>
          </a:p>
          <a:p>
            <a:pPr eaLnBrk="1" hangingPunct="1"/>
            <a:endParaRPr lang="zh-CN" altLang="en-US" b="1" dirty="0">
              <a:solidFill>
                <a:schemeClr val="bg2"/>
              </a:solidFill>
            </a:endParaRPr>
          </a:p>
          <a:p>
            <a:pPr algn="ctr" eaLnBrk="1" hangingPunct="1"/>
            <a:r>
              <a:rPr lang="zh-CN" altLang="en-US" b="1" dirty="0" smtClean="0">
                <a:solidFill>
                  <a:schemeClr val="bg2"/>
                </a:solidFill>
              </a:rPr>
              <a:t>被害妄想</a:t>
            </a:r>
            <a:endParaRPr lang="en-US" altLang="zh-CN" b="1" dirty="0" smtClean="0">
              <a:solidFill>
                <a:schemeClr val="bg2"/>
              </a:solidFill>
            </a:endParaRPr>
          </a:p>
          <a:p>
            <a:pPr algn="ctr" eaLnBrk="1" hangingPunct="1">
              <a:spcBef>
                <a:spcPts val="1200"/>
              </a:spcBef>
            </a:pPr>
            <a:r>
              <a:rPr lang="en-US" altLang="zh-CN" b="1" dirty="0" smtClean="0">
                <a:solidFill>
                  <a:schemeClr val="bg2"/>
                </a:solidFill>
              </a:rPr>
              <a:t>…………</a:t>
            </a:r>
            <a:endParaRPr lang="zh-CN" altLang="en-US" b="1" dirty="0">
              <a:solidFill>
                <a:schemeClr val="bg2"/>
              </a:solidFill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691680" y="1088740"/>
            <a:ext cx="27003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</a:rPr>
              <a:t>精神分裂症</a:t>
            </a:r>
          </a:p>
          <a:p>
            <a:pPr algn="ctr"/>
            <a:r>
              <a:rPr lang="en-US" altLang="zh-CN" sz="2400" b="1" dirty="0">
                <a:solidFill>
                  <a:srgbClr val="000000"/>
                </a:solidFill>
              </a:rPr>
              <a:t>schizophrenia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gray">
          <a:xfrm>
            <a:off x="1727684" y="1772816"/>
            <a:ext cx="687263" cy="900100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00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gray">
          <a:xfrm flipH="1">
            <a:off x="3671900" y="1844824"/>
            <a:ext cx="471239" cy="900100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 bwMode="auto">
          <a:xfrm flipH="1">
            <a:off x="963211" y="3977408"/>
            <a:ext cx="647721" cy="7561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5" idx="2"/>
          </p:cNvCxnSpPr>
          <p:nvPr/>
        </p:nvCxnSpPr>
        <p:spPr bwMode="auto">
          <a:xfrm>
            <a:off x="1619321" y="3969019"/>
            <a:ext cx="540411" cy="79212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076610" y="4833156"/>
            <a:ext cx="1836204" cy="13665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 smtClean="0">
                <a:solidFill>
                  <a:schemeClr val="bg2"/>
                </a:solidFill>
              </a:rPr>
              <a:t>对问话不予回应</a:t>
            </a:r>
            <a:endParaRPr lang="en-US" altLang="zh-CN" dirty="0" smtClean="0">
              <a:solidFill>
                <a:schemeClr val="bg2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 smtClean="0">
                <a:solidFill>
                  <a:schemeClr val="bg2"/>
                </a:solidFill>
              </a:rPr>
              <a:t>我没啥想说的</a:t>
            </a:r>
            <a:endParaRPr lang="en-US" altLang="zh-CN" dirty="0" smtClean="0">
              <a:solidFill>
                <a:schemeClr val="bg2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 smtClean="0">
                <a:solidFill>
                  <a:schemeClr val="bg2"/>
                </a:solidFill>
              </a:rPr>
              <a:t>对待家人淡漠</a:t>
            </a:r>
            <a:endParaRPr lang="en-US" altLang="zh-CN" dirty="0" smtClean="0">
              <a:solidFill>
                <a:schemeClr val="bg2"/>
              </a:solidFill>
            </a:endParaRPr>
          </a:p>
          <a:p>
            <a:pPr algn="ctr"/>
            <a:r>
              <a:rPr lang="en-US" altLang="zh-CN" dirty="0" smtClean="0">
                <a:solidFill>
                  <a:schemeClr val="bg2"/>
                </a:solidFill>
              </a:rPr>
              <a:t>…………</a:t>
            </a:r>
            <a:endParaRPr lang="zh-CN" altLang="en-US" dirty="0">
              <a:solidFill>
                <a:schemeClr val="bg2"/>
              </a:solidFill>
            </a:endParaRPr>
          </a:p>
        </p:txBody>
      </p:sp>
      <p:cxnSp>
        <p:nvCxnSpPr>
          <p:cNvPr id="15" name="直接箭头连接符 14"/>
          <p:cNvCxnSpPr>
            <a:stCxn id="2" idx="2"/>
          </p:cNvCxnSpPr>
          <p:nvPr/>
        </p:nvCxnSpPr>
        <p:spPr bwMode="auto">
          <a:xfrm>
            <a:off x="3905926" y="3969060"/>
            <a:ext cx="18002" cy="75608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查看源图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68755"/>
            <a:ext cx="3348372" cy="2112233"/>
          </a:xfrm>
          <a:prstGeom prst="rect">
            <a:avLst/>
          </a:prstGeom>
          <a:noFill/>
        </p:spPr>
      </p:pic>
      <p:pic>
        <p:nvPicPr>
          <p:cNvPr id="1028" name="Picture 4" descr="查看源图像"/>
          <p:cNvPicPr>
            <a:picLocks noChangeAspect="1" noChangeArrowheads="1"/>
          </p:cNvPicPr>
          <p:nvPr/>
        </p:nvPicPr>
        <p:blipFill>
          <a:blip r:embed="rId3" cstate="print"/>
          <a:srcRect l="4222" t="5278" r="2884" b="4995"/>
          <a:stretch>
            <a:fillRect/>
          </a:stretch>
        </p:blipFill>
        <p:spPr bwMode="auto">
          <a:xfrm>
            <a:off x="5364088" y="1016732"/>
            <a:ext cx="3348372" cy="3060340"/>
          </a:xfrm>
          <a:prstGeom prst="rect">
            <a:avLst/>
          </a:prstGeom>
          <a:noFill/>
        </p:spPr>
      </p:pic>
      <p:sp>
        <p:nvSpPr>
          <p:cNvPr id="18" name="标题 1"/>
          <p:cNvSpPr txBox="1">
            <a:spLocks/>
          </p:cNvSpPr>
          <p:nvPr/>
        </p:nvSpPr>
        <p:spPr>
          <a:xfrm>
            <a:off x="503548" y="121528"/>
            <a:ext cx="4104456" cy="62045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精神分裂症的临床表现</a:t>
            </a:r>
            <a:endParaRPr lang="zh-CN" altLang="en-US" sz="28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7" name="肘形连接符 16"/>
          <p:cNvCxnSpPr>
            <a:stCxn id="9" idx="3"/>
            <a:endCxn id="1028" idx="1"/>
          </p:cNvCxnSpPr>
          <p:nvPr/>
        </p:nvCxnSpPr>
        <p:spPr bwMode="auto">
          <a:xfrm>
            <a:off x="4391980" y="1504239"/>
            <a:ext cx="972108" cy="1042663"/>
          </a:xfrm>
          <a:prstGeom prst="bentConnector3">
            <a:avLst>
              <a:gd name="adj1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肘形连接符 19"/>
          <p:cNvCxnSpPr>
            <a:stCxn id="2" idx="3"/>
            <a:endCxn id="1026" idx="1"/>
          </p:cNvCxnSpPr>
          <p:nvPr/>
        </p:nvCxnSpPr>
        <p:spPr bwMode="auto">
          <a:xfrm>
            <a:off x="4860032" y="3266982"/>
            <a:ext cx="504056" cy="2057890"/>
          </a:xfrm>
          <a:prstGeom prst="bentConnector3">
            <a:avLst>
              <a:gd name="adj1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矩形 20"/>
          <p:cNvSpPr/>
          <p:nvPr/>
        </p:nvSpPr>
        <p:spPr>
          <a:xfrm>
            <a:off x="5624908" y="3914808"/>
            <a:ext cx="25474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bg2"/>
                </a:solidFill>
              </a:rPr>
              <a:t>(https</a:t>
            </a:r>
            <a:r>
              <a:rPr lang="en-US" altLang="zh-CN" sz="1000" dirty="0" smtClean="0">
                <a:solidFill>
                  <a:schemeClr val="bg2"/>
                </a:solidFill>
              </a:rPr>
              <a:t>://</a:t>
            </a:r>
            <a:r>
              <a:rPr lang="en-US" altLang="zh-CN" sz="1000" dirty="0" smtClean="0">
                <a:solidFill>
                  <a:schemeClr val="bg2"/>
                </a:solidFill>
              </a:rPr>
              <a:t>www.dreamstime.com)</a:t>
            </a:r>
            <a:endParaRPr lang="zh-CN" altLang="en-US" sz="1000" dirty="0">
              <a:solidFill>
                <a:schemeClr val="bg2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689512" y="6201308"/>
            <a:ext cx="26629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solidFill>
                  <a:schemeClr val="bg2"/>
                </a:solidFill>
              </a:rPr>
              <a:t>(https</a:t>
            </a:r>
            <a:r>
              <a:rPr lang="en-US" altLang="zh-CN" sz="1000" dirty="0" smtClean="0">
                <a:solidFill>
                  <a:schemeClr val="bg2"/>
                </a:solidFill>
              </a:rPr>
              <a:t>://</a:t>
            </a:r>
            <a:r>
              <a:rPr lang="en-US" altLang="zh-CN" sz="1000" dirty="0" smtClean="0">
                <a:solidFill>
                  <a:schemeClr val="bg2"/>
                </a:solidFill>
              </a:rPr>
              <a:t>www.verywellmind.com)</a:t>
            </a:r>
            <a:endParaRPr lang="zh-CN" alt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3"/>
          <p:cNvSpPr txBox="1">
            <a:spLocks/>
          </p:cNvSpPr>
          <p:nvPr/>
        </p:nvSpPr>
        <p:spPr>
          <a:xfrm>
            <a:off x="503548" y="5301208"/>
            <a:ext cx="748934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zh-CN" altLang="en-US" sz="2400" b="1" kern="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前</a:t>
            </a:r>
            <a:r>
              <a:rPr lang="zh-CN" altLang="en-US" sz="2400" b="1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额叶</a:t>
            </a:r>
            <a:r>
              <a:rPr lang="en-US" altLang="zh-CN" sz="2400" b="1" kern="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DA (</a:t>
            </a:r>
            <a:r>
              <a:rPr lang="en-US" altLang="zh-CN" sz="2400" b="1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D1)</a:t>
            </a:r>
            <a:r>
              <a:rPr lang="zh-CN" altLang="en-US" sz="2400" b="1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功能降低</a:t>
            </a:r>
            <a:r>
              <a:rPr lang="en-US" altLang="zh-CN" sz="2400" b="1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——</a:t>
            </a:r>
            <a:r>
              <a:rPr lang="zh-CN" altLang="en-US" sz="2400" b="1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引起阴性症状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zh-CN" altLang="en-US" sz="2400" b="1" kern="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中脑</a:t>
            </a:r>
            <a:r>
              <a:rPr lang="zh-CN" altLang="en-US" sz="2400" b="1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边缘系统</a:t>
            </a:r>
            <a:r>
              <a:rPr lang="en-US" altLang="zh-CN" sz="2400" b="1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DA</a:t>
            </a:r>
            <a:r>
              <a:rPr lang="zh-CN" altLang="en-US" sz="2400" b="1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功能亢进</a:t>
            </a:r>
            <a:r>
              <a:rPr lang="en-US" altLang="zh-CN" sz="2400" b="1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——</a:t>
            </a:r>
            <a:r>
              <a:rPr lang="zh-CN" altLang="en-US" sz="2400" b="1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引起阳性</a:t>
            </a:r>
            <a:r>
              <a:rPr lang="zh-CN" altLang="en-US" sz="2400" b="1" kern="0" dirty="0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症状</a:t>
            </a:r>
            <a:endParaRPr lang="zh-CN" altLang="en-US" b="1" kern="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503548" y="163473"/>
            <a:ext cx="4104456" cy="62045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精神分裂症的机制假说</a:t>
            </a:r>
            <a:endParaRPr lang="zh-CN" altLang="en-US" sz="2800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Picture 2" descr="https://wkretype.bdimg.com/retype/zoom/35d1d2f60029bd64783e2c52?pn=27&amp;o=jpg_6&amp;md5sum=b1e3114702cc247ed2e4b30654f76f60&amp;sign=33a0157ad7&amp;png=2774343-2908692&amp;jpg=3590592-3713585"/>
          <p:cNvPicPr>
            <a:picLocks noChangeAspect="1" noChangeArrowheads="1"/>
          </p:cNvPicPr>
          <p:nvPr/>
        </p:nvPicPr>
        <p:blipFill>
          <a:blip r:embed="rId2" cstate="print"/>
          <a:srcRect l="10905" t="25609" r="13528" b="4797"/>
          <a:stretch>
            <a:fillRect/>
          </a:stretch>
        </p:blipFill>
        <p:spPr bwMode="auto">
          <a:xfrm>
            <a:off x="5627457" y="1092014"/>
            <a:ext cx="3229019" cy="223056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" name="Picture 4" descr="查看源图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613" y="1088740"/>
            <a:ext cx="2349719" cy="2568269"/>
          </a:xfrm>
          <a:prstGeom prst="rect">
            <a:avLst/>
          </a:prstGeom>
          <a:noFill/>
          <a:ln>
            <a:solidFill>
              <a:schemeClr val="bg2">
                <a:lumMod val="95000"/>
                <a:lumOff val="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67117" y="337521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2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多巴胺假说</a:t>
            </a:r>
            <a:r>
              <a:rPr lang="en-US" altLang="zh-CN" dirty="0" smtClean="0">
                <a:solidFill>
                  <a:schemeClr val="bg2"/>
                </a:solidFill>
              </a:rPr>
              <a:t>)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5469" y="417579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2"/>
                </a:solidFill>
              </a:rPr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5-HT</a:t>
            </a:r>
            <a:r>
              <a:rPr lang="zh-CN" altLang="en-US" dirty="0" smtClean="0">
                <a:solidFill>
                  <a:srgbClr val="FF0000"/>
                </a:solidFill>
              </a:rPr>
              <a:t>对多巴胺的调控</a:t>
            </a:r>
            <a:r>
              <a:rPr lang="en-US" altLang="zh-CN" dirty="0" smtClean="0">
                <a:solidFill>
                  <a:schemeClr val="bg2"/>
                </a:solidFill>
              </a:rPr>
              <a:t>)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39957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2"/>
                </a:solidFill>
              </a:rPr>
              <a:t>(</a:t>
            </a:r>
            <a:r>
              <a:rPr lang="zh-CN" altLang="en-US" dirty="0" smtClean="0">
                <a:solidFill>
                  <a:schemeClr val="bg2"/>
                </a:solidFill>
              </a:rPr>
              <a:t>发病机制假说</a:t>
            </a:r>
            <a:r>
              <a:rPr lang="en-US" altLang="zh-CN" dirty="0" smtClean="0">
                <a:solidFill>
                  <a:schemeClr val="bg2"/>
                </a:solidFill>
              </a:rPr>
              <a:t>)</a:t>
            </a:r>
            <a:endParaRPr lang="zh-CN" altLang="en-US" dirty="0">
              <a:solidFill>
                <a:schemeClr val="bg2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7689" y="1088740"/>
            <a:ext cx="2674411" cy="3605998"/>
          </a:xfrm>
          <a:prstGeom prst="rect">
            <a:avLst/>
          </a:prstGeom>
        </p:spPr>
      </p:pic>
      <p:sp>
        <p:nvSpPr>
          <p:cNvPr id="19" name="TextBox 11"/>
          <p:cNvSpPr txBox="1"/>
          <p:nvPr/>
        </p:nvSpPr>
        <p:spPr>
          <a:xfrm>
            <a:off x="3090778" y="48691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2"/>
                </a:solidFill>
              </a:rPr>
              <a:t>(</a:t>
            </a:r>
            <a:r>
              <a:rPr lang="zh-CN" altLang="en-US" dirty="0" smtClean="0">
                <a:solidFill>
                  <a:schemeClr val="bg2"/>
                </a:solidFill>
              </a:rPr>
              <a:t>多巴胺假说</a:t>
            </a:r>
            <a:r>
              <a:rPr lang="en-US" altLang="zh-CN" dirty="0" smtClean="0">
                <a:solidFill>
                  <a:schemeClr val="bg2"/>
                </a:solidFill>
              </a:rPr>
              <a:t>)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8016" y="3681028"/>
            <a:ext cx="2340260" cy="238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zh-CN" sz="950" dirty="0" smtClean="0">
                <a:solidFill>
                  <a:schemeClr val="bg2"/>
                </a:solidFill>
              </a:rPr>
              <a:t>Yang et al., Int </a:t>
            </a:r>
            <a:r>
              <a:rPr lang="nl-NL" altLang="zh-CN" sz="950" dirty="0" smtClean="0">
                <a:solidFill>
                  <a:schemeClr val="bg2"/>
                </a:solidFill>
              </a:rPr>
              <a:t>J Mol Sci. 2017</a:t>
            </a:r>
            <a:endParaRPr lang="zh-CN" altLang="en-US" sz="950" dirty="0">
              <a:solidFill>
                <a:schemeClr val="bg2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91780" y="4617132"/>
            <a:ext cx="32043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>
                <a:solidFill>
                  <a:schemeClr val="bg2"/>
                </a:solidFill>
              </a:rPr>
              <a:t>(</a:t>
            </a:r>
            <a:r>
              <a:rPr lang="en-US" altLang="zh-CN" sz="1000" dirty="0" err="1" smtClean="0">
                <a:solidFill>
                  <a:schemeClr val="bg2"/>
                </a:solidFill>
              </a:rPr>
              <a:t>Howes</a:t>
            </a:r>
            <a:r>
              <a:rPr lang="en-US" altLang="zh-CN" sz="1000" dirty="0" smtClean="0">
                <a:solidFill>
                  <a:schemeClr val="bg2"/>
                </a:solidFill>
              </a:rPr>
              <a:t> </a:t>
            </a:r>
            <a:r>
              <a:rPr lang="en-US" altLang="zh-CN" sz="1000" dirty="0" smtClean="0">
                <a:solidFill>
                  <a:schemeClr val="bg2"/>
                </a:solidFill>
              </a:rPr>
              <a:t>et al., Arch Gen Psychiatry. </a:t>
            </a:r>
            <a:r>
              <a:rPr lang="en-US" altLang="zh-CN" sz="1000" dirty="0" smtClean="0">
                <a:solidFill>
                  <a:schemeClr val="bg2"/>
                </a:solidFill>
              </a:rPr>
              <a:t>2012)</a:t>
            </a:r>
            <a:endParaRPr lang="zh-CN" altLang="zh-CN" sz="1000" dirty="0">
              <a:solidFill>
                <a:schemeClr val="bg2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16116" y="3392996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>
                <a:solidFill>
                  <a:schemeClr val="bg2"/>
                </a:solidFill>
                <a:hlinkClick r:id="rId5"/>
              </a:rPr>
              <a:t>https://</a:t>
            </a:r>
            <a:r>
              <a:rPr lang="en-US" altLang="zh-CN" sz="1000" dirty="0" smtClean="0">
                <a:solidFill>
                  <a:schemeClr val="bg2"/>
                </a:solidFill>
                <a:hlinkClick r:id="rId5"/>
              </a:rPr>
              <a:t>image.slidesharecdn.com/neurobiologyofschizophrenia-160809173815/95 /</a:t>
            </a:r>
            <a:r>
              <a:rPr lang="en-US" altLang="zh-CN" sz="1000" dirty="0" smtClean="0">
                <a:solidFill>
                  <a:schemeClr val="bg2"/>
                </a:solidFill>
                <a:hlinkClick r:id="rId5"/>
              </a:rPr>
              <a:t>neurobiology-of-schizophrenia-44-638.jpg</a:t>
            </a:r>
            <a:r>
              <a:rPr lang="en-US" altLang="zh-CN" sz="1000" dirty="0" smtClean="0">
                <a:solidFill>
                  <a:schemeClr val="bg2"/>
                </a:solidFill>
              </a:rPr>
              <a:t>? </a:t>
            </a:r>
            <a:r>
              <a:rPr lang="en-US" altLang="zh-CN" sz="1000" dirty="0" err="1" smtClean="0">
                <a:solidFill>
                  <a:schemeClr val="bg2"/>
                </a:solidFill>
              </a:rPr>
              <a:t>cb</a:t>
            </a:r>
            <a:r>
              <a:rPr lang="en-US" altLang="zh-CN" sz="1000" dirty="0" smtClean="0">
                <a:solidFill>
                  <a:schemeClr val="bg2"/>
                </a:solidFill>
              </a:rPr>
              <a:t>=1470764317</a:t>
            </a:r>
            <a:endParaRPr lang="zh-CN" alt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5556" y="1844824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2"/>
                </a:solidFill>
                <a:latin typeface="Arial" pitchFamily="34" charset="0"/>
                <a:ea typeface="楷体" pitchFamily="49" charset="-122"/>
              </a:rPr>
              <a:t>治疗精神分裂症的策略：</a:t>
            </a:r>
            <a:endParaRPr lang="en-US" altLang="zh-CN" sz="2400" dirty="0" smtClean="0">
              <a:solidFill>
                <a:schemeClr val="bg2"/>
              </a:solidFill>
              <a:latin typeface="Arial" pitchFamily="34" charset="0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+mn-lt"/>
                <a:ea typeface="楷体" pitchFamily="49" charset="-122"/>
              </a:rPr>
              <a:t>1.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楷体" pitchFamily="49" charset="-122"/>
              </a:rPr>
              <a:t>直接抑制</a:t>
            </a:r>
            <a:r>
              <a:rPr lang="en-US" altLang="zh-CN" sz="2400" dirty="0" err="1">
                <a:solidFill>
                  <a:srgbClr val="FF0000"/>
                </a:solidFill>
                <a:latin typeface="+mn-lt"/>
                <a:ea typeface="楷体" pitchFamily="49" charset="-122"/>
              </a:rPr>
              <a:t>D2R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楷体" pitchFamily="49" charset="-122"/>
              </a:rPr>
              <a:t>---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楷体" pitchFamily="49" charset="-122"/>
              </a:rPr>
              <a:t>解决阳性症状</a:t>
            </a:r>
            <a:endParaRPr lang="zh-CN" altLang="en-US" sz="2400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+mn-lt"/>
                <a:ea typeface="楷体" pitchFamily="49" charset="-122"/>
              </a:rPr>
              <a:t>2.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楷体" pitchFamily="49" charset="-122"/>
              </a:rPr>
              <a:t>阻断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楷体" pitchFamily="49" charset="-122"/>
              </a:rPr>
              <a:t>5-</a:t>
            </a:r>
            <a:r>
              <a:rPr lang="en-US" altLang="zh-CN" sz="2400" dirty="0" err="1">
                <a:solidFill>
                  <a:srgbClr val="FF0000"/>
                </a:solidFill>
                <a:latin typeface="+mn-lt"/>
                <a:ea typeface="楷体" pitchFamily="49" charset="-122"/>
              </a:rPr>
              <a:t>HT2A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楷体" pitchFamily="49" charset="-122"/>
              </a:rPr>
              <a:t>受体可解除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楷体" pitchFamily="49" charset="-122"/>
              </a:rPr>
              <a:t>5-HT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楷体" pitchFamily="49" charset="-122"/>
              </a:rPr>
              <a:t>对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楷体" pitchFamily="49" charset="-122"/>
              </a:rPr>
              <a:t>DA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楷体" pitchFamily="49" charset="-122"/>
              </a:rPr>
              <a:t>的抑制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楷体" pitchFamily="49" charset="-122"/>
              </a:rPr>
              <a:t>---</a:t>
            </a:r>
            <a:r>
              <a:rPr lang="zh-CN" altLang="en-US" sz="2400" dirty="0">
                <a:solidFill>
                  <a:srgbClr val="FF0000"/>
                </a:solidFill>
                <a:latin typeface="+mn-lt"/>
                <a:ea typeface="楷体" pitchFamily="49" charset="-122"/>
              </a:rPr>
              <a:t>解决阴性症状</a:t>
            </a:r>
            <a:endParaRPr lang="en-US" altLang="zh-CN" sz="2400" dirty="0">
              <a:solidFill>
                <a:srgbClr val="FF0000"/>
              </a:solidFill>
              <a:latin typeface="+mn-lt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16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67644" y="2892425"/>
            <a:ext cx="662473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第一代抗精神病药物</a:t>
            </a:r>
            <a:endParaRPr lang="en-US" altLang="zh-CN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(D</a:t>
            </a:r>
            <a:r>
              <a:rPr lang="en-US" altLang="zh-CN" sz="3600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2</a:t>
            </a:r>
            <a:r>
              <a:rPr lang="zh-CN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样受体阻断剂</a:t>
            </a:r>
            <a:r>
              <a:rPr lang="en-US" altLang="zh-CN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)</a:t>
            </a:r>
            <a:endParaRPr lang="zh-CN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07604" y="2528528"/>
            <a:ext cx="89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分类</a:t>
            </a:r>
            <a:r>
              <a:rPr kumimoji="1" lang="en-US" altLang="zh-CN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: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879266" y="1880828"/>
            <a:ext cx="5545138" cy="4194349"/>
            <a:chOff x="1488" y="384"/>
            <a:chExt cx="3504" cy="3399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88" y="960"/>
              <a:ext cx="2544" cy="2823"/>
              <a:chOff x="768" y="960"/>
              <a:chExt cx="2544" cy="2823"/>
            </a:xfrm>
          </p:grpSpPr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961" y="960"/>
                <a:ext cx="911" cy="37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1" lang="zh-CN" altLang="en-US" sz="2400" b="1" dirty="0">
                    <a:solidFill>
                      <a:schemeClr val="bg2"/>
                    </a:solidFill>
                  </a:rPr>
                  <a:t>吩噻嗪类</a:t>
                </a:r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1008" y="2111"/>
                <a:ext cx="1152" cy="37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1" lang="zh-CN" altLang="en-US" sz="2400" b="1" dirty="0">
                    <a:solidFill>
                      <a:schemeClr val="bg2"/>
                    </a:solidFill>
                  </a:rPr>
                  <a:t>硫杂蒽</a:t>
                </a:r>
                <a:r>
                  <a:rPr kumimoji="1" lang="zh-CN" altLang="en-US" sz="2400" b="1" dirty="0" smtClean="0">
                    <a:solidFill>
                      <a:schemeClr val="bg2"/>
                    </a:solidFill>
                  </a:rPr>
                  <a:t>类</a:t>
                </a:r>
                <a:endParaRPr kumimoji="1" lang="en-US" altLang="zh-CN" sz="2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1008" y="2737"/>
                <a:ext cx="912" cy="37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1" lang="zh-CN" altLang="en-US" sz="2400" b="1" dirty="0">
                    <a:solidFill>
                      <a:schemeClr val="bg2"/>
                    </a:solidFill>
                  </a:rPr>
                  <a:t>丁酰苯类</a:t>
                </a:r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1008" y="3409"/>
                <a:ext cx="912" cy="37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1" lang="zh-CN" altLang="en-US" sz="2400" b="1" dirty="0">
                    <a:solidFill>
                      <a:schemeClr val="bg2"/>
                    </a:solidFill>
                  </a:rPr>
                  <a:t>其他药物</a:t>
                </a:r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2353" y="2112"/>
                <a:ext cx="959" cy="37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1" lang="zh-CN" altLang="en-US" sz="2400" b="1">
                    <a:solidFill>
                      <a:schemeClr val="bg2"/>
                    </a:solidFill>
                  </a:rPr>
                  <a:t>泰尔登</a:t>
                </a:r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2353" y="2736"/>
                <a:ext cx="959" cy="37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1" lang="zh-CN" altLang="en-US" sz="2400" b="1">
                    <a:solidFill>
                      <a:schemeClr val="bg2"/>
                    </a:solidFill>
                  </a:rPr>
                  <a:t>氟哌啶醇</a:t>
                </a:r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2353" y="3409"/>
                <a:ext cx="959" cy="37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1" lang="zh-CN" altLang="en-US" sz="2400" b="1">
                    <a:solidFill>
                      <a:schemeClr val="bg2"/>
                    </a:solidFill>
                  </a:rPr>
                  <a:t>五氟利多</a:t>
                </a:r>
              </a:p>
            </p:txBody>
          </p:sp>
          <p:sp>
            <p:nvSpPr>
              <p:cNvPr id="17" name="AutoShape 14"/>
              <p:cNvSpPr>
                <a:spLocks/>
              </p:cNvSpPr>
              <p:nvPr/>
            </p:nvSpPr>
            <p:spPr bwMode="auto">
              <a:xfrm>
                <a:off x="768" y="1056"/>
                <a:ext cx="192" cy="2544"/>
              </a:xfrm>
              <a:prstGeom prst="leftBrace">
                <a:avLst>
                  <a:gd name="adj1" fmla="val 110417"/>
                  <a:gd name="adj2" fmla="val 50000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688" y="384"/>
              <a:ext cx="2304" cy="1523"/>
              <a:chOff x="1968" y="384"/>
              <a:chExt cx="2304" cy="1523"/>
            </a:xfrm>
          </p:grpSpPr>
          <p:sp>
            <p:nvSpPr>
              <p:cNvPr id="6" name="Text Box 16"/>
              <p:cNvSpPr txBox="1">
                <a:spLocks noChangeArrowheads="1"/>
              </p:cNvSpPr>
              <p:nvPr/>
            </p:nvSpPr>
            <p:spPr bwMode="auto">
              <a:xfrm>
                <a:off x="2211" y="384"/>
                <a:ext cx="1726" cy="37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kumimoji="1" lang="zh-CN" altLang="en-US" sz="2400" b="1" dirty="0">
                    <a:solidFill>
                      <a:srgbClr val="FF0000"/>
                    </a:solidFill>
                    <a:ea typeface="宋体" pitchFamily="2" charset="-122"/>
                  </a:rPr>
                  <a:t>二甲胺类</a:t>
                </a:r>
                <a:r>
                  <a:rPr kumimoji="1" lang="zh-CN" altLang="en-US" sz="2400" b="1" dirty="0">
                    <a:solidFill>
                      <a:srgbClr val="FF0000"/>
                    </a:solidFill>
                    <a:latin typeface="Times New Roman" pitchFamily="18" charset="0"/>
                    <a:ea typeface="宋体" pitchFamily="2" charset="-122"/>
                  </a:rPr>
                  <a:t>  </a:t>
                </a:r>
                <a:r>
                  <a:rPr kumimoji="1" lang="zh-CN" altLang="en-US" sz="2400" b="1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氯丙嗪</a:t>
                </a:r>
                <a:r>
                  <a:rPr kumimoji="1" lang="zh-CN" altLang="en-US" sz="2400" b="1" dirty="0">
                    <a:solidFill>
                      <a:schemeClr val="bg2"/>
                    </a:solidFill>
                    <a:latin typeface="Times New Roman" pitchFamily="18" charset="0"/>
                    <a:ea typeface="宋体" pitchFamily="2" charset="-122"/>
                  </a:rPr>
                  <a:t>*</a:t>
                </a:r>
                <a:endParaRPr kumimoji="1" lang="zh-CN" altLang="en-US" sz="2400" b="1" dirty="0">
                  <a:solidFill>
                    <a:schemeClr val="bg2"/>
                  </a:solidFill>
                  <a:ea typeface="宋体" pitchFamily="2" charset="-122"/>
                </a:endParaRPr>
              </a:p>
            </p:txBody>
          </p:sp>
          <p:sp>
            <p:nvSpPr>
              <p:cNvPr id="7" name="Text Box 17"/>
              <p:cNvSpPr txBox="1">
                <a:spLocks noChangeArrowheads="1"/>
              </p:cNvSpPr>
              <p:nvPr/>
            </p:nvSpPr>
            <p:spPr bwMode="auto">
              <a:xfrm>
                <a:off x="2211" y="960"/>
                <a:ext cx="1630" cy="37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1" lang="zh-CN" altLang="en-US" sz="2400" b="1">
                    <a:solidFill>
                      <a:schemeClr val="bg2"/>
                    </a:solidFill>
                  </a:rPr>
                  <a:t>哌嗪类</a:t>
                </a:r>
                <a:r>
                  <a:rPr kumimoji="1" lang="zh-CN" altLang="en-US" sz="2400" b="1">
                    <a:solidFill>
                      <a:schemeClr val="bg2"/>
                    </a:solidFill>
                    <a:latin typeface="Times New Roman" pitchFamily="18" charset="0"/>
                  </a:rPr>
                  <a:t>    </a:t>
                </a:r>
                <a:r>
                  <a:rPr kumimoji="1" lang="zh-CN" altLang="en-US" sz="2400" b="1">
                    <a:solidFill>
                      <a:schemeClr val="bg2"/>
                    </a:solidFill>
                  </a:rPr>
                  <a:t>奋乃静</a:t>
                </a:r>
              </a:p>
            </p:txBody>
          </p:sp>
          <p:sp>
            <p:nvSpPr>
              <p:cNvPr id="8" name="Text Box 18"/>
              <p:cNvSpPr txBox="1">
                <a:spLocks noChangeArrowheads="1"/>
              </p:cNvSpPr>
              <p:nvPr/>
            </p:nvSpPr>
            <p:spPr bwMode="auto">
              <a:xfrm>
                <a:off x="2211" y="1536"/>
                <a:ext cx="2061" cy="37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kumimoji="1" lang="zh-CN" altLang="en-US" sz="2400" b="1">
                    <a:solidFill>
                      <a:schemeClr val="bg2"/>
                    </a:solidFill>
                  </a:rPr>
                  <a:t>哌啶类</a:t>
                </a:r>
                <a:r>
                  <a:rPr kumimoji="1" lang="zh-CN" altLang="en-US" sz="2400" b="1">
                    <a:solidFill>
                      <a:schemeClr val="bg2"/>
                    </a:solidFill>
                    <a:latin typeface="Times New Roman" pitchFamily="18" charset="0"/>
                  </a:rPr>
                  <a:t>    </a:t>
                </a:r>
                <a:r>
                  <a:rPr kumimoji="1" lang="zh-CN" altLang="en-US" sz="2400" b="1">
                    <a:solidFill>
                      <a:schemeClr val="bg2"/>
                    </a:solidFill>
                  </a:rPr>
                  <a:t>硫利达嗪</a:t>
                </a:r>
              </a:p>
            </p:txBody>
          </p:sp>
          <p:sp>
            <p:nvSpPr>
              <p:cNvPr id="9" name="AutoShape 19"/>
              <p:cNvSpPr>
                <a:spLocks/>
              </p:cNvSpPr>
              <p:nvPr/>
            </p:nvSpPr>
            <p:spPr bwMode="auto">
              <a:xfrm>
                <a:off x="1968" y="576"/>
                <a:ext cx="144" cy="1104"/>
              </a:xfrm>
              <a:prstGeom prst="leftBrace">
                <a:avLst>
                  <a:gd name="adj1" fmla="val 63889"/>
                  <a:gd name="adj2" fmla="val 50000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920456" y="3485791"/>
            <a:ext cx="553998" cy="18002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zh-CN" alt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抗精神病药</a:t>
            </a: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395288" y="960909"/>
            <a:ext cx="6859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u="sng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第一代抗精神分裂症药</a:t>
            </a:r>
            <a:r>
              <a:rPr lang="en-US" altLang="zh-CN" sz="2800" b="1" u="sng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en-US" sz="2800" b="1" u="sng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典型抗精神病药物</a:t>
            </a:r>
            <a:r>
              <a:rPr lang="en-US" altLang="zh-CN" sz="2800" b="1" u="sng">
                <a:solidFill>
                  <a:schemeClr val="bg2"/>
                </a:solidFill>
                <a:latin typeface="华文楷体" pitchFamily="2" charset="-122"/>
                <a:ea typeface="华文楷体" pitchFamily="2" charset="-122"/>
              </a:rPr>
              <a:t>)</a:t>
            </a:r>
            <a:endParaRPr lang="zh-CN" altLang="en-US" sz="2800" b="1" u="sng">
              <a:solidFill>
                <a:schemeClr val="bg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AutoShape 14"/>
          <p:cNvSpPr>
            <a:spLocks/>
          </p:cNvSpPr>
          <p:nvPr/>
        </p:nvSpPr>
        <p:spPr bwMode="auto">
          <a:xfrm>
            <a:off x="2879415" y="2816188"/>
            <a:ext cx="303843" cy="3139283"/>
          </a:xfrm>
          <a:prstGeom prst="leftBrace">
            <a:avLst>
              <a:gd name="adj1" fmla="val 110417"/>
              <a:gd name="adj2" fmla="val 50000"/>
            </a:avLst>
          </a:prstGeom>
          <a:noFill/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21" name="AutoShape 19"/>
          <p:cNvSpPr>
            <a:spLocks/>
          </p:cNvSpPr>
          <p:nvPr/>
        </p:nvSpPr>
        <p:spPr bwMode="auto">
          <a:xfrm>
            <a:off x="4930686" y="2132112"/>
            <a:ext cx="227882" cy="1500373"/>
          </a:xfrm>
          <a:prstGeom prst="leftBrace">
            <a:avLst>
              <a:gd name="adj1" fmla="val 63889"/>
              <a:gd name="adj2" fmla="val 50000"/>
            </a:avLst>
          </a:prstGeom>
          <a:noFill/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gray">
          <a:xfrm rot="5400000">
            <a:off x="2263429" y="2785219"/>
            <a:ext cx="1752600" cy="865187"/>
          </a:xfrm>
          <a:prstGeom prst="triangle">
            <a:avLst>
              <a:gd name="adj" fmla="val 50000"/>
            </a:avLst>
          </a:prstGeom>
          <a:solidFill>
            <a:schemeClr val="tx2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59532" y="2300613"/>
            <a:ext cx="2520440" cy="1839913"/>
            <a:chOff x="720" y="1392"/>
            <a:chExt cx="4112" cy="48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gray">
            <a:xfrm>
              <a:off x="720" y="1392"/>
              <a:ext cx="4112" cy="480"/>
            </a:xfrm>
            <a:prstGeom prst="roundRect">
              <a:avLst>
                <a:gd name="adj" fmla="val 17509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" name="AutoShape 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" name="AutoShape 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549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468313" y="2659884"/>
            <a:ext cx="2339491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80808"/>
                </a:solidFill>
              </a:rPr>
              <a:t>氯丙嗪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80808"/>
                </a:solidFill>
              </a:rPr>
              <a:t>(</a:t>
            </a:r>
            <a:r>
              <a:rPr lang="zh-CN" altLang="en-US" sz="2800" b="1" dirty="0" smtClean="0">
                <a:solidFill>
                  <a:srgbClr val="080808"/>
                </a:solidFill>
              </a:rPr>
              <a:t>冬眠灵</a:t>
            </a:r>
            <a:r>
              <a:rPr lang="en-US" altLang="zh-CN" sz="2800" b="1" dirty="0" smtClean="0">
                <a:solidFill>
                  <a:srgbClr val="080808"/>
                </a:solidFill>
              </a:rPr>
              <a:t>)</a:t>
            </a:r>
            <a:endParaRPr lang="zh-CN" altLang="en-US" sz="2800" b="1" dirty="0">
              <a:solidFill>
                <a:srgbClr val="080808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black">
          <a:xfrm>
            <a:off x="6660232" y="2337671"/>
            <a:ext cx="2376264" cy="183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 dirty="0"/>
              <a:t> </a:t>
            </a:r>
            <a:r>
              <a:rPr lang="zh-CN" altLang="en-US" sz="2400" b="1" u="sng" dirty="0">
                <a:solidFill>
                  <a:srgbClr val="A50021"/>
                </a:solidFill>
              </a:rPr>
              <a:t>药理作用机制</a:t>
            </a:r>
          </a:p>
          <a:p>
            <a:pPr>
              <a:lnSpc>
                <a:spcPct val="110000"/>
              </a:lnSpc>
            </a:pPr>
            <a:endParaRPr lang="zh-CN" altLang="en-US" sz="2400" b="1" dirty="0">
              <a:solidFill>
                <a:srgbClr val="FF99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000000"/>
                </a:solidFill>
                <a:ea typeface="楷体" pitchFamily="49" charset="-122"/>
              </a:rPr>
              <a:t>主要阻断脑内多巴胺受体</a:t>
            </a:r>
          </a:p>
        </p:txBody>
      </p:sp>
      <p:pic>
        <p:nvPicPr>
          <p:cNvPr id="11" name="Picture 1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>
            <a:off x="2843808" y="2984689"/>
            <a:ext cx="538162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"/>
          <p:cNvSpPr>
            <a:spLocks noChangeArrowheads="1"/>
          </p:cNvSpPr>
          <p:nvPr/>
        </p:nvSpPr>
        <p:spPr bwMode="black">
          <a:xfrm>
            <a:off x="1371600" y="5291138"/>
            <a:ext cx="68008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D7181F"/>
              </a:buClr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0000CC"/>
                </a:solidFill>
                <a:ea typeface="楷体" pitchFamily="49" charset="-122"/>
              </a:rPr>
              <a:t>是其抗精神病作用机理，</a:t>
            </a:r>
          </a:p>
          <a:p>
            <a:pPr algn="ctr">
              <a:buClr>
                <a:srgbClr val="D7181F"/>
              </a:buClr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0000CC"/>
                </a:solidFill>
                <a:ea typeface="楷体" pitchFamily="49" charset="-122"/>
              </a:rPr>
              <a:t>也是长期应用产生不良反应的基础。</a:t>
            </a:r>
          </a:p>
        </p:txBody>
      </p:sp>
      <p:pic>
        <p:nvPicPr>
          <p:cNvPr id="13" name="Picture 1" descr="C:\Users\wht\Desktop\R-C.259ea1e35ddf899fabef839134499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892" y="1772816"/>
            <a:ext cx="3132348" cy="2868057"/>
          </a:xfrm>
          <a:prstGeom prst="rect">
            <a:avLst/>
          </a:prstGeom>
          <a:noFill/>
        </p:spPr>
      </p:pic>
      <p:sp>
        <p:nvSpPr>
          <p:cNvPr id="14" name="矩形 13"/>
          <p:cNvSpPr/>
          <p:nvPr/>
        </p:nvSpPr>
        <p:spPr>
          <a:xfrm>
            <a:off x="331607" y="1124744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080808"/>
                </a:solidFill>
              </a:rPr>
              <a:t>氯丙嗪的作用机制</a:t>
            </a:r>
            <a:endParaRPr lang="zh-CN" altLang="en-US" sz="2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bin">
  <a:themeElements>
    <a:clrScheme name="sinbin 1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69C2FF"/>
      </a:accent1>
      <a:accent2>
        <a:srgbClr val="FFADAD"/>
      </a:accent2>
      <a:accent3>
        <a:srgbClr val="FFFFFF"/>
      </a:accent3>
      <a:accent4>
        <a:srgbClr val="DADADA"/>
      </a:accent4>
      <a:accent5>
        <a:srgbClr val="B9DDFF"/>
      </a:accent5>
      <a:accent6>
        <a:srgbClr val="E79C9C"/>
      </a:accent6>
      <a:hlink>
        <a:srgbClr val="69C2FF"/>
      </a:hlink>
      <a:folHlink>
        <a:srgbClr val="969696"/>
      </a:folHlink>
    </a:clrScheme>
    <a:fontScheme name="sinbin">
      <a:majorFont>
        <a:latin typeface="Verdana"/>
        <a:ea typeface="HY견고딕"/>
        <a:cs typeface=""/>
      </a:majorFont>
      <a:minorFont>
        <a:latin typeface="Verdana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ea typeface="HY견고딕" pitchFamily="18" charset="-127"/>
          </a:defRPr>
        </a:defPPr>
      </a:lstStyle>
    </a:lnDef>
  </a:objectDefaults>
  <a:extraClrSchemeLst>
    <a:extraClrScheme>
      <a:clrScheme name="sinbin 1">
        <a:dk1>
          <a:srgbClr val="FFFFFF"/>
        </a:dk1>
        <a:lt1>
          <a:srgbClr val="FFFFFF"/>
        </a:lt1>
        <a:dk2>
          <a:srgbClr val="000000"/>
        </a:dk2>
        <a:lt2>
          <a:srgbClr val="000000"/>
        </a:lt2>
        <a:accent1>
          <a:srgbClr val="69C2FF"/>
        </a:accent1>
        <a:accent2>
          <a:srgbClr val="FFADAD"/>
        </a:accent2>
        <a:accent3>
          <a:srgbClr val="FFFFFF"/>
        </a:accent3>
        <a:accent4>
          <a:srgbClr val="DADADA"/>
        </a:accent4>
        <a:accent5>
          <a:srgbClr val="B9DDFF"/>
        </a:accent5>
        <a:accent6>
          <a:srgbClr val="E79C9C"/>
        </a:accent6>
        <a:hlink>
          <a:srgbClr val="69C2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bin 2">
        <a:dk1>
          <a:srgbClr val="FFFFFF"/>
        </a:dk1>
        <a:lt1>
          <a:srgbClr val="FFFFFF"/>
        </a:lt1>
        <a:dk2>
          <a:srgbClr val="000000"/>
        </a:dk2>
        <a:lt2>
          <a:srgbClr val="000000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DADADA"/>
        </a:accent4>
        <a:accent5>
          <a:srgbClr val="CAE2AA"/>
        </a:accent5>
        <a:accent6>
          <a:srgbClr val="E7B900"/>
        </a:accent6>
        <a:hlink>
          <a:srgbClr val="99CC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bin 3">
        <a:dk1>
          <a:srgbClr val="FFFFFF"/>
        </a:dk1>
        <a:lt1>
          <a:srgbClr val="FFFFFF"/>
        </a:lt1>
        <a:dk2>
          <a:srgbClr val="000000"/>
        </a:dk2>
        <a:lt2>
          <a:srgbClr val="000000"/>
        </a:lt2>
        <a:accent1>
          <a:srgbClr val="00CCFF"/>
        </a:accent1>
        <a:accent2>
          <a:srgbClr val="FF9900"/>
        </a:accent2>
        <a:accent3>
          <a:srgbClr val="FFFFFF"/>
        </a:accent3>
        <a:accent4>
          <a:srgbClr val="DADADA"/>
        </a:accent4>
        <a:accent5>
          <a:srgbClr val="AAE2FF"/>
        </a:accent5>
        <a:accent6>
          <a:srgbClr val="E78A00"/>
        </a:accent6>
        <a:hlink>
          <a:srgbClr val="00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11925</TotalTime>
  <Words>880</Words>
  <Application>Microsoft Office PowerPoint</Application>
  <PresentationFormat>全屏显示(4:3)</PresentationFormat>
  <Paragraphs>164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sinbin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Company>Guilddesign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040TGp_time_mono</dc:title>
  <dc:creator>ThemeGallery</dc:creator>
  <cp:lastModifiedBy>wht</cp:lastModifiedBy>
  <cp:revision>608</cp:revision>
  <dcterms:created xsi:type="dcterms:W3CDTF">2003-08-21T08:11:19Z</dcterms:created>
  <dcterms:modified xsi:type="dcterms:W3CDTF">2021-12-20T10:47:37Z</dcterms:modified>
</cp:coreProperties>
</file>