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568" r:id="rId2"/>
    <p:sldId id="291" r:id="rId3"/>
    <p:sldId id="541" r:id="rId4"/>
    <p:sldId id="543" r:id="rId5"/>
    <p:sldId id="544" r:id="rId6"/>
    <p:sldId id="546" r:id="rId7"/>
    <p:sldId id="547" r:id="rId8"/>
    <p:sldId id="558" r:id="rId9"/>
    <p:sldId id="548" r:id="rId10"/>
    <p:sldId id="570" r:id="rId11"/>
    <p:sldId id="549" r:id="rId12"/>
    <p:sldId id="553" r:id="rId13"/>
    <p:sldId id="552" r:id="rId14"/>
    <p:sldId id="555" r:id="rId15"/>
    <p:sldId id="559" r:id="rId16"/>
    <p:sldId id="569" r:id="rId17"/>
    <p:sldId id="563" r:id="rId18"/>
    <p:sldId id="564" r:id="rId19"/>
    <p:sldId id="565" r:id="rId20"/>
    <p:sldId id="566" r:id="rId21"/>
    <p:sldId id="567" r:id="rId22"/>
    <p:sldId id="571" r:id="rId23"/>
    <p:sldId id="290" r:id="rId24"/>
  </p:sldIdLst>
  <p:sldSz cx="9144000" cy="6858000" type="screen4x3"/>
  <p:notesSz cx="6761163" cy="9942513"/>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E7"/>
    <a:srgbClr val="0000FF"/>
    <a:srgbClr val="000066"/>
    <a:srgbClr val="FDF4E7"/>
    <a:srgbClr val="FCDDCF"/>
    <a:srgbClr val="000099"/>
    <a:srgbClr val="FFFF00"/>
    <a:srgbClr val="E8EDF2"/>
    <a:srgbClr val="FFFBF7"/>
    <a:srgbClr val="B7C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77442" autoAdjust="0"/>
  </p:normalViewPr>
  <p:slideViewPr>
    <p:cSldViewPr>
      <p:cViewPr varScale="1">
        <p:scale>
          <a:sx n="56" d="100"/>
          <a:sy n="56" d="100"/>
        </p:scale>
        <p:origin x="1416"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8" d="100"/>
          <a:sy n="98" d="100"/>
        </p:scale>
        <p:origin x="3926" y="62"/>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eaLnBrk="0" hangingPunct="0">
              <a:defRPr sz="1200">
                <a:latin typeface="Arial" panose="020B0604020202020204" pitchFamily="34" charset="0"/>
                <a:ea typeface="等线"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eaLnBrk="0" hangingPunct="0">
              <a:defRPr sz="1200">
                <a:latin typeface="Arial" panose="020B0604020202020204" pitchFamily="34" charset="0"/>
                <a:ea typeface="等线" panose="02010600030101010101" pitchFamily="2" charset="-122"/>
              </a:defRPr>
            </a:lvl1pPr>
          </a:lstStyle>
          <a:p>
            <a:pPr>
              <a:defRPr/>
            </a:pPr>
            <a:fld id="{8F2081A2-3649-49A5-A23A-60B5655C0D23}" type="datetimeFigureOut">
              <a:rPr lang="zh-CN" altLang="en-US"/>
              <a:t>2021/12/8</a:t>
            </a:fld>
            <a:endParaRPr lang="zh-CN" altLang="en-US"/>
          </a:p>
        </p:txBody>
      </p:sp>
      <p:sp>
        <p:nvSpPr>
          <p:cNvPr id="4" name="页脚占位符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eaLnBrk="0" hangingPunct="0">
              <a:defRPr sz="1200">
                <a:latin typeface="Arial" panose="020B0604020202020204" pitchFamily="34" charset="0"/>
                <a:ea typeface="等线"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29050" y="9444038"/>
            <a:ext cx="2930525" cy="498475"/>
          </a:xfrm>
          <a:prstGeom prst="rect">
            <a:avLst/>
          </a:prstGeom>
        </p:spPr>
        <p:txBody>
          <a:bodyPr vert="horz" wrap="square" lIns="91440" tIns="45720" rIns="91440" bIns="45720" numCol="1" anchor="b" anchorCtr="0" compatLnSpc="1"/>
          <a:lstStyle>
            <a:lvl1pPr algn="r" eaLnBrk="1" hangingPunct="1">
              <a:defRPr sz="1200" noProof="1">
                <a:solidFill>
                  <a:srgbClr val="898989"/>
                </a:solidFill>
                <a:ea typeface="等线" panose="02010600030101010101" pitchFamily="2" charset="-122"/>
              </a:defRPr>
            </a:lvl1pPr>
          </a:lstStyle>
          <a:p>
            <a:pPr>
              <a:defRPr/>
            </a:pPr>
            <a:fld id="{2ED55ECD-827B-466C-8F23-BE4348093EB7}" type="slidenum">
              <a:rPr lang="zh-CN" altLang="en-US"/>
              <a:t>‹#›</a:t>
            </a:fld>
            <a:endParaRPr lang="zh-CN" altLang="en-US">
              <a:latin typeface="等线" panose="02010600030101010101" pitchFamily="2"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等线" panose="02010600030101010101" pitchFamily="2" charset="-122"/>
                <a:ea typeface="等线"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等线" panose="02010600030101010101" pitchFamily="2" charset="-122"/>
                <a:ea typeface="等线" panose="02010600030101010101" pitchFamily="2" charset="-122"/>
              </a:defRPr>
            </a:lvl1pPr>
          </a:lstStyle>
          <a:p>
            <a:pPr>
              <a:defRPr/>
            </a:pPr>
            <a:fld id="{8357721D-6377-4EA7-985B-1CDD1E27686C}" type="datetimeFigureOut">
              <a:rPr lang="zh-CN" altLang="en-US" smtClean="0"/>
              <a:pPr>
                <a:defRPr/>
              </a:pPr>
              <a:t>2021/12/8</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275" y="4722813"/>
            <a:ext cx="5408613" cy="4473575"/>
          </a:xfrm>
          <a:prstGeom prst="rect">
            <a:avLst/>
          </a:prstGeom>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等线" panose="02010600030101010101" pitchFamily="2" charset="-122"/>
                <a:ea typeface="等线"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lstStyle>
            <a:lvl1pPr algn="r" eaLnBrk="1" hangingPunct="1">
              <a:defRPr sz="1200" noProof="1">
                <a:latin typeface="等线" panose="02010600030101010101" pitchFamily="2" charset="-122"/>
                <a:ea typeface="等线" panose="02010600030101010101" pitchFamily="2" charset="-122"/>
              </a:defRPr>
            </a:lvl1pPr>
          </a:lstStyle>
          <a:p>
            <a:pPr>
              <a:defRPr/>
            </a:pPr>
            <a:fld id="{FBA139D5-7F73-49D4-8579-07DA212C678C}" type="slidenum">
              <a:rPr lang="zh-CN" altLang="en-US" smtClean="0"/>
              <a:pPr>
                <a:defRPr/>
              </a:pPr>
              <a:t>‹#›</a:t>
            </a:fld>
            <a:endParaRPr lang="zh-CN" altLang="en-US"/>
          </a:p>
        </p:txBody>
      </p:sp>
    </p:spTree>
    <p:extLst>
      <p:ext uri="{BB962C8B-B14F-4D97-AF65-F5344CB8AC3E}">
        <p14:creationId xmlns:p14="http://schemas.microsoft.com/office/powerpoint/2010/main" val="2417868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BA139D5-7F73-49D4-8579-07DA212C678C}" type="slidenum">
              <a:rPr lang="zh-CN" altLang="en-US" smtClean="0"/>
              <a:pPr>
                <a:defRPr/>
              </a:pPr>
              <a:t>1</a:t>
            </a:fld>
            <a:endParaRPr lang="zh-CN" altLang="en-US"/>
          </a:p>
        </p:txBody>
      </p:sp>
    </p:spTree>
    <p:extLst>
      <p:ext uri="{BB962C8B-B14F-4D97-AF65-F5344CB8AC3E}">
        <p14:creationId xmlns:p14="http://schemas.microsoft.com/office/powerpoint/2010/main" val="335347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10</a:t>
            </a:fld>
            <a:endParaRPr lang="en-US" altLang="zh-CN"/>
          </a:p>
        </p:txBody>
      </p:sp>
    </p:spTree>
    <p:extLst>
      <p:ext uri="{BB962C8B-B14F-4D97-AF65-F5344CB8AC3E}">
        <p14:creationId xmlns:p14="http://schemas.microsoft.com/office/powerpoint/2010/main" val="215431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11</a:t>
            </a:fld>
            <a:endParaRPr lang="en-US" altLang="zh-CN"/>
          </a:p>
        </p:txBody>
      </p:sp>
    </p:spTree>
    <p:extLst>
      <p:ext uri="{BB962C8B-B14F-4D97-AF65-F5344CB8AC3E}">
        <p14:creationId xmlns:p14="http://schemas.microsoft.com/office/powerpoint/2010/main" val="12366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12</a:t>
            </a:fld>
            <a:endParaRPr lang="en-US" altLang="zh-CN"/>
          </a:p>
        </p:txBody>
      </p:sp>
    </p:spTree>
    <p:extLst>
      <p:ext uri="{BB962C8B-B14F-4D97-AF65-F5344CB8AC3E}">
        <p14:creationId xmlns:p14="http://schemas.microsoft.com/office/powerpoint/2010/main" val="297193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13</a:t>
            </a:fld>
            <a:endParaRPr lang="en-US" altLang="zh-CN"/>
          </a:p>
        </p:txBody>
      </p:sp>
    </p:spTree>
    <p:extLst>
      <p:ext uri="{BB962C8B-B14F-4D97-AF65-F5344CB8AC3E}">
        <p14:creationId xmlns:p14="http://schemas.microsoft.com/office/powerpoint/2010/main" val="6134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14</a:t>
            </a:fld>
            <a:endParaRPr lang="en-US" altLang="zh-CN"/>
          </a:p>
        </p:txBody>
      </p:sp>
    </p:spTree>
    <p:extLst>
      <p:ext uri="{BB962C8B-B14F-4D97-AF65-F5344CB8AC3E}">
        <p14:creationId xmlns:p14="http://schemas.microsoft.com/office/powerpoint/2010/main" val="2003649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15</a:t>
            </a:fld>
            <a:endParaRPr lang="en-US" altLang="zh-CN"/>
          </a:p>
        </p:txBody>
      </p:sp>
    </p:spTree>
    <p:extLst>
      <p:ext uri="{BB962C8B-B14F-4D97-AF65-F5344CB8AC3E}">
        <p14:creationId xmlns:p14="http://schemas.microsoft.com/office/powerpoint/2010/main" val="229143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16</a:t>
            </a:fld>
            <a:endParaRPr lang="en-US" altLang="zh-CN"/>
          </a:p>
        </p:txBody>
      </p:sp>
    </p:spTree>
    <p:extLst>
      <p:ext uri="{BB962C8B-B14F-4D97-AF65-F5344CB8AC3E}">
        <p14:creationId xmlns:p14="http://schemas.microsoft.com/office/powerpoint/2010/main" val="4098160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6274" y="4722019"/>
            <a:ext cx="5408613" cy="4473575"/>
          </a:xfrm>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17</a:t>
            </a:fld>
            <a:endParaRPr lang="en-US" altLang="zh-CN"/>
          </a:p>
        </p:txBody>
      </p:sp>
    </p:spTree>
    <p:extLst>
      <p:ext uri="{BB962C8B-B14F-4D97-AF65-F5344CB8AC3E}">
        <p14:creationId xmlns:p14="http://schemas.microsoft.com/office/powerpoint/2010/main" val="115173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18</a:t>
            </a:fld>
            <a:endParaRPr lang="en-US" altLang="zh-CN"/>
          </a:p>
        </p:txBody>
      </p:sp>
    </p:spTree>
    <p:extLst>
      <p:ext uri="{BB962C8B-B14F-4D97-AF65-F5344CB8AC3E}">
        <p14:creationId xmlns:p14="http://schemas.microsoft.com/office/powerpoint/2010/main" val="192606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19</a:t>
            </a:fld>
            <a:endParaRPr lang="en-US" altLang="zh-CN"/>
          </a:p>
        </p:txBody>
      </p:sp>
    </p:spTree>
    <p:extLst>
      <p:ext uri="{BB962C8B-B14F-4D97-AF65-F5344CB8AC3E}">
        <p14:creationId xmlns:p14="http://schemas.microsoft.com/office/powerpoint/2010/main" val="144983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577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757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9069DB-727C-47B6-8AF9-DC6F7D0F0984}" type="slidenum">
              <a:rPr altLang="en-US" smtClean="0"/>
              <a:t>2</a:t>
            </a:fld>
            <a:endParaRPr lang="zh-CN" altLang="en-US"/>
          </a:p>
        </p:txBody>
      </p:sp>
    </p:spTree>
    <p:extLst>
      <p:ext uri="{BB962C8B-B14F-4D97-AF65-F5344CB8AC3E}">
        <p14:creationId xmlns:p14="http://schemas.microsoft.com/office/powerpoint/2010/main" val="418420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20</a:t>
            </a:fld>
            <a:endParaRPr lang="en-US" altLang="zh-CN"/>
          </a:p>
        </p:txBody>
      </p:sp>
    </p:spTree>
    <p:extLst>
      <p:ext uri="{BB962C8B-B14F-4D97-AF65-F5344CB8AC3E}">
        <p14:creationId xmlns:p14="http://schemas.microsoft.com/office/powerpoint/2010/main" val="254381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21</a:t>
            </a:fld>
            <a:endParaRPr lang="en-US" altLang="zh-CN"/>
          </a:p>
        </p:txBody>
      </p:sp>
    </p:spTree>
    <p:extLst>
      <p:ext uri="{BB962C8B-B14F-4D97-AF65-F5344CB8AC3E}">
        <p14:creationId xmlns:p14="http://schemas.microsoft.com/office/powerpoint/2010/main" val="314347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22</a:t>
            </a:fld>
            <a:endParaRPr lang="en-US" altLang="zh-CN"/>
          </a:p>
        </p:txBody>
      </p:sp>
    </p:spTree>
    <p:extLst>
      <p:ext uri="{BB962C8B-B14F-4D97-AF65-F5344CB8AC3E}">
        <p14:creationId xmlns:p14="http://schemas.microsoft.com/office/powerpoint/2010/main" val="48929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FBA139D5-7F73-49D4-8579-07DA212C678C}" type="slidenum">
              <a:rPr lang="zh-CN" altLang="en-US" smtClean="0"/>
              <a:pPr>
                <a:defRPr/>
              </a:pPr>
              <a:t>23</a:t>
            </a:fld>
            <a:endParaRPr lang="zh-CN" altLang="en-US"/>
          </a:p>
        </p:txBody>
      </p:sp>
    </p:spTree>
    <p:extLst>
      <p:ext uri="{BB962C8B-B14F-4D97-AF65-F5344CB8AC3E}">
        <p14:creationId xmlns:p14="http://schemas.microsoft.com/office/powerpoint/2010/main" val="340125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3</a:t>
            </a:fld>
            <a:endParaRPr lang="en-US" altLang="zh-CN"/>
          </a:p>
        </p:txBody>
      </p:sp>
    </p:spTree>
    <p:extLst>
      <p:ext uri="{BB962C8B-B14F-4D97-AF65-F5344CB8AC3E}">
        <p14:creationId xmlns:p14="http://schemas.microsoft.com/office/powerpoint/2010/main" val="4603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4</a:t>
            </a:fld>
            <a:endParaRPr lang="en-US" altLang="zh-CN"/>
          </a:p>
        </p:txBody>
      </p:sp>
    </p:spTree>
    <p:extLst>
      <p:ext uri="{BB962C8B-B14F-4D97-AF65-F5344CB8AC3E}">
        <p14:creationId xmlns:p14="http://schemas.microsoft.com/office/powerpoint/2010/main" val="144775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5</a:t>
            </a:fld>
            <a:endParaRPr lang="en-US" altLang="zh-CN"/>
          </a:p>
        </p:txBody>
      </p:sp>
    </p:spTree>
    <p:extLst>
      <p:ext uri="{BB962C8B-B14F-4D97-AF65-F5344CB8AC3E}">
        <p14:creationId xmlns:p14="http://schemas.microsoft.com/office/powerpoint/2010/main" val="58507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88293" y="4722019"/>
            <a:ext cx="5408613"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6</a:t>
            </a:fld>
            <a:endParaRPr lang="en-US" altLang="zh-CN"/>
          </a:p>
        </p:txBody>
      </p:sp>
    </p:spTree>
    <p:extLst>
      <p:ext uri="{BB962C8B-B14F-4D97-AF65-F5344CB8AC3E}">
        <p14:creationId xmlns:p14="http://schemas.microsoft.com/office/powerpoint/2010/main" val="394648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1" kern="1200" dirty="0" smtClean="0">
              <a:solidFill>
                <a:schemeClr val="tx1"/>
              </a:solidFill>
              <a:latin typeface="+mj-ea"/>
              <a:ea typeface="等线" panose="02010600030101010101" pitchFamily="2" charset="-122"/>
              <a:cs typeface="+mn-cs"/>
            </a:endParaRPr>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7</a:t>
            </a:fld>
            <a:endParaRPr lang="en-US" altLang="zh-CN"/>
          </a:p>
        </p:txBody>
      </p:sp>
    </p:spTree>
    <p:extLst>
      <p:ext uri="{BB962C8B-B14F-4D97-AF65-F5344CB8AC3E}">
        <p14:creationId xmlns:p14="http://schemas.microsoft.com/office/powerpoint/2010/main" val="56991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8</a:t>
            </a:fld>
            <a:endParaRPr lang="en-US" altLang="zh-CN"/>
          </a:p>
        </p:txBody>
      </p:sp>
    </p:spTree>
    <p:extLst>
      <p:ext uri="{BB962C8B-B14F-4D97-AF65-F5344CB8AC3E}">
        <p14:creationId xmlns:p14="http://schemas.microsoft.com/office/powerpoint/2010/main" val="143957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BEF07DF7-B8C2-43AE-AFF9-E7EA1B961B2E}" type="slidenum">
              <a:rPr lang="zh-CN" altLang="en-US" smtClean="0"/>
              <a:pPr/>
              <a:t>9</a:t>
            </a:fld>
            <a:endParaRPr lang="en-US" altLang="zh-CN"/>
          </a:p>
        </p:txBody>
      </p:sp>
    </p:spTree>
    <p:extLst>
      <p:ext uri="{BB962C8B-B14F-4D97-AF65-F5344CB8AC3E}">
        <p14:creationId xmlns:p14="http://schemas.microsoft.com/office/powerpoint/2010/main" val="345062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904E6E-76AD-48C3-BC81-C11B93EF39A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7FE9A0-F924-4B44-B7A4-ECFD2CDEE02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7C9F780-A5B0-47B7-B3AD-AC41CBB02E6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26368" y="-5079"/>
            <a:ext cx="8229600" cy="1143000"/>
          </a:xfrm>
        </p:spPr>
        <p:txBody>
          <a:bodyPr/>
          <a:lstStyle/>
          <a:p>
            <a:r>
              <a:rPr lang="zh-CN" altLang="en-US" dirty="0"/>
              <a:t>单击此处编辑母版标题样式</a:t>
            </a:r>
          </a:p>
        </p:txBody>
      </p:sp>
      <p:sp>
        <p:nvSpPr>
          <p:cNvPr id="3" name="内容占位符 2"/>
          <p:cNvSpPr>
            <a:spLocks noGrp="1"/>
          </p:cNvSpPr>
          <p:nvPr>
            <p:ph idx="1"/>
          </p:nvPr>
        </p:nvSpPr>
        <p:spPr>
          <a:xfrm>
            <a:off x="395536" y="1137921"/>
            <a:ext cx="8291264" cy="5241071"/>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页脚占位符 4"/>
          <p:cNvSpPr>
            <a:spLocks noGrp="1"/>
          </p:cNvSpPr>
          <p:nvPr>
            <p:ph type="ftr" sz="quarter" idx="11"/>
          </p:nvPr>
        </p:nvSpPr>
        <p:spPr/>
        <p:txBody>
          <a:bodyPr/>
          <a:lstStyle/>
          <a:p>
            <a:pPr>
              <a:defRPr/>
            </a:pPr>
            <a:r>
              <a:rPr lang="zh-CN" altLang="en-US"/>
              <a:t>降糖药</a:t>
            </a:r>
            <a:endParaRPr lang="en-US" altLang="zh-CN" dirty="0"/>
          </a:p>
        </p:txBody>
      </p:sp>
      <p:cxnSp>
        <p:nvCxnSpPr>
          <p:cNvPr id="7" name="直接连接符 6"/>
          <p:cNvCxnSpPr/>
          <p:nvPr userDrawn="1"/>
        </p:nvCxnSpPr>
        <p:spPr bwMode="auto">
          <a:xfrm>
            <a:off x="0" y="1141029"/>
            <a:ext cx="9144000" cy="0"/>
          </a:xfrm>
          <a:prstGeom prst="line">
            <a:avLst/>
          </a:prstGeom>
          <a:ln w="57150">
            <a:solidFill>
              <a:schemeClr val="accent1">
                <a:lumMod val="75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灯片编号占位符 1"/>
          <p:cNvSpPr txBox="1">
            <a:spLocks/>
          </p:cNvSpPr>
          <p:nvPr userDrawn="1"/>
        </p:nvSpPr>
        <p:spPr>
          <a:xfrm>
            <a:off x="6614864" y="6442441"/>
            <a:ext cx="2133600" cy="365125"/>
          </a:xfrm>
          <a:prstGeom prst="rect">
            <a:avLst/>
          </a:prstGeom>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defRPr sz="1200" kern="1200" noProof="1">
                <a:solidFill>
                  <a:srgbClr val="898989"/>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9EC25639-BF08-4134-86D0-510527704666}" type="slidenum">
              <a:rPr lang="zh-CN" altLang="en-US" smtClean="0"/>
              <a:pPr/>
              <a:t>‹#›</a:t>
            </a:fld>
            <a:endParaRPr lang="en-US" altLang="zh-CN" dirty="0"/>
          </a:p>
        </p:txBody>
      </p:sp>
      <p:sp>
        <p:nvSpPr>
          <p:cNvPr id="13" name="页脚占位符 2"/>
          <p:cNvSpPr txBox="1">
            <a:spLocks/>
          </p:cNvSpPr>
          <p:nvPr userDrawn="1"/>
        </p:nvSpPr>
        <p:spPr>
          <a:xfrm>
            <a:off x="8415572" y="6021288"/>
            <a:ext cx="728428" cy="212771"/>
          </a:xfrm>
          <a:prstGeom prst="rect">
            <a:avLst/>
          </a:prstGeom>
        </p:spPr>
        <p:txBody>
          <a:bodyPr vert="horz" lIns="91440" tIns="45720" rIns="91440" bIns="45720" rtlCol="0" anchor="ctr"/>
          <a:lstStyle>
            <a:defPPr>
              <a:defRPr lang="zh-CN"/>
            </a:defPPr>
            <a:lvl1pPr algn="ctr" rtl="0" eaLnBrk="1" fontAlgn="auto" hangingPunct="1">
              <a:spcBef>
                <a:spcPts val="0"/>
              </a:spcBef>
              <a:spcAft>
                <a:spcPts val="0"/>
              </a:spcAft>
              <a:defRPr sz="1200" kern="1200">
                <a:solidFill>
                  <a:schemeClr val="tx1">
                    <a:tint val="75000"/>
                  </a:schemeClr>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smtClean="0"/>
              <a:t>胰岛素</a:t>
            </a:r>
            <a:endParaRPr lang="en-US" altLang="zh-CN" dirty="0"/>
          </a:p>
        </p:txBody>
      </p:sp>
    </p:spTree>
    <p:extLst>
      <p:ext uri="{BB962C8B-B14F-4D97-AF65-F5344CB8AC3E}">
        <p14:creationId xmlns:p14="http://schemas.microsoft.com/office/powerpoint/2010/main" val="974246526"/>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ABB8E4-45AA-4CDF-A0B4-52D5D0CEF050}" type="slidenum">
              <a:rPr lang="zh-CN" altLang="en-US"/>
              <a:t>‹#›</a:t>
            </a:fld>
            <a:endParaRPr lang="zh-CN" altLang="en-US"/>
          </a:p>
        </p:txBody>
      </p:sp>
      <p:sp>
        <p:nvSpPr>
          <p:cNvPr id="7" name="灯片编号占位符 1"/>
          <p:cNvSpPr txBox="1">
            <a:spLocks/>
          </p:cNvSpPr>
          <p:nvPr userDrawn="1"/>
        </p:nvSpPr>
        <p:spPr>
          <a:xfrm>
            <a:off x="6429563" y="6499693"/>
            <a:ext cx="2688620" cy="365125"/>
          </a:xfrm>
          <a:prstGeom prst="rect">
            <a:avLst/>
          </a:prstGeom>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defRPr sz="1200" kern="1200" noProof="1">
                <a:solidFill>
                  <a:srgbClr val="898989"/>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9EC25639-BF08-4134-86D0-510527704666}" type="slidenum">
              <a:rPr lang="zh-CN" altLang="en-US" smtClean="0"/>
              <a:pPr/>
              <a:t>‹#›</a:t>
            </a:fld>
            <a:endParaRPr lang="en-US" altLang="zh-CN"/>
          </a:p>
        </p:txBody>
      </p:sp>
      <p:sp>
        <p:nvSpPr>
          <p:cNvPr id="8" name="页脚占位符 2"/>
          <p:cNvSpPr txBox="1">
            <a:spLocks/>
          </p:cNvSpPr>
          <p:nvPr userDrawn="1"/>
        </p:nvSpPr>
        <p:spPr>
          <a:xfrm>
            <a:off x="8460432" y="5895330"/>
            <a:ext cx="683568" cy="230833"/>
          </a:xfrm>
          <a:prstGeom prst="rect">
            <a:avLst/>
          </a:prstGeom>
        </p:spPr>
        <p:txBody>
          <a:bodyPr vert="horz" lIns="91440" tIns="45720" rIns="91440" bIns="45720" rtlCol="0" anchor="ctr"/>
          <a:lstStyle>
            <a:defPPr>
              <a:defRPr lang="zh-CN"/>
            </a:defPPr>
            <a:lvl1pPr algn="ctr" rtl="0" eaLnBrk="1" fontAlgn="auto" hangingPunct="1">
              <a:spcBef>
                <a:spcPts val="0"/>
              </a:spcBef>
              <a:spcAft>
                <a:spcPts val="0"/>
              </a:spcAft>
              <a:defRPr sz="1200" kern="1200">
                <a:solidFill>
                  <a:schemeClr val="tx1">
                    <a:tint val="75000"/>
                  </a:schemeClr>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smtClean="0"/>
              <a:t>胰岛素</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0EFC07-38E3-48A6-A282-AF4592AC9EF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BB64CD9-D363-4C4C-935E-79B953A7241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8495586-971E-4874-A022-36C289F5049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B15ACA2-4B92-46E0-8FE3-18A54C45AC5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CA0CBF05-ACD9-4242-90A4-5E73B9992B3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548931F-17BE-4EED-B998-0CBD71D07AE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8F156FE-B4AE-4FA3-98C4-E2D59499606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等线" panose="02010600030101010101" pitchFamily="2" charset="-122"/>
                <a:ea typeface="等线" panose="02010600030101010101" pitchFamily="2" charset="-122"/>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等线" panose="02010600030101010101" pitchFamily="2" charset="-122"/>
                <a:ea typeface="等线"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noProof="1">
                <a:solidFill>
                  <a:srgbClr val="898989"/>
                </a:solidFill>
                <a:latin typeface="等线" panose="02010600030101010101" pitchFamily="2" charset="-122"/>
                <a:ea typeface="等线" panose="02010600030101010101" pitchFamily="2" charset="-122"/>
              </a:defRPr>
            </a:lvl1pPr>
          </a:lstStyle>
          <a:p>
            <a:pPr>
              <a:defRPr/>
            </a:pPr>
            <a:fld id="{91F7A743-919D-48EB-A3FB-95C92A70E3E4}" type="slidenum">
              <a:rPr lang="zh-CN" altLang="en-US" smtClean="0"/>
              <a:pPr>
                <a:defRPr/>
              </a:p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6" r:id="rId12"/>
  </p:sldLayoutIdLst>
  <mc:AlternateContent xmlns:mc="http://schemas.openxmlformats.org/markup-compatibility/2006" xmlns:p14="http://schemas.microsoft.com/office/powerpoint/2010/main">
    <mc:Choice Requires="p14">
      <p:transition spd="slow" p14:dur="999"/>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等线" panose="02010600030101010101" pitchFamily="2" charset="-122"/>
          <a:ea typeface="等线"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等线"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等线"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等线"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等线"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等线" panose="02010600030101010101" pitchFamily="2" charset="-122"/>
          <a:ea typeface="等线"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1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2.xml"/><Relationship Id="rId5" Type="http://schemas.openxmlformats.org/officeDocument/2006/relationships/tags" Target="../tags/tag15.xml"/><Relationship Id="rId4"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11125"/>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259632" y="2183617"/>
            <a:ext cx="6807200" cy="1323439"/>
          </a:xfrm>
          <a:prstGeom prst="rect">
            <a:avLst/>
          </a:prstGeom>
        </p:spPr>
        <p:txBody>
          <a:bodyPr>
            <a:spAutoFit/>
          </a:bodyPr>
          <a:lstStyle/>
          <a:p>
            <a:pPr algn="ctr" eaLnBrk="0" hangingPunct="0">
              <a:defRPr/>
            </a:pPr>
            <a:r>
              <a:rPr lang="zh-CN" altLang="en-US" sz="8000" b="1" dirty="0">
                <a:solidFill>
                  <a:srgbClr val="C00000"/>
                </a:solidFill>
                <a:latin typeface="等线" panose="02010600030101010101" pitchFamily="2" charset="-122"/>
                <a:ea typeface="等线" panose="02010600030101010101" pitchFamily="2" charset="-122"/>
                <a:cs typeface="+mj-cs"/>
              </a:rPr>
              <a:t>胰岛素</a:t>
            </a:r>
          </a:p>
        </p:txBody>
      </p:sp>
      <p:pic>
        <p:nvPicPr>
          <p:cNvPr id="73732"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1163"/>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矩形 8"/>
          <p:cNvSpPr>
            <a:spLocks noChangeArrowheads="1"/>
          </p:cNvSpPr>
          <p:nvPr/>
        </p:nvSpPr>
        <p:spPr bwMode="auto">
          <a:xfrm>
            <a:off x="0" y="4116388"/>
            <a:ext cx="9144000" cy="615950"/>
          </a:xfrm>
          <a:prstGeom prst="rect">
            <a:avLst/>
          </a:prstGeom>
          <a:solidFill>
            <a:schemeClr val="bg1"/>
          </a:solidFill>
          <a:ln w="9525">
            <a:solidFill>
              <a:schemeClr val="bg1"/>
            </a:solidFill>
            <a:round/>
          </a:ln>
        </p:spPr>
        <p:txBody>
          <a:bodyPr/>
          <a:lstStyle/>
          <a:p>
            <a:pPr algn="ctr"/>
            <a:endParaRPr lang="zh-CN" altLang="en-US">
              <a:ea typeface="等线" panose="02010600030101010101" pitchFamily="2" charset="-122"/>
            </a:endParaRPr>
          </a:p>
        </p:txBody>
      </p:sp>
      <p:sp>
        <p:nvSpPr>
          <p:cNvPr id="10" name="Text Box 9"/>
          <p:cNvSpPr txBox="1">
            <a:spLocks noChangeArrowheads="1"/>
          </p:cNvSpPr>
          <p:nvPr/>
        </p:nvSpPr>
        <p:spPr bwMode="auto">
          <a:xfrm>
            <a:off x="-275369" y="3882074"/>
            <a:ext cx="9877202" cy="584775"/>
          </a:xfrm>
          <a:prstGeom prst="rect">
            <a:avLst/>
          </a:prstGeom>
          <a:noFill/>
          <a:ln>
            <a:noFill/>
          </a:ln>
          <a:effec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defRPr/>
            </a:pPr>
            <a:r>
              <a:rPr lang="zh-CN" altLang="en-US" b="1" dirty="0" smtClean="0">
                <a:solidFill>
                  <a:srgbClr val="0070C0"/>
                </a:solidFill>
                <a:latin typeface="黑体" panose="02010609060101010101" pitchFamily="49" charset="-122"/>
                <a:ea typeface="黑体" panose="02010609060101010101" pitchFamily="49" charset="-122"/>
                <a:cs typeface="+mj-cs"/>
              </a:rPr>
              <a:t>广州中医药大学 赵</a:t>
            </a:r>
            <a:r>
              <a:rPr lang="zh-CN" altLang="en-US" b="1" dirty="0">
                <a:solidFill>
                  <a:srgbClr val="0070C0"/>
                </a:solidFill>
                <a:latin typeface="黑体" panose="02010609060101010101" pitchFamily="49" charset="-122"/>
                <a:ea typeface="黑体" panose="02010609060101010101" pitchFamily="49" charset="-122"/>
                <a:cs typeface="+mj-cs"/>
              </a:rPr>
              <a:t>金兰</a:t>
            </a:r>
          </a:p>
        </p:txBody>
      </p:sp>
      <p:sp>
        <p:nvSpPr>
          <p:cNvPr id="7" name="Text Box 9"/>
          <p:cNvSpPr txBox="1">
            <a:spLocks noChangeArrowheads="1"/>
          </p:cNvSpPr>
          <p:nvPr/>
        </p:nvSpPr>
        <p:spPr bwMode="auto">
          <a:xfrm>
            <a:off x="107504" y="144630"/>
            <a:ext cx="3960440" cy="1015663"/>
          </a:xfrm>
          <a:prstGeom prst="rect">
            <a:avLst/>
          </a:prstGeom>
          <a:noFill/>
          <a:ln>
            <a:noFill/>
          </a:ln>
          <a:effec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defRPr/>
            </a:pPr>
            <a:r>
              <a:rPr lang="zh-CN" altLang="en-US" sz="2400" b="1" dirty="0" smtClean="0">
                <a:solidFill>
                  <a:schemeClr val="accent1">
                    <a:lumMod val="60000"/>
                    <a:lumOff val="40000"/>
                  </a:schemeClr>
                </a:solidFill>
                <a:latin typeface="+mj-ea"/>
                <a:ea typeface="+mj-ea"/>
                <a:cs typeface="+mj-cs"/>
              </a:rPr>
              <a:t>课程名称：药理学 </a:t>
            </a:r>
            <a:endParaRPr lang="en-US" altLang="zh-CN" sz="2400" b="1" dirty="0" smtClean="0">
              <a:solidFill>
                <a:schemeClr val="accent1">
                  <a:lumMod val="60000"/>
                  <a:lumOff val="40000"/>
                </a:schemeClr>
              </a:solidFill>
              <a:latin typeface="+mj-ea"/>
              <a:ea typeface="+mj-ea"/>
              <a:cs typeface="+mj-cs"/>
            </a:endParaRPr>
          </a:p>
          <a:p>
            <a:pPr>
              <a:spcBef>
                <a:spcPct val="50000"/>
              </a:spcBef>
              <a:defRPr/>
            </a:pPr>
            <a:r>
              <a:rPr lang="zh-CN" altLang="en-US" sz="2400" b="1" dirty="0" smtClean="0">
                <a:solidFill>
                  <a:schemeClr val="accent1">
                    <a:lumMod val="60000"/>
                    <a:lumOff val="40000"/>
                  </a:schemeClr>
                </a:solidFill>
                <a:latin typeface="+mj-ea"/>
                <a:ea typeface="+mj-ea"/>
                <a:cs typeface="+mj-cs"/>
              </a:rPr>
              <a:t>课程对象</a:t>
            </a:r>
            <a:r>
              <a:rPr lang="zh-CN" altLang="en-US" sz="2400" b="1" dirty="0" smtClean="0">
                <a:solidFill>
                  <a:schemeClr val="accent1">
                    <a:lumMod val="60000"/>
                    <a:lumOff val="40000"/>
                  </a:schemeClr>
                </a:solidFill>
                <a:latin typeface="+mj-ea"/>
                <a:ea typeface="+mj-ea"/>
                <a:cs typeface="+mj-cs"/>
              </a:rPr>
              <a:t>：中药学专业 </a:t>
            </a:r>
            <a:endParaRPr lang="zh-CN" altLang="en-US" sz="2400" b="1" dirty="0">
              <a:solidFill>
                <a:schemeClr val="accent1">
                  <a:lumMod val="60000"/>
                  <a:lumOff val="40000"/>
                </a:schemeClr>
              </a:solidFill>
              <a:latin typeface="+mj-ea"/>
              <a:ea typeface="+mj-ea"/>
              <a:cs typeface="+mj-cs"/>
            </a:endParaRPr>
          </a:p>
        </p:txBody>
      </p:sp>
    </p:spTree>
    <p:extLst>
      <p:ext uri="{BB962C8B-B14F-4D97-AF65-F5344CB8AC3E}">
        <p14:creationId xmlns:p14="http://schemas.microsoft.com/office/powerpoint/2010/main" val="3106441466"/>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971600" y="2957817"/>
            <a:ext cx="6791740" cy="3528392"/>
          </a:xfrm>
          <a:prstGeom prst="rect">
            <a:avLst/>
          </a:prstGeom>
        </p:spPr>
      </p:pic>
      <p:sp>
        <p:nvSpPr>
          <p:cNvPr id="3" name="圆角矩形 2"/>
          <p:cNvSpPr/>
          <p:nvPr/>
        </p:nvSpPr>
        <p:spPr>
          <a:xfrm>
            <a:off x="323528" y="1340768"/>
            <a:ext cx="4428282" cy="504056"/>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800" b="1" dirty="0">
                <a:latin typeface="+mj-ea"/>
                <a:ea typeface="+mj-ea"/>
              </a:rPr>
              <a:t>一、影响三大物质代谢</a:t>
            </a:r>
            <a:endParaRPr lang="en-US" altLang="zh-CN" sz="2800" b="1" dirty="0">
              <a:latin typeface="+mj-ea"/>
              <a:ea typeface="+mj-ea"/>
            </a:endParaRPr>
          </a:p>
        </p:txBody>
      </p:sp>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smtClean="0">
                <a:solidFill>
                  <a:srgbClr val="0000CC"/>
                </a:solidFill>
                <a:effectLst>
                  <a:outerShdw blurRad="38100" dist="38100" dir="2700000" algn="tl">
                    <a:srgbClr val="000000">
                      <a:alpha val="43137"/>
                    </a:srgbClr>
                  </a:outerShdw>
                </a:effectLst>
                <a:cs typeface="+mn-cs"/>
              </a:rPr>
              <a:t>胰岛素药理作用</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37258" y="2924944"/>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2" name="矩形 1"/>
          <p:cNvSpPr/>
          <p:nvPr/>
        </p:nvSpPr>
        <p:spPr>
          <a:xfrm>
            <a:off x="323528" y="1988840"/>
            <a:ext cx="8280920" cy="1308884"/>
          </a:xfrm>
          <a:prstGeom prst="rect">
            <a:avLst/>
          </a:prstGeom>
        </p:spPr>
        <p:txBody>
          <a:bodyPr wrap="square">
            <a:spAutoFit/>
          </a:bodyPr>
          <a:lstStyle/>
          <a:p>
            <a:pPr>
              <a:lnSpc>
                <a:spcPct val="150000"/>
              </a:lnSpc>
            </a:pPr>
            <a:r>
              <a:rPr lang="en-US" altLang="zh-CN" sz="2800" b="1" dirty="0" smtClean="0">
                <a:latin typeface="+mj-ea"/>
                <a:ea typeface="+mj-ea"/>
              </a:rPr>
              <a:t>1</a:t>
            </a:r>
            <a:r>
              <a:rPr lang="zh-CN" altLang="en-US" sz="2800" b="1" dirty="0">
                <a:latin typeface="+mj-ea"/>
                <a:ea typeface="+mj-ea"/>
              </a:rPr>
              <a:t>、↑糖原</a:t>
            </a:r>
            <a:r>
              <a:rPr lang="zh-CN" altLang="en-US" sz="2800" b="1" dirty="0" smtClean="0">
                <a:latin typeface="+mj-ea"/>
                <a:ea typeface="+mj-ea"/>
              </a:rPr>
              <a:t>合成</a:t>
            </a:r>
            <a:r>
              <a:rPr lang="en-US" altLang="zh-CN" sz="2800" b="1" dirty="0" smtClean="0">
                <a:latin typeface="+mj-ea"/>
                <a:ea typeface="+mj-ea"/>
              </a:rPr>
              <a:t>,</a:t>
            </a:r>
            <a:r>
              <a:rPr lang="zh-CN" altLang="en-US" sz="2800" b="1" dirty="0" smtClean="0">
                <a:latin typeface="+mj-ea"/>
                <a:ea typeface="+mj-ea"/>
              </a:rPr>
              <a:t>↑</a:t>
            </a:r>
            <a:r>
              <a:rPr lang="zh-CN" altLang="en-US" sz="2800" b="1" dirty="0">
                <a:latin typeface="+mj-ea"/>
                <a:ea typeface="+mj-ea"/>
              </a:rPr>
              <a:t>糖代谢</a:t>
            </a:r>
            <a:r>
              <a:rPr lang="zh-CN" altLang="en-US" sz="2800" b="1" dirty="0" smtClean="0">
                <a:latin typeface="+mj-ea"/>
                <a:ea typeface="+mj-ea"/>
              </a:rPr>
              <a:t>，↓</a:t>
            </a:r>
            <a:r>
              <a:rPr lang="zh-CN" altLang="en-US" sz="2800" b="1" dirty="0">
                <a:latin typeface="+mj-ea"/>
                <a:ea typeface="+mj-ea"/>
              </a:rPr>
              <a:t>糖原分解，↓糖异生</a:t>
            </a:r>
            <a:r>
              <a:rPr lang="en-US" altLang="zh-CN" sz="2800" b="1" dirty="0">
                <a:latin typeface="+mj-ea"/>
                <a:ea typeface="+mj-ea"/>
              </a:rPr>
              <a:t>——</a:t>
            </a:r>
            <a:r>
              <a:rPr lang="zh-CN" altLang="en-US" sz="2800" b="1" dirty="0">
                <a:solidFill>
                  <a:srgbClr val="FF0000"/>
                </a:solidFill>
                <a:latin typeface="+mj-ea"/>
                <a:ea typeface="+mj-ea"/>
              </a:rPr>
              <a:t>血糖</a:t>
            </a:r>
            <a:r>
              <a:rPr lang="zh-CN" altLang="en-US" sz="2800" b="1" dirty="0" smtClean="0">
                <a:solidFill>
                  <a:srgbClr val="FF0000"/>
                </a:solidFill>
                <a:latin typeface="+mj-ea"/>
                <a:ea typeface="+mj-ea"/>
              </a:rPr>
              <a:t>↓</a:t>
            </a:r>
            <a:endParaRPr lang="zh-CN" altLang="en-US" sz="2800" b="1" dirty="0">
              <a:solidFill>
                <a:srgbClr val="FF0000"/>
              </a:solidFill>
              <a:latin typeface="+mj-ea"/>
              <a:ea typeface="+mj-ea"/>
            </a:endParaRPr>
          </a:p>
        </p:txBody>
      </p:sp>
      <p:sp>
        <p:nvSpPr>
          <p:cNvPr id="8" name="文本框 5"/>
          <p:cNvSpPr txBox="1"/>
          <p:nvPr/>
        </p:nvSpPr>
        <p:spPr>
          <a:xfrm>
            <a:off x="107504" y="6460947"/>
            <a:ext cx="1800493" cy="369332"/>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dirty="0" smtClean="0">
                <a:solidFill>
                  <a:schemeClr val="bg1">
                    <a:lumMod val="50000"/>
                  </a:schemeClr>
                </a:solidFill>
              </a:rPr>
              <a:t>图片来源于网络</a:t>
            </a:r>
            <a:endParaRPr lang="zh-CN" alt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33842269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37258" y="1861687"/>
            <a:ext cx="4428282" cy="504056"/>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800" b="1" dirty="0">
                <a:latin typeface="+mj-ea"/>
                <a:ea typeface="+mj-ea"/>
              </a:rPr>
              <a:t>一、影响三大物质代谢</a:t>
            </a:r>
            <a:endParaRPr lang="en-US" altLang="zh-CN" sz="2800" b="1" dirty="0">
              <a:latin typeface="+mj-ea"/>
              <a:ea typeface="+mj-ea"/>
            </a:endParaRPr>
          </a:p>
        </p:txBody>
      </p:sp>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smtClean="0">
                <a:solidFill>
                  <a:srgbClr val="0000CC"/>
                </a:solidFill>
                <a:effectLst>
                  <a:outerShdw blurRad="38100" dist="38100" dir="2700000" algn="tl">
                    <a:srgbClr val="000000">
                      <a:alpha val="43137"/>
                    </a:srgbClr>
                  </a:outerShdw>
                </a:effectLst>
                <a:cs typeface="+mn-cs"/>
              </a:rPr>
              <a:t>胰岛素药理作用</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37258" y="2924944"/>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2" name="矩形 1"/>
          <p:cNvSpPr/>
          <p:nvPr/>
        </p:nvSpPr>
        <p:spPr>
          <a:xfrm>
            <a:off x="323528" y="2708920"/>
            <a:ext cx="8352928" cy="3323987"/>
          </a:xfrm>
          <a:prstGeom prst="rect">
            <a:avLst/>
          </a:prstGeom>
        </p:spPr>
        <p:txBody>
          <a:bodyPr wrap="square">
            <a:spAutoFit/>
          </a:bodyPr>
          <a:lstStyle/>
          <a:p>
            <a:pPr>
              <a:lnSpc>
                <a:spcPct val="150000"/>
              </a:lnSpc>
            </a:pPr>
            <a:r>
              <a:rPr lang="en-US" altLang="zh-CN" sz="2800" b="1" dirty="0" smtClean="0">
                <a:latin typeface="+mj-ea"/>
                <a:ea typeface="+mj-ea"/>
              </a:rPr>
              <a:t>2</a:t>
            </a:r>
            <a:r>
              <a:rPr lang="zh-CN" altLang="en-US" sz="2800" b="1" dirty="0" smtClean="0">
                <a:latin typeface="+mj-ea"/>
                <a:ea typeface="+mj-ea"/>
              </a:rPr>
              <a:t>、</a:t>
            </a:r>
            <a:r>
              <a:rPr lang="zh-CN" altLang="en-US" sz="2800" b="1" dirty="0">
                <a:latin typeface="+mj-ea"/>
                <a:ea typeface="+mj-ea"/>
              </a:rPr>
              <a:t>脂肪合成↑</a:t>
            </a:r>
            <a:r>
              <a:rPr lang="zh-CN" altLang="en-US" sz="2800" b="1" dirty="0" smtClean="0">
                <a:latin typeface="+mj-ea"/>
                <a:ea typeface="+mj-ea"/>
              </a:rPr>
              <a:t>，</a:t>
            </a:r>
            <a:r>
              <a:rPr lang="zh-CN" altLang="en-US" sz="2800" b="1" dirty="0">
                <a:latin typeface="+mj-ea"/>
                <a:ea typeface="+mj-ea"/>
              </a:rPr>
              <a:t>脂肪</a:t>
            </a:r>
            <a:r>
              <a:rPr lang="zh-CN" altLang="en-US" sz="2800" b="1" dirty="0" smtClean="0">
                <a:latin typeface="+mj-ea"/>
                <a:ea typeface="+mj-ea"/>
              </a:rPr>
              <a:t>分解</a:t>
            </a:r>
            <a:r>
              <a:rPr lang="zh-CN" altLang="en-US" sz="2800" b="1" dirty="0">
                <a:latin typeface="+mj-ea"/>
                <a:ea typeface="+mj-ea"/>
              </a:rPr>
              <a:t>↓，游离</a:t>
            </a:r>
            <a:r>
              <a:rPr lang="zh-CN" altLang="en-US" sz="2800" b="1" dirty="0" smtClean="0">
                <a:latin typeface="+mj-ea"/>
                <a:ea typeface="+mj-ea"/>
              </a:rPr>
              <a:t>脂肪酸</a:t>
            </a:r>
            <a:r>
              <a:rPr lang="zh-CN" altLang="en-US" sz="2800" b="1" dirty="0">
                <a:latin typeface="+mj-ea"/>
                <a:ea typeface="+mj-ea"/>
              </a:rPr>
              <a:t>↓ </a:t>
            </a:r>
            <a:r>
              <a:rPr lang="zh-CN" altLang="en-US" sz="2800" b="1" dirty="0" smtClean="0">
                <a:latin typeface="+mj-ea"/>
                <a:ea typeface="+mj-ea"/>
              </a:rPr>
              <a:t>、</a:t>
            </a:r>
            <a:r>
              <a:rPr lang="zh-CN" altLang="en-US" sz="2800" b="1" dirty="0">
                <a:latin typeface="+mj-ea"/>
                <a:ea typeface="+mj-ea"/>
              </a:rPr>
              <a:t>酮体↓（防止酮症酸中毒）</a:t>
            </a:r>
            <a:r>
              <a:rPr lang="en-US" altLang="zh-CN" sz="2800" b="1" dirty="0" smtClean="0">
                <a:latin typeface="+mj-ea"/>
                <a:ea typeface="+mj-ea"/>
              </a:rPr>
              <a:t>——</a:t>
            </a:r>
            <a:r>
              <a:rPr lang="zh-CN" altLang="en-US" sz="2800" b="1" dirty="0">
                <a:solidFill>
                  <a:srgbClr val="FF0000"/>
                </a:solidFill>
                <a:latin typeface="+mj-ea"/>
                <a:ea typeface="+mj-ea"/>
              </a:rPr>
              <a:t>脂肪合成</a:t>
            </a:r>
            <a:r>
              <a:rPr lang="zh-CN" altLang="en-US" sz="2800" b="1" dirty="0" smtClean="0">
                <a:solidFill>
                  <a:srgbClr val="FF0000"/>
                </a:solidFill>
                <a:latin typeface="+mj-ea"/>
                <a:ea typeface="+mj-ea"/>
              </a:rPr>
              <a:t>↑</a:t>
            </a:r>
            <a:endParaRPr lang="en-US" altLang="zh-CN" sz="2800" b="1" dirty="0" smtClean="0">
              <a:solidFill>
                <a:srgbClr val="FF0000"/>
              </a:solidFill>
              <a:latin typeface="+mj-ea"/>
              <a:ea typeface="+mj-ea"/>
            </a:endParaRPr>
          </a:p>
          <a:p>
            <a:pPr>
              <a:lnSpc>
                <a:spcPct val="150000"/>
              </a:lnSpc>
            </a:pPr>
            <a:r>
              <a:rPr lang="en-US" altLang="zh-CN" sz="2800" b="1" dirty="0" smtClean="0">
                <a:latin typeface="+mj-ea"/>
                <a:ea typeface="+mj-ea"/>
              </a:rPr>
              <a:t>3</a:t>
            </a:r>
            <a:r>
              <a:rPr lang="zh-CN" altLang="en-US" sz="2800" b="1" dirty="0" smtClean="0">
                <a:latin typeface="+mj-ea"/>
                <a:ea typeface="+mj-ea"/>
              </a:rPr>
              <a:t>、</a:t>
            </a:r>
            <a:r>
              <a:rPr lang="zh-CN" altLang="en-US" sz="2800" b="1" dirty="0">
                <a:latin typeface="+mj-ea"/>
                <a:ea typeface="+mj-ea"/>
              </a:rPr>
              <a:t>加速氨基酸的转运、↑蛋白质合成，↓蛋白质分解</a:t>
            </a:r>
            <a:r>
              <a:rPr lang="en-US" altLang="zh-CN" sz="2800" b="1" dirty="0">
                <a:latin typeface="+mj-ea"/>
                <a:ea typeface="+mj-ea"/>
              </a:rPr>
              <a:t>——</a:t>
            </a:r>
            <a:r>
              <a:rPr lang="zh-CN" altLang="en-US" sz="2800" b="1" dirty="0">
                <a:solidFill>
                  <a:srgbClr val="FF0000"/>
                </a:solidFill>
                <a:latin typeface="+mj-ea"/>
                <a:ea typeface="+mj-ea"/>
              </a:rPr>
              <a:t>蛋白质合成 ↑</a:t>
            </a:r>
          </a:p>
          <a:p>
            <a:pPr>
              <a:lnSpc>
                <a:spcPct val="150000"/>
              </a:lnSpc>
            </a:pPr>
            <a:endParaRPr lang="zh-CN" altLang="en-US" sz="2800" b="1" dirty="0">
              <a:latin typeface="+mj-ea"/>
              <a:ea typeface="+mj-ea"/>
            </a:endParaRPr>
          </a:p>
        </p:txBody>
      </p:sp>
    </p:spTree>
    <p:custDataLst>
      <p:tags r:id="rId1"/>
    </p:custDataLst>
    <p:extLst>
      <p:ext uri="{BB962C8B-B14F-4D97-AF65-F5344CB8AC3E}">
        <p14:creationId xmlns:p14="http://schemas.microsoft.com/office/powerpoint/2010/main" val="867348644"/>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smtClean="0">
                <a:solidFill>
                  <a:srgbClr val="0000CC"/>
                </a:solidFill>
                <a:effectLst>
                  <a:outerShdw blurRad="38100" dist="38100" dir="2700000" algn="tl">
                    <a:srgbClr val="000000">
                      <a:alpha val="43137"/>
                    </a:srgbClr>
                  </a:outerShdw>
                </a:effectLst>
                <a:cs typeface="+mn-cs"/>
              </a:rPr>
              <a:t>胰岛素药理作用</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37258" y="2924944"/>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7" name="圆角矩形 6"/>
          <p:cNvSpPr/>
          <p:nvPr/>
        </p:nvSpPr>
        <p:spPr>
          <a:xfrm>
            <a:off x="239734" y="1422728"/>
            <a:ext cx="4428282" cy="61206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800" b="1" dirty="0" smtClean="0">
                <a:latin typeface="+mj-ea"/>
                <a:ea typeface="+mj-ea"/>
              </a:rPr>
              <a:t>二、</a:t>
            </a:r>
            <a:r>
              <a:rPr lang="zh-CN" altLang="en-US" sz="2800" b="1" dirty="0">
                <a:latin typeface="+mj-ea"/>
                <a:ea typeface="+mj-ea"/>
              </a:rPr>
              <a:t>促进生长作用</a:t>
            </a:r>
          </a:p>
        </p:txBody>
      </p:sp>
      <p:sp>
        <p:nvSpPr>
          <p:cNvPr id="8" name="圆角矩形 7"/>
          <p:cNvSpPr/>
          <p:nvPr/>
        </p:nvSpPr>
        <p:spPr>
          <a:xfrm>
            <a:off x="323528" y="4334026"/>
            <a:ext cx="4428282" cy="671560"/>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800" b="1" dirty="0" smtClean="0">
                <a:latin typeface="+mj-ea"/>
                <a:ea typeface="+mj-ea"/>
              </a:rPr>
              <a:t>三、</a:t>
            </a:r>
            <a:r>
              <a:rPr lang="zh-CN" altLang="en-US" sz="2800" b="1" dirty="0">
                <a:latin typeface="+mj-ea"/>
                <a:ea typeface="+mj-ea"/>
              </a:rPr>
              <a:t>影响离子转运</a:t>
            </a:r>
          </a:p>
        </p:txBody>
      </p:sp>
      <p:sp>
        <p:nvSpPr>
          <p:cNvPr id="5" name="矩形 4"/>
          <p:cNvSpPr/>
          <p:nvPr/>
        </p:nvSpPr>
        <p:spPr>
          <a:xfrm>
            <a:off x="234458" y="2168748"/>
            <a:ext cx="9025830" cy="2031325"/>
          </a:xfrm>
          <a:prstGeom prst="rect">
            <a:avLst/>
          </a:prstGeom>
        </p:spPr>
        <p:txBody>
          <a:bodyPr wrap="square">
            <a:spAutoFit/>
          </a:bodyPr>
          <a:lstStyle/>
          <a:p>
            <a:pPr indent="-457189" defTabSz="1219170">
              <a:lnSpc>
                <a:spcPct val="150000"/>
              </a:lnSpc>
              <a:spcBef>
                <a:spcPct val="20000"/>
              </a:spcBef>
              <a:buClr>
                <a:srgbClr val="CC0099"/>
              </a:buClr>
              <a:buSzPct val="60000"/>
              <a:defRPr/>
            </a:pPr>
            <a:r>
              <a:rPr lang="zh-CN" altLang="en-US" sz="2800" b="1" noProof="1">
                <a:latin typeface="+mj-ea"/>
                <a:ea typeface="+mj-ea"/>
              </a:rPr>
              <a:t>胰岛素促进生长的作用有直接作用和间接作用，前者通过胰岛素受体实现，后者则通过其他促生长因子如生长激素或胰岛素样生长因子的作用实现</a:t>
            </a:r>
            <a:r>
              <a:rPr lang="zh-CN" altLang="en-US" sz="2800" b="1" noProof="1" smtClean="0">
                <a:latin typeface="+mj-ea"/>
                <a:ea typeface="+mj-ea"/>
              </a:rPr>
              <a:t>。</a:t>
            </a:r>
            <a:endParaRPr lang="zh-CN" altLang="en-US" sz="2800" b="1" noProof="1">
              <a:latin typeface="+mj-ea"/>
              <a:ea typeface="+mj-ea"/>
            </a:endParaRPr>
          </a:p>
        </p:txBody>
      </p:sp>
      <p:sp>
        <p:nvSpPr>
          <p:cNvPr id="9" name="矩形 8"/>
          <p:cNvSpPr/>
          <p:nvPr/>
        </p:nvSpPr>
        <p:spPr>
          <a:xfrm>
            <a:off x="323528" y="5052301"/>
            <a:ext cx="8972067" cy="1384995"/>
          </a:xfrm>
          <a:prstGeom prst="rect">
            <a:avLst/>
          </a:prstGeom>
        </p:spPr>
        <p:txBody>
          <a:bodyPr wrap="square">
            <a:spAutoFit/>
          </a:bodyPr>
          <a:lstStyle/>
          <a:p>
            <a:pPr lvl="0" defTabSz="1219170">
              <a:lnSpc>
                <a:spcPct val="150000"/>
              </a:lnSpc>
              <a:spcBef>
                <a:spcPct val="20000"/>
              </a:spcBef>
              <a:buClr>
                <a:srgbClr val="CC0099"/>
              </a:buClr>
              <a:buSzPct val="60000"/>
              <a:defRPr/>
            </a:pPr>
            <a:r>
              <a:rPr lang="zh-CN" altLang="en-US" sz="2800" b="1" noProof="1">
                <a:latin typeface="+mj-ea"/>
                <a:ea typeface="+mj-ea"/>
              </a:rPr>
              <a:t>激活细胞膜</a:t>
            </a:r>
            <a:r>
              <a:rPr lang="en-US" altLang="zh-CN" sz="2800" b="1" noProof="1">
                <a:latin typeface="+mj-ea"/>
                <a:ea typeface="+mj-ea"/>
              </a:rPr>
              <a:t>Na+-K-ATP</a:t>
            </a:r>
            <a:r>
              <a:rPr lang="zh-CN" altLang="en-US" sz="2800" b="1" noProof="1">
                <a:latin typeface="+mj-ea"/>
                <a:ea typeface="+mj-ea"/>
              </a:rPr>
              <a:t>酶，促进</a:t>
            </a:r>
            <a:r>
              <a:rPr lang="en-US" altLang="zh-CN" sz="2800" b="1" noProof="1">
                <a:latin typeface="+mj-ea"/>
                <a:ea typeface="+mj-ea"/>
              </a:rPr>
              <a:t>K+</a:t>
            </a:r>
            <a:r>
              <a:rPr lang="zh-CN" altLang="en-US" sz="2800" b="1" noProof="1">
                <a:latin typeface="+mj-ea"/>
                <a:ea typeface="+mj-ea"/>
              </a:rPr>
              <a:t>内流，  增加细胞内</a:t>
            </a:r>
            <a:r>
              <a:rPr lang="en-US" altLang="zh-CN" sz="2800" b="1" noProof="1">
                <a:latin typeface="+mj-ea"/>
                <a:ea typeface="+mj-ea"/>
              </a:rPr>
              <a:t>K+</a:t>
            </a:r>
            <a:r>
              <a:rPr lang="zh-CN" altLang="en-US" sz="2800" b="1" noProof="1">
                <a:latin typeface="+mj-ea"/>
                <a:ea typeface="+mj-ea"/>
              </a:rPr>
              <a:t>浓度</a:t>
            </a:r>
          </a:p>
        </p:txBody>
      </p:sp>
    </p:spTree>
    <p:custDataLst>
      <p:tags r:id="rId1"/>
    </p:custDataLst>
    <p:extLst>
      <p:ext uri="{BB962C8B-B14F-4D97-AF65-F5344CB8AC3E}">
        <p14:creationId xmlns:p14="http://schemas.microsoft.com/office/powerpoint/2010/main" val="90875663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a:t>
            </a:r>
            <a:r>
              <a:rPr lang="en-US" altLang="zh-CN" sz="4800" b="1" dirty="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作用机制</a:t>
            </a: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67544" y="2785959"/>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8" name="Rectangle 3"/>
          <p:cNvSpPr txBox="1">
            <a:spLocks noChangeArrowheads="1"/>
          </p:cNvSpPr>
          <p:nvPr/>
        </p:nvSpPr>
        <p:spPr>
          <a:xfrm>
            <a:off x="-360548" y="2132856"/>
            <a:ext cx="5544616" cy="4176464"/>
          </a:xfrm>
          <a:prstGeom prst="rect">
            <a:avLst/>
          </a:prstGeom>
        </p:spPr>
        <p:txBody>
          <a:bodyPr vert="horz" lIns="91440" tIns="45720" rIns="91440" bIns="45720" rtlCol="0">
            <a:noAutofit/>
          </a:bodyPr>
          <a:lstStyle>
            <a:lvl1pPr marL="457189" indent="-457189" algn="l" defTabSz="1219170" rtl="0" eaLnBrk="1" latinLnBrk="0" hangingPunct="1">
              <a:lnSpc>
                <a:spcPct val="150000"/>
              </a:lnSpc>
              <a:spcBef>
                <a:spcPct val="20000"/>
              </a:spcBef>
              <a:buClr>
                <a:schemeClr val="accent5">
                  <a:lumMod val="50000"/>
                </a:schemeClr>
              </a:buClr>
              <a:buSzPct val="60000"/>
              <a:buFont typeface="Wingdings 2" panose="05020102010507070707" pitchFamily="18" charset="2"/>
              <a:buChar char=""/>
              <a:defRPr sz="3200" kern="1200" baseline="0">
                <a:solidFill>
                  <a:schemeClr val="tx1"/>
                </a:solidFill>
                <a:latin typeface="Times New Roman" panose="02020603050405020304" pitchFamily="18" charset="0"/>
                <a:ea typeface="+mn-ea"/>
                <a:cs typeface="+mn-cs"/>
              </a:defRPr>
            </a:lvl1pPr>
            <a:lvl2pPr marL="990575" indent="-380990" algn="l" defTabSz="1219170" rtl="0" eaLnBrk="1" latinLnBrk="0" hangingPunct="1">
              <a:lnSpc>
                <a:spcPct val="150000"/>
              </a:lnSpc>
              <a:spcBef>
                <a:spcPct val="20000"/>
              </a:spcBef>
              <a:buClr>
                <a:schemeClr val="accent5">
                  <a:lumMod val="50000"/>
                </a:schemeClr>
              </a:buClr>
              <a:buSzPct val="70000"/>
              <a:buFont typeface="Wingdings" panose="05000000000000000000" pitchFamily="2" charset="2"/>
              <a:buChar char="Ø"/>
              <a:defRPr sz="2800" kern="1200" baseline="0">
                <a:solidFill>
                  <a:schemeClr val="tx1"/>
                </a:solidFill>
                <a:latin typeface="Times New Roman" panose="02020603050405020304" pitchFamily="18" charset="0"/>
                <a:ea typeface="+mn-ea"/>
                <a:cs typeface="+mn-cs"/>
              </a:defRPr>
            </a:lvl2pPr>
            <a:lvl3pPr marL="1523962" indent="-304792" algn="l" defTabSz="1219170" rtl="0" eaLnBrk="1" latinLnBrk="0" hangingPunct="1">
              <a:lnSpc>
                <a:spcPct val="150000"/>
              </a:lnSpc>
              <a:spcBef>
                <a:spcPct val="20000"/>
              </a:spcBef>
              <a:buClr>
                <a:schemeClr val="accent5">
                  <a:lumMod val="50000"/>
                </a:schemeClr>
              </a:buClr>
              <a:buSzPct val="80000"/>
              <a:buFont typeface="Wingdings 2" panose="05020102010507070707" pitchFamily="18" charset="2"/>
              <a:buChar char=""/>
              <a:defRPr sz="2000" kern="1200" baseline="0">
                <a:solidFill>
                  <a:schemeClr val="tx1"/>
                </a:solidFill>
                <a:latin typeface="Times New Roman" panose="02020603050405020304" pitchFamily="18" charset="0"/>
                <a:ea typeface="+mn-ea"/>
                <a:cs typeface="+mn-cs"/>
              </a:defRPr>
            </a:lvl3pPr>
            <a:lvl4pPr marL="2285943" indent="-457189" algn="l" defTabSz="1219170" rtl="0" eaLnBrk="1" latinLnBrk="0" hangingPunct="1">
              <a:lnSpc>
                <a:spcPct val="150000"/>
              </a:lnSpc>
              <a:spcBef>
                <a:spcPct val="20000"/>
              </a:spcBef>
              <a:buClr>
                <a:schemeClr val="accent5">
                  <a:lumMod val="75000"/>
                </a:schemeClr>
              </a:buClr>
              <a:buSzPct val="80000"/>
              <a:buFont typeface="Wingdings" panose="05000000000000000000" pitchFamily="2" charset="2"/>
              <a:buChar char="u"/>
              <a:defRPr sz="1800" kern="1200" baseline="0">
                <a:solidFill>
                  <a:schemeClr val="tx1"/>
                </a:solidFill>
                <a:latin typeface="Times New Roman" panose="02020603050405020304" pitchFamily="18" charset="0"/>
                <a:ea typeface="+mn-ea"/>
                <a:cs typeface="+mn-cs"/>
              </a:defRPr>
            </a:lvl4pPr>
            <a:lvl5pPr marL="2743131" indent="-304792" algn="l" defTabSz="1219170" rtl="0" eaLnBrk="1" latinLnBrk="0" hangingPunct="1">
              <a:lnSpc>
                <a:spcPct val="150000"/>
              </a:lnSpc>
              <a:spcBef>
                <a:spcPct val="20000"/>
              </a:spcBef>
              <a:buClr>
                <a:schemeClr val="accent5">
                  <a:lumMod val="75000"/>
                </a:schemeClr>
              </a:buClr>
              <a:buFont typeface="Arial" pitchFamily="34" charset="0"/>
              <a:buChar char="»"/>
              <a:defRPr sz="1800" kern="1200" baseline="0">
                <a:solidFill>
                  <a:schemeClr val="tx1"/>
                </a:solidFill>
                <a:latin typeface="Times New Roman" panose="020206030504050203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indent="0">
              <a:spcBef>
                <a:spcPts val="0"/>
              </a:spcBef>
              <a:buFontTx/>
              <a:buNone/>
            </a:pPr>
            <a:r>
              <a:rPr lang="zh-CN" altLang="en-US" sz="2600" b="1" dirty="0" smtClean="0">
                <a:solidFill>
                  <a:srgbClr val="FF0000"/>
                </a:solidFill>
                <a:latin typeface="+mj-ea"/>
                <a:ea typeface="+mj-ea"/>
              </a:rPr>
              <a:t>胰岛素与</a:t>
            </a:r>
            <a:r>
              <a:rPr lang="en-US" altLang="zh-CN" sz="2600" b="1" dirty="0">
                <a:solidFill>
                  <a:srgbClr val="FF0000"/>
                </a:solidFill>
                <a:latin typeface="+mj-ea"/>
                <a:ea typeface="+mj-ea"/>
              </a:rPr>
              <a:t>a</a:t>
            </a:r>
            <a:r>
              <a:rPr lang="zh-CN" altLang="en-US" sz="2600" b="1" dirty="0">
                <a:solidFill>
                  <a:srgbClr val="FF0000"/>
                </a:solidFill>
                <a:latin typeface="+mj-ea"/>
                <a:ea typeface="+mj-ea"/>
              </a:rPr>
              <a:t>亚</a:t>
            </a:r>
            <a:r>
              <a:rPr lang="zh-CN" altLang="en-US" sz="2600" b="1" dirty="0" smtClean="0">
                <a:solidFill>
                  <a:srgbClr val="FF0000"/>
                </a:solidFill>
                <a:latin typeface="+mj-ea"/>
                <a:ea typeface="+mj-ea"/>
              </a:rPr>
              <a:t>单位</a:t>
            </a:r>
            <a:r>
              <a:rPr lang="zh-CN" altLang="en-US" sz="2600" b="1" dirty="0">
                <a:solidFill>
                  <a:srgbClr val="FF0000"/>
                </a:solidFill>
                <a:latin typeface="+mj-ea"/>
                <a:ea typeface="+mj-ea"/>
              </a:rPr>
              <a:t>结合</a:t>
            </a:r>
            <a:r>
              <a:rPr lang="zh-CN" altLang="en-US" sz="2600" b="1" dirty="0" smtClean="0">
                <a:latin typeface="+mj-ea"/>
                <a:ea typeface="+mj-ea"/>
              </a:rPr>
              <a:t>→</a:t>
            </a:r>
            <a:r>
              <a:rPr lang="en-US" altLang="zh-CN" sz="2600" b="1" dirty="0" smtClean="0">
                <a:latin typeface="+mj-ea"/>
                <a:ea typeface="+mj-ea"/>
              </a:rPr>
              <a:t>β</a:t>
            </a:r>
            <a:r>
              <a:rPr lang="zh-CN" altLang="en-US" sz="2600" b="1" dirty="0" smtClean="0">
                <a:latin typeface="+mj-ea"/>
                <a:ea typeface="+mj-ea"/>
              </a:rPr>
              <a:t>亚单位磷酸</a:t>
            </a:r>
            <a:r>
              <a:rPr lang="zh-CN" altLang="en-US" sz="2600" b="1" dirty="0">
                <a:latin typeface="+mj-ea"/>
                <a:ea typeface="+mj-ea"/>
              </a:rPr>
              <a:t>化</a:t>
            </a:r>
            <a:r>
              <a:rPr lang="zh-CN" altLang="en-US" sz="2600" b="1" dirty="0" smtClean="0">
                <a:latin typeface="+mj-ea"/>
                <a:ea typeface="+mj-ea"/>
              </a:rPr>
              <a:t>→信号级联反应</a:t>
            </a:r>
            <a:r>
              <a:rPr lang="zh-CN" altLang="en-US" sz="2600" b="1" dirty="0" smtClean="0">
                <a:latin typeface="+mj-ea"/>
              </a:rPr>
              <a:t>→</a:t>
            </a:r>
            <a:r>
              <a:rPr lang="zh-CN" altLang="en-US" sz="2600" b="1" dirty="0">
                <a:latin typeface="+mj-ea"/>
                <a:ea typeface="+mj-ea"/>
              </a:rPr>
              <a:t>生物</a:t>
            </a:r>
            <a:r>
              <a:rPr lang="zh-CN" altLang="en-US" sz="2600" b="1" dirty="0" smtClean="0">
                <a:latin typeface="+mj-ea"/>
                <a:ea typeface="+mj-ea"/>
              </a:rPr>
              <a:t>效应</a:t>
            </a:r>
            <a:endParaRPr lang="en-US" altLang="zh-CN" sz="2600" b="1" dirty="0">
              <a:latin typeface="+mj-ea"/>
              <a:ea typeface="+mj-ea"/>
            </a:endParaRPr>
          </a:p>
          <a:p>
            <a:pPr indent="0">
              <a:spcBef>
                <a:spcPts val="0"/>
              </a:spcBef>
              <a:buFontTx/>
              <a:buNone/>
            </a:pPr>
            <a:endParaRPr lang="en-US" altLang="zh-CN" sz="2600" b="1" dirty="0" smtClean="0">
              <a:latin typeface="+mj-ea"/>
              <a:ea typeface="+mj-ea"/>
            </a:endParaRPr>
          </a:p>
          <a:p>
            <a:pPr indent="0">
              <a:spcBef>
                <a:spcPts val="0"/>
              </a:spcBef>
              <a:buFontTx/>
              <a:buNone/>
            </a:pPr>
            <a:r>
              <a:rPr lang="zh-CN" altLang="en-US" sz="2600" b="1" dirty="0" smtClean="0">
                <a:latin typeface="+mj-ea"/>
                <a:ea typeface="+mj-ea"/>
              </a:rPr>
              <a:t>糖</a:t>
            </a:r>
            <a:r>
              <a:rPr lang="zh-CN" altLang="en-US" sz="2600" b="1" dirty="0">
                <a:latin typeface="+mj-ea"/>
                <a:ea typeface="+mj-ea"/>
              </a:rPr>
              <a:t>转运蛋白从胞内重新分布到胞膜，从而加速糖的转运</a:t>
            </a:r>
          </a:p>
          <a:p>
            <a:pPr>
              <a:buFontTx/>
              <a:buNone/>
            </a:pPr>
            <a:endParaRPr lang="zh-CN" altLang="en-US" sz="2600" b="1" dirty="0">
              <a:latin typeface="+mj-ea"/>
              <a:ea typeface="+mj-ea"/>
            </a:endParaRPr>
          </a:p>
        </p:txBody>
      </p:sp>
      <p:pic>
        <p:nvPicPr>
          <p:cNvPr id="9" name="图片 8">
            <a:extLst>
              <a:ext uri="{FF2B5EF4-FFF2-40B4-BE49-F238E27FC236}">
                <a16:creationId xmlns="" xmlns:a16="http://schemas.microsoft.com/office/drawing/2014/main" id="{1E2212AE-1BF4-479B-95E9-ABA5A157A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738" y="4314725"/>
            <a:ext cx="3639275" cy="2095368"/>
          </a:xfrm>
          <a:prstGeom prst="rect">
            <a:avLst/>
          </a:prstGeom>
        </p:spPr>
      </p:pic>
      <p:pic>
        <p:nvPicPr>
          <p:cNvPr id="11" name="图片 10">
            <a:extLst>
              <a:ext uri="{FF2B5EF4-FFF2-40B4-BE49-F238E27FC236}">
                <a16:creationId xmlns:a16="http://schemas.microsoft.com/office/drawing/2014/main" xmlns="" id="{141C09A3-11FF-4F92-96BD-B0B547CF35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250" y="1334307"/>
            <a:ext cx="3957521" cy="2576450"/>
          </a:xfrm>
          <a:prstGeom prst="rect">
            <a:avLst/>
          </a:prstGeom>
        </p:spPr>
      </p:pic>
      <p:sp>
        <p:nvSpPr>
          <p:cNvPr id="7" name="文本框 5"/>
          <p:cNvSpPr txBox="1"/>
          <p:nvPr/>
        </p:nvSpPr>
        <p:spPr>
          <a:xfrm>
            <a:off x="6228184" y="6488668"/>
            <a:ext cx="1800493" cy="369332"/>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dirty="0" smtClean="0">
                <a:solidFill>
                  <a:schemeClr val="bg1">
                    <a:lumMod val="50000"/>
                  </a:schemeClr>
                </a:solidFill>
              </a:rPr>
              <a:t>图片来源于网络</a:t>
            </a:r>
            <a:endParaRPr lang="zh-CN" alt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79785109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临床应用 </a:t>
            </a: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520672" y="3448406"/>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22" name="Rectangle 3">
            <a:extLst>
              <a:ext uri="{FF2B5EF4-FFF2-40B4-BE49-F238E27FC236}">
                <a16:creationId xmlns:a16="http://schemas.microsoft.com/office/drawing/2014/main" xmlns="" id="{191D4BFB-30FA-4F41-821A-20978A6FB71E}"/>
              </a:ext>
            </a:extLst>
          </p:cNvPr>
          <p:cNvSpPr>
            <a:spLocks noChangeArrowheads="1"/>
          </p:cNvSpPr>
          <p:nvPr/>
        </p:nvSpPr>
        <p:spPr bwMode="auto">
          <a:xfrm>
            <a:off x="251520" y="1268760"/>
            <a:ext cx="92170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50000"/>
              </a:lnSpc>
              <a:spcBef>
                <a:spcPct val="0"/>
              </a:spcBef>
              <a:buFontTx/>
              <a:buNone/>
            </a:pPr>
            <a:r>
              <a:rPr lang="en-US" altLang="zh-CN" b="1" dirty="0">
                <a:solidFill>
                  <a:srgbClr val="FF3300"/>
                </a:solidFill>
                <a:latin typeface="+mj-ea"/>
                <a:ea typeface="+mj-ea"/>
              </a:rPr>
              <a:t> 1</a:t>
            </a:r>
            <a:r>
              <a:rPr lang="zh-CN" altLang="en-US" b="1" dirty="0">
                <a:solidFill>
                  <a:srgbClr val="FF3300"/>
                </a:solidFill>
                <a:latin typeface="+mj-ea"/>
                <a:ea typeface="+mj-ea"/>
              </a:rPr>
              <a:t>．糖尿病：</a:t>
            </a:r>
          </a:p>
          <a:p>
            <a:pPr eaLnBrk="1" hangingPunct="1">
              <a:lnSpc>
                <a:spcPct val="150000"/>
              </a:lnSpc>
              <a:spcBef>
                <a:spcPct val="0"/>
              </a:spcBef>
              <a:buFontTx/>
              <a:buNone/>
            </a:pPr>
            <a:r>
              <a:rPr lang="zh-CN" altLang="en-US" sz="2800" b="1" dirty="0">
                <a:latin typeface="+mj-ea"/>
                <a:ea typeface="+mj-ea"/>
              </a:rPr>
              <a:t>（</a:t>
            </a:r>
            <a:r>
              <a:rPr lang="en-US" altLang="zh-CN" sz="2800" b="1" dirty="0">
                <a:latin typeface="+mj-ea"/>
                <a:ea typeface="+mj-ea"/>
              </a:rPr>
              <a:t>1</a:t>
            </a:r>
            <a:r>
              <a:rPr lang="zh-CN" altLang="en-US" sz="2800" b="1" dirty="0" smtClean="0">
                <a:latin typeface="+mj-ea"/>
                <a:ea typeface="+mj-ea"/>
              </a:rPr>
              <a:t>）</a:t>
            </a:r>
            <a:r>
              <a:rPr lang="en-US" altLang="zh-CN" sz="2800" b="1" dirty="0">
                <a:latin typeface="+mj-ea"/>
                <a:ea typeface="+mj-ea"/>
              </a:rPr>
              <a:t>1</a:t>
            </a:r>
            <a:r>
              <a:rPr lang="zh-CN" altLang="en-US" sz="2800" b="1" dirty="0">
                <a:latin typeface="+mj-ea"/>
                <a:ea typeface="+mj-ea"/>
              </a:rPr>
              <a:t>型糖尿病、继发于严重胰腺疾病的糖尿病</a:t>
            </a:r>
          </a:p>
          <a:p>
            <a:pPr eaLnBrk="1" hangingPunct="1">
              <a:lnSpc>
                <a:spcPct val="150000"/>
              </a:lnSpc>
              <a:spcBef>
                <a:spcPct val="0"/>
              </a:spcBef>
              <a:buFontTx/>
              <a:buNone/>
            </a:pPr>
            <a:r>
              <a:rPr lang="zh-CN" altLang="en-US" sz="2800" b="1" dirty="0" smtClean="0">
                <a:latin typeface="+mj-ea"/>
                <a:ea typeface="+mj-ea"/>
              </a:rPr>
              <a:t>（</a:t>
            </a:r>
            <a:r>
              <a:rPr lang="en-US" altLang="zh-CN" sz="2800" b="1" dirty="0">
                <a:latin typeface="+mj-ea"/>
                <a:ea typeface="+mj-ea"/>
              </a:rPr>
              <a:t>2</a:t>
            </a:r>
            <a:r>
              <a:rPr lang="zh-CN" altLang="en-US" sz="2800" b="1" dirty="0">
                <a:latin typeface="+mj-ea"/>
                <a:ea typeface="+mj-ea"/>
              </a:rPr>
              <a:t>）经饮食控制或口服降糖药无效者</a:t>
            </a:r>
            <a:br>
              <a:rPr lang="zh-CN" altLang="en-US" sz="2800" b="1" dirty="0">
                <a:latin typeface="+mj-ea"/>
                <a:ea typeface="+mj-ea"/>
              </a:rPr>
            </a:br>
            <a:r>
              <a:rPr lang="zh-CN" altLang="en-US" sz="2800" b="1" dirty="0">
                <a:latin typeface="+mj-ea"/>
                <a:ea typeface="+mj-ea"/>
              </a:rPr>
              <a:t>（</a:t>
            </a:r>
            <a:r>
              <a:rPr lang="en-US" altLang="zh-CN" sz="2800" b="1" dirty="0">
                <a:latin typeface="+mj-ea"/>
                <a:ea typeface="+mj-ea"/>
              </a:rPr>
              <a:t>3</a:t>
            </a:r>
            <a:r>
              <a:rPr lang="zh-CN" altLang="en-US" sz="2800" b="1" dirty="0">
                <a:latin typeface="+mj-ea"/>
                <a:ea typeface="+mj-ea"/>
              </a:rPr>
              <a:t>）伴有合并症（感染、手术、妊娠</a:t>
            </a:r>
            <a:r>
              <a:rPr lang="zh-CN" altLang="en-US" sz="2800" b="1" dirty="0" smtClean="0">
                <a:latin typeface="+mj-ea"/>
                <a:ea typeface="+mj-ea"/>
              </a:rPr>
              <a:t>）或</a:t>
            </a:r>
            <a:r>
              <a:rPr lang="zh-CN" altLang="en-US" sz="2800" b="1" dirty="0">
                <a:latin typeface="+mj-ea"/>
                <a:ea typeface="+mj-ea"/>
              </a:rPr>
              <a:t>并发症（酮症酸中毒）者。</a:t>
            </a:r>
          </a:p>
        </p:txBody>
      </p:sp>
    </p:spTree>
    <p:extLst>
      <p:ext uri="{BB962C8B-B14F-4D97-AF65-F5344CB8AC3E}">
        <p14:creationId xmlns:p14="http://schemas.microsoft.com/office/powerpoint/2010/main" val="197707180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临床应用 </a:t>
            </a:r>
          </a:p>
        </p:txBody>
      </p:sp>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67544" y="3128387"/>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5" name="Rectangle 2">
            <a:extLst>
              <a:ext uri="{FF2B5EF4-FFF2-40B4-BE49-F238E27FC236}">
                <a16:creationId xmlns:a16="http://schemas.microsoft.com/office/drawing/2014/main" xmlns="" id="{AB01B3E0-7777-4D14-8D9B-21A13C71C15D}"/>
              </a:ext>
            </a:extLst>
          </p:cNvPr>
          <p:cNvSpPr>
            <a:spLocks noChangeArrowheads="1"/>
          </p:cNvSpPr>
          <p:nvPr/>
        </p:nvSpPr>
        <p:spPr bwMode="auto">
          <a:xfrm>
            <a:off x="683566" y="1513788"/>
            <a:ext cx="7848873"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20000"/>
              </a:lnSpc>
              <a:spcBef>
                <a:spcPct val="0"/>
              </a:spcBef>
              <a:buFontTx/>
              <a:buNone/>
            </a:pPr>
            <a:r>
              <a:rPr lang="en-US" altLang="zh-CN" sz="2800" b="1" dirty="0" smtClean="0">
                <a:solidFill>
                  <a:srgbClr val="FF3300"/>
                </a:solidFill>
                <a:latin typeface="+mj-ea"/>
                <a:ea typeface="+mj-ea"/>
              </a:rPr>
              <a:t>2</a:t>
            </a:r>
            <a:r>
              <a:rPr lang="zh-CN" altLang="en-US" sz="2800" b="1" dirty="0">
                <a:solidFill>
                  <a:srgbClr val="FF3300"/>
                </a:solidFill>
                <a:latin typeface="+mj-ea"/>
                <a:ea typeface="+mj-ea"/>
              </a:rPr>
              <a:t>．</a:t>
            </a:r>
            <a:r>
              <a:rPr lang="zh-CN" altLang="en-US" sz="2800" b="1" dirty="0" smtClean="0">
                <a:solidFill>
                  <a:srgbClr val="FF3300"/>
                </a:solidFill>
                <a:latin typeface="+mj-ea"/>
                <a:ea typeface="+mj-ea"/>
              </a:rPr>
              <a:t>纠正</a:t>
            </a:r>
            <a:r>
              <a:rPr lang="zh-CN" altLang="en-US" sz="2800" b="1" dirty="0">
                <a:solidFill>
                  <a:srgbClr val="FF3300"/>
                </a:solidFill>
                <a:latin typeface="+mj-ea"/>
                <a:ea typeface="+mj-ea"/>
              </a:rPr>
              <a:t>细胞内</a:t>
            </a:r>
            <a:r>
              <a:rPr lang="zh-CN" altLang="en-US" sz="2800" b="1" dirty="0" smtClean="0">
                <a:solidFill>
                  <a:srgbClr val="FF3300"/>
                </a:solidFill>
                <a:latin typeface="+mj-ea"/>
                <a:ea typeface="+mj-ea"/>
              </a:rPr>
              <a:t>内</a:t>
            </a:r>
            <a:r>
              <a:rPr lang="zh-CN" altLang="en-US" sz="2800" b="1" dirty="0">
                <a:solidFill>
                  <a:srgbClr val="FF3300"/>
                </a:solidFill>
                <a:latin typeface="+mj-ea"/>
                <a:ea typeface="+mj-ea"/>
              </a:rPr>
              <a:t>缺钾或高血钾症：</a:t>
            </a:r>
          </a:p>
          <a:p>
            <a:pPr eaLnBrk="1" hangingPunct="1">
              <a:lnSpc>
                <a:spcPct val="120000"/>
              </a:lnSpc>
              <a:spcBef>
                <a:spcPct val="0"/>
              </a:spcBef>
              <a:buFontTx/>
              <a:buNone/>
            </a:pPr>
            <a:r>
              <a:rPr lang="zh-CN" altLang="en-US" sz="2800" b="1" dirty="0">
                <a:solidFill>
                  <a:srgbClr val="990099"/>
                </a:solidFill>
                <a:latin typeface="+mj-ea"/>
                <a:ea typeface="+mj-ea"/>
              </a:rPr>
              <a:t>   </a:t>
            </a:r>
            <a:r>
              <a:rPr lang="zh-CN" altLang="en-US" sz="2800" b="1" dirty="0">
                <a:latin typeface="+mj-ea"/>
                <a:ea typeface="+mj-ea"/>
              </a:rPr>
              <a:t>与葡萄糖、氯化钾合用组成</a:t>
            </a:r>
            <a:r>
              <a:rPr lang="en-US" altLang="zh-CN" sz="2800" b="1" dirty="0">
                <a:latin typeface="+mj-ea"/>
                <a:ea typeface="+mj-ea"/>
              </a:rPr>
              <a:t>GIK</a:t>
            </a:r>
            <a:r>
              <a:rPr lang="zh-CN" altLang="en-US" sz="2800" b="1" dirty="0">
                <a:latin typeface="+mj-ea"/>
                <a:ea typeface="+mj-ea"/>
              </a:rPr>
              <a:t>合剂，防治心肌梗塞和心律失常</a:t>
            </a:r>
            <a:r>
              <a:rPr lang="zh-CN" altLang="en-US" sz="2800" b="1" dirty="0" smtClean="0">
                <a:latin typeface="+mj-ea"/>
                <a:ea typeface="+mj-ea"/>
              </a:rPr>
              <a:t>。</a:t>
            </a:r>
            <a:endParaRPr lang="zh-CN" altLang="en-US" sz="2800" b="1" dirty="0">
              <a:latin typeface="+mj-ea"/>
              <a:ea typeface="+mj-ea"/>
            </a:endParaRPr>
          </a:p>
        </p:txBody>
      </p:sp>
      <p:sp>
        <p:nvSpPr>
          <p:cNvPr id="7" name="Rectangle 3">
            <a:extLst>
              <a:ext uri="{FF2B5EF4-FFF2-40B4-BE49-F238E27FC236}">
                <a16:creationId xmlns:a16="http://schemas.microsoft.com/office/drawing/2014/main" xmlns="" id="{71EDC736-F206-4ACE-9BD0-FB3C2BA824AC}"/>
              </a:ext>
            </a:extLst>
          </p:cNvPr>
          <p:cNvSpPr>
            <a:spLocks noChangeArrowheads="1"/>
          </p:cNvSpPr>
          <p:nvPr/>
        </p:nvSpPr>
        <p:spPr bwMode="auto">
          <a:xfrm>
            <a:off x="661023" y="3717032"/>
            <a:ext cx="734417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20000"/>
              </a:lnSpc>
              <a:spcBef>
                <a:spcPct val="0"/>
              </a:spcBef>
              <a:buFontTx/>
              <a:buNone/>
            </a:pPr>
            <a:r>
              <a:rPr lang="en-US" altLang="zh-CN" sz="2800" b="1" dirty="0">
                <a:solidFill>
                  <a:srgbClr val="FF3300"/>
                </a:solidFill>
                <a:latin typeface="+mj-ea"/>
                <a:ea typeface="+mj-ea"/>
              </a:rPr>
              <a:t>3</a:t>
            </a:r>
            <a:r>
              <a:rPr lang="zh-CN" altLang="en-US" sz="2800" b="1" dirty="0" smtClean="0">
                <a:solidFill>
                  <a:srgbClr val="FF3300"/>
                </a:solidFill>
                <a:latin typeface="+mj-ea"/>
                <a:ea typeface="+mj-ea"/>
              </a:rPr>
              <a:t>．其他：</a:t>
            </a:r>
            <a:endParaRPr lang="zh-CN" altLang="en-US" sz="2800" b="1" dirty="0">
              <a:solidFill>
                <a:srgbClr val="FF3300"/>
              </a:solidFill>
              <a:latin typeface="+mj-ea"/>
              <a:ea typeface="+mj-ea"/>
            </a:endParaRPr>
          </a:p>
          <a:p>
            <a:pPr eaLnBrk="1" hangingPunct="1">
              <a:lnSpc>
                <a:spcPct val="120000"/>
              </a:lnSpc>
              <a:spcBef>
                <a:spcPct val="0"/>
              </a:spcBef>
              <a:buFontTx/>
              <a:buNone/>
            </a:pPr>
            <a:r>
              <a:rPr lang="zh-CN" altLang="en-US" sz="2800" b="1" dirty="0">
                <a:latin typeface="+mj-ea"/>
                <a:ea typeface="+mj-ea"/>
              </a:rPr>
              <a:t>组成能量合剂（与</a:t>
            </a:r>
            <a:r>
              <a:rPr lang="en-US" altLang="zh-CN" sz="2800" b="1" dirty="0">
                <a:latin typeface="+mj-ea"/>
                <a:ea typeface="+mj-ea"/>
              </a:rPr>
              <a:t>ATP</a:t>
            </a:r>
            <a:r>
              <a:rPr lang="zh-CN" altLang="en-US" sz="2800" b="1" dirty="0">
                <a:latin typeface="+mj-ea"/>
                <a:ea typeface="+mj-ea"/>
              </a:rPr>
              <a:t>、</a:t>
            </a:r>
            <a:r>
              <a:rPr lang="en-US" altLang="zh-CN" sz="2800" b="1" dirty="0">
                <a:latin typeface="+mj-ea"/>
                <a:ea typeface="+mj-ea"/>
              </a:rPr>
              <a:t>CoA</a:t>
            </a:r>
            <a:r>
              <a:rPr lang="zh-CN" altLang="en-US" sz="2800" b="1" dirty="0">
                <a:latin typeface="+mj-ea"/>
                <a:ea typeface="+mj-ea"/>
              </a:rPr>
              <a:t>），可增加食欲，恢复体力，用于急性肝炎、肝硬化、肾炎、心衰等辅助治疗</a:t>
            </a:r>
          </a:p>
          <a:p>
            <a:pPr eaLnBrk="1" hangingPunct="1">
              <a:lnSpc>
                <a:spcPct val="120000"/>
              </a:lnSpc>
              <a:spcBef>
                <a:spcPct val="0"/>
              </a:spcBef>
              <a:buFontTx/>
              <a:buNone/>
            </a:pPr>
            <a:endParaRPr lang="zh-CN" altLang="en-US" sz="2800" b="1" dirty="0">
              <a:solidFill>
                <a:srgbClr val="00339A"/>
              </a:solidFill>
              <a:latin typeface="+mj-ea"/>
              <a:ea typeface="+mj-ea"/>
            </a:endParaRPr>
          </a:p>
        </p:txBody>
      </p:sp>
    </p:spTree>
    <p:custDataLst>
      <p:tags r:id="rId1"/>
    </p:custDataLst>
    <p:extLst>
      <p:ext uri="{BB962C8B-B14F-4D97-AF65-F5344CB8AC3E}">
        <p14:creationId xmlns:p14="http://schemas.microsoft.com/office/powerpoint/2010/main" val="737631770"/>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779912" y="404664"/>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习题</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3" name="矩形 2"/>
          <p:cNvSpPr/>
          <p:nvPr/>
        </p:nvSpPr>
        <p:spPr>
          <a:xfrm>
            <a:off x="-6296" y="1215122"/>
            <a:ext cx="8640960" cy="1308884"/>
          </a:xfrm>
          <a:prstGeom prst="rect">
            <a:avLst/>
          </a:prstGeom>
        </p:spPr>
        <p:txBody>
          <a:bodyPr wrap="square">
            <a:spAutoFit/>
          </a:bodyPr>
          <a:lstStyle/>
          <a:p>
            <a:pPr marL="90488" indent="715963" algn="just">
              <a:lnSpc>
                <a:spcPct val="150000"/>
              </a:lnSpc>
              <a:buNone/>
            </a:pPr>
            <a:r>
              <a:rPr lang="en-US" altLang="zh-CN" sz="2800" b="1" dirty="0" smtClean="0">
                <a:latin typeface="+mj-ea"/>
                <a:ea typeface="+mj-ea"/>
              </a:rPr>
              <a:t>1</a:t>
            </a:r>
            <a:r>
              <a:rPr lang="zh-CN" altLang="en-US" sz="2800" b="1" dirty="0" smtClean="0">
                <a:latin typeface="+mj-ea"/>
                <a:ea typeface="+mj-ea"/>
              </a:rPr>
              <a:t>、降</a:t>
            </a:r>
            <a:r>
              <a:rPr lang="zh-CN" altLang="en-US" sz="2800" b="1" dirty="0">
                <a:latin typeface="+mj-ea"/>
                <a:ea typeface="+mj-ea"/>
              </a:rPr>
              <a:t>血糖作用显效快、维持时间短</a:t>
            </a:r>
            <a:r>
              <a:rPr lang="en-US" altLang="zh-CN" sz="2800" b="1" dirty="0">
                <a:latin typeface="+mj-ea"/>
                <a:ea typeface="+mj-ea"/>
              </a:rPr>
              <a:t>,</a:t>
            </a:r>
            <a:r>
              <a:rPr lang="zh-CN" altLang="en-US" sz="2800" b="1" dirty="0">
                <a:latin typeface="+mj-ea"/>
                <a:ea typeface="+mj-ea"/>
              </a:rPr>
              <a:t>适用于糖尿病急救的是</a:t>
            </a:r>
            <a:r>
              <a:rPr lang="en-US" altLang="zh-CN" sz="2800" b="1" dirty="0">
                <a:latin typeface="+mj-ea"/>
                <a:ea typeface="+mj-ea"/>
              </a:rPr>
              <a:t>(  )</a:t>
            </a:r>
          </a:p>
        </p:txBody>
      </p:sp>
      <p:sp>
        <p:nvSpPr>
          <p:cNvPr id="5" name="文本框 4">
            <a:extLst>
              <a:ext uri="{FF2B5EF4-FFF2-40B4-BE49-F238E27FC236}">
                <a16:creationId xmlns="" xmlns:a16="http://schemas.microsoft.com/office/drawing/2014/main" id="{04448F2D-A7CB-401A-98B5-9CB72F50DCA0}"/>
              </a:ext>
            </a:extLst>
          </p:cNvPr>
          <p:cNvSpPr txBox="1"/>
          <p:nvPr>
            <p:custDataLst>
              <p:tags r:id="rId2"/>
            </p:custDataLst>
          </p:nvPr>
        </p:nvSpPr>
        <p:spPr>
          <a:xfrm>
            <a:off x="982651" y="2967311"/>
            <a:ext cx="8185210" cy="492443"/>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b="1" dirty="0" smtClean="0">
                <a:solidFill>
                  <a:srgbClr val="000000"/>
                </a:solidFill>
                <a:latin typeface="+mj-ea"/>
                <a:ea typeface="+mj-ea"/>
                <a:sym typeface="Microsoft Yahei" panose="020B0503020204020204" pitchFamily="34" charset="-122"/>
              </a:rPr>
              <a:t>A</a:t>
            </a:r>
            <a:r>
              <a:rPr lang="zh-CN" altLang="en-US" sz="2600" b="1" dirty="0" smtClean="0">
                <a:solidFill>
                  <a:srgbClr val="000000"/>
                </a:solidFill>
                <a:latin typeface="+mj-ea"/>
                <a:ea typeface="+mj-ea"/>
                <a:sym typeface="Microsoft Yahei" panose="020B0503020204020204" pitchFamily="34" charset="-122"/>
              </a:rPr>
              <a:t>、低</a:t>
            </a:r>
            <a:r>
              <a:rPr lang="zh-CN" altLang="en-US" sz="2600" b="1" dirty="0">
                <a:solidFill>
                  <a:srgbClr val="000000"/>
                </a:solidFill>
                <a:latin typeface="+mj-ea"/>
                <a:ea typeface="+mj-ea"/>
                <a:sym typeface="Microsoft Yahei" panose="020B0503020204020204" pitchFamily="34" charset="-122"/>
              </a:rPr>
              <a:t>精蛋白锌胰岛素</a:t>
            </a:r>
          </a:p>
        </p:txBody>
      </p:sp>
      <p:sp>
        <p:nvSpPr>
          <p:cNvPr id="7" name="文本框 6">
            <a:extLst>
              <a:ext uri="{FF2B5EF4-FFF2-40B4-BE49-F238E27FC236}">
                <a16:creationId xmlns="" xmlns:a16="http://schemas.microsoft.com/office/drawing/2014/main" id="{6A9118F8-E403-4242-ACB5-23C88AE0A703}"/>
              </a:ext>
            </a:extLst>
          </p:cNvPr>
          <p:cNvSpPr txBox="1"/>
          <p:nvPr>
            <p:custDataLst>
              <p:tags r:id="rId3"/>
            </p:custDataLst>
          </p:nvPr>
        </p:nvSpPr>
        <p:spPr>
          <a:xfrm>
            <a:off x="982651" y="3861048"/>
            <a:ext cx="7484918" cy="492443"/>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b="1" dirty="0" smtClean="0">
                <a:solidFill>
                  <a:srgbClr val="000000"/>
                </a:solidFill>
                <a:latin typeface="+mj-ea"/>
                <a:ea typeface="+mj-ea"/>
                <a:sym typeface="Microsoft Yahei" panose="020B0503020204020204" pitchFamily="34" charset="-122"/>
              </a:rPr>
              <a:t>B</a:t>
            </a:r>
            <a:r>
              <a:rPr lang="zh-CN" altLang="en-US" sz="2600" b="1" dirty="0" smtClean="0">
                <a:solidFill>
                  <a:srgbClr val="000000"/>
                </a:solidFill>
                <a:latin typeface="+mj-ea"/>
                <a:ea typeface="+mj-ea"/>
                <a:sym typeface="Microsoft Yahei" panose="020B0503020204020204" pitchFamily="34" charset="-122"/>
              </a:rPr>
              <a:t>、胰岛素</a:t>
            </a:r>
            <a:endParaRPr lang="zh-CN" altLang="en-US" sz="2600" b="1" dirty="0">
              <a:solidFill>
                <a:srgbClr val="000000"/>
              </a:solidFill>
              <a:latin typeface="+mj-ea"/>
              <a:ea typeface="+mj-ea"/>
              <a:sym typeface="Microsoft Yahei" panose="020B0503020204020204" pitchFamily="34" charset="-122"/>
            </a:endParaRPr>
          </a:p>
        </p:txBody>
      </p:sp>
      <p:sp>
        <p:nvSpPr>
          <p:cNvPr id="11" name="文本框 10">
            <a:extLst>
              <a:ext uri="{FF2B5EF4-FFF2-40B4-BE49-F238E27FC236}">
                <a16:creationId xmlns="" xmlns:a16="http://schemas.microsoft.com/office/drawing/2014/main" id="{3DE7C7DC-3AA0-412A-A76C-068D241BD6AF}"/>
              </a:ext>
            </a:extLst>
          </p:cNvPr>
          <p:cNvSpPr txBox="1"/>
          <p:nvPr>
            <p:custDataLst>
              <p:tags r:id="rId4"/>
            </p:custDataLst>
          </p:nvPr>
        </p:nvSpPr>
        <p:spPr>
          <a:xfrm>
            <a:off x="982651" y="4754785"/>
            <a:ext cx="4368097" cy="492443"/>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b="1" dirty="0" smtClean="0">
                <a:solidFill>
                  <a:srgbClr val="000000"/>
                </a:solidFill>
                <a:latin typeface="+mj-ea"/>
                <a:ea typeface="+mj-ea"/>
                <a:sym typeface="Microsoft Yahei" panose="020B0503020204020204" pitchFamily="34" charset="-122"/>
              </a:rPr>
              <a:t>C</a:t>
            </a:r>
            <a:r>
              <a:rPr lang="zh-CN" altLang="en-US" sz="2600" b="1" dirty="0" smtClean="0">
                <a:solidFill>
                  <a:srgbClr val="000000"/>
                </a:solidFill>
                <a:latin typeface="+mj-ea"/>
                <a:ea typeface="+mj-ea"/>
                <a:sym typeface="Microsoft Yahei" panose="020B0503020204020204" pitchFamily="34" charset="-122"/>
              </a:rPr>
              <a:t>、精</a:t>
            </a:r>
            <a:r>
              <a:rPr lang="zh-CN" altLang="en-US" sz="2600" b="1" dirty="0">
                <a:solidFill>
                  <a:srgbClr val="000000"/>
                </a:solidFill>
                <a:latin typeface="+mj-ea"/>
                <a:ea typeface="+mj-ea"/>
                <a:sym typeface="Microsoft Yahei" panose="020B0503020204020204" pitchFamily="34" charset="-122"/>
              </a:rPr>
              <a:t>蛋白锌胰岛素</a:t>
            </a:r>
          </a:p>
        </p:txBody>
      </p:sp>
      <p:sp>
        <p:nvSpPr>
          <p:cNvPr id="13" name="文本框 12">
            <a:extLst>
              <a:ext uri="{FF2B5EF4-FFF2-40B4-BE49-F238E27FC236}">
                <a16:creationId xmlns="" xmlns:a16="http://schemas.microsoft.com/office/drawing/2014/main" id="{E41CDE35-6C41-40BA-A348-917688BFF59A}"/>
              </a:ext>
            </a:extLst>
          </p:cNvPr>
          <p:cNvSpPr txBox="1"/>
          <p:nvPr>
            <p:custDataLst>
              <p:tags r:id="rId5"/>
            </p:custDataLst>
          </p:nvPr>
        </p:nvSpPr>
        <p:spPr>
          <a:xfrm>
            <a:off x="982651" y="5648522"/>
            <a:ext cx="7342348" cy="492443"/>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b="1" dirty="0" smtClean="0">
                <a:solidFill>
                  <a:srgbClr val="000000"/>
                </a:solidFill>
                <a:latin typeface="+mj-ea"/>
                <a:ea typeface="+mj-ea"/>
                <a:sym typeface="Microsoft Yahei" panose="020B0503020204020204" pitchFamily="34" charset="-122"/>
              </a:rPr>
              <a:t>D</a:t>
            </a:r>
            <a:r>
              <a:rPr lang="zh-CN" altLang="en-US" sz="2600" b="1" dirty="0" smtClean="0">
                <a:solidFill>
                  <a:srgbClr val="000000"/>
                </a:solidFill>
                <a:latin typeface="+mj-ea"/>
                <a:ea typeface="+mj-ea"/>
                <a:sym typeface="Microsoft Yahei" panose="020B0503020204020204" pitchFamily="34" charset="-122"/>
              </a:rPr>
              <a:t>、珠蛋白</a:t>
            </a:r>
            <a:r>
              <a:rPr lang="zh-CN" altLang="en-US" sz="2600" b="1" dirty="0">
                <a:solidFill>
                  <a:srgbClr val="000000"/>
                </a:solidFill>
                <a:latin typeface="+mj-ea"/>
                <a:ea typeface="+mj-ea"/>
                <a:sym typeface="Microsoft Yahei" panose="020B0503020204020204" pitchFamily="34" charset="-122"/>
              </a:rPr>
              <a:t>锌胰岛素</a:t>
            </a:r>
          </a:p>
        </p:txBody>
      </p:sp>
    </p:spTree>
    <p:custDataLst>
      <p:tags r:id="rId1"/>
    </p:custDataLst>
    <p:extLst>
      <p:ext uri="{BB962C8B-B14F-4D97-AF65-F5344CB8AC3E}">
        <p14:creationId xmlns:p14="http://schemas.microsoft.com/office/powerpoint/2010/main" val="375681495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smtClean="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不良反应</a:t>
            </a:r>
          </a:p>
        </p:txBody>
      </p:sp>
      <p:sp>
        <p:nvSpPr>
          <p:cNvPr id="8" name="Rectangle 2">
            <a:extLst>
              <a:ext uri="{FF2B5EF4-FFF2-40B4-BE49-F238E27FC236}">
                <a16:creationId xmlns:a16="http://schemas.microsoft.com/office/drawing/2014/main" xmlns="" id="{993D4B4D-587E-417E-A775-D1B3B98D2D42}"/>
              </a:ext>
            </a:extLst>
          </p:cNvPr>
          <p:cNvSpPr>
            <a:spLocks noChangeArrowheads="1"/>
          </p:cNvSpPr>
          <p:nvPr/>
        </p:nvSpPr>
        <p:spPr bwMode="auto">
          <a:xfrm>
            <a:off x="827584" y="1916832"/>
            <a:ext cx="77251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50000"/>
              </a:lnSpc>
              <a:spcBef>
                <a:spcPct val="0"/>
              </a:spcBef>
              <a:buFontTx/>
              <a:buNone/>
            </a:pPr>
            <a:r>
              <a:rPr lang="en-US" altLang="zh-CN" b="1" dirty="0">
                <a:solidFill>
                  <a:schemeClr val="accent2"/>
                </a:solidFill>
                <a:latin typeface="+mj-ea"/>
                <a:ea typeface="+mj-ea"/>
              </a:rPr>
              <a:t>  </a:t>
            </a:r>
            <a:r>
              <a:rPr lang="en-US" altLang="zh-CN" b="1" dirty="0">
                <a:solidFill>
                  <a:srgbClr val="FF3300"/>
                </a:solidFill>
                <a:latin typeface="+mj-ea"/>
                <a:ea typeface="+mj-ea"/>
              </a:rPr>
              <a:t>1</a:t>
            </a:r>
            <a:r>
              <a:rPr lang="zh-CN" altLang="en-US" b="1" dirty="0">
                <a:solidFill>
                  <a:srgbClr val="FF3300"/>
                </a:solidFill>
                <a:latin typeface="+mj-ea"/>
                <a:ea typeface="+mj-ea"/>
              </a:rPr>
              <a:t>．低血糖反应</a:t>
            </a:r>
            <a:r>
              <a:rPr lang="zh-CN" altLang="en-US" b="1" dirty="0" smtClean="0">
                <a:solidFill>
                  <a:srgbClr val="FF3300"/>
                </a:solidFill>
                <a:latin typeface="+mj-ea"/>
                <a:ea typeface="+mj-ea"/>
              </a:rPr>
              <a:t>：最常见</a:t>
            </a:r>
            <a:endParaRPr lang="zh-CN" altLang="en-US" b="1" dirty="0">
              <a:solidFill>
                <a:srgbClr val="FF3300"/>
              </a:solidFill>
              <a:latin typeface="+mj-ea"/>
              <a:ea typeface="+mj-ea"/>
            </a:endParaRPr>
          </a:p>
          <a:p>
            <a:pPr eaLnBrk="1" hangingPunct="1">
              <a:lnSpc>
                <a:spcPct val="150000"/>
              </a:lnSpc>
              <a:spcBef>
                <a:spcPct val="0"/>
              </a:spcBef>
              <a:buFontTx/>
              <a:buNone/>
            </a:pPr>
            <a:r>
              <a:rPr lang="zh-CN" altLang="en-US" sz="2800" b="1" dirty="0" smtClean="0">
                <a:latin typeface="+mj-ea"/>
                <a:ea typeface="+mj-ea"/>
              </a:rPr>
              <a:t>症状</a:t>
            </a:r>
            <a:r>
              <a:rPr lang="zh-CN" altLang="en-US" sz="2800" b="1" dirty="0">
                <a:latin typeface="+mj-ea"/>
                <a:ea typeface="+mj-ea"/>
              </a:rPr>
              <a:t>有乏力、疲倦、头晕、心悸</a:t>
            </a:r>
            <a:r>
              <a:rPr lang="zh-CN" altLang="en-US" sz="2800" b="1" dirty="0" smtClean="0">
                <a:latin typeface="+mj-ea"/>
                <a:ea typeface="+mj-ea"/>
              </a:rPr>
              <a:t>、出汗</a:t>
            </a:r>
            <a:r>
              <a:rPr lang="zh-CN" altLang="en-US" sz="2800" b="1" dirty="0">
                <a:latin typeface="+mj-ea"/>
                <a:ea typeface="+mj-ea"/>
              </a:rPr>
              <a:t>、焦虑</a:t>
            </a:r>
            <a:r>
              <a:rPr lang="zh-CN" altLang="en-US" sz="2800" b="1" dirty="0" smtClean="0">
                <a:latin typeface="+mj-ea"/>
                <a:ea typeface="+mj-ea"/>
              </a:rPr>
              <a:t>、</a:t>
            </a:r>
            <a:endParaRPr lang="en-US" altLang="zh-CN" sz="2800" b="1" dirty="0" smtClean="0">
              <a:latin typeface="+mj-ea"/>
              <a:ea typeface="+mj-ea"/>
            </a:endParaRPr>
          </a:p>
          <a:p>
            <a:pPr eaLnBrk="1" hangingPunct="1">
              <a:lnSpc>
                <a:spcPct val="150000"/>
              </a:lnSpc>
              <a:spcBef>
                <a:spcPct val="0"/>
              </a:spcBef>
              <a:buFontTx/>
              <a:buNone/>
            </a:pPr>
            <a:r>
              <a:rPr lang="zh-CN" altLang="en-US" sz="2800" b="1" dirty="0" smtClean="0">
                <a:latin typeface="+mj-ea"/>
                <a:ea typeface="+mj-ea"/>
              </a:rPr>
              <a:t>震颤</a:t>
            </a:r>
            <a:r>
              <a:rPr lang="zh-CN" altLang="en-US" sz="2800" b="1" dirty="0">
                <a:latin typeface="+mj-ea"/>
                <a:ea typeface="+mj-ea"/>
              </a:rPr>
              <a:t>等症状。严重者引起昏迷</a:t>
            </a:r>
            <a:r>
              <a:rPr lang="zh-CN" altLang="en-US" sz="2800" b="1" dirty="0" smtClean="0">
                <a:latin typeface="+mj-ea"/>
                <a:ea typeface="+mj-ea"/>
              </a:rPr>
              <a:t>、惊厥</a:t>
            </a:r>
            <a:r>
              <a:rPr lang="zh-CN" altLang="en-US" sz="2800" b="1" dirty="0">
                <a:latin typeface="+mj-ea"/>
                <a:ea typeface="+mj-ea"/>
              </a:rPr>
              <a:t>及</a:t>
            </a:r>
            <a:r>
              <a:rPr lang="zh-CN" altLang="en-US" sz="2800" b="1" dirty="0" smtClean="0">
                <a:latin typeface="+mj-ea"/>
                <a:ea typeface="+mj-ea"/>
              </a:rPr>
              <a:t>休克</a:t>
            </a:r>
            <a:endParaRPr lang="en-US" altLang="zh-CN" sz="2800" b="1" dirty="0" smtClean="0">
              <a:latin typeface="+mj-ea"/>
              <a:ea typeface="+mj-ea"/>
            </a:endParaRPr>
          </a:p>
          <a:p>
            <a:pPr eaLnBrk="1" hangingPunct="1">
              <a:lnSpc>
                <a:spcPct val="150000"/>
              </a:lnSpc>
              <a:spcBef>
                <a:spcPct val="0"/>
              </a:spcBef>
              <a:buFontTx/>
              <a:buNone/>
            </a:pPr>
            <a:r>
              <a:rPr lang="zh-CN" altLang="en-US" sz="2800" b="1" dirty="0" smtClean="0">
                <a:solidFill>
                  <a:srgbClr val="00339A"/>
                </a:solidFill>
                <a:latin typeface="+mj-ea"/>
                <a:ea typeface="+mj-ea"/>
              </a:rPr>
              <a:t>  防治</a:t>
            </a:r>
            <a:r>
              <a:rPr lang="zh-CN" altLang="en-US" sz="2800" b="1" dirty="0">
                <a:solidFill>
                  <a:srgbClr val="00339A"/>
                </a:solidFill>
                <a:latin typeface="+mj-ea"/>
                <a:ea typeface="+mj-ea"/>
              </a:rPr>
              <a:t>：及早发现和摄食或饮用糖水</a:t>
            </a:r>
            <a:r>
              <a:rPr lang="zh-CN" altLang="en-US" sz="2800" b="1" dirty="0" smtClean="0">
                <a:solidFill>
                  <a:srgbClr val="00339A"/>
                </a:solidFill>
                <a:latin typeface="+mj-ea"/>
                <a:ea typeface="+mj-ea"/>
              </a:rPr>
              <a:t>，严重者</a:t>
            </a:r>
            <a:endParaRPr lang="en-US" altLang="zh-CN" sz="2800" b="1" dirty="0" smtClean="0">
              <a:solidFill>
                <a:srgbClr val="00339A"/>
              </a:solidFill>
              <a:latin typeface="+mj-ea"/>
              <a:ea typeface="+mj-ea"/>
            </a:endParaRPr>
          </a:p>
          <a:p>
            <a:pPr eaLnBrk="1" hangingPunct="1">
              <a:lnSpc>
                <a:spcPct val="150000"/>
              </a:lnSpc>
              <a:spcBef>
                <a:spcPct val="0"/>
              </a:spcBef>
              <a:buFontTx/>
              <a:buNone/>
            </a:pPr>
            <a:r>
              <a:rPr lang="zh-CN" altLang="en-US" sz="2800" b="1" dirty="0" smtClean="0">
                <a:solidFill>
                  <a:srgbClr val="00339A"/>
                </a:solidFill>
                <a:latin typeface="+mj-ea"/>
                <a:ea typeface="+mj-ea"/>
              </a:rPr>
              <a:t>静</a:t>
            </a:r>
            <a:r>
              <a:rPr lang="zh-CN" altLang="en-US" sz="2800" b="1" dirty="0">
                <a:solidFill>
                  <a:srgbClr val="00339A"/>
                </a:solidFill>
                <a:latin typeface="+mj-ea"/>
                <a:ea typeface="+mj-ea"/>
              </a:rPr>
              <a:t>注</a:t>
            </a:r>
            <a:r>
              <a:rPr lang="en-US" altLang="zh-CN" sz="2800" b="1" dirty="0">
                <a:solidFill>
                  <a:srgbClr val="00339A"/>
                </a:solidFill>
                <a:latin typeface="+mj-ea"/>
                <a:ea typeface="+mj-ea"/>
              </a:rPr>
              <a:t>50%</a:t>
            </a:r>
            <a:r>
              <a:rPr lang="zh-CN" altLang="en-US" sz="2800" b="1" dirty="0">
                <a:solidFill>
                  <a:srgbClr val="00339A"/>
                </a:solidFill>
                <a:latin typeface="+mj-ea"/>
                <a:ea typeface="+mj-ea"/>
              </a:rPr>
              <a:t>葡萄糖注射液</a:t>
            </a:r>
            <a:r>
              <a:rPr lang="en-US" altLang="zh-CN" sz="2800" b="1" dirty="0">
                <a:solidFill>
                  <a:srgbClr val="00339A"/>
                </a:solidFill>
                <a:latin typeface="+mj-ea"/>
                <a:ea typeface="+mj-ea"/>
              </a:rPr>
              <a:t>20-40ml</a:t>
            </a:r>
            <a:endParaRPr lang="zh-CN" altLang="en-US" sz="2800" b="1" dirty="0">
              <a:solidFill>
                <a:srgbClr val="00339A"/>
              </a:solidFill>
              <a:latin typeface="+mj-ea"/>
              <a:ea typeface="+mj-ea"/>
            </a:endParaRPr>
          </a:p>
          <a:p>
            <a:pPr eaLnBrk="1" hangingPunct="1">
              <a:lnSpc>
                <a:spcPct val="150000"/>
              </a:lnSpc>
              <a:spcBef>
                <a:spcPct val="0"/>
              </a:spcBef>
              <a:buFontTx/>
              <a:buNone/>
            </a:pPr>
            <a:endParaRPr lang="zh-CN" altLang="en-US" b="1" dirty="0">
              <a:solidFill>
                <a:srgbClr val="00339A"/>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77200441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smtClean="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不良反应</a:t>
            </a:r>
          </a:p>
        </p:txBody>
      </p:sp>
      <p:sp>
        <p:nvSpPr>
          <p:cNvPr id="8" name="Rectangle 2">
            <a:extLst>
              <a:ext uri="{FF2B5EF4-FFF2-40B4-BE49-F238E27FC236}">
                <a16:creationId xmlns:a16="http://schemas.microsoft.com/office/drawing/2014/main" xmlns="" id="{993D4B4D-587E-417E-A775-D1B3B98D2D42}"/>
              </a:ext>
            </a:extLst>
          </p:cNvPr>
          <p:cNvSpPr>
            <a:spLocks noChangeArrowheads="1"/>
          </p:cNvSpPr>
          <p:nvPr/>
        </p:nvSpPr>
        <p:spPr bwMode="auto">
          <a:xfrm>
            <a:off x="888940" y="1844824"/>
            <a:ext cx="736611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50000"/>
              </a:lnSpc>
              <a:spcBef>
                <a:spcPct val="0"/>
              </a:spcBef>
              <a:buFontTx/>
              <a:buNone/>
            </a:pPr>
            <a:r>
              <a:rPr lang="en-US" altLang="zh-CN" b="1" dirty="0">
                <a:solidFill>
                  <a:schemeClr val="accent2"/>
                </a:solidFill>
                <a:latin typeface="+mj-ea"/>
                <a:ea typeface="+mj-ea"/>
              </a:rPr>
              <a:t>  </a:t>
            </a:r>
            <a:r>
              <a:rPr lang="en-US" altLang="zh-CN" b="1" dirty="0" smtClean="0">
                <a:solidFill>
                  <a:srgbClr val="FF3300"/>
                </a:solidFill>
                <a:latin typeface="+mj-ea"/>
                <a:ea typeface="+mj-ea"/>
              </a:rPr>
              <a:t>2</a:t>
            </a:r>
            <a:r>
              <a:rPr lang="zh-CN" altLang="en-US" b="1" dirty="0" smtClean="0">
                <a:solidFill>
                  <a:srgbClr val="FF3300"/>
                </a:solidFill>
                <a:latin typeface="+mj-ea"/>
                <a:ea typeface="+mj-ea"/>
              </a:rPr>
              <a:t>．</a:t>
            </a:r>
            <a:r>
              <a:rPr lang="zh-CN" altLang="en-US" b="1" dirty="0">
                <a:solidFill>
                  <a:srgbClr val="FF3300"/>
                </a:solidFill>
                <a:latin typeface="+mj-ea"/>
                <a:ea typeface="+mj-ea"/>
              </a:rPr>
              <a:t>过敏</a:t>
            </a:r>
            <a:r>
              <a:rPr lang="zh-CN" altLang="en-US" b="1" dirty="0" smtClean="0">
                <a:solidFill>
                  <a:srgbClr val="FF3300"/>
                </a:solidFill>
                <a:latin typeface="+mj-ea"/>
                <a:ea typeface="+mj-ea"/>
              </a:rPr>
              <a:t>反应</a:t>
            </a:r>
            <a:r>
              <a:rPr lang="zh-CN" altLang="en-US" b="1" dirty="0">
                <a:solidFill>
                  <a:srgbClr val="FF3300"/>
                </a:solidFill>
                <a:latin typeface="+mj-ea"/>
                <a:ea typeface="+mj-ea"/>
              </a:rPr>
              <a:t>：</a:t>
            </a:r>
          </a:p>
          <a:p>
            <a:pPr eaLnBrk="1" hangingPunct="1">
              <a:lnSpc>
                <a:spcPct val="150000"/>
              </a:lnSpc>
              <a:spcBef>
                <a:spcPct val="0"/>
              </a:spcBef>
              <a:buFontTx/>
              <a:buNone/>
            </a:pPr>
            <a:r>
              <a:rPr lang="zh-CN" altLang="en-US" sz="2800" b="1" dirty="0">
                <a:latin typeface="+mj-ea"/>
                <a:ea typeface="+mj-ea"/>
              </a:rPr>
              <a:t>多为轻微皮肤反应，少数人可出现血管</a:t>
            </a:r>
            <a:r>
              <a:rPr lang="zh-CN" altLang="en-US" sz="2800" b="1" dirty="0" smtClean="0">
                <a:latin typeface="+mj-ea"/>
                <a:ea typeface="+mj-ea"/>
              </a:rPr>
              <a:t>神经性</a:t>
            </a:r>
            <a:endParaRPr lang="en-US" altLang="zh-CN" sz="2800" b="1" dirty="0" smtClean="0">
              <a:latin typeface="+mj-ea"/>
              <a:ea typeface="+mj-ea"/>
            </a:endParaRPr>
          </a:p>
          <a:p>
            <a:pPr eaLnBrk="1" hangingPunct="1">
              <a:lnSpc>
                <a:spcPct val="150000"/>
              </a:lnSpc>
              <a:spcBef>
                <a:spcPct val="0"/>
              </a:spcBef>
              <a:buFontTx/>
              <a:buNone/>
            </a:pPr>
            <a:r>
              <a:rPr lang="zh-CN" altLang="en-US" sz="2800" b="1" dirty="0" smtClean="0">
                <a:latin typeface="+mj-ea"/>
                <a:ea typeface="+mj-ea"/>
              </a:rPr>
              <a:t>水肿</a:t>
            </a:r>
            <a:r>
              <a:rPr lang="zh-CN" altLang="en-US" sz="2800" b="1" dirty="0">
                <a:latin typeface="+mj-ea"/>
                <a:ea typeface="+mj-ea"/>
              </a:rPr>
              <a:t>，偶见过敏性休克</a:t>
            </a:r>
          </a:p>
          <a:p>
            <a:pPr eaLnBrk="1" hangingPunct="1">
              <a:lnSpc>
                <a:spcPct val="150000"/>
              </a:lnSpc>
              <a:spcBef>
                <a:spcPct val="0"/>
              </a:spcBef>
              <a:buFontTx/>
              <a:buNone/>
            </a:pPr>
            <a:r>
              <a:rPr lang="zh-CN" altLang="en-US" sz="2800" b="1" dirty="0" smtClean="0">
                <a:solidFill>
                  <a:srgbClr val="00339A"/>
                </a:solidFill>
                <a:latin typeface="+mj-ea"/>
                <a:ea typeface="+mj-ea"/>
              </a:rPr>
              <a:t>防治</a:t>
            </a:r>
            <a:r>
              <a:rPr lang="zh-CN" altLang="en-US" sz="2800" b="1" dirty="0">
                <a:solidFill>
                  <a:srgbClr val="00339A"/>
                </a:solidFill>
                <a:latin typeface="+mj-ea"/>
                <a:ea typeface="+mj-ea"/>
              </a:rPr>
              <a:t>：</a:t>
            </a:r>
            <a:r>
              <a:rPr lang="en-US" altLang="zh-CN" sz="2800" b="1" dirty="0">
                <a:solidFill>
                  <a:srgbClr val="00339A"/>
                </a:solidFill>
                <a:latin typeface="+mj-ea"/>
                <a:ea typeface="+mj-ea"/>
              </a:rPr>
              <a:t>H1</a:t>
            </a:r>
            <a:r>
              <a:rPr lang="zh-CN" altLang="en-US" sz="2800" b="1" dirty="0">
                <a:solidFill>
                  <a:srgbClr val="00339A"/>
                </a:solidFill>
                <a:latin typeface="+mj-ea"/>
                <a:ea typeface="+mj-ea"/>
              </a:rPr>
              <a:t>受体阻断药或糖皮质激素</a:t>
            </a:r>
            <a:r>
              <a:rPr lang="zh-CN" altLang="en-US" sz="2800" b="1" dirty="0" smtClean="0">
                <a:solidFill>
                  <a:srgbClr val="00339A"/>
                </a:solidFill>
                <a:latin typeface="+mj-ea"/>
                <a:ea typeface="+mj-ea"/>
              </a:rPr>
              <a:t>。</a:t>
            </a:r>
            <a:endParaRPr lang="en-US" altLang="zh-CN" sz="2800" b="1" dirty="0" smtClean="0">
              <a:solidFill>
                <a:srgbClr val="00339A"/>
              </a:solidFill>
              <a:latin typeface="+mj-ea"/>
              <a:ea typeface="+mj-ea"/>
            </a:endParaRPr>
          </a:p>
          <a:p>
            <a:pPr eaLnBrk="1" hangingPunct="1">
              <a:lnSpc>
                <a:spcPct val="150000"/>
              </a:lnSpc>
              <a:spcBef>
                <a:spcPct val="0"/>
              </a:spcBef>
              <a:buFontTx/>
              <a:buNone/>
            </a:pPr>
            <a:r>
              <a:rPr lang="zh-CN" altLang="en-US" sz="2800" b="1" dirty="0" smtClean="0">
                <a:solidFill>
                  <a:srgbClr val="00339A"/>
                </a:solidFill>
                <a:latin typeface="+mj-ea"/>
                <a:ea typeface="+mj-ea"/>
              </a:rPr>
              <a:t>猪</a:t>
            </a:r>
            <a:r>
              <a:rPr lang="en-US" altLang="zh-CN" sz="2800" b="1" dirty="0">
                <a:solidFill>
                  <a:srgbClr val="00339A"/>
                </a:solidFill>
                <a:latin typeface="+mj-ea"/>
                <a:ea typeface="+mj-ea"/>
              </a:rPr>
              <a:t>/</a:t>
            </a:r>
            <a:r>
              <a:rPr lang="zh-CN" altLang="en-US" sz="2800" b="1" dirty="0">
                <a:solidFill>
                  <a:srgbClr val="00339A"/>
                </a:solidFill>
                <a:latin typeface="+mj-ea"/>
                <a:ea typeface="+mj-ea"/>
              </a:rPr>
              <a:t>人</a:t>
            </a:r>
            <a:r>
              <a:rPr lang="en-US" altLang="zh-CN" sz="2800" b="1" dirty="0">
                <a:solidFill>
                  <a:srgbClr val="00339A"/>
                </a:solidFill>
                <a:latin typeface="+mj-ea"/>
                <a:ea typeface="+mj-ea"/>
              </a:rPr>
              <a:t>/</a:t>
            </a:r>
            <a:r>
              <a:rPr lang="zh-CN" altLang="en-US" sz="2800" b="1" dirty="0">
                <a:solidFill>
                  <a:srgbClr val="00339A"/>
                </a:solidFill>
                <a:latin typeface="+mj-ea"/>
                <a:ea typeface="+mj-ea"/>
              </a:rPr>
              <a:t>高纯度胰岛素可减少过敏反应 </a:t>
            </a:r>
          </a:p>
        </p:txBody>
      </p:sp>
    </p:spTree>
    <p:custDataLst>
      <p:tags r:id="rId1"/>
    </p:custDataLst>
    <p:extLst>
      <p:ext uri="{BB962C8B-B14F-4D97-AF65-F5344CB8AC3E}">
        <p14:creationId xmlns:p14="http://schemas.microsoft.com/office/powerpoint/2010/main" val="171787383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smtClean="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不良反应</a:t>
            </a:r>
          </a:p>
        </p:txBody>
      </p:sp>
      <p:sp>
        <p:nvSpPr>
          <p:cNvPr id="8" name="Rectangle 2">
            <a:extLst>
              <a:ext uri="{FF2B5EF4-FFF2-40B4-BE49-F238E27FC236}">
                <a16:creationId xmlns:a16="http://schemas.microsoft.com/office/drawing/2014/main" xmlns="" id="{993D4B4D-587E-417E-A775-D1B3B98D2D42}"/>
              </a:ext>
            </a:extLst>
          </p:cNvPr>
          <p:cNvSpPr>
            <a:spLocks noChangeArrowheads="1"/>
          </p:cNvSpPr>
          <p:nvPr/>
        </p:nvSpPr>
        <p:spPr bwMode="auto">
          <a:xfrm>
            <a:off x="202741" y="1484784"/>
            <a:ext cx="873851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50000"/>
              </a:lnSpc>
              <a:spcBef>
                <a:spcPct val="0"/>
              </a:spcBef>
              <a:buFontTx/>
              <a:buNone/>
            </a:pPr>
            <a:r>
              <a:rPr lang="en-US" altLang="zh-CN" b="1" dirty="0">
                <a:solidFill>
                  <a:schemeClr val="accent2"/>
                </a:solidFill>
                <a:latin typeface="+mj-ea"/>
                <a:ea typeface="+mj-ea"/>
              </a:rPr>
              <a:t>  </a:t>
            </a:r>
            <a:r>
              <a:rPr lang="en-US" altLang="zh-CN" b="1" dirty="0" smtClean="0">
                <a:solidFill>
                  <a:srgbClr val="FF3300"/>
                </a:solidFill>
                <a:latin typeface="+mj-ea"/>
                <a:ea typeface="+mj-ea"/>
              </a:rPr>
              <a:t>3</a:t>
            </a:r>
            <a:r>
              <a:rPr lang="zh-CN" altLang="en-US" b="1" dirty="0" smtClean="0">
                <a:solidFill>
                  <a:srgbClr val="FF3300"/>
                </a:solidFill>
                <a:latin typeface="+mj-ea"/>
                <a:ea typeface="+mj-ea"/>
              </a:rPr>
              <a:t>．胰岛素耐受</a:t>
            </a:r>
            <a:r>
              <a:rPr lang="zh-CN" altLang="en-US" b="1" dirty="0">
                <a:solidFill>
                  <a:srgbClr val="FF3300"/>
                </a:solidFill>
                <a:latin typeface="+mj-ea"/>
                <a:ea typeface="+mj-ea"/>
              </a:rPr>
              <a:t>性</a:t>
            </a:r>
            <a:r>
              <a:rPr lang="zh-CN" altLang="en-US" b="1" dirty="0" smtClean="0">
                <a:solidFill>
                  <a:srgbClr val="FF3300"/>
                </a:solidFill>
                <a:latin typeface="+mj-ea"/>
                <a:ea typeface="+mj-ea"/>
              </a:rPr>
              <a:t>：</a:t>
            </a:r>
            <a:endParaRPr lang="zh-CN" altLang="en-US" b="1" dirty="0">
              <a:solidFill>
                <a:srgbClr val="FF3300"/>
              </a:solidFill>
              <a:latin typeface="+mj-ea"/>
              <a:ea typeface="+mj-ea"/>
            </a:endParaRPr>
          </a:p>
          <a:p>
            <a:pPr eaLnBrk="1" hangingPunct="1">
              <a:lnSpc>
                <a:spcPct val="150000"/>
              </a:lnSpc>
              <a:spcBef>
                <a:spcPct val="0"/>
              </a:spcBef>
              <a:buFontTx/>
              <a:buNone/>
            </a:pPr>
            <a:r>
              <a:rPr lang="zh-CN" altLang="en-US" sz="2800" b="1" dirty="0">
                <a:solidFill>
                  <a:srgbClr val="00339A"/>
                </a:solidFill>
                <a:latin typeface="+mj-ea"/>
                <a:ea typeface="+mj-ea"/>
              </a:rPr>
              <a:t>急性型</a:t>
            </a:r>
            <a:r>
              <a:rPr lang="zh-CN" altLang="en-US" sz="2800" b="1" dirty="0" smtClean="0">
                <a:solidFill>
                  <a:srgbClr val="00339A"/>
                </a:solidFill>
                <a:latin typeface="+mj-ea"/>
                <a:ea typeface="+mj-ea"/>
              </a:rPr>
              <a:t>：</a:t>
            </a:r>
            <a:r>
              <a:rPr lang="zh-CN" altLang="en-US" sz="2800" b="1" dirty="0" smtClean="0">
                <a:latin typeface="+mj-ea"/>
                <a:ea typeface="+mj-ea"/>
              </a:rPr>
              <a:t>由</a:t>
            </a:r>
            <a:r>
              <a:rPr lang="zh-CN" altLang="en-US" sz="2800" b="1" dirty="0">
                <a:latin typeface="+mj-ea"/>
                <a:ea typeface="+mj-ea"/>
              </a:rPr>
              <a:t>创伤，感染，手术，情绪激动所引起，此时</a:t>
            </a:r>
            <a:r>
              <a:rPr lang="zh-CN" altLang="en-US" sz="2800" b="1" dirty="0">
                <a:solidFill>
                  <a:srgbClr val="FF0000"/>
                </a:solidFill>
                <a:latin typeface="+mj-ea"/>
                <a:ea typeface="+mj-ea"/>
              </a:rPr>
              <a:t>血中抗胰岛素物质</a:t>
            </a:r>
            <a:r>
              <a:rPr lang="zh-CN" altLang="en-US" sz="2800" b="1" dirty="0">
                <a:latin typeface="+mj-ea"/>
                <a:ea typeface="+mj-ea"/>
              </a:rPr>
              <a:t>增多。</a:t>
            </a:r>
          </a:p>
          <a:p>
            <a:pPr eaLnBrk="1" hangingPunct="1">
              <a:lnSpc>
                <a:spcPct val="150000"/>
              </a:lnSpc>
              <a:spcBef>
                <a:spcPct val="0"/>
              </a:spcBef>
              <a:buFontTx/>
              <a:buNone/>
            </a:pPr>
            <a:r>
              <a:rPr lang="zh-CN" altLang="en-US" sz="2800" b="1" dirty="0">
                <a:solidFill>
                  <a:srgbClr val="00339A"/>
                </a:solidFill>
                <a:latin typeface="+mj-ea"/>
                <a:ea typeface="+mj-ea"/>
              </a:rPr>
              <a:t>慢性型：</a:t>
            </a:r>
            <a:r>
              <a:rPr lang="zh-CN" altLang="en-US" sz="2800" b="1" dirty="0">
                <a:latin typeface="+mj-ea"/>
                <a:ea typeface="+mj-ea"/>
              </a:rPr>
              <a:t>可能与体内产生抗胰岛素</a:t>
            </a:r>
            <a:r>
              <a:rPr lang="zh-CN" altLang="en-US" sz="2800" b="1" dirty="0" smtClean="0">
                <a:latin typeface="+mj-ea"/>
                <a:ea typeface="+mj-ea"/>
              </a:rPr>
              <a:t>受体</a:t>
            </a:r>
            <a:r>
              <a:rPr lang="zh-CN" altLang="en-US" sz="2800" b="1" dirty="0">
                <a:latin typeface="+mj-ea"/>
                <a:ea typeface="+mj-ea"/>
              </a:rPr>
              <a:t>抗体或</a:t>
            </a:r>
            <a:r>
              <a:rPr lang="zh-CN" altLang="en-US" sz="2800" b="1" dirty="0" smtClean="0">
                <a:latin typeface="+mj-ea"/>
                <a:ea typeface="+mj-ea"/>
              </a:rPr>
              <a:t>靶细胞上</a:t>
            </a:r>
            <a:r>
              <a:rPr lang="zh-CN" altLang="en-US" sz="2800" b="1" dirty="0">
                <a:latin typeface="+mj-ea"/>
                <a:ea typeface="+mj-ea"/>
              </a:rPr>
              <a:t>胰岛素受体数目减少有关</a:t>
            </a:r>
            <a:r>
              <a:rPr lang="zh-CN" altLang="en-US" sz="2800" b="1" dirty="0" smtClean="0">
                <a:latin typeface="+mj-ea"/>
                <a:ea typeface="+mj-ea"/>
              </a:rPr>
              <a:t>。</a:t>
            </a:r>
            <a:endParaRPr lang="zh-CN" altLang="en-US" sz="2800" b="1" dirty="0">
              <a:solidFill>
                <a:srgbClr val="00339A"/>
              </a:solidFill>
              <a:latin typeface="+mj-ea"/>
              <a:ea typeface="+mj-ea"/>
            </a:endParaRPr>
          </a:p>
        </p:txBody>
      </p:sp>
      <p:sp>
        <p:nvSpPr>
          <p:cNvPr id="2" name="矩形 1"/>
          <p:cNvSpPr/>
          <p:nvPr/>
        </p:nvSpPr>
        <p:spPr>
          <a:xfrm>
            <a:off x="269776" y="5186378"/>
            <a:ext cx="8604448" cy="1384995"/>
          </a:xfrm>
          <a:prstGeom prst="rect">
            <a:avLst/>
          </a:prstGeom>
        </p:spPr>
        <p:txBody>
          <a:bodyPr wrap="square">
            <a:spAutoFit/>
          </a:bodyPr>
          <a:lstStyle/>
          <a:p>
            <a:pPr>
              <a:lnSpc>
                <a:spcPct val="150000"/>
              </a:lnSpc>
            </a:pPr>
            <a:r>
              <a:rPr lang="zh-CN" altLang="en-US" sz="2800" b="1" dirty="0">
                <a:solidFill>
                  <a:srgbClr val="00339A"/>
                </a:solidFill>
                <a:latin typeface="+mj-ea"/>
                <a:ea typeface="+mj-ea"/>
              </a:rPr>
              <a:t>防治：祛除诱因，加大胰岛素用量，调整酸碱电解质平衡</a:t>
            </a:r>
          </a:p>
        </p:txBody>
      </p:sp>
    </p:spTree>
    <p:custDataLst>
      <p:tags r:id="rId1"/>
    </p:custDataLst>
    <p:extLst>
      <p:ext uri="{BB962C8B-B14F-4D97-AF65-F5344CB8AC3E}">
        <p14:creationId xmlns:p14="http://schemas.microsoft.com/office/powerpoint/2010/main" val="405663824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
          <p:cNvSpPr txBox="1">
            <a:spLocks noChangeArrowheads="1"/>
          </p:cNvSpPr>
          <p:nvPr/>
        </p:nvSpPr>
        <p:spPr bwMode="auto">
          <a:xfrm>
            <a:off x="3132138" y="620713"/>
            <a:ext cx="2646878" cy="83099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4800" b="1" dirty="0" smtClean="0">
                <a:solidFill>
                  <a:srgbClr val="0000CC"/>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学习要求</a:t>
            </a:r>
            <a:endParaRPr lang="zh-CN" altLang="en-US" sz="4800" b="1" dirty="0">
              <a:solidFill>
                <a:srgbClr val="0000CC"/>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74754" name="TextBox 3"/>
          <p:cNvSpPr txBox="1">
            <a:spLocks noChangeArrowheads="1"/>
          </p:cNvSpPr>
          <p:nvPr/>
        </p:nvSpPr>
        <p:spPr bwMode="auto">
          <a:xfrm>
            <a:off x="270169" y="1805841"/>
            <a:ext cx="860366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75000"/>
              </a:lnSpc>
              <a:buClr>
                <a:srgbClr val="C00000"/>
              </a:buClr>
            </a:pPr>
            <a:r>
              <a:rPr lang="zh-CN" altLang="en-US" sz="3200" b="1" dirty="0">
                <a:latin typeface="等线" panose="02010600030101010101" pitchFamily="2" charset="-122"/>
                <a:ea typeface="等线" panose="02010600030101010101" pitchFamily="2" charset="-122"/>
              </a:rPr>
              <a:t>一</a:t>
            </a:r>
            <a:r>
              <a:rPr lang="zh-CN" altLang="en-US" sz="3200" b="1" dirty="0" smtClean="0">
                <a:latin typeface="等线" panose="02010600030101010101" pitchFamily="2" charset="-122"/>
                <a:ea typeface="等线" panose="02010600030101010101" pitchFamily="2" charset="-122"/>
              </a:rPr>
              <a:t>、本次课结束，可以说出胰岛素</a:t>
            </a:r>
            <a:r>
              <a:rPr lang="zh-CN" altLang="en-US" sz="3200" b="1" dirty="0">
                <a:latin typeface="等线" panose="02010600030101010101" pitchFamily="2" charset="-122"/>
                <a:ea typeface="等线" panose="02010600030101010101" pitchFamily="2" charset="-122"/>
              </a:rPr>
              <a:t>的药理作用、临床应用及不良反应；</a:t>
            </a:r>
          </a:p>
          <a:p>
            <a:pPr>
              <a:lnSpc>
                <a:spcPct val="175000"/>
              </a:lnSpc>
              <a:buClr>
                <a:srgbClr val="C00000"/>
              </a:buClr>
            </a:pPr>
            <a:r>
              <a:rPr lang="zh-CN" altLang="en-US" sz="3200" b="1" dirty="0" smtClean="0">
                <a:latin typeface="等线" panose="02010600030101010101" pitchFamily="2" charset="-122"/>
                <a:ea typeface="等线" panose="02010600030101010101" pitchFamily="2" charset="-122"/>
              </a:rPr>
              <a:t>二、对</a:t>
            </a:r>
            <a:r>
              <a:rPr lang="zh-CN" altLang="en-US" sz="3200" b="1" dirty="0">
                <a:latin typeface="等线" panose="02010600030101010101" pitchFamily="2" charset="-122"/>
                <a:ea typeface="等线" panose="02010600030101010101" pitchFamily="2" charset="-122"/>
              </a:rPr>
              <a:t>胰岛素</a:t>
            </a:r>
            <a:r>
              <a:rPr lang="zh-CN" altLang="en-US" sz="3200" b="1" dirty="0" smtClean="0">
                <a:latin typeface="等线" panose="02010600030101010101" pitchFamily="2" charset="-122"/>
                <a:ea typeface="等线" panose="02010600030101010101" pitchFamily="2" charset="-122"/>
              </a:rPr>
              <a:t>发现</a:t>
            </a:r>
            <a:r>
              <a:rPr lang="zh-CN" altLang="en-US" sz="3200" b="1" dirty="0">
                <a:latin typeface="等线" panose="02010600030101010101" pitchFamily="2" charset="-122"/>
                <a:ea typeface="等线" panose="02010600030101010101" pitchFamily="2" charset="-122"/>
              </a:rPr>
              <a:t>过程、发展</a:t>
            </a:r>
            <a:r>
              <a:rPr lang="zh-CN" altLang="en-US" sz="3200" b="1" dirty="0" smtClean="0">
                <a:latin typeface="等线" panose="02010600030101010101" pitchFamily="2" charset="-122"/>
                <a:ea typeface="等线" panose="02010600030101010101" pitchFamily="2" charset="-122"/>
              </a:rPr>
              <a:t>历史有感性认识</a:t>
            </a:r>
            <a:endParaRPr lang="en-US" altLang="zh-CN" sz="3200" b="1" dirty="0" smtClean="0">
              <a:latin typeface="等线" panose="02010600030101010101" pitchFamily="2" charset="-122"/>
              <a:ea typeface="等线" panose="02010600030101010101" pitchFamily="2" charset="-122"/>
            </a:endParaRPr>
          </a:p>
          <a:p>
            <a:pPr>
              <a:lnSpc>
                <a:spcPct val="175000"/>
              </a:lnSpc>
              <a:buClr>
                <a:srgbClr val="C00000"/>
              </a:buClr>
            </a:pPr>
            <a:r>
              <a:rPr lang="zh-CN" altLang="en-US" sz="3200" b="1" dirty="0" smtClean="0">
                <a:latin typeface="等线" panose="02010600030101010101" pitchFamily="2" charset="-122"/>
                <a:ea typeface="等线" panose="02010600030101010101" pitchFamily="2" charset="-122"/>
              </a:rPr>
              <a:t>三、</a:t>
            </a:r>
            <a:r>
              <a:rPr lang="zh-CN" altLang="en-US" sz="3200" b="1" dirty="0">
                <a:latin typeface="等线" panose="02010600030101010101" pitchFamily="2" charset="-122"/>
                <a:ea typeface="等线" panose="02010600030101010101" pitchFamily="2" charset="-122"/>
              </a:rPr>
              <a:t>通过网络、图书馆、博物馆查阅检索，主动学习促进胰岛素</a:t>
            </a:r>
            <a:r>
              <a:rPr lang="zh-CN" altLang="en-US" sz="3200" b="1" dirty="0" smtClean="0">
                <a:latin typeface="等线" panose="02010600030101010101" pitchFamily="2" charset="-122"/>
                <a:ea typeface="等线" panose="02010600030101010101" pitchFamily="2" charset="-122"/>
              </a:rPr>
              <a:t>分泌的降糖药</a:t>
            </a:r>
            <a:endParaRPr lang="zh-CN" altLang="en-US" sz="3200" b="1" dirty="0">
              <a:latin typeface="等线" panose="02010600030101010101" pitchFamily="2" charset="-122"/>
              <a:ea typeface="等线" panose="02010600030101010101" pitchFamily="2" charset="-122"/>
            </a:endParaRPr>
          </a:p>
          <a:p>
            <a:pPr>
              <a:lnSpc>
                <a:spcPct val="175000"/>
              </a:lnSpc>
              <a:buClr>
                <a:srgbClr val="C00000"/>
              </a:buClr>
            </a:pPr>
            <a:endParaRPr lang="zh-CN" altLang="en-US" sz="3200" b="1" dirty="0">
              <a:latin typeface="等线" panose="02010600030101010101" pitchFamily="2" charset="-122"/>
              <a:ea typeface="等线" panose="02010600030101010101" pitchFamily="2" charset="-122"/>
            </a:endParaRPr>
          </a:p>
        </p:txBody>
      </p:sp>
      <p:cxnSp>
        <p:nvCxnSpPr>
          <p:cNvPr id="6" name="直接连接符 5"/>
          <p:cNvCxnSpPr/>
          <p:nvPr/>
        </p:nvCxnSpPr>
        <p:spPr bwMode="auto">
          <a:xfrm>
            <a:off x="1588" y="1628775"/>
            <a:ext cx="9144000" cy="0"/>
          </a:xfrm>
          <a:prstGeom prst="line">
            <a:avLst/>
          </a:prstGeom>
          <a:ln w="57150">
            <a:solidFill>
              <a:schemeClr val="accent1">
                <a:lumMod val="75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404664"/>
            <a:ext cx="6572164" cy="484748"/>
          </a:xfrm>
        </p:spPr>
        <p:txBody>
          <a:bodyPr>
            <a:noAutofit/>
          </a:bodyPr>
          <a:lstStyle/>
          <a:p>
            <a:pPr algn="l">
              <a:defRPr/>
            </a:pPr>
            <a:r>
              <a:rPr lang="zh-CN" altLang="en-US" sz="4800" b="1" dirty="0">
                <a:solidFill>
                  <a:srgbClr val="0000CC"/>
                </a:solidFill>
                <a:effectLst>
                  <a:outerShdw blurRad="38100" dist="38100" dir="2700000" algn="tl">
                    <a:srgbClr val="000000">
                      <a:alpha val="43137"/>
                    </a:srgbClr>
                  </a:outerShdw>
                </a:effectLst>
                <a:cs typeface="+mn-cs"/>
              </a:rPr>
              <a:t>胰岛素</a:t>
            </a:r>
            <a:r>
              <a:rPr lang="en-US" altLang="zh-CN" sz="4800" b="1" dirty="0" smtClean="0">
                <a:solidFill>
                  <a:srgbClr val="0000CC"/>
                </a:solidFill>
                <a:effectLst>
                  <a:outerShdw blurRad="38100" dist="38100" dir="2700000" algn="tl">
                    <a:srgbClr val="000000">
                      <a:alpha val="43137"/>
                    </a:srgbClr>
                  </a:outerShdw>
                </a:effectLst>
                <a:cs typeface="+mn-cs"/>
              </a:rPr>
              <a:t>—</a:t>
            </a:r>
            <a:r>
              <a:rPr lang="zh-CN" altLang="en-US" sz="4800" b="1" dirty="0">
                <a:solidFill>
                  <a:srgbClr val="0000CC"/>
                </a:solidFill>
                <a:effectLst>
                  <a:outerShdw blurRad="38100" dist="38100" dir="2700000" algn="tl">
                    <a:srgbClr val="000000">
                      <a:alpha val="43137"/>
                    </a:srgbClr>
                  </a:outerShdw>
                </a:effectLst>
                <a:cs typeface="+mn-cs"/>
              </a:rPr>
              <a:t>不良反应</a:t>
            </a:r>
          </a:p>
        </p:txBody>
      </p:sp>
      <p:sp>
        <p:nvSpPr>
          <p:cNvPr id="8" name="Rectangle 2">
            <a:extLst>
              <a:ext uri="{FF2B5EF4-FFF2-40B4-BE49-F238E27FC236}">
                <a16:creationId xmlns:a16="http://schemas.microsoft.com/office/drawing/2014/main" xmlns="" id="{993D4B4D-587E-417E-A775-D1B3B98D2D42}"/>
              </a:ext>
            </a:extLst>
          </p:cNvPr>
          <p:cNvSpPr>
            <a:spLocks noChangeArrowheads="1"/>
          </p:cNvSpPr>
          <p:nvPr/>
        </p:nvSpPr>
        <p:spPr bwMode="auto">
          <a:xfrm>
            <a:off x="536232" y="1196752"/>
            <a:ext cx="736611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har char="•"/>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eaLnBrk="1" hangingPunct="1">
              <a:lnSpc>
                <a:spcPct val="150000"/>
              </a:lnSpc>
              <a:spcBef>
                <a:spcPct val="0"/>
              </a:spcBef>
              <a:buFontTx/>
              <a:buNone/>
            </a:pPr>
            <a:r>
              <a:rPr lang="en-US" altLang="zh-CN" b="1" dirty="0">
                <a:solidFill>
                  <a:schemeClr val="accent2"/>
                </a:solidFill>
                <a:latin typeface="+mj-ea"/>
                <a:ea typeface="+mj-ea"/>
              </a:rPr>
              <a:t>  </a:t>
            </a:r>
            <a:r>
              <a:rPr lang="en-US" altLang="zh-CN" b="1" dirty="0" smtClean="0">
                <a:solidFill>
                  <a:srgbClr val="FF3300"/>
                </a:solidFill>
                <a:latin typeface="+mj-ea"/>
                <a:ea typeface="+mj-ea"/>
              </a:rPr>
              <a:t>4</a:t>
            </a:r>
            <a:r>
              <a:rPr lang="zh-CN" altLang="en-US" b="1" dirty="0" smtClean="0">
                <a:solidFill>
                  <a:srgbClr val="FF3300"/>
                </a:solidFill>
                <a:latin typeface="+mj-ea"/>
                <a:ea typeface="+mj-ea"/>
              </a:rPr>
              <a:t>．局部反应</a:t>
            </a:r>
            <a:endParaRPr lang="zh-CN" altLang="en-US" b="1" dirty="0">
              <a:solidFill>
                <a:srgbClr val="FF3300"/>
              </a:solidFill>
              <a:latin typeface="+mj-ea"/>
              <a:ea typeface="+mj-ea"/>
            </a:endParaRPr>
          </a:p>
          <a:p>
            <a:pPr eaLnBrk="1" hangingPunct="1">
              <a:lnSpc>
                <a:spcPct val="150000"/>
              </a:lnSpc>
              <a:spcBef>
                <a:spcPct val="0"/>
              </a:spcBef>
              <a:buFontTx/>
              <a:buNone/>
            </a:pPr>
            <a:r>
              <a:rPr lang="zh-CN" altLang="en-US" sz="2800" b="1" dirty="0">
                <a:latin typeface="+mj-ea"/>
                <a:ea typeface="+mj-ea"/>
              </a:rPr>
              <a:t>注射部位出先皮下硬结、脂肪萎缩与肥厚</a:t>
            </a:r>
          </a:p>
          <a:p>
            <a:pPr eaLnBrk="1" hangingPunct="1">
              <a:lnSpc>
                <a:spcPct val="150000"/>
              </a:lnSpc>
              <a:spcBef>
                <a:spcPct val="0"/>
              </a:spcBef>
              <a:buFontTx/>
              <a:buNone/>
            </a:pPr>
            <a:r>
              <a:rPr lang="zh-CN" altLang="en-US" sz="2800" b="1" dirty="0">
                <a:solidFill>
                  <a:srgbClr val="00339A"/>
                </a:solidFill>
                <a:latin typeface="+mj-ea"/>
                <a:ea typeface="+mj-ea"/>
              </a:rPr>
              <a:t>防治：换用高纯度胰岛素及经常更换注射部位</a:t>
            </a:r>
          </a:p>
        </p:txBody>
      </p:sp>
      <p:pic>
        <p:nvPicPr>
          <p:cNvPr id="2" name="图片 1"/>
          <p:cNvPicPr>
            <a:picLocks noChangeAspect="1"/>
          </p:cNvPicPr>
          <p:nvPr/>
        </p:nvPicPr>
        <p:blipFill>
          <a:blip r:embed="rId4"/>
          <a:stretch>
            <a:fillRect/>
          </a:stretch>
        </p:blipFill>
        <p:spPr>
          <a:xfrm>
            <a:off x="2123728" y="3645024"/>
            <a:ext cx="5249111" cy="2908044"/>
          </a:xfrm>
          <a:prstGeom prst="rect">
            <a:avLst/>
          </a:prstGeom>
        </p:spPr>
      </p:pic>
      <p:sp>
        <p:nvSpPr>
          <p:cNvPr id="5" name="文本框 5"/>
          <p:cNvSpPr txBox="1"/>
          <p:nvPr/>
        </p:nvSpPr>
        <p:spPr>
          <a:xfrm>
            <a:off x="107504" y="6460947"/>
            <a:ext cx="1800493" cy="369332"/>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dirty="0" smtClean="0">
                <a:solidFill>
                  <a:schemeClr val="bg1">
                    <a:lumMod val="50000"/>
                  </a:schemeClr>
                </a:solidFill>
              </a:rPr>
              <a:t>图片来源于网络</a:t>
            </a:r>
            <a:endParaRPr lang="zh-CN" alt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727242150"/>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059832" y="332656"/>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病例分析</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3" name="矩形 2"/>
          <p:cNvSpPr/>
          <p:nvPr/>
        </p:nvSpPr>
        <p:spPr>
          <a:xfrm>
            <a:off x="179512" y="1628800"/>
            <a:ext cx="8640960" cy="2031325"/>
          </a:xfrm>
          <a:prstGeom prst="rect">
            <a:avLst/>
          </a:prstGeom>
        </p:spPr>
        <p:txBody>
          <a:bodyPr wrap="square">
            <a:spAutoFit/>
          </a:bodyPr>
          <a:lstStyle/>
          <a:p>
            <a:pPr marL="90488" indent="715963" algn="just">
              <a:lnSpc>
                <a:spcPct val="150000"/>
              </a:lnSpc>
              <a:buNone/>
            </a:pPr>
            <a:r>
              <a:rPr lang="zh-CN" altLang="zh-CN" sz="2800" b="1" dirty="0" smtClean="0">
                <a:latin typeface="+mj-ea"/>
                <a:ea typeface="+mj-ea"/>
              </a:rPr>
              <a:t>李某，女性，</a:t>
            </a:r>
            <a:r>
              <a:rPr lang="en-US" altLang="zh-CN" sz="2800" b="1" dirty="0" smtClean="0">
                <a:latin typeface="+mj-ea"/>
                <a:ea typeface="+mj-ea"/>
              </a:rPr>
              <a:t>58</a:t>
            </a:r>
            <a:r>
              <a:rPr lang="zh-CN" altLang="en-US" sz="2800" b="1" dirty="0" smtClean="0">
                <a:latin typeface="+mj-ea"/>
                <a:ea typeface="+mj-ea"/>
              </a:rPr>
              <a:t>岁，患糖尿病</a:t>
            </a:r>
            <a:r>
              <a:rPr lang="en-US" altLang="zh-CN" sz="2800" b="1" dirty="0" smtClean="0">
                <a:latin typeface="+mj-ea"/>
                <a:ea typeface="+mj-ea"/>
              </a:rPr>
              <a:t>10</a:t>
            </a:r>
            <a:r>
              <a:rPr lang="zh-CN" altLang="en-US" sz="2800" b="1" dirty="0" smtClean="0">
                <a:latin typeface="+mj-ea"/>
                <a:ea typeface="+mj-ea"/>
              </a:rPr>
              <a:t>余年，长期用胰岛素治疗。某清晨突感心悸、出冷汗、震颤，继而出现昏迷，入院后查血糖为</a:t>
            </a:r>
            <a:r>
              <a:rPr lang="en-US" altLang="zh-CN" sz="2800" b="1" dirty="0" smtClean="0">
                <a:latin typeface="+mj-ea"/>
                <a:ea typeface="+mj-ea"/>
              </a:rPr>
              <a:t>3.2mmol/L</a:t>
            </a:r>
            <a:r>
              <a:rPr lang="zh-CN" altLang="en-US" sz="2800" b="1" dirty="0" smtClean="0">
                <a:latin typeface="+mj-ea"/>
                <a:ea typeface="+mj-ea"/>
              </a:rPr>
              <a:t>。</a:t>
            </a:r>
            <a:endParaRPr lang="zh-CN" altLang="en-US" sz="2800" b="1" dirty="0">
              <a:latin typeface="+mj-ea"/>
              <a:ea typeface="+mj-ea"/>
            </a:endParaRPr>
          </a:p>
        </p:txBody>
      </p:sp>
      <p:sp>
        <p:nvSpPr>
          <p:cNvPr id="4" name="矩形 3"/>
          <p:cNvSpPr/>
          <p:nvPr/>
        </p:nvSpPr>
        <p:spPr>
          <a:xfrm>
            <a:off x="323528" y="3999872"/>
            <a:ext cx="4572000" cy="2031325"/>
          </a:xfrm>
          <a:prstGeom prst="rect">
            <a:avLst/>
          </a:prstGeom>
        </p:spPr>
        <p:txBody>
          <a:bodyPr>
            <a:spAutoFit/>
          </a:bodyPr>
          <a:lstStyle/>
          <a:p>
            <a:pPr indent="0" algn="just">
              <a:lnSpc>
                <a:spcPct val="150000"/>
              </a:lnSpc>
              <a:buNone/>
            </a:pPr>
            <a:r>
              <a:rPr lang="zh-CN" altLang="en-US" sz="2800" b="1" dirty="0">
                <a:latin typeface="+mj-ea"/>
                <a:ea typeface="+mj-ea"/>
              </a:rPr>
              <a:t>课堂讨论：</a:t>
            </a:r>
          </a:p>
          <a:p>
            <a:pPr indent="0" algn="just">
              <a:lnSpc>
                <a:spcPct val="150000"/>
              </a:lnSpc>
              <a:buNone/>
            </a:pPr>
            <a:r>
              <a:rPr lang="en-US" altLang="zh-CN" sz="2800" b="1" dirty="0">
                <a:latin typeface="+mj-ea"/>
                <a:ea typeface="+mj-ea"/>
              </a:rPr>
              <a:t>1.</a:t>
            </a:r>
            <a:r>
              <a:rPr lang="zh-CN" altLang="en-US" sz="2800" b="1" dirty="0">
                <a:latin typeface="+mj-ea"/>
                <a:ea typeface="+mj-ea"/>
              </a:rPr>
              <a:t>患者为何出现该反应？</a:t>
            </a:r>
          </a:p>
          <a:p>
            <a:pPr indent="0" algn="just">
              <a:lnSpc>
                <a:spcPct val="150000"/>
              </a:lnSpc>
              <a:buNone/>
            </a:pPr>
            <a:r>
              <a:rPr lang="en-US" altLang="zh-CN" sz="2800" b="1" dirty="0">
                <a:latin typeface="+mj-ea"/>
                <a:ea typeface="+mj-ea"/>
              </a:rPr>
              <a:t>2.</a:t>
            </a:r>
            <a:r>
              <a:rPr lang="zh-CN" altLang="en-US" sz="2800" b="1" dirty="0">
                <a:latin typeface="+mj-ea"/>
                <a:ea typeface="+mj-ea"/>
              </a:rPr>
              <a:t>应采取什么治疗措施？ </a:t>
            </a:r>
          </a:p>
        </p:txBody>
      </p:sp>
    </p:spTree>
    <p:custDataLst>
      <p:tags r:id="rId1"/>
    </p:custDataLst>
    <p:extLst>
      <p:ext uri="{BB962C8B-B14F-4D97-AF65-F5344CB8AC3E}">
        <p14:creationId xmlns:p14="http://schemas.microsoft.com/office/powerpoint/2010/main" val="61708042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635896" y="332656"/>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总结</a:t>
            </a:r>
            <a:endParaRPr lang="zh-CN" altLang="en-US" sz="4800" b="1" dirty="0">
              <a:solidFill>
                <a:srgbClr val="0000CC"/>
              </a:solidFill>
              <a:effectLst>
                <a:outerShdw blurRad="38100" dist="38100" dir="2700000" algn="tl">
                  <a:srgbClr val="000000">
                    <a:alpha val="43137"/>
                  </a:srgbClr>
                </a:outerShdw>
              </a:effectLst>
              <a:cs typeface="+mn-cs"/>
            </a:endParaRPr>
          </a:p>
        </p:txBody>
      </p:sp>
      <p:grpSp>
        <p:nvGrpSpPr>
          <p:cNvPr id="18" name="组合 17"/>
          <p:cNvGrpSpPr/>
          <p:nvPr/>
        </p:nvGrpSpPr>
        <p:grpSpPr>
          <a:xfrm>
            <a:off x="2946077" y="1789498"/>
            <a:ext cx="8640960" cy="1855367"/>
            <a:chOff x="2915816" y="1273600"/>
            <a:chExt cx="8640960" cy="1855367"/>
          </a:xfrm>
        </p:grpSpPr>
        <p:sp>
          <p:nvSpPr>
            <p:cNvPr id="11" name="左大括号 10"/>
            <p:cNvSpPr/>
            <p:nvPr/>
          </p:nvSpPr>
          <p:spPr>
            <a:xfrm>
              <a:off x="3299542" y="1611614"/>
              <a:ext cx="336354" cy="1459041"/>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2915816" y="1273600"/>
              <a:ext cx="8640960" cy="1855367"/>
              <a:chOff x="2915816" y="1273600"/>
              <a:chExt cx="8640960" cy="1855367"/>
            </a:xfrm>
          </p:grpSpPr>
          <p:sp>
            <p:nvSpPr>
              <p:cNvPr id="12" name="矩形 11"/>
              <p:cNvSpPr/>
              <p:nvPr/>
            </p:nvSpPr>
            <p:spPr>
              <a:xfrm>
                <a:off x="2915816" y="1273600"/>
                <a:ext cx="8640960" cy="662554"/>
              </a:xfrm>
              <a:prstGeom prst="rect">
                <a:avLst/>
              </a:prstGeom>
            </p:spPr>
            <p:txBody>
              <a:bodyPr wrap="square">
                <a:spAutoFit/>
              </a:bodyPr>
              <a:lstStyle/>
              <a:p>
                <a:pPr marL="90488" indent="715963" algn="just">
                  <a:lnSpc>
                    <a:spcPct val="150000"/>
                  </a:lnSpc>
                  <a:buNone/>
                </a:pPr>
                <a:r>
                  <a:rPr lang="zh-CN" altLang="en-US" sz="2800" b="1" dirty="0">
                    <a:latin typeface="+mj-ea"/>
                    <a:ea typeface="+mj-ea"/>
                  </a:rPr>
                  <a:t>降</a:t>
                </a:r>
                <a:r>
                  <a:rPr lang="zh-CN" altLang="en-US" sz="2800" b="1" dirty="0" smtClean="0">
                    <a:latin typeface="+mj-ea"/>
                    <a:ea typeface="+mj-ea"/>
                  </a:rPr>
                  <a:t>血糖，促进脂肪、蛋白质合成</a:t>
                </a:r>
                <a:endParaRPr lang="zh-CN" altLang="en-US" sz="2800" b="1" dirty="0">
                  <a:latin typeface="+mj-ea"/>
                  <a:ea typeface="+mj-ea"/>
                </a:endParaRPr>
              </a:p>
            </p:txBody>
          </p:sp>
          <p:sp>
            <p:nvSpPr>
              <p:cNvPr id="10" name="矩形 9"/>
              <p:cNvSpPr/>
              <p:nvPr/>
            </p:nvSpPr>
            <p:spPr>
              <a:xfrm>
                <a:off x="3731590" y="1870007"/>
                <a:ext cx="2339102" cy="662554"/>
              </a:xfrm>
              <a:prstGeom prst="rect">
                <a:avLst/>
              </a:prstGeom>
            </p:spPr>
            <p:txBody>
              <a:bodyPr wrap="none">
                <a:spAutoFit/>
              </a:bodyPr>
              <a:lstStyle/>
              <a:p>
                <a:pPr>
                  <a:lnSpc>
                    <a:spcPct val="150000"/>
                  </a:lnSpc>
                </a:pPr>
                <a:r>
                  <a:rPr lang="zh-CN" altLang="en-US" sz="2800" b="1" dirty="0">
                    <a:latin typeface="+mj-ea"/>
                    <a:ea typeface="+mj-ea"/>
                  </a:rPr>
                  <a:t>促进生长作用</a:t>
                </a:r>
              </a:p>
            </p:txBody>
          </p:sp>
          <p:sp>
            <p:nvSpPr>
              <p:cNvPr id="13" name="矩形 12"/>
              <p:cNvSpPr/>
              <p:nvPr/>
            </p:nvSpPr>
            <p:spPr>
              <a:xfrm>
                <a:off x="3731590" y="2466413"/>
                <a:ext cx="3220753" cy="662554"/>
              </a:xfrm>
              <a:prstGeom prst="rect">
                <a:avLst/>
              </a:prstGeom>
            </p:spPr>
            <p:txBody>
              <a:bodyPr wrap="none">
                <a:spAutoFit/>
              </a:bodyPr>
              <a:lstStyle/>
              <a:p>
                <a:pPr lvl="0" defTabSz="1219170">
                  <a:lnSpc>
                    <a:spcPct val="150000"/>
                  </a:lnSpc>
                  <a:spcBef>
                    <a:spcPct val="20000"/>
                  </a:spcBef>
                  <a:buClr>
                    <a:srgbClr val="CC0099"/>
                  </a:buClr>
                  <a:buSzPct val="60000"/>
                  <a:defRPr/>
                </a:pPr>
                <a:r>
                  <a:rPr lang="zh-CN" altLang="en-US" sz="2800" b="1" noProof="1">
                    <a:latin typeface="+mj-ea"/>
                    <a:ea typeface="+mj-ea"/>
                  </a:rPr>
                  <a:t>增加细胞内</a:t>
                </a:r>
                <a:r>
                  <a:rPr lang="en-US" altLang="zh-CN" sz="2800" b="1" noProof="1">
                    <a:latin typeface="+mj-ea"/>
                    <a:ea typeface="+mj-ea"/>
                  </a:rPr>
                  <a:t>K+</a:t>
                </a:r>
                <a:r>
                  <a:rPr lang="zh-CN" altLang="en-US" sz="2800" b="1" noProof="1">
                    <a:latin typeface="+mj-ea"/>
                    <a:ea typeface="+mj-ea"/>
                  </a:rPr>
                  <a:t>浓度</a:t>
                </a:r>
              </a:p>
            </p:txBody>
          </p:sp>
        </p:grpSp>
      </p:grpSp>
      <p:grpSp>
        <p:nvGrpSpPr>
          <p:cNvPr id="17" name="组合 16"/>
          <p:cNvGrpSpPr/>
          <p:nvPr/>
        </p:nvGrpSpPr>
        <p:grpSpPr>
          <a:xfrm>
            <a:off x="-608082" y="2466413"/>
            <a:ext cx="10360164" cy="3558446"/>
            <a:chOff x="-684584" y="1936154"/>
            <a:chExt cx="10360164" cy="3558446"/>
          </a:xfrm>
        </p:grpSpPr>
        <p:sp>
          <p:nvSpPr>
            <p:cNvPr id="3" name="矩形 2"/>
            <p:cNvSpPr/>
            <p:nvPr/>
          </p:nvSpPr>
          <p:spPr>
            <a:xfrm>
              <a:off x="-684584" y="3419345"/>
              <a:ext cx="8640960" cy="662554"/>
            </a:xfrm>
            <a:prstGeom prst="rect">
              <a:avLst/>
            </a:prstGeom>
          </p:spPr>
          <p:txBody>
            <a:bodyPr wrap="square">
              <a:spAutoFit/>
            </a:bodyPr>
            <a:lstStyle/>
            <a:p>
              <a:pPr marL="90488" indent="715963" algn="just">
                <a:lnSpc>
                  <a:spcPct val="150000"/>
                </a:lnSpc>
                <a:buNone/>
              </a:pPr>
              <a:r>
                <a:rPr lang="zh-CN" altLang="en-US" sz="2800" b="1" dirty="0" smtClean="0">
                  <a:latin typeface="+mj-ea"/>
                  <a:ea typeface="+mj-ea"/>
                </a:rPr>
                <a:t>胰岛素</a:t>
              </a:r>
              <a:endParaRPr lang="zh-CN" altLang="en-US" sz="2800" b="1" dirty="0">
                <a:latin typeface="+mj-ea"/>
                <a:ea typeface="+mj-ea"/>
              </a:endParaRPr>
            </a:p>
          </p:txBody>
        </p:sp>
        <p:sp>
          <p:nvSpPr>
            <p:cNvPr id="6" name="左大括号 5"/>
            <p:cNvSpPr/>
            <p:nvPr/>
          </p:nvSpPr>
          <p:spPr>
            <a:xfrm>
              <a:off x="1271475" y="2487224"/>
              <a:ext cx="492213" cy="2716998"/>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p:nvPr/>
          </p:nvSpPr>
          <p:spPr>
            <a:xfrm>
              <a:off x="899592" y="1936154"/>
              <a:ext cx="8640960" cy="662554"/>
            </a:xfrm>
            <a:prstGeom prst="rect">
              <a:avLst/>
            </a:prstGeom>
          </p:spPr>
          <p:txBody>
            <a:bodyPr wrap="square">
              <a:spAutoFit/>
            </a:bodyPr>
            <a:lstStyle/>
            <a:p>
              <a:pPr marL="90488" indent="715963" algn="just">
                <a:lnSpc>
                  <a:spcPct val="150000"/>
                </a:lnSpc>
                <a:buNone/>
              </a:pPr>
              <a:r>
                <a:rPr lang="zh-CN" altLang="en-US" sz="2800" b="1" dirty="0" smtClean="0">
                  <a:latin typeface="+mj-ea"/>
                  <a:ea typeface="+mj-ea"/>
                </a:rPr>
                <a:t>药理作用</a:t>
              </a:r>
              <a:endParaRPr lang="zh-CN" altLang="en-US" sz="2800" b="1" dirty="0">
                <a:latin typeface="+mj-ea"/>
                <a:ea typeface="+mj-ea"/>
              </a:endParaRPr>
            </a:p>
          </p:txBody>
        </p:sp>
        <p:sp>
          <p:nvSpPr>
            <p:cNvPr id="15" name="矩形 14"/>
            <p:cNvSpPr/>
            <p:nvPr/>
          </p:nvSpPr>
          <p:spPr>
            <a:xfrm>
              <a:off x="1021486" y="3560015"/>
              <a:ext cx="8640960" cy="662554"/>
            </a:xfrm>
            <a:prstGeom prst="rect">
              <a:avLst/>
            </a:prstGeom>
          </p:spPr>
          <p:txBody>
            <a:bodyPr wrap="square">
              <a:spAutoFit/>
            </a:bodyPr>
            <a:lstStyle/>
            <a:p>
              <a:pPr marL="90488" indent="715963" algn="just">
                <a:lnSpc>
                  <a:spcPct val="150000"/>
                </a:lnSpc>
                <a:buNone/>
              </a:pPr>
              <a:r>
                <a:rPr lang="zh-CN" altLang="en-US" sz="2800" b="1" dirty="0" smtClean="0">
                  <a:latin typeface="+mj-ea"/>
                  <a:ea typeface="+mj-ea"/>
                </a:rPr>
                <a:t>临床应用</a:t>
              </a:r>
              <a:endParaRPr lang="zh-CN" altLang="en-US" sz="2800" b="1" dirty="0">
                <a:latin typeface="+mj-ea"/>
                <a:ea typeface="+mj-ea"/>
              </a:endParaRPr>
            </a:p>
          </p:txBody>
        </p:sp>
        <p:sp>
          <p:nvSpPr>
            <p:cNvPr id="16" name="矩形 15"/>
            <p:cNvSpPr/>
            <p:nvPr/>
          </p:nvSpPr>
          <p:spPr>
            <a:xfrm>
              <a:off x="1034620" y="4832046"/>
              <a:ext cx="8640960" cy="662554"/>
            </a:xfrm>
            <a:prstGeom prst="rect">
              <a:avLst/>
            </a:prstGeom>
          </p:spPr>
          <p:txBody>
            <a:bodyPr wrap="square">
              <a:spAutoFit/>
            </a:bodyPr>
            <a:lstStyle/>
            <a:p>
              <a:pPr marL="90488" indent="715963" algn="just">
                <a:lnSpc>
                  <a:spcPct val="150000"/>
                </a:lnSpc>
                <a:buNone/>
              </a:pPr>
              <a:r>
                <a:rPr lang="zh-CN" altLang="en-US" sz="2800" b="1" dirty="0" smtClean="0">
                  <a:latin typeface="+mj-ea"/>
                  <a:ea typeface="+mj-ea"/>
                </a:rPr>
                <a:t>不良反应</a:t>
              </a:r>
              <a:endParaRPr lang="zh-CN" altLang="en-US" sz="2800" b="1" dirty="0">
                <a:latin typeface="+mj-ea"/>
                <a:ea typeface="+mj-ea"/>
              </a:endParaRPr>
            </a:p>
          </p:txBody>
        </p:sp>
      </p:grpSp>
    </p:spTree>
    <p:custDataLst>
      <p:tags r:id="rId1"/>
    </p:custDataLst>
    <p:extLst>
      <p:ext uri="{BB962C8B-B14F-4D97-AF65-F5344CB8AC3E}">
        <p14:creationId xmlns:p14="http://schemas.microsoft.com/office/powerpoint/2010/main" val="214472758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3779912" y="2060848"/>
            <a:ext cx="9358313" cy="1477328"/>
          </a:xfrm>
          <a:prstGeom prst="rect">
            <a:avLst/>
          </a:prstGeom>
          <a:noFill/>
          <a:ln>
            <a:noFill/>
          </a:ln>
          <a:effectLst>
            <a:outerShdw blurRad="50800" dist="38100" dir="5400000" algn="t" rotWithShape="0">
              <a:prstClr val="black">
                <a:alpha val="40000"/>
              </a:prstClr>
            </a:outerShdw>
          </a:effec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6000" b="1" dirty="0" smtClean="0">
                <a:solidFill>
                  <a:srgbClr val="C00000"/>
                </a:solidFill>
                <a:effectLst>
                  <a:outerShdw blurRad="38100" dist="38100" dir="2700000" algn="tl">
                    <a:srgbClr val="C0C0C0"/>
                  </a:outerShdw>
                </a:effectLst>
                <a:latin typeface="+mj-ea"/>
                <a:ea typeface="+mj-ea"/>
              </a:rPr>
              <a:t>感谢！</a:t>
            </a:r>
            <a:endParaRPr lang="en-US" altLang="zh-CN" sz="6000" b="1" dirty="0">
              <a:solidFill>
                <a:srgbClr val="C00000"/>
              </a:solidFill>
              <a:effectLst>
                <a:outerShdw blurRad="38100" dist="38100" dir="2700000" algn="tl">
                  <a:srgbClr val="C0C0C0"/>
                </a:outerShdw>
              </a:effectLst>
              <a:latin typeface="+mj-ea"/>
              <a:ea typeface="+mj-ea"/>
            </a:endParaRPr>
          </a:p>
        </p:txBody>
      </p:sp>
      <p:pic>
        <p:nvPicPr>
          <p:cNvPr id="128002"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32656"/>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4194175"/>
            <a:ext cx="9144001"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051720" y="256432"/>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胰岛素的研发</a:t>
            </a:r>
            <a:r>
              <a:rPr lang="zh-CN" altLang="en-US" sz="4800" b="1" dirty="0">
                <a:solidFill>
                  <a:srgbClr val="0000CC"/>
                </a:solidFill>
                <a:effectLst>
                  <a:outerShdw blurRad="38100" dist="38100" dir="2700000" algn="tl">
                    <a:srgbClr val="000000">
                      <a:alpha val="43137"/>
                    </a:srgbClr>
                  </a:outerShdw>
                </a:effectLst>
                <a:cs typeface="+mn-cs"/>
              </a:rPr>
              <a:t>史</a:t>
            </a:r>
          </a:p>
        </p:txBody>
      </p:sp>
      <p:sp>
        <p:nvSpPr>
          <p:cNvPr id="2" name="矩形 1"/>
          <p:cNvSpPr/>
          <p:nvPr/>
        </p:nvSpPr>
        <p:spPr>
          <a:xfrm>
            <a:off x="179512" y="1290963"/>
            <a:ext cx="7848872" cy="5632311"/>
          </a:xfrm>
          <a:prstGeom prst="rect">
            <a:avLst/>
          </a:prstGeom>
        </p:spPr>
        <p:txBody>
          <a:bodyPr wrap="square">
            <a:spAutoFit/>
          </a:bodyPr>
          <a:lstStyle/>
          <a:p>
            <a:pPr>
              <a:lnSpc>
                <a:spcPct val="150000"/>
              </a:lnSpc>
              <a:buFont typeface="Wingdings" panose="05000000000000000000" pitchFamily="2" charset="2"/>
              <a:buNone/>
            </a:pPr>
            <a:r>
              <a:rPr kumimoji="1" lang="en-US" altLang="zh-CN" sz="2400" b="1" dirty="0">
                <a:latin typeface="+mj-ea"/>
                <a:ea typeface="+mj-ea"/>
              </a:rPr>
              <a:t>1788</a:t>
            </a:r>
            <a:r>
              <a:rPr kumimoji="1" lang="zh-CN" altLang="en-US" sz="2400" b="1" dirty="0">
                <a:latin typeface="+mj-ea"/>
                <a:ea typeface="+mj-ea"/>
              </a:rPr>
              <a:t>年   </a:t>
            </a:r>
            <a:r>
              <a:rPr kumimoji="1" lang="en-US" altLang="zh-CN" sz="2400" b="1" dirty="0">
                <a:latin typeface="+mj-ea"/>
                <a:ea typeface="+mj-ea"/>
              </a:rPr>
              <a:t>Thomas Canley (</a:t>
            </a:r>
            <a:r>
              <a:rPr kumimoji="1" lang="zh-CN" altLang="en-US" sz="2400" b="1" dirty="0">
                <a:latin typeface="+mj-ea"/>
                <a:ea typeface="+mj-ea"/>
              </a:rPr>
              <a:t>英</a:t>
            </a:r>
            <a:r>
              <a:rPr kumimoji="1" lang="en-US" altLang="en-US" sz="2400" b="1" dirty="0">
                <a:latin typeface="+mj-ea"/>
                <a:ea typeface="+mj-ea"/>
              </a:rPr>
              <a:t>) </a:t>
            </a:r>
          </a:p>
          <a:p>
            <a:pPr>
              <a:lnSpc>
                <a:spcPct val="150000"/>
              </a:lnSpc>
              <a:buFont typeface="Wingdings" panose="05000000000000000000" pitchFamily="2" charset="2"/>
              <a:buNone/>
            </a:pPr>
            <a:r>
              <a:rPr kumimoji="1" lang="en-US" altLang="zh-CN" sz="2400" b="1" dirty="0">
                <a:latin typeface="+mj-ea"/>
                <a:ea typeface="+mj-ea"/>
              </a:rPr>
              <a:t>                  —— </a:t>
            </a:r>
            <a:r>
              <a:rPr kumimoji="1" lang="zh-CN" altLang="en-US" sz="2400" b="1" dirty="0">
                <a:latin typeface="+mj-ea"/>
                <a:ea typeface="+mj-ea"/>
              </a:rPr>
              <a:t>证实胰腺损伤可导致糖尿病</a:t>
            </a:r>
          </a:p>
          <a:p>
            <a:pPr>
              <a:lnSpc>
                <a:spcPct val="150000"/>
              </a:lnSpc>
              <a:buFont typeface="Wingdings" panose="05000000000000000000" pitchFamily="2" charset="2"/>
              <a:buNone/>
            </a:pPr>
            <a:r>
              <a:rPr kumimoji="1" lang="en-US" altLang="zh-CN" sz="2400" b="1" dirty="0">
                <a:latin typeface="+mj-ea"/>
                <a:ea typeface="+mj-ea"/>
              </a:rPr>
              <a:t>1869</a:t>
            </a:r>
            <a:r>
              <a:rPr kumimoji="1" lang="zh-CN" altLang="en-US" sz="2400" b="1" dirty="0">
                <a:latin typeface="+mj-ea"/>
                <a:ea typeface="+mj-ea"/>
              </a:rPr>
              <a:t>年   </a:t>
            </a:r>
            <a:r>
              <a:rPr kumimoji="1" lang="en-US" altLang="zh-CN" sz="2400" b="1" dirty="0">
                <a:latin typeface="+mj-ea"/>
                <a:ea typeface="+mj-ea"/>
              </a:rPr>
              <a:t>Langerhans (</a:t>
            </a:r>
            <a:r>
              <a:rPr kumimoji="1" lang="zh-CN" altLang="en-US" sz="2400" b="1" dirty="0">
                <a:latin typeface="+mj-ea"/>
                <a:ea typeface="+mj-ea"/>
              </a:rPr>
              <a:t>德</a:t>
            </a:r>
            <a:r>
              <a:rPr kumimoji="1" lang="en-US" altLang="en-US" sz="2400" b="1" dirty="0">
                <a:latin typeface="+mj-ea"/>
                <a:ea typeface="+mj-ea"/>
              </a:rPr>
              <a:t>)</a:t>
            </a:r>
            <a:r>
              <a:rPr kumimoji="1" lang="en-US" altLang="zh-CN" sz="2400" b="1" dirty="0">
                <a:latin typeface="+mj-ea"/>
                <a:ea typeface="+mj-ea"/>
              </a:rPr>
              <a:t> </a:t>
            </a:r>
          </a:p>
          <a:p>
            <a:pPr>
              <a:lnSpc>
                <a:spcPct val="150000"/>
              </a:lnSpc>
              <a:buFont typeface="Wingdings" panose="05000000000000000000" pitchFamily="2" charset="2"/>
              <a:buNone/>
            </a:pPr>
            <a:r>
              <a:rPr kumimoji="1" lang="en-US" altLang="zh-CN" sz="2400" b="1" dirty="0">
                <a:latin typeface="+mj-ea"/>
                <a:ea typeface="+mj-ea"/>
              </a:rPr>
              <a:t>                  —— </a:t>
            </a:r>
            <a:r>
              <a:rPr kumimoji="1" lang="zh-CN" altLang="en-US" sz="2400" b="1" dirty="0">
                <a:latin typeface="+mj-ea"/>
                <a:ea typeface="+mj-ea"/>
              </a:rPr>
              <a:t>发现胰腺内具有分泌功能的细胞团</a:t>
            </a:r>
          </a:p>
          <a:p>
            <a:pPr>
              <a:lnSpc>
                <a:spcPct val="150000"/>
              </a:lnSpc>
              <a:buFont typeface="Wingdings" panose="05000000000000000000" pitchFamily="2" charset="2"/>
              <a:buNone/>
            </a:pPr>
            <a:r>
              <a:rPr kumimoji="1" lang="en-US" altLang="zh-CN" sz="2400" b="1" dirty="0">
                <a:solidFill>
                  <a:srgbClr val="FF0000"/>
                </a:solidFill>
                <a:latin typeface="+mj-ea"/>
                <a:ea typeface="+mj-ea"/>
              </a:rPr>
              <a:t>1889-1893</a:t>
            </a:r>
            <a:r>
              <a:rPr kumimoji="1" lang="zh-CN" altLang="en-US" sz="2400" b="1" dirty="0">
                <a:solidFill>
                  <a:srgbClr val="FF0000"/>
                </a:solidFill>
                <a:latin typeface="+mj-ea"/>
                <a:ea typeface="+mj-ea"/>
              </a:rPr>
              <a:t>年  </a:t>
            </a:r>
            <a:r>
              <a:rPr kumimoji="1" lang="en-US" altLang="zh-CN" sz="2400" b="1" dirty="0">
                <a:latin typeface="+mj-ea"/>
                <a:ea typeface="+mj-ea"/>
              </a:rPr>
              <a:t>Von </a:t>
            </a:r>
            <a:r>
              <a:rPr kumimoji="1" lang="en-US" altLang="zh-CN" sz="2400" b="1" dirty="0" err="1">
                <a:latin typeface="+mj-ea"/>
                <a:ea typeface="+mj-ea"/>
              </a:rPr>
              <a:t>mering</a:t>
            </a:r>
            <a:r>
              <a:rPr kumimoji="1" lang="en-US" altLang="zh-CN" sz="2400" b="1" dirty="0">
                <a:latin typeface="+mj-ea"/>
                <a:ea typeface="+mj-ea"/>
              </a:rPr>
              <a:t> </a:t>
            </a:r>
            <a:r>
              <a:rPr kumimoji="1" lang="zh-CN" altLang="en-US" sz="2400" b="1" dirty="0">
                <a:latin typeface="+mj-ea"/>
                <a:ea typeface="+mj-ea"/>
              </a:rPr>
              <a:t>和 </a:t>
            </a:r>
            <a:r>
              <a:rPr kumimoji="1" lang="en-US" altLang="zh-CN" sz="2400" b="1" dirty="0" err="1">
                <a:latin typeface="+mj-ea"/>
                <a:ea typeface="+mj-ea"/>
              </a:rPr>
              <a:t>Minkowski</a:t>
            </a:r>
            <a:r>
              <a:rPr kumimoji="1" lang="en-US" altLang="zh-CN" sz="2400" b="1" dirty="0">
                <a:latin typeface="+mj-ea"/>
                <a:ea typeface="+mj-ea"/>
              </a:rPr>
              <a:t> (</a:t>
            </a:r>
            <a:r>
              <a:rPr kumimoji="1" lang="zh-CN" altLang="en-US" sz="2400" b="1" dirty="0">
                <a:latin typeface="+mj-ea"/>
                <a:ea typeface="+mj-ea"/>
              </a:rPr>
              <a:t>德</a:t>
            </a:r>
            <a:r>
              <a:rPr kumimoji="1" lang="en-US" altLang="zh-CN" sz="2400" b="1" dirty="0">
                <a:latin typeface="+mj-ea"/>
                <a:ea typeface="+mj-ea"/>
              </a:rPr>
              <a:t>)</a:t>
            </a:r>
          </a:p>
          <a:p>
            <a:pPr>
              <a:lnSpc>
                <a:spcPct val="150000"/>
              </a:lnSpc>
              <a:buFont typeface="Wingdings" panose="05000000000000000000" pitchFamily="2" charset="2"/>
              <a:buNone/>
            </a:pPr>
            <a:r>
              <a:rPr kumimoji="1" lang="en-US" altLang="zh-CN" sz="2400" b="1" dirty="0">
                <a:solidFill>
                  <a:schemeClr val="accent5"/>
                </a:solidFill>
                <a:latin typeface="+mj-ea"/>
                <a:ea typeface="+mj-ea"/>
              </a:rPr>
              <a:t>                  —— </a:t>
            </a:r>
            <a:r>
              <a:rPr kumimoji="1" lang="zh-CN" altLang="en-US" sz="2400" b="1" dirty="0">
                <a:solidFill>
                  <a:schemeClr val="accent5"/>
                </a:solidFill>
                <a:latin typeface="+mj-ea"/>
                <a:ea typeface="+mj-ea"/>
              </a:rPr>
              <a:t>证实胰腺细胞团产生降血糖物质</a:t>
            </a:r>
          </a:p>
          <a:p>
            <a:pPr>
              <a:lnSpc>
                <a:spcPct val="150000"/>
              </a:lnSpc>
              <a:buFont typeface="Wingdings" panose="05000000000000000000" pitchFamily="2" charset="2"/>
              <a:buNone/>
            </a:pPr>
            <a:r>
              <a:rPr kumimoji="1" lang="en-US" altLang="zh-CN" sz="2400" b="1" dirty="0">
                <a:latin typeface="+mj-ea"/>
                <a:ea typeface="+mj-ea"/>
              </a:rPr>
              <a:t>1893</a:t>
            </a:r>
            <a:r>
              <a:rPr kumimoji="1" lang="zh-CN" altLang="en-US" sz="2400" b="1" dirty="0">
                <a:latin typeface="+mj-ea"/>
                <a:ea typeface="+mj-ea"/>
              </a:rPr>
              <a:t>年   </a:t>
            </a:r>
            <a:r>
              <a:rPr kumimoji="1" lang="en-US" altLang="zh-CN" sz="2400" b="1" dirty="0" err="1">
                <a:latin typeface="+mj-ea"/>
                <a:ea typeface="+mj-ea"/>
              </a:rPr>
              <a:t>Edouard</a:t>
            </a:r>
            <a:r>
              <a:rPr kumimoji="1" lang="en-US" altLang="zh-CN" sz="2400" b="1" dirty="0">
                <a:latin typeface="+mj-ea"/>
                <a:ea typeface="+mj-ea"/>
              </a:rPr>
              <a:t> </a:t>
            </a:r>
            <a:r>
              <a:rPr kumimoji="1" lang="en-US" altLang="zh-CN" sz="2400" b="1" dirty="0" err="1">
                <a:latin typeface="+mj-ea"/>
                <a:ea typeface="+mj-ea"/>
              </a:rPr>
              <a:t>Laguesse</a:t>
            </a:r>
            <a:r>
              <a:rPr kumimoji="1" lang="en-US" altLang="zh-CN" sz="2400" b="1" dirty="0">
                <a:latin typeface="+mj-ea"/>
                <a:ea typeface="+mj-ea"/>
              </a:rPr>
              <a:t>  (</a:t>
            </a:r>
            <a:r>
              <a:rPr kumimoji="1" lang="zh-CN" altLang="en-US" sz="2400" b="1" dirty="0">
                <a:latin typeface="+mj-ea"/>
                <a:ea typeface="+mj-ea"/>
              </a:rPr>
              <a:t>法</a:t>
            </a:r>
            <a:r>
              <a:rPr kumimoji="1" lang="en-US" altLang="zh-CN" sz="2400" b="1" dirty="0">
                <a:latin typeface="+mj-ea"/>
                <a:ea typeface="+mj-ea"/>
              </a:rPr>
              <a:t>)</a:t>
            </a:r>
          </a:p>
          <a:p>
            <a:pPr>
              <a:lnSpc>
                <a:spcPct val="150000"/>
              </a:lnSpc>
              <a:buFont typeface="Wingdings" panose="05000000000000000000" pitchFamily="2" charset="2"/>
              <a:buNone/>
            </a:pPr>
            <a:r>
              <a:rPr kumimoji="1" lang="en-US" altLang="zh-CN" sz="2400" b="1" dirty="0">
                <a:latin typeface="+mj-ea"/>
                <a:ea typeface="+mj-ea"/>
              </a:rPr>
              <a:t>                  —— </a:t>
            </a:r>
            <a:r>
              <a:rPr kumimoji="1" lang="zh-CN" altLang="en-US" sz="2400" b="1" dirty="0">
                <a:latin typeface="+mj-ea"/>
                <a:ea typeface="+mj-ea"/>
              </a:rPr>
              <a:t>将胰腺细胞团命名为胰岛</a:t>
            </a:r>
          </a:p>
          <a:p>
            <a:pPr>
              <a:lnSpc>
                <a:spcPct val="150000"/>
              </a:lnSpc>
              <a:buFont typeface="Wingdings" panose="05000000000000000000" pitchFamily="2" charset="2"/>
              <a:buNone/>
            </a:pPr>
            <a:r>
              <a:rPr kumimoji="1" lang="en-US" altLang="zh-CN" sz="2400" b="1" dirty="0">
                <a:latin typeface="+mj-ea"/>
                <a:ea typeface="+mj-ea"/>
              </a:rPr>
              <a:t>1909</a:t>
            </a:r>
            <a:r>
              <a:rPr kumimoji="1" lang="zh-CN" altLang="en-US" sz="2400" b="1" dirty="0">
                <a:latin typeface="+mj-ea"/>
                <a:ea typeface="+mj-ea"/>
              </a:rPr>
              <a:t>年   </a:t>
            </a:r>
            <a:r>
              <a:rPr kumimoji="1" lang="en-US" altLang="zh-CN" sz="2400" b="1" dirty="0">
                <a:latin typeface="+mj-ea"/>
                <a:ea typeface="+mj-ea"/>
              </a:rPr>
              <a:t>Jean de Meyer (</a:t>
            </a:r>
            <a:r>
              <a:rPr kumimoji="1" lang="zh-CN" altLang="en-US" sz="2400" b="1" dirty="0">
                <a:latin typeface="+mj-ea"/>
                <a:ea typeface="+mj-ea"/>
              </a:rPr>
              <a:t>比利时</a:t>
            </a:r>
            <a:r>
              <a:rPr kumimoji="1" lang="en-US" altLang="zh-CN" sz="2400" b="1" dirty="0">
                <a:latin typeface="+mj-ea"/>
                <a:ea typeface="+mj-ea"/>
              </a:rPr>
              <a:t>)</a:t>
            </a:r>
          </a:p>
          <a:p>
            <a:pPr>
              <a:lnSpc>
                <a:spcPct val="150000"/>
              </a:lnSpc>
              <a:buFont typeface="Wingdings" panose="05000000000000000000" pitchFamily="2" charset="2"/>
              <a:buNone/>
            </a:pPr>
            <a:r>
              <a:rPr kumimoji="1" lang="en-US" altLang="zh-CN" sz="2400" b="1" dirty="0">
                <a:latin typeface="+mj-ea"/>
                <a:ea typeface="+mj-ea"/>
              </a:rPr>
              <a:t>                  —— </a:t>
            </a:r>
            <a:r>
              <a:rPr kumimoji="1" lang="zh-CN" altLang="en-US" sz="2400" b="1" dirty="0">
                <a:latin typeface="+mj-ea"/>
                <a:ea typeface="+mj-ea"/>
              </a:rPr>
              <a:t>将胰岛分泌的降糖物质命名为胰岛素</a:t>
            </a:r>
            <a:endParaRPr lang="zh-CN" altLang="en-US" sz="2400" b="1" dirty="0">
              <a:latin typeface="+mj-ea"/>
              <a:ea typeface="+mj-ea"/>
            </a:endParaRPr>
          </a:p>
        </p:txBody>
      </p:sp>
      <p:pic>
        <p:nvPicPr>
          <p:cNvPr id="32" name="图片 31"/>
          <p:cNvPicPr>
            <a:picLocks noChangeAspect="1"/>
          </p:cNvPicPr>
          <p:nvPr/>
        </p:nvPicPr>
        <p:blipFill>
          <a:blip r:embed="rId4"/>
          <a:stretch>
            <a:fillRect/>
          </a:stretch>
        </p:blipFill>
        <p:spPr>
          <a:xfrm>
            <a:off x="5337802" y="2636912"/>
            <a:ext cx="3588413" cy="2756049"/>
          </a:xfrm>
          <a:prstGeom prst="rect">
            <a:avLst/>
          </a:prstGeom>
        </p:spPr>
      </p:pic>
    </p:spTree>
    <p:custDataLst>
      <p:tags r:id="rId1"/>
    </p:custDataLst>
    <p:extLst>
      <p:ext uri="{BB962C8B-B14F-4D97-AF65-F5344CB8AC3E}">
        <p14:creationId xmlns:p14="http://schemas.microsoft.com/office/powerpoint/2010/main" val="3113571460"/>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298804"/>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胰岛素的研发</a:t>
            </a:r>
            <a:r>
              <a:rPr lang="zh-CN" altLang="en-US" sz="4800" b="1" dirty="0">
                <a:solidFill>
                  <a:srgbClr val="0000CC"/>
                </a:solidFill>
                <a:effectLst>
                  <a:outerShdw blurRad="38100" dist="38100" dir="2700000" algn="tl">
                    <a:srgbClr val="000000">
                      <a:alpha val="43137"/>
                    </a:srgbClr>
                  </a:outerShdw>
                </a:effectLst>
                <a:cs typeface="+mn-cs"/>
              </a:rPr>
              <a:t>史</a:t>
            </a:r>
          </a:p>
        </p:txBody>
      </p:sp>
      <p:pic>
        <p:nvPicPr>
          <p:cNvPr id="5" name="Picture 6"/>
          <p:cNvPicPr>
            <a:picLocks noChangeAspect="1" noChangeArrowheads="1"/>
          </p:cNvPicPr>
          <p:nvPr/>
        </p:nvPicPr>
        <p:blipFill>
          <a:blip r:embed="rId4">
            <a:lum contrast="12000"/>
            <a:extLst>
              <a:ext uri="{28A0092B-C50C-407E-A947-70E740481C1C}">
                <a14:useLocalDpi xmlns:a14="http://schemas.microsoft.com/office/drawing/2010/main" val="0"/>
              </a:ext>
            </a:extLst>
          </a:blip>
          <a:srcRect l="3816" t="1848" r="57677" b="47865"/>
          <a:stretch>
            <a:fillRect/>
          </a:stretch>
        </p:blipFill>
        <p:spPr bwMode="auto">
          <a:xfrm>
            <a:off x="2907923" y="1760785"/>
            <a:ext cx="15763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a:lum contrast="6000"/>
            <a:extLst>
              <a:ext uri="{28A0092B-C50C-407E-A947-70E740481C1C}">
                <a14:useLocalDpi xmlns:a14="http://schemas.microsoft.com/office/drawing/2010/main" val="0"/>
              </a:ext>
            </a:extLst>
          </a:blip>
          <a:srcRect l="7468" t="59113" r="57532" b="1456"/>
          <a:stretch>
            <a:fillRect/>
          </a:stretch>
        </p:blipFill>
        <p:spPr bwMode="auto">
          <a:xfrm>
            <a:off x="2907923" y="3832473"/>
            <a:ext cx="15843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54361" t="59113" r="9962" b="1807"/>
          <a:stretch>
            <a:fillRect/>
          </a:stretch>
        </p:blipFill>
        <p:spPr bwMode="auto">
          <a:xfrm>
            <a:off x="4555748" y="1744910"/>
            <a:ext cx="15843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3"/>
          <p:cNvSpPr txBox="1">
            <a:spLocks noChangeArrowheads="1"/>
          </p:cNvSpPr>
          <p:nvPr/>
        </p:nvSpPr>
        <p:spPr bwMode="auto">
          <a:xfrm>
            <a:off x="1167350" y="1880538"/>
            <a:ext cx="164339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dirty="0">
                <a:latin typeface="+mj-ea"/>
                <a:ea typeface="+mj-ea"/>
              </a:rPr>
              <a:t>Frederick G.</a:t>
            </a:r>
          </a:p>
          <a:p>
            <a:r>
              <a:rPr kumimoji="1" lang="en-US" altLang="zh-CN" b="1" dirty="0">
                <a:latin typeface="+mj-ea"/>
                <a:ea typeface="+mj-ea"/>
              </a:rPr>
              <a:t>Banting </a:t>
            </a:r>
          </a:p>
          <a:p>
            <a:r>
              <a:rPr kumimoji="1" lang="en-US" altLang="zh-CN" b="1" dirty="0">
                <a:latin typeface="+mj-ea"/>
                <a:ea typeface="+mj-ea"/>
              </a:rPr>
              <a:t>(</a:t>
            </a:r>
            <a:r>
              <a:rPr kumimoji="1" lang="zh-CN" altLang="en-US" b="1" dirty="0">
                <a:latin typeface="+mj-ea"/>
                <a:ea typeface="+mj-ea"/>
              </a:rPr>
              <a:t>医生</a:t>
            </a:r>
            <a:r>
              <a:rPr kumimoji="1" lang="en-US" altLang="en-US" b="1" dirty="0">
                <a:latin typeface="+mj-ea"/>
                <a:ea typeface="+mj-ea"/>
              </a:rPr>
              <a:t>)</a:t>
            </a:r>
            <a:r>
              <a:rPr kumimoji="1" lang="en-US" altLang="zh-CN" b="1" dirty="0">
                <a:latin typeface="+mj-ea"/>
                <a:ea typeface="+mj-ea"/>
              </a:rPr>
              <a:t>  </a:t>
            </a:r>
          </a:p>
          <a:p>
            <a:r>
              <a:rPr kumimoji="1" lang="zh-CN" altLang="en-US" b="1" dirty="0">
                <a:latin typeface="+mj-ea"/>
                <a:ea typeface="+mj-ea"/>
                <a:sym typeface="cajcd fnta1" pitchFamily="18" charset="2"/>
              </a:rPr>
              <a:t>获</a:t>
            </a:r>
            <a:r>
              <a:rPr kumimoji="1" lang="en-US" altLang="zh-CN" b="1" dirty="0">
                <a:latin typeface="+mj-ea"/>
                <a:ea typeface="+mj-ea"/>
                <a:sym typeface="cajcd fnta1" pitchFamily="18" charset="2"/>
              </a:rPr>
              <a:t>1923</a:t>
            </a:r>
            <a:r>
              <a:rPr kumimoji="1" lang="zh-CN" altLang="en-US" b="1" dirty="0">
                <a:latin typeface="+mj-ea"/>
                <a:ea typeface="+mj-ea"/>
                <a:sym typeface="cajcd fnta1" pitchFamily="18" charset="2"/>
              </a:rPr>
              <a:t>年</a:t>
            </a:r>
          </a:p>
          <a:p>
            <a:r>
              <a:rPr kumimoji="1" lang="zh-CN" altLang="en-US" b="1" dirty="0">
                <a:latin typeface="+mj-ea"/>
                <a:ea typeface="+mj-ea"/>
                <a:sym typeface="cajcd fnta1" pitchFamily="18" charset="2"/>
              </a:rPr>
              <a:t>诺贝尔医学奖 </a:t>
            </a:r>
            <a:endParaRPr lang="en-US" altLang="en-US" b="1" dirty="0">
              <a:latin typeface="+mj-ea"/>
              <a:ea typeface="+mj-ea"/>
              <a:sym typeface="cajcd fnta1" pitchFamily="18" charset="2"/>
            </a:endParaRPr>
          </a:p>
        </p:txBody>
      </p:sp>
      <p:sp>
        <p:nvSpPr>
          <p:cNvPr id="9" name="Text Box 14"/>
          <p:cNvSpPr txBox="1">
            <a:spLocks noChangeArrowheads="1"/>
          </p:cNvSpPr>
          <p:nvPr/>
        </p:nvSpPr>
        <p:spPr bwMode="auto">
          <a:xfrm>
            <a:off x="1311923" y="4320306"/>
            <a:ext cx="13564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dirty="0" err="1">
                <a:latin typeface="+mj-ea"/>
                <a:ea typeface="+mj-ea"/>
              </a:rPr>
              <a:t>Charies</a:t>
            </a:r>
            <a:r>
              <a:rPr kumimoji="1" lang="en-US" altLang="zh-CN" b="1" dirty="0">
                <a:latin typeface="+mj-ea"/>
                <a:ea typeface="+mj-ea"/>
              </a:rPr>
              <a:t> H</a:t>
            </a:r>
          </a:p>
          <a:p>
            <a:r>
              <a:rPr kumimoji="1" lang="en-US" altLang="zh-CN" b="1" dirty="0">
                <a:latin typeface="+mj-ea"/>
                <a:ea typeface="+mj-ea"/>
              </a:rPr>
              <a:t>Best </a:t>
            </a:r>
          </a:p>
          <a:p>
            <a:r>
              <a:rPr kumimoji="1" lang="en-US" altLang="en-US" b="1" dirty="0">
                <a:latin typeface="+mj-ea"/>
                <a:ea typeface="+mj-ea"/>
              </a:rPr>
              <a:t>(</a:t>
            </a:r>
            <a:r>
              <a:rPr kumimoji="1" lang="zh-CN" altLang="en-US" b="1" dirty="0">
                <a:latin typeface="+mj-ea"/>
                <a:ea typeface="+mj-ea"/>
              </a:rPr>
              <a:t>学生助理</a:t>
            </a:r>
            <a:r>
              <a:rPr kumimoji="1" lang="en-US" altLang="en-US" b="1" dirty="0">
                <a:latin typeface="+mj-ea"/>
                <a:ea typeface="+mj-ea"/>
              </a:rPr>
              <a:t>) </a:t>
            </a:r>
            <a:endParaRPr kumimoji="1" lang="en-US" altLang="zh-CN" b="1" dirty="0">
              <a:latin typeface="+mj-ea"/>
              <a:ea typeface="+mj-ea"/>
            </a:endParaRPr>
          </a:p>
        </p:txBody>
      </p:sp>
      <p:sp>
        <p:nvSpPr>
          <p:cNvPr id="10" name="Text Box 15"/>
          <p:cNvSpPr txBox="1">
            <a:spLocks noChangeArrowheads="1"/>
          </p:cNvSpPr>
          <p:nvPr/>
        </p:nvSpPr>
        <p:spPr bwMode="auto">
          <a:xfrm>
            <a:off x="6372200" y="1962768"/>
            <a:ext cx="178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dirty="0">
                <a:latin typeface="+mj-ea"/>
                <a:ea typeface="+mj-ea"/>
              </a:rPr>
              <a:t>J.J.R</a:t>
            </a:r>
          </a:p>
          <a:p>
            <a:r>
              <a:rPr kumimoji="1" lang="en-US" altLang="zh-CN" b="1" dirty="0">
                <a:latin typeface="+mj-ea"/>
                <a:ea typeface="+mj-ea"/>
              </a:rPr>
              <a:t>Macleod</a:t>
            </a:r>
            <a:endParaRPr kumimoji="1" lang="en-US" altLang="en-US" b="1" dirty="0">
              <a:latin typeface="+mj-ea"/>
              <a:ea typeface="+mj-ea"/>
            </a:endParaRPr>
          </a:p>
          <a:p>
            <a:r>
              <a:rPr kumimoji="1" lang="en-US" altLang="zh-CN" b="1" dirty="0">
                <a:latin typeface="+mj-ea"/>
                <a:ea typeface="+mj-ea"/>
              </a:rPr>
              <a:t>(</a:t>
            </a:r>
            <a:r>
              <a:rPr kumimoji="1" lang="zh-CN" altLang="en-US" b="1" dirty="0">
                <a:latin typeface="+mj-ea"/>
                <a:ea typeface="+mj-ea"/>
              </a:rPr>
              <a:t>生理学家</a:t>
            </a:r>
            <a:r>
              <a:rPr kumimoji="1" lang="en-US" altLang="en-US" b="1" dirty="0">
                <a:latin typeface="+mj-ea"/>
                <a:ea typeface="+mj-ea"/>
              </a:rPr>
              <a:t>) </a:t>
            </a:r>
            <a:endParaRPr kumimoji="1" lang="en-US" altLang="zh-CN" b="1" dirty="0">
              <a:latin typeface="+mj-ea"/>
              <a:ea typeface="+mj-ea"/>
            </a:endParaRPr>
          </a:p>
          <a:p>
            <a:pPr>
              <a:buFont typeface="cajcd fnta1" pitchFamily="18" charset="2"/>
              <a:buNone/>
            </a:pPr>
            <a:r>
              <a:rPr kumimoji="1" lang="zh-CN" altLang="en-US" b="1" dirty="0">
                <a:latin typeface="+mj-ea"/>
                <a:ea typeface="+mj-ea"/>
                <a:sym typeface="cajcd fnta1" pitchFamily="18" charset="2"/>
              </a:rPr>
              <a:t>获</a:t>
            </a:r>
            <a:r>
              <a:rPr kumimoji="1" lang="en-US" altLang="zh-CN" b="1" dirty="0">
                <a:latin typeface="+mj-ea"/>
                <a:ea typeface="+mj-ea"/>
                <a:sym typeface="cajcd fnta1" pitchFamily="18" charset="2"/>
              </a:rPr>
              <a:t>1923</a:t>
            </a:r>
            <a:r>
              <a:rPr kumimoji="1" lang="zh-CN" altLang="en-US" b="1" dirty="0">
                <a:latin typeface="+mj-ea"/>
                <a:ea typeface="+mj-ea"/>
                <a:sym typeface="cajcd fnta1" pitchFamily="18" charset="2"/>
              </a:rPr>
              <a:t>年</a:t>
            </a:r>
          </a:p>
          <a:p>
            <a:pPr>
              <a:buFont typeface="cajcd fnta1" pitchFamily="18" charset="2"/>
              <a:buNone/>
            </a:pPr>
            <a:r>
              <a:rPr kumimoji="1" lang="zh-CN" altLang="en-US" b="1" dirty="0">
                <a:latin typeface="+mj-ea"/>
                <a:ea typeface="+mj-ea"/>
              </a:rPr>
              <a:t>诺贝尔生理学奖</a:t>
            </a:r>
          </a:p>
        </p:txBody>
      </p:sp>
      <p:sp>
        <p:nvSpPr>
          <p:cNvPr id="11" name="Text Box 12"/>
          <p:cNvSpPr txBox="1">
            <a:spLocks noChangeArrowheads="1"/>
          </p:cNvSpPr>
          <p:nvPr/>
        </p:nvSpPr>
        <p:spPr bwMode="auto">
          <a:xfrm>
            <a:off x="6372200" y="4393158"/>
            <a:ext cx="11592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dirty="0">
                <a:latin typeface="+mj-ea"/>
                <a:ea typeface="+mj-ea"/>
              </a:rPr>
              <a:t>James B</a:t>
            </a:r>
            <a:endParaRPr kumimoji="1" lang="en-US" altLang="en-US" b="1" dirty="0">
              <a:latin typeface="+mj-ea"/>
              <a:ea typeface="+mj-ea"/>
            </a:endParaRPr>
          </a:p>
          <a:p>
            <a:r>
              <a:rPr kumimoji="1" lang="en-US" altLang="zh-CN" b="1" dirty="0" err="1">
                <a:latin typeface="+mj-ea"/>
                <a:ea typeface="+mj-ea"/>
              </a:rPr>
              <a:t>Collip</a:t>
            </a:r>
            <a:r>
              <a:rPr kumimoji="1" lang="en-US" altLang="zh-CN" b="1" dirty="0">
                <a:latin typeface="+mj-ea"/>
                <a:ea typeface="+mj-ea"/>
              </a:rPr>
              <a:t> </a:t>
            </a:r>
          </a:p>
          <a:p>
            <a:r>
              <a:rPr kumimoji="1" lang="en-US" altLang="zh-CN" b="1" dirty="0">
                <a:latin typeface="+mj-ea"/>
                <a:ea typeface="+mj-ea"/>
              </a:rPr>
              <a:t>(</a:t>
            </a:r>
            <a:r>
              <a:rPr kumimoji="1" lang="zh-CN" altLang="en-US" b="1" dirty="0">
                <a:latin typeface="+mj-ea"/>
                <a:ea typeface="+mj-ea"/>
              </a:rPr>
              <a:t>化学家</a:t>
            </a:r>
            <a:r>
              <a:rPr kumimoji="1" lang="en-US" altLang="en-US" b="1" dirty="0">
                <a:latin typeface="+mj-ea"/>
                <a:ea typeface="+mj-ea"/>
              </a:rPr>
              <a:t>)</a:t>
            </a:r>
            <a:endParaRPr lang="en-US" altLang="zh-CN" b="1" dirty="0">
              <a:latin typeface="+mj-ea"/>
              <a:ea typeface="+mj-ea"/>
            </a:endParaRPr>
          </a:p>
        </p:txBody>
      </p:sp>
      <p:pic>
        <p:nvPicPr>
          <p:cNvPr id="12" name="Picture 8"/>
          <p:cNvPicPr>
            <a:picLocks noChangeAspect="1" noChangeArrowheads="1"/>
          </p:cNvPicPr>
          <p:nvPr/>
        </p:nvPicPr>
        <p:blipFill>
          <a:blip r:embed="rId4">
            <a:lum contrast="6000"/>
            <a:extLst>
              <a:ext uri="{28A0092B-C50C-407E-A947-70E740481C1C}">
                <a14:useLocalDpi xmlns:a14="http://schemas.microsoft.com/office/drawing/2010/main" val="0"/>
              </a:ext>
            </a:extLst>
          </a:blip>
          <a:srcRect l="55019" t="2303" r="4292" b="47748"/>
          <a:stretch>
            <a:fillRect/>
          </a:stretch>
        </p:blipFill>
        <p:spPr bwMode="auto">
          <a:xfrm>
            <a:off x="4572000" y="3861048"/>
            <a:ext cx="15843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99592" y="6216124"/>
            <a:ext cx="7632848" cy="523220"/>
          </a:xfrm>
          <a:prstGeom prst="rect">
            <a:avLst/>
          </a:prstGeom>
        </p:spPr>
        <p:txBody>
          <a:bodyPr wrap="square">
            <a:spAutoFit/>
          </a:bodyPr>
          <a:lstStyle/>
          <a:p>
            <a:pPr>
              <a:buFont typeface="Wingdings" panose="05000000000000000000" pitchFamily="2" charset="2"/>
              <a:buNone/>
            </a:pPr>
            <a:r>
              <a:rPr kumimoji="1" lang="en-US" altLang="zh-CN" sz="2800" b="1" dirty="0">
                <a:solidFill>
                  <a:schemeClr val="accent5"/>
                </a:solidFill>
                <a:latin typeface="+mj-ea"/>
                <a:ea typeface="+mj-ea"/>
              </a:rPr>
              <a:t>1921</a:t>
            </a:r>
            <a:r>
              <a:rPr kumimoji="1" lang="zh-CN" altLang="en-US" sz="2800" b="1" dirty="0">
                <a:solidFill>
                  <a:schemeClr val="accent5"/>
                </a:solidFill>
                <a:latin typeface="+mj-ea"/>
                <a:ea typeface="+mj-ea"/>
              </a:rPr>
              <a:t>年</a:t>
            </a:r>
            <a:r>
              <a:rPr kumimoji="1" lang="en-US" altLang="zh-CN" sz="2800" b="1" dirty="0">
                <a:solidFill>
                  <a:schemeClr val="accent5"/>
                </a:solidFill>
                <a:latin typeface="+mj-ea"/>
                <a:ea typeface="+mj-ea"/>
              </a:rPr>
              <a:t>—</a:t>
            </a:r>
            <a:r>
              <a:rPr kumimoji="1" lang="zh-CN" altLang="en-US" sz="2800" b="1" dirty="0">
                <a:solidFill>
                  <a:schemeClr val="accent5"/>
                </a:solidFill>
                <a:latin typeface="+mj-ea"/>
                <a:ea typeface="+mj-ea"/>
              </a:rPr>
              <a:t>从狗的胰脏提取了胰岛素并用于临床</a:t>
            </a:r>
          </a:p>
        </p:txBody>
      </p:sp>
      <p:pic>
        <p:nvPicPr>
          <p:cNvPr id="2" name="图片 1"/>
          <p:cNvPicPr>
            <a:picLocks noChangeAspect="1"/>
          </p:cNvPicPr>
          <p:nvPr/>
        </p:nvPicPr>
        <p:blipFill>
          <a:blip r:embed="rId5"/>
          <a:stretch>
            <a:fillRect/>
          </a:stretch>
        </p:blipFill>
        <p:spPr>
          <a:xfrm>
            <a:off x="2814391" y="1465921"/>
            <a:ext cx="3377245" cy="5392079"/>
          </a:xfrm>
          <a:prstGeom prst="rect">
            <a:avLst/>
          </a:prstGeom>
        </p:spPr>
      </p:pic>
    </p:spTree>
    <p:custDataLst>
      <p:tags r:id="rId1"/>
    </p:custDataLst>
    <p:extLst>
      <p:ext uri="{BB962C8B-B14F-4D97-AF65-F5344CB8AC3E}">
        <p14:creationId xmlns:p14="http://schemas.microsoft.com/office/powerpoint/2010/main" val="374112913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411760" y="298804"/>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胰岛素的研发</a:t>
            </a:r>
            <a:r>
              <a:rPr lang="zh-CN" altLang="en-US" sz="4800" b="1" dirty="0">
                <a:solidFill>
                  <a:srgbClr val="0000CC"/>
                </a:solidFill>
                <a:effectLst>
                  <a:outerShdw blurRad="38100" dist="38100" dir="2700000" algn="tl">
                    <a:srgbClr val="000000">
                      <a:alpha val="43137"/>
                    </a:srgbClr>
                  </a:outerShdw>
                </a:effectLst>
                <a:cs typeface="+mn-cs"/>
              </a:rPr>
              <a:t>史</a:t>
            </a:r>
          </a:p>
        </p:txBody>
      </p:sp>
      <p:grpSp>
        <p:nvGrpSpPr>
          <p:cNvPr id="13" name="组合 12">
            <a:extLst>
              <a:ext uri="{FF2B5EF4-FFF2-40B4-BE49-F238E27FC236}">
                <a16:creationId xmlns="" xmlns:a16="http://schemas.microsoft.com/office/drawing/2014/main" id="{0C90C764-AAFE-460B-9988-5056F12C6EBD}"/>
              </a:ext>
            </a:extLst>
          </p:cNvPr>
          <p:cNvGrpSpPr/>
          <p:nvPr/>
        </p:nvGrpSpPr>
        <p:grpSpPr>
          <a:xfrm>
            <a:off x="4622304" y="1316991"/>
            <a:ext cx="4521696" cy="5523673"/>
            <a:chOff x="1036614" y="1124744"/>
            <a:chExt cx="4521696" cy="5523673"/>
          </a:xfrm>
        </p:grpSpPr>
        <p:graphicFrame>
          <p:nvGraphicFramePr>
            <p:cNvPr id="14" name="Object 2">
              <a:extLst>
                <a:ext uri="{FF2B5EF4-FFF2-40B4-BE49-F238E27FC236}">
                  <a16:creationId xmlns="" xmlns:a16="http://schemas.microsoft.com/office/drawing/2014/main" id="{B4EF6D72-CA66-423B-A698-72311B1273E7}"/>
                </a:ext>
              </a:extLst>
            </p:cNvPr>
            <p:cNvGraphicFramePr>
              <a:graphicFrameLocks noChangeAspect="1"/>
            </p:cNvGraphicFramePr>
            <p:nvPr>
              <p:extLst/>
            </p:nvPr>
          </p:nvGraphicFramePr>
          <p:xfrm>
            <a:off x="1271464" y="1124744"/>
            <a:ext cx="3657600" cy="2593975"/>
          </p:xfrm>
          <a:graphic>
            <a:graphicData uri="http://schemas.openxmlformats.org/presentationml/2006/ole">
              <mc:AlternateContent xmlns:mc="http://schemas.openxmlformats.org/markup-compatibility/2006">
                <mc:Choice xmlns:v="urn:schemas-microsoft-com:vml" Requires="v">
                  <p:oleObj spid="_x0000_s2080" r:id="rId5" imgW="3238500" imgH="2362200" progId="Paint.Picture">
                    <p:embed/>
                  </p:oleObj>
                </mc:Choice>
                <mc:Fallback>
                  <p:oleObj r:id="rId5" imgW="3238500" imgH="2362200" progId="Paint.Picture">
                    <p:embed/>
                    <p:pic>
                      <p:nvPicPr>
                        <p:cNvPr id="0" name=""/>
                        <p:cNvPicPr/>
                        <p:nvPr/>
                      </p:nvPicPr>
                      <p:blipFill>
                        <a:blip r:embed="rId6"/>
                        <a:stretch>
                          <a:fillRect/>
                        </a:stretch>
                      </p:blipFill>
                      <p:spPr>
                        <a:xfrm>
                          <a:off x="1271464" y="1124744"/>
                          <a:ext cx="3657600" cy="2593975"/>
                        </a:xfrm>
                        <a:prstGeom prst="rect">
                          <a:avLst/>
                        </a:prstGeom>
                        <a:noFill/>
                        <a:ln w="38100">
                          <a:noFill/>
                          <a:miter/>
                        </a:ln>
                      </p:spPr>
                    </p:pic>
                  </p:oleObj>
                </mc:Fallback>
              </mc:AlternateContent>
            </a:graphicData>
          </a:graphic>
        </p:graphicFrame>
        <p:pic>
          <p:nvPicPr>
            <p:cNvPr id="15" name="Picture 1029" descr="人工牛胰岛素动物试验成功">
              <a:extLst>
                <a:ext uri="{FF2B5EF4-FFF2-40B4-BE49-F238E27FC236}">
                  <a16:creationId xmlns="" xmlns:a16="http://schemas.microsoft.com/office/drawing/2014/main" id="{C34059AD-6947-4A60-ACA6-66FEAB0B37B1}"/>
                </a:ext>
              </a:extLst>
            </p:cNvPr>
            <p:cNvPicPr>
              <a:picLocks noChangeAspect="1"/>
            </p:cNvPicPr>
            <p:nvPr/>
          </p:nvPicPr>
          <p:blipFill>
            <a:blip r:embed="rId7"/>
            <a:stretch>
              <a:fillRect/>
            </a:stretch>
          </p:blipFill>
          <p:spPr>
            <a:xfrm>
              <a:off x="1775520" y="2854113"/>
              <a:ext cx="2962771" cy="2404987"/>
            </a:xfrm>
            <a:prstGeom prst="rect">
              <a:avLst/>
            </a:prstGeom>
            <a:noFill/>
            <a:ln w="9525">
              <a:noFill/>
            </a:ln>
          </p:spPr>
        </p:pic>
        <p:sp>
          <p:nvSpPr>
            <p:cNvPr id="16" name="矩形 15">
              <a:extLst>
                <a:ext uri="{FF2B5EF4-FFF2-40B4-BE49-F238E27FC236}">
                  <a16:creationId xmlns="" xmlns:a16="http://schemas.microsoft.com/office/drawing/2014/main" id="{F398C138-C675-4E9E-92D9-DFDF977AE148}"/>
                </a:ext>
              </a:extLst>
            </p:cNvPr>
            <p:cNvSpPr/>
            <p:nvPr/>
          </p:nvSpPr>
          <p:spPr>
            <a:xfrm>
              <a:off x="1036614" y="5448088"/>
              <a:ext cx="4521696" cy="1200329"/>
            </a:xfrm>
            <a:prstGeom prst="rect">
              <a:avLst/>
            </a:prstGeom>
          </p:spPr>
          <p:txBody>
            <a:bodyPr wrap="square">
              <a:spAutoFit/>
            </a:bodyPr>
            <a:lstStyle/>
            <a:p>
              <a:pPr lvl="0" algn="ctr">
                <a:lnSpc>
                  <a:spcPct val="120000"/>
                </a:lnSpc>
                <a:spcBef>
                  <a:spcPct val="0"/>
                </a:spcBef>
                <a:buSzPct val="100000"/>
              </a:pPr>
              <a:r>
                <a:rPr lang="zh-CN" altLang="en-US" sz="2000" b="1" dirty="0">
                  <a:solidFill>
                    <a:schemeClr val="tx1">
                      <a:lumMod val="95000"/>
                      <a:lumOff val="5000"/>
                    </a:schemeClr>
                  </a:solidFill>
                  <a:latin typeface="+mj-ea"/>
                  <a:ea typeface="+mj-ea"/>
                </a:rPr>
                <a:t> </a:t>
              </a:r>
              <a:r>
                <a:rPr lang="en-US" altLang="zh-CN" sz="2000" b="1" dirty="0">
                  <a:solidFill>
                    <a:schemeClr val="tx1">
                      <a:lumMod val="95000"/>
                      <a:lumOff val="5000"/>
                    </a:schemeClr>
                  </a:solidFill>
                  <a:latin typeface="+mj-ea"/>
                  <a:ea typeface="+mj-ea"/>
                </a:rPr>
                <a:t>1958</a:t>
              </a:r>
              <a:r>
                <a:rPr lang="zh-CN" altLang="en-US" sz="2000" b="1" dirty="0">
                  <a:solidFill>
                    <a:schemeClr val="tx1">
                      <a:lumMod val="95000"/>
                      <a:lumOff val="5000"/>
                    </a:schemeClr>
                  </a:solidFill>
                  <a:latin typeface="+mj-ea"/>
                  <a:ea typeface="+mj-ea"/>
                </a:rPr>
                <a:t>年，由中科院上海生物化学所、有机化学所和北京大学</a:t>
              </a:r>
              <a:r>
                <a:rPr lang="zh-CN" altLang="en-US" sz="2000" b="1" dirty="0" smtClean="0">
                  <a:solidFill>
                    <a:schemeClr val="tx1">
                      <a:lumMod val="95000"/>
                      <a:lumOff val="5000"/>
                    </a:schemeClr>
                  </a:solidFill>
                  <a:latin typeface="+mj-ea"/>
                  <a:ea typeface="+mj-ea"/>
                </a:rPr>
                <a:t>联合获得</a:t>
              </a:r>
              <a:r>
                <a:rPr lang="zh-CN" altLang="en-US" sz="2000" b="1" dirty="0">
                  <a:solidFill>
                    <a:schemeClr val="tx1">
                      <a:lumMod val="95000"/>
                      <a:lumOff val="5000"/>
                    </a:schemeClr>
                  </a:solidFill>
                  <a:latin typeface="+mj-ea"/>
                  <a:ea typeface="+mj-ea"/>
                </a:rPr>
                <a:t>人工合成牛</a:t>
              </a:r>
              <a:r>
                <a:rPr lang="zh-CN" altLang="en-US" sz="2000" b="1" dirty="0" smtClean="0">
                  <a:solidFill>
                    <a:schemeClr val="tx1">
                      <a:lumMod val="95000"/>
                      <a:lumOff val="5000"/>
                    </a:schemeClr>
                  </a:solidFill>
                  <a:latin typeface="+mj-ea"/>
                  <a:ea typeface="+mj-ea"/>
                </a:rPr>
                <a:t>胰岛素</a:t>
              </a:r>
              <a:endParaRPr lang="zh-CN" altLang="en-US" sz="2000" b="1" dirty="0">
                <a:solidFill>
                  <a:schemeClr val="tx1">
                    <a:lumMod val="95000"/>
                    <a:lumOff val="5000"/>
                  </a:schemeClr>
                </a:solidFill>
                <a:latin typeface="+mj-ea"/>
                <a:ea typeface="+mj-ea"/>
              </a:endParaRPr>
            </a:p>
          </p:txBody>
        </p:sp>
      </p:grpSp>
      <p:pic>
        <p:nvPicPr>
          <p:cNvPr id="17" name="Picture 31" descr="image003"/>
          <p:cNvPicPr>
            <a:picLocks noChangeAspect="1" noChangeArrowheads="1"/>
          </p:cNvPicPr>
          <p:nvPr/>
        </p:nvPicPr>
        <p:blipFill>
          <a:blip r:embed="rId8">
            <a:lum bright="18000" contrast="6000"/>
            <a:extLst>
              <a:ext uri="{28A0092B-C50C-407E-A947-70E740481C1C}">
                <a14:useLocalDpi xmlns:a14="http://schemas.microsoft.com/office/drawing/2010/main" val="0"/>
              </a:ext>
            </a:extLst>
          </a:blip>
          <a:srcRect/>
          <a:stretch>
            <a:fillRect/>
          </a:stretch>
        </p:blipFill>
        <p:spPr>
          <a:xfrm>
            <a:off x="467544" y="1304925"/>
            <a:ext cx="3003550" cy="4248150"/>
          </a:xfrm>
          <a:prstGeom prst="rect">
            <a:avLst/>
          </a:prstGeom>
          <a:ln/>
        </p:spPr>
      </p:pic>
      <p:sp>
        <p:nvSpPr>
          <p:cNvPr id="18" name="矩形 17"/>
          <p:cNvSpPr/>
          <p:nvPr/>
        </p:nvSpPr>
        <p:spPr>
          <a:xfrm>
            <a:off x="-16428" y="5721332"/>
            <a:ext cx="6096000" cy="1015663"/>
          </a:xfrm>
          <a:prstGeom prst="rect">
            <a:avLst/>
          </a:prstGeom>
        </p:spPr>
        <p:txBody>
          <a:bodyPr>
            <a:spAutoFit/>
          </a:bodyPr>
          <a:lstStyle/>
          <a:p>
            <a:r>
              <a:rPr lang="en-US" altLang="zh-CN" sz="2000" b="1" dirty="0">
                <a:latin typeface="+mj-ea"/>
                <a:ea typeface="+mj-ea"/>
              </a:rPr>
              <a:t>1955</a:t>
            </a:r>
            <a:r>
              <a:rPr lang="zh-CN" altLang="en-US" sz="2000" b="1" dirty="0">
                <a:latin typeface="+mj-ea"/>
                <a:ea typeface="+mj-ea"/>
              </a:rPr>
              <a:t>年</a:t>
            </a:r>
            <a:r>
              <a:rPr lang="en-US" altLang="zh-CN" sz="2000" b="1" dirty="0">
                <a:latin typeface="+mj-ea"/>
                <a:ea typeface="+mj-ea"/>
              </a:rPr>
              <a:t>——  </a:t>
            </a:r>
            <a:r>
              <a:rPr lang="en-US" altLang="zh-CN" sz="2000" b="1" dirty="0" smtClean="0">
                <a:latin typeface="+mj-ea"/>
                <a:ea typeface="+mj-ea"/>
              </a:rPr>
              <a:t>Frederick </a:t>
            </a:r>
            <a:r>
              <a:rPr lang="en-US" altLang="zh-CN" sz="2000" b="1" dirty="0">
                <a:latin typeface="+mj-ea"/>
                <a:ea typeface="+mj-ea"/>
              </a:rPr>
              <a:t>Sanger </a:t>
            </a:r>
          </a:p>
          <a:p>
            <a:r>
              <a:rPr lang="en-US" altLang="zh-CN" sz="2000" b="1" dirty="0">
                <a:latin typeface="+mj-ea"/>
                <a:ea typeface="+mj-ea"/>
              </a:rPr>
              <a:t>  (</a:t>
            </a:r>
            <a:r>
              <a:rPr lang="zh-CN" altLang="en-US" sz="2000" b="1" dirty="0">
                <a:latin typeface="+mj-ea"/>
                <a:ea typeface="+mj-ea"/>
              </a:rPr>
              <a:t>英国</a:t>
            </a:r>
            <a:r>
              <a:rPr lang="en-US" altLang="zh-CN" sz="2000" b="1" dirty="0">
                <a:latin typeface="+mj-ea"/>
                <a:ea typeface="+mj-ea"/>
              </a:rPr>
              <a:t>)</a:t>
            </a:r>
          </a:p>
          <a:p>
            <a:r>
              <a:rPr lang="en-US" altLang="zh-CN" sz="2000" b="1" dirty="0">
                <a:latin typeface="+mj-ea"/>
                <a:ea typeface="+mj-ea"/>
              </a:rPr>
              <a:t>  —— </a:t>
            </a:r>
            <a:r>
              <a:rPr lang="zh-CN" altLang="en-US" sz="2000" b="1" dirty="0">
                <a:latin typeface="+mj-ea"/>
                <a:ea typeface="+mj-ea"/>
              </a:rPr>
              <a:t>阐明牛胰岛素的氨基酸排列顺序</a:t>
            </a:r>
          </a:p>
        </p:txBody>
      </p:sp>
    </p:spTree>
    <p:custDataLst>
      <p:tags r:id="rId2"/>
    </p:custDataLst>
    <p:extLst>
      <p:ext uri="{BB962C8B-B14F-4D97-AF65-F5344CB8AC3E}">
        <p14:creationId xmlns:p14="http://schemas.microsoft.com/office/powerpoint/2010/main" val="204599048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419872" y="260648"/>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2" name="矩形 1"/>
          <p:cNvSpPr/>
          <p:nvPr/>
        </p:nvSpPr>
        <p:spPr>
          <a:xfrm>
            <a:off x="107504" y="1124744"/>
            <a:ext cx="9145016" cy="3323987"/>
          </a:xfrm>
          <a:prstGeom prst="rect">
            <a:avLst/>
          </a:prstGeom>
        </p:spPr>
        <p:txBody>
          <a:bodyPr wrap="square">
            <a:spAutoFit/>
          </a:bodyPr>
          <a:lstStyle/>
          <a:p>
            <a:pPr>
              <a:lnSpc>
                <a:spcPct val="150000"/>
              </a:lnSpc>
              <a:buFontTx/>
              <a:buNone/>
            </a:pPr>
            <a:r>
              <a:rPr lang="zh-CN" altLang="en-US" sz="2800" b="1" dirty="0">
                <a:latin typeface="+mj-ea"/>
                <a:ea typeface="+mj-ea"/>
              </a:rPr>
              <a:t>胰岛素为</a:t>
            </a:r>
            <a:r>
              <a:rPr lang="zh-CN" altLang="en-US" sz="2800" b="1" dirty="0">
                <a:solidFill>
                  <a:srgbClr val="0000FF"/>
                </a:solidFill>
                <a:latin typeface="+mj-ea"/>
                <a:ea typeface="+mj-ea"/>
              </a:rPr>
              <a:t>酸性蛋白质</a:t>
            </a:r>
            <a:r>
              <a:rPr lang="zh-CN" altLang="en-US" sz="2800" b="1" dirty="0">
                <a:latin typeface="+mj-ea"/>
                <a:ea typeface="+mj-ea"/>
              </a:rPr>
              <a:t>，由</a:t>
            </a:r>
            <a:r>
              <a:rPr lang="en-US" altLang="zh-CN" sz="2800" b="1" dirty="0">
                <a:latin typeface="+mj-ea"/>
                <a:ea typeface="+mj-ea"/>
              </a:rPr>
              <a:t>51</a:t>
            </a:r>
            <a:r>
              <a:rPr lang="zh-CN" altLang="en-US" sz="2800" b="1" dirty="0">
                <a:latin typeface="+mj-ea"/>
                <a:ea typeface="+mj-ea"/>
              </a:rPr>
              <a:t>个</a:t>
            </a:r>
            <a:r>
              <a:rPr lang="zh-CN" altLang="en-US" sz="2800" b="1" dirty="0">
                <a:solidFill>
                  <a:srgbClr val="0000FF"/>
                </a:solidFill>
                <a:latin typeface="+mj-ea"/>
                <a:ea typeface="+mj-ea"/>
              </a:rPr>
              <a:t>氨基酸</a:t>
            </a:r>
            <a:r>
              <a:rPr lang="zh-CN" altLang="en-US" sz="2800" b="1" dirty="0">
                <a:latin typeface="+mj-ea"/>
                <a:ea typeface="+mj-ea"/>
              </a:rPr>
              <a:t>组成。</a:t>
            </a:r>
            <a:r>
              <a:rPr lang="en-US" altLang="zh-CN" sz="2800" b="1" dirty="0">
                <a:solidFill>
                  <a:srgbClr val="CC00FF"/>
                </a:solidFill>
                <a:latin typeface="+mj-ea"/>
                <a:ea typeface="+mj-ea"/>
              </a:rPr>
              <a:t> </a:t>
            </a:r>
          </a:p>
          <a:p>
            <a:pPr>
              <a:lnSpc>
                <a:spcPct val="150000"/>
              </a:lnSpc>
              <a:buFontTx/>
              <a:buNone/>
            </a:pPr>
            <a:r>
              <a:rPr lang="en-US" altLang="zh-CN" sz="2800" b="1" dirty="0">
                <a:solidFill>
                  <a:srgbClr val="FF0000"/>
                </a:solidFill>
                <a:latin typeface="+mj-ea"/>
                <a:ea typeface="+mj-ea"/>
              </a:rPr>
              <a:t>【</a:t>
            </a:r>
            <a:r>
              <a:rPr lang="zh-CN" altLang="en-US" sz="2800" b="1" dirty="0">
                <a:solidFill>
                  <a:srgbClr val="FF0000"/>
                </a:solidFill>
                <a:latin typeface="+mj-ea"/>
                <a:ea typeface="+mj-ea"/>
              </a:rPr>
              <a:t>来源</a:t>
            </a:r>
            <a:r>
              <a:rPr lang="en-US" altLang="zh-CN" sz="2800" b="1" dirty="0">
                <a:solidFill>
                  <a:srgbClr val="FF0000"/>
                </a:solidFill>
                <a:latin typeface="+mj-ea"/>
                <a:ea typeface="+mj-ea"/>
              </a:rPr>
              <a:t>】</a:t>
            </a:r>
            <a:r>
              <a:rPr lang="zh-CN" altLang="en-US" sz="2800" b="1" dirty="0">
                <a:solidFill>
                  <a:srgbClr val="0D0D0D"/>
                </a:solidFill>
                <a:latin typeface="+mj-ea"/>
                <a:ea typeface="+mj-ea"/>
              </a:rPr>
              <a:t>胰腺</a:t>
            </a:r>
            <a:r>
              <a:rPr lang="en-US" altLang="zh-CN" sz="2800" b="1" dirty="0">
                <a:solidFill>
                  <a:srgbClr val="0D0D0D"/>
                </a:solidFill>
                <a:latin typeface="+mj-ea"/>
                <a:ea typeface="+mj-ea"/>
              </a:rPr>
              <a:t>β</a:t>
            </a:r>
            <a:r>
              <a:rPr lang="zh-CN" altLang="en-US" sz="2800" b="1" dirty="0">
                <a:solidFill>
                  <a:srgbClr val="0D0D0D"/>
                </a:solidFill>
                <a:latin typeface="+mj-ea"/>
                <a:ea typeface="+mj-ea"/>
              </a:rPr>
              <a:t>细胞分泌。</a:t>
            </a:r>
          </a:p>
          <a:p>
            <a:pPr>
              <a:lnSpc>
                <a:spcPct val="150000"/>
              </a:lnSpc>
              <a:buFontTx/>
              <a:buNone/>
            </a:pPr>
            <a:r>
              <a:rPr lang="zh-CN" altLang="en-US" sz="2800" b="1" dirty="0">
                <a:solidFill>
                  <a:srgbClr val="0D0D0D"/>
                </a:solidFill>
                <a:latin typeface="+mj-ea"/>
                <a:ea typeface="+mj-ea"/>
              </a:rPr>
              <a:t> 药用胰岛素是从猪、牛等家畜胰腺中提取</a:t>
            </a:r>
            <a:r>
              <a:rPr lang="en-US" altLang="zh-CN" sz="2800" b="1" dirty="0">
                <a:solidFill>
                  <a:srgbClr val="0D0D0D"/>
                </a:solidFill>
                <a:latin typeface="+mj-ea"/>
                <a:ea typeface="+mj-ea"/>
              </a:rPr>
              <a:t>;65</a:t>
            </a:r>
            <a:r>
              <a:rPr lang="zh-CN" altLang="en-US" sz="2800" b="1" dirty="0">
                <a:solidFill>
                  <a:srgbClr val="0D0D0D"/>
                </a:solidFill>
                <a:latin typeface="+mj-ea"/>
                <a:ea typeface="+mj-ea"/>
              </a:rPr>
              <a:t>年</a:t>
            </a:r>
            <a:r>
              <a:rPr lang="en-US" altLang="zh-CN" sz="2800" b="1" dirty="0">
                <a:solidFill>
                  <a:srgbClr val="0D0D0D"/>
                </a:solidFill>
                <a:latin typeface="+mj-ea"/>
                <a:ea typeface="+mj-ea"/>
              </a:rPr>
              <a:t>—</a:t>
            </a:r>
            <a:r>
              <a:rPr lang="zh-CN" altLang="en-US" sz="2800" b="1" dirty="0">
                <a:solidFill>
                  <a:srgbClr val="0D0D0D"/>
                </a:solidFill>
                <a:latin typeface="+mj-ea"/>
                <a:ea typeface="+mj-ea"/>
              </a:rPr>
              <a:t>人工合成</a:t>
            </a:r>
            <a:r>
              <a:rPr lang="en-US" altLang="zh-CN" sz="2800" b="1" dirty="0">
                <a:solidFill>
                  <a:srgbClr val="0D0D0D"/>
                </a:solidFill>
                <a:latin typeface="+mj-ea"/>
                <a:ea typeface="+mj-ea"/>
              </a:rPr>
              <a:t>,</a:t>
            </a:r>
            <a:r>
              <a:rPr lang="zh-CN" altLang="zh-CN" sz="2800" b="1" dirty="0">
                <a:solidFill>
                  <a:srgbClr val="0D0D0D"/>
                </a:solidFill>
                <a:latin typeface="+mj-ea"/>
                <a:ea typeface="+mj-ea"/>
              </a:rPr>
              <a:t> 目前</a:t>
            </a:r>
            <a:r>
              <a:rPr lang="en-US" altLang="zh-CN" sz="2800" b="1" dirty="0">
                <a:solidFill>
                  <a:srgbClr val="0D0D0D"/>
                </a:solidFill>
                <a:latin typeface="+mj-ea"/>
                <a:ea typeface="+mj-ea"/>
              </a:rPr>
              <a:t>—</a:t>
            </a:r>
            <a:r>
              <a:rPr lang="zh-CN" altLang="zh-CN" sz="2800" b="1" dirty="0">
                <a:solidFill>
                  <a:srgbClr val="0D0D0D"/>
                </a:solidFill>
                <a:latin typeface="+mj-ea"/>
                <a:ea typeface="+mj-ea"/>
              </a:rPr>
              <a:t>人工重组</a:t>
            </a:r>
          </a:p>
          <a:p>
            <a:pPr>
              <a:lnSpc>
                <a:spcPct val="150000"/>
              </a:lnSpc>
              <a:buFontTx/>
              <a:buNone/>
            </a:pPr>
            <a:endParaRPr lang="zh-CN" altLang="en-US" sz="2800" dirty="0">
              <a:solidFill>
                <a:srgbClr val="0D0D0D"/>
              </a:solidFill>
              <a:latin typeface="+mj-ea"/>
              <a:ea typeface="+mj-ea"/>
            </a:endParaRPr>
          </a:p>
        </p:txBody>
      </p:sp>
      <p:pic>
        <p:nvPicPr>
          <p:cNvPr id="3" name="图片 2"/>
          <p:cNvPicPr>
            <a:picLocks noChangeAspect="1"/>
          </p:cNvPicPr>
          <p:nvPr/>
        </p:nvPicPr>
        <p:blipFill>
          <a:blip r:embed="rId4"/>
          <a:stretch>
            <a:fillRect/>
          </a:stretch>
        </p:blipFill>
        <p:spPr>
          <a:xfrm>
            <a:off x="936104" y="3933056"/>
            <a:ext cx="7271792" cy="2225419"/>
          </a:xfrm>
          <a:prstGeom prst="rect">
            <a:avLst/>
          </a:prstGeom>
        </p:spPr>
      </p:pic>
      <p:sp>
        <p:nvSpPr>
          <p:cNvPr id="4" name="矩形 3"/>
          <p:cNvSpPr/>
          <p:nvPr/>
        </p:nvSpPr>
        <p:spPr>
          <a:xfrm>
            <a:off x="2987824" y="6309320"/>
            <a:ext cx="2954655" cy="461665"/>
          </a:xfrm>
          <a:prstGeom prst="rect">
            <a:avLst/>
          </a:prstGeom>
        </p:spPr>
        <p:txBody>
          <a:bodyPr wrap="none">
            <a:spAutoFit/>
          </a:bodyPr>
          <a:lstStyle/>
          <a:p>
            <a:r>
              <a:rPr lang="zh-CN" altLang="en-US" sz="2400" dirty="0">
                <a:solidFill>
                  <a:srgbClr val="0D0D0D"/>
                </a:solidFill>
                <a:latin typeface="+mj-ea"/>
                <a:ea typeface="+mj-ea"/>
              </a:rPr>
              <a:t>人胰岛素分子结构图</a:t>
            </a:r>
          </a:p>
        </p:txBody>
      </p:sp>
    </p:spTree>
    <p:custDataLst>
      <p:tags r:id="rId1"/>
    </p:custDataLst>
    <p:extLst>
      <p:ext uri="{BB962C8B-B14F-4D97-AF65-F5344CB8AC3E}">
        <p14:creationId xmlns:p14="http://schemas.microsoft.com/office/powerpoint/2010/main" val="299792076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419872" y="260648"/>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2" name="矩形 1"/>
          <p:cNvSpPr/>
          <p:nvPr/>
        </p:nvSpPr>
        <p:spPr>
          <a:xfrm>
            <a:off x="251520" y="1124744"/>
            <a:ext cx="8712968" cy="5447645"/>
          </a:xfrm>
          <a:prstGeom prst="rect">
            <a:avLst/>
          </a:prstGeom>
        </p:spPr>
        <p:txBody>
          <a:bodyPr wrap="square">
            <a:spAutoFit/>
          </a:bodyPr>
          <a:lstStyle/>
          <a:p>
            <a:pPr>
              <a:lnSpc>
                <a:spcPct val="150000"/>
              </a:lnSpc>
              <a:buFontTx/>
              <a:buNone/>
            </a:pPr>
            <a:r>
              <a:rPr lang="en-US" altLang="zh-CN" sz="3600" b="1" dirty="0" smtClean="0">
                <a:solidFill>
                  <a:srgbClr val="FF0000"/>
                </a:solidFill>
                <a:latin typeface="+mj-ea"/>
                <a:ea typeface="+mj-ea"/>
              </a:rPr>
              <a:t>【</a:t>
            </a:r>
            <a:r>
              <a:rPr lang="zh-CN" altLang="en-US" sz="3600" b="1" dirty="0">
                <a:solidFill>
                  <a:srgbClr val="FF0000"/>
                </a:solidFill>
                <a:latin typeface="+mj-ea"/>
                <a:ea typeface="+mj-ea"/>
              </a:rPr>
              <a:t>药动学</a:t>
            </a:r>
            <a:r>
              <a:rPr lang="en-US" altLang="zh-CN" sz="3600" b="1" dirty="0">
                <a:solidFill>
                  <a:srgbClr val="FF0000"/>
                </a:solidFill>
                <a:latin typeface="+mj-ea"/>
                <a:ea typeface="+mj-ea"/>
              </a:rPr>
              <a:t>】</a:t>
            </a:r>
          </a:p>
          <a:p>
            <a:pPr>
              <a:lnSpc>
                <a:spcPct val="150000"/>
              </a:lnSpc>
              <a:buFontTx/>
              <a:buNone/>
            </a:pPr>
            <a:r>
              <a:rPr lang="en-US" altLang="zh-CN" sz="2800" b="1" dirty="0">
                <a:solidFill>
                  <a:srgbClr val="0D0D0D"/>
                </a:solidFill>
                <a:latin typeface="+mj-ea"/>
                <a:ea typeface="+mj-ea"/>
              </a:rPr>
              <a:t>1)</a:t>
            </a:r>
            <a:r>
              <a:rPr lang="zh-CN" altLang="en-US" sz="2800" b="1" dirty="0">
                <a:solidFill>
                  <a:srgbClr val="0D0D0D"/>
                </a:solidFill>
                <a:latin typeface="+mj-ea"/>
                <a:ea typeface="+mj-ea"/>
              </a:rPr>
              <a:t>口服无效，</a:t>
            </a:r>
            <a:r>
              <a:rPr lang="zh-CN" altLang="en-US" sz="2800" b="1" dirty="0">
                <a:solidFill>
                  <a:schemeClr val="accent2"/>
                </a:solidFill>
                <a:latin typeface="+mj-ea"/>
                <a:ea typeface="+mj-ea"/>
              </a:rPr>
              <a:t>皮注或静注</a:t>
            </a:r>
            <a:endParaRPr lang="en-US" altLang="zh-CN" sz="2800" b="1" dirty="0">
              <a:solidFill>
                <a:srgbClr val="0D0D0D"/>
              </a:solidFill>
              <a:latin typeface="+mj-ea"/>
              <a:ea typeface="+mj-ea"/>
            </a:endParaRPr>
          </a:p>
          <a:p>
            <a:pPr>
              <a:lnSpc>
                <a:spcPct val="150000"/>
              </a:lnSpc>
              <a:buFontTx/>
              <a:buNone/>
            </a:pPr>
            <a:r>
              <a:rPr lang="en-US" altLang="zh-CN" sz="2800" b="1" dirty="0" smtClean="0">
                <a:solidFill>
                  <a:srgbClr val="0D0D0D"/>
                </a:solidFill>
                <a:latin typeface="+mj-ea"/>
                <a:ea typeface="+mj-ea"/>
              </a:rPr>
              <a:t>   </a:t>
            </a:r>
            <a:r>
              <a:rPr lang="zh-CN" altLang="en-US" sz="2800" b="1" dirty="0" smtClean="0">
                <a:solidFill>
                  <a:srgbClr val="0D0D0D"/>
                </a:solidFill>
                <a:latin typeface="+mj-ea"/>
                <a:ea typeface="+mj-ea"/>
              </a:rPr>
              <a:t>作用</a:t>
            </a:r>
            <a:r>
              <a:rPr lang="zh-CN" altLang="en-US" sz="2800" b="1" dirty="0">
                <a:solidFill>
                  <a:srgbClr val="0D0D0D"/>
                </a:solidFill>
                <a:latin typeface="+mj-ea"/>
                <a:ea typeface="+mj-ea"/>
              </a:rPr>
              <a:t>维持时间短（</a:t>
            </a:r>
            <a:r>
              <a:rPr lang="en-US" altLang="zh-CN" sz="2800" b="1" dirty="0">
                <a:solidFill>
                  <a:srgbClr val="0D0D0D"/>
                </a:solidFill>
                <a:latin typeface="+mj-ea"/>
                <a:ea typeface="+mj-ea"/>
              </a:rPr>
              <a:t>T</a:t>
            </a:r>
            <a:r>
              <a:rPr lang="en-US" altLang="zh-CN" sz="2800" b="1" baseline="-25000" dirty="0">
                <a:solidFill>
                  <a:srgbClr val="0D0D0D"/>
                </a:solidFill>
                <a:latin typeface="+mj-ea"/>
                <a:ea typeface="+mj-ea"/>
              </a:rPr>
              <a:t>1/2</a:t>
            </a:r>
            <a:r>
              <a:rPr lang="en-US" altLang="zh-CN" sz="2800" b="1" dirty="0">
                <a:solidFill>
                  <a:srgbClr val="0D0D0D"/>
                </a:solidFill>
                <a:latin typeface="+mj-ea"/>
                <a:ea typeface="+mj-ea"/>
              </a:rPr>
              <a:t>=9~10</a:t>
            </a:r>
            <a:r>
              <a:rPr lang="zh-CN" altLang="en-US" sz="2800" b="1" dirty="0">
                <a:solidFill>
                  <a:srgbClr val="0D0D0D"/>
                </a:solidFill>
                <a:latin typeface="+mj-ea"/>
                <a:ea typeface="+mj-ea"/>
              </a:rPr>
              <a:t> </a:t>
            </a:r>
            <a:r>
              <a:rPr lang="en-US" altLang="zh-CN" sz="2800" b="1" dirty="0">
                <a:solidFill>
                  <a:srgbClr val="0D0D0D"/>
                </a:solidFill>
                <a:latin typeface="+mj-ea"/>
                <a:ea typeface="+mj-ea"/>
              </a:rPr>
              <a:t>min</a:t>
            </a:r>
            <a:r>
              <a:rPr lang="zh-CN" altLang="en-US" sz="2800" b="1" dirty="0">
                <a:solidFill>
                  <a:srgbClr val="0D0D0D"/>
                </a:solidFill>
                <a:latin typeface="+mj-ea"/>
                <a:ea typeface="+mj-ea"/>
              </a:rPr>
              <a:t>）</a:t>
            </a:r>
          </a:p>
          <a:p>
            <a:pPr>
              <a:lnSpc>
                <a:spcPct val="120000"/>
              </a:lnSpc>
              <a:spcBef>
                <a:spcPct val="50000"/>
              </a:spcBef>
              <a:buClr>
                <a:schemeClr val="hlink"/>
              </a:buClr>
              <a:buSzPct val="70000"/>
              <a:defRPr/>
            </a:pPr>
            <a:r>
              <a:rPr lang="zh-CN" altLang="en-US" sz="2800" b="1" dirty="0" smtClean="0">
                <a:latin typeface="+mj-ea"/>
                <a:ea typeface="+mj-ea"/>
              </a:rPr>
              <a:t>  加入</a:t>
            </a:r>
            <a:r>
              <a:rPr lang="zh-CN" altLang="en-US" sz="2800" b="1" dirty="0">
                <a:solidFill>
                  <a:srgbClr val="FF0000"/>
                </a:solidFill>
                <a:latin typeface="+mj-ea"/>
                <a:ea typeface="+mj-ea"/>
              </a:rPr>
              <a:t>碱性蛋白质（如精蛋白、珠蛋白），</a:t>
            </a:r>
            <a:r>
              <a:rPr lang="zh-CN" altLang="en-US" sz="2800" b="1" dirty="0">
                <a:latin typeface="+mj-ea"/>
                <a:ea typeface="+mj-ea"/>
              </a:rPr>
              <a:t>提高其等电点，降低溶解度，使吸收缓慢，再加</a:t>
            </a:r>
            <a:r>
              <a:rPr lang="zh-CN" altLang="en-US" sz="2800" b="1" dirty="0">
                <a:solidFill>
                  <a:srgbClr val="FF0000"/>
                </a:solidFill>
                <a:latin typeface="+mj-ea"/>
                <a:ea typeface="+mj-ea"/>
              </a:rPr>
              <a:t>锌</a:t>
            </a:r>
            <a:r>
              <a:rPr lang="zh-CN" altLang="en-US" sz="2800" b="1" dirty="0">
                <a:latin typeface="+mj-ea"/>
                <a:ea typeface="+mj-ea"/>
              </a:rPr>
              <a:t>使之稳定，延长一次给药的作用时间。</a:t>
            </a:r>
          </a:p>
          <a:p>
            <a:pPr>
              <a:lnSpc>
                <a:spcPct val="120000"/>
              </a:lnSpc>
              <a:spcBef>
                <a:spcPct val="50000"/>
              </a:spcBef>
              <a:buClr>
                <a:schemeClr val="hlink"/>
              </a:buClr>
              <a:buSzPct val="70000"/>
              <a:defRPr/>
            </a:pPr>
            <a:r>
              <a:rPr lang="zh-CN" altLang="en-US" sz="2800" b="1" dirty="0">
                <a:latin typeface="+mj-ea"/>
                <a:ea typeface="+mj-ea"/>
              </a:rPr>
              <a:t> 有速效、中效、长效胰岛素制剂之分。</a:t>
            </a:r>
          </a:p>
          <a:p>
            <a:pPr>
              <a:lnSpc>
                <a:spcPct val="120000"/>
              </a:lnSpc>
              <a:spcBef>
                <a:spcPct val="50000"/>
              </a:spcBef>
              <a:buClr>
                <a:schemeClr val="hlink"/>
              </a:buClr>
              <a:buSzPct val="70000"/>
              <a:defRPr/>
            </a:pPr>
            <a:r>
              <a:rPr lang="en-US" altLang="zh-CN" sz="2800" b="1" dirty="0" smtClean="0">
                <a:latin typeface="+mj-ea"/>
                <a:ea typeface="+mj-ea"/>
              </a:rPr>
              <a:t>2</a:t>
            </a:r>
            <a:r>
              <a:rPr lang="zh-CN" altLang="en-US" sz="2800" b="1" dirty="0">
                <a:latin typeface="+mj-ea"/>
                <a:ea typeface="+mj-ea"/>
              </a:rPr>
              <a:t>）肝代谢 </a:t>
            </a:r>
          </a:p>
        </p:txBody>
      </p:sp>
      <p:sp>
        <p:nvSpPr>
          <p:cNvPr id="3" name="矩形 2"/>
          <p:cNvSpPr/>
          <p:nvPr/>
        </p:nvSpPr>
        <p:spPr>
          <a:xfrm>
            <a:off x="6300192" y="4725144"/>
            <a:ext cx="2664296" cy="175432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50000"/>
              </a:lnSpc>
              <a:buFontTx/>
              <a:buNone/>
            </a:pPr>
            <a:r>
              <a:rPr lang="zh-CN" altLang="en-US" sz="2400" b="1" dirty="0">
                <a:latin typeface="+mj-ea"/>
                <a:ea typeface="+mj-ea"/>
              </a:rPr>
              <a:t>注射后→沉淀</a:t>
            </a:r>
            <a:r>
              <a:rPr lang="zh-CN" altLang="en-US" sz="2400" b="1" dirty="0" smtClean="0">
                <a:latin typeface="+mj-ea"/>
                <a:ea typeface="+mj-ea"/>
              </a:rPr>
              <a:t>→中</a:t>
            </a:r>
            <a:r>
              <a:rPr lang="zh-CN" altLang="en-US" sz="2400" b="1" dirty="0">
                <a:latin typeface="+mj-ea"/>
                <a:ea typeface="+mj-ea"/>
              </a:rPr>
              <a:t>效及长效不可静脉注射。</a:t>
            </a:r>
          </a:p>
        </p:txBody>
      </p:sp>
    </p:spTree>
    <p:extLst>
      <p:ext uri="{BB962C8B-B14F-4D97-AF65-F5344CB8AC3E}">
        <p14:creationId xmlns:p14="http://schemas.microsoft.com/office/powerpoint/2010/main" val="232071385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3419872" y="260648"/>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a:t>
            </a:r>
            <a:endParaRPr lang="zh-CN" altLang="en-US" sz="4800" b="1" dirty="0">
              <a:solidFill>
                <a:srgbClr val="0000CC"/>
              </a:solidFill>
              <a:effectLst>
                <a:outerShdw blurRad="38100" dist="38100" dir="2700000" algn="tl">
                  <a:srgbClr val="000000">
                    <a:alpha val="43137"/>
                  </a:srgbClr>
                </a:outerShdw>
              </a:effectLst>
              <a:cs typeface="+mn-cs"/>
            </a:endParaRPr>
          </a:p>
        </p:txBody>
      </p:sp>
      <p:sp>
        <p:nvSpPr>
          <p:cNvPr id="4" name="Rectangle 2">
            <a:extLst>
              <a:ext uri="{FF2B5EF4-FFF2-40B4-BE49-F238E27FC236}">
                <a16:creationId xmlns:a16="http://schemas.microsoft.com/office/drawing/2014/main" xmlns="" id="{1C601386-405A-4474-9C1B-88C848FBE3E4}"/>
              </a:ext>
            </a:extLst>
          </p:cNvPr>
          <p:cNvSpPr>
            <a:spLocks noChangeArrowheads="1"/>
          </p:cNvSpPr>
          <p:nvPr/>
        </p:nvSpPr>
        <p:spPr bwMode="auto">
          <a:xfrm>
            <a:off x="397767" y="1844824"/>
            <a:ext cx="417423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kumimoji="0" lang="en-US" altLang="zh-CN" sz="3600" b="1" dirty="0">
                <a:solidFill>
                  <a:srgbClr val="FF0000"/>
                </a:solidFill>
                <a:latin typeface="+mj-ea"/>
                <a:ea typeface="+mj-ea"/>
              </a:rPr>
              <a:t>【</a:t>
            </a:r>
            <a:r>
              <a:rPr kumimoji="0" lang="zh-CN" altLang="en-US" sz="3600" b="1" dirty="0">
                <a:solidFill>
                  <a:srgbClr val="FF0000"/>
                </a:solidFill>
                <a:latin typeface="+mj-ea"/>
                <a:ea typeface="+mj-ea"/>
              </a:rPr>
              <a:t>给药途径</a:t>
            </a:r>
            <a:r>
              <a:rPr kumimoji="0" lang="en-US" altLang="zh-CN" sz="3600" b="1" dirty="0">
                <a:solidFill>
                  <a:srgbClr val="FF0000"/>
                </a:solidFill>
                <a:latin typeface="+mj-ea"/>
                <a:ea typeface="+mj-ea"/>
              </a:rPr>
              <a:t>】</a:t>
            </a:r>
          </a:p>
          <a:p>
            <a:pPr eaLnBrk="1" hangingPunct="1">
              <a:lnSpc>
                <a:spcPct val="120000"/>
              </a:lnSpc>
              <a:spcBef>
                <a:spcPct val="50000"/>
              </a:spcBef>
              <a:buClr>
                <a:schemeClr val="hlink"/>
              </a:buClr>
              <a:buSzPct val="70000"/>
              <a:buFont typeface="Wingdings" panose="05000000000000000000" pitchFamily="2" charset="2"/>
              <a:buNone/>
              <a:defRPr/>
            </a:pPr>
            <a:r>
              <a:rPr kumimoji="0" lang="en-US" altLang="zh-CN" sz="2800" b="1" dirty="0">
                <a:latin typeface="+mj-ea"/>
                <a:ea typeface="+mj-ea"/>
              </a:rPr>
              <a:t>1.</a:t>
            </a:r>
            <a:r>
              <a:rPr kumimoji="0" lang="zh-CN" altLang="en-US" sz="2800" b="1" dirty="0">
                <a:latin typeface="+mj-ea"/>
                <a:ea typeface="+mj-ea"/>
              </a:rPr>
              <a:t>皮下注射：胰岛素笔 、胰岛素泵 </a:t>
            </a:r>
          </a:p>
          <a:p>
            <a:pPr eaLnBrk="1" hangingPunct="1">
              <a:lnSpc>
                <a:spcPct val="120000"/>
              </a:lnSpc>
              <a:spcBef>
                <a:spcPct val="50000"/>
              </a:spcBef>
              <a:buClr>
                <a:schemeClr val="hlink"/>
              </a:buClr>
              <a:buSzPct val="70000"/>
              <a:buFont typeface="Wingdings" panose="05000000000000000000" pitchFamily="2" charset="2"/>
              <a:buNone/>
              <a:defRPr/>
            </a:pPr>
            <a:r>
              <a:rPr kumimoji="0" lang="en-US" altLang="zh-CN" sz="2800" b="1" dirty="0">
                <a:latin typeface="+mj-ea"/>
                <a:ea typeface="+mj-ea"/>
              </a:rPr>
              <a:t>2.</a:t>
            </a:r>
            <a:r>
              <a:rPr kumimoji="0" lang="zh-CN" altLang="en-US" sz="2800" b="1" dirty="0">
                <a:latin typeface="+mj-ea"/>
                <a:ea typeface="+mj-ea"/>
              </a:rPr>
              <a:t>静脉注射：急性并发症</a:t>
            </a:r>
          </a:p>
          <a:p>
            <a:pPr eaLnBrk="1" hangingPunct="1">
              <a:lnSpc>
                <a:spcPct val="120000"/>
              </a:lnSpc>
              <a:spcBef>
                <a:spcPct val="50000"/>
              </a:spcBef>
              <a:buClr>
                <a:schemeClr val="hlink"/>
              </a:buClr>
              <a:buSzPct val="70000"/>
              <a:buFont typeface="Wingdings" panose="05000000000000000000" pitchFamily="2" charset="2"/>
              <a:buNone/>
              <a:defRPr/>
            </a:pPr>
            <a:r>
              <a:rPr kumimoji="0" lang="en-US" altLang="zh-CN" sz="2800" b="1" dirty="0">
                <a:latin typeface="+mj-ea"/>
                <a:ea typeface="+mj-ea"/>
              </a:rPr>
              <a:t>4.</a:t>
            </a:r>
            <a:r>
              <a:rPr kumimoji="0" lang="zh-CN" altLang="en-US" sz="2800" b="1" dirty="0">
                <a:latin typeface="+mj-ea"/>
                <a:ea typeface="+mj-ea"/>
              </a:rPr>
              <a:t>口腔吸入干粉状胰岛素 </a:t>
            </a:r>
          </a:p>
          <a:p>
            <a:pPr eaLnBrk="1" hangingPunct="1">
              <a:lnSpc>
                <a:spcPct val="120000"/>
              </a:lnSpc>
              <a:spcBef>
                <a:spcPct val="50000"/>
              </a:spcBef>
              <a:buClr>
                <a:schemeClr val="hlink"/>
              </a:buClr>
              <a:buSzPct val="70000"/>
              <a:buFont typeface="Wingdings" panose="05000000000000000000" pitchFamily="2" charset="2"/>
              <a:buNone/>
              <a:defRPr/>
            </a:pPr>
            <a:r>
              <a:rPr kumimoji="0" lang="en-US" altLang="zh-CN" sz="2800" b="1" dirty="0">
                <a:latin typeface="+mj-ea"/>
                <a:ea typeface="+mj-ea"/>
              </a:rPr>
              <a:t>5.</a:t>
            </a:r>
            <a:r>
              <a:rPr kumimoji="0" lang="zh-CN" altLang="en-US" sz="2800" b="1" dirty="0">
                <a:latin typeface="+mj-ea"/>
                <a:ea typeface="+mj-ea"/>
              </a:rPr>
              <a:t>肌肉途径、直肠途径</a:t>
            </a:r>
            <a:endParaRPr kumimoji="0" lang="zh-CN" altLang="en-US" sz="2800" dirty="0">
              <a:latin typeface="+mj-ea"/>
              <a:ea typeface="+mj-ea"/>
            </a:endParaRPr>
          </a:p>
        </p:txBody>
      </p:sp>
      <p:pic>
        <p:nvPicPr>
          <p:cNvPr id="5" name="图片 4">
            <a:extLst>
              <a:ext uri="{FF2B5EF4-FFF2-40B4-BE49-F238E27FC236}">
                <a16:creationId xmlns:a16="http://schemas.microsoft.com/office/drawing/2014/main" xmlns="" id="{536F80D8-786A-487F-A598-47F5D807B4CC}"/>
              </a:ext>
            </a:extLst>
          </p:cNvPr>
          <p:cNvPicPr>
            <a:picLocks noChangeAspect="1"/>
          </p:cNvPicPr>
          <p:nvPr/>
        </p:nvPicPr>
        <p:blipFill rotWithShape="1">
          <a:blip r:embed="rId3"/>
          <a:srcRect t="50678"/>
          <a:stretch/>
        </p:blipFill>
        <p:spPr>
          <a:xfrm>
            <a:off x="5205373" y="5017022"/>
            <a:ext cx="3253324" cy="1685701"/>
          </a:xfrm>
          <a:prstGeom prst="rect">
            <a:avLst/>
          </a:prstGeom>
        </p:spPr>
      </p:pic>
      <p:grpSp>
        <p:nvGrpSpPr>
          <p:cNvPr id="6" name="组合 5">
            <a:extLst>
              <a:ext uri="{FF2B5EF4-FFF2-40B4-BE49-F238E27FC236}">
                <a16:creationId xmlns:a16="http://schemas.microsoft.com/office/drawing/2014/main" xmlns="" id="{2C0D3280-0062-4806-8C55-B381B979990D}"/>
              </a:ext>
            </a:extLst>
          </p:cNvPr>
          <p:cNvGrpSpPr/>
          <p:nvPr/>
        </p:nvGrpSpPr>
        <p:grpSpPr>
          <a:xfrm>
            <a:off x="4572000" y="1943747"/>
            <a:ext cx="2852782" cy="2761272"/>
            <a:chOff x="1332949" y="4499086"/>
            <a:chExt cx="3815847" cy="3259962"/>
          </a:xfrm>
        </p:grpSpPr>
        <p:pic>
          <p:nvPicPr>
            <p:cNvPr id="7" name="图片 6">
              <a:extLst>
                <a:ext uri="{FF2B5EF4-FFF2-40B4-BE49-F238E27FC236}">
                  <a16:creationId xmlns:a16="http://schemas.microsoft.com/office/drawing/2014/main" xmlns="" id="{18E39C26-D9BF-4373-80F5-33ADE1B48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949" y="4499086"/>
              <a:ext cx="3815847" cy="2732146"/>
            </a:xfrm>
            <a:prstGeom prst="rect">
              <a:avLst/>
            </a:prstGeom>
          </p:spPr>
        </p:pic>
        <p:sp>
          <p:nvSpPr>
            <p:cNvPr id="8" name="矩形 7">
              <a:extLst>
                <a:ext uri="{FF2B5EF4-FFF2-40B4-BE49-F238E27FC236}">
                  <a16:creationId xmlns:a16="http://schemas.microsoft.com/office/drawing/2014/main" xmlns="" id="{C5CB9171-AF61-4758-890E-A23AD27E8BF8}"/>
                </a:ext>
              </a:extLst>
            </p:cNvPr>
            <p:cNvSpPr/>
            <p:nvPr/>
          </p:nvSpPr>
          <p:spPr>
            <a:xfrm>
              <a:off x="2180141" y="7214006"/>
              <a:ext cx="1939900" cy="545042"/>
            </a:xfrm>
            <a:prstGeom prst="rect">
              <a:avLst/>
            </a:prstGeom>
          </p:spPr>
          <p:txBody>
            <a:bodyPr wrap="square">
              <a:spAutoFit/>
            </a:bodyPr>
            <a:lstStyle/>
            <a:p>
              <a:r>
                <a:rPr lang="zh-CN" altLang="en-US" sz="2400" dirty="0">
                  <a:latin typeface="+mj-ea"/>
                  <a:ea typeface="+mj-ea"/>
                </a:rPr>
                <a:t>胰岛素泵</a:t>
              </a:r>
            </a:p>
          </p:txBody>
        </p:sp>
      </p:grpSp>
      <p:grpSp>
        <p:nvGrpSpPr>
          <p:cNvPr id="9" name="组合 8">
            <a:extLst>
              <a:ext uri="{FF2B5EF4-FFF2-40B4-BE49-F238E27FC236}">
                <a16:creationId xmlns:a16="http://schemas.microsoft.com/office/drawing/2014/main" xmlns="" id="{6412ED60-C421-4889-988C-5A55B53B727B}"/>
              </a:ext>
            </a:extLst>
          </p:cNvPr>
          <p:cNvGrpSpPr/>
          <p:nvPr/>
        </p:nvGrpSpPr>
        <p:grpSpPr>
          <a:xfrm>
            <a:off x="7581479" y="1223906"/>
            <a:ext cx="1610549" cy="3779881"/>
            <a:chOff x="5088857" y="2023369"/>
            <a:chExt cx="1610549" cy="3779881"/>
          </a:xfrm>
        </p:grpSpPr>
        <p:pic>
          <p:nvPicPr>
            <p:cNvPr id="10" name="图片 9">
              <a:extLst>
                <a:ext uri="{FF2B5EF4-FFF2-40B4-BE49-F238E27FC236}">
                  <a16:creationId xmlns:a16="http://schemas.microsoft.com/office/drawing/2014/main" xmlns="" id="{6356D485-504E-4FD4-86D1-23C5D497B4BE}"/>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1363"/>
            <a:stretch/>
          </p:blipFill>
          <p:spPr>
            <a:xfrm>
              <a:off x="5088857" y="2023369"/>
              <a:ext cx="1610549" cy="3228045"/>
            </a:xfrm>
            <a:prstGeom prst="rect">
              <a:avLst/>
            </a:prstGeom>
          </p:spPr>
        </p:pic>
        <p:sp>
          <p:nvSpPr>
            <p:cNvPr id="11" name="矩形 10">
              <a:extLst>
                <a:ext uri="{FF2B5EF4-FFF2-40B4-BE49-F238E27FC236}">
                  <a16:creationId xmlns:a16="http://schemas.microsoft.com/office/drawing/2014/main" xmlns="" id="{888A4A90-7DCD-42AB-9C65-08690B4AB405}"/>
                </a:ext>
              </a:extLst>
            </p:cNvPr>
            <p:cNvSpPr/>
            <p:nvPr/>
          </p:nvSpPr>
          <p:spPr>
            <a:xfrm>
              <a:off x="5173301" y="5341585"/>
              <a:ext cx="1415772" cy="461665"/>
            </a:xfrm>
            <a:prstGeom prst="rect">
              <a:avLst/>
            </a:prstGeom>
          </p:spPr>
          <p:txBody>
            <a:bodyPr wrap="none">
              <a:spAutoFit/>
            </a:bodyPr>
            <a:lstStyle/>
            <a:p>
              <a:r>
                <a:rPr lang="zh-CN" altLang="en-US" sz="2400" dirty="0">
                  <a:latin typeface="+mj-ea"/>
                  <a:ea typeface="+mj-ea"/>
                </a:rPr>
                <a:t>胰岛素笔</a:t>
              </a:r>
            </a:p>
          </p:txBody>
        </p:sp>
      </p:grpSp>
      <p:sp>
        <p:nvSpPr>
          <p:cNvPr id="12" name="文本框 5"/>
          <p:cNvSpPr txBox="1"/>
          <p:nvPr/>
        </p:nvSpPr>
        <p:spPr>
          <a:xfrm>
            <a:off x="16428" y="6485565"/>
            <a:ext cx="1800493" cy="369332"/>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dirty="0" smtClean="0">
                <a:solidFill>
                  <a:schemeClr val="bg1">
                    <a:lumMod val="50000"/>
                  </a:schemeClr>
                </a:solidFill>
              </a:rPr>
              <a:t>图片来源于网络</a:t>
            </a:r>
            <a:endParaRPr lang="zh-CN" altLang="en-US" dirty="0">
              <a:solidFill>
                <a:schemeClr val="bg1">
                  <a:lumMod val="50000"/>
                </a:schemeClr>
              </a:solidFill>
            </a:endParaRPr>
          </a:p>
        </p:txBody>
      </p:sp>
    </p:spTree>
    <p:extLst>
      <p:ext uri="{BB962C8B-B14F-4D97-AF65-F5344CB8AC3E}">
        <p14:creationId xmlns:p14="http://schemas.microsoft.com/office/powerpoint/2010/main" val="371496642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A1BD366C-0DEE-46A0-BDE3-450EBDDB1E09}"/>
              </a:ext>
            </a:extLst>
          </p:cNvPr>
          <p:cNvSpPr>
            <a:spLocks noGrp="1" noChangeArrowheads="1"/>
          </p:cNvSpPr>
          <p:nvPr>
            <p:ph type="title"/>
          </p:nvPr>
        </p:nvSpPr>
        <p:spPr>
          <a:xfrm>
            <a:off x="2987824" y="476672"/>
            <a:ext cx="6572164" cy="484748"/>
          </a:xfrm>
        </p:spPr>
        <p:txBody>
          <a:bodyPr>
            <a:noAutofit/>
          </a:bodyPr>
          <a:lstStyle/>
          <a:p>
            <a:pPr algn="l">
              <a:defRPr/>
            </a:pPr>
            <a:r>
              <a:rPr lang="zh-CN" altLang="en-US" sz="4800" b="1" dirty="0" smtClean="0">
                <a:solidFill>
                  <a:srgbClr val="0000CC"/>
                </a:solidFill>
                <a:effectLst>
                  <a:outerShdw blurRad="38100" dist="38100" dir="2700000" algn="tl">
                    <a:srgbClr val="000000">
                      <a:alpha val="43137"/>
                    </a:srgbClr>
                  </a:outerShdw>
                </a:effectLst>
                <a:cs typeface="+mn-cs"/>
              </a:rPr>
              <a:t>胰岛素</a:t>
            </a:r>
            <a:r>
              <a:rPr lang="zh-CN" altLang="en-US" sz="4800" b="1" dirty="0">
                <a:solidFill>
                  <a:srgbClr val="0000CC"/>
                </a:solidFill>
                <a:effectLst>
                  <a:outerShdw blurRad="38100" dist="38100" dir="2700000" algn="tl">
                    <a:srgbClr val="000000">
                      <a:alpha val="43137"/>
                    </a:srgbClr>
                  </a:outerShdw>
                </a:effectLst>
                <a:cs typeface="+mn-cs"/>
              </a:rPr>
              <a:t>分类</a:t>
            </a:r>
          </a:p>
        </p:txBody>
      </p:sp>
      <p:graphicFrame>
        <p:nvGraphicFramePr>
          <p:cNvPr id="4" name="表格 3">
            <a:extLst>
              <a:ext uri="{FF2B5EF4-FFF2-40B4-BE49-F238E27FC236}">
                <a16:creationId xmlns="" xmlns:a16="http://schemas.microsoft.com/office/drawing/2014/main" id="{C953D99C-BC90-4C09-BB21-3C0863F028C5}"/>
              </a:ext>
            </a:extLst>
          </p:cNvPr>
          <p:cNvGraphicFramePr>
            <a:graphicFrameLocks noGrp="1"/>
          </p:cNvGraphicFramePr>
          <p:nvPr>
            <p:extLst>
              <p:ext uri="{D42A27DB-BD31-4B8C-83A1-F6EECF244321}">
                <p14:modId xmlns:p14="http://schemas.microsoft.com/office/powerpoint/2010/main" val="1724926873"/>
              </p:ext>
            </p:extLst>
          </p:nvPr>
        </p:nvGraphicFramePr>
        <p:xfrm>
          <a:off x="344684" y="1484784"/>
          <a:ext cx="8454631" cy="5029130"/>
        </p:xfrm>
        <a:graphic>
          <a:graphicData uri="http://schemas.openxmlformats.org/drawingml/2006/table">
            <a:tbl>
              <a:tblPr firstRow="1" firstCol="1" bandCol="1">
                <a:tableStyleId>{7DF18680-E054-41AD-8BC1-D1AEF772440D}</a:tableStyleId>
              </a:tblPr>
              <a:tblGrid>
                <a:gridCol w="1008112">
                  <a:extLst>
                    <a:ext uri="{9D8B030D-6E8A-4147-A177-3AD203B41FA5}">
                      <a16:colId xmlns="" xmlns:a16="http://schemas.microsoft.com/office/drawing/2014/main" val="1797425503"/>
                    </a:ext>
                  </a:extLst>
                </a:gridCol>
                <a:gridCol w="1541863">
                  <a:extLst>
                    <a:ext uri="{9D8B030D-6E8A-4147-A177-3AD203B41FA5}">
                      <a16:colId xmlns="" xmlns:a16="http://schemas.microsoft.com/office/drawing/2014/main" val="509710595"/>
                    </a:ext>
                  </a:extLst>
                </a:gridCol>
                <a:gridCol w="1080120">
                  <a:extLst>
                    <a:ext uri="{9D8B030D-6E8A-4147-A177-3AD203B41FA5}">
                      <a16:colId xmlns="" xmlns:a16="http://schemas.microsoft.com/office/drawing/2014/main" val="2983886246"/>
                    </a:ext>
                  </a:extLst>
                </a:gridCol>
                <a:gridCol w="1224136">
                  <a:extLst>
                    <a:ext uri="{9D8B030D-6E8A-4147-A177-3AD203B41FA5}">
                      <a16:colId xmlns="" xmlns:a16="http://schemas.microsoft.com/office/drawing/2014/main" val="2644418264"/>
                    </a:ext>
                  </a:extLst>
                </a:gridCol>
                <a:gridCol w="1008112">
                  <a:extLst>
                    <a:ext uri="{9D8B030D-6E8A-4147-A177-3AD203B41FA5}">
                      <a16:colId xmlns="" xmlns:a16="http://schemas.microsoft.com/office/drawing/2014/main" val="2137482808"/>
                    </a:ext>
                  </a:extLst>
                </a:gridCol>
                <a:gridCol w="864096">
                  <a:extLst>
                    <a:ext uri="{9D8B030D-6E8A-4147-A177-3AD203B41FA5}">
                      <a16:colId xmlns="" xmlns:a16="http://schemas.microsoft.com/office/drawing/2014/main" val="257673134"/>
                    </a:ext>
                  </a:extLst>
                </a:gridCol>
                <a:gridCol w="1728192">
                  <a:extLst>
                    <a:ext uri="{9D8B030D-6E8A-4147-A177-3AD203B41FA5}">
                      <a16:colId xmlns="" xmlns:a16="http://schemas.microsoft.com/office/drawing/2014/main" val="3955653868"/>
                    </a:ext>
                  </a:extLst>
                </a:gridCol>
              </a:tblGrid>
              <a:tr h="439723">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分类</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药物</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注射途径</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gridSpan="3">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作用时间（</a:t>
                      </a:r>
                      <a:r>
                        <a:rPr kumimoji="0" lang="en-US" altLang="zh-CN" sz="2400" u="none" strike="noStrike" cap="none" normalizeH="0" baseline="0" dirty="0">
                          <a:ln>
                            <a:noFill/>
                          </a:ln>
                          <a:effectLst/>
                        </a:rPr>
                        <a:t>h</a:t>
                      </a:r>
                      <a:r>
                        <a:rPr kumimoji="0" lang="zh-CN" altLang="en-US" sz="2400" u="none" strike="noStrike" cap="none" normalizeH="0" baseline="0" dirty="0">
                          <a:ln>
                            <a:noFill/>
                          </a:ln>
                          <a:effectLst/>
                        </a:rPr>
                        <a:t>）</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hMerge="1">
                  <a:txBody>
                    <a:bodyPr/>
                    <a:lstStyle/>
                    <a:p>
                      <a:endParaRPr lang="zh-CN" altLang="en-US"/>
                    </a:p>
                  </a:txBody>
                  <a:tcPr/>
                </a:tc>
                <a:tc hMerge="1">
                  <a:txBody>
                    <a:bodyPr/>
                    <a:lstStyle/>
                    <a:p>
                      <a:endParaRPr lang="zh-CN" altLang="en-US"/>
                    </a:p>
                  </a:txBody>
                  <a:tcPr/>
                </a:tc>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给药时间</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extLst>
                  <a:ext uri="{0D108BD9-81ED-4DB2-BD59-A6C34878D82A}">
                    <a16:rowId xmlns="" xmlns:a16="http://schemas.microsoft.com/office/drawing/2014/main" val="334530497"/>
                  </a:ext>
                </a:extLst>
              </a:tr>
              <a:tr h="42272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开始</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solidFill>
                      <a:srgbClr val="4BACC6"/>
                    </a:solidFill>
                  </a:tcPr>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高峰</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solidFill>
                      <a:srgbClr val="4BACC6"/>
                    </a:solidFill>
                  </a:tcPr>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维持</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solidFill>
                      <a:srgbClr val="4BACC6"/>
                    </a:solidFill>
                  </a:tcPr>
                </a:tc>
                <a:tc vMerge="1">
                  <a:txBody>
                    <a:bodyPr/>
                    <a:lstStyle/>
                    <a:p>
                      <a:endParaRPr lang="zh-CN" altLang="en-US"/>
                    </a:p>
                  </a:txBody>
                  <a:tcPr/>
                </a:tc>
                <a:extLst>
                  <a:ext uri="{0D108BD9-81ED-4DB2-BD59-A6C34878D82A}">
                    <a16:rowId xmlns="" xmlns:a16="http://schemas.microsoft.com/office/drawing/2014/main" val="960339367"/>
                  </a:ext>
                </a:extLst>
              </a:tr>
              <a:tr h="422722">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短效</a:t>
                      </a: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正规胰岛素</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solidFill>
                            <a:srgbClr val="FF0000"/>
                          </a:solidFill>
                          <a:effectLst/>
                        </a:rPr>
                        <a:t>静脉</a:t>
                      </a:r>
                      <a:endParaRPr kumimoji="0" lang="zh-CN" altLang="en-US" sz="2400" b="1" i="0" u="none" strike="noStrike" cap="none" normalizeH="0" baseline="0" dirty="0">
                        <a:ln>
                          <a:noFill/>
                        </a:ln>
                        <a:solidFill>
                          <a:srgbClr val="FF0000"/>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立即</a:t>
                      </a: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0.5</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2</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solidFill>
                            <a:srgbClr val="FF0000"/>
                          </a:solidFill>
                          <a:effectLst/>
                        </a:rPr>
                        <a:t>急救</a:t>
                      </a:r>
                      <a:endParaRPr kumimoji="0" lang="zh-CN" altLang="en-US" sz="2400" b="1" i="0" u="none" strike="noStrike" cap="none" normalizeH="0" baseline="0" dirty="0">
                        <a:ln>
                          <a:noFill/>
                        </a:ln>
                        <a:solidFill>
                          <a:srgbClr val="FF0000"/>
                        </a:solidFill>
                        <a:effectLst/>
                        <a:latin typeface="楷体_GB2312" pitchFamily="49" charset="-122"/>
                        <a:ea typeface="楷体_GB2312" pitchFamily="49" charset="-122"/>
                      </a:endParaRPr>
                    </a:p>
                  </a:txBody>
                  <a:tcPr marT="45715" marB="45715" anchor="ctr" horzOverflow="overflow"/>
                </a:tc>
                <a:extLst>
                  <a:ext uri="{0D108BD9-81ED-4DB2-BD59-A6C34878D82A}">
                    <a16:rowId xmlns="" xmlns:a16="http://schemas.microsoft.com/office/drawing/2014/main" val="4154721136"/>
                  </a:ext>
                </a:extLst>
              </a:tr>
              <a:tr h="760907">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皮下</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0.5~1</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2~3</a:t>
                      </a:r>
                      <a:endParaRPr kumimoji="0" lang="en-US" altLang="zh-CN"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6~8</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餐前</a:t>
                      </a:r>
                      <a:r>
                        <a:rPr kumimoji="0" lang="en-US" altLang="zh-CN" sz="2400" u="none" strike="noStrike" cap="none" normalizeH="0" baseline="0" dirty="0">
                          <a:ln>
                            <a:noFill/>
                          </a:ln>
                          <a:effectLst/>
                        </a:rPr>
                        <a:t>0.5h</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3~4</a:t>
                      </a:r>
                      <a:r>
                        <a:rPr kumimoji="0" lang="zh-CN" altLang="en-US" sz="2400" u="none" strike="noStrike" cap="none" normalizeH="0" baseline="0" dirty="0">
                          <a:ln>
                            <a:noFill/>
                          </a:ln>
                          <a:effectLst/>
                        </a:rPr>
                        <a:t>次</a:t>
                      </a:r>
                      <a:r>
                        <a:rPr kumimoji="0" lang="en-US" altLang="zh-CN" sz="2400" u="none" strike="noStrike" cap="none" normalizeH="0" baseline="0" dirty="0">
                          <a:ln>
                            <a:noFill/>
                          </a:ln>
                          <a:effectLst/>
                        </a:rPr>
                        <a:t>/</a:t>
                      </a:r>
                      <a:r>
                        <a:rPr kumimoji="0" lang="zh-CN" altLang="en-US" sz="2400" u="none" strike="noStrike" cap="none" normalizeH="0" baseline="0" dirty="0">
                          <a:ln>
                            <a:noFill/>
                          </a:ln>
                          <a:effectLst/>
                        </a:rPr>
                        <a:t>日</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extLst>
                  <a:ext uri="{0D108BD9-81ED-4DB2-BD59-A6C34878D82A}">
                    <a16:rowId xmlns="" xmlns:a16="http://schemas.microsoft.com/office/drawing/2014/main" val="2235697773"/>
                  </a:ext>
                </a:extLst>
              </a:tr>
              <a:tr h="760907">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中效</a:t>
                      </a: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低精蛋白锌胰岛素</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皮下</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2~4</a:t>
                      </a:r>
                      <a:endParaRPr kumimoji="0" lang="en-US" altLang="zh-CN"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8~12</a:t>
                      </a:r>
                      <a:endParaRPr kumimoji="0" lang="en-US" altLang="zh-CN"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18~24</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rowSpan="2">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早</a:t>
                      </a:r>
                      <a:r>
                        <a:rPr kumimoji="0" lang="en-US" altLang="zh-CN" sz="2400" u="none" strike="noStrike" cap="none" normalizeH="0" baseline="0" dirty="0">
                          <a:ln>
                            <a:noFill/>
                          </a:ln>
                          <a:effectLst/>
                        </a:rPr>
                        <a:t>/</a:t>
                      </a:r>
                      <a:r>
                        <a:rPr kumimoji="0" lang="zh-CN" altLang="en-US" sz="2400" u="none" strike="noStrike" cap="none" normalizeH="0" baseline="0" dirty="0">
                          <a:ln>
                            <a:noFill/>
                          </a:ln>
                          <a:effectLst/>
                        </a:rPr>
                        <a:t>晚餐前</a:t>
                      </a:r>
                      <a:r>
                        <a:rPr kumimoji="0" lang="en-US" altLang="zh-CN" sz="2400" u="none" strike="noStrike" cap="none" normalizeH="0" baseline="0" dirty="0">
                          <a:ln>
                            <a:noFill/>
                          </a:ln>
                          <a:effectLst/>
                        </a:rPr>
                        <a:t>1h</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1~2</a:t>
                      </a:r>
                      <a:r>
                        <a:rPr kumimoji="0" lang="zh-CN" altLang="en-US" sz="2400" u="none" strike="noStrike" cap="none" normalizeH="0" baseline="0" dirty="0">
                          <a:ln>
                            <a:noFill/>
                          </a:ln>
                          <a:effectLst/>
                        </a:rPr>
                        <a:t>次</a:t>
                      </a:r>
                      <a:r>
                        <a:rPr kumimoji="0" lang="en-US" altLang="zh-CN" sz="2400" u="none" strike="noStrike" cap="none" normalizeH="0" baseline="0" dirty="0">
                          <a:ln>
                            <a:noFill/>
                          </a:ln>
                          <a:effectLst/>
                        </a:rPr>
                        <a:t>/</a:t>
                      </a:r>
                      <a:r>
                        <a:rPr kumimoji="0" lang="zh-CN" altLang="en-US" sz="2400" u="none" strike="noStrike" cap="none" normalizeH="0" baseline="0" dirty="0">
                          <a:ln>
                            <a:noFill/>
                          </a:ln>
                          <a:effectLst/>
                        </a:rPr>
                        <a:t>日</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extLst>
                  <a:ext uri="{0D108BD9-81ED-4DB2-BD59-A6C34878D82A}">
                    <a16:rowId xmlns="" xmlns:a16="http://schemas.microsoft.com/office/drawing/2014/main" val="1180204222"/>
                  </a:ext>
                </a:extLst>
              </a:tr>
              <a:tr h="760907">
                <a:tc vMerge="1">
                  <a:txBody>
                    <a:bodyPr/>
                    <a:lstStyle/>
                    <a:p>
                      <a:endParaRPr lang="zh-CN" altLang="en-US"/>
                    </a:p>
                  </a:txBody>
                  <a:tcPr/>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珠蛋白锌胰岛素</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皮下</a:t>
                      </a: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2~4</a:t>
                      </a:r>
                      <a:endParaRPr kumimoji="0" lang="en-US" altLang="zh-CN"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6~10</a:t>
                      </a:r>
                      <a:endParaRPr kumimoji="0" lang="en-US" altLang="zh-CN"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12~18</a:t>
                      </a:r>
                      <a:endParaRPr kumimoji="0" lang="en-US" altLang="zh-CN"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vMerge="1">
                  <a:txBody>
                    <a:bodyPr/>
                    <a:lstStyle/>
                    <a:p>
                      <a:endParaRPr lang="zh-CN" altLang="en-US"/>
                    </a:p>
                  </a:txBody>
                  <a:tcPr/>
                </a:tc>
                <a:extLst>
                  <a:ext uri="{0D108BD9-81ED-4DB2-BD59-A6C34878D82A}">
                    <a16:rowId xmlns="" xmlns:a16="http://schemas.microsoft.com/office/drawing/2014/main" val="3900543699"/>
                  </a:ext>
                </a:extLst>
              </a:tr>
              <a:tr h="789207">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长效</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精蛋白锌胰岛素</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a:ln>
                            <a:noFill/>
                          </a:ln>
                          <a:effectLst/>
                        </a:rPr>
                        <a:t>皮下</a:t>
                      </a:r>
                      <a:endParaRPr kumimoji="0" lang="zh-CN" altLang="en-US" sz="2400" b="1" i="0" u="none" strike="noStrike" cap="none" normalizeH="0" baseline="0">
                        <a:ln>
                          <a:noFill/>
                        </a:ln>
                        <a:solidFill>
                          <a:srgbClr val="FFFF66"/>
                        </a:solidFill>
                        <a:effectLst/>
                        <a:latin typeface="楷体_GB2312" pitchFamily="49" charset="-122"/>
                        <a:ea typeface="楷体_GB2312" pitchFamily="49"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3~6</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zh-CN" altLang="en-US"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a:ln>
                            <a:noFill/>
                          </a:ln>
                          <a:effectLst/>
                        </a:rPr>
                        <a:t>16~18</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zh-CN" altLang="en-US" sz="2400" b="0" i="0" u="none" strike="noStrike" cap="none" normalizeH="0" baseline="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24~36</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zh-CN" altLang="en-US" sz="2400" b="0" i="0" u="none" strike="noStrike" cap="none" normalizeH="0" baseline="0" dirty="0">
                        <a:ln>
                          <a:noFill/>
                        </a:ln>
                        <a:solidFill>
                          <a:srgbClr val="FFFF66"/>
                        </a:solidFill>
                        <a:effectLst/>
                        <a:latin typeface="Arial" panose="020B0604020202020204" pitchFamily="34" charset="0"/>
                        <a:ea typeface="宋体" panose="02010600030101010101" pitchFamily="2" charset="-122"/>
                      </a:endParaRPr>
                    </a:p>
                  </a:txBody>
                  <a:tcPr marT="45715" marB="45715" anchor="ctr" horzOverflow="overflow"/>
                </a:tc>
                <a:tc>
                  <a:txBody>
                    <a:bodyPr/>
                    <a:lstStyle>
                      <a:lvl1pPr>
                        <a:spcBef>
                          <a:spcPct val="20000"/>
                        </a:spcBef>
                        <a:buClr>
                          <a:srgbClr val="CCFF33"/>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rgbClr val="CCFF33"/>
                        </a:buClr>
                        <a:buSzPct val="7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rgbClr val="CCFF33"/>
                        </a:buClr>
                        <a:buSzPct val="7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rgbClr val="CCFF33"/>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zh-CN" altLang="en-US" sz="2400" u="none" strike="noStrike" cap="none" normalizeH="0" baseline="0" dirty="0">
                          <a:ln>
                            <a:noFill/>
                          </a:ln>
                          <a:effectLst/>
                        </a:rPr>
                        <a:t>早</a:t>
                      </a:r>
                      <a:r>
                        <a:rPr kumimoji="0" lang="en-US" altLang="zh-CN" sz="2400" u="none" strike="noStrike" cap="none" normalizeH="0" baseline="0" dirty="0">
                          <a:ln>
                            <a:noFill/>
                          </a:ln>
                          <a:effectLst/>
                        </a:rPr>
                        <a:t>/</a:t>
                      </a:r>
                      <a:r>
                        <a:rPr kumimoji="0" lang="zh-CN" altLang="en-US" sz="2400" u="none" strike="noStrike" cap="none" normalizeH="0" baseline="0" dirty="0">
                          <a:ln>
                            <a:noFill/>
                          </a:ln>
                          <a:effectLst/>
                        </a:rPr>
                        <a:t>晚餐前</a:t>
                      </a:r>
                      <a:r>
                        <a:rPr kumimoji="0" lang="en-US" altLang="zh-CN" sz="2400" u="none" strike="noStrike" cap="none" normalizeH="0" baseline="0" dirty="0">
                          <a:ln>
                            <a:noFill/>
                          </a:ln>
                          <a:effectLst/>
                        </a:rPr>
                        <a:t>1h</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en-US" altLang="zh-CN" sz="2400" u="none" strike="noStrike" cap="none" normalizeH="0" baseline="0" dirty="0">
                          <a:ln>
                            <a:noFill/>
                          </a:ln>
                          <a:effectLst/>
                        </a:rPr>
                        <a:t>1</a:t>
                      </a:r>
                      <a:r>
                        <a:rPr kumimoji="0" lang="zh-CN" altLang="en-US" sz="2400" u="none" strike="noStrike" cap="none" normalizeH="0" baseline="0" dirty="0">
                          <a:ln>
                            <a:noFill/>
                          </a:ln>
                          <a:effectLst/>
                        </a:rPr>
                        <a:t>次</a:t>
                      </a:r>
                      <a:r>
                        <a:rPr kumimoji="0" lang="en-US" altLang="zh-CN" sz="2400" u="none" strike="noStrike" cap="none" normalizeH="0" baseline="0" dirty="0">
                          <a:ln>
                            <a:noFill/>
                          </a:ln>
                          <a:effectLst/>
                        </a:rPr>
                        <a:t>/</a:t>
                      </a:r>
                      <a:r>
                        <a:rPr kumimoji="0" lang="zh-CN" altLang="en-US" sz="2400" u="none" strike="noStrike" cap="none" normalizeH="0" baseline="0" dirty="0">
                          <a:ln>
                            <a:noFill/>
                          </a:ln>
                          <a:effectLst/>
                        </a:rPr>
                        <a:t>日</a:t>
                      </a:r>
                      <a:endParaRPr kumimoji="0" lang="zh-CN" altLang="en-US" sz="2400" b="1" i="0" u="none" strike="noStrike" cap="none" normalizeH="0" baseline="0" dirty="0">
                        <a:ln>
                          <a:noFill/>
                        </a:ln>
                        <a:solidFill>
                          <a:srgbClr val="FFFF66"/>
                        </a:solidFill>
                        <a:effectLst/>
                        <a:latin typeface="楷体_GB2312" pitchFamily="49" charset="-122"/>
                        <a:ea typeface="楷体_GB2312" pitchFamily="49" charset="-122"/>
                      </a:endParaRPr>
                    </a:p>
                  </a:txBody>
                  <a:tcPr marT="45715" marB="45715" anchor="ctr" horzOverflow="overflow"/>
                </a:tc>
                <a:extLst>
                  <a:ext uri="{0D108BD9-81ED-4DB2-BD59-A6C34878D82A}">
                    <a16:rowId xmlns="" xmlns:a16="http://schemas.microsoft.com/office/drawing/2014/main" val="2943309653"/>
                  </a:ext>
                </a:extLst>
              </a:tr>
            </a:tbl>
          </a:graphicData>
        </a:graphic>
      </p:graphicFrame>
      <p:sp>
        <p:nvSpPr>
          <p:cNvPr id="6" name="Rectangle 3">
            <a:extLst>
              <a:ext uri="{FF2B5EF4-FFF2-40B4-BE49-F238E27FC236}">
                <a16:creationId xmlns:lc="http://schemas.openxmlformats.org/drawingml/2006/lockedCanvas" xmlns:a16="http://schemas.microsoft.com/office/drawing/2014/main" xmlns="" id="{CB4D0381-5BEC-4337-A13E-9B4A64356AA8}"/>
              </a:ext>
            </a:extLst>
          </p:cNvPr>
          <p:cNvSpPr>
            <a:spLocks noGrp="1" noChangeArrowheads="1"/>
          </p:cNvSpPr>
          <p:nvPr/>
        </p:nvSpPr>
        <p:spPr>
          <a:xfrm>
            <a:off x="437258" y="2924944"/>
            <a:ext cx="10058400" cy="79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eaLnBrk="1" hangingPunct="1">
              <a:lnSpc>
                <a:spcPct val="130000"/>
              </a:lnSpc>
              <a:buFont typeface="Wingdings" panose="05000000000000000000" pitchFamily="2" charset="2"/>
              <a:buChar char="Ø"/>
            </a:pPr>
            <a:endParaRPr lang="zh-CN" altLang="en-US" sz="2600" b="1" dirty="0">
              <a:solidFill>
                <a:srgbClr val="333300"/>
              </a:solidFill>
              <a:ea typeface="宋体" panose="02010600030101010101" pitchFamily="2" charset="-122"/>
            </a:endParaRPr>
          </a:p>
        </p:txBody>
      </p:sp>
      <p:sp>
        <p:nvSpPr>
          <p:cNvPr id="9" name="爆炸形 2 8"/>
          <p:cNvSpPr/>
          <p:nvPr/>
        </p:nvSpPr>
        <p:spPr>
          <a:xfrm>
            <a:off x="-17455" y="4654798"/>
            <a:ext cx="1008112" cy="1008112"/>
          </a:xfrm>
          <a:prstGeom prst="irregularSeal2">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0000"/>
                </a:solidFill>
                <a:latin typeface="+mj-ea"/>
                <a:ea typeface="+mj-ea"/>
              </a:rPr>
              <a:t>长炮</a:t>
            </a:r>
            <a:endParaRPr lang="zh-CN" altLang="en-US" b="1" dirty="0">
              <a:solidFill>
                <a:srgbClr val="FF0000"/>
              </a:solidFill>
              <a:latin typeface="+mj-ea"/>
              <a:ea typeface="+mj-ea"/>
            </a:endParaRPr>
          </a:p>
        </p:txBody>
      </p:sp>
      <p:grpSp>
        <p:nvGrpSpPr>
          <p:cNvPr id="2" name="组合 1"/>
          <p:cNvGrpSpPr/>
          <p:nvPr/>
        </p:nvGrpSpPr>
        <p:grpSpPr>
          <a:xfrm>
            <a:off x="-90840" y="689386"/>
            <a:ext cx="9415147" cy="2462808"/>
            <a:chOff x="-90840" y="689386"/>
            <a:chExt cx="9415147" cy="2462808"/>
          </a:xfrm>
        </p:grpSpPr>
        <p:sp>
          <p:nvSpPr>
            <p:cNvPr id="7" name="爆炸形 2 6"/>
            <p:cNvSpPr/>
            <p:nvPr/>
          </p:nvSpPr>
          <p:spPr>
            <a:xfrm>
              <a:off x="-90840" y="2144082"/>
              <a:ext cx="1008112" cy="1008112"/>
            </a:xfrm>
            <a:prstGeom prst="irregularSeal2">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0000"/>
                  </a:solidFill>
                  <a:latin typeface="+mj-ea"/>
                  <a:ea typeface="+mj-ea"/>
                </a:rPr>
                <a:t>短枪</a:t>
              </a:r>
              <a:endParaRPr lang="zh-CN" altLang="en-US" b="1" dirty="0">
                <a:solidFill>
                  <a:srgbClr val="FF0000"/>
                </a:solidFill>
                <a:latin typeface="+mj-ea"/>
                <a:ea typeface="+mj-ea"/>
              </a:endParaRPr>
            </a:p>
          </p:txBody>
        </p:sp>
        <p:sp>
          <p:nvSpPr>
            <p:cNvPr id="8" name="爆炸形 2 7"/>
            <p:cNvSpPr/>
            <p:nvPr/>
          </p:nvSpPr>
          <p:spPr>
            <a:xfrm>
              <a:off x="8028384" y="689386"/>
              <a:ext cx="1295923" cy="1958752"/>
            </a:xfrm>
            <a:prstGeom prst="irregularSeal2">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0000"/>
                  </a:solidFill>
                  <a:latin typeface="+mj-ea"/>
                  <a:ea typeface="+mj-ea"/>
                </a:rPr>
                <a:t>餐时胰岛素</a:t>
              </a:r>
              <a:endParaRPr lang="zh-CN" altLang="en-US" b="1" dirty="0">
                <a:solidFill>
                  <a:srgbClr val="FF0000"/>
                </a:solidFill>
                <a:latin typeface="+mj-ea"/>
                <a:ea typeface="+mj-ea"/>
              </a:endParaRPr>
            </a:p>
          </p:txBody>
        </p:sp>
      </p:grpSp>
      <p:sp>
        <p:nvSpPr>
          <p:cNvPr id="10" name="爆炸形 2 9"/>
          <p:cNvSpPr/>
          <p:nvPr/>
        </p:nvSpPr>
        <p:spPr>
          <a:xfrm>
            <a:off x="7882572" y="4136928"/>
            <a:ext cx="1295923" cy="1958752"/>
          </a:xfrm>
          <a:prstGeom prst="irregularSeal2">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0000"/>
                </a:solidFill>
                <a:latin typeface="+mj-ea"/>
                <a:ea typeface="+mj-ea"/>
              </a:rPr>
              <a:t>基础胰岛素</a:t>
            </a:r>
            <a:endParaRPr lang="zh-CN" altLang="en-US" b="1" dirty="0">
              <a:solidFill>
                <a:srgbClr val="FF0000"/>
              </a:solidFill>
              <a:latin typeface="+mj-ea"/>
              <a:ea typeface="+mj-ea"/>
            </a:endParaRPr>
          </a:p>
        </p:txBody>
      </p:sp>
    </p:spTree>
    <p:custDataLst>
      <p:tags r:id="rId1"/>
    </p:custDataLst>
    <p:extLst>
      <p:ext uri="{BB962C8B-B14F-4D97-AF65-F5344CB8AC3E}">
        <p14:creationId xmlns:p14="http://schemas.microsoft.com/office/powerpoint/2010/main" val="395355225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29.8"/>
</p:tagLst>
</file>

<file path=ppt/tags/tag10.xml><?xml version="1.0" encoding="utf-8"?>
<p:tagLst xmlns:a="http://schemas.openxmlformats.org/drawingml/2006/main" xmlns:r="http://schemas.openxmlformats.org/officeDocument/2006/relationships" xmlns:p="http://schemas.openxmlformats.org/presentationml/2006/main">
  <p:tag name="TIMING" val="|0.6|1.7"/>
</p:tagLst>
</file>

<file path=ppt/tags/tag11.xml><?xml version="1.0" encoding="utf-8"?>
<p:tagLst xmlns:a="http://schemas.openxmlformats.org/drawingml/2006/main" xmlns:r="http://schemas.openxmlformats.org/officeDocument/2006/relationships" xmlns:p="http://schemas.openxmlformats.org/presentationml/2006/main">
  <p:tag name="RAINPROBLEMTYPE" val="Polling"/>
  <p:tag name="RAINPROBLEM" val="Polling"/>
  <p:tag name="ANONYMOUSPOLLING" val="False"/>
  <p:tag name="PROBLEMSCORE" val="0.0"/>
  <p:tag name="TIMING" val="|0.2"/>
</p:tagLst>
</file>

<file path=ppt/tags/tag1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0.4"/>
</p:tagLst>
</file>

<file path=ppt/tags/tag18.xml><?xml version="1.0" encoding="utf-8"?>
<p:tagLst xmlns:a="http://schemas.openxmlformats.org/drawingml/2006/main" xmlns:r="http://schemas.openxmlformats.org/officeDocument/2006/relationships" xmlns:p="http://schemas.openxmlformats.org/presentationml/2006/main">
  <p:tag name="TIMING" val="|0.4|15"/>
</p:tagLst>
</file>

<file path=ppt/tags/tag19.xml><?xml version="1.0" encoding="utf-8"?>
<p:tagLst xmlns:a="http://schemas.openxmlformats.org/drawingml/2006/main" xmlns:r="http://schemas.openxmlformats.org/officeDocument/2006/relationships" xmlns:p="http://schemas.openxmlformats.org/presentationml/2006/main">
  <p:tag name="TIMING" val="|0.3|10.2"/>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20.xml><?xml version="1.0" encoding="utf-8"?>
<p:tagLst xmlns:a="http://schemas.openxmlformats.org/drawingml/2006/main" xmlns:r="http://schemas.openxmlformats.org/officeDocument/2006/relationships" xmlns:p="http://schemas.openxmlformats.org/presentationml/2006/main">
  <p:tag name="TIMING" val="|0.6|0.8"/>
</p:tagLst>
</file>

<file path=ppt/tags/tag21.xml><?xml version="1.0" encoding="utf-8"?>
<p:tagLst xmlns:a="http://schemas.openxmlformats.org/drawingml/2006/main" xmlns:r="http://schemas.openxmlformats.org/officeDocument/2006/relationships" xmlns:p="http://schemas.openxmlformats.org/presentationml/2006/main">
  <p:tag name="TIMING" val="|0.6|0.8"/>
</p:tagLst>
</file>

<file path=ppt/tags/tag3.xml><?xml version="1.0" encoding="utf-8"?>
<p:tagLst xmlns:a="http://schemas.openxmlformats.org/drawingml/2006/main" xmlns:r="http://schemas.openxmlformats.org/officeDocument/2006/relationships" xmlns:p="http://schemas.openxmlformats.org/presentationml/2006/main">
  <p:tag name="TIMING" val="|12.7"/>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17.7|23.7"/>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4|3"/>
</p:tagLst>
</file>

<file path=ppt/tags/tag9.xml><?xml version="1.0" encoding="utf-8"?>
<p:tagLst xmlns:a="http://schemas.openxmlformats.org/drawingml/2006/main" xmlns:r="http://schemas.openxmlformats.org/officeDocument/2006/relationships" xmlns:p="http://schemas.openxmlformats.org/presentationml/2006/main">
  <p:tag name="TIMING" val="|0.5|2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微软">
      <a:majorFont>
        <a:latin typeface="Times New Roman"/>
        <a:ea typeface="微软雅黑"/>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3"/>
        </a:lnRef>
        <a:fillRef idx="1">
          <a:schemeClr val="lt1"/>
        </a:fillRef>
        <a:effectRef idx="0">
          <a:schemeClr val="accent3"/>
        </a:effectRef>
        <a:fontRef idx="minor">
          <a:schemeClr val="dk1"/>
        </a:fontRef>
      </a:style>
    </a:spDef>
    <a:lnDef>
      <a:spPr>
        <a:ln w="635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TotalTime>
  <Words>1159</Words>
  <Application>Microsoft Office PowerPoint</Application>
  <PresentationFormat>全屏显示(4:3)</PresentationFormat>
  <Paragraphs>203</Paragraphs>
  <Slides>23</Slides>
  <Notes>23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6" baseType="lpstr">
      <vt:lpstr>cajcd fnta1</vt:lpstr>
      <vt:lpstr>Microsoft Yahei</vt:lpstr>
      <vt:lpstr>等线</vt:lpstr>
      <vt:lpstr>黑体</vt:lpstr>
      <vt:lpstr>楷体_GB2312</vt:lpstr>
      <vt:lpstr>宋体</vt:lpstr>
      <vt:lpstr>微软雅黑</vt:lpstr>
      <vt:lpstr>Arial</vt:lpstr>
      <vt:lpstr>Calibri</vt:lpstr>
      <vt:lpstr>Times New Roman</vt:lpstr>
      <vt:lpstr>Wingdings</vt:lpstr>
      <vt:lpstr>Office 主题</vt:lpstr>
      <vt:lpstr>Bitmap Image</vt:lpstr>
      <vt:lpstr>PowerPoint 演示文稿</vt:lpstr>
      <vt:lpstr>PowerPoint 演示文稿</vt:lpstr>
      <vt:lpstr>胰岛素的研发史</vt:lpstr>
      <vt:lpstr>胰岛素的研发史</vt:lpstr>
      <vt:lpstr>胰岛素的研发史</vt:lpstr>
      <vt:lpstr>胰岛素</vt:lpstr>
      <vt:lpstr>胰岛素</vt:lpstr>
      <vt:lpstr>胰岛素</vt:lpstr>
      <vt:lpstr>胰岛素分类</vt:lpstr>
      <vt:lpstr>胰岛素药理作用</vt:lpstr>
      <vt:lpstr>胰岛素药理作用</vt:lpstr>
      <vt:lpstr>胰岛素药理作用</vt:lpstr>
      <vt:lpstr>胰岛素—作用机制</vt:lpstr>
      <vt:lpstr>胰岛素—临床应用 </vt:lpstr>
      <vt:lpstr>胰岛素—临床应用 </vt:lpstr>
      <vt:lpstr>习题</vt:lpstr>
      <vt:lpstr>胰岛素—不良反应</vt:lpstr>
      <vt:lpstr>胰岛素—不良反应</vt:lpstr>
      <vt:lpstr>胰岛素—不良反应</vt:lpstr>
      <vt:lpstr>胰岛素—不良反应</vt:lpstr>
      <vt:lpstr>病例分析</vt:lpstr>
      <vt:lpstr>总结</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Linlin</dc:creator>
  <cp:lastModifiedBy>赵金兰</cp:lastModifiedBy>
  <cp:revision>1040</cp:revision>
  <cp:lastPrinted>2017-10-29T01:29:00Z</cp:lastPrinted>
  <dcterms:created xsi:type="dcterms:W3CDTF">2017-06-21T07:31:00Z</dcterms:created>
  <dcterms:modified xsi:type="dcterms:W3CDTF">2021-12-09T15:39:34Z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